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  <p:sldMasterId id="2147483649" r:id="rId6"/>
    <p:sldMasterId id="2147483674" r:id="rId7"/>
  </p:sldMasterIdLst>
  <p:notesMasterIdLst>
    <p:notesMasterId r:id="rId20"/>
  </p:notesMasterIdLst>
  <p:sldIdLst>
    <p:sldId id="256" r:id="rId8"/>
    <p:sldId id="307" r:id="rId9"/>
    <p:sldId id="308" r:id="rId10"/>
    <p:sldId id="309" r:id="rId11"/>
    <p:sldId id="310" r:id="rId12"/>
    <p:sldId id="311" r:id="rId13"/>
    <p:sldId id="316" r:id="rId14"/>
    <p:sldId id="317" r:id="rId15"/>
    <p:sldId id="318" r:id="rId16"/>
    <p:sldId id="314" r:id="rId17"/>
    <p:sldId id="315" r:id="rId18"/>
    <p:sldId id="312" r:id="rId19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003399"/>
    <a:srgbClr val="DAA600"/>
    <a:srgbClr val="000000"/>
    <a:srgbClr val="00AC7F"/>
    <a:srgbClr val="0045D0"/>
    <a:srgbClr val="9696E6"/>
    <a:srgbClr val="ECEC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984" y="-7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4332"/>
    </p:cViewPr>
  </p:sorter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DBDF5E26-D246-49B1-A3E4-D05101A9745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185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MS PGothic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MS PGothic" charset="0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MS PGothic" charset="0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MS PGothic" charset="0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55F1F85E-1FAB-43CC-B2EC-D56AC9E68191}" type="slidenum">
              <a:rPr lang="en-GB" sz="1200">
                <a:solidFill>
                  <a:srgbClr val="000000"/>
                </a:solidFill>
              </a:rPr>
              <a:pPr eaLnBrk="1" hangingPunct="1"/>
              <a:t>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379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smtClean="0">
                <a:latin typeface="Times New Roman" pitchFamily="18" charset="0"/>
              </a:rPr>
              <a:t>What do we mean by </a:t>
            </a:r>
            <a:r>
              <a:rPr lang="sv-SE" altLang="sv-SE" smtClean="0">
                <a:latin typeface="Times New Roman" pitchFamily="18" charset="0"/>
              </a:rPr>
              <a:t>”</a:t>
            </a:r>
            <a:r>
              <a:rPr lang="sv-SE" altLang="ja-JP" smtClean="0">
                <a:latin typeface="Times New Roman" pitchFamily="18" charset="0"/>
              </a:rPr>
              <a:t>culture</a:t>
            </a:r>
            <a:r>
              <a:rPr lang="sv-SE" altLang="sv-SE" smtClean="0">
                <a:latin typeface="Times New Roman" pitchFamily="18" charset="0"/>
              </a:rPr>
              <a:t>”</a:t>
            </a:r>
            <a:r>
              <a:rPr lang="sv-SE" altLang="ja-JP" smtClean="0">
                <a:latin typeface="Times New Roman" pitchFamily="18" charset="0"/>
              </a:rPr>
              <a:t>? Relate the two views to what has been discussed earlier during the day.</a:t>
            </a:r>
          </a:p>
          <a:p>
            <a:endParaRPr lang="sv-SE" smtClean="0">
              <a:latin typeface="Times New Roman" pitchFamily="18" charset="0"/>
            </a:endParaRPr>
          </a:p>
          <a:p>
            <a:r>
              <a:rPr lang="sv-SE" smtClean="0">
                <a:latin typeface="Times New Roman" pitchFamily="18" charset="0"/>
              </a:rPr>
              <a:t>Working with e.g. strategy means working with culture</a:t>
            </a:r>
          </a:p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48DA9D02-5011-43C1-B9CA-9F918D4317E0}" type="slidenum">
              <a:rPr lang="en-GB" sz="1200">
                <a:solidFill>
                  <a:schemeClr val="tx1"/>
                </a:solidFill>
              </a:rPr>
              <a:pPr eaLnBrk="1" hangingPunct="1"/>
              <a:t>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63575"/>
            <a:ext cx="4619625" cy="3465513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349750"/>
            <a:ext cx="5070475" cy="41306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v-SE" altLang="sv-SE" sz="2800" smtClean="0">
                <a:latin typeface="Times New Roman" pitchFamily="18" charset="0"/>
              </a:rPr>
              <a:t>”</a:t>
            </a:r>
            <a:r>
              <a:rPr lang="sv-SE" altLang="ja-JP" sz="2800" smtClean="0">
                <a:latin typeface="Times New Roman" pitchFamily="18" charset="0"/>
              </a:rPr>
              <a:t>Implement</a:t>
            </a:r>
            <a:r>
              <a:rPr lang="sv-SE" altLang="sv-SE" sz="2800" smtClean="0">
                <a:latin typeface="Times New Roman" pitchFamily="18" charset="0"/>
              </a:rPr>
              <a:t>”</a:t>
            </a:r>
            <a:r>
              <a:rPr lang="sv-SE" altLang="ja-JP" sz="2800" smtClean="0">
                <a:latin typeface="Times New Roman" pitchFamily="18" charset="0"/>
              </a:rPr>
              <a:t> – how would that work? No, we can influence!</a:t>
            </a:r>
          </a:p>
          <a:p>
            <a:endParaRPr lang="sv-SE" sz="2800" smtClean="0">
              <a:latin typeface="Times New Roman" pitchFamily="18" charset="0"/>
            </a:endParaRPr>
          </a:p>
          <a:p>
            <a:r>
              <a:rPr lang="sv-SE" altLang="sv-SE" sz="2800" smtClean="0">
                <a:latin typeface="Times New Roman" pitchFamily="18" charset="0"/>
              </a:rPr>
              <a:t>”</a:t>
            </a:r>
            <a:r>
              <a:rPr lang="sv-SE" altLang="ja-JP" sz="2800" smtClean="0">
                <a:latin typeface="Times New Roman" pitchFamily="18" charset="0"/>
              </a:rPr>
              <a:t>One safety culture</a:t>
            </a:r>
            <a:r>
              <a:rPr lang="sv-SE" altLang="sv-SE" sz="2800" smtClean="0">
                <a:latin typeface="Times New Roman" pitchFamily="18" charset="0"/>
              </a:rPr>
              <a:t>”</a:t>
            </a:r>
            <a:r>
              <a:rPr lang="sv-SE" altLang="ja-JP" sz="2800" smtClean="0">
                <a:latin typeface="Times New Roman" pitchFamily="18" charset="0"/>
              </a:rPr>
              <a:t> – subculture issues, one homogeneous culture is not the objective</a:t>
            </a:r>
          </a:p>
          <a:p>
            <a:endParaRPr lang="en-US" sz="2800" b="1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>
                <a:latin typeface="Times New Roman" pitchFamily="18" charset="0"/>
              </a:rPr>
              <a:t>Normative framework: what is good and not good?</a:t>
            </a:r>
          </a:p>
          <a:p>
            <a:endParaRPr lang="sv-SE" smtClean="0">
              <a:latin typeface="Times New Roman" pitchFamily="18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BDBAD2E0-EA7D-4085-A8D2-EC591331155B}" type="slidenum">
              <a:rPr lang="en-GB" sz="1200">
                <a:solidFill>
                  <a:srgbClr val="000000"/>
                </a:solidFill>
              </a:rPr>
              <a:pPr eaLnBrk="1" hangingPunct="1"/>
              <a:t>4</a:t>
            </a:fld>
            <a:endParaRPr lang="en-GB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>
                <a:latin typeface="Times New Roman" pitchFamily="18" charset="0"/>
              </a:rPr>
              <a:t>Relate this to the course, we postpone the normative until the very end.</a:t>
            </a:r>
          </a:p>
          <a:p>
            <a:endParaRPr lang="sv-SE" smtClean="0">
              <a:latin typeface="Times New Roman" pitchFamily="18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ACB59CFC-4C1A-40BC-8D09-13B3E8256EE5}" type="slidenum">
              <a:rPr lang="en-GB" sz="1200">
                <a:solidFill>
                  <a:srgbClr val="000000"/>
                </a:solidFill>
              </a:rPr>
              <a:pPr eaLnBrk="1" hangingPunct="1"/>
              <a:t>5</a:t>
            </a:fld>
            <a:endParaRPr lang="en-GB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43AA95C1-813C-46E5-B455-BDCAD14BEE1C}" type="slidenum">
              <a:rPr lang="en-GB" sz="1200">
                <a:solidFill>
                  <a:srgbClr val="000000"/>
                </a:solidFill>
              </a:rPr>
              <a:pPr eaLnBrk="1" hangingPunct="1"/>
              <a:t>6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60417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041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259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smtClean="0">
                <a:latin typeface="Times New Roman" pitchFamily="18" charset="0"/>
              </a:rPr>
              <a:t>The descriptive is fundamental to the normative, you need to be aware of where you are.</a:t>
            </a:r>
          </a:p>
          <a:p>
            <a:endParaRPr lang="sv-SE" smtClean="0">
              <a:latin typeface="Times New Roman" pitchFamily="18" charset="0"/>
            </a:endParaRPr>
          </a:p>
          <a:p>
            <a:r>
              <a:rPr lang="sv-SE" smtClean="0">
                <a:latin typeface="Times New Roman" pitchFamily="18" charset="0"/>
              </a:rPr>
              <a:t>You will also be learning things that will not be part of the normative piece.</a:t>
            </a:r>
          </a:p>
          <a:p>
            <a:endParaRPr lang="sv-SE" smtClean="0">
              <a:latin typeface="Times New Roman" pitchFamily="18" charset="0"/>
            </a:endParaRPr>
          </a:p>
          <a:p>
            <a:r>
              <a:rPr lang="sv-SE" smtClean="0">
                <a:latin typeface="Times New Roman" pitchFamily="18" charset="0"/>
              </a:rPr>
              <a:t>Relate back to earlier discussions.</a:t>
            </a:r>
          </a:p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>
                <a:latin typeface="Times New Roman" pitchFamily="18" charset="0"/>
              </a:rPr>
              <a:t>First bullet: SC is not an object </a:t>
            </a:r>
            <a:r>
              <a:rPr lang="sv-SE" altLang="sv-SE" smtClean="0">
                <a:latin typeface="Times New Roman" pitchFamily="18" charset="0"/>
              </a:rPr>
              <a:t>’</a:t>
            </a:r>
            <a:r>
              <a:rPr lang="sv-SE" altLang="ja-JP" smtClean="0">
                <a:latin typeface="Times New Roman" pitchFamily="18" charset="0"/>
              </a:rPr>
              <a:t>out there</a:t>
            </a:r>
            <a:r>
              <a:rPr lang="sv-SE" altLang="sv-SE" smtClean="0">
                <a:latin typeface="Times New Roman" pitchFamily="18" charset="0"/>
              </a:rPr>
              <a:t>’</a:t>
            </a:r>
            <a:endParaRPr lang="sv-SE" altLang="ja-JP" smtClean="0">
              <a:latin typeface="Times New Roman" pitchFamily="18" charset="0"/>
            </a:endParaRPr>
          </a:p>
          <a:p>
            <a:endParaRPr lang="sv-SE" smtClean="0">
              <a:latin typeface="Times New Roman" pitchFamily="18" charset="0"/>
            </a:endParaRPr>
          </a:p>
          <a:p>
            <a:r>
              <a:rPr lang="sv-SE" smtClean="0">
                <a:latin typeface="Times New Roman" pitchFamily="18" charset="0"/>
              </a:rPr>
              <a:t>Second: Relates to the continuation of the course</a:t>
            </a:r>
          </a:p>
          <a:p>
            <a:endParaRPr lang="sv-SE" smtClean="0">
              <a:latin typeface="Times New Roman" pitchFamily="18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62332F9D-69B1-4311-A498-CCCAD8FB3F36}" type="slidenum">
              <a:rPr lang="en-GB" sz="1200">
                <a:solidFill>
                  <a:srgbClr val="000000"/>
                </a:solidFill>
              </a:rPr>
              <a:pPr eaLnBrk="1" hangingPunct="1"/>
              <a:t>10</a:t>
            </a:fld>
            <a:endParaRPr lang="en-GB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>
                <a:latin typeface="Times New Roman" pitchFamily="18" charset="0"/>
              </a:rPr>
              <a:t>SCSA helps you to understand what you have and where you want to be. (What needs to be done in this picture?)</a:t>
            </a:r>
          </a:p>
          <a:p>
            <a:endParaRPr lang="sv-SE" smtClean="0">
              <a:latin typeface="Times New Roman" pitchFamily="18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56C89ADC-9FFA-4ED6-97C5-EB7B2CC71EC9}" type="slidenum">
              <a:rPr lang="en-GB" sz="1200">
                <a:solidFill>
                  <a:srgbClr val="000000"/>
                </a:solidFill>
              </a:rPr>
              <a:pPr eaLnBrk="1" hangingPunct="1"/>
              <a:t>11</a:t>
            </a:fld>
            <a:endParaRPr lang="en-GB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A450DB8F-F7E9-4846-B51F-9CE166BE0A6A}" type="slidenum">
              <a:rPr lang="en-GB" sz="1200">
                <a:solidFill>
                  <a:srgbClr val="000000"/>
                </a:solidFill>
              </a:rPr>
              <a:pPr eaLnBrk="1" hangingPunct="1"/>
              <a:t>12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6144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144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0259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smtClean="0">
                <a:latin typeface="Times New Roman" pitchFamily="18" charset="0"/>
              </a:rPr>
              <a:t>Relating forward: We will be getting back to this only at the end of the course</a:t>
            </a:r>
          </a:p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27FC8-4644-4E43-94C9-0ED80C2C66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453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F9B06E-EF30-4E42-B30C-C63146F1062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91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18300" y="-115888"/>
            <a:ext cx="2147888" cy="6315076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74638" y="-115888"/>
            <a:ext cx="6291262" cy="6315076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CD5247-5B68-4C25-95EF-8C0DAA48EB7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336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82575" y="-115888"/>
            <a:ext cx="8532813" cy="118903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F2343F-07AD-4BC9-8BB4-C2849F0405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90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6156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3825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93865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5122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62873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29628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65A770-1969-440C-BD2C-A0199BC4D7B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846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007344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5405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56837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858000" y="1000125"/>
            <a:ext cx="2284413" cy="51292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0" y="1000125"/>
            <a:ext cx="6705600" cy="51292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86384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1000125"/>
            <a:ext cx="9142413" cy="17700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63113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A4AB0A-0AF4-4ADF-814D-E6F5F53509B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3895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9BD2B-8093-4311-AC15-20B29B1C5FC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7201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E1151-30F8-4679-AFA0-C4D45E104B7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8136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74638" y="1524000"/>
            <a:ext cx="4219575" cy="4675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6613" y="1524000"/>
            <a:ext cx="4219575" cy="4675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5DC65D-895F-4773-971F-AA67E926AD0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967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AD99A4-1144-489A-B3C1-D84111805D5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45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D6EEAC-116F-428E-9B2B-11CB2D33347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8328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64ED2D-913A-4602-95AC-338D1B0B5F1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4327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28121-30C1-42F0-A902-C61C10A594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6084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19813-F621-41E3-81B1-335CF1945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273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BAA0C4-A798-4507-951D-3162EA330EE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0904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3B61F-7764-47E0-B62E-E041570977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1040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18300" y="-115888"/>
            <a:ext cx="2147888" cy="6315076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74638" y="-115888"/>
            <a:ext cx="6291262" cy="6315076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74527-7DF4-4B51-BF58-DFB89D656D3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3468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82575" y="-115888"/>
            <a:ext cx="8532813" cy="1189038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4A86F2-F306-4022-A9B0-29592DEA385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88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74638" y="1524000"/>
            <a:ext cx="4219575" cy="4675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6613" y="1524000"/>
            <a:ext cx="4219575" cy="4675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FE43A9-F74E-4F77-9E8E-212B50EF7F0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67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EED77-93EB-48B8-873B-7929094080C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6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5B3B4-C723-47D6-88B9-0E932CE66B4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226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77B68D-0741-4001-B5C0-2E20E69532A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19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86E33-59C9-4F18-AB99-F6715D5A853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32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446D15-9B29-402C-BCD9-A7BCAFE9164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36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04800" y="6110288"/>
            <a:ext cx="6858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990600" y="6202363"/>
            <a:ext cx="9144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9pPr>
          </a:lstStyle>
          <a:p>
            <a:pPr>
              <a:spcBef>
                <a:spcPts val="1375"/>
              </a:spcBef>
              <a:buClrTx/>
              <a:buFontTx/>
              <a:buNone/>
              <a:defRPr/>
            </a:pPr>
            <a:r>
              <a:rPr lang="en-GB" sz="2200" b="1" smtClean="0">
                <a:solidFill>
                  <a:srgbClr val="FFFFFF"/>
                </a:solidFill>
                <a:latin typeface="Arial" charset="0"/>
              </a:rPr>
              <a:t>IAEA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82575" y="-115888"/>
            <a:ext cx="8532813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Klicka för att redigera rubriktextens format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38" y="1524000"/>
            <a:ext cx="8591550" cy="467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Klicka för att redigera dispositionstextens format</a:t>
            </a:r>
          </a:p>
          <a:p>
            <a:pPr lvl="1"/>
            <a:r>
              <a:rPr lang="en-GB" smtClean="0"/>
              <a:t>Andra dispositionsnivån</a:t>
            </a:r>
          </a:p>
          <a:p>
            <a:pPr lvl="2"/>
            <a:r>
              <a:rPr lang="en-GB" smtClean="0"/>
              <a:t>Tredje dispositionsnivån</a:t>
            </a:r>
          </a:p>
          <a:p>
            <a:pPr lvl="3"/>
            <a:r>
              <a:rPr lang="en-GB" smtClean="0"/>
              <a:t>Fjärde dispositionsnivån</a:t>
            </a:r>
          </a:p>
          <a:p>
            <a:pPr lvl="4"/>
            <a:r>
              <a:rPr lang="en-GB" smtClean="0"/>
              <a:t>Femte dispositionsnivån</a:t>
            </a:r>
          </a:p>
          <a:p>
            <a:pPr lvl="4"/>
            <a:r>
              <a:rPr lang="en-GB" smtClean="0"/>
              <a:t>Sjätte dispositionsnivån</a:t>
            </a:r>
          </a:p>
          <a:p>
            <a:pPr lvl="4"/>
            <a:r>
              <a:rPr lang="en-GB" smtClean="0"/>
              <a:t>Sjunde dispositionsnivån</a:t>
            </a:r>
          </a:p>
          <a:p>
            <a:pPr lvl="4"/>
            <a:r>
              <a:rPr lang="en-GB" smtClean="0"/>
              <a:t>Åttonde dispositionsnivån</a:t>
            </a:r>
          </a:p>
          <a:p>
            <a:pPr lvl="4"/>
            <a:r>
              <a:rPr lang="en-GB" smtClean="0"/>
              <a:t>Nionde dispositionsnivån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6783388" y="6369050"/>
            <a:ext cx="167481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4154488" y="6369050"/>
            <a:ext cx="2622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8472488" y="6369050"/>
            <a:ext cx="5080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4C97B368-E030-4065-B88A-AEF228811CC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+mj-lt"/>
          <a:ea typeface="MS PGothic" pitchFamily="34" charset="-128"/>
          <a:cs typeface="+mj-cs"/>
        </a:defRPr>
      </a:lvl1pPr>
      <a:lvl2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Arial" charset="0"/>
          <a:ea typeface="MS PGothic" pitchFamily="34" charset="-128"/>
          <a:cs typeface="Arial Unicode MS" charset="0"/>
        </a:defRPr>
      </a:lvl2pPr>
      <a:lvl3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Arial" charset="0"/>
          <a:ea typeface="MS PGothic" pitchFamily="34" charset="-128"/>
          <a:cs typeface="Arial Unicode MS" charset="0"/>
        </a:defRPr>
      </a:lvl3pPr>
      <a:lvl4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Arial" charset="0"/>
          <a:ea typeface="MS PGothic" pitchFamily="34" charset="-128"/>
          <a:cs typeface="Arial Unicode MS" charset="0"/>
        </a:defRPr>
      </a:lvl4pPr>
      <a:lvl5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Arial" charset="0"/>
          <a:ea typeface="MS PGothic" pitchFamily="34" charset="-128"/>
          <a:cs typeface="Arial Unicode MS" charset="0"/>
        </a:defRPr>
      </a:lvl5pPr>
      <a:lvl6pPr marL="25146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 b="1">
          <a:solidFill>
            <a:srgbClr val="003399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 b="1">
          <a:solidFill>
            <a:srgbClr val="003399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 b="1">
          <a:solidFill>
            <a:srgbClr val="003399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 b="1">
          <a:solidFill>
            <a:srgbClr val="003399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3399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3399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3399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3399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3399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3399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3399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3399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3399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3505200" y="6019800"/>
            <a:ext cx="22098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spcBef>
                <a:spcPts val="1500"/>
              </a:spcBef>
              <a:buClrTx/>
              <a:buFontTx/>
              <a:buNone/>
              <a:defRPr/>
            </a:pPr>
            <a:r>
              <a:rPr lang="en-GB" b="1" smtClean="0">
                <a:solidFill>
                  <a:srgbClr val="FFFFFF"/>
                </a:solidFill>
                <a:latin typeface="Arial" charset="0"/>
              </a:rPr>
              <a:t>IAEA</a:t>
            </a:r>
          </a:p>
          <a:p>
            <a:pPr algn="ctr">
              <a:spcBef>
                <a:spcPts val="563"/>
              </a:spcBef>
              <a:buClrTx/>
              <a:buFontTx/>
              <a:buNone/>
              <a:defRPr/>
            </a:pPr>
            <a:r>
              <a:rPr lang="en-GB" sz="900" b="1" smtClean="0">
                <a:solidFill>
                  <a:srgbClr val="FFFFFF"/>
                </a:solidFill>
                <a:latin typeface="Arial" charset="0"/>
              </a:rPr>
              <a:t>International Atomic Energy Agency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14800" y="5105400"/>
            <a:ext cx="10509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0" y="1000125"/>
            <a:ext cx="9142413" cy="177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Klicka för att redigera rubriktextens format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Klicka för att redigera dispositionstextens format</a:t>
            </a:r>
          </a:p>
          <a:p>
            <a:pPr lvl="1"/>
            <a:r>
              <a:rPr lang="en-GB" smtClean="0"/>
              <a:t>Andra dispositionsnivån</a:t>
            </a:r>
          </a:p>
          <a:p>
            <a:pPr lvl="2"/>
            <a:r>
              <a:rPr lang="en-GB" smtClean="0"/>
              <a:t>Tredje dispositionsnivån</a:t>
            </a:r>
          </a:p>
          <a:p>
            <a:pPr lvl="3"/>
            <a:r>
              <a:rPr lang="en-GB" smtClean="0"/>
              <a:t>Fjärde dispositionsnivån</a:t>
            </a:r>
          </a:p>
          <a:p>
            <a:pPr lvl="4"/>
            <a:r>
              <a:rPr lang="en-GB" smtClean="0"/>
              <a:t>Femte dispositionsnivån</a:t>
            </a:r>
          </a:p>
          <a:p>
            <a:pPr lvl="4"/>
            <a:r>
              <a:rPr lang="en-GB" smtClean="0"/>
              <a:t>Sjätte dispositionsnivån</a:t>
            </a:r>
          </a:p>
          <a:p>
            <a:pPr lvl="4"/>
            <a:r>
              <a:rPr lang="en-GB" smtClean="0"/>
              <a:t>Sjunde dispositionsnivån</a:t>
            </a:r>
          </a:p>
          <a:p>
            <a:pPr lvl="4"/>
            <a:r>
              <a:rPr lang="en-GB" smtClean="0"/>
              <a:t>Åttonde dispositionsnivån</a:t>
            </a:r>
          </a:p>
          <a:p>
            <a:pPr lvl="4"/>
            <a:r>
              <a:rPr lang="en-GB" smtClean="0"/>
              <a:t>Nionde dispositionsnivån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+mj-lt"/>
          <a:ea typeface="MS PGothic" pitchFamily="34" charset="-128"/>
          <a:cs typeface="+mj-cs"/>
        </a:defRPr>
      </a:lvl1pPr>
      <a:lvl2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Arial" charset="0"/>
          <a:ea typeface="MS PGothic" pitchFamily="34" charset="-128"/>
          <a:cs typeface="Arial Unicode MS" charset="0"/>
        </a:defRPr>
      </a:lvl2pPr>
      <a:lvl3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Arial" charset="0"/>
          <a:ea typeface="MS PGothic" pitchFamily="34" charset="-128"/>
          <a:cs typeface="Arial Unicode MS" charset="0"/>
        </a:defRPr>
      </a:lvl3pPr>
      <a:lvl4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Arial" charset="0"/>
          <a:ea typeface="MS PGothic" pitchFamily="34" charset="-128"/>
          <a:cs typeface="Arial Unicode MS" charset="0"/>
        </a:defRPr>
      </a:lvl4pPr>
      <a:lvl5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Arial" charset="0"/>
          <a:ea typeface="MS PGothic" pitchFamily="34" charset="-128"/>
          <a:cs typeface="Arial Unicode MS" charset="0"/>
        </a:defRPr>
      </a:lvl5pPr>
      <a:lvl6pPr marL="25146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 b="1">
          <a:solidFill>
            <a:srgbClr val="003399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 b="1">
          <a:solidFill>
            <a:srgbClr val="003399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 b="1">
          <a:solidFill>
            <a:srgbClr val="003399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 b="1">
          <a:solidFill>
            <a:srgbClr val="003399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3399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3399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3399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3399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3399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3399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3399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3399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3399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0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04800" y="6110288"/>
            <a:ext cx="6858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990600" y="6202363"/>
            <a:ext cx="9144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9pPr>
          </a:lstStyle>
          <a:p>
            <a:pPr>
              <a:spcBef>
                <a:spcPts val="1375"/>
              </a:spcBef>
              <a:buClrTx/>
              <a:buFontTx/>
              <a:buNone/>
              <a:defRPr/>
            </a:pPr>
            <a:r>
              <a:rPr lang="en-GB" sz="2200" b="1" smtClean="0">
                <a:solidFill>
                  <a:srgbClr val="FFFFFF"/>
                </a:solidFill>
                <a:latin typeface="Arial" charset="0"/>
              </a:rPr>
              <a:t>IAEA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82575" y="-115888"/>
            <a:ext cx="8532813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Klicka för att redigera rubriktextens format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38" y="1524000"/>
            <a:ext cx="8591550" cy="467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Klicka för att redigera dispositionstextens format</a:t>
            </a:r>
          </a:p>
          <a:p>
            <a:pPr lvl="1"/>
            <a:r>
              <a:rPr lang="en-GB" smtClean="0"/>
              <a:t>Andra dispositionsnivån</a:t>
            </a:r>
          </a:p>
          <a:p>
            <a:pPr lvl="2"/>
            <a:r>
              <a:rPr lang="en-GB" smtClean="0"/>
              <a:t>Tredje dispositionsnivån</a:t>
            </a:r>
          </a:p>
          <a:p>
            <a:pPr lvl="3"/>
            <a:r>
              <a:rPr lang="en-GB" smtClean="0"/>
              <a:t>Fjärde dispositionsnivån</a:t>
            </a:r>
          </a:p>
          <a:p>
            <a:pPr lvl="4"/>
            <a:r>
              <a:rPr lang="en-GB" smtClean="0"/>
              <a:t>Femte dispositionsnivån</a:t>
            </a:r>
          </a:p>
          <a:p>
            <a:pPr lvl="4"/>
            <a:r>
              <a:rPr lang="en-GB" smtClean="0"/>
              <a:t>Sjätte dispositionsnivån</a:t>
            </a:r>
          </a:p>
          <a:p>
            <a:pPr lvl="4"/>
            <a:r>
              <a:rPr lang="en-GB" smtClean="0"/>
              <a:t>Sjunde dispositionsnivån</a:t>
            </a:r>
          </a:p>
          <a:p>
            <a:pPr lvl="4"/>
            <a:r>
              <a:rPr lang="en-GB" smtClean="0"/>
              <a:t>Åttonde dispositionsnivån</a:t>
            </a:r>
          </a:p>
          <a:p>
            <a:pPr lvl="4"/>
            <a:r>
              <a:rPr lang="en-GB" smtClean="0"/>
              <a:t>Nionde dispositionsnivån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6783388" y="6369050"/>
            <a:ext cx="167481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4154488" y="6369050"/>
            <a:ext cx="262255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8472488" y="6369050"/>
            <a:ext cx="5080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E3A66610-3FAD-4932-94E7-E72FC673249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+mj-lt"/>
          <a:ea typeface="MS PGothic" pitchFamily="34" charset="-128"/>
          <a:cs typeface="+mj-cs"/>
        </a:defRPr>
      </a:lvl1pPr>
      <a:lvl2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Arial" charset="0"/>
          <a:ea typeface="MS PGothic" pitchFamily="34" charset="-128"/>
          <a:cs typeface="Arial Unicode MS" charset="0"/>
        </a:defRPr>
      </a:lvl2pPr>
      <a:lvl3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Arial" charset="0"/>
          <a:ea typeface="MS PGothic" pitchFamily="34" charset="-128"/>
          <a:cs typeface="Arial Unicode MS" charset="0"/>
        </a:defRPr>
      </a:lvl3pPr>
      <a:lvl4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Arial" charset="0"/>
          <a:ea typeface="MS PGothic" pitchFamily="34" charset="-128"/>
          <a:cs typeface="Arial Unicode MS" charset="0"/>
        </a:defRPr>
      </a:lvl4pPr>
      <a:lvl5pPr algn="l" defTabSz="449263" rtl="0" eaLnBrk="0" fontAlgn="base" hangingPunct="0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003399"/>
          </a:solidFill>
          <a:latin typeface="Arial" charset="0"/>
          <a:ea typeface="MS PGothic" pitchFamily="34" charset="-128"/>
          <a:cs typeface="Arial Unicode MS" charset="0"/>
        </a:defRPr>
      </a:lvl5pPr>
      <a:lvl6pPr marL="25146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 b="1">
          <a:solidFill>
            <a:srgbClr val="003399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 b="1">
          <a:solidFill>
            <a:srgbClr val="003399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 b="1">
          <a:solidFill>
            <a:srgbClr val="003399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49263" rtl="0" fontAlgn="base">
        <a:spcBef>
          <a:spcPts val="9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600" b="1">
          <a:solidFill>
            <a:srgbClr val="003399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3399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3399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3399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3399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3399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3399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3399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3399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3399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827213"/>
            <a:ext cx="9144000" cy="1771650"/>
          </a:xfrm>
        </p:spPr>
        <p:txBody>
          <a:bodyPr/>
          <a:lstStyle/>
          <a:p>
            <a:pPr algn="ctr"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mtClean="0"/>
              <a:t>Overview of Safety Culture</a:t>
            </a:r>
            <a:br>
              <a:rPr lang="en-US" smtClean="0"/>
            </a:br>
            <a:r>
              <a:rPr lang="en-US" smtClean="0"/>
              <a:t>Analytic Approach</a:t>
            </a: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>
                <a:ea typeface="+mj-ea"/>
              </a:rPr>
              <a:t>Summary</a:t>
            </a:r>
            <a:endParaRPr lang="en-CA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638" y="1341438"/>
            <a:ext cx="8591550" cy="4675187"/>
          </a:xfrm>
        </p:spPr>
        <p:txBody>
          <a:bodyPr/>
          <a:lstStyle/>
          <a:p>
            <a:pPr marL="457200" indent="-457200">
              <a:buClr>
                <a:srgbClr val="003399"/>
              </a:buClr>
              <a:buFont typeface="Arial" pitchFamily="34" charset="0"/>
              <a:buChar char="•"/>
              <a:defRPr/>
            </a:pPr>
            <a:r>
              <a:rPr lang="en-CA" sz="2400" dirty="0" smtClean="0"/>
              <a:t>Safety culture is not a culture; it is a normative interpretation of a culture</a:t>
            </a:r>
          </a:p>
          <a:p>
            <a:pPr marL="457200" indent="-457200">
              <a:buClr>
                <a:srgbClr val="003399"/>
              </a:buClr>
              <a:buFont typeface="Arial" pitchFamily="34" charset="0"/>
              <a:buChar char="•"/>
              <a:defRPr/>
            </a:pPr>
            <a:r>
              <a:rPr lang="en-CA" sz="2400" dirty="0" smtClean="0"/>
              <a:t>Analysis of a culture requires a description of:</a:t>
            </a:r>
          </a:p>
          <a:p>
            <a:pPr marL="857250" lvl="1" indent="-457200">
              <a:buClr>
                <a:srgbClr val="003399"/>
              </a:buClr>
              <a:buFont typeface="Arial" pitchFamily="34" charset="0"/>
              <a:buChar char="•"/>
              <a:defRPr/>
            </a:pPr>
            <a:r>
              <a:rPr lang="en-CA" sz="2400" dirty="0" smtClean="0"/>
              <a:t>what is - the descriptive analysis, and</a:t>
            </a:r>
          </a:p>
          <a:p>
            <a:pPr marL="857250" lvl="1" indent="-457200">
              <a:buClr>
                <a:srgbClr val="003399"/>
              </a:buClr>
              <a:buFont typeface="Arial" pitchFamily="34" charset="0"/>
              <a:buChar char="•"/>
              <a:defRPr/>
            </a:pPr>
            <a:r>
              <a:rPr lang="en-CA" sz="2400" dirty="0" smtClean="0"/>
              <a:t>what should be – the normative analysis </a:t>
            </a:r>
          </a:p>
          <a:p>
            <a:pPr marL="457200" indent="-457200">
              <a:buClr>
                <a:srgbClr val="003399"/>
              </a:buClr>
              <a:buFont typeface="Arial" pitchFamily="34" charset="0"/>
              <a:buChar char="•"/>
              <a:defRPr/>
            </a:pPr>
            <a:r>
              <a:rPr lang="en-CA" sz="2400" dirty="0" smtClean="0"/>
              <a:t>This approach avoids premature narrowing of the inquiry process </a:t>
            </a:r>
          </a:p>
          <a:p>
            <a:pPr marL="457200" indent="-457200">
              <a:buClr>
                <a:srgbClr val="003399"/>
              </a:buClr>
              <a:buFont typeface="Arial" pitchFamily="34" charset="0"/>
              <a:buChar char="•"/>
              <a:defRPr/>
            </a:pPr>
            <a:r>
              <a:rPr lang="en-CA" sz="2400" dirty="0" smtClean="0"/>
              <a:t>Allows assessors to see more of the strengths and challenges of the culture</a:t>
            </a:r>
          </a:p>
          <a:p>
            <a:pPr marL="457200" indent="-457200">
              <a:buClr>
                <a:srgbClr val="003399"/>
              </a:buClr>
              <a:buFont typeface="Arial" pitchFamily="34" charset="0"/>
              <a:buChar char="•"/>
              <a:defRPr/>
            </a:pPr>
            <a:r>
              <a:rPr lang="en-CA" sz="2400" dirty="0" smtClean="0"/>
              <a:t>Implementation of the SCSA process provides benefits in the short, medium and long term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</a:t>
            </a:r>
            <a:r>
              <a:rPr lang="en-CA" altLang="sv-SE" smtClean="0"/>
              <a:t>‘</a:t>
            </a:r>
            <a:r>
              <a:rPr lang="en-CA" smtClean="0"/>
              <a:t>is</a:t>
            </a:r>
            <a:r>
              <a:rPr lang="en-CA" altLang="sv-SE" smtClean="0"/>
              <a:t>’</a:t>
            </a:r>
            <a:r>
              <a:rPr lang="en-CA" smtClean="0"/>
              <a:t> and what </a:t>
            </a:r>
            <a:r>
              <a:rPr lang="en-CA" altLang="sv-SE" smtClean="0"/>
              <a:t>‘</a:t>
            </a:r>
            <a:r>
              <a:rPr lang="en-CA" smtClean="0"/>
              <a:t>should be</a:t>
            </a:r>
            <a:r>
              <a:rPr lang="en-CA" altLang="sv-SE" smtClean="0"/>
              <a:t>’</a:t>
            </a:r>
            <a:endParaRPr lang="en-CA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22338" y="1787525"/>
            <a:ext cx="2857500" cy="2505075"/>
          </a:xfrm>
          <a:ln>
            <a:solidFill>
              <a:schemeClr val="tx1"/>
            </a:solidFill>
          </a:ln>
        </p:spPr>
      </p:pic>
      <p:pic>
        <p:nvPicPr>
          <p:cNvPr id="14340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062288"/>
            <a:ext cx="2424113" cy="2960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82575" y="-117475"/>
            <a:ext cx="8534400" cy="1195388"/>
          </a:xfrm>
        </p:spPr>
        <p:txBody>
          <a:bodyPr/>
          <a:lstStyle/>
          <a:p>
            <a:pPr eaLnBrk="1" hangingPunct="1"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mtClean="0">
                <a:ea typeface="+mj-ea"/>
              </a:rPr>
              <a:t>IAEA </a:t>
            </a:r>
            <a:r>
              <a:rPr lang="en-GB" dirty="0" smtClean="0">
                <a:ea typeface="+mj-ea"/>
              </a:rPr>
              <a:t>Safety </a:t>
            </a:r>
            <a:r>
              <a:rPr lang="en-GB" dirty="0">
                <a:ea typeface="+mj-ea"/>
              </a:rPr>
              <a:t>C</a:t>
            </a:r>
            <a:r>
              <a:rPr lang="en-GB" dirty="0" smtClean="0">
                <a:ea typeface="+mj-ea"/>
              </a:rPr>
              <a:t>ulture </a:t>
            </a:r>
            <a:r>
              <a:rPr lang="en-GB" dirty="0">
                <a:ea typeface="+mj-ea"/>
              </a:rPr>
              <a:t>F</a:t>
            </a:r>
            <a:r>
              <a:rPr lang="en-GB" dirty="0" smtClean="0">
                <a:ea typeface="+mj-ea"/>
              </a:rPr>
              <a:t>ramework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268413"/>
            <a:ext cx="8131175" cy="506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17"/>
          <p:cNvSpPr>
            <a:spLocks noChangeArrowheads="1"/>
          </p:cNvSpPr>
          <p:nvPr/>
        </p:nvSpPr>
        <p:spPr bwMode="auto">
          <a:xfrm>
            <a:off x="4260850" y="1557338"/>
            <a:ext cx="4343400" cy="1981200"/>
          </a:xfrm>
          <a:prstGeom prst="ellipse">
            <a:avLst/>
          </a:prstGeom>
          <a:solidFill>
            <a:srgbClr val="969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sv-SE" sz="1800">
              <a:solidFill>
                <a:schemeClr val="tx2"/>
              </a:solidFill>
              <a:latin typeface="Times" charset="0"/>
            </a:endParaRP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79388" y="0"/>
            <a:ext cx="87360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>
              <a:spcBef>
                <a:spcPct val="20000"/>
              </a:spcBef>
            </a:pPr>
            <a:r>
              <a:rPr lang="sv-SE" sz="3600" b="1">
                <a:solidFill>
                  <a:srgbClr val="003399"/>
                </a:solidFill>
                <a:latin typeface="Arial" pitchFamily="34" charset="0"/>
              </a:rPr>
              <a:t>Two different approaches to culture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110000"/>
            </a:pPr>
            <a:endParaRPr lang="sv-SE" sz="2800">
              <a:solidFill>
                <a:schemeClr val="tx2"/>
              </a:solidFill>
              <a:latin typeface="Arial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05114" y="1819564"/>
            <a:ext cx="2389104" cy="1676400"/>
            <a:chOff x="516" y="1920"/>
            <a:chExt cx="1682" cy="1296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26641" name="Oval 5"/>
            <p:cNvSpPr>
              <a:spLocks noChangeArrowheads="1"/>
            </p:cNvSpPr>
            <p:nvPr/>
          </p:nvSpPr>
          <p:spPr bwMode="auto">
            <a:xfrm>
              <a:off x="1574" y="2352"/>
              <a:ext cx="624" cy="432"/>
            </a:xfrm>
            <a:prstGeom prst="ellipse">
              <a:avLst/>
            </a:prstGeom>
            <a:ln/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r>
                <a:rPr lang="sv-SE" sz="1200" dirty="0">
                  <a:solidFill>
                    <a:schemeClr val="accent2">
                      <a:lumMod val="75000"/>
                    </a:schemeClr>
                  </a:solidFill>
                </a:rPr>
                <a:t>Technology</a:t>
              </a:r>
            </a:p>
          </p:txBody>
        </p:sp>
        <p:sp>
          <p:nvSpPr>
            <p:cNvPr id="26642" name="Oval 6"/>
            <p:cNvSpPr>
              <a:spLocks noChangeArrowheads="1"/>
            </p:cNvSpPr>
            <p:nvPr/>
          </p:nvSpPr>
          <p:spPr bwMode="auto">
            <a:xfrm>
              <a:off x="528" y="2636"/>
              <a:ext cx="624" cy="432"/>
            </a:xfrm>
            <a:prstGeom prst="ellipse">
              <a:avLst/>
            </a:prstGeom>
            <a:ln/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r>
                <a:rPr lang="sv-SE" sz="1200" dirty="0">
                  <a:solidFill>
                    <a:schemeClr val="accent2">
                      <a:lumMod val="75000"/>
                    </a:schemeClr>
                  </a:solidFill>
                </a:rPr>
                <a:t>Management</a:t>
              </a:r>
            </a:p>
            <a:p>
              <a:pPr algn="ctr" eaLnBrk="0" hangingPunct="0">
                <a:defRPr/>
              </a:pPr>
              <a:r>
                <a:rPr lang="sv-SE" sz="1200" dirty="0">
                  <a:solidFill>
                    <a:schemeClr val="accent2">
                      <a:lumMod val="75000"/>
                    </a:schemeClr>
                  </a:solidFill>
                </a:rPr>
                <a:t>system</a:t>
              </a:r>
            </a:p>
          </p:txBody>
        </p:sp>
        <p:sp>
          <p:nvSpPr>
            <p:cNvPr id="26643" name="Oval 7"/>
            <p:cNvSpPr>
              <a:spLocks noChangeArrowheads="1"/>
            </p:cNvSpPr>
            <p:nvPr/>
          </p:nvSpPr>
          <p:spPr bwMode="auto">
            <a:xfrm>
              <a:off x="1191" y="2784"/>
              <a:ext cx="624" cy="432"/>
            </a:xfrm>
            <a:prstGeom prst="ellipse">
              <a:avLst/>
            </a:prstGeom>
            <a:ln/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r>
                <a:rPr lang="sv-SE" sz="1200" dirty="0">
                  <a:solidFill>
                    <a:schemeClr val="accent2">
                      <a:lumMod val="75000"/>
                    </a:schemeClr>
                  </a:solidFill>
                </a:rPr>
                <a:t>Safety</a:t>
              </a:r>
            </a:p>
            <a:p>
              <a:pPr algn="ctr" eaLnBrk="0" hangingPunct="0">
                <a:defRPr/>
              </a:pPr>
              <a:r>
                <a:rPr lang="sv-SE" sz="1200" dirty="0">
                  <a:solidFill>
                    <a:schemeClr val="accent2">
                      <a:lumMod val="75000"/>
                    </a:schemeClr>
                  </a:solidFill>
                </a:rPr>
                <a:t>system</a:t>
              </a:r>
            </a:p>
          </p:txBody>
        </p:sp>
        <p:sp>
          <p:nvSpPr>
            <p:cNvPr id="26644" name="Oval 8"/>
            <p:cNvSpPr>
              <a:spLocks noChangeArrowheads="1"/>
            </p:cNvSpPr>
            <p:nvPr/>
          </p:nvSpPr>
          <p:spPr bwMode="auto">
            <a:xfrm>
              <a:off x="516" y="2136"/>
              <a:ext cx="624" cy="432"/>
            </a:xfrm>
            <a:prstGeom prst="ellipse">
              <a:avLst/>
            </a:prstGeom>
            <a:ln/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r>
                <a:rPr lang="sv-SE" sz="1200" dirty="0">
                  <a:solidFill>
                    <a:schemeClr val="accent2">
                      <a:lumMod val="75000"/>
                    </a:schemeClr>
                  </a:solidFill>
                </a:rPr>
                <a:t>Culture</a:t>
              </a:r>
            </a:p>
          </p:txBody>
        </p:sp>
        <p:sp>
          <p:nvSpPr>
            <p:cNvPr id="26645" name="Oval 9"/>
            <p:cNvSpPr>
              <a:spLocks noChangeArrowheads="1"/>
            </p:cNvSpPr>
            <p:nvPr/>
          </p:nvSpPr>
          <p:spPr bwMode="auto">
            <a:xfrm>
              <a:off x="1152" y="1920"/>
              <a:ext cx="624" cy="432"/>
            </a:xfrm>
            <a:prstGeom prst="ellipse">
              <a:avLst/>
            </a:prstGeom>
            <a:ln/>
            <a:extLst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defRPr/>
              </a:pPr>
              <a:r>
                <a:rPr lang="sv-SE" sz="1200">
                  <a:solidFill>
                    <a:schemeClr val="accent2">
                      <a:lumMod val="75000"/>
                    </a:schemeClr>
                  </a:solidFill>
                </a:rPr>
                <a:t>Strategy</a:t>
              </a:r>
            </a:p>
          </p:txBody>
        </p:sp>
      </p:grpSp>
      <p:sp>
        <p:nvSpPr>
          <p:cNvPr id="5126" name="Rectangle 10"/>
          <p:cNvSpPr>
            <a:spLocks noChangeArrowheads="1"/>
          </p:cNvSpPr>
          <p:nvPr/>
        </p:nvSpPr>
        <p:spPr bwMode="auto">
          <a:xfrm>
            <a:off x="107950" y="3886200"/>
            <a:ext cx="3886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110000"/>
            </a:pPr>
            <a:r>
              <a:rPr lang="sv-SE">
                <a:solidFill>
                  <a:srgbClr val="00AC7F"/>
                </a:solidFill>
                <a:latin typeface="Arial" pitchFamily="34" charset="0"/>
              </a:rPr>
              <a:t>Culture as one variable amongst others:</a:t>
            </a:r>
          </a:p>
        </p:txBody>
      </p:sp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4430713" y="3886200"/>
            <a:ext cx="3886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110000"/>
            </a:pPr>
            <a:r>
              <a:rPr lang="sv-SE">
                <a:solidFill>
                  <a:srgbClr val="262699"/>
                </a:solidFill>
                <a:latin typeface="Arial" pitchFamily="34" charset="0"/>
              </a:rPr>
              <a:t>Culture as something inherent in all aspects of the organisation:</a:t>
            </a:r>
            <a:endParaRPr lang="sv-SE" b="1">
              <a:solidFill>
                <a:srgbClr val="262699"/>
              </a:solidFill>
              <a:latin typeface="Arial" pitchFamily="34" charset="0"/>
            </a:endParaRP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524698" y="2060576"/>
            <a:ext cx="3802062" cy="1238251"/>
            <a:chOff x="3125" y="1346"/>
            <a:chExt cx="2395" cy="780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26636" name="Oval 17"/>
            <p:cNvSpPr>
              <a:spLocks noChangeArrowheads="1"/>
            </p:cNvSpPr>
            <p:nvPr/>
          </p:nvSpPr>
          <p:spPr bwMode="auto">
            <a:xfrm>
              <a:off x="3125" y="1429"/>
              <a:ext cx="571" cy="349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sv-SE" sz="1200" dirty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Technology </a:t>
              </a:r>
            </a:p>
          </p:txBody>
        </p:sp>
        <p:sp>
          <p:nvSpPr>
            <p:cNvPr id="26637" name="Oval 18"/>
            <p:cNvSpPr>
              <a:spLocks noChangeArrowheads="1"/>
            </p:cNvSpPr>
            <p:nvPr/>
          </p:nvSpPr>
          <p:spPr bwMode="auto">
            <a:xfrm>
              <a:off x="4949" y="1476"/>
              <a:ext cx="571" cy="34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sv-SE" sz="1200" dirty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Management</a:t>
              </a:r>
            </a:p>
            <a:p>
              <a:pPr algn="ctr" eaLnBrk="0" hangingPunct="0">
                <a:defRPr/>
              </a:pPr>
              <a:r>
                <a:rPr lang="sv-SE" sz="1200" dirty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system</a:t>
              </a:r>
            </a:p>
          </p:txBody>
        </p:sp>
        <p:sp>
          <p:nvSpPr>
            <p:cNvPr id="26638" name="Oval 19"/>
            <p:cNvSpPr>
              <a:spLocks noChangeArrowheads="1"/>
            </p:cNvSpPr>
            <p:nvPr/>
          </p:nvSpPr>
          <p:spPr bwMode="auto">
            <a:xfrm>
              <a:off x="3749" y="1778"/>
              <a:ext cx="571" cy="34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sv-SE" sz="1200" dirty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Safety</a:t>
              </a:r>
            </a:p>
            <a:p>
              <a:pPr algn="ctr" eaLnBrk="0" hangingPunct="0">
                <a:defRPr/>
              </a:pPr>
              <a:r>
                <a:rPr lang="sv-SE" sz="1200" dirty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system</a:t>
              </a:r>
            </a:p>
          </p:txBody>
        </p:sp>
        <p:sp>
          <p:nvSpPr>
            <p:cNvPr id="26639" name="Oval 20"/>
            <p:cNvSpPr>
              <a:spLocks noChangeArrowheads="1"/>
            </p:cNvSpPr>
            <p:nvPr/>
          </p:nvSpPr>
          <p:spPr bwMode="auto">
            <a:xfrm>
              <a:off x="4421" y="1778"/>
              <a:ext cx="571" cy="34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sv-SE" sz="120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Strategy</a:t>
              </a:r>
            </a:p>
          </p:txBody>
        </p:sp>
        <p:sp>
          <p:nvSpPr>
            <p:cNvPr id="26640" name="Text Box 21"/>
            <p:cNvSpPr txBox="1">
              <a:spLocks noChangeArrowheads="1"/>
            </p:cNvSpPr>
            <p:nvPr/>
          </p:nvSpPr>
          <p:spPr bwMode="auto">
            <a:xfrm>
              <a:off x="3942" y="1346"/>
              <a:ext cx="742" cy="29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sv-SE" dirty="0" smtClean="0">
                  <a:solidFill>
                    <a:schemeClr val="accent2">
                      <a:lumMod val="75000"/>
                    </a:schemeClr>
                  </a:solidFill>
                  <a:latin typeface="+mn-lt"/>
                </a:rPr>
                <a:t>Culture</a:t>
              </a:r>
            </a:p>
          </p:txBody>
        </p:sp>
      </p:grpSp>
      <p:sp>
        <p:nvSpPr>
          <p:cNvPr id="89110" name="Text Box 22"/>
          <p:cNvSpPr txBox="1">
            <a:spLocks noChangeArrowheads="1"/>
          </p:cNvSpPr>
          <p:nvPr/>
        </p:nvSpPr>
        <p:spPr bwMode="auto">
          <a:xfrm>
            <a:off x="109538" y="5446713"/>
            <a:ext cx="3886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sv-SE" sz="2800" i="1">
                <a:solidFill>
                  <a:srgbClr val="00AC7F"/>
                </a:solidFill>
                <a:latin typeface="Arial" pitchFamily="34" charset="0"/>
              </a:rPr>
              <a:t>The Variable Approach</a:t>
            </a:r>
            <a:endParaRPr lang="en-GB" sz="2800">
              <a:solidFill>
                <a:srgbClr val="00AC7F"/>
              </a:solidFill>
              <a:latin typeface="Arial" pitchFamily="34" charset="0"/>
            </a:endParaRPr>
          </a:p>
        </p:txBody>
      </p:sp>
      <p:sp>
        <p:nvSpPr>
          <p:cNvPr id="89111" name="Text Box 23"/>
          <p:cNvSpPr txBox="1">
            <a:spLocks noChangeArrowheads="1"/>
          </p:cNvSpPr>
          <p:nvPr/>
        </p:nvSpPr>
        <p:spPr bwMode="auto">
          <a:xfrm>
            <a:off x="4427538" y="5427663"/>
            <a:ext cx="40528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sv-SE" sz="2800" i="1">
                <a:solidFill>
                  <a:srgbClr val="262699"/>
                </a:solidFill>
                <a:latin typeface="Arial" pitchFamily="34" charset="0"/>
              </a:rPr>
              <a:t>The Metaphor Approach</a:t>
            </a:r>
            <a:endParaRPr lang="en-GB" sz="2800" i="1">
              <a:solidFill>
                <a:srgbClr val="262699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950" y="0"/>
            <a:ext cx="9256713" cy="1066800"/>
          </a:xfrm>
        </p:spPr>
        <p:txBody>
          <a:bodyPr/>
          <a:lstStyle/>
          <a:p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Common misunderstandings in nuclear</a:t>
            </a:r>
            <a:br>
              <a:rPr lang="en-GB" smtClean="0"/>
            </a:br>
            <a:endParaRPr lang="en-GB" smtClean="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84213" y="1557338"/>
            <a:ext cx="79248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  <a:buFontTx/>
              <a:buChar char="•"/>
            </a:pPr>
            <a:r>
              <a:rPr lang="en-GB" sz="2800">
                <a:solidFill>
                  <a:srgbClr val="003399"/>
                </a:solidFill>
                <a:latin typeface="Arial" pitchFamily="34" charset="0"/>
              </a:rPr>
              <a:t>   Change culture through attitude surveys</a:t>
            </a:r>
            <a:endParaRPr lang="en-GB" sz="2800" b="1">
              <a:solidFill>
                <a:schemeClr val="tx2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  <a:buClr>
                <a:schemeClr val="accent2"/>
              </a:buClr>
              <a:buFontTx/>
              <a:buChar char="•"/>
            </a:pPr>
            <a:r>
              <a:rPr lang="en-GB" sz="2800">
                <a:solidFill>
                  <a:srgbClr val="003399"/>
                </a:solidFill>
                <a:latin typeface="Arial" pitchFamily="34" charset="0"/>
              </a:rPr>
              <a:t>   Managers implement culture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Tx/>
              <a:buChar char="•"/>
            </a:pPr>
            <a:r>
              <a:rPr lang="en-GB" sz="2800">
                <a:solidFill>
                  <a:srgbClr val="003399"/>
                </a:solidFill>
                <a:latin typeface="Arial" pitchFamily="34" charset="0"/>
              </a:rPr>
              <a:t>   Campaigns change behaviours  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Tx/>
              <a:buChar char="•"/>
            </a:pPr>
            <a:r>
              <a:rPr lang="en-GB" sz="2800">
                <a:solidFill>
                  <a:srgbClr val="003399"/>
                </a:solidFill>
                <a:latin typeface="Arial" pitchFamily="34" charset="0"/>
              </a:rPr>
              <a:t>   One safety culture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Tx/>
              <a:buChar char="•"/>
            </a:pPr>
            <a:r>
              <a:rPr lang="en-GB" sz="2800">
                <a:solidFill>
                  <a:srgbClr val="003399"/>
                </a:solidFill>
                <a:latin typeface="Arial" pitchFamily="34" charset="0"/>
              </a:rPr>
              <a:t>  </a:t>
            </a:r>
            <a:r>
              <a:rPr lang="en-CA" sz="2800">
                <a:solidFill>
                  <a:srgbClr val="003399"/>
                </a:solidFill>
                <a:latin typeface="Arial" pitchFamily="34" charset="0"/>
              </a:rPr>
              <a:t>‘</a:t>
            </a:r>
            <a:r>
              <a:rPr lang="en-GB" altLang="ja-JP" sz="2800">
                <a:solidFill>
                  <a:srgbClr val="003399"/>
                </a:solidFill>
                <a:latin typeface="Arial" pitchFamily="34" charset="0"/>
              </a:rPr>
              <a:t>One fits all</a:t>
            </a:r>
            <a:r>
              <a:rPr lang="ja-JP" altLang="en-GB" sz="2800">
                <a:solidFill>
                  <a:srgbClr val="003399"/>
                </a:solidFill>
                <a:latin typeface="Arial" pitchFamily="34" charset="0"/>
              </a:rPr>
              <a:t>’</a:t>
            </a:r>
            <a:endParaRPr lang="en-GB" altLang="ja-JP" sz="2800">
              <a:solidFill>
                <a:srgbClr val="003399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  <a:buClr>
                <a:schemeClr val="accent2"/>
              </a:buClr>
              <a:buFontTx/>
              <a:buChar char="•"/>
            </a:pPr>
            <a:r>
              <a:rPr lang="en-GB" sz="2800">
                <a:solidFill>
                  <a:srgbClr val="003399"/>
                </a:solidFill>
                <a:latin typeface="Arial" pitchFamily="34" charset="0"/>
              </a:rPr>
              <a:t>   Linear  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Tx/>
              <a:buChar char="•"/>
            </a:pPr>
            <a:endParaRPr lang="en-GB" sz="2800" b="1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614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3" y="3640138"/>
            <a:ext cx="3482975" cy="23177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Times New Roman" charset="0"/>
              <a:buNone/>
              <a:defRPr/>
            </a:pPr>
            <a:r>
              <a:rPr lang="sv-SE" dirty="0" smtClean="0">
                <a:ea typeface="+mj-ea"/>
              </a:rPr>
              <a:t>From </a:t>
            </a:r>
            <a:r>
              <a:rPr lang="sv-SE" dirty="0" err="1" smtClean="0">
                <a:ea typeface="+mj-ea"/>
              </a:rPr>
              <a:t>culture</a:t>
            </a:r>
            <a:r>
              <a:rPr lang="sv-SE" dirty="0" smtClean="0">
                <a:ea typeface="+mj-ea"/>
              </a:rPr>
              <a:t> </a:t>
            </a:r>
            <a:r>
              <a:rPr lang="sv-SE" dirty="0" err="1" smtClean="0">
                <a:ea typeface="+mj-ea"/>
              </a:rPr>
              <a:t>to</a:t>
            </a:r>
            <a:r>
              <a:rPr lang="sv-SE" dirty="0" smtClean="0">
                <a:ea typeface="+mj-ea"/>
              </a:rPr>
              <a:t> </a:t>
            </a:r>
            <a:r>
              <a:rPr lang="sv-SE" dirty="0" err="1" smtClean="0">
                <a:ea typeface="+mj-ea"/>
              </a:rPr>
              <a:t>safety</a:t>
            </a:r>
            <a:r>
              <a:rPr lang="sv-SE" dirty="0" smtClean="0">
                <a:ea typeface="+mj-ea"/>
              </a:rPr>
              <a:t> </a:t>
            </a:r>
            <a:r>
              <a:rPr lang="sv-SE" dirty="0" err="1" smtClean="0">
                <a:ea typeface="+mj-ea"/>
              </a:rPr>
              <a:t>culture</a:t>
            </a:r>
            <a:endParaRPr lang="sv-SE" dirty="0">
              <a:ea typeface="+mj-ea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74638" y="2349500"/>
            <a:ext cx="8591550" cy="3128963"/>
          </a:xfrm>
        </p:spPr>
        <p:txBody>
          <a:bodyPr/>
          <a:lstStyle/>
          <a:p>
            <a:pPr marL="341313" indent="-341313" eaLnBrk="1" hangingPunct="1">
              <a:buClr>
                <a:srgbClr val="3366CC"/>
              </a:buClr>
              <a:buSzPct val="11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The concept of culture is </a:t>
            </a:r>
            <a:r>
              <a:rPr lang="en-GB" i="1" smtClean="0"/>
              <a:t>descriptive</a:t>
            </a:r>
          </a:p>
          <a:p>
            <a:pPr marL="341313" indent="-341313" eaLnBrk="1" hangingPunct="1">
              <a:buClr>
                <a:srgbClr val="3366CC"/>
              </a:buClr>
              <a:buSzPct val="11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i="1" smtClean="0"/>
          </a:p>
          <a:p>
            <a:pPr marL="341313" indent="-341313" eaLnBrk="1" hangingPunct="1">
              <a:buClr>
                <a:srgbClr val="3366CC"/>
              </a:buClr>
              <a:buSzPct val="11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i="1" smtClean="0"/>
          </a:p>
          <a:p>
            <a:pPr marL="341313" indent="-341313" eaLnBrk="1" hangingPunct="1">
              <a:buClr>
                <a:srgbClr val="3366CC"/>
              </a:buClr>
              <a:buSzPct val="11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The concept of safety culture is </a:t>
            </a:r>
            <a:r>
              <a:rPr lang="en-GB" i="1" smtClean="0"/>
              <a:t>normative</a:t>
            </a:r>
            <a:endParaRPr lang="sv-S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Times New Roman" charset="0"/>
              <a:buNone/>
              <a:defRPr/>
            </a:pPr>
            <a:r>
              <a:rPr lang="sv-SE" dirty="0" err="1" smtClean="0">
                <a:ea typeface="+mj-ea"/>
              </a:rPr>
              <a:t>Descriptive</a:t>
            </a:r>
            <a:r>
              <a:rPr lang="sv-SE" dirty="0" smtClean="0">
                <a:ea typeface="+mj-ea"/>
              </a:rPr>
              <a:t>/normative</a:t>
            </a:r>
            <a:endParaRPr lang="sv-SE" dirty="0">
              <a:ea typeface="+mj-ea"/>
            </a:endParaRPr>
          </a:p>
        </p:txBody>
      </p:sp>
      <p:grpSp>
        <p:nvGrpSpPr>
          <p:cNvPr id="8195" name="Grupp 8"/>
          <p:cNvGrpSpPr>
            <a:grpSpLocks/>
          </p:cNvGrpSpPr>
          <p:nvPr/>
        </p:nvGrpSpPr>
        <p:grpSpPr bwMode="auto">
          <a:xfrm>
            <a:off x="595313" y="1700213"/>
            <a:ext cx="3544887" cy="3889375"/>
            <a:chOff x="595263" y="1700213"/>
            <a:chExt cx="3544689" cy="3889375"/>
          </a:xfrm>
        </p:grpSpPr>
        <p:sp>
          <p:nvSpPr>
            <p:cNvPr id="5" name="Rundad rektangulär 4"/>
            <p:cNvSpPr/>
            <p:nvPr/>
          </p:nvSpPr>
          <p:spPr>
            <a:xfrm>
              <a:off x="595263" y="1700213"/>
              <a:ext cx="3024188" cy="1368425"/>
            </a:xfrm>
            <a:prstGeom prst="wedgeRoundRectCallout">
              <a:avLst>
                <a:gd name="adj1" fmla="val -10209"/>
                <a:gd name="adj2" fmla="val 88220"/>
                <a:gd name="adj3" fmla="val 16667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Times New Roman" charset="0"/>
                <a:buNone/>
                <a:defRPr/>
              </a:pPr>
              <a:r>
                <a:rPr lang="en-GB" sz="2800" dirty="0">
                  <a:solidFill>
                    <a:srgbClr val="003399"/>
                  </a:solidFill>
                </a:rPr>
                <a:t>Descriptive</a:t>
              </a:r>
            </a:p>
          </p:txBody>
        </p:sp>
        <p:sp>
          <p:nvSpPr>
            <p:cNvPr id="6" name="Platshållare för innehåll 2"/>
            <p:cNvSpPr txBox="1">
              <a:spLocks/>
            </p:cNvSpPr>
            <p:nvPr/>
          </p:nvSpPr>
          <p:spPr bwMode="gray">
            <a:xfrm>
              <a:off x="1171493" y="3644900"/>
              <a:ext cx="2968459" cy="1944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110000"/>
                <a:buFontTx/>
                <a:buNone/>
              </a:pPr>
              <a:r>
                <a:rPr lang="en-GB" sz="3200">
                  <a:solidFill>
                    <a:srgbClr val="00AC7F"/>
                  </a:solidFill>
                  <a:latin typeface="Arial" pitchFamily="34" charset="0"/>
                </a:rPr>
                <a:t>   </a:t>
              </a:r>
              <a:r>
                <a:rPr lang="en-GB" altLang="sv-SE" sz="3200">
                  <a:solidFill>
                    <a:srgbClr val="00AC7F"/>
                  </a:solidFill>
                  <a:latin typeface="Arial" pitchFamily="34" charset="0"/>
                </a:rPr>
                <a:t>‘</a:t>
              </a:r>
              <a:r>
                <a:rPr lang="en-GB" sz="3200">
                  <a:solidFill>
                    <a:srgbClr val="00AC7F"/>
                  </a:solidFill>
                  <a:latin typeface="Arial" pitchFamily="34" charset="0"/>
                </a:rPr>
                <a:t>is</a:t>
              </a:r>
              <a:r>
                <a:rPr lang="en-GB" altLang="sv-SE" sz="3200">
                  <a:solidFill>
                    <a:srgbClr val="00AC7F"/>
                  </a:solidFill>
                  <a:latin typeface="Arial" pitchFamily="34" charset="0"/>
                </a:rPr>
                <a:t>’</a:t>
              </a:r>
              <a:endParaRPr lang="en-GB" sz="3200">
                <a:solidFill>
                  <a:srgbClr val="00AC7F"/>
                </a:solidFill>
                <a:latin typeface="Arial" pitchFamily="34" charset="0"/>
              </a:endParaRPr>
            </a:p>
            <a:p>
              <a:pPr>
                <a:spcBef>
                  <a:spcPct val="20000"/>
                </a:spcBef>
                <a:buClr>
                  <a:schemeClr val="folHlink"/>
                </a:buClr>
                <a:buSzPct val="110000"/>
                <a:buFontTx/>
                <a:buNone/>
              </a:pPr>
              <a:r>
                <a:rPr lang="en-GB">
                  <a:solidFill>
                    <a:srgbClr val="00AC7F"/>
                  </a:solidFill>
                  <a:latin typeface="Arial" pitchFamily="34" charset="0"/>
                </a:rPr>
                <a:t>Based on data and a theory of culture</a:t>
              </a:r>
            </a:p>
            <a:p>
              <a:pPr>
                <a:spcBef>
                  <a:spcPct val="20000"/>
                </a:spcBef>
                <a:buClr>
                  <a:schemeClr val="folHlink"/>
                </a:buClr>
                <a:buSzPct val="110000"/>
                <a:buFont typeface="Times New Roman" pitchFamily="18" charset="0"/>
                <a:buChar char="•"/>
              </a:pPr>
              <a:endParaRPr lang="en-GB">
                <a:solidFill>
                  <a:schemeClr val="accent2"/>
                </a:solidFill>
                <a:latin typeface="Arial" pitchFamily="34" charset="0"/>
              </a:endParaRPr>
            </a:p>
          </p:txBody>
        </p:sp>
      </p:grpSp>
      <p:grpSp>
        <p:nvGrpSpPr>
          <p:cNvPr id="8196" name="Grupp 9"/>
          <p:cNvGrpSpPr>
            <a:grpSpLocks/>
          </p:cNvGrpSpPr>
          <p:nvPr/>
        </p:nvGrpSpPr>
        <p:grpSpPr bwMode="auto">
          <a:xfrm>
            <a:off x="4859338" y="1700213"/>
            <a:ext cx="3217862" cy="3744912"/>
            <a:chOff x="4859338" y="1700213"/>
            <a:chExt cx="3217862" cy="3744912"/>
          </a:xfrm>
        </p:grpSpPr>
        <p:sp>
          <p:nvSpPr>
            <p:cNvPr id="4" name="Rundad rektangulär 3"/>
            <p:cNvSpPr/>
            <p:nvPr/>
          </p:nvSpPr>
          <p:spPr>
            <a:xfrm>
              <a:off x="4859338" y="1700213"/>
              <a:ext cx="3025775" cy="1368425"/>
            </a:xfrm>
            <a:prstGeom prst="wedgeRoundRectCallout">
              <a:avLst>
                <a:gd name="adj1" fmla="val -7679"/>
                <a:gd name="adj2" fmla="val 88220"/>
                <a:gd name="adj3" fmla="val 16667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Times New Roman" charset="0"/>
                <a:buNone/>
                <a:defRPr/>
              </a:pPr>
              <a:r>
                <a:rPr lang="en-GB" sz="2800" dirty="0">
                  <a:solidFill>
                    <a:srgbClr val="003399"/>
                  </a:solidFill>
                </a:rPr>
                <a:t>Normative</a:t>
              </a:r>
            </a:p>
          </p:txBody>
        </p:sp>
        <p:sp>
          <p:nvSpPr>
            <p:cNvPr id="7" name="Platshållare för innehåll 2"/>
            <p:cNvSpPr txBox="1">
              <a:spLocks/>
            </p:cNvSpPr>
            <p:nvPr/>
          </p:nvSpPr>
          <p:spPr bwMode="gray">
            <a:xfrm>
              <a:off x="5219700" y="3644900"/>
              <a:ext cx="2857500" cy="1800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SzPct val="110000"/>
                <a:buFontTx/>
                <a:buNone/>
              </a:pPr>
              <a:r>
                <a:rPr lang="en-GB" sz="3200">
                  <a:solidFill>
                    <a:schemeClr val="accent2"/>
                  </a:solidFill>
                  <a:latin typeface="Arial" pitchFamily="34" charset="0"/>
                </a:rPr>
                <a:t>  </a:t>
              </a:r>
              <a:r>
                <a:rPr lang="en-GB" altLang="sv-SE" sz="3200">
                  <a:solidFill>
                    <a:srgbClr val="003399"/>
                  </a:solidFill>
                  <a:latin typeface="Arial" pitchFamily="34" charset="0"/>
                </a:rPr>
                <a:t>‘</a:t>
              </a:r>
              <a:r>
                <a:rPr lang="en-GB" sz="3200">
                  <a:solidFill>
                    <a:srgbClr val="003399"/>
                  </a:solidFill>
                  <a:latin typeface="Arial" pitchFamily="34" charset="0"/>
                </a:rPr>
                <a:t>should</a:t>
              </a:r>
              <a:r>
                <a:rPr lang="en-GB" altLang="sv-SE" sz="3200">
                  <a:solidFill>
                    <a:srgbClr val="003399"/>
                  </a:solidFill>
                  <a:latin typeface="Arial" pitchFamily="34" charset="0"/>
                </a:rPr>
                <a:t>’</a:t>
              </a:r>
              <a:endParaRPr lang="en-GB" sz="3200">
                <a:solidFill>
                  <a:srgbClr val="003399"/>
                </a:solidFill>
                <a:latin typeface="Arial" pitchFamily="34" charset="0"/>
              </a:endParaRPr>
            </a:p>
            <a:p>
              <a:pPr>
                <a:spcBef>
                  <a:spcPct val="20000"/>
                </a:spcBef>
                <a:buClr>
                  <a:schemeClr val="folHlink"/>
                </a:buClr>
                <a:buSzPct val="110000"/>
                <a:buFontTx/>
                <a:buNone/>
              </a:pPr>
              <a:r>
                <a:rPr lang="en-GB">
                  <a:solidFill>
                    <a:srgbClr val="003399"/>
                  </a:solidFill>
                  <a:latin typeface="Arial" pitchFamily="34" charset="0"/>
                </a:rPr>
                <a:t>Based on data, a theory of culture </a:t>
              </a:r>
              <a:r>
                <a:rPr lang="en-GB" i="1">
                  <a:solidFill>
                    <a:srgbClr val="003399"/>
                  </a:solidFill>
                  <a:latin typeface="Arial" pitchFamily="34" charset="0"/>
                </a:rPr>
                <a:t>and a norm</a:t>
              </a:r>
            </a:p>
          </p:txBody>
        </p:sp>
      </p:grpSp>
      <p:sp>
        <p:nvSpPr>
          <p:cNvPr id="8" name="Platshållare för innehåll 2"/>
          <p:cNvSpPr txBox="1">
            <a:spLocks/>
          </p:cNvSpPr>
          <p:nvPr/>
        </p:nvSpPr>
        <p:spPr bwMode="gray">
          <a:xfrm>
            <a:off x="2058988" y="5656263"/>
            <a:ext cx="467360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10000"/>
              <a:buChar char="•"/>
              <a:defRPr sz="3200">
                <a:solidFill>
                  <a:schemeClr val="tx2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10000"/>
              <a:buChar char="•"/>
              <a:defRPr sz="2800">
                <a:solidFill>
                  <a:schemeClr val="tx2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10000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10000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10000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10000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10000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10000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10000"/>
              <a:buChar char="•"/>
              <a:defRPr sz="2400">
                <a:solidFill>
                  <a:schemeClr val="tx2"/>
                </a:solidFill>
                <a:latin typeface="+mn-lt"/>
                <a:ea typeface="+mn-ea"/>
              </a:defRPr>
            </a:lvl9pPr>
          </a:lstStyle>
          <a:p>
            <a:pPr marL="0" indent="0" algn="r" eaLnBrk="1" hangingPunct="1">
              <a:buFontTx/>
              <a:buNone/>
              <a:defRPr/>
            </a:pPr>
            <a:r>
              <a:rPr lang="en-GB" sz="2800" b="1" i="1" dirty="0" smtClean="0">
                <a:solidFill>
                  <a:srgbClr val="FF6600"/>
                </a:solidFill>
                <a:cs typeface="+mn-cs"/>
              </a:rPr>
              <a:t>Descriptive must come before the normative!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82575" y="-117475"/>
            <a:ext cx="8534400" cy="1195388"/>
          </a:xfrm>
        </p:spPr>
        <p:txBody>
          <a:bodyPr/>
          <a:lstStyle/>
          <a:p>
            <a:pPr eaLnBrk="1" hangingPunct="1"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 smtClean="0">
                <a:ea typeface="+mj-ea"/>
              </a:rPr>
              <a:t>The concept of safety culture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74638" y="1557338"/>
            <a:ext cx="8593137" cy="4703762"/>
          </a:xfrm>
        </p:spPr>
        <p:txBody>
          <a:bodyPr/>
          <a:lstStyle/>
          <a:p>
            <a:pPr marL="341313" indent="-341313" eaLnBrk="1" hangingPunct="1">
              <a:buClr>
                <a:srgbClr val="3366CC"/>
              </a:buClr>
              <a:buSzPct val="11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smtClean="0"/>
              <a:t>The normative content of safety culture:</a:t>
            </a:r>
          </a:p>
          <a:p>
            <a:pPr marL="741363" lvl="1" indent="-284163" eaLnBrk="1" hangingPunct="1">
              <a:buClr>
                <a:srgbClr val="3366CC"/>
              </a:buClr>
              <a:buSzPct val="11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It sets standards for behaviour and values</a:t>
            </a:r>
          </a:p>
          <a:p>
            <a:pPr marL="741363" lvl="1" indent="-284163" eaLnBrk="1" hangingPunct="1">
              <a:buClr>
                <a:srgbClr val="3366CC"/>
              </a:buClr>
              <a:buSzPct val="11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It is related to practices known to lead to safety</a:t>
            </a:r>
          </a:p>
          <a:p>
            <a:pPr marL="741363" lvl="1" indent="-284163" eaLnBrk="1" hangingPunct="1">
              <a:buClr>
                <a:srgbClr val="3366CC"/>
              </a:buClr>
              <a:buSzPct val="11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It focuses on certain limited aspects of the organization</a:t>
            </a:r>
          </a:p>
          <a:p>
            <a:pPr marL="741363" lvl="1" indent="-284163" eaLnBrk="1" hangingPunct="1">
              <a:buClr>
                <a:srgbClr val="3366CC"/>
              </a:buClr>
              <a:buSzPct val="11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smtClean="0"/>
          </a:p>
          <a:p>
            <a:pPr marL="341313" indent="-341313" eaLnBrk="1" hangingPunct="1">
              <a:buClr>
                <a:srgbClr val="3366CC"/>
              </a:buClr>
              <a:buSzPct val="11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smtClean="0"/>
              <a:t>When analysing culture, the normative and descriptive aspects must be separated</a:t>
            </a:r>
          </a:p>
          <a:p>
            <a:pPr marL="741363" lvl="1" indent="-284163" eaLnBrk="1" hangingPunct="1">
              <a:buClr>
                <a:srgbClr val="3366CC"/>
              </a:buClr>
              <a:buSzPct val="11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Being evaluative in the descriptive stage can lead to exclusions</a:t>
            </a:r>
          </a:p>
          <a:p>
            <a:pPr marL="741363" lvl="1" indent="-284163" eaLnBrk="1" hangingPunct="1">
              <a:buClr>
                <a:srgbClr val="3366CC"/>
              </a:buClr>
              <a:buSzPct val="11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Being descriptive helps to pick up weak signals</a:t>
            </a:r>
          </a:p>
          <a:p>
            <a:pPr marL="741363" lvl="1" indent="-284163" eaLnBrk="1" hangingPunct="1">
              <a:buClr>
                <a:srgbClr val="3366CC"/>
              </a:buClr>
              <a:buSzPct val="11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smtClean="0"/>
              <a:t>Being descriptive means having a broad agenda for dialogue</a:t>
            </a:r>
            <a:endParaRPr lang="en-GB" smtClean="0"/>
          </a:p>
          <a:p>
            <a:pPr marL="741363" lvl="1" indent="-284163" eaLnBrk="1" hangingPunct="1">
              <a:buClr>
                <a:srgbClr val="3366CC"/>
              </a:buClr>
              <a:buSzPct val="110000"/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Short-term benefits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262699"/>
              </a:buClr>
              <a:buFont typeface="Arial" pitchFamily="34" charset="0"/>
              <a:buChar char="•"/>
            </a:pPr>
            <a:r>
              <a:rPr lang="en-GB" sz="2800" smtClean="0"/>
              <a:t>Ambitious SCSA plan, in combination with transparency in resource allocation, communicates:</a:t>
            </a:r>
          </a:p>
          <a:p>
            <a:pPr lvl="1">
              <a:buClr>
                <a:srgbClr val="262699"/>
              </a:buClr>
              <a:buFont typeface="Arial" pitchFamily="34" charset="0"/>
              <a:buChar char="•"/>
            </a:pPr>
            <a:r>
              <a:rPr lang="en-GB" sz="2400" smtClean="0"/>
              <a:t>commitment to safety to the organization and stakeholders (e.g. regulatory body). indicates the current state of the organization</a:t>
            </a:r>
            <a:endParaRPr lang="en-CA" sz="2400" smtClean="0"/>
          </a:p>
          <a:p>
            <a:pPr lvl="1">
              <a:buClr>
                <a:srgbClr val="262699"/>
              </a:buClr>
              <a:buFont typeface="Arial" pitchFamily="34" charset="0"/>
              <a:buChar char="•"/>
            </a:pPr>
            <a:r>
              <a:rPr lang="en-GB" sz="2400" smtClean="0"/>
              <a:t>signals top management prioritization of the program</a:t>
            </a:r>
            <a:endParaRPr lang="en-CA" sz="2400" smtClean="0"/>
          </a:p>
          <a:p>
            <a:pPr lvl="1">
              <a:buClr>
                <a:srgbClr val="262699"/>
              </a:buClr>
              <a:buFont typeface="Arial" pitchFamily="34" charset="0"/>
              <a:buChar char="•"/>
            </a:pPr>
            <a:r>
              <a:rPr lang="en-GB" sz="2400" smtClean="0"/>
              <a:t>norms and expectations to the organization</a:t>
            </a:r>
          </a:p>
          <a:p>
            <a:pPr>
              <a:buClr>
                <a:srgbClr val="262699"/>
              </a:buClr>
              <a:buFont typeface="Arial" pitchFamily="34" charset="0"/>
              <a:buChar char="•"/>
            </a:pPr>
            <a:r>
              <a:rPr lang="en-GB" sz="2800" smtClean="0"/>
              <a:t>Infuses a way of building important leadership-for-safety skills </a:t>
            </a:r>
            <a:endParaRPr lang="en-CA" sz="2800" smtClean="0"/>
          </a:p>
          <a:p>
            <a:endParaRPr lang="en-CA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Medium-term benefits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638" y="1268413"/>
            <a:ext cx="8761412" cy="4675187"/>
          </a:xfrm>
        </p:spPr>
        <p:txBody>
          <a:bodyPr/>
          <a:lstStyle/>
          <a:p>
            <a:pPr>
              <a:buClr>
                <a:srgbClr val="003399"/>
              </a:buClr>
              <a:buFont typeface="Arial" pitchFamily="34" charset="0"/>
              <a:buChar char="•"/>
            </a:pPr>
            <a:r>
              <a:rPr lang="en-GB" sz="2400" smtClean="0"/>
              <a:t>An SCSA is the start of SC improvement - is about observation, communication and planful influencing</a:t>
            </a:r>
            <a:endParaRPr lang="en-CA" sz="2400" smtClean="0"/>
          </a:p>
          <a:p>
            <a:pPr>
              <a:buClr>
                <a:srgbClr val="003399"/>
              </a:buClr>
              <a:buFont typeface="Arial" pitchFamily="34" charset="0"/>
              <a:buChar char="•"/>
            </a:pPr>
            <a:r>
              <a:rPr lang="en-GB" sz="2400" smtClean="0"/>
              <a:t>SCSA team becomes a direct communication link between top management and organizations, circumventing the filtering effect that is always present</a:t>
            </a:r>
            <a:endParaRPr lang="en-CA" sz="2400" smtClean="0"/>
          </a:p>
          <a:p>
            <a:pPr>
              <a:buClr>
                <a:srgbClr val="003399"/>
              </a:buClr>
              <a:buFont typeface="Arial" pitchFamily="34" charset="0"/>
              <a:buChar char="•"/>
            </a:pPr>
            <a:r>
              <a:rPr lang="en-GB" sz="2400" smtClean="0"/>
              <a:t>Insight into safety culture and its relation to organizational culture makes communication and action easier</a:t>
            </a:r>
            <a:endParaRPr lang="en-CA" sz="2400" smtClean="0"/>
          </a:p>
          <a:p>
            <a:pPr>
              <a:buClr>
                <a:srgbClr val="003399"/>
              </a:buClr>
              <a:buFont typeface="Arial" pitchFamily="34" charset="0"/>
              <a:buChar char="•"/>
            </a:pPr>
            <a:r>
              <a:rPr lang="en-GB" sz="2400" smtClean="0"/>
              <a:t>Facilitates cross-functional communication - increases efficiency and reduces compartmentalization/silos.</a:t>
            </a:r>
            <a:endParaRPr lang="en-CA" sz="2400" smtClean="0"/>
          </a:p>
          <a:p>
            <a:pPr>
              <a:buClr>
                <a:srgbClr val="003399"/>
              </a:buClr>
              <a:buFont typeface="Arial" pitchFamily="34" charset="0"/>
              <a:buChar char="•"/>
            </a:pPr>
            <a:r>
              <a:rPr lang="en-US" sz="2400" smtClean="0"/>
              <a:t>Continuous feedback on program implementation – provides up-to-date information on current state of the safety culture program and progress</a:t>
            </a:r>
            <a:endParaRPr lang="en-CA" sz="2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Long-term benefits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638" y="1346200"/>
            <a:ext cx="8689975" cy="4675188"/>
          </a:xfrm>
        </p:spPr>
        <p:txBody>
          <a:bodyPr/>
          <a:lstStyle/>
          <a:p>
            <a:pPr>
              <a:buClr>
                <a:srgbClr val="003399"/>
              </a:buClr>
              <a:buFont typeface="Arial" pitchFamily="34" charset="0"/>
              <a:buChar char="•"/>
            </a:pPr>
            <a:r>
              <a:rPr lang="en-GB" sz="2400" smtClean="0"/>
              <a:t>Organization as a whole develops a greater sensitivity to “soft factors”  </a:t>
            </a:r>
          </a:p>
          <a:p>
            <a:pPr>
              <a:buClr>
                <a:srgbClr val="003399"/>
              </a:buClr>
              <a:buFont typeface="Arial" pitchFamily="34" charset="0"/>
              <a:buChar char="•"/>
            </a:pPr>
            <a:r>
              <a:rPr lang="en-GB" sz="2400" smtClean="0"/>
              <a:t>Organization develops a team of experienced communicators!</a:t>
            </a:r>
            <a:endParaRPr lang="en-CA" sz="2400" smtClean="0"/>
          </a:p>
          <a:p>
            <a:pPr>
              <a:buClr>
                <a:srgbClr val="003399"/>
              </a:buClr>
              <a:buFont typeface="Arial" pitchFamily="34" charset="0"/>
              <a:buChar char="•"/>
            </a:pPr>
            <a:r>
              <a:rPr lang="en-GB" sz="2400" smtClean="0"/>
              <a:t> A key to organizational learning:</a:t>
            </a:r>
            <a:endParaRPr lang="en-CA" sz="2400" smtClean="0"/>
          </a:p>
          <a:p>
            <a:pPr marL="800100" lvl="1" indent="-342900">
              <a:spcBef>
                <a:spcPct val="0"/>
              </a:spcBef>
              <a:buClr>
                <a:srgbClr val="003399"/>
              </a:buClr>
              <a:buFont typeface="Arial" pitchFamily="34" charset="0"/>
              <a:buChar char="•"/>
            </a:pPr>
            <a:r>
              <a:rPr lang="en-US" sz="2000" smtClean="0"/>
              <a:t>Concepts – gain and share understanding of culture and safety culture</a:t>
            </a:r>
            <a:endParaRPr lang="en-CA" sz="2000" smtClean="0"/>
          </a:p>
          <a:p>
            <a:pPr marL="800100" lvl="1" indent="-342900">
              <a:spcBef>
                <a:spcPct val="0"/>
              </a:spcBef>
              <a:buClr>
                <a:srgbClr val="003399"/>
              </a:buClr>
              <a:buFont typeface="Arial" pitchFamily="34" charset="0"/>
              <a:buChar char="•"/>
            </a:pPr>
            <a:r>
              <a:rPr lang="en-US" sz="2000" smtClean="0"/>
              <a:t>Behaviours – learn about behaviours that contribute and detract from safety</a:t>
            </a:r>
            <a:endParaRPr lang="en-CA" sz="2000" smtClean="0"/>
          </a:p>
          <a:p>
            <a:pPr marL="800100" lvl="1" indent="-342900">
              <a:spcBef>
                <a:spcPct val="0"/>
              </a:spcBef>
              <a:buClr>
                <a:srgbClr val="003399"/>
              </a:buClr>
              <a:buFont typeface="Arial" pitchFamily="34" charset="0"/>
              <a:buChar char="•"/>
            </a:pPr>
            <a:r>
              <a:rPr lang="en-US" sz="2000" smtClean="0"/>
              <a:t>Impact – identify impact of safety culture on organizational performance</a:t>
            </a:r>
            <a:endParaRPr lang="en-CA" sz="2000" smtClean="0"/>
          </a:p>
          <a:p>
            <a:pPr>
              <a:buClr>
                <a:srgbClr val="003399"/>
              </a:buClr>
              <a:buFont typeface="Arial" pitchFamily="34" charset="0"/>
              <a:buChar char="•"/>
            </a:pPr>
            <a:r>
              <a:rPr lang="en-GB" sz="2400" smtClean="0"/>
              <a:t>Gain new understanding of role and impact in shaping safety culture across the national nuclear programme</a:t>
            </a:r>
            <a:endParaRPr lang="en-CA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ema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-tema">
  <a:themeElements>
    <a:clrScheme name="Office-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ema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-tema">
  <a:themeElements>
    <a:clrScheme name="Office-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ema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ntns:customXsn xmlns:ntns="http://schemas.microsoft.com/office/2006/metadata/customXsn">
  <ntns:xsnLocation>http://gnssn.iaea.org/sites/auth/_cts/Document/1309463d9eea164dcustomXsn.xsn</ntns:xsnLocation>
  <ntns:cached>False</ntns:cached>
  <ntns:openByDefault>False</ntns:openByDefault>
  <ntns:xsnScope>http://gnssn.iaea.org/sites/auth</ntns:xsnScope>
</ntns:customXs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08224E42280F41A7D5E3CA8BB1F653" ma:contentTypeVersion="0" ma:contentTypeDescription="Create a new document." ma:contentTypeScope="" ma:versionID="dc5f884167f2061ea0173f3b5285512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284F41-F2C0-43C7-B9C9-9C3C344255EB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A12D2E98-5934-403E-AD47-E5B1C1EA93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1519F9-6167-4C66-8538-B2976386B8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0A017EB6-B0FB-47B6-BB36-58A7DB56EEB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4575</TotalTime>
  <Words>650</Words>
  <Application>Microsoft Office PowerPoint</Application>
  <PresentationFormat>On-screen Show (4:3)</PresentationFormat>
  <Paragraphs>106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Times New Roman</vt:lpstr>
      <vt:lpstr>MS PGothic</vt:lpstr>
      <vt:lpstr>Arial Unicode MS</vt:lpstr>
      <vt:lpstr>Arial</vt:lpstr>
      <vt:lpstr>Wingdings</vt:lpstr>
      <vt:lpstr>Times</vt:lpstr>
      <vt:lpstr>Office-tema</vt:lpstr>
      <vt:lpstr>1_Office-tema</vt:lpstr>
      <vt:lpstr>2_Office-tema</vt:lpstr>
      <vt:lpstr>Overview of Safety Culture Analytic Approach</vt:lpstr>
      <vt:lpstr>PowerPoint Presentation</vt:lpstr>
      <vt:lpstr> Common misunderstandings in nuclear </vt:lpstr>
      <vt:lpstr>From culture to safety culture</vt:lpstr>
      <vt:lpstr>Descriptive/normative</vt:lpstr>
      <vt:lpstr>The concept of safety culture</vt:lpstr>
      <vt:lpstr>Short-term benefits</vt:lpstr>
      <vt:lpstr>Medium-term benefits</vt:lpstr>
      <vt:lpstr>Long-term benefits</vt:lpstr>
      <vt:lpstr>Summary</vt:lpstr>
      <vt:lpstr>What ‘is’ and what ‘should be’</vt:lpstr>
      <vt:lpstr>IAEA Safety Culture Framework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HAAGE, Monica</dc:creator>
  <cp:lastModifiedBy>SKARBO, Birgitte</cp:lastModifiedBy>
  <cp:revision>62</cp:revision>
  <cp:lastPrinted>1601-01-01T00:00:00Z</cp:lastPrinted>
  <dcterms:created xsi:type="dcterms:W3CDTF">2009-08-17T13:53:39Z</dcterms:created>
  <dcterms:modified xsi:type="dcterms:W3CDTF">2013-04-11T12:36:02Z</dcterms:modified>
</cp:coreProperties>
</file>