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9" r:id="rId2"/>
    <p:sldId id="256" r:id="rId3"/>
    <p:sldId id="257" r:id="rId4"/>
    <p:sldId id="261" r:id="rId5"/>
    <p:sldId id="260" r:id="rId6"/>
    <p:sldId id="262" r:id="rId7"/>
    <p:sldId id="263" r:id="rId8"/>
    <p:sldId id="264" r:id="rId9"/>
    <p:sldId id="258" r:id="rId10"/>
    <p:sldId id="277" r:id="rId11"/>
    <p:sldId id="294" r:id="rId12"/>
    <p:sldId id="278" r:id="rId13"/>
    <p:sldId id="293" r:id="rId14"/>
    <p:sldId id="279" r:id="rId15"/>
    <p:sldId id="280" r:id="rId16"/>
    <p:sldId id="259" r:id="rId17"/>
    <p:sldId id="265" r:id="rId18"/>
    <p:sldId id="266" r:id="rId19"/>
    <p:sldId id="268" r:id="rId20"/>
    <p:sldId id="267" r:id="rId21"/>
    <p:sldId id="291" r:id="rId22"/>
    <p:sldId id="269" r:id="rId23"/>
    <p:sldId id="275" r:id="rId24"/>
    <p:sldId id="276" r:id="rId25"/>
    <p:sldId id="270" r:id="rId26"/>
    <p:sldId id="274" r:id="rId27"/>
    <p:sldId id="272" r:id="rId28"/>
    <p:sldId id="271" r:id="rId29"/>
    <p:sldId id="273" r:id="rId30"/>
    <p:sldId id="283" r:id="rId31"/>
    <p:sldId id="284" r:id="rId32"/>
    <p:sldId id="285" r:id="rId33"/>
    <p:sldId id="287" r:id="rId34"/>
    <p:sldId id="286" r:id="rId35"/>
    <p:sldId id="292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D8A65-CA2B-4C00-BEB0-3DC8BB676C8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FAE0-2B7F-446E-B730-2D72B8430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3" y="1536493"/>
            <a:ext cx="9109427" cy="53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26064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dirty="0" smtClean="0">
                <a:latin typeface="IranNastaliq" pitchFamily="18" charset="0"/>
                <a:cs typeface="IranNastaliq" pitchFamily="18" charset="0"/>
              </a:rPr>
              <a:t>بسم الله الرحمن الرحیم</a:t>
            </a:r>
            <a:endParaRPr lang="en-US" sz="7200" dirty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484784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347864" y="144016"/>
            <a:ext cx="1440160" cy="14127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1880" y="297279"/>
            <a:ext cx="1080120" cy="118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تولید</a:t>
            </a:r>
          </a:p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 و توسعه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2132856"/>
            <a:ext cx="8568952" cy="4392488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pPr marL="450850" marR="0" lvl="0" indent="-273050" algn="ctr" defTabSz="914400" rtl="1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150C90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منافع حاصل از بهره‌برداري كامل نيروگاه اتمي بوشهر</a:t>
            </a:r>
            <a:endParaRPr kumimoji="0" lang="fa-IR" sz="500" b="1" i="0" u="sng" strike="noStrike" kern="1200" cap="none" spc="0" normalizeH="0" baseline="0" noProof="0" dirty="0" smtClean="0">
              <a:ln>
                <a:noFill/>
              </a:ln>
              <a:solidFill>
                <a:srgbClr val="150C90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450850" marR="0" lvl="0" indent="-273050" algn="justLow" defTabSz="914400" rtl="1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1900" b="1" dirty="0" smtClean="0">
                <a:cs typeface="B Mitra" pitchFamily="2" charset="-78"/>
              </a:rPr>
              <a:t> تو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ليد بيش از 6500 ميليون كيلووات ساعت برق در سال</a:t>
            </a:r>
          </a:p>
          <a:p>
            <a:pPr marL="450850" marR="0" lvl="0" indent="-273050" algn="justLow" defTabSz="914400" rtl="1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 صرفه‌جويي حدود 1100 ميليون مترمكعب گاز طبيعي،  270 ميليون ليتر گازوئيل و 350 ميليون ليتر نفت كوره در سال</a:t>
            </a:r>
          </a:p>
          <a:p>
            <a:pPr marL="450850" marR="0" lvl="0" indent="-273050" algn="justLow" defTabSz="914400" rtl="1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400" b="1" dirty="0" smtClean="0">
                <a:cs typeface="B Mitra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عدم انتشار انواع آلاينده‌هاي زيست‌محيطي به ميزان حدود 7 ميليون تن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52292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591371" y="5733256"/>
          <a:ext cx="8085085" cy="399504"/>
        </p:xfrm>
        <a:graphic>
          <a:graphicData uri="http://schemas.openxmlformats.org/presentationml/2006/ole">
            <p:oleObj spid="_x0000_s35841" name="Equation" r:id="rId4" imgW="4012920" imgH="203040" progId="Equation.3">
              <p:embed/>
            </p:oleObj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347864" y="144016"/>
            <a:ext cx="1440160" cy="14127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1880" y="297279"/>
            <a:ext cx="1080120" cy="118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تولید</a:t>
            </a:r>
          </a:p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 و توسعه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3068960"/>
            <a:ext cx="8568952" cy="2808312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pPr marL="450850" marR="0" lvl="0" indent="-273050" algn="ctr" defTabSz="914400" rtl="1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150C90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منافع حاصل از بهره‌برداري كامل نيروگاه اتمي بوشهر</a:t>
            </a:r>
            <a:endParaRPr kumimoji="0" lang="fa-IR" sz="500" b="1" i="0" u="sng" strike="noStrike" kern="1200" cap="none" spc="0" normalizeH="0" baseline="0" noProof="0" dirty="0" smtClean="0">
              <a:ln>
                <a:noFill/>
              </a:ln>
              <a:solidFill>
                <a:srgbClr val="150C90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  <a:p>
            <a:pPr marL="450850" marR="0" lvl="0" indent="-273050" algn="justLow" defTabSz="914400" rtl="1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4000" b="1" dirty="0" smtClean="0">
                <a:cs typeface="B Mitra" pitchFamily="2" charset="-78"/>
              </a:rPr>
              <a:t>  توانمندیهای مدیریتی و سیستمی </a:t>
            </a:r>
          </a:p>
          <a:p>
            <a:pPr marL="450850" marR="0" lvl="0" indent="-273050" algn="justLow" defTabSz="914400" rtl="1" eaLnBrk="1" fontAlgn="auto" latinLnBrk="0" hangingPunct="1">
              <a:lnSpc>
                <a:spcPct val="150000"/>
              </a:lnSpc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 </a:t>
            </a: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 توسعه صنایع داخلی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52292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779912" y="504056"/>
            <a:ext cx="1440160" cy="14127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3928" y="657319"/>
            <a:ext cx="1080120" cy="118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تولید</a:t>
            </a:r>
          </a:p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 و توسعه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2292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1933932"/>
            <a:ext cx="8280920" cy="4591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0" algn="ct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888288" algn="l"/>
              </a:tabLst>
              <a:defRPr/>
            </a:pPr>
            <a:r>
              <a:rPr kumimoji="0" lang="fa-IR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150C90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برنامه‌ريزي توسعه نيروگاه‌هاي هسته‌اي در افق 20 ساله كشور</a:t>
            </a:r>
            <a:endParaRPr kumimoji="0" lang="fa-IR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Zar" pitchFamily="2" charset="-78"/>
            </a:endParaRPr>
          </a:p>
          <a:p>
            <a:pPr marL="273050" marR="0" lvl="0" indent="0" algn="justLow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888288" algn="l"/>
              </a:tabLst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در راستاي تكليف موضوع </a:t>
            </a: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جزء (1) بند (ب) ماده 135 قانون برنامه پنجم توسعه، با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همكاري </a:t>
            </a: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شركت توانير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، مطالعه در چندين سناريو انچام شد. در سناريوي پايه (3500 دلار بر كيلووات و 7 سال دوره ساخت نيروگاه‌هاي هسته‌اي)، 8000 مگاوات سهم بهينه به نيروگاه‌هاي هسته‌اي اختصاص پيدا كرد. در بدترين حالت، اين سهم، 5000 مگاوات برآورد شده است. </a:t>
            </a:r>
          </a:p>
          <a:p>
            <a:pPr marL="177800" marR="0" lvl="0" indent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888288" algn="l"/>
              </a:tabLst>
              <a:defRPr/>
            </a:pPr>
            <a:endParaRPr kumimoji="0" lang="fa-I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B Zar" pitchFamily="2" charset="-78"/>
            </a:endParaRPr>
          </a:p>
          <a:p>
            <a:pPr marL="177800" marR="0" lvl="0" indent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888288" algn="l"/>
              </a:tabLst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0C90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با توجه به عدم اتفاق نظر بر روي هزينه‌هاي اجتماعي/زيست‌محيطي نيروگاه‌هاي فسيلي در مجموعه وزارت نيرو، و با وجود تأثير مثبت آنها در افزايش سهم نيروگاه‌هاي هسته‌اي، اين هزينه‌ها در برآوردها مورد استفاده قرار نگرفت.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779912" y="504056"/>
            <a:ext cx="1440160" cy="14127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3928" y="657319"/>
            <a:ext cx="1080120" cy="118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تولید</a:t>
            </a:r>
          </a:p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 و توسعه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2292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1933932"/>
            <a:ext cx="8280920" cy="45914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marR="0" lvl="0" indent="0" algn="ct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888288" algn="l"/>
              </a:tabLst>
              <a:defRPr/>
            </a:pPr>
            <a:r>
              <a:rPr kumimoji="0" lang="fa-IR" sz="6000" b="0" i="0" strike="noStrike" kern="1200" cap="none" spc="0" normalizeH="0" baseline="0" noProof="0" dirty="0" smtClean="0">
                <a:ln>
                  <a:noFill/>
                </a:ln>
                <a:solidFill>
                  <a:srgbClr val="150C90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آینده پژوهی و تدوین سناریوهای توسعه نیروگاههای هسته ای</a:t>
            </a:r>
            <a:r>
              <a:rPr kumimoji="0" lang="fa-IR" sz="6000" b="0" i="0" strike="noStrike" kern="1200" cap="none" spc="0" normalizeH="0" noProof="0" dirty="0" smtClean="0">
                <a:ln>
                  <a:noFill/>
                </a:ln>
                <a:solidFill>
                  <a:srgbClr val="150C90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 </a:t>
            </a:r>
          </a:p>
          <a:p>
            <a:pPr marL="273050" marR="0" lvl="0" indent="0" algn="ct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888288" algn="l"/>
              </a:tabLst>
              <a:defRPr/>
            </a:pPr>
            <a:r>
              <a:rPr kumimoji="0" lang="fa-IR" sz="6000" b="0" i="0" strike="noStrike" kern="1200" cap="none" spc="0" normalizeH="0" noProof="0" dirty="0" smtClean="0">
                <a:ln>
                  <a:noFill/>
                </a:ln>
                <a:solidFill>
                  <a:srgbClr val="150C90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در افق بلند مدت</a:t>
            </a:r>
            <a:endParaRPr kumimoji="0" lang="fa-IR" sz="6000" b="0" i="0" strike="noStrike" kern="1200" cap="none" spc="0" normalizeH="0" baseline="0" noProof="0" dirty="0" smtClean="0">
              <a:ln>
                <a:noFill/>
              </a:ln>
              <a:solidFill>
                <a:srgbClr val="150C90"/>
              </a:solidFill>
              <a:effectLst/>
              <a:uLnTx/>
              <a:uFillTx/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779912" y="504056"/>
            <a:ext cx="1440160" cy="141277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07904" y="800368"/>
            <a:ext cx="1512168" cy="82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افق </a:t>
            </a:r>
          </a:p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هسته</a:t>
            </a:r>
            <a:r>
              <a:rPr lang="fa-IR" sz="2800" u="sng" dirty="0" smtClean="0">
                <a:solidFill>
                  <a:srgbClr val="150C90"/>
                </a:solidFill>
                <a:cs typeface="B Zar" pitchFamily="2" charset="-78"/>
              </a:rPr>
              <a:t>‌</a:t>
            </a:r>
            <a:r>
              <a:rPr lang="fa-IR" sz="2800" b="1" dirty="0" smtClean="0">
                <a:cs typeface="B Mitra" pitchFamily="2" charset="-78"/>
              </a:rPr>
              <a:t>ای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2292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1933932"/>
            <a:ext cx="8280920" cy="6309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0" algn="ct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888288" algn="l"/>
              </a:tabLst>
              <a:defRPr/>
            </a:pPr>
            <a:r>
              <a:rPr kumimoji="0" lang="fa-IR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150C90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مکان یابی</a:t>
            </a:r>
            <a:r>
              <a:rPr kumimoji="0" lang="fa-IR" sz="2800" b="0" i="0" u="sng" strike="noStrike" kern="1200" cap="none" spc="0" normalizeH="0" noProof="0" dirty="0" smtClean="0">
                <a:ln>
                  <a:noFill/>
                </a:ln>
                <a:solidFill>
                  <a:srgbClr val="150C90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  </a:t>
            </a:r>
            <a:r>
              <a:rPr kumimoji="0" lang="fa-IR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150C90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توسعه نيروگاه‌هاي هسته‌ای جدید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rgbClr val="150C90"/>
              </a:solidFill>
              <a:effectLst/>
              <a:uLnTx/>
              <a:uFillTx/>
              <a:latin typeface="+mn-lt"/>
              <a:ea typeface="+mn-ea"/>
              <a:cs typeface="B Zar" pitchFamily="2" charset="-78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38" y="2636912"/>
            <a:ext cx="49625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rms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800" y="96814"/>
            <a:ext cx="2293497" cy="928670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648072" y="1052736"/>
            <a:ext cx="4139952" cy="3112916"/>
            <a:chOff x="0" y="285728"/>
            <a:chExt cx="5286380" cy="4439278"/>
          </a:xfrm>
        </p:grpSpPr>
        <p:sp>
          <p:nvSpPr>
            <p:cNvPr id="4" name="Oval 38"/>
            <p:cNvSpPr>
              <a:spLocks noChangeArrowheads="1"/>
            </p:cNvSpPr>
            <p:nvPr/>
          </p:nvSpPr>
          <p:spPr bwMode="auto">
            <a:xfrm>
              <a:off x="428596" y="1589964"/>
              <a:ext cx="857256" cy="1357322"/>
            </a:xfrm>
            <a:prstGeom prst="ellipse">
              <a:avLst/>
            </a:prstGeom>
            <a:solidFill>
              <a:srgbClr val="11FF7D"/>
            </a:solidFill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b="0" u="none">
                <a:solidFill>
                  <a:srgbClr val="FFFFCC"/>
                </a:solidFill>
              </a:endParaRPr>
            </a:p>
          </p:txBody>
        </p:sp>
        <p:sp>
          <p:nvSpPr>
            <p:cNvPr id="6" name="Text Box 34"/>
            <p:cNvSpPr txBox="1">
              <a:spLocks noChangeArrowheads="1"/>
            </p:cNvSpPr>
            <p:nvPr/>
          </p:nvSpPr>
          <p:spPr bwMode="auto">
            <a:xfrm>
              <a:off x="142844" y="605534"/>
              <a:ext cx="1643074" cy="8339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1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منطقه مطالعاتي</a:t>
              </a:r>
              <a:endParaRPr lang="en-US" sz="1600" b="1" u="none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endParaRPr>
            </a:p>
          </p:txBody>
        </p:sp>
        <p:sp>
          <p:nvSpPr>
            <p:cNvPr id="11" name="Text Box 2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643694" y="857232"/>
              <a:ext cx="1642686" cy="48280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1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نواحي مناسب</a:t>
              </a:r>
              <a:endPara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endParaRPr>
            </a:p>
          </p:txBody>
        </p:sp>
        <p:sp>
          <p:nvSpPr>
            <p:cNvPr id="16" name="Oval 27"/>
            <p:cNvSpPr>
              <a:spLocks noChangeArrowheads="1"/>
            </p:cNvSpPr>
            <p:nvPr/>
          </p:nvSpPr>
          <p:spPr bwMode="auto">
            <a:xfrm>
              <a:off x="4143372" y="1518526"/>
              <a:ext cx="856868" cy="1357322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Oval 28"/>
            <p:cNvSpPr>
              <a:spLocks noChangeArrowheads="1"/>
            </p:cNvSpPr>
            <p:nvPr/>
          </p:nvSpPr>
          <p:spPr bwMode="auto">
            <a:xfrm>
              <a:off x="4205464" y="2003284"/>
              <a:ext cx="198694" cy="29085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Oval 29"/>
            <p:cNvSpPr>
              <a:spLocks noChangeArrowheads="1"/>
            </p:cNvSpPr>
            <p:nvPr/>
          </p:nvSpPr>
          <p:spPr bwMode="auto">
            <a:xfrm>
              <a:off x="4503505" y="1615478"/>
              <a:ext cx="298041" cy="38780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Oval 30"/>
            <p:cNvSpPr>
              <a:spLocks noChangeArrowheads="1"/>
            </p:cNvSpPr>
            <p:nvPr/>
          </p:nvSpPr>
          <p:spPr bwMode="auto">
            <a:xfrm rot="1241727">
              <a:off x="4698059" y="2098216"/>
              <a:ext cx="198694" cy="48475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Oval 31"/>
            <p:cNvSpPr>
              <a:spLocks noChangeArrowheads="1"/>
            </p:cNvSpPr>
            <p:nvPr/>
          </p:nvSpPr>
          <p:spPr bwMode="auto">
            <a:xfrm>
              <a:off x="4304811" y="2391090"/>
              <a:ext cx="128323" cy="34539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0" y="3018724"/>
              <a:ext cx="3723258" cy="1706282"/>
            </a:xfrm>
            <a:prstGeom prst="rect">
              <a:avLst/>
            </a:prstGeom>
            <a:noFill/>
            <a:ln w="3175" cmpd="sng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lnSpc>
                  <a:spcPts val="14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 </a:t>
              </a:r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زمين‌شناسي و زمين‌ساخت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endParaRPr>
            </a:p>
            <a:p>
              <a:pPr algn="r" rtl="1">
                <a:lnSpc>
                  <a:spcPts val="14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 </a:t>
              </a:r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زيست‌محيطي</a:t>
              </a:r>
            </a:p>
            <a:p>
              <a:pPr algn="r" rtl="1">
                <a:lnSpc>
                  <a:spcPts val="14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توپوگرافي</a:t>
              </a:r>
            </a:p>
            <a:p>
              <a:pPr algn="r" rtl="1">
                <a:lnSpc>
                  <a:spcPts val="14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fa-IR" sz="1600" b="1" dirty="0" err="1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جمعيت</a:t>
              </a:r>
              <a:endParaRPr lang="fa-IR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21384" y="285728"/>
              <a:ext cx="1714512" cy="5705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b="1" dirty="0" smtClean="0">
                  <a:solidFill>
                    <a:schemeClr val="accent1">
                      <a:lumMod val="50000"/>
                    </a:schemeClr>
                  </a:solidFill>
                  <a:cs typeface="B Nazanin" pitchFamily="2" charset="-78"/>
                </a:rPr>
                <a:t>مرحله اول</a:t>
              </a:r>
              <a:endParaRPr lang="fa-IR" sz="2000" b="1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928794" y="2304344"/>
              <a:ext cx="135417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1857356" y="1804278"/>
              <a:ext cx="13115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b="1" dirty="0" smtClean="0">
                  <a:solidFill>
                    <a:schemeClr val="accent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(1:1000000)</a:t>
              </a:r>
              <a:endParaRPr lang="fa-I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005790" y="1052736"/>
            <a:ext cx="3526650" cy="3871737"/>
            <a:chOff x="4357718" y="285728"/>
            <a:chExt cx="4572000" cy="6450430"/>
          </a:xfrm>
        </p:grpSpPr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7858148" y="1666766"/>
              <a:ext cx="857256" cy="1357322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8215338" y="1790594"/>
              <a:ext cx="228600" cy="304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00694" y="285728"/>
              <a:ext cx="1714512" cy="6665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b="1" dirty="0" smtClean="0">
                  <a:solidFill>
                    <a:schemeClr val="accent1">
                      <a:lumMod val="50000"/>
                    </a:schemeClr>
                  </a:solidFill>
                  <a:cs typeface="B Nazanin" pitchFamily="2" charset="-78"/>
                </a:rPr>
                <a:t>مرحله دوم</a:t>
              </a:r>
              <a:endParaRPr lang="fa-IR" sz="2000" b="1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62" name="Text Box 8"/>
            <p:cNvSpPr txBox="1">
              <a:spLocks noChangeArrowheads="1"/>
            </p:cNvSpPr>
            <p:nvPr/>
          </p:nvSpPr>
          <p:spPr bwMode="auto">
            <a:xfrm>
              <a:off x="4357718" y="3095526"/>
              <a:ext cx="3786182" cy="364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معيارهاي </a:t>
              </a:r>
              <a:r>
                <a:rPr lang="fa-IR" sz="1600" b="1" dirty="0" smtClean="0">
                  <a:solidFill>
                    <a:schemeClr val="accent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دسترسي</a:t>
              </a:r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 به منابع آب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endParaRPr>
            </a:p>
            <a:p>
              <a:pPr algn="r" rtl="1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 </a:t>
              </a:r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مخاطرات زمين‌شناسي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endParaRPr>
            </a:p>
            <a:p>
              <a:pPr algn="r" rtl="1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 </a:t>
              </a:r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لرزه‌زمينساخت و زلزله</a:t>
              </a:r>
            </a:p>
            <a:p>
              <a:pPr algn="r" rtl="1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 </a:t>
              </a:r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خطرات هواشناسي</a:t>
              </a:r>
            </a:p>
            <a:p>
              <a:pPr algn="r" rtl="1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اقيانوس‌شناسي</a:t>
              </a:r>
            </a:p>
            <a:p>
              <a:pPr algn="r" rtl="1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fa-IR" sz="1600" b="1" dirty="0" err="1" smtClean="0">
                  <a:solidFill>
                    <a:schemeClr val="tx2">
                      <a:lumMod val="7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توپوگرافي</a:t>
              </a:r>
              <a:endParaRPr lang="en-US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 rot="1241727">
              <a:off x="8350376" y="2340583"/>
              <a:ext cx="158553" cy="38887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 Box 22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272342" y="885750"/>
              <a:ext cx="1657376" cy="56404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a-IR" sz="1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نواحي</a:t>
              </a:r>
              <a:r>
                <a:rPr lang="fa-IR" sz="12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 </a:t>
              </a:r>
              <a:r>
                <a:rPr lang="fa-IR" sz="1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منتخب</a:t>
              </a:r>
              <a:endPara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5718160" y="2309708"/>
              <a:ext cx="135417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5715008" y="1809642"/>
              <a:ext cx="12987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b="1" dirty="0" smtClean="0">
                  <a:solidFill>
                    <a:schemeClr val="accent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B Nazanin" pitchFamily="2" charset="-78"/>
                </a:rPr>
                <a:t>(1:250000)</a:t>
              </a:r>
              <a:endParaRPr lang="fa-I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7929586" y="2166270"/>
              <a:ext cx="198694" cy="29085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0" y="4054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tabLst>
                <a:tab pos="4121150" algn="l"/>
              </a:tabLst>
              <a:defRPr/>
            </a:pPr>
            <a:r>
              <a:rPr lang="fa-I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B Nazanin" pitchFamily="2" charset="-78"/>
              </a:rPr>
              <a:t>فرایند مطالعات </a:t>
            </a:r>
            <a:endParaRPr lang="en-US" sz="2800" b="1" u="none" dirty="0">
              <a:solidFill>
                <a:schemeClr val="accent1">
                  <a:lumMod val="20000"/>
                  <a:lumOff val="80000"/>
                </a:schemeClr>
              </a:solidFill>
              <a:cs typeface="B Nazanin" pitchFamily="2" charset="-78"/>
            </a:endParaRPr>
          </a:p>
        </p:txBody>
      </p:sp>
      <p:sp>
        <p:nvSpPr>
          <p:cNvPr id="31" name="Text Box 2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093288" y="5045114"/>
            <a:ext cx="272718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نواحي</a:t>
            </a:r>
            <a:r>
              <a:rPr lang="fa-IR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منتخب اولويت دار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</p:txBody>
      </p:sp>
      <p:sp>
        <p:nvSpPr>
          <p:cNvPr id="34" name="Text 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47864" y="5045114"/>
            <a:ext cx="221457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ساختگاه‌هاي مناسب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</p:txBody>
      </p:sp>
      <p:sp>
        <p:nvSpPr>
          <p:cNvPr id="35" name="Rectangle 34">
            <a:hlinkClick r:id="" action="ppaction://noaction"/>
          </p:cNvPr>
          <p:cNvSpPr/>
          <p:nvPr/>
        </p:nvSpPr>
        <p:spPr>
          <a:xfrm>
            <a:off x="755576" y="5085184"/>
            <a:ext cx="2304256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a-I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ساختگاه‌هاي منتخب 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71800" y="5805264"/>
            <a:ext cx="11063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fa-IR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(1:25000)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491880" y="692696"/>
            <a:ext cx="1584176" cy="1296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07904" y="98072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Mitra" pitchFamily="2" charset="-78"/>
              </a:rPr>
              <a:t>ساخت تجهیزات</a:t>
            </a:r>
            <a:endParaRPr lang="en-US" sz="2400" b="1" dirty="0">
              <a:cs typeface="B Mitra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348880"/>
            <a:ext cx="8280920" cy="410445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1">
            <a:noAutofit/>
          </a:bodyPr>
          <a:lstStyle/>
          <a:p>
            <a:pPr marL="273050" lvl="0" algn="just" rtl="1">
              <a:lnSpc>
                <a:spcPct val="120000"/>
              </a:lnSpc>
              <a:spcBef>
                <a:spcPts val="600"/>
              </a:spcBef>
            </a:pPr>
            <a:r>
              <a:rPr lang="fa-IR" sz="3200" u="sng" dirty="0" smtClean="0">
                <a:solidFill>
                  <a:srgbClr val="150C90"/>
                </a:solidFill>
                <a:cs typeface="B Zar" pitchFamily="2" charset="-78"/>
              </a:rPr>
              <a:t>توسعه ساخت داخل تجهيزات مورد نياز نيروگاه‌هاي هسته‌اي</a:t>
            </a:r>
            <a:endParaRPr lang="fa-IR" sz="3200" u="sng" dirty="0" smtClean="0">
              <a:cs typeface="B Zar" pitchFamily="2" charset="-78"/>
            </a:endParaRPr>
          </a:p>
          <a:p>
            <a:pPr marL="273050" lvl="0" algn="just" rtl="1">
              <a:lnSpc>
                <a:spcPct val="120000"/>
              </a:lnSpc>
              <a:spcBef>
                <a:spcPts val="600"/>
              </a:spcBef>
            </a:pPr>
            <a:r>
              <a:rPr lang="ar-SA" sz="2800" dirty="0" smtClean="0">
                <a:cs typeface="B Zar" pitchFamily="2" charset="-78"/>
              </a:rPr>
              <a:t>اين پروژه در قالب فازهاي نيازسنجي، امكان‌سنجي، نمونه‌سازي شيرآلات و نمونه‌سازي كابل‌هاي قدرت و كنترل </a:t>
            </a:r>
            <a:r>
              <a:rPr lang="fa-IR" sz="2800" dirty="0" smtClean="0">
                <a:cs typeface="B Zar" pitchFamily="2" charset="-78"/>
              </a:rPr>
              <a:t>در حال انجام است.</a:t>
            </a:r>
            <a:endParaRPr lang="fa-IR" sz="1100" dirty="0" smtClean="0">
              <a:cs typeface="B Zar" pitchFamily="2" charset="-78"/>
            </a:endParaRPr>
          </a:p>
          <a:p>
            <a:pPr marL="273050" lvl="0" algn="just" rtl="1"/>
            <a:r>
              <a:rPr lang="fa-IR" sz="2800" dirty="0" smtClean="0">
                <a:cs typeface="B Zar" pitchFamily="2" charset="-78"/>
              </a:rPr>
              <a:t>پيشرفت هر یک از اين فازها به شرح زير است:</a:t>
            </a:r>
          </a:p>
          <a:p>
            <a:pPr marL="273050" lvl="0" algn="just" rtl="1"/>
            <a:endParaRPr lang="fa-IR" sz="700" dirty="0" smtClean="0">
              <a:cs typeface="B Zar" pitchFamily="2" charset="-78"/>
            </a:endParaRPr>
          </a:p>
          <a:p>
            <a:pPr marL="273050" lvl="0" algn="just" rtl="1">
              <a:buFontTx/>
              <a:buChar char="-"/>
            </a:pP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فاز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نيازسنجي</a:t>
            </a:r>
            <a:r>
              <a:rPr lang="fa-IR" sz="2800" dirty="0" smtClean="0">
                <a:cs typeface="B Zar" pitchFamily="2" charset="-78"/>
              </a:rPr>
              <a:t>: 100% </a:t>
            </a:r>
          </a:p>
          <a:p>
            <a:pPr marL="273050" lvl="0" algn="just" rtl="1">
              <a:buFontTx/>
              <a:buChar char="-"/>
            </a:pPr>
            <a:r>
              <a:rPr lang="fa-IR" sz="2800" dirty="0" smtClean="0">
                <a:cs typeface="B Zar" pitchFamily="2" charset="-78"/>
              </a:rPr>
              <a:t> فاز</a:t>
            </a:r>
            <a:r>
              <a:rPr lang="ar-SA" sz="2800" dirty="0" smtClean="0">
                <a:cs typeface="B Zar" pitchFamily="2" charset="-78"/>
              </a:rPr>
              <a:t> امكان‌سنجي</a:t>
            </a:r>
            <a:r>
              <a:rPr lang="fa-IR" sz="2800" dirty="0" smtClean="0">
                <a:cs typeface="B Zar" pitchFamily="2" charset="-78"/>
              </a:rPr>
              <a:t>: 44%</a:t>
            </a:r>
          </a:p>
          <a:p>
            <a:pPr marL="273050" lvl="0" algn="just" rtl="1">
              <a:buFontTx/>
              <a:buChar char="-"/>
            </a:pPr>
            <a:r>
              <a:rPr lang="fa-IR" sz="2800" dirty="0" smtClean="0">
                <a:cs typeface="B Zar" pitchFamily="2" charset="-78"/>
              </a:rPr>
              <a:t> فاز </a:t>
            </a:r>
            <a:r>
              <a:rPr lang="ar-SA" sz="2800" dirty="0" smtClean="0">
                <a:cs typeface="B Zar" pitchFamily="2" charset="-78"/>
              </a:rPr>
              <a:t>نمونه‌سازي شيرآلات</a:t>
            </a:r>
            <a:r>
              <a:rPr lang="fa-IR" sz="2800" dirty="0" smtClean="0">
                <a:cs typeface="B Zar" pitchFamily="2" charset="-78"/>
              </a:rPr>
              <a:t>: 70%</a:t>
            </a:r>
          </a:p>
          <a:p>
            <a:pPr marL="273050" lvl="0" algn="just" rtl="1">
              <a:buFontTx/>
              <a:buChar char="-"/>
            </a:pPr>
            <a:r>
              <a:rPr lang="fa-IR" sz="2800" dirty="0" smtClean="0">
                <a:cs typeface="B Zar" pitchFamily="2" charset="-78"/>
              </a:rPr>
              <a:t> فاز </a:t>
            </a:r>
            <a:r>
              <a:rPr lang="ar-SA" sz="2800" dirty="0" smtClean="0">
                <a:cs typeface="B Zar" pitchFamily="2" charset="-78"/>
              </a:rPr>
              <a:t>نمونه‌سازي كابل‌هاي قدرت و كنترل</a:t>
            </a:r>
            <a:r>
              <a:rPr lang="fa-IR" sz="2800" dirty="0" smtClean="0">
                <a:cs typeface="B Zar" pitchFamily="2" charset="-78"/>
              </a:rPr>
              <a:t>: 49%  </a:t>
            </a:r>
            <a:endParaRPr lang="fa-IR" sz="2800" dirty="0" smtClean="0">
              <a:cs typeface="B Zar" pitchFamily="2" charset="-78"/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347864" y="432048"/>
            <a:ext cx="1800200" cy="15567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35896" y="90872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Mitra" pitchFamily="2" charset="-78"/>
              </a:rPr>
              <a:t>بهره برداری بوشهر</a:t>
            </a:r>
            <a:endParaRPr lang="en-US" sz="2000" b="1" dirty="0">
              <a:cs typeface="B Mitr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708920"/>
            <a:ext cx="7056784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rtl="1"/>
            <a:r>
              <a:rPr lang="fa-IR" sz="4400" b="1" dirty="0" smtClean="0">
                <a:cs typeface="B Mitra" pitchFamily="2" charset="-78"/>
              </a:rPr>
              <a:t>آمادگی برای تحویل موقت واحد و انتقال مسئولیت بهره برداری به طرف ایرانی در سه ماهه اول سال 92</a:t>
            </a:r>
            <a:endParaRPr lang="en-US" sz="4400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203848" y="1196752"/>
            <a:ext cx="1584176" cy="13681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19872" y="155679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cs typeface="B Mitra" pitchFamily="2" charset="-78"/>
              </a:rPr>
              <a:t>تپنا</a:t>
            </a:r>
            <a:endParaRPr lang="en-US" sz="3600" b="1" dirty="0">
              <a:cs typeface="B Mitr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859901"/>
            <a:ext cx="756084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rtl="1"/>
            <a:r>
              <a:rPr lang="fa-IR" sz="5400" dirty="0" smtClean="0">
                <a:cs typeface="B Mitra" pitchFamily="2" charset="-78"/>
              </a:rPr>
              <a:t>آمادگی برای ایفای سهم 50 درصدی در اولین تعمیرات اساسی و تعویض سوخت واحد در سه ماهه سوم سال 92</a:t>
            </a:r>
            <a:endParaRPr lang="en-US" sz="54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059832" y="288032"/>
            <a:ext cx="1512168" cy="155679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3848" y="620688"/>
            <a:ext cx="12241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600" b="1" dirty="0" smtClean="0">
                <a:cs typeface="B Mitra" pitchFamily="2" charset="-78"/>
              </a:rPr>
              <a:t>سبا نوین انرژی</a:t>
            </a:r>
            <a:endParaRPr lang="en-US" sz="2600" b="1" dirty="0">
              <a:cs typeface="B Mitr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708920"/>
            <a:ext cx="763284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3600" dirty="0" smtClean="0"/>
              <a:t>  </a:t>
            </a:r>
            <a:r>
              <a:rPr lang="fa-IR" sz="3600" dirty="0" smtClean="0">
                <a:cs typeface="B Mitra" pitchFamily="2" charset="-78"/>
              </a:rPr>
              <a:t>بهره برداری نیروگاه کاشان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3600" dirty="0" smtClean="0">
                <a:cs typeface="B Mitra" pitchFamily="2" charset="-78"/>
              </a:rPr>
              <a:t>  بازاریابی و فروش برق نیروگاههای سازمان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3600" dirty="0" smtClean="0">
                <a:cs typeface="B Mitra" pitchFamily="2" charset="-78"/>
              </a:rPr>
              <a:t>  احداث بخش بخار نیروگاه کاشان</a:t>
            </a:r>
            <a:endParaRPr lang="en-US" sz="36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07904" y="2420888"/>
            <a:ext cx="1512168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9592" y="2060848"/>
            <a:ext cx="7344816" cy="237626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847755">
            <a:off x="3063006" y="-201084"/>
            <a:ext cx="2545784" cy="657947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460891">
            <a:off x="3110912" y="-80557"/>
            <a:ext cx="2359467" cy="676145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7011564">
            <a:off x="1315273" y="2027570"/>
            <a:ext cx="6479419" cy="253629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1560" y="1484784"/>
            <a:ext cx="158417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6136" y="5085184"/>
            <a:ext cx="1368152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72200" y="548680"/>
            <a:ext cx="1368152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5856" y="5733256"/>
            <a:ext cx="1368152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5856" y="59614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cs typeface="B Traffic" pitchFamily="2" charset="-78"/>
              </a:rPr>
              <a:t>کاربرد</a:t>
            </a:r>
          </a:p>
          <a:p>
            <a:pPr algn="ctr" rtl="1"/>
            <a:r>
              <a:rPr lang="fa-IR" sz="2000" b="1" dirty="0" smtClean="0">
                <a:cs typeface="B Traffic" pitchFamily="2" charset="-78"/>
              </a:rPr>
              <a:t>پرتوها</a:t>
            </a:r>
            <a:endParaRPr lang="en-US" sz="2000" b="1" dirty="0">
              <a:cs typeface="B Traffic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192902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Traffic" pitchFamily="2" charset="-78"/>
              </a:rPr>
              <a:t>چرخه سوخت</a:t>
            </a:r>
            <a:endParaRPr lang="en-US" sz="2000" b="1" dirty="0">
              <a:cs typeface="B Traffic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538541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cs typeface="B Traffic" pitchFamily="2" charset="-78"/>
              </a:rPr>
              <a:t>فنآوری</a:t>
            </a:r>
            <a:r>
              <a:rPr lang="fa-IR" sz="2000" dirty="0" smtClean="0"/>
              <a:t> </a:t>
            </a:r>
            <a:r>
              <a:rPr lang="fa-IR" sz="2000" b="1" dirty="0" smtClean="0">
                <a:cs typeface="B Traffic" pitchFamily="2" charset="-78"/>
              </a:rPr>
              <a:t>های پیشرفته</a:t>
            </a:r>
            <a:endParaRPr lang="en-US" sz="2000" b="1" dirty="0">
              <a:cs typeface="B Traff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2636912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Traffic" pitchFamily="2" charset="-78"/>
              </a:rPr>
              <a:t>سازمان انرژی اتمی ایران</a:t>
            </a:r>
            <a:endParaRPr lang="en-US" sz="2000" b="1" dirty="0">
              <a:cs typeface="B Traffic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685145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Traffic" pitchFamily="2" charset="-78"/>
              </a:rPr>
              <a:t>راکتور و نیروگاه های هسته ای</a:t>
            </a:r>
            <a:endParaRPr lang="en-US" sz="2000" b="1" dirty="0">
              <a:cs typeface="B Traffic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67744" y="1412776"/>
            <a:ext cx="180020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11760" y="184482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cs typeface="B Mitra" pitchFamily="2" charset="-78"/>
              </a:rPr>
              <a:t>پژوهشگاه</a:t>
            </a:r>
            <a:endParaRPr lang="en-US" sz="2800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2564899"/>
            <a:ext cx="8064896" cy="38164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tr" pitchFamily="2" charset="-78"/>
              </a:rPr>
              <a:t>طراحي و احداث نيروگاه اتمي 360 مگاواتي دارخوين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 تکمیل طراحی مفهومی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a-IR" sz="3200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  تکمیل طراحی پایه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پيشرفت فيزيكي فاز طراحي تفصيلي اين پروژه </a:t>
            </a:r>
            <a:r>
              <a:rPr lang="fa-IR" sz="3200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که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در پايان دي‌ماه سال 1389، 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کمتر از 4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درصد بوده كه در دي‌ماه 1391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به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29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درصد رسيده است. </a:t>
            </a:r>
            <a:endParaRPr kumimoji="0" lang="fa-I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B Mitra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امكان‌سنجي ساخت تجهيزات اصلي مدار اول</a:t>
            </a:r>
            <a:endParaRPr kumimoji="0" lang="ar-S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16016" y="1052736"/>
            <a:ext cx="1584176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2040" y="141277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Mitra" pitchFamily="2" charset="-78"/>
              </a:rPr>
              <a:t>سورنا</a:t>
            </a:r>
            <a:endParaRPr lang="en-US" sz="4000" dirty="0">
              <a:cs typeface="B Mitra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44971"/>
            <a:ext cx="45243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2996952"/>
            <a:ext cx="8064896" cy="3477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a-IR" sz="4400" dirty="0" smtClean="0">
                <a:cs typeface="B Mitra" pitchFamily="2" charset="-78"/>
              </a:rPr>
              <a:t>  پروژه محاسبات پيشرفته</a:t>
            </a:r>
          </a:p>
          <a:p>
            <a:pPr algn="justLow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a-IR" sz="4400" dirty="0" smtClean="0">
                <a:cs typeface="B Mitra" pitchFamily="2" charset="-78"/>
              </a:rPr>
              <a:t>  پروژه طراحي راكتور تحقيقاتي از نوع استخري 	با قدرت 10 مگاوات </a:t>
            </a:r>
            <a:r>
              <a:rPr lang="en-US" sz="4400" dirty="0" smtClean="0">
                <a:cs typeface="B Mitra" pitchFamily="2" charset="-78"/>
              </a:rPr>
              <a:t>(IR-10)</a:t>
            </a:r>
            <a:endParaRPr lang="fa-IR" sz="4400" dirty="0" smtClean="0">
              <a:cs typeface="B Mitra" pitchFamily="2" charset="-78"/>
            </a:endParaRPr>
          </a:p>
          <a:p>
            <a:pPr algn="justLow" rt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a-IR" sz="4400" dirty="0" smtClean="0">
                <a:cs typeface="B Mitra" pitchFamily="2" charset="-78"/>
              </a:rPr>
              <a:t>  پروژه امكان­سنجي طراحي راكتور تحقيقاتي 	چند منظوره</a:t>
            </a:r>
            <a:endParaRPr kumimoji="0" lang="ar-S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88024" y="1484784"/>
            <a:ext cx="1584176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4048" y="1844824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Mitra" pitchFamily="2" charset="-78"/>
              </a:rPr>
              <a:t>سورنا</a:t>
            </a:r>
            <a:endParaRPr lang="en-US" sz="4000" dirty="0">
              <a:cs typeface="B Mitra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44971"/>
            <a:ext cx="45243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2678142"/>
            <a:ext cx="8460432" cy="36009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tr" pitchFamily="2" charset="-78"/>
              </a:rPr>
              <a:t>طراحي و احداث راكتور تحقيقاتي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IR-40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itra" pitchFamily="2" charset="-78"/>
              </a:rPr>
              <a:t>طراحي راکتور تحقيقاتي از نوع آب سنگين با استفاده از سوخت اکسيد اورانيوم طبيعي و خنک‌</a:t>
            </a:r>
            <a:r>
              <a:rPr lang="fa-IR" sz="3200" dirty="0" smtClean="0">
                <a:cs typeface="B Mitra" pitchFamily="2" charset="-78"/>
              </a:rPr>
              <a:t>‌کننده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itra" pitchFamily="2" charset="-78"/>
              </a:rPr>
              <a:t> آب سنگين با قدرت 40 مگاوات در سال 1377 آغاز شد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itra" pitchFamily="2" charset="-78"/>
              </a:rPr>
              <a:t>.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itra" pitchFamily="2" charset="-78"/>
              </a:rPr>
              <a:t>با پيشرفت بخش طراحي، عمليات اجرايي و تأمين تجهيزات نيز از سال 1383 شروع شد. درصد پيشرفت فيزيكي اين پروژه در پايان دي‌ماه 1391 به 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itra" pitchFamily="2" charset="-78"/>
              </a:rPr>
              <a:t>82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itra" pitchFamily="2" charset="-78"/>
              </a:rPr>
              <a:t>درصد رسيده است</a:t>
            </a:r>
            <a:r>
              <a:rPr kumimoji="0" lang="fa-I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itra" pitchFamily="2" charset="-78"/>
              </a:rPr>
              <a:t> و در نيمه اول سال 92 راه</a:t>
            </a:r>
            <a:r>
              <a:rPr lang="fa-IR" sz="3200" dirty="0" smtClean="0">
                <a:cs typeface="B Mitra" pitchFamily="2" charset="-78"/>
              </a:rPr>
              <a:t>‌</a:t>
            </a:r>
            <a:r>
              <a:rPr kumimoji="0" lang="fa-I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Mitra" pitchFamily="2" charset="-78"/>
              </a:rPr>
              <a:t>اندازی مقدماتی آن آغاز خواهد شد. </a:t>
            </a:r>
            <a:endParaRPr kumimoji="0" lang="ar-S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91880" y="764704"/>
            <a:ext cx="1800200" cy="15841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07904" y="113693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 smtClean="0">
                <a:cs typeface="B Mitra" pitchFamily="2" charset="-78"/>
              </a:rPr>
              <a:t>راهکار</a:t>
            </a:r>
            <a:endParaRPr lang="en-US" sz="4000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006177"/>
            <a:ext cx="77533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40530" y="241484"/>
            <a:ext cx="2943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latin typeface="Arial" pitchFamily="34" charset="0"/>
                <a:ea typeface="Calibri" pitchFamily="34" charset="0"/>
                <a:cs typeface="Titr" pitchFamily="2" charset="-78"/>
              </a:rPr>
              <a:t>راكتور تحقيقاتي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IR-40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39" y="1161281"/>
            <a:ext cx="9056565" cy="464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40530" y="260648"/>
            <a:ext cx="2943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latin typeface="Arial" pitchFamily="34" charset="0"/>
                <a:ea typeface="Calibri" pitchFamily="34" charset="0"/>
                <a:cs typeface="Titr" pitchFamily="2" charset="-78"/>
              </a:rPr>
              <a:t>راكتور تحقيقاتي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IR-40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548680"/>
            <a:ext cx="5868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cs typeface="B Mitra" pitchFamily="2" charset="-78"/>
              </a:rPr>
              <a:t>فعالیت</a:t>
            </a:r>
            <a:r>
              <a:rPr lang="fa-IR" sz="2800" b="1" dirty="0" smtClean="0">
                <a:solidFill>
                  <a:srgbClr val="FFC000"/>
                </a:solidFill>
                <a:cs typeface="B Mitra" pitchFamily="2" charset="-78"/>
              </a:rPr>
              <a:t>‌</a:t>
            </a:r>
            <a:r>
              <a:rPr lang="fa-IR" sz="2800" b="1" dirty="0" smtClean="0">
                <a:cs typeface="B Mitra" pitchFamily="2" charset="-78"/>
              </a:rPr>
              <a:t>های شرکت </a:t>
            </a:r>
            <a:endParaRPr lang="en-US" sz="2800" b="1" dirty="0" smtClean="0">
              <a:cs typeface="B Mitra" pitchFamily="2" charset="-78"/>
            </a:endParaRPr>
          </a:p>
          <a:p>
            <a:pPr algn="ctr" rtl="1"/>
            <a:r>
              <a:rPr lang="fa-IR" sz="2800" b="1" dirty="0" smtClean="0">
                <a:solidFill>
                  <a:srgbClr val="FFC000"/>
                </a:solidFill>
                <a:cs typeface="B Mitra" pitchFamily="2" charset="-78"/>
              </a:rPr>
              <a:t>طراحي و مهندسي شبيه‌سازهاي صنعتي ايران </a:t>
            </a:r>
            <a:r>
              <a:rPr lang="fa-IR" sz="2800" b="1" dirty="0" smtClean="0">
                <a:cs typeface="B Mitra" pitchFamily="2" charset="-78"/>
              </a:rPr>
              <a:t>(اديس)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78092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ar-SA" sz="2400" b="1" dirty="0" smtClean="0">
                <a:cs typeface="B Mitra" pitchFamily="2" charset="-78"/>
              </a:rPr>
              <a:t>پروژه‌هاي شبيه‌سازي</a:t>
            </a:r>
            <a:r>
              <a:rPr lang="fa-IR" sz="2400" b="1" dirty="0" smtClean="0">
                <a:cs typeface="B Mitra" pitchFamily="2" charset="-78"/>
              </a:rPr>
              <a:t>:</a:t>
            </a:r>
            <a:endParaRPr lang="en-US" sz="2400" b="1" dirty="0" smtClean="0">
              <a:cs typeface="B Mitra" pitchFamily="2" charset="-78"/>
            </a:endParaRPr>
          </a:p>
          <a:p>
            <a:pPr lvl="0" algn="just" rtl="1">
              <a:buFont typeface="Wingdings" pitchFamily="2" charset="2"/>
              <a:buChar char="ü"/>
            </a:pPr>
            <a:r>
              <a:rPr lang="fa-IR" sz="2400" dirty="0" smtClean="0">
                <a:cs typeface="B Mitra" pitchFamily="2" charset="-78"/>
              </a:rPr>
              <a:t>   </a:t>
            </a:r>
            <a:r>
              <a:rPr lang="ar-SA" sz="2400" dirty="0" smtClean="0">
                <a:cs typeface="B Mitra" pitchFamily="2" charset="-78"/>
              </a:rPr>
              <a:t>طراحي و اجراي شبيه‌ساز نيروگاه </a:t>
            </a:r>
            <a:r>
              <a:rPr lang="en-US" sz="2400" dirty="0" smtClean="0">
                <a:cs typeface="B Mitra" pitchFamily="2" charset="-78"/>
              </a:rPr>
              <a:t>IR-360</a:t>
            </a:r>
            <a:r>
              <a:rPr lang="fa-IR" sz="2400" dirty="0" smtClean="0">
                <a:cs typeface="B Mitra" pitchFamily="2" charset="-78"/>
              </a:rPr>
              <a:t> (فازهای 1 و 2  100%)</a:t>
            </a:r>
            <a:endParaRPr lang="en-US" sz="2400" dirty="0" smtClean="0">
              <a:cs typeface="B Mitra" pitchFamily="2" charset="-78"/>
            </a:endParaRPr>
          </a:p>
          <a:p>
            <a:pPr lvl="0" algn="just" rtl="1">
              <a:buFont typeface="Wingdings" pitchFamily="2" charset="2"/>
              <a:buChar char="ü"/>
            </a:pPr>
            <a:r>
              <a:rPr lang="fa-IR" sz="2400" dirty="0" smtClean="0">
                <a:cs typeface="B Mitra" pitchFamily="2" charset="-78"/>
              </a:rPr>
              <a:t>   طراحي و ساخت كنترل پانل آزمايشي سيمولاتور </a:t>
            </a:r>
            <a:r>
              <a:rPr lang="en-US" sz="2400" dirty="0" smtClean="0">
                <a:cs typeface="B Mitra" pitchFamily="2" charset="-78"/>
              </a:rPr>
              <a:t>IR-40</a:t>
            </a:r>
            <a:r>
              <a:rPr lang="fa-IR" sz="2400" dirty="0" smtClean="0">
                <a:cs typeface="B Mitra" pitchFamily="2" charset="-78"/>
              </a:rPr>
              <a:t> (50%)</a:t>
            </a:r>
            <a:endParaRPr lang="en-US" sz="2400" dirty="0" smtClean="0">
              <a:cs typeface="B Mitra" pitchFamily="2" charset="-78"/>
            </a:endParaRPr>
          </a:p>
          <a:p>
            <a:pPr lvl="0" algn="just" rtl="1">
              <a:buFont typeface="Wingdings" pitchFamily="2" charset="2"/>
              <a:buChar char="ü"/>
            </a:pPr>
            <a:r>
              <a:rPr lang="fa-IR" sz="2400" dirty="0" smtClean="0">
                <a:cs typeface="B Mitra" pitchFamily="2" charset="-78"/>
              </a:rPr>
              <a:t>   توليد نرم‌افزار، تأمين، تجهيز، ساخت و راه‌اندازي سيمولاتور راكتور آموزشي 	(</a:t>
            </a:r>
            <a:r>
              <a:rPr lang="en-US" sz="2400" dirty="0" smtClean="0">
                <a:cs typeface="B Mitra" pitchFamily="2" charset="-78"/>
              </a:rPr>
              <a:t>UTRS-1</a:t>
            </a:r>
            <a:r>
              <a:rPr lang="fa-IR" sz="2400" dirty="0" smtClean="0">
                <a:cs typeface="B Mitra" pitchFamily="2" charset="-78"/>
              </a:rPr>
              <a:t>): </a:t>
            </a:r>
          </a:p>
          <a:p>
            <a:pPr lvl="0" algn="just" rtl="1"/>
            <a:r>
              <a:rPr lang="fa-IR" sz="2400" dirty="0" smtClean="0">
                <a:cs typeface="B Mitra" pitchFamily="2" charset="-78"/>
              </a:rPr>
              <a:t>	</a:t>
            </a:r>
            <a:r>
              <a:rPr lang="ar-SA" sz="2400" dirty="0" smtClean="0">
                <a:cs typeface="B Mitra" pitchFamily="2" charset="-78"/>
              </a:rPr>
              <a:t>دانشگاه صنعتي اميركبير، </a:t>
            </a:r>
            <a:endParaRPr lang="fa-IR" sz="2400" dirty="0" smtClean="0">
              <a:cs typeface="B Mitra" pitchFamily="2" charset="-78"/>
            </a:endParaRPr>
          </a:p>
          <a:p>
            <a:pPr lvl="0" algn="just" rtl="1"/>
            <a:r>
              <a:rPr lang="fa-IR" sz="2400" dirty="0" smtClean="0">
                <a:cs typeface="B Mitra" pitchFamily="2" charset="-78"/>
              </a:rPr>
              <a:t>	صنعتی شریف، </a:t>
            </a:r>
          </a:p>
          <a:p>
            <a:pPr lvl="0" algn="just" rtl="1"/>
            <a:r>
              <a:rPr lang="fa-IR" sz="2400" dirty="0" smtClean="0">
                <a:cs typeface="B Mitra" pitchFamily="2" charset="-78"/>
              </a:rPr>
              <a:t>	</a:t>
            </a:r>
            <a:r>
              <a:rPr lang="ar-SA" sz="2400" dirty="0" smtClean="0">
                <a:cs typeface="B Mitra" pitchFamily="2" charset="-78"/>
              </a:rPr>
              <a:t>شهيدبهشتي </a:t>
            </a:r>
            <a:endParaRPr lang="fa-IR" sz="2400" dirty="0" smtClean="0">
              <a:cs typeface="B Mitra" pitchFamily="2" charset="-78"/>
            </a:endParaRPr>
          </a:p>
          <a:p>
            <a:pPr lvl="0" algn="just" rtl="1"/>
            <a:r>
              <a:rPr lang="fa-IR" sz="2400" dirty="0" smtClean="0">
                <a:cs typeface="B Mitra" pitchFamily="2" charset="-78"/>
              </a:rPr>
              <a:t>	</a:t>
            </a:r>
            <a:r>
              <a:rPr lang="ar-SA" sz="2400" dirty="0" smtClean="0">
                <a:cs typeface="B Mitra" pitchFamily="2" charset="-78"/>
              </a:rPr>
              <a:t>و آزاد</a:t>
            </a:r>
            <a:r>
              <a:rPr lang="fa-IR" sz="2400" dirty="0" smtClean="0">
                <a:cs typeface="B Mitra" pitchFamily="2" charset="-78"/>
              </a:rPr>
              <a:t> اسلامی</a:t>
            </a:r>
            <a:endParaRPr lang="en-US" sz="2400" dirty="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552" y="908720"/>
            <a:ext cx="8145920" cy="584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159023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fa-IR" sz="2400" dirty="0" smtClean="0">
                <a:cs typeface="B Mitra" pitchFamily="2" charset="-78"/>
              </a:rPr>
              <a:t>سيمولاتور راكتور آموزشي </a:t>
            </a:r>
            <a:r>
              <a:rPr lang="ar-SA" sz="2400" dirty="0" smtClean="0">
                <a:cs typeface="B Mitra" pitchFamily="2" charset="-78"/>
              </a:rPr>
              <a:t>دانشگاه صنعتي </a:t>
            </a:r>
            <a:r>
              <a:rPr lang="fa-IR" sz="2400" dirty="0" smtClean="0">
                <a:cs typeface="B Mitra" pitchFamily="2" charset="-78"/>
              </a:rPr>
              <a:t>صنعتی شریف،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1916695" cy="254672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  <p:pic>
        <p:nvPicPr>
          <p:cNvPr id="4" name="Picture 3" descr="Cover Lar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933056"/>
            <a:ext cx="2044615" cy="2541488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84784"/>
            <a:ext cx="1912886" cy="254799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4664"/>
            <a:ext cx="1852428" cy="2539583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2255963"/>
            <a:ext cx="835292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بسته پنجم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lang="fa-IR" sz="2800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بهمن ماه 1389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:</a:t>
            </a: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Steady State Fuel Rod Engineering Design(S-FRED)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بسته ششم </a:t>
            </a:r>
            <a:r>
              <a:rPr lang="fa-IR" sz="2800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 خرداد ماه 1390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: </a:t>
            </a: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&amp; OCM-2)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Orthogonal Collocation Method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(OCM-1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  بسته هفتم </a:t>
            </a:r>
            <a:r>
              <a:rPr lang="fa-IR" sz="2800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مرداد ماه 1390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B Mitra" pitchFamily="2" charset="-78"/>
            </a:endParaRPr>
          </a:p>
          <a:p>
            <a:pPr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Radiation Counter Simulator(RAD-CS)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B Mitra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  بسته هشتم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lang="fa-IR" sz="2800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مهر ماه 1390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:</a:t>
            </a: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Dynamic Analysis of a Steam Generator (D-STGN)</a:t>
            </a: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2492890"/>
            <a:ext cx="856895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بسته نهم </a:t>
            </a:r>
            <a:r>
              <a:rPr lang="fa-IR" sz="2800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آذر ماه 1390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:</a:t>
            </a: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Pressurized Water Loop 20 bar Compact Simulator (PWL-CS)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 بسته دهم ا</a:t>
            </a:r>
            <a:r>
              <a:rPr lang="fa-IR" sz="2800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رديبهشت ماه 1391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:</a:t>
            </a: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Simulation of a Vertical Boiling Channel (S-VEC)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بسته يازدهم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lang="fa-IR" sz="2800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شهريور ماه 1391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:</a:t>
            </a: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Dynamic Analysis of a Steam Turbine (D-STURB)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بسته دوازدهم د</a:t>
            </a:r>
            <a:r>
              <a:rPr lang="fa-IR" sz="2800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ي ماه 1391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:</a:t>
            </a: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endre Polynomial Nodal Model (LEGN-1)  </a:t>
            </a:r>
            <a:r>
              <a:rPr lang="en-US" sz="2800" b="1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 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35896" y="2492896"/>
            <a:ext cx="1368152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63888" y="2629361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Traffic" pitchFamily="2" charset="-78"/>
              </a:rPr>
              <a:t>تولید و توسعه انرژی اتمی </a:t>
            </a:r>
            <a:endParaRPr lang="en-US" sz="2000" b="1" dirty="0">
              <a:cs typeface="B Traffic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 rot="20213561">
            <a:off x="3335239" y="507099"/>
            <a:ext cx="2376264" cy="614911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52120" y="5229200"/>
            <a:ext cx="1440160" cy="9361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2120" y="537321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Traffic" pitchFamily="2" charset="-78"/>
              </a:rPr>
              <a:t>بهره برداری بوشهر </a:t>
            </a:r>
            <a:endParaRPr lang="en-US" sz="2000" b="1" dirty="0">
              <a:cs typeface="B Traffic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23928" y="1124744"/>
            <a:ext cx="1224136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83968" y="126876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Traffic" pitchFamily="2" charset="-78"/>
              </a:rPr>
              <a:t>تپنا</a:t>
            </a:r>
            <a:endParaRPr lang="en-US" b="1" dirty="0">
              <a:cs typeface="B Traffic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87824" y="4869160"/>
            <a:ext cx="1512168" cy="7200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31840" y="494116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Traffic" pitchFamily="2" charset="-78"/>
              </a:rPr>
              <a:t>سبا نوین انرژی</a:t>
            </a:r>
            <a:endParaRPr lang="en-US" b="1" dirty="0">
              <a:cs typeface="B Traffic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7544" y="2132856"/>
            <a:ext cx="7200800" cy="223224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56176" y="1628800"/>
            <a:ext cx="1152128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72200" y="198884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Traffic" pitchFamily="2" charset="-78"/>
              </a:rPr>
              <a:t>سورنا</a:t>
            </a:r>
            <a:endParaRPr lang="en-US" b="1" dirty="0">
              <a:cs typeface="B Traffic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15616" y="3573016"/>
            <a:ext cx="1152128" cy="1008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31640" y="39330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Traffic" pitchFamily="2" charset="-78"/>
              </a:rPr>
              <a:t>راهکار</a:t>
            </a:r>
            <a:endParaRPr lang="en-US" b="1" dirty="0">
              <a:cs typeface="B Traffic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68016" y="1484784"/>
            <a:ext cx="1152128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84040" y="18448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Traffic" pitchFamily="2" charset="-78"/>
              </a:rPr>
              <a:t>ادیس</a:t>
            </a:r>
            <a:endParaRPr lang="en-US" b="1" dirty="0">
              <a:cs typeface="B Traffic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32240" y="3645024"/>
            <a:ext cx="1152128" cy="10081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04248" y="378904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Traffic" pitchFamily="2" charset="-78"/>
              </a:rPr>
              <a:t>ساخت تجهیزات</a:t>
            </a:r>
            <a:endParaRPr lang="en-US" b="1" dirty="0">
              <a:cs typeface="B Traffic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95936" y="5877272"/>
            <a:ext cx="1440160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23928" y="619724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cs typeface="B Traffic" pitchFamily="2" charset="-78"/>
              </a:rPr>
              <a:t>افق هسته ای </a:t>
            </a:r>
            <a:endParaRPr lang="en-US" sz="2000" b="1" dirty="0">
              <a:cs typeface="B Traffic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83768" y="3573016"/>
            <a:ext cx="180020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27784" y="3699029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پژوهشکده راکتور</a:t>
            </a:r>
            <a:endParaRPr lang="en-US" sz="2800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 animBg="1"/>
      <p:bldP spid="9" grpId="0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90833"/>
            <a:ext cx="82089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6000"/>
              </a:lnSpc>
            </a:pPr>
            <a:r>
              <a:rPr lang="fa-IR" sz="4400" dirty="0" smtClean="0">
                <a:solidFill>
                  <a:srgbClr val="FF0000"/>
                </a:solidFill>
                <a:cs typeface="B Mitra" pitchFamily="2" charset="-78"/>
              </a:rPr>
              <a:t>انتظارات از مدیران:</a:t>
            </a:r>
          </a:p>
          <a:p>
            <a:pPr algn="just" rtl="1">
              <a:lnSpc>
                <a:spcPts val="6000"/>
              </a:lnSpc>
              <a:buFont typeface="Wingdings" pitchFamily="2" charset="2"/>
              <a:buChar char="ü"/>
            </a:pPr>
            <a:r>
              <a:rPr lang="fa-IR" sz="4000" dirty="0" smtClean="0">
                <a:cs typeface="B Mitra" pitchFamily="2" charset="-78"/>
              </a:rPr>
              <a:t>  شناخت جایگاه خود و الزامات آن</a:t>
            </a:r>
          </a:p>
          <a:p>
            <a:pPr algn="just" rtl="1">
              <a:lnSpc>
                <a:spcPts val="6000"/>
              </a:lnSpc>
              <a:buFont typeface="Wingdings" pitchFamily="2" charset="2"/>
              <a:buChar char="ü"/>
            </a:pPr>
            <a:r>
              <a:rPr lang="fa-IR" sz="4000" dirty="0" smtClean="0">
                <a:cs typeface="B Mitra" pitchFamily="2" charset="-78"/>
              </a:rPr>
              <a:t>  دستیابی و حفظ بالاترین استانداردهای بین المللی در 	انجام وظایف</a:t>
            </a:r>
          </a:p>
          <a:p>
            <a:pPr algn="just" rtl="1">
              <a:lnSpc>
                <a:spcPts val="6000"/>
              </a:lnSpc>
              <a:buFont typeface="Wingdings" pitchFamily="2" charset="2"/>
              <a:buChar char="ü"/>
            </a:pPr>
            <a:r>
              <a:rPr lang="fa-IR" sz="4000" dirty="0" smtClean="0">
                <a:cs typeface="B Mitra" pitchFamily="2" charset="-78"/>
              </a:rPr>
              <a:t>  استفاده از تجربیات داخلی و جهانی در عین حفظ 	ابتکار و نوآوری </a:t>
            </a:r>
            <a:endParaRPr lang="fa-IR" sz="4000" dirty="0" smtClean="0">
              <a:cs typeface="B Mitra" pitchFamily="2" charset="-78"/>
            </a:endParaRPr>
          </a:p>
          <a:p>
            <a:pPr algn="ctr" rtl="1">
              <a:lnSpc>
                <a:spcPts val="6000"/>
              </a:lnSpc>
            </a:pPr>
            <a:r>
              <a:rPr lang="fa-IR" sz="3200" b="1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B Mitra" pitchFamily="2" charset="-78"/>
              </a:rPr>
              <a:t>چشم انداز – ماموریت شرکت – منشور اخلاقی</a:t>
            </a:r>
            <a:endParaRPr lang="en-US" sz="3200" b="1" dirty="0">
              <a:solidFill>
                <a:srgbClr val="FF0000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971600" y="153711"/>
            <a:ext cx="7200799" cy="55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4000" u="sng" dirty="0" smtClean="0">
                <a:latin typeface="Calibri" pitchFamily="34" charset="0"/>
                <a:cs typeface="B Mitra" pitchFamily="2" charset="-78"/>
              </a:rPr>
              <a:t>انتظارات از مدیران مجموعه</a:t>
            </a:r>
            <a:endParaRPr kumimoji="0" lang="en-US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دانش و مهارت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تخصصی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تعامل موثر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رویکرد نسبت به کار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مدیریت و سرپرستی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</a:t>
            </a:r>
            <a:r>
              <a:rPr kumimoji="0" lang="ar-SA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عملکرد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</a:t>
            </a:r>
            <a:endParaRPr kumimoji="0" lang="fa-IR" sz="4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9552" y="116632"/>
            <a:ext cx="8439468" cy="640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algn="justLow" defTabSz="914400" rtl="1" eaLnBrk="0" fontAlgn="base" latinLnBrk="0" hangingPunct="0">
              <a:lnSpc>
                <a:spcPts val="5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40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دانش و مهارت</a:t>
            </a:r>
            <a:r>
              <a:rPr kumimoji="0" lang="en-US" sz="440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440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تخصصی</a:t>
            </a:r>
          </a:p>
          <a:p>
            <a:pPr marL="0" marR="0" lvl="0" indent="457200" algn="justLow" defTabSz="914400" rtl="1" eaLnBrk="0" fontAlgn="base" latinLnBrk="0" hangingPunct="0">
              <a:lnSpc>
                <a:spcPts val="5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algn="justLow" rtl="1" eaLnBrk="0" fontAlgn="base" hangingPunct="0">
              <a:lnSpc>
                <a:spcPts val="53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B Mitra" pitchFamily="2" charset="-78"/>
              </a:rPr>
              <a:t>دیدگاه راهبردی</a:t>
            </a:r>
            <a:endParaRPr lang="en-U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Low" rtl="1" eaLnBrk="0" fontAlgn="base" hangingPunct="0">
              <a:lnSpc>
                <a:spcPts val="53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latin typeface="Calibri" pitchFamily="34" charset="0"/>
                <a:ea typeface="Calibri" pitchFamily="34" charset="0"/>
                <a:cs typeface="B Mitra" pitchFamily="2" charset="-78"/>
              </a:rPr>
              <a:t>	تقویت ارزش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lang="fa-IR" sz="3600" dirty="0" smtClean="0">
                <a:latin typeface="Calibri" pitchFamily="34" charset="0"/>
                <a:ea typeface="Calibri" pitchFamily="34" charset="0"/>
                <a:cs typeface="B Mitra" pitchFamily="2" charset="-78"/>
              </a:rPr>
              <a:t>ها و باورهای اسلامی و ملی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5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دانش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4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کاری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5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تلاش برای کسب اطلاعات و دانش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کاری مورد نیاز 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5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توان تجزیه و تحلیل</a:t>
            </a:r>
            <a:endParaRPr lang="fa-IR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5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a-I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تجزیه و تحلیل ماموریت و اهداف هر واحد </a:t>
            </a:r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5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a-IR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برخورد تحلیلی با موضوعات کاری در سطوح مختلف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404664"/>
            <a:ext cx="2592287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100" u="sng" dirty="0" smtClean="0">
                <a:latin typeface="Calibri" pitchFamily="34" charset="0"/>
                <a:cs typeface="B Mitra" pitchFamily="2" charset="-78"/>
              </a:rPr>
              <a:t>انتظارات از مدیران مجموعه</a:t>
            </a:r>
            <a:endParaRPr kumimoji="0" lang="en-US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دانش و مهارت</a:t>
            </a:r>
            <a:r>
              <a:rPr kumimoji="0" lang="en-US" sz="11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تخصصی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تعامل موثر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رویکرد نسبت به کار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مدیریت و سرپرستی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</a:t>
            </a:r>
            <a:r>
              <a:rPr kumimoji="0" lang="ar-SA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عملکرد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</a:t>
            </a:r>
            <a:endParaRPr kumimoji="0" lang="fa-IR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872135"/>
            <a:ext cx="891445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تعامل موثر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قدرت مذاکره و اقناع و رسیدن به تفاهم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شرکت در جلسات با آمادگی کافی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برقراری روابط موثر فردی و جمعی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حفظ و تقویت کرامت انسانی همکاران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و برخورد توام با احترام و صداقت با آنان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پاسخگوئی صادقانه و موثر خود و مجموعه تحت سرپرستی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به ذی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نفعان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تماس مستمر با کارکنان تحت سرپرستی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در قالب جلسات منظم و یا روش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مشابه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تعامل موثر و سازنده با سایر مدیران شرکت و مدیران سازمان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انعکاس مشکلات و نارسائی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 به همراه پیشنهادات اصلاحی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تبادل تجربه و انتقال اطلاعات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مشارکت موثر در برنامه مدیریت دانش شرکت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16632"/>
            <a:ext cx="2592287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100" u="sng" dirty="0" smtClean="0">
                <a:latin typeface="Calibri" pitchFamily="34" charset="0"/>
                <a:cs typeface="B Mitra" pitchFamily="2" charset="-78"/>
              </a:rPr>
              <a:t>انتظارات از مدیران مجموعه</a:t>
            </a:r>
            <a:endParaRPr kumimoji="0" lang="en-US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fa-IR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دانش و مهارت</a:t>
            </a:r>
            <a:r>
              <a:rPr kumimoji="0" lang="en-US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تخصصی</a:t>
            </a:r>
            <a:endParaRPr kumimoji="0" lang="en-US" sz="7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تعامل موثر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رویکرد نسبت به کار</a:t>
            </a:r>
            <a:endParaRPr kumimoji="0" lang="en-US" sz="7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مدیریت و سرپرستی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</a:t>
            </a:r>
            <a:r>
              <a:rPr kumimoji="0" lang="ar-SA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عملکرد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</a:t>
            </a:r>
            <a:endParaRPr kumimoji="0" lang="fa-IR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59601" y="481697"/>
            <a:ext cx="7431906" cy="568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Low" defTabSz="914400" rtl="1" eaLnBrk="0" fontAlgn="base" latinLnBrk="0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4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رویکرد نسبت به کار:</a:t>
            </a:r>
            <a:endParaRPr lang="fa-IR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lvl="0" algn="justLow" defTabSz="914400" rtl="1" eaLnBrk="0" fontAlgn="base" latinLnBrk="0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Calibri" pitchFamily="34" charset="0"/>
              <a:cs typeface="B Mitra" pitchFamily="2" charset="-78"/>
            </a:endParaRPr>
          </a:p>
          <a:p>
            <a:pPr marR="0" lvl="0" algn="justLow" defTabSz="914400" rtl="1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برنامه ریزی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تدوین برنامه کاری برای تمامی کارکنان تحت سرپرستی</a:t>
            </a:r>
          </a:p>
          <a:p>
            <a:pPr marR="0" lvl="0" algn="justLow" defTabSz="914400" rtl="1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نظم و انضباط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رعایت قوانین و مقررات و دستورالعمل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سازمان و شرکت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حضور به موقع در محیط کار و جلسات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رعایت آراستگی محیط کار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رعایت پوشش مناسب با محیط کار و مسئولیت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Low" defTabSz="914400" rtl="1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خلاقیت و ایجاد بهبود مستمر و تداوم کیفیت </a:t>
            </a:r>
          </a:p>
          <a:p>
            <a:pPr lvl="1" indent="-6350" algn="justLow" rtl="1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حمایت از ایده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جدید مطرح شده در شرکت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indent="-6350" algn="justLow" rtl="1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پیشنهاد اقدامات نو در جهت تحقق اهداف شرکت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indent="-6350" algn="justLow" rtl="1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اجرای برنامه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‌های 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بهبود پس از ممیزی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داخلی شرکت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16632"/>
            <a:ext cx="2592287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100" u="sng" dirty="0" smtClean="0">
                <a:latin typeface="Calibri" pitchFamily="34" charset="0"/>
                <a:cs typeface="B Mitra" pitchFamily="2" charset="-78"/>
              </a:rPr>
              <a:t>انتظارات از مدیران مجموعه</a:t>
            </a:r>
            <a:endParaRPr kumimoji="0" lang="en-US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fa-IR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دانش و مهارت</a:t>
            </a:r>
            <a:r>
              <a:rPr kumimoji="0" lang="en-US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تخصصی</a:t>
            </a:r>
            <a:endParaRPr kumimoji="0" lang="en-US" sz="7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تعامل موثر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</a:t>
            </a: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رویکرد نسبت به کار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مدیریت و سرپرستی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</a:t>
            </a:r>
            <a:r>
              <a:rPr kumimoji="0" lang="ar-SA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عملکرد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</a:t>
            </a:r>
            <a:endParaRPr kumimoji="0" lang="fa-IR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95128" y="635497"/>
            <a:ext cx="8669360" cy="57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Low" defTabSz="914400" rtl="1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4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رویکرد نسبت به کار:</a:t>
            </a:r>
            <a:endParaRPr lang="fa-I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R="0" lvl="0" algn="justLow" defTabSz="914400" rtl="1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تصمیم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گیری و تصمیم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‌سازی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اتخاذ به موقع و صحیح تصمیمات لازم در حوزه مسئولیت خود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تولید گزینه‌های مناسب و اطلاعات کافی برای کمک به تصمیم‌گیری‌های شرکت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Low" defTabSz="914400" rtl="1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انعطاف پذیری و قابلیت انعطاف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50850" algn="justLow" defTabSz="914400" rtl="1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پذیرش رویه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 و روش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جدید و انعطاف در برابر تغییر رویه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کاری  </a:t>
            </a:r>
          </a:p>
          <a:p>
            <a:pPr marR="0" lvl="0" indent="450850" algn="justLow" defTabSz="914400" rtl="1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پذیرش نظرات دیگران و عدم اصرار بی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‌دلیل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بر نظرات خود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Low" defTabSz="914400" rtl="1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ریسک پذیری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50850" algn="justLow" defTabSz="914400" rtl="1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اقدام و پیگیری مستمر علیرغم احتمال عدم دستیابی به نتیجه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Low" defTabSz="914400" rtl="1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تعهد و تعلق به سازمان: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3" indent="450850" algn="justLow" rtl="1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نگاه به مسئولیت بعنوان فرصتی برای خدمت و پیشبرد اهداف شرکت</a:t>
            </a:r>
          </a:p>
          <a:p>
            <a:pPr marL="0" lvl="3" indent="450850" algn="justLow" rtl="1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پرهیز از نگاه بخشی و محور قرار ندادن صرفا واحد تحت سرپرستی </a:t>
            </a:r>
          </a:p>
          <a:p>
            <a:pPr marL="0" lvl="3" indent="450850" algn="justLow" rtl="1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استفاده ار تمام قابلیت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خود در جهت انجام مسئولیت، فارغ از محدودیت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 </a:t>
            </a:r>
          </a:p>
          <a:p>
            <a:pPr marL="0" lvl="3" indent="450850" algn="justLow" rtl="1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و مشکلات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16632"/>
            <a:ext cx="2592287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100" u="sng" dirty="0" smtClean="0">
                <a:latin typeface="Calibri" pitchFamily="34" charset="0"/>
                <a:cs typeface="B Mitra" pitchFamily="2" charset="-78"/>
              </a:rPr>
              <a:t>انتظارات از مدیران مجموعه</a:t>
            </a:r>
            <a:endParaRPr kumimoji="0" lang="en-US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fa-IR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دانش و مهارت</a:t>
            </a:r>
            <a:r>
              <a:rPr kumimoji="0" lang="en-US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تخصصی</a:t>
            </a:r>
            <a:endParaRPr kumimoji="0" lang="en-US" sz="7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تعامل موثر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</a:t>
            </a: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رویکرد نسبت به کار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مدیریت و سرپرستی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</a:t>
            </a:r>
            <a:r>
              <a:rPr kumimoji="0" lang="ar-SA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عملکرد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</a:t>
            </a:r>
            <a:endParaRPr kumimoji="0" lang="fa-IR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9552" y="588749"/>
            <a:ext cx="83529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مدیریت و سرپرستی</a:t>
            </a:r>
            <a:endParaRPr kumimoji="0" lang="en-US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تقسیم کار و بیان انتظارات	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تقسیم منصفانه کار بین کارکنان واحد تحت سرپرستی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ایجاد فضای کار گروهی و جلب مشارکت تمام کارکنان در پیشبرد اهداف 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نظارت و ارائه بازخورد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اجرای نظام مدیریت عملکرد در حوزه تحت سرپرستی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بهره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‌گیری موثر از منابع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تلاش برای استفاده از ابزارهای کارآمد برای انجام مسئولیت‌ها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حساسیت نسبت به هزینه‌ها و جلوگیری از هزینه‌های غیر ضرور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توسعه و به‌سازی نیروی انسانی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تفویض اختیار به کارکنان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برنامه‌ریزی و تلاش برای ارتقاء شغلی و توانمندی‌های کارکنان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توجه به مشکلات کاری و شخصی کترکنان و تلاش برای حل آن‌ها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16632"/>
            <a:ext cx="2592287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100" u="sng" dirty="0" smtClean="0">
                <a:latin typeface="Calibri" pitchFamily="34" charset="0"/>
                <a:cs typeface="B Mitra" pitchFamily="2" charset="-78"/>
              </a:rPr>
              <a:t>انتظارات از مدیران مجموعه</a:t>
            </a:r>
            <a:endParaRPr kumimoji="0" lang="en-US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</a:t>
            </a:r>
            <a:r>
              <a:rPr kumimoji="0" lang="fa-IR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دانش و مهارت</a:t>
            </a:r>
            <a:r>
              <a:rPr kumimoji="0" lang="en-US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‌</a:t>
            </a:r>
            <a:r>
              <a:rPr kumimoji="0" lang="fa-IR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های تخصصی</a:t>
            </a:r>
            <a:endParaRPr kumimoji="0" lang="en-US" sz="7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تعامل موثر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رویکرد نسبت به کار</a:t>
            </a:r>
            <a:endParaRPr kumimoji="0" lang="en-US" sz="7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مدیریت و سرپرستی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lvl="1" indent="457200" algn="justLow" rt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a-IR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  </a:t>
            </a:r>
            <a:r>
              <a:rPr kumimoji="0" lang="ar-SA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عملکرد</a:t>
            </a:r>
            <a:endParaRPr kumimoji="0" lang="en-US" sz="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0" marR="0" lvl="0" indent="457200" algn="justLow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Mitra" pitchFamily="2" charset="-78"/>
              </a:rPr>
              <a:t>	</a:t>
            </a:r>
            <a:endParaRPr kumimoji="0" lang="fa-IR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618" y="116632"/>
            <a:ext cx="27428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rved Down Arrow 3"/>
          <p:cNvSpPr/>
          <p:nvPr/>
        </p:nvSpPr>
        <p:spPr>
          <a:xfrm rot="5400000">
            <a:off x="6732240" y="1988840"/>
            <a:ext cx="3528392" cy="1224136"/>
          </a:xfrm>
          <a:prstGeom prst="curvedDownArrow">
            <a:avLst>
              <a:gd name="adj1" fmla="val 25000"/>
              <a:gd name="adj2" fmla="val 991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410098"/>
            <a:ext cx="7416824" cy="5115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3038" lvl="0" indent="-173038" algn="justLow" rtl="1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انجام هرگونه فعاليت در راستاي مطالعات، احداث و بهره‌برداري ايمن از نيروگاه‌هاي هسته‌اي و تامين سوخت هسته‌اي.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173038" lvl="0" indent="-173038" algn="justLow" rtl="1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بررسي و تدوين پيشنهادهاي لازم در زمينه راهبردها، سياست‌ها و برنامه‌هاي بلندمدت و ميان مدت صنعت برق هسته‌اي و ارايه آن‌ها به سازمان انرژي اتمي ايران.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173038" lvl="0" indent="-173038" algn="justLow" rtl="1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اجراي راهبردها، سياست‌ها و برنامه‌هاي سازمان انرژي اتمي ايران در راستاي اهداف شركت.</a:t>
            </a:r>
            <a:endParaRPr kumimoji="0" lang="fa-I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177800" lvl="0" indent="-177800" algn="justLow" rt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lang="fa-IR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بررسي و از كاراندازي نيروگاه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 و تاسيسات مربوط و نظارت برآن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ها.</a:t>
            </a:r>
            <a:endParaRPr lang="en-US" sz="3200" dirty="0" smtClean="0">
              <a:latin typeface="Arial" pitchFamily="34" charset="0"/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4868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ar-SA" sz="28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وظايف </a:t>
            </a:r>
            <a:r>
              <a:rPr lang="fa-IR" sz="28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 ماموریتها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618" y="116632"/>
            <a:ext cx="27428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rved Down Arrow 3"/>
          <p:cNvSpPr/>
          <p:nvPr/>
        </p:nvSpPr>
        <p:spPr>
          <a:xfrm rot="5400000">
            <a:off x="6732240" y="1988840"/>
            <a:ext cx="3528392" cy="1224136"/>
          </a:xfrm>
          <a:prstGeom prst="curvedDownArrow">
            <a:avLst>
              <a:gd name="adj1" fmla="val 25000"/>
              <a:gd name="adj2" fmla="val 991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705563"/>
            <a:ext cx="7416824" cy="4819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3038" lvl="0" indent="-173038" algn="justLow" rtl="1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lang="fa-IR" sz="28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حمايت و همكاري در ساخت وسايل، ادوات، تجهيزات، اجزا و تاسيسات مورد نياز نيروگاه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 و كليه مشتقات مربوط به آن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 در</a:t>
            </a:r>
            <a:r>
              <a:rPr lang="fa-IR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داخل كشور.</a:t>
            </a:r>
            <a:endParaRPr lang="en-US" sz="3200" dirty="0" smtClean="0">
              <a:latin typeface="Arial" pitchFamily="34" charset="0"/>
              <a:cs typeface="B Mitra" pitchFamily="2" charset="-78"/>
            </a:endParaRPr>
          </a:p>
          <a:p>
            <a:pPr marL="177800" lvl="0" indent="-177800" algn="justLow" rtl="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lang="fa-IR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خريد و فروش انرژي برق نيروگاه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هسته‌اي.</a:t>
            </a:r>
            <a:endParaRPr lang="fa-IR" sz="3200" dirty="0" smtClean="0"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177800" lvl="0" indent="-177800" algn="justLow" rtl="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fa-I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Mitra" pitchFamily="2" charset="-78"/>
              </a:rPr>
              <a:t> </a:t>
            </a:r>
            <a:r>
              <a:rPr kumimoji="0" lang="fa-I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Mitra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انجام تحقيقات و مطالعات لازم در زمينه انرژي اتمي، سرمايه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گذاري، مشاركت، مديريت، نظارت، ريسك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پذيري، حمايت مالي و اعتباري، فعاليت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هاي تجاري و بازرگاني و انجام هرگونه معاملات، واردات و صادرات خدمات، تجهيزات، قطعات و ماشين</a:t>
            </a: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آلات در اين زمينه.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6926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ar-SA" sz="28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وظايف </a:t>
            </a:r>
            <a:r>
              <a:rPr lang="fa-IR" sz="28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 ماموریتها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618" y="116632"/>
            <a:ext cx="27428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rved Down Arrow 3"/>
          <p:cNvSpPr/>
          <p:nvPr/>
        </p:nvSpPr>
        <p:spPr>
          <a:xfrm rot="5400000">
            <a:off x="6732240" y="1988840"/>
            <a:ext cx="3528392" cy="1224136"/>
          </a:xfrm>
          <a:prstGeom prst="curvedDownArrow">
            <a:avLst>
              <a:gd name="adj1" fmla="val 25000"/>
              <a:gd name="adj2" fmla="val 991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2198006"/>
            <a:ext cx="7416824" cy="432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3038" lvl="0" indent="-173038" algn="justLow" rtl="1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سرمايه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گذاري در توليد، انتقال و فروش برق حاصل از نيروگاه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 در داخل و خارج كشور.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177800" lvl="0" indent="-177800" algn="justLow" rtl="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حمايت و سرمايه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گذاري و تشويق نسبت به مطالعات و تحقيقات در زمينه انتقال فناوري نيروگاه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ها و تاسيسات برق هسته‌اي.</a:t>
            </a:r>
            <a:endParaRPr kumimoji="0" lang="fa-I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177800" lvl="0" indent="-177800" algn="justLow" rtl="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حمايت و سرمايه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گذاري در فعاليت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ها و تحقيقات و مطالعات لازم در زمينه تامين سوخت نيروگاه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هاي 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هسته‌اي با رعايت قوانين و مقررات مربوط.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6926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ar-SA" sz="28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وظايف </a:t>
            </a:r>
            <a:r>
              <a:rPr lang="fa-IR" sz="28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 ماموریتها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618" y="116632"/>
            <a:ext cx="27428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rved Down Arrow 3"/>
          <p:cNvSpPr/>
          <p:nvPr/>
        </p:nvSpPr>
        <p:spPr>
          <a:xfrm rot="5400000">
            <a:off x="6732240" y="1988840"/>
            <a:ext cx="3528392" cy="1224136"/>
          </a:xfrm>
          <a:prstGeom prst="curvedDownArrow">
            <a:avLst>
              <a:gd name="adj1" fmla="val 25000"/>
              <a:gd name="adj2" fmla="val 991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2007066"/>
            <a:ext cx="7416824" cy="44258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lvl="0" indent="-177800" algn="justLow" rtl="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ايجاد ارتباط و يا انعقاد قرارداد با مراجع بين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المللي، شركت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ها و موسسات خارجي و داخلي در زمينه نيروگاه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هاي هسته‌اي به منظور استفاده صلح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جويانه از انرژي هسته‌اي مطابق ضوابط بين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المللي و نظام ايمني هسته‌اي كشور و با رعايت قوانين و مقررات مربوط.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177800" lvl="0" indent="-177800" algn="justLow" rtl="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تهيه و تنظيم مقررات، استانداردها و دستورالعمل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هاي لازم براي حسن اجراي امور و استفاده بهينه از امكانات و تاسيسات صنعت برق هسته‌اي و ارايه آنها به مراجع ذيربط جهت تصويب.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6926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ar-SA" sz="28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وظايف </a:t>
            </a:r>
            <a:r>
              <a:rPr lang="fa-IR" sz="28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 ماموریتها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618" y="116632"/>
            <a:ext cx="27428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rved Down Arrow 3"/>
          <p:cNvSpPr/>
          <p:nvPr/>
        </p:nvSpPr>
        <p:spPr>
          <a:xfrm rot="5400000">
            <a:off x="6732240" y="1988840"/>
            <a:ext cx="3528392" cy="1224136"/>
          </a:xfrm>
          <a:prstGeom prst="curvedDownArrow">
            <a:avLst>
              <a:gd name="adj1" fmla="val 25000"/>
              <a:gd name="adj2" fmla="val 9916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700808"/>
            <a:ext cx="7416824" cy="4967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lvl="0" indent="-177800" algn="justLow" rtl="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حمايت، سرمايه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گذاري و تشويق فعاليت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هاي آموزشي و پژوهشي در زمينه</a:t>
            </a:r>
            <a:r>
              <a:rPr lang="ar-SA" sz="32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هاي تخصصي مرتبط با صنعت برق هسته‌اي.</a:t>
            </a:r>
            <a:endParaRPr kumimoji="0" lang="fa-I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marL="177800" lvl="0" indent="-177800" algn="justLow" rtl="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lang="fa-IR" sz="3200" dirty="0"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تربيت نيروي انساني متخصص و مورد نياز در داخل و يا خارج كشور و برگزاري كارآموزي و دوره‌هاي آموزشي لازم با انعقاد قرارداد آموزشي و كارآموزي با اشخاص حقيقي و حقوقي داخل و خارج كشور در چارچوب قوانين و مقررات مربوط.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  <a:p>
            <a:pPr marL="177800" lvl="0" indent="-177800" algn="justLow" rtl="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ü"/>
              <a:tabLst>
                <a:tab pos="358775" algn="l"/>
              </a:tabLst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Mitra" pitchFamily="2" charset="-78"/>
              </a:rPr>
              <a:t>انجام كليه امور مهندسي، طراحي، ساخت، ايجاد و نصب تاسيسات آب شيرين‌كن با استفاده از فناوري هسته‌اي در كشور و بهره‌برداري از آنها.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6926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ar-SA" sz="28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وظايف </a:t>
            </a:r>
            <a:r>
              <a:rPr lang="fa-IR" sz="2800" b="1" dirty="0" smtClean="0">
                <a:solidFill>
                  <a:srgbClr val="0000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 Mitra" pitchFamily="2" charset="-78"/>
              </a:rPr>
              <a:t>و ماموریتها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458991" cy="20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488134" y="1484784"/>
            <a:ext cx="4604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800" b="1" dirty="0" smtClean="0">
                <a:latin typeface="Arial" pitchFamily="34" charset="0"/>
                <a:ea typeface="Calibri" pitchFamily="34" charset="0"/>
                <a:cs typeface="B Mitra" pitchFamily="2" charset="-78"/>
              </a:rPr>
              <a:t>تکمیل </a:t>
            </a: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Mitra" pitchFamily="2" charset="-78"/>
              </a:rPr>
              <a:t>واحد يكم نيروگاه اتمي بوشهر</a:t>
            </a:r>
            <a:endParaRPr kumimoji="0" lang="fa-I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Mitra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47864" y="144016"/>
            <a:ext cx="1440160" cy="14127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1880" y="297279"/>
            <a:ext cx="1080120" cy="118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تولید</a:t>
            </a:r>
          </a:p>
          <a:p>
            <a:pPr algn="ctr">
              <a:lnSpc>
                <a:spcPts val="2800"/>
              </a:lnSpc>
            </a:pPr>
            <a:r>
              <a:rPr lang="fa-IR" sz="2800" b="1" dirty="0" smtClean="0">
                <a:cs typeface="B Mitra" pitchFamily="2" charset="-78"/>
              </a:rPr>
              <a:t> و توسعه</a:t>
            </a:r>
            <a:endParaRPr lang="en-US" sz="2800" b="1" dirty="0">
              <a:cs typeface="B Mitra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35698" y="2132856"/>
          <a:ext cx="5472607" cy="4493425"/>
        </p:xfrm>
        <a:graphic>
          <a:graphicData uri="http://schemas.openxmlformats.org/drawingml/2006/table">
            <a:tbl>
              <a:tblPr rtl="1"/>
              <a:tblGrid>
                <a:gridCol w="365599"/>
                <a:gridCol w="2924795"/>
                <a:gridCol w="2182213"/>
              </a:tblGrid>
              <a:tr h="44736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latin typeface="Calibri"/>
                          <a:ea typeface="Calibri"/>
                          <a:cs typeface="Mitra"/>
                        </a:rPr>
                        <a:t>رديف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Mitra"/>
                        </a:rPr>
                        <a:t>شرح فعاليت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Mitra"/>
                        </a:rPr>
                        <a:t>تاريخ انجام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66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سوخت‌گذاري مجدد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در تاريخ 20  فروردين 1390 آغاز و در 24 فروردين 1390 پايان يافت.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تست مجدد 35 بار مدار اول و تست 20 بار مدار دوم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3 ارديبهشت 1390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ورود به مرحله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Mitra"/>
                        </a:rPr>
                        <a:t>MCL</a:t>
                      </a: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 و بحراني كردن راكتور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18 ارديبهشت 1390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ورود به مرحله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Mitra"/>
                        </a:rPr>
                        <a:t>С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Mitra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11 خرداد 1390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رسيدن توربين نيروگاه اتمي بوشهر به قدرت نامي خود(3000 دور بر دقيقه)</a:t>
                      </a:r>
                      <a:r>
                        <a:rPr lang="ar-SA" sz="10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1 شهريور 1390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اتصال موقت نيروگاه اتمي بوشهر به شبكه برق سراسري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12 شهريور 1390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رسيدن به توان الكتريكي 460 مگاوات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Mitra"/>
                        </a:rPr>
                        <a:t>15 مهر 1390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آغاز مرحله اول تعميرات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Mitra"/>
                        </a:rPr>
                        <a:t>PPM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19 مهر 1390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انجام تست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Mitra"/>
                        </a:rPr>
                        <a:t>Black out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28 آذر 1390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رسيدن به توان 75 درصد و ورود به مرحله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Mitra"/>
                        </a:rPr>
                        <a:t>C2</a:t>
                      </a:r>
                      <a:r>
                        <a:rPr lang="ru-RU" sz="1000">
                          <a:latin typeface="Mitr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22 بهمن 1390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Mitra"/>
                        </a:rPr>
                        <a:t>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توليد برق با 90 درصد ظرفيت نامي (850 مگاوات)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10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Mitra"/>
                        </a:rPr>
                        <a:t>-</a:t>
                      </a: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9</a:t>
                      </a:r>
                      <a:r>
                        <a:rPr lang="ar-SA" sz="10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ارديبهشت 1391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Mitra"/>
                        </a:rPr>
                        <a:t>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رسيدن توان الكتريكي نيروگاه به 950 مگاوات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9</a:t>
                      </a:r>
                      <a:r>
                        <a:rPr lang="ar-SA" sz="10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ارديبهشت 1391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Mitra"/>
                        </a:rPr>
                        <a:t>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ورود به مرحله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Mitra"/>
                        </a:rPr>
                        <a:t> PPM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Mitra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10</a:t>
                      </a:r>
                      <a:r>
                        <a:rPr lang="ar-SA" sz="10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ارديبهشت 1391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Mitra"/>
                        </a:rPr>
                        <a:t>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توليد برق با 90 درصد ظرفيت نامي (850 مگاوات)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10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Mitra"/>
                        </a:rPr>
                        <a:t>-</a:t>
                      </a: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9</a:t>
                      </a:r>
                      <a:r>
                        <a:rPr lang="ar-SA" sz="10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ارديبهشت 1391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Mitra"/>
                        </a:rPr>
                        <a:t>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اعطاي مجوز ويژه براي ورود به مرحله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Mitra"/>
                        </a:rPr>
                        <a:t>C</a:t>
                      </a:r>
                      <a:r>
                        <a:rPr lang="en-US" sz="1000" baseline="-25000">
                          <a:latin typeface="Times New Roman"/>
                          <a:ea typeface="Times New Roman"/>
                          <a:cs typeface="Mitra"/>
                        </a:rPr>
                        <a:t>3</a:t>
                      </a: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 از سوي نظام ايمني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7 خرداد 1391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Mitra"/>
                        </a:rPr>
                        <a:t>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اتصال به شبكه سراسري برق كشور و ورود به مرحله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Mitra"/>
                        </a:rPr>
                        <a:t>C</a:t>
                      </a:r>
                      <a:r>
                        <a:rPr lang="en-US" sz="1000" baseline="-25000">
                          <a:latin typeface="Times New Roman"/>
                          <a:ea typeface="Times New Roman"/>
                          <a:cs typeface="Mitra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17 تير 1391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Mitra"/>
                        </a:rPr>
                        <a:t>17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دستيابي به توان 1000 مگاوات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9 شهريور 1391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latin typeface="Calibri"/>
                          <a:ea typeface="Calibri"/>
                          <a:cs typeface="Mitra"/>
                        </a:rPr>
                        <a:t>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شروع تعميرات مرحله سوم (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Mitra"/>
                        </a:rPr>
                        <a:t>PPM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Mitra"/>
                        </a:rPr>
                        <a:t>3</a:t>
                      </a:r>
                      <a:r>
                        <a:rPr lang="ar-SA" sz="1000">
                          <a:latin typeface="Times New Roman"/>
                          <a:ea typeface="Times New Roman"/>
                          <a:cs typeface="Mitra"/>
                        </a:rPr>
                        <a:t>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>
                          <a:latin typeface="Times New Roman"/>
                          <a:ea typeface="Times New Roman"/>
                          <a:cs typeface="Mitra"/>
                        </a:rPr>
                        <a:t>9 مهر 1391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1860</Words>
  <Application>Microsoft Office PowerPoint</Application>
  <PresentationFormat>On-screen Show (4:3)</PresentationFormat>
  <Paragraphs>323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48</cp:revision>
  <dcterms:created xsi:type="dcterms:W3CDTF">2013-02-20T08:15:42Z</dcterms:created>
  <dcterms:modified xsi:type="dcterms:W3CDTF">2013-02-22T10:17:21Z</dcterms:modified>
</cp:coreProperties>
</file>