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notesMasterIdLst>
    <p:notesMasterId r:id="rId9"/>
  </p:notesMasterIdLst>
  <p:handoutMasterIdLst>
    <p:handoutMasterId r:id="rId10"/>
  </p:handoutMasterIdLst>
  <p:sldIdLst>
    <p:sldId id="352" r:id="rId2"/>
    <p:sldId id="297" r:id="rId3"/>
    <p:sldId id="349" r:id="rId4"/>
    <p:sldId id="350" r:id="rId5"/>
    <p:sldId id="351" r:id="rId6"/>
    <p:sldId id="348" r:id="rId7"/>
    <p:sldId id="288" r:id="rId8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3DC"/>
    <a:srgbClr val="174365"/>
    <a:srgbClr val="0D499C"/>
    <a:srgbClr val="0D4C99"/>
    <a:srgbClr val="00355F"/>
    <a:srgbClr val="E99347"/>
    <a:srgbClr val="152225"/>
    <a:srgbClr val="102E50"/>
    <a:srgbClr val="1A4B7F"/>
    <a:srgbClr val="294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3" autoAdjust="0"/>
    <p:restoredTop sz="90295" autoAdjust="0"/>
  </p:normalViewPr>
  <p:slideViewPr>
    <p:cSldViewPr snapToGrid="0">
      <p:cViewPr varScale="1">
        <p:scale>
          <a:sx n="87" d="100"/>
          <a:sy n="87" d="100"/>
        </p:scale>
        <p:origin x="1392" y="60"/>
      </p:cViewPr>
      <p:guideLst>
        <p:guide orient="horz" pos="160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DCE4C-9DF6-4613-895B-1C42EDC0CA5C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156D-CB3F-4C3B-B7AC-F0771338D9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6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z="1600" b="1" dirty="0" smtClean="0"/>
              <a:t>Представление</a:t>
            </a:r>
            <a:endParaRPr lang="en-US" altLang="ru-RU" sz="1600" b="1" dirty="0" smtClean="0"/>
          </a:p>
          <a:p>
            <a:pPr>
              <a:spcBef>
                <a:spcPct val="0"/>
              </a:spcBef>
            </a:pPr>
            <a:r>
              <a:rPr lang="ru-RU" altLang="ru-RU" sz="1600" dirty="0" smtClean="0"/>
              <a:t/>
            </a:r>
            <a:br>
              <a:rPr lang="ru-RU" altLang="ru-RU" sz="1600" dirty="0" smtClean="0"/>
            </a:br>
            <a:r>
              <a:rPr lang="ru-RU" altLang="ru-RU" sz="1600" dirty="0" smtClean="0"/>
              <a:t/>
            </a:r>
            <a:br>
              <a:rPr lang="ru-RU" altLang="ru-RU" sz="1600" dirty="0" smtClean="0"/>
            </a:br>
            <a:r>
              <a:rPr lang="ru-RU" altLang="ru-RU" sz="1600" dirty="0" smtClean="0"/>
              <a:t>Разрешите представиться, меня зовут:  </a:t>
            </a:r>
            <a:r>
              <a:rPr lang="ru-RU" altLang="ru-RU" sz="1600" i="1" dirty="0" smtClean="0"/>
              <a:t>Сергей</a:t>
            </a:r>
            <a:r>
              <a:rPr lang="ru-RU" altLang="ru-RU" sz="1600" i="1" baseline="0" dirty="0" smtClean="0"/>
              <a:t> Александрович Лесин</a:t>
            </a:r>
            <a:r>
              <a:rPr lang="ru-RU" altLang="ru-RU" sz="1600" i="1" dirty="0" smtClean="0"/>
              <a:t>.</a:t>
            </a:r>
            <a:br>
              <a:rPr lang="ru-RU" altLang="ru-RU" sz="1600" i="1" dirty="0" smtClean="0"/>
            </a:br>
            <a:r>
              <a:rPr lang="ru-RU" altLang="ru-RU" sz="1600" dirty="0" smtClean="0"/>
              <a:t>Тема </a:t>
            </a:r>
            <a:r>
              <a:rPr lang="ru-RU" altLang="ru-RU" sz="1600" i="1" dirty="0" smtClean="0"/>
              <a:t>рабочей встречи – Базовые принципы технического обслуживания и ремонта</a:t>
            </a:r>
            <a:endParaRPr lang="ru-RU" altLang="ru-RU" sz="1600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A65EBF-B7B6-45F3-8CE0-564BEBB1ABBA}" type="slidenum">
              <a:rPr lang="en-GB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057586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17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84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members.wano.org/" TargetMode="External"/><Relationship Id="rId2" Type="http://schemas.openxmlformats.org/officeDocument/2006/relationships/hyperlink" Target="wano.info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image" Target="../media/image6.emf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F283517-7CCB-C74E-B9F8-F8F03ED093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148"/>
          <a:stretch/>
        </p:blipFill>
        <p:spPr>
          <a:xfrm>
            <a:off x="656303" y="243840"/>
            <a:ext cx="7831394" cy="404622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01A26E1-1A97-C142-8F6C-C98BEB3D8847}"/>
              </a:ext>
            </a:extLst>
          </p:cNvPr>
          <p:cNvCxnSpPr>
            <a:cxnSpLocks/>
          </p:cNvCxnSpPr>
          <p:nvPr userDrawn="1"/>
        </p:nvCxnSpPr>
        <p:spPr>
          <a:xfrm>
            <a:off x="1427441" y="3717351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7" y="1235488"/>
            <a:ext cx="8260327" cy="33990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650"/>
            </a:lvl1pPr>
            <a:lvl2pPr>
              <a:defRPr sz="1200"/>
            </a:lvl2pPr>
            <a:lvl3pPr>
              <a:defRPr sz="12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5A9ECE-E715-564B-BD09-C23425C9CF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4024" y="238294"/>
            <a:ext cx="1038996" cy="6586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93B7812-6B17-DF4C-9A01-4713883E0E56}"/>
              </a:ext>
            </a:extLst>
          </p:cNvPr>
          <p:cNvSpPr txBox="1"/>
          <p:nvPr userDrawn="1"/>
        </p:nvSpPr>
        <p:spPr>
          <a:xfrm>
            <a:off x="7639050" y="970735"/>
            <a:ext cx="10636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" spc="200" baseline="0" dirty="0">
                <a:solidFill>
                  <a:srgbClr val="00355F"/>
                </a:solidFill>
                <a:latin typeface="Montserrat" pitchFamily="2" charset="77"/>
              </a:rPr>
              <a:t>PARIS CENTRE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96EDEC-FDB5-5045-BB3B-51A05148D21B}"/>
              </a:ext>
            </a:extLst>
          </p:cNvPr>
          <p:cNvSpPr/>
          <p:nvPr userDrawn="1"/>
        </p:nvSpPr>
        <p:spPr>
          <a:xfrm>
            <a:off x="0" y="4855222"/>
            <a:ext cx="9144000" cy="288279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24E4A52-0FCE-E84D-9E45-1C4FFC4DDF7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279476" y="4776363"/>
            <a:ext cx="587137" cy="450483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75557455-3C57-F044-A836-CD860E182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406851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750" b="1" spc="225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/>
              <a:t>Performance Objectives</a:t>
            </a:r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C68D8DD-E5D2-AD47-9DE1-5033CDD19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 spc="225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FC9A228E-C915-0D4E-B1AF-342EF2174102}"/>
              </a:ext>
            </a:extLst>
          </p:cNvPr>
          <p:cNvSpPr txBox="1">
            <a:spLocks/>
          </p:cNvSpPr>
          <p:nvPr userDrawn="1"/>
        </p:nvSpPr>
        <p:spPr>
          <a:xfrm>
            <a:off x="5882640" y="4849152"/>
            <a:ext cx="2045699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750" b="1" kern="1200" spc="225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C935EF3-2774-3F44-8D5D-03799EDC18CD}" type="datetime4">
              <a:rPr lang="en-GB" smtClean="0">
                <a:solidFill>
                  <a:srgbClr val="00B3DC"/>
                </a:solidFill>
              </a:rPr>
              <a:pPr algn="r"/>
              <a:t>04 February 2021</a:t>
            </a:fld>
            <a:endParaRPr lang="en-GB" dirty="0">
              <a:solidFill>
                <a:srgbClr val="00B3DC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2DCED9-28F7-BD47-B83E-614CF63E9E9D}"/>
              </a:ext>
            </a:extLst>
          </p:cNvPr>
          <p:cNvSpPr/>
          <p:nvPr userDrawn="1"/>
        </p:nvSpPr>
        <p:spPr>
          <a:xfrm>
            <a:off x="7920550" y="4715635"/>
            <a:ext cx="1223453" cy="139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29657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EA5C04-1F87-CC4D-BD86-BE91EDB9D4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Performance Objectives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71CAA-1E01-E94E-AAB0-271E42E582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1011BB2C-7BBB-084F-9414-0A91C7E76F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672" y="231944"/>
            <a:ext cx="6918709" cy="63981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C78D9-2493-2845-B071-3DC19F1FC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16752" y="1165090"/>
            <a:ext cx="4470049" cy="3181883"/>
          </a:xfrm>
        </p:spPr>
        <p:txBody>
          <a:bodyPr/>
          <a:lstStyle>
            <a:lvl1pPr>
              <a:buClr>
                <a:schemeClr val="tx2"/>
              </a:buClr>
              <a:defRPr sz="1800"/>
            </a:lvl1pPr>
            <a:lvl2pPr>
              <a:buClr>
                <a:schemeClr val="tx2"/>
              </a:buClr>
              <a:defRPr sz="1500"/>
            </a:lvl2pPr>
            <a:lvl3pPr>
              <a:buClr>
                <a:schemeClr val="tx2"/>
              </a:buClr>
              <a:defRPr sz="1350"/>
            </a:lvl3pPr>
            <a:lvl4pPr>
              <a:buClr>
                <a:schemeClr val="tx2"/>
              </a:buClr>
              <a:defRPr sz="1200"/>
            </a:lvl4pPr>
            <a:lvl5pPr>
              <a:buClr>
                <a:schemeClr val="tx2"/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771F984B-761D-C949-8793-8CD107CD39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1" y="1165622"/>
            <a:ext cx="3451309" cy="2588555"/>
          </a:xfrm>
        </p:spPr>
        <p:txBody>
          <a:bodyPr rtlCol="0">
            <a:normAutofit/>
          </a:bodyPr>
          <a:lstStyle>
            <a:lvl1pPr>
              <a:buClr>
                <a:schemeClr val="tx2"/>
              </a:buCl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2934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9D6606-2A21-034D-A683-F5F219CEE9D5}"/>
              </a:ext>
            </a:extLst>
          </p:cNvPr>
          <p:cNvSpPr/>
          <p:nvPr userDrawn="1"/>
        </p:nvSpPr>
        <p:spPr>
          <a:xfrm>
            <a:off x="0" y="4855222"/>
            <a:ext cx="9144000" cy="288279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2EAC11-D4CD-FD45-9B33-FCACBBF61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279476" y="4776363"/>
            <a:ext cx="587137" cy="45048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DE5045B-F777-6A4A-ADBF-35D7739590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406851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750" b="1" spc="225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/>
              <a:t>Performance Objectives</a:t>
            </a:r>
            <a:endParaRPr lang="en-GB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4CE723E-C9A8-914F-B590-359A54DF6B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 spc="225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0B9B1B32-0D86-484C-84DF-F9423D27EEB5}"/>
              </a:ext>
            </a:extLst>
          </p:cNvPr>
          <p:cNvSpPr txBox="1">
            <a:spLocks/>
          </p:cNvSpPr>
          <p:nvPr userDrawn="1"/>
        </p:nvSpPr>
        <p:spPr>
          <a:xfrm>
            <a:off x="5882640" y="4849152"/>
            <a:ext cx="2045699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750" b="1" kern="1200" spc="225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C935EF3-2774-3F44-8D5D-03799EDC18CD}" type="datetime4">
              <a:rPr lang="en-GB" smtClean="0">
                <a:solidFill>
                  <a:srgbClr val="00B3DC"/>
                </a:solidFill>
              </a:rPr>
              <a:pPr algn="r"/>
              <a:t>04 February 2021</a:t>
            </a:fld>
            <a:endParaRPr lang="en-GB" dirty="0">
              <a:solidFill>
                <a:srgbClr val="00B3DC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E2F5AB-0D7C-7648-94C3-3FF06CFF4731}"/>
              </a:ext>
            </a:extLst>
          </p:cNvPr>
          <p:cNvSpPr/>
          <p:nvPr userDrawn="1"/>
        </p:nvSpPr>
        <p:spPr>
          <a:xfrm>
            <a:off x="7920550" y="4715635"/>
            <a:ext cx="1223453" cy="139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E635C30-E2C1-144D-AB15-4ADF6AAA5E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849151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chemeClr val="tx2"/>
              </a:buCl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683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4855369"/>
            <a:ext cx="9144000" cy="288131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172451" y="4774407"/>
            <a:ext cx="727075" cy="45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038" y="4716066"/>
            <a:ext cx="1223962" cy="1393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80963"/>
            <a:ext cx="1862138" cy="106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5" y="1235488"/>
            <a:ext cx="8260327" cy="339904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6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70" y="231944"/>
            <a:ext cx="6633077" cy="63981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750" b="1" spc="225" dirty="0">
                <a:solidFill>
                  <a:schemeClr val="bg1"/>
                </a:solidFill>
                <a:effectLst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900" b="1" spc="225" smtClean="0">
                <a:solidFill>
                  <a:srgbClr val="00B3DC"/>
                </a:solidFill>
              </a:defRPr>
            </a:lvl1pPr>
          </a:lstStyle>
          <a:p>
            <a:pPr>
              <a:defRPr/>
            </a:pPr>
            <a:fld id="{3ACDB074-6653-4A07-80FE-10E8015F449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57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rgbClr val="1743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CAD913-B873-264E-AA7E-EC1C13410D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8860" y="796060"/>
            <a:ext cx="2635518" cy="20193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DE2B2FA-7512-2F47-9AFF-97242499FBE5}"/>
              </a:ext>
            </a:extLst>
          </p:cNvPr>
          <p:cNvSpPr>
            <a:spLocks/>
          </p:cNvSpPr>
          <p:nvPr userDrawn="1"/>
        </p:nvSpPr>
        <p:spPr>
          <a:xfrm>
            <a:off x="4723200" y="0"/>
            <a:ext cx="4419600" cy="5143500"/>
          </a:xfrm>
          <a:prstGeom prst="rect">
            <a:avLst/>
          </a:prstGeom>
          <a:blipFill dpi="0" rotWithShape="0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A08348-4CFA-9647-859D-6E3BE489843A}"/>
              </a:ext>
            </a:extLst>
          </p:cNvPr>
          <p:cNvCxnSpPr/>
          <p:nvPr userDrawn="1"/>
        </p:nvCxnSpPr>
        <p:spPr>
          <a:xfrm>
            <a:off x="4723200" y="0"/>
            <a:ext cx="0" cy="5143500"/>
          </a:xfrm>
          <a:prstGeom prst="line">
            <a:avLst/>
          </a:prstGeom>
          <a:ln w="38100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15F6027-8C44-024F-92EF-274AC78AFA07}"/>
              </a:ext>
            </a:extLst>
          </p:cNvPr>
          <p:cNvCxnSpPr>
            <a:cxnSpLocks/>
          </p:cNvCxnSpPr>
          <p:nvPr userDrawn="1"/>
        </p:nvCxnSpPr>
        <p:spPr>
          <a:xfrm>
            <a:off x="1038860" y="3337790"/>
            <a:ext cx="2704612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95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bg>
      <p:bgPr>
        <a:solidFill>
          <a:srgbClr val="1743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75FE032-9A4B-8B4F-85D2-CFD455CBAB89}"/>
              </a:ext>
            </a:extLst>
          </p:cNvPr>
          <p:cNvCxnSpPr>
            <a:cxnSpLocks/>
          </p:cNvCxnSpPr>
          <p:nvPr userDrawn="1"/>
        </p:nvCxnSpPr>
        <p:spPr>
          <a:xfrm>
            <a:off x="1427441" y="3717351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6989C7E-B2FF-3444-860A-CA7F2F8C92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66690" y="806367"/>
            <a:ext cx="3010619" cy="230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67669" y="2006539"/>
            <a:ext cx="6289118" cy="235115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1650" b="0" cap="none" spc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[Meeting with]</a:t>
            </a:r>
            <a:br>
              <a:rPr lang="en-US" dirty="0"/>
            </a:br>
            <a:r>
              <a:rPr lang="en-US" dirty="0"/>
              <a:t>[Date {Day Month Year}]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E4213BF-818D-A54C-BC3A-34518C89DDBF}"/>
              </a:ext>
            </a:extLst>
          </p:cNvPr>
          <p:cNvSpPr txBox="1">
            <a:spLocks/>
          </p:cNvSpPr>
          <p:nvPr userDrawn="1"/>
        </p:nvSpPr>
        <p:spPr>
          <a:xfrm>
            <a:off x="467670" y="1149681"/>
            <a:ext cx="6289118" cy="63981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[PRESENTATION TITLE]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5E419B-B26B-0A4E-8096-760EB0E1BC9F}"/>
              </a:ext>
            </a:extLst>
          </p:cNvPr>
          <p:cNvCxnSpPr>
            <a:cxnSpLocks/>
          </p:cNvCxnSpPr>
          <p:nvPr userDrawn="1"/>
        </p:nvCxnSpPr>
        <p:spPr>
          <a:xfrm>
            <a:off x="467669" y="1789491"/>
            <a:ext cx="8205352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 spc="225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95544F0-827F-014F-9834-F492F09DC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406851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750" b="1" spc="225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/>
              <a:t>Performance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672" y="231944"/>
            <a:ext cx="6633077" cy="63981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669" y="1235488"/>
            <a:ext cx="8205352" cy="32457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650"/>
            </a:lvl1pPr>
            <a:lvl2pPr>
              <a:defRPr sz="1200"/>
            </a:lvl2pPr>
            <a:lvl3pPr>
              <a:defRPr sz="1200"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 spc="225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04137C1-8753-1348-9E9A-9E3EF6086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406851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750" b="1" spc="225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/>
              <a:t>Performance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DC52F647-A2E0-E448-9DDB-4BFCF88DC5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7672" y="231944"/>
            <a:ext cx="6633077" cy="63981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B14CEB0-2015-5443-B93F-4B666781E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 spc="225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770FB01-6FCD-AE40-A08F-337FDD9162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669" y="1206812"/>
            <a:ext cx="8205352" cy="3352218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92C8CF33-EAD9-364A-964F-4C50865A6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406851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750" b="1" spc="225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/>
              <a:t>Performance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53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149681"/>
            <a:ext cx="6289118" cy="63981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1789491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2423234"/>
            <a:ext cx="6289118" cy="867555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800" dirty="0"/>
                <a:t>Public</a:t>
              </a:r>
              <a:br>
                <a:rPr lang="en-US" sz="1800" dirty="0"/>
              </a:br>
              <a:r>
                <a:rPr lang="en-US" sz="1800" dirty="0"/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4125382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dirty="0">
                  <a:hlinkClick r:id="rId2"/>
                </a:rPr>
                <a:t>wano.info</a:t>
              </a:r>
              <a:endParaRPr lang="en-US" sz="18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125382" y="3602848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dirty="0">
                  <a:hlinkClick r:id="rId3"/>
                </a:rPr>
                <a:t>members.wano.org</a:t>
              </a:r>
              <a:endParaRPr lang="en-US" sz="1800" dirty="0"/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6" y="2040634"/>
            <a:ext cx="6346245" cy="23979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4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4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4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575"/>
              </a:spcAft>
              <a:buNone/>
            </a:pPr>
            <a:r>
              <a:rPr lang="en-GB" sz="1650" b="1" spc="225" dirty="0">
                <a:solidFill>
                  <a:srgbClr val="00B3DC"/>
                </a:solidFill>
              </a:rPr>
              <a:t>FOR MORE INFORMATION PLEASE VISIT</a:t>
            </a:r>
            <a:endParaRPr lang="en-GB" sz="1875" spc="225" dirty="0">
              <a:solidFill>
                <a:srgbClr val="00B3DC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8D6F4131-4598-6241-9474-A8BC489446E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2069888" y="1285561"/>
            <a:ext cx="4045270" cy="33404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4309C5D-7404-B244-9176-CA5BE9FD202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4024" y="238294"/>
            <a:ext cx="1038996" cy="65861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9CD5930-CF3D-E444-9278-C66F3AD3500C}"/>
              </a:ext>
            </a:extLst>
          </p:cNvPr>
          <p:cNvSpPr txBox="1"/>
          <p:nvPr userDrawn="1"/>
        </p:nvSpPr>
        <p:spPr>
          <a:xfrm>
            <a:off x="7639050" y="970735"/>
            <a:ext cx="10636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" spc="200" baseline="0" dirty="0">
                <a:solidFill>
                  <a:srgbClr val="00355F"/>
                </a:solidFill>
                <a:latin typeface="Montserrat" pitchFamily="2" charset="77"/>
              </a:rPr>
              <a:t>PARIS CENTRE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8C7954-5F2D-6144-844E-05B03B3CE76C}"/>
              </a:ext>
            </a:extLst>
          </p:cNvPr>
          <p:cNvSpPr/>
          <p:nvPr userDrawn="1"/>
        </p:nvSpPr>
        <p:spPr>
          <a:xfrm>
            <a:off x="0" y="4855222"/>
            <a:ext cx="9144000" cy="288279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4F92B6C-617B-F64C-A16F-8AF57FAC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279476" y="4776363"/>
            <a:ext cx="587137" cy="450483"/>
          </a:xfrm>
          <a:prstGeom prst="rect">
            <a:avLst/>
          </a:prstGeom>
        </p:spPr>
      </p:pic>
      <p:sp>
        <p:nvSpPr>
          <p:cNvPr id="27" name="Footer Placeholder 3">
            <a:extLst>
              <a:ext uri="{FF2B5EF4-FFF2-40B4-BE49-F238E27FC236}">
                <a16:creationId xmlns:a16="http://schemas.microsoft.com/office/drawing/2014/main" id="{D8EDD508-0DC5-1044-89AC-D74066F2D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406851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750" b="1" spc="225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/>
              <a:t>Performance Objectives</a:t>
            </a:r>
            <a:endParaRPr lang="en-GB" dirty="0"/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4FE87B72-CBFA-794A-B4A8-C633B7216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 spc="225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C86D0A22-0F1D-7649-A45C-F3F2F9FB226B}"/>
              </a:ext>
            </a:extLst>
          </p:cNvPr>
          <p:cNvSpPr txBox="1">
            <a:spLocks/>
          </p:cNvSpPr>
          <p:nvPr userDrawn="1"/>
        </p:nvSpPr>
        <p:spPr>
          <a:xfrm>
            <a:off x="5882640" y="4849152"/>
            <a:ext cx="2045699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750" b="1" kern="1200" spc="225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C935EF3-2774-3F44-8D5D-03799EDC18CD}" type="datetime4">
              <a:rPr lang="en-GB" smtClean="0">
                <a:solidFill>
                  <a:srgbClr val="00B3DC"/>
                </a:solidFill>
              </a:rPr>
              <a:pPr algn="r"/>
              <a:t>04 February 2021</a:t>
            </a:fld>
            <a:endParaRPr lang="en-GB" dirty="0">
              <a:solidFill>
                <a:srgbClr val="00B3DC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9DD1FD-76DE-C248-A804-8E0A152C242A}"/>
              </a:ext>
            </a:extLst>
          </p:cNvPr>
          <p:cNvSpPr/>
          <p:nvPr userDrawn="1"/>
        </p:nvSpPr>
        <p:spPr>
          <a:xfrm>
            <a:off x="7920550" y="4715635"/>
            <a:ext cx="1223453" cy="139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BDC079-38A2-3A40-AE3E-28C291E00B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4024" y="238294"/>
            <a:ext cx="1038996" cy="6586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AEC136-ED91-8045-819F-4D57736E22FF}"/>
              </a:ext>
            </a:extLst>
          </p:cNvPr>
          <p:cNvSpPr txBox="1"/>
          <p:nvPr userDrawn="1"/>
        </p:nvSpPr>
        <p:spPr>
          <a:xfrm>
            <a:off x="7639050" y="970735"/>
            <a:ext cx="10636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" spc="200" baseline="0" dirty="0">
                <a:solidFill>
                  <a:srgbClr val="00355F"/>
                </a:solidFill>
                <a:latin typeface="Montserrat" pitchFamily="2" charset="77"/>
              </a:rPr>
              <a:t>PARIS CENTRE</a:t>
            </a:r>
          </a:p>
        </p:txBody>
      </p:sp>
    </p:spTree>
    <p:extLst>
      <p:ext uri="{BB962C8B-B14F-4D97-AF65-F5344CB8AC3E}">
        <p14:creationId xmlns:p14="http://schemas.microsoft.com/office/powerpoint/2010/main" val="299540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0AAB429-0668-7D40-832F-09D926E8ED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4024" y="238294"/>
            <a:ext cx="1038996" cy="6586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B27EF10-C019-404C-A9BA-8CED2018CA96}"/>
              </a:ext>
            </a:extLst>
          </p:cNvPr>
          <p:cNvSpPr txBox="1"/>
          <p:nvPr userDrawn="1"/>
        </p:nvSpPr>
        <p:spPr>
          <a:xfrm>
            <a:off x="7639050" y="970735"/>
            <a:ext cx="10636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" spc="200" baseline="0" dirty="0">
                <a:solidFill>
                  <a:srgbClr val="00355F"/>
                </a:solidFill>
                <a:latin typeface="Montserrat" pitchFamily="2" charset="77"/>
              </a:rPr>
              <a:t>PARIS CENTRE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87B4AD-2E5F-7E4B-990D-C083718D2790}"/>
              </a:ext>
            </a:extLst>
          </p:cNvPr>
          <p:cNvSpPr/>
          <p:nvPr userDrawn="1"/>
        </p:nvSpPr>
        <p:spPr>
          <a:xfrm>
            <a:off x="0" y="4855222"/>
            <a:ext cx="9144000" cy="288279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A4D519E-6DDE-8D4C-95F1-7E81C47DDA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279476" y="4776363"/>
            <a:ext cx="587137" cy="450483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6193075B-5273-CC4D-B205-A45E36D87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406851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750" b="1" spc="225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/>
              <a:t>Performance Objectives</a:t>
            </a:r>
            <a:endParaRPr lang="en-GB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1AF11ABF-5295-2144-8B0E-8CB575A59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 spc="225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39E2C069-3E39-EF40-8AE5-0C15404C9B0A}"/>
              </a:ext>
            </a:extLst>
          </p:cNvPr>
          <p:cNvSpPr txBox="1">
            <a:spLocks/>
          </p:cNvSpPr>
          <p:nvPr userDrawn="1"/>
        </p:nvSpPr>
        <p:spPr>
          <a:xfrm>
            <a:off x="5882640" y="4849152"/>
            <a:ext cx="2045699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750" b="1" kern="1200" spc="225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C935EF3-2774-3F44-8D5D-03799EDC18CD}" type="datetime4">
              <a:rPr lang="en-GB" smtClean="0">
                <a:solidFill>
                  <a:srgbClr val="00B3DC"/>
                </a:solidFill>
              </a:rPr>
              <a:pPr algn="r"/>
              <a:t>04 February 2021</a:t>
            </a:fld>
            <a:endParaRPr lang="en-GB" dirty="0">
              <a:solidFill>
                <a:srgbClr val="00B3DC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284272-EACD-F340-9248-87FBA1210B5E}"/>
              </a:ext>
            </a:extLst>
          </p:cNvPr>
          <p:cNvSpPr/>
          <p:nvPr userDrawn="1"/>
        </p:nvSpPr>
        <p:spPr>
          <a:xfrm>
            <a:off x="7920550" y="4715635"/>
            <a:ext cx="1223453" cy="139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87894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289D2AB-40E4-6E4D-90F6-3C3EE2EB6BD3}"/>
              </a:ext>
            </a:extLst>
          </p:cNvPr>
          <p:cNvSpPr/>
          <p:nvPr userDrawn="1"/>
        </p:nvSpPr>
        <p:spPr>
          <a:xfrm>
            <a:off x="0" y="4855222"/>
            <a:ext cx="9144000" cy="288279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359C814-7502-FF40-8456-E724457FE71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279476" y="4776363"/>
            <a:ext cx="587137" cy="450483"/>
          </a:xfrm>
          <a:prstGeom prst="rect">
            <a:avLst/>
          </a:prstGeom>
        </p:spPr>
      </p:pic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3E4EB17E-DB40-B84C-AE3A-BE3871AA4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72" y="231944"/>
            <a:ext cx="6918709" cy="63981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sp>
        <p:nvSpPr>
          <p:cNvPr id="26" name="Footer Placeholder 3">
            <a:extLst>
              <a:ext uri="{FF2B5EF4-FFF2-40B4-BE49-F238E27FC236}">
                <a16:creationId xmlns:a16="http://schemas.microsoft.com/office/drawing/2014/main" id="{E90F4D19-4FFC-CB44-93ED-CF23E579AB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406851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750" b="1" spc="225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/>
              <a:t>Performance Objectives</a:t>
            </a:r>
            <a:endParaRPr lang="en-GB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B4D7CDBB-D834-C049-9E6F-92E5D1ABE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 spc="225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A3CE7-6634-004C-B3F7-B1CC743C1D97}"/>
              </a:ext>
            </a:extLst>
          </p:cNvPr>
          <p:cNvCxnSpPr>
            <a:cxnSpLocks/>
          </p:cNvCxnSpPr>
          <p:nvPr userDrawn="1"/>
        </p:nvCxnSpPr>
        <p:spPr>
          <a:xfrm>
            <a:off x="467672" y="897564"/>
            <a:ext cx="6918709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097EF7B3-6EFB-D24C-A600-944119E7E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665" y="1235488"/>
            <a:ext cx="8205355" cy="34740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2309336-B22C-C245-90DC-473863DA5D96}"/>
              </a:ext>
            </a:extLst>
          </p:cNvPr>
          <p:cNvGrpSpPr/>
          <p:nvPr userDrawn="1"/>
        </p:nvGrpSpPr>
        <p:grpSpPr>
          <a:xfrm>
            <a:off x="7634024" y="238294"/>
            <a:ext cx="1068651" cy="809385"/>
            <a:chOff x="7634024" y="238294"/>
            <a:chExt cx="1068651" cy="809385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91FBB6F8-350D-F74D-982E-58093ADD24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34024" y="238294"/>
              <a:ext cx="1038996" cy="658618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803C35A-5B1B-9247-B7A0-DAF2D8163E62}"/>
                </a:ext>
              </a:extLst>
            </p:cNvPr>
            <p:cNvSpPr txBox="1"/>
            <p:nvPr userDrawn="1"/>
          </p:nvSpPr>
          <p:spPr>
            <a:xfrm>
              <a:off x="7639050" y="970735"/>
              <a:ext cx="1063625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500" spc="200" baseline="0" dirty="0">
                  <a:solidFill>
                    <a:srgbClr val="00355F"/>
                  </a:solidFill>
                  <a:latin typeface="Montserrat" pitchFamily="2" charset="77"/>
                </a:rPr>
                <a:t>PARIS CENTRE</a:t>
              </a:r>
            </a:p>
          </p:txBody>
        </p:sp>
      </p:grpSp>
      <p:sp>
        <p:nvSpPr>
          <p:cNvPr id="31" name="Footer Placeholder 3">
            <a:extLst>
              <a:ext uri="{FF2B5EF4-FFF2-40B4-BE49-F238E27FC236}">
                <a16:creationId xmlns:a16="http://schemas.microsoft.com/office/drawing/2014/main" id="{9BBEF480-A5EA-4147-B9BA-E256D394A48D}"/>
              </a:ext>
            </a:extLst>
          </p:cNvPr>
          <p:cNvSpPr txBox="1">
            <a:spLocks/>
          </p:cNvSpPr>
          <p:nvPr userDrawn="1"/>
        </p:nvSpPr>
        <p:spPr>
          <a:xfrm>
            <a:off x="5882640" y="4849152"/>
            <a:ext cx="2045699" cy="288280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750" b="1" kern="1200" spc="225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C935EF3-2774-3F44-8D5D-03799EDC18CD}" type="datetime4">
              <a:rPr lang="en-GB" smtClean="0">
                <a:solidFill>
                  <a:srgbClr val="00B3DC"/>
                </a:solidFill>
              </a:rPr>
              <a:pPr algn="r"/>
              <a:t>04 February 2021</a:t>
            </a:fld>
            <a:endParaRPr lang="en-GB" dirty="0">
              <a:solidFill>
                <a:srgbClr val="00B3DC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C5E770-3EF7-FD48-9B3D-0A851C412F38}"/>
              </a:ext>
            </a:extLst>
          </p:cNvPr>
          <p:cNvSpPr/>
          <p:nvPr userDrawn="1"/>
        </p:nvSpPr>
        <p:spPr>
          <a:xfrm>
            <a:off x="7920550" y="4715635"/>
            <a:ext cx="1223453" cy="139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45" r:id="rId2"/>
    <p:sldLayoutId id="2147483737" r:id="rId3"/>
    <p:sldLayoutId id="2147483726" r:id="rId4"/>
    <p:sldLayoutId id="2147483672" r:id="rId5"/>
    <p:sldLayoutId id="2147483728" r:id="rId6"/>
    <p:sldLayoutId id="2147483736" r:id="rId7"/>
    <p:sldLayoutId id="2147483739" r:id="rId8"/>
    <p:sldLayoutId id="2147483746" r:id="rId9"/>
    <p:sldLayoutId id="2147483743" r:id="rId10"/>
    <p:sldLayoutId id="2147483747" r:id="rId11"/>
    <p:sldLayoutId id="2147483744" r:id="rId12"/>
    <p:sldLayoutId id="2147483748" r:id="rId13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1800" b="1" kern="1200" spc="225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ts val="225"/>
        </a:spcBef>
        <a:spcAft>
          <a:spcPts val="225"/>
        </a:spcAft>
        <a:buClr>
          <a:srgbClr val="00B3DC"/>
        </a:buClr>
        <a:buSzPct val="95000"/>
        <a:buFont typeface="Arial" panose="020B0604020202020204" pitchFamily="34" charset="0"/>
        <a:buChar char="•"/>
        <a:defRPr lang="en-US" sz="1875" kern="1200" dirty="0" smtClean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485775" indent="-214313" algn="l" defTabSz="342900" rtl="0" eaLnBrk="1" latinLnBrk="0" hangingPunct="1">
        <a:spcBef>
          <a:spcPts val="225"/>
        </a:spcBef>
        <a:spcAft>
          <a:spcPts val="225"/>
        </a:spcAft>
        <a:buClr>
          <a:srgbClr val="00B3DC"/>
        </a:buClr>
        <a:buSzPct val="100000"/>
        <a:buFont typeface="Arial" panose="020B0604020202020204" pitchFamily="34" charset="0"/>
        <a:buChar char="•"/>
        <a:defRPr lang="en-US" sz="1350" kern="1200" baseline="0" dirty="0" smtClean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756047" indent="-214313" algn="l" defTabSz="342900" rtl="0" eaLnBrk="1" latinLnBrk="0" hangingPunct="1">
        <a:spcBef>
          <a:spcPts val="225"/>
        </a:spcBef>
        <a:spcAft>
          <a:spcPts val="225"/>
        </a:spcAft>
        <a:buClr>
          <a:srgbClr val="00B3DC"/>
        </a:buClr>
        <a:buSzPct val="100000"/>
        <a:buFont typeface="Arial" panose="020B0604020202020204" pitchFamily="34" charset="0"/>
        <a:buChar char="•"/>
        <a:defRPr lang="en-US" sz="1350" kern="1200" baseline="0" dirty="0" smtClean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810000" indent="-270000" algn="l" defTabSz="342900" rtl="0" eaLnBrk="1" latinLnBrk="0" hangingPunct="1">
        <a:spcBef>
          <a:spcPts val="225"/>
        </a:spcBef>
        <a:spcAft>
          <a:spcPts val="225"/>
        </a:spcAft>
        <a:buClr>
          <a:srgbClr val="498934"/>
        </a:buClr>
        <a:buSzPct val="100000"/>
        <a:buFont typeface="Wingdings" pitchFamily="2" charset="2"/>
        <a:buChar char="q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1552575" y="4173141"/>
            <a:ext cx="5589985" cy="664369"/>
          </a:xfrm>
        </p:spPr>
        <p:txBody>
          <a:bodyPr/>
          <a:lstStyle/>
          <a:p>
            <a:pPr>
              <a:defRPr/>
            </a:pPr>
            <a:r>
              <a:rPr lang="ru-RU" smtClean="0"/>
              <a:t>019-02-14</a:t>
            </a:r>
            <a:endParaRPr lang="en-GB"/>
          </a:p>
        </p:txBody>
      </p:sp>
      <p:sp>
        <p:nvSpPr>
          <p:cNvPr id="8" name="Прямоугольник 7"/>
          <p:cNvSpPr/>
          <p:nvPr/>
        </p:nvSpPr>
        <p:spPr>
          <a:xfrm>
            <a:off x="919163" y="139304"/>
            <a:ext cx="6858000" cy="22449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 smtClean="0"/>
              <a:t>Рабочая встреча ВАО АЭС- МЦ, </a:t>
            </a:r>
            <a:r>
              <a:rPr lang="ru-RU" b="1" dirty="0"/>
              <a:t>ВАО АЭС- </a:t>
            </a:r>
            <a:r>
              <a:rPr lang="ru-RU" b="1" dirty="0" err="1" smtClean="0"/>
              <a:t>ПЦ</a:t>
            </a:r>
            <a:r>
              <a:rPr lang="ru-RU" sz="2400" b="1" dirty="0" smtClean="0">
                <a:solidFill>
                  <a:srgbClr val="0033CC"/>
                </a:solidFill>
              </a:rPr>
              <a:t> </a:t>
            </a:r>
            <a:br>
              <a:rPr lang="ru-RU" sz="2400" b="1" dirty="0" smtClean="0">
                <a:solidFill>
                  <a:srgbClr val="0033CC"/>
                </a:solidFill>
              </a:rPr>
            </a:br>
            <a:r>
              <a:rPr lang="ru-RU" sz="2100" b="1" dirty="0" smtClean="0"/>
              <a:t>Пожарная безопасность</a:t>
            </a:r>
            <a:r>
              <a:rPr lang="en-US" sz="2100" b="1" dirty="0" smtClean="0"/>
              <a:t> </a:t>
            </a:r>
            <a:br>
              <a:rPr lang="en-US" sz="2100" b="1" dirty="0" smtClean="0"/>
            </a:br>
            <a:r>
              <a:rPr lang="en-US" sz="2100" b="1" dirty="0" smtClean="0">
                <a:solidFill>
                  <a:srgbClr val="C00000"/>
                </a:solidFill>
              </a:rPr>
              <a:t>WANO </a:t>
            </a:r>
            <a:r>
              <a:rPr lang="en-US" sz="2100" b="1" dirty="0">
                <a:solidFill>
                  <a:srgbClr val="C00000"/>
                </a:solidFill>
              </a:rPr>
              <a:t>MC</a:t>
            </a:r>
            <a:r>
              <a:rPr lang="ru-RU" sz="2100" b="1" dirty="0">
                <a:solidFill>
                  <a:srgbClr val="C00000"/>
                </a:solidFill>
              </a:rPr>
              <a:t>, </a:t>
            </a:r>
            <a:r>
              <a:rPr lang="en-US" sz="2100" b="1" dirty="0">
                <a:solidFill>
                  <a:srgbClr val="C00000"/>
                </a:solidFill>
              </a:rPr>
              <a:t>WANO PC </a:t>
            </a:r>
            <a:r>
              <a:rPr lang="en-US" sz="2100" b="1" dirty="0" smtClean="0">
                <a:solidFill>
                  <a:srgbClr val="C00000"/>
                </a:solidFill>
              </a:rPr>
              <a:t>Workshop</a:t>
            </a:r>
            <a:r>
              <a:rPr lang="en-US" sz="2100" b="1" dirty="0">
                <a:solidFill>
                  <a:srgbClr val="C00000"/>
                </a:solidFill>
              </a:rPr>
              <a:t>: </a:t>
            </a:r>
            <a:r>
              <a:rPr lang="en-US" sz="2100" b="1" dirty="0">
                <a:solidFill>
                  <a:srgbClr val="C00000"/>
                </a:solidFill>
              </a:rPr>
              <a:t>Fire </a:t>
            </a:r>
            <a:r>
              <a:rPr lang="en-US" sz="2100" b="1" dirty="0" smtClean="0">
                <a:solidFill>
                  <a:srgbClr val="C00000"/>
                </a:solidFill>
              </a:rPr>
              <a:t>Safety</a:t>
            </a:r>
            <a:endParaRPr lang="ru-RU" sz="1000" b="1" dirty="0">
              <a:solidFill>
                <a:srgbClr val="0033CC"/>
              </a:solidFill>
            </a:endParaRPr>
          </a:p>
          <a:p>
            <a:pPr algn="ctr">
              <a:defRPr/>
            </a:pPr>
            <a:r>
              <a:rPr lang="ru-RU" sz="1500" b="1" dirty="0" smtClean="0">
                <a:ea typeface="ＭＳ Ｐゴシック" charset="0"/>
                <a:cs typeface="ＭＳ Ｐゴシック" charset="0"/>
              </a:rPr>
              <a:t>19 </a:t>
            </a:r>
            <a:r>
              <a:rPr lang="ru-RU" sz="1500" b="1" dirty="0">
                <a:ea typeface="ＭＳ Ｐゴシック" charset="0"/>
                <a:cs typeface="ＭＳ Ｐゴシック" charset="0"/>
              </a:rPr>
              <a:t>- </a:t>
            </a:r>
            <a:r>
              <a:rPr lang="ru-RU" sz="1500" b="1" dirty="0" smtClean="0">
                <a:ea typeface="ＭＳ Ｐゴシック" charset="0"/>
                <a:cs typeface="ＭＳ Ｐゴシック" charset="0"/>
              </a:rPr>
              <a:t>23</a:t>
            </a:r>
            <a:r>
              <a:rPr lang="en-US" sz="1500" b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ru-RU" sz="1500" b="1" dirty="0" smtClean="0">
                <a:ea typeface="ＭＳ Ｐゴシック" charset="0"/>
                <a:cs typeface="ＭＳ Ｐゴシック" charset="0"/>
              </a:rPr>
              <a:t>апреля </a:t>
            </a:r>
            <a:r>
              <a:rPr lang="ru-RU" sz="1500" b="1" dirty="0">
                <a:ea typeface="ＭＳ Ｐゴシック" charset="0"/>
                <a:cs typeface="ＭＳ Ｐゴシック" charset="0"/>
              </a:rPr>
              <a:t>2021, </a:t>
            </a:r>
            <a:r>
              <a:rPr lang="en-US" sz="1500" b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ru-RU" sz="1500" b="1" dirty="0" smtClean="0">
                <a:ea typeface="ＭＳ Ｐゴシック" charset="0"/>
                <a:cs typeface="ＭＳ Ｐゴシック" charset="0"/>
              </a:rPr>
              <a:t>Москва</a:t>
            </a:r>
            <a:r>
              <a:rPr lang="en-US" sz="1500" b="1" dirty="0" smtClean="0">
                <a:ea typeface="ＭＳ Ｐゴシック" charset="0"/>
                <a:cs typeface="ＭＳ Ｐゴシック" charset="0"/>
              </a:rPr>
              <a:t>-</a:t>
            </a:r>
            <a:r>
              <a:rPr lang="ru-RU" sz="1500" b="1" dirty="0" smtClean="0">
                <a:ea typeface="ＭＳ Ｐゴシック" charset="0"/>
                <a:cs typeface="ＭＳ Ｐゴシック" charset="0"/>
              </a:rPr>
              <a:t>Париж </a:t>
            </a:r>
          </a:p>
          <a:p>
            <a:pPr algn="ctr">
              <a:defRPr/>
            </a:pPr>
            <a:r>
              <a:rPr lang="en-US" sz="1500" b="1" dirty="0" smtClean="0">
                <a:ea typeface="ＭＳ Ｐゴシック" charset="0"/>
              </a:rPr>
              <a:t/>
            </a:r>
            <a:br>
              <a:rPr lang="en-US" sz="1500" b="1" dirty="0" smtClean="0">
                <a:ea typeface="ＭＳ Ｐゴシック" charset="0"/>
              </a:rPr>
            </a:br>
            <a:r>
              <a:rPr lang="ru-RU" b="1" dirty="0" smtClean="0">
                <a:ea typeface="ＭＳ Ｐゴシック" charset="0"/>
              </a:rPr>
              <a:t>Практическая </a:t>
            </a:r>
            <a:r>
              <a:rPr lang="ru-RU" b="1" dirty="0">
                <a:ea typeface="ＭＳ Ｐゴシック" charset="0"/>
              </a:rPr>
              <a:t>работа в группах: </a:t>
            </a:r>
            <a:r>
              <a:rPr lang="ru-RU" b="1" dirty="0">
                <a:ea typeface="ＭＳ Ｐゴシック" charset="0"/>
              </a:rPr>
              <a:t>Категоризация пожаров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C00000"/>
                </a:solidFill>
                <a:ea typeface="ＭＳ Ｐゴシック" charset="0"/>
              </a:rPr>
              <a:t>Breakout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</a:rPr>
              <a:t>sessions</a:t>
            </a:r>
            <a:r>
              <a:rPr lang="ru-RU" b="1" dirty="0">
                <a:solidFill>
                  <a:srgbClr val="C00000"/>
                </a:solidFill>
                <a:ea typeface="ＭＳ Ｐゴシック" charset="0"/>
              </a:rPr>
              <a:t>: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</a:rPr>
              <a:t>Fire </a:t>
            </a:r>
            <a:r>
              <a:rPr lang="en-US" b="1" dirty="0">
                <a:solidFill>
                  <a:srgbClr val="C00000"/>
                </a:solidFill>
                <a:ea typeface="ＭＳ Ｐゴシック" charset="0"/>
              </a:rPr>
              <a:t>events categorization</a:t>
            </a:r>
            <a:endParaRPr lang="en-GB" b="1" dirty="0">
              <a:solidFill>
                <a:srgbClr val="C00000"/>
              </a:solidFill>
              <a:ea typeface="ＭＳ Ｐゴシック" charset="0"/>
            </a:endParaRPr>
          </a:p>
          <a:p>
            <a:pPr algn="ctr">
              <a:defRPr/>
            </a:pPr>
            <a:endParaRPr lang="ru-RU" sz="788" dirty="0"/>
          </a:p>
        </p:txBody>
      </p:sp>
      <p:pic>
        <p:nvPicPr>
          <p:cNvPr id="31748" name="Рисунок 4" descr="ОАО «ВНИИАЭС» – 35 ле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622" y="2269474"/>
            <a:ext cx="2050012" cy="233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449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67669" y="1266116"/>
            <a:ext cx="7174606" cy="26823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575"/>
              </a:spcAft>
              <a:buNone/>
            </a:pPr>
            <a:r>
              <a:rPr lang="en-GB" sz="1800" dirty="0" smtClean="0">
                <a:solidFill>
                  <a:schemeClr val="tx1"/>
                </a:solidFill>
              </a:rPr>
              <a:t>Name of the Presenter</a:t>
            </a:r>
          </a:p>
          <a:p>
            <a:pPr marL="0" indent="0">
              <a:spcBef>
                <a:spcPts val="0"/>
              </a:spcBef>
              <a:spcAft>
                <a:spcPts val="1575"/>
              </a:spcAft>
              <a:buNone/>
            </a:pPr>
            <a:r>
              <a:rPr lang="en-GB" sz="1800" dirty="0" err="1" smtClean="0">
                <a:solidFill>
                  <a:schemeClr val="tx1"/>
                </a:solidFill>
              </a:rPr>
              <a:t>NPP</a:t>
            </a:r>
            <a:endParaRPr lang="en-GB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Имя</a:t>
            </a:r>
            <a:r>
              <a:rPr lang="ru-RU" dirty="0">
                <a:solidFill>
                  <a:srgbClr val="C00000"/>
                </a:solidFill>
              </a:rPr>
              <a:t>, отчество и фамилия 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АЭС</a:t>
            </a:r>
            <a:r>
              <a:rPr lang="ru-RU" dirty="0">
                <a:solidFill>
                  <a:srgbClr val="C00000"/>
                </a:solidFill>
              </a:rPr>
              <a:t>, организация</a:t>
            </a:r>
            <a:endParaRPr lang="ru-RU" sz="1600" dirty="0">
              <a:solidFill>
                <a:srgbClr val="C00000"/>
              </a:solidFill>
            </a:endParaRPr>
          </a:p>
          <a:p>
            <a:r>
              <a:rPr lang="ru-RU" dirty="0"/>
              <a:t> </a:t>
            </a:r>
            <a:endParaRPr lang="ru-RU" sz="1600" dirty="0"/>
          </a:p>
          <a:p>
            <a:pPr marL="0" indent="0">
              <a:spcBef>
                <a:spcPts val="0"/>
              </a:spcBef>
              <a:spcAft>
                <a:spcPts val="1575"/>
              </a:spcAft>
              <a:buNone/>
            </a:pPr>
            <a:endParaRPr lang="en-GB" sz="15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669" y="171017"/>
            <a:ext cx="6372584" cy="719826"/>
          </a:xfrm>
        </p:spPr>
        <p:txBody>
          <a:bodyPr/>
          <a:lstStyle/>
          <a:p>
            <a:r>
              <a:rPr lang="en-GB" dirty="0" smtClean="0"/>
              <a:t>Fire events categorisation </a:t>
            </a:r>
            <a:r>
              <a:rPr lang="ru-RU" dirty="0">
                <a:solidFill>
                  <a:srgbClr val="C00000"/>
                </a:solidFill>
              </a:rPr>
              <a:t>Катег</a:t>
            </a:r>
            <a:r>
              <a:rPr lang="ru-RU" dirty="0" smtClean="0">
                <a:solidFill>
                  <a:srgbClr val="C00000"/>
                </a:solidFill>
              </a:rPr>
              <a:t>оризация </a:t>
            </a:r>
            <a:r>
              <a:rPr lang="ru-RU" dirty="0">
                <a:solidFill>
                  <a:srgbClr val="C00000"/>
                </a:solidFill>
              </a:rPr>
              <a:t>пожаров 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/>
        </p:nvSpPr>
        <p:spPr>
          <a:xfrm>
            <a:off x="467669" y="3930679"/>
            <a:ext cx="7181329" cy="50783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825" b="1" spc="225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825" spc="225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825" spc="225" dirty="0">
                <a:solidFill>
                  <a:srgbClr val="00355F"/>
                </a:solidFill>
                <a:latin typeface="+mj-lt"/>
              </a:rPr>
            </a:br>
            <a:r>
              <a:rPr lang="en-US" sz="825" spc="225" dirty="0" smtClean="0">
                <a:solidFill>
                  <a:srgbClr val="00355F"/>
                </a:solidFill>
                <a:latin typeface="+mj-lt"/>
              </a:rPr>
              <a:t>LIMITED</a:t>
            </a:r>
            <a:endParaRPr lang="en-US" sz="825" spc="225" dirty="0">
              <a:solidFill>
                <a:srgbClr val="00355F"/>
              </a:solidFill>
              <a:latin typeface="+mj-lt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7DA2659-B030-D147-A6D9-8265A3CFD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7452878" cy="288280"/>
          </a:xfrm>
        </p:spPr>
        <p:txBody>
          <a:bodyPr/>
          <a:lstStyle/>
          <a:p>
            <a:r>
              <a:rPr lang="en-GB" dirty="0" smtClean="0"/>
              <a:t>Fire events categorisation</a:t>
            </a:r>
            <a:endParaRPr lang="en-GB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E3225EC4-DA05-5347-A425-64CCBE2DF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</p:spPr>
        <p:txBody>
          <a:bodyPr/>
          <a:lstStyle/>
          <a:p>
            <a:fld id="{60FA6291-0391-4E9F-A857-B3DC68EC0E9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27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Fire events categorisation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1800" dirty="0">
                <a:solidFill>
                  <a:schemeClr val="tx1"/>
                </a:solidFill>
              </a:rPr>
              <a:t>E</a:t>
            </a:r>
            <a:r>
              <a:rPr lang="en-GB" altLang="en-US" sz="1800" dirty="0" smtClean="0">
                <a:solidFill>
                  <a:schemeClr val="tx1"/>
                </a:solidFill>
              </a:rPr>
              <a:t>xplain in one slide, how fire events were categorised and reported (</a:t>
            </a:r>
            <a:r>
              <a:rPr lang="en-GB" altLang="en-US" sz="1800" dirty="0" err="1" smtClean="0">
                <a:solidFill>
                  <a:schemeClr val="tx1"/>
                </a:solidFill>
              </a:rPr>
              <a:t>e.g</a:t>
            </a:r>
            <a:r>
              <a:rPr lang="en-GB" altLang="en-US" sz="1800" dirty="0" smtClean="0">
                <a:solidFill>
                  <a:schemeClr val="tx1"/>
                </a:solidFill>
              </a:rPr>
              <a:t> major fire…)</a:t>
            </a:r>
          </a:p>
          <a:p>
            <a:endParaRPr lang="en-GB" altLang="en-US" sz="1800" dirty="0"/>
          </a:p>
          <a:p>
            <a:r>
              <a:rPr lang="ru-RU" sz="1800" dirty="0" smtClean="0">
                <a:solidFill>
                  <a:srgbClr val="C00000"/>
                </a:solidFill>
              </a:rPr>
              <a:t>Приведите </a:t>
            </a:r>
            <a:r>
              <a:rPr lang="ru-RU" sz="1800" dirty="0">
                <a:solidFill>
                  <a:srgbClr val="C00000"/>
                </a:solidFill>
              </a:rPr>
              <a:t>на слайде категоризацию пожаров и </a:t>
            </a:r>
            <a:r>
              <a:rPr lang="ru-RU" sz="1800" dirty="0" err="1">
                <a:solidFill>
                  <a:srgbClr val="C00000"/>
                </a:solidFill>
              </a:rPr>
              <a:t>отчетность</a:t>
            </a:r>
            <a:r>
              <a:rPr lang="ru-RU" sz="1800" dirty="0">
                <a:solidFill>
                  <a:srgbClr val="C00000"/>
                </a:solidFill>
              </a:rPr>
              <a:t> по ним (например,  крупный пожар…) </a:t>
            </a:r>
            <a:endParaRPr lang="ru-RU" sz="1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altLang="en-US" sz="18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779772" cy="288280"/>
          </a:xfrm>
        </p:spPr>
        <p:txBody>
          <a:bodyPr/>
          <a:lstStyle/>
          <a:p>
            <a:r>
              <a:rPr lang="en-GB" dirty="0"/>
              <a:t>Fire events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21551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Fire events </a:t>
            </a:r>
            <a:r>
              <a:rPr lang="en-GB" dirty="0" smtClean="0"/>
              <a:t>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I</a:t>
            </a:r>
            <a:r>
              <a:rPr lang="en-GB" dirty="0" smtClean="0">
                <a:solidFill>
                  <a:schemeClr val="tx1"/>
                </a:solidFill>
              </a:rPr>
              <a:t>n few words, define and present the categorisation of fire events currently in place in your organisation ( major fire is …..)</a:t>
            </a:r>
          </a:p>
          <a:p>
            <a:endParaRPr lang="en-GB" dirty="0"/>
          </a:p>
          <a:p>
            <a:r>
              <a:rPr lang="ru-RU" sz="1600" dirty="0" smtClean="0">
                <a:solidFill>
                  <a:srgbClr val="C00000"/>
                </a:solidFill>
              </a:rPr>
              <a:t>Дайте </a:t>
            </a:r>
            <a:r>
              <a:rPr lang="ru-RU" sz="1600" dirty="0">
                <a:solidFill>
                  <a:srgbClr val="C00000"/>
                </a:solidFill>
              </a:rPr>
              <a:t>краткое определение и представьте на слайде текущую категоризацию пожаров в вашей организации (например, крупный пожар -  это </a:t>
            </a:r>
            <a:r>
              <a:rPr lang="ru-RU" sz="1600" dirty="0" smtClean="0">
                <a:solidFill>
                  <a:srgbClr val="C00000"/>
                </a:solidFill>
              </a:rPr>
              <a:t>…..)</a:t>
            </a:r>
            <a:endParaRPr lang="en-GB" dirty="0" smtClean="0">
              <a:solidFill>
                <a:srgbClr val="C00000"/>
              </a:solidFill>
            </a:endParaRP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867907" cy="288280"/>
          </a:xfrm>
        </p:spPr>
        <p:txBody>
          <a:bodyPr/>
          <a:lstStyle/>
          <a:p>
            <a:r>
              <a:rPr lang="en-GB" dirty="0"/>
              <a:t>Fire events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22308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Fire events </a:t>
            </a:r>
            <a:r>
              <a:rPr lang="en-GB" dirty="0" smtClean="0"/>
              <a:t>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>
                <a:solidFill>
                  <a:schemeClr val="tx1"/>
                </a:solidFill>
              </a:rPr>
              <a:t>Give criteria being met for each fire event categorisation ( </a:t>
            </a:r>
            <a:r>
              <a:rPr lang="en-GB" sz="1800" dirty="0" err="1" smtClean="0">
                <a:solidFill>
                  <a:schemeClr val="tx1"/>
                </a:solidFill>
              </a:rPr>
              <a:t>e.g</a:t>
            </a:r>
            <a:r>
              <a:rPr lang="en-GB" sz="1800" dirty="0" smtClean="0">
                <a:solidFill>
                  <a:schemeClr val="tx1"/>
                </a:solidFill>
              </a:rPr>
              <a:t> for major fire : </a:t>
            </a:r>
            <a:r>
              <a:rPr lang="en-GB" sz="1800" dirty="0">
                <a:solidFill>
                  <a:schemeClr val="tx1"/>
                </a:solidFill>
              </a:rPr>
              <a:t>High intensity fire with propagation and significant duration before extinction.</a:t>
            </a:r>
            <a:r>
              <a:rPr lang="en-GB" sz="1800" dirty="0" smtClean="0">
                <a:solidFill>
                  <a:schemeClr val="tx1"/>
                </a:solidFill>
              </a:rPr>
              <a:t>) </a:t>
            </a:r>
          </a:p>
          <a:p>
            <a:endParaRPr lang="ru-RU" sz="1400" dirty="0"/>
          </a:p>
          <a:p>
            <a:r>
              <a:rPr lang="ru-RU" sz="1800" dirty="0" smtClean="0">
                <a:solidFill>
                  <a:srgbClr val="C00000"/>
                </a:solidFill>
              </a:rPr>
              <a:t>Представьте </a:t>
            </a:r>
            <a:r>
              <a:rPr lang="ru-RU" sz="1800" dirty="0">
                <a:solidFill>
                  <a:srgbClr val="C00000"/>
                </a:solidFill>
              </a:rPr>
              <a:t>критерии для категоризации пожаров (например, крупный пожар: высокая интенсивность распространения огня и большая продолжительность до затухания</a:t>
            </a:r>
            <a:r>
              <a:rPr lang="ru-RU" sz="1800" dirty="0" smtClean="0">
                <a:solidFill>
                  <a:srgbClr val="C00000"/>
                </a:solidFill>
              </a:rPr>
              <a:t>.)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1801806" cy="288280"/>
          </a:xfrm>
        </p:spPr>
        <p:txBody>
          <a:bodyPr/>
          <a:lstStyle/>
          <a:p>
            <a:r>
              <a:rPr lang="en-GB" dirty="0"/>
              <a:t>Fire events categorisation</a:t>
            </a:r>
          </a:p>
        </p:txBody>
      </p:sp>
    </p:spTree>
    <p:extLst>
      <p:ext uri="{BB962C8B-B14F-4D97-AF65-F5344CB8AC3E}">
        <p14:creationId xmlns:p14="http://schemas.microsoft.com/office/powerpoint/2010/main" val="255010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Fire</a:t>
            </a:r>
            <a:r>
              <a:rPr lang="fr-FR" dirty="0" smtClean="0"/>
              <a:t> </a:t>
            </a:r>
            <a:r>
              <a:rPr lang="fr-FR" dirty="0" err="1" smtClean="0"/>
              <a:t>events</a:t>
            </a:r>
            <a:r>
              <a:rPr lang="fr-FR" dirty="0" smtClean="0"/>
              <a:t> </a:t>
            </a:r>
            <a:r>
              <a:rPr lang="fr-FR" dirty="0" err="1" smtClean="0"/>
              <a:t>examples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Fire events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dirty="0" smtClean="0">
                <a:solidFill>
                  <a:schemeClr val="tx1"/>
                </a:solidFill>
              </a:rPr>
              <a:t>Give an </a:t>
            </a:r>
            <a:r>
              <a:rPr lang="fi-FI" sz="1800" dirty="0">
                <a:solidFill>
                  <a:schemeClr val="tx1"/>
                </a:solidFill>
              </a:rPr>
              <a:t>overview of the occurred fire events during the last 2 </a:t>
            </a:r>
            <a:r>
              <a:rPr lang="fi-FI" sz="1800" dirty="0" smtClean="0">
                <a:solidFill>
                  <a:schemeClr val="tx1"/>
                </a:solidFill>
              </a:rPr>
              <a:t>years</a:t>
            </a:r>
          </a:p>
          <a:p>
            <a:endParaRPr lang="fi-FI" dirty="0"/>
          </a:p>
          <a:p>
            <a:endParaRPr lang="ru-RU" sz="1200" dirty="0"/>
          </a:p>
          <a:p>
            <a:r>
              <a:rPr lang="ru-RU" sz="1800" dirty="0" smtClean="0">
                <a:solidFill>
                  <a:srgbClr val="C00000"/>
                </a:solidFill>
              </a:rPr>
              <a:t>Дайте </a:t>
            </a:r>
            <a:r>
              <a:rPr lang="ru-RU" sz="1800" dirty="0">
                <a:solidFill>
                  <a:srgbClr val="C00000"/>
                </a:solidFill>
              </a:rPr>
              <a:t>краткий обзор пожаров, имевших место на станции за последние 2 года</a:t>
            </a:r>
            <a:endParaRPr lang="ru-RU" sz="1400" dirty="0">
              <a:solidFill>
                <a:srgbClr val="C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68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B7D7B-A4FD-BE41-9019-87B397CFB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4843083"/>
            <a:ext cx="752474" cy="300418"/>
          </a:xfrm>
        </p:spPr>
        <p:txBody>
          <a:bodyPr/>
          <a:lstStyle/>
          <a:p>
            <a:fld id="{60FA6291-0391-4E9F-A857-B3DC68EC0E9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7896244E-DA5C-4145-B7D3-B4C95E905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4849152"/>
            <a:ext cx="7452878" cy="288280"/>
          </a:xfrm>
        </p:spPr>
        <p:txBody>
          <a:bodyPr/>
          <a:lstStyle/>
          <a:p>
            <a:r>
              <a:rPr lang="en-GB" dirty="0" smtClean="0"/>
              <a:t>Fire events criteria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NO Paris Centre PPT widescreen - 2019.pptx" id="{6F4FDBBC-9811-4E8E-BE44-E6D70850193E}" vid="{49A7EBBB-091E-47A7-A0A5-011328D5F8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WANO Paris Centre PPT widescreen - 2019</Template>
  <TotalTime>11376</TotalTime>
  <Words>221</Words>
  <Application>Microsoft Office PowerPoint</Application>
  <PresentationFormat>Экран (16:9)</PresentationFormat>
  <Paragraphs>48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Montserrat</vt:lpstr>
      <vt:lpstr>Wingdings</vt:lpstr>
      <vt:lpstr>Organisation/General Theme</vt:lpstr>
      <vt:lpstr>Презентация PowerPoint</vt:lpstr>
      <vt:lpstr>Fire events categorisation Категоризация пожаров </vt:lpstr>
      <vt:lpstr>Fire events categorisation </vt:lpstr>
      <vt:lpstr>Fire events definition</vt:lpstr>
      <vt:lpstr>Fire events criteria</vt:lpstr>
      <vt:lpstr>Fire events examples</vt:lpstr>
      <vt:lpstr>Презентация PowerPoint</vt:lpstr>
    </vt:vector>
  </TitlesOfParts>
  <Company>WANOPC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Goubeaux, Joël</dc:creator>
  <cp:lastModifiedBy>Лесин Сергей Александрович (Sergey Lesin)</cp:lastModifiedBy>
  <cp:revision>44</cp:revision>
  <cp:lastPrinted>2018-05-01T11:48:37Z</cp:lastPrinted>
  <dcterms:created xsi:type="dcterms:W3CDTF">2020-02-18T16:23:16Z</dcterms:created>
  <dcterms:modified xsi:type="dcterms:W3CDTF">2021-02-04T01:43:31Z</dcterms:modified>
</cp:coreProperties>
</file>