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39"/>
  </p:notesMasterIdLst>
  <p:handoutMasterIdLst>
    <p:handoutMasterId r:id="rId40"/>
  </p:handoutMasterIdLst>
  <p:sldIdLst>
    <p:sldId id="295" r:id="rId2"/>
    <p:sldId id="336" r:id="rId3"/>
    <p:sldId id="321" r:id="rId4"/>
    <p:sldId id="420" r:id="rId5"/>
    <p:sldId id="328" r:id="rId6"/>
    <p:sldId id="369" r:id="rId7"/>
    <p:sldId id="366" r:id="rId8"/>
    <p:sldId id="412" r:id="rId9"/>
    <p:sldId id="402" r:id="rId10"/>
    <p:sldId id="330" r:id="rId11"/>
    <p:sldId id="414" r:id="rId12"/>
    <p:sldId id="415" r:id="rId13"/>
    <p:sldId id="416" r:id="rId14"/>
    <p:sldId id="329" r:id="rId15"/>
    <p:sldId id="406" r:id="rId16"/>
    <p:sldId id="407" r:id="rId17"/>
    <p:sldId id="332" r:id="rId18"/>
    <p:sldId id="333" r:id="rId19"/>
    <p:sldId id="408" r:id="rId20"/>
    <p:sldId id="409" r:id="rId21"/>
    <p:sldId id="334" r:id="rId22"/>
    <p:sldId id="335" r:id="rId23"/>
    <p:sldId id="338" r:id="rId24"/>
    <p:sldId id="339" r:id="rId25"/>
    <p:sldId id="340" r:id="rId26"/>
    <p:sldId id="337" r:id="rId27"/>
    <p:sldId id="341" r:id="rId28"/>
    <p:sldId id="410" r:id="rId29"/>
    <p:sldId id="418" r:id="rId30"/>
    <p:sldId id="419" r:id="rId31"/>
    <p:sldId id="411" r:id="rId32"/>
    <p:sldId id="343" r:id="rId33"/>
    <p:sldId id="374" r:id="rId34"/>
    <p:sldId id="380" r:id="rId35"/>
    <p:sldId id="381" r:id="rId36"/>
    <p:sldId id="382" r:id="rId37"/>
    <p:sldId id="384" r:id="rId38"/>
  </p:sldIdLst>
  <p:sldSz cx="9144000" cy="6858000" type="screen4x3"/>
  <p:notesSz cx="6858000" cy="9661525"/>
  <p:embeddedFontLst>
    <p:embeddedFont>
      <p:font typeface="Calibri" panose="020F0502020204030204" pitchFamily="34" charset="0"/>
      <p:regular r:id="rId41"/>
      <p:bold r:id="rId42"/>
      <p:italic r:id="rId43"/>
      <p:boldItalic r:id="rId44"/>
    </p:embeddedFont>
    <p:embeddedFont>
      <p:font typeface="B Titr" panose="00000700000000000000" pitchFamily="2" charset="-78"/>
      <p:bold r:id="rId45"/>
    </p:embeddedFont>
    <p:embeddedFont>
      <p:font typeface="B Mitra" panose="00000400000000000000" pitchFamily="2" charset="-78"/>
      <p:regular r:id="rId46"/>
      <p:bold r:id="rId47"/>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E07D"/>
    <a:srgbClr val="9999FF"/>
    <a:srgbClr val="3333FF"/>
    <a:srgbClr val="D2A000"/>
    <a:srgbClr val="6600CC"/>
    <a:srgbClr val="CCECFF"/>
    <a:srgbClr val="FFFFFF"/>
    <a:srgbClr val="CCCCFF"/>
    <a:srgbClr val="C0E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99" autoAdjust="0"/>
    <p:restoredTop sz="86152" autoAdjust="0"/>
  </p:normalViewPr>
  <p:slideViewPr>
    <p:cSldViewPr>
      <p:cViewPr varScale="1">
        <p:scale>
          <a:sx n="74" d="100"/>
          <a:sy n="74" d="100"/>
        </p:scale>
        <p:origin x="1446" y="66"/>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0"/>
    </p:cViewPr>
  </p:sorterViewPr>
  <p:notesViewPr>
    <p:cSldViewPr>
      <p:cViewPr varScale="1">
        <p:scale>
          <a:sx n="81" d="100"/>
          <a:sy n="81" d="100"/>
        </p:scale>
        <p:origin x="-3876" y="-84"/>
      </p:cViewPr>
      <p:guideLst>
        <p:guide orient="horz" pos="3043"/>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893277-87CF-412A-A952-C1309E524B4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5CC97BD-7DE0-4619-9E43-4A533731A24B}">
      <dgm:prSet phldrT="[Text]"/>
      <dgm:spPr/>
      <dgm:t>
        <a:bodyPr/>
        <a:lstStyle/>
        <a:p>
          <a:r>
            <a:rPr lang="en-US" dirty="0" smtClean="0"/>
            <a:t>NPP accident management</a:t>
          </a:r>
          <a:endParaRPr lang="en-US" dirty="0"/>
        </a:p>
      </dgm:t>
    </dgm:pt>
    <dgm:pt modelId="{88C802B2-B91C-4B83-A1E7-DF191B0687B1}" type="parTrans" cxnId="{91487C21-F727-4907-97C3-5A0A21FEBD54}">
      <dgm:prSet/>
      <dgm:spPr/>
      <dgm:t>
        <a:bodyPr/>
        <a:lstStyle/>
        <a:p>
          <a:endParaRPr lang="en-US"/>
        </a:p>
      </dgm:t>
    </dgm:pt>
    <dgm:pt modelId="{701FE93C-4D9D-4B11-AB31-A06714331C05}" type="sibTrans" cxnId="{91487C21-F727-4907-97C3-5A0A21FEBD54}">
      <dgm:prSet/>
      <dgm:spPr/>
      <dgm:t>
        <a:bodyPr/>
        <a:lstStyle/>
        <a:p>
          <a:endParaRPr lang="en-US"/>
        </a:p>
      </dgm:t>
    </dgm:pt>
    <dgm:pt modelId="{AD984F00-21DA-4785-8A44-B1A4F295D810}">
      <dgm:prSet phldrT="[Text]" custT="1"/>
      <dgm:spPr/>
      <dgm:t>
        <a:bodyPr/>
        <a:lstStyle/>
        <a:p>
          <a:r>
            <a:rPr lang="en-US" sz="1800" dirty="0" smtClean="0">
              <a:effectLst>
                <a:outerShdw blurRad="38100" dist="38100" dir="2700000" algn="tl">
                  <a:srgbClr val="000000">
                    <a:alpha val="43137"/>
                  </a:srgbClr>
                </a:outerShdw>
              </a:effectLst>
            </a:rPr>
            <a:t>Preventing stage</a:t>
          </a:r>
          <a:endParaRPr lang="en-US" sz="1800" dirty="0">
            <a:effectLst>
              <a:outerShdw blurRad="38100" dist="38100" dir="2700000" algn="tl">
                <a:srgbClr val="000000">
                  <a:alpha val="43137"/>
                </a:srgbClr>
              </a:outerShdw>
            </a:effectLst>
          </a:endParaRPr>
        </a:p>
      </dgm:t>
    </dgm:pt>
    <dgm:pt modelId="{ECF9B14A-5781-4FAD-BD8E-4F8DF8208331}" type="parTrans" cxnId="{58454514-B506-4369-AD67-9CE77E1B7504}">
      <dgm:prSet/>
      <dgm:spPr/>
      <dgm:t>
        <a:bodyPr/>
        <a:lstStyle/>
        <a:p>
          <a:endParaRPr lang="en-US"/>
        </a:p>
      </dgm:t>
    </dgm:pt>
    <dgm:pt modelId="{7685EAA4-467B-4360-BC60-0C715F1D0478}" type="sibTrans" cxnId="{58454514-B506-4369-AD67-9CE77E1B7504}">
      <dgm:prSet/>
      <dgm:spPr/>
      <dgm:t>
        <a:bodyPr/>
        <a:lstStyle/>
        <a:p>
          <a:endParaRPr lang="en-US"/>
        </a:p>
      </dgm:t>
    </dgm:pt>
    <dgm:pt modelId="{C7A1103B-5491-468D-821B-8571E7CA1190}">
      <dgm:prSet/>
      <dgm:spPr/>
      <dgm:t>
        <a:bodyPr/>
        <a:lstStyle/>
        <a:p>
          <a:r>
            <a:rPr lang="en-US" dirty="0" smtClean="0"/>
            <a:t>Beyond-Design-Basis Accidents Management Guidance (BDBAMG) </a:t>
          </a:r>
          <a:endParaRPr lang="en-US" dirty="0"/>
        </a:p>
      </dgm:t>
    </dgm:pt>
    <dgm:pt modelId="{5D1AA1F3-4ED4-4E3C-BD15-1DF827CEA255}" type="parTrans" cxnId="{290E6B9D-C3D2-4090-93D0-96F074568B6C}">
      <dgm:prSet/>
      <dgm:spPr/>
      <dgm:t>
        <a:bodyPr/>
        <a:lstStyle/>
        <a:p>
          <a:endParaRPr lang="en-US"/>
        </a:p>
      </dgm:t>
    </dgm:pt>
    <dgm:pt modelId="{E28DCC59-EF3E-4771-A17F-2990DF3E83D5}" type="sibTrans" cxnId="{290E6B9D-C3D2-4090-93D0-96F074568B6C}">
      <dgm:prSet/>
      <dgm:spPr/>
      <dgm:t>
        <a:bodyPr/>
        <a:lstStyle/>
        <a:p>
          <a:endParaRPr lang="en-US"/>
        </a:p>
      </dgm:t>
    </dgm:pt>
    <dgm:pt modelId="{753B2BB2-BDC1-48BC-9334-A7C1951AD3AC}">
      <dgm:prSet/>
      <dgm:spPr/>
      <dgm:t>
        <a:bodyPr/>
        <a:lstStyle/>
        <a:p>
          <a:r>
            <a:rPr lang="en-US" dirty="0" smtClean="0"/>
            <a:t>main purpose</a:t>
          </a:r>
        </a:p>
        <a:p>
          <a:r>
            <a:rPr lang="en-US" dirty="0" smtClean="0"/>
            <a:t>maintain and/or recover the </a:t>
          </a:r>
          <a:r>
            <a:rPr lang="en-US" b="1" u="sng" dirty="0" smtClean="0"/>
            <a:t>fundamental safety functions</a:t>
          </a:r>
          <a:endParaRPr lang="en-US" b="1" u="sng" dirty="0"/>
        </a:p>
      </dgm:t>
    </dgm:pt>
    <dgm:pt modelId="{79CA4737-B657-4239-865B-EF48C5B555ED}" type="parTrans" cxnId="{8FBE5C6A-0925-4FED-A8A9-3186E3DAC5B5}">
      <dgm:prSet/>
      <dgm:spPr/>
      <dgm:t>
        <a:bodyPr/>
        <a:lstStyle/>
        <a:p>
          <a:endParaRPr lang="en-US"/>
        </a:p>
      </dgm:t>
    </dgm:pt>
    <dgm:pt modelId="{E3C38CD8-5524-4FBD-B228-BC177F5DCFB3}" type="sibTrans" cxnId="{8FBE5C6A-0925-4FED-A8A9-3186E3DAC5B5}">
      <dgm:prSet/>
      <dgm:spPr/>
      <dgm:t>
        <a:bodyPr/>
        <a:lstStyle/>
        <a:p>
          <a:endParaRPr lang="en-US"/>
        </a:p>
      </dgm:t>
    </dgm:pt>
    <dgm:pt modelId="{C697C920-834F-4CAC-AA30-8651A71A364E}">
      <dgm:prSet custT="1"/>
      <dgm:spPr/>
      <dgm:t>
        <a:bodyPr/>
        <a:lstStyle/>
        <a:p>
          <a:r>
            <a:rPr lang="en-US" sz="1800" dirty="0" err="1" smtClean="0">
              <a:effectLst>
                <a:outerShdw blurRad="38100" dist="38100" dir="2700000" algn="tl">
                  <a:srgbClr val="000000">
                    <a:alpha val="43137"/>
                  </a:srgbClr>
                </a:outerShdw>
              </a:effectLst>
            </a:rPr>
            <a:t>Mitigaton</a:t>
          </a:r>
          <a:r>
            <a:rPr lang="en-US" sz="1800" dirty="0" smtClean="0">
              <a:effectLst>
                <a:outerShdw blurRad="38100" dist="38100" dir="2700000" algn="tl">
                  <a:srgbClr val="000000">
                    <a:alpha val="43137"/>
                  </a:srgbClr>
                </a:outerShdw>
              </a:effectLst>
            </a:rPr>
            <a:t> stage</a:t>
          </a:r>
          <a:endParaRPr lang="en-US" sz="1800" dirty="0">
            <a:effectLst>
              <a:outerShdw blurRad="38100" dist="38100" dir="2700000" algn="tl">
                <a:srgbClr val="000000">
                  <a:alpha val="43137"/>
                </a:srgbClr>
              </a:outerShdw>
            </a:effectLst>
          </a:endParaRPr>
        </a:p>
      </dgm:t>
    </dgm:pt>
    <dgm:pt modelId="{EFDC8C5D-CAE7-4985-A90C-76F5B409BE95}" type="parTrans" cxnId="{65BA1A5A-3A05-414C-9292-347BD4E59A19}">
      <dgm:prSet/>
      <dgm:spPr/>
      <dgm:t>
        <a:bodyPr/>
        <a:lstStyle/>
        <a:p>
          <a:endParaRPr lang="en-US"/>
        </a:p>
      </dgm:t>
    </dgm:pt>
    <dgm:pt modelId="{C2AE5B98-CBF1-4093-8416-7FA6977C81C7}" type="sibTrans" cxnId="{65BA1A5A-3A05-414C-9292-347BD4E59A19}">
      <dgm:prSet/>
      <dgm:spPr/>
      <dgm:t>
        <a:bodyPr/>
        <a:lstStyle/>
        <a:p>
          <a:endParaRPr lang="en-US"/>
        </a:p>
      </dgm:t>
    </dgm:pt>
    <dgm:pt modelId="{9CF87EE9-B31C-4D21-93BD-9661BB477CE7}">
      <dgm:prSet/>
      <dgm:spPr/>
      <dgm:t>
        <a:bodyPr/>
        <a:lstStyle/>
        <a:p>
          <a:r>
            <a:rPr lang="en-US" dirty="0" smtClean="0"/>
            <a:t>Severe Accident Management Guidelines (SAMGs)</a:t>
          </a:r>
          <a:endParaRPr lang="en-US" dirty="0"/>
        </a:p>
      </dgm:t>
    </dgm:pt>
    <dgm:pt modelId="{DA58E24A-0919-408B-BCD8-A778CE3EB156}" type="parTrans" cxnId="{C60F7D67-BCB4-45D4-8B4D-3E315A849503}">
      <dgm:prSet/>
      <dgm:spPr/>
      <dgm:t>
        <a:bodyPr/>
        <a:lstStyle/>
        <a:p>
          <a:endParaRPr lang="en-US"/>
        </a:p>
      </dgm:t>
    </dgm:pt>
    <dgm:pt modelId="{A12B83B1-7589-4279-B8C4-B71857133742}" type="sibTrans" cxnId="{C60F7D67-BCB4-45D4-8B4D-3E315A849503}">
      <dgm:prSet/>
      <dgm:spPr/>
      <dgm:t>
        <a:bodyPr/>
        <a:lstStyle/>
        <a:p>
          <a:endParaRPr lang="en-US"/>
        </a:p>
      </dgm:t>
    </dgm:pt>
    <dgm:pt modelId="{E6C96E18-C9D4-4A1D-82BC-FD625E68719E}">
      <dgm:prSet/>
      <dgm:spPr/>
      <dgm:t>
        <a:bodyPr/>
        <a:lstStyle/>
        <a:p>
          <a:r>
            <a:rPr lang="en-US" dirty="0" smtClean="0"/>
            <a:t>main purpose </a:t>
          </a:r>
        </a:p>
        <a:p>
          <a:r>
            <a:rPr lang="en-US" dirty="0" smtClean="0"/>
            <a:t>preserving the </a:t>
          </a:r>
          <a:r>
            <a:rPr lang="en-US" b="1" u="sng" dirty="0" smtClean="0"/>
            <a:t>safety barriers</a:t>
          </a:r>
          <a:endParaRPr lang="en-US" dirty="0" smtClean="0"/>
        </a:p>
      </dgm:t>
    </dgm:pt>
    <dgm:pt modelId="{CC1329D0-1827-4C36-95AF-67A9A521A6A9}" type="parTrans" cxnId="{643E0E6F-ACAB-4E6D-9BC3-7C092A0AF7A4}">
      <dgm:prSet/>
      <dgm:spPr/>
      <dgm:t>
        <a:bodyPr/>
        <a:lstStyle/>
        <a:p>
          <a:endParaRPr lang="en-US"/>
        </a:p>
      </dgm:t>
    </dgm:pt>
    <dgm:pt modelId="{D22C98ED-E418-4C18-8233-FC8A96DA6015}" type="sibTrans" cxnId="{643E0E6F-ACAB-4E6D-9BC3-7C092A0AF7A4}">
      <dgm:prSet/>
      <dgm:spPr/>
      <dgm:t>
        <a:bodyPr/>
        <a:lstStyle/>
        <a:p>
          <a:endParaRPr lang="en-US"/>
        </a:p>
      </dgm:t>
    </dgm:pt>
    <dgm:pt modelId="{5936C802-9C43-4E9F-A908-8B9DC7760D9A}" type="pres">
      <dgm:prSet presAssocID="{F8893277-87CF-412A-A952-C1309E524B48}" presName="hierChild1" presStyleCnt="0">
        <dgm:presLayoutVars>
          <dgm:chPref val="1"/>
          <dgm:dir/>
          <dgm:animOne val="branch"/>
          <dgm:animLvl val="lvl"/>
          <dgm:resizeHandles/>
        </dgm:presLayoutVars>
      </dgm:prSet>
      <dgm:spPr/>
      <dgm:t>
        <a:bodyPr/>
        <a:lstStyle/>
        <a:p>
          <a:endParaRPr lang="en-US"/>
        </a:p>
      </dgm:t>
    </dgm:pt>
    <dgm:pt modelId="{6D56AA01-D0B3-464B-86A2-1FECD73DD08D}" type="pres">
      <dgm:prSet presAssocID="{75CC97BD-7DE0-4619-9E43-4A533731A24B}" presName="hierRoot1" presStyleCnt="0"/>
      <dgm:spPr/>
    </dgm:pt>
    <dgm:pt modelId="{CF20CFD6-35CB-4630-A62E-31F124627DEB}" type="pres">
      <dgm:prSet presAssocID="{75CC97BD-7DE0-4619-9E43-4A533731A24B}" presName="composite" presStyleCnt="0"/>
      <dgm:spPr/>
    </dgm:pt>
    <dgm:pt modelId="{A318691A-8ACB-4C6B-ADFF-7E370D4F4A99}" type="pres">
      <dgm:prSet presAssocID="{75CC97BD-7DE0-4619-9E43-4A533731A24B}" presName="background" presStyleLbl="node0" presStyleIdx="0" presStyleCnt="1"/>
      <dgm:spPr/>
    </dgm:pt>
    <dgm:pt modelId="{62F8C86F-FCF0-4A3B-8C25-7ABD1AF0FC95}" type="pres">
      <dgm:prSet presAssocID="{75CC97BD-7DE0-4619-9E43-4A533731A24B}" presName="text" presStyleLbl="fgAcc0" presStyleIdx="0" presStyleCnt="1" custScaleX="150389">
        <dgm:presLayoutVars>
          <dgm:chPref val="3"/>
        </dgm:presLayoutVars>
      </dgm:prSet>
      <dgm:spPr/>
      <dgm:t>
        <a:bodyPr/>
        <a:lstStyle/>
        <a:p>
          <a:endParaRPr lang="en-US"/>
        </a:p>
      </dgm:t>
    </dgm:pt>
    <dgm:pt modelId="{5AC13F75-DCBF-4B7C-B02E-E18241D126CC}" type="pres">
      <dgm:prSet presAssocID="{75CC97BD-7DE0-4619-9E43-4A533731A24B}" presName="hierChild2" presStyleCnt="0"/>
      <dgm:spPr/>
    </dgm:pt>
    <dgm:pt modelId="{C6D4446A-8242-4C1D-811A-BFD4F09346B7}" type="pres">
      <dgm:prSet presAssocID="{ECF9B14A-5781-4FAD-BD8E-4F8DF8208331}" presName="Name10" presStyleLbl="parChTrans1D2" presStyleIdx="0" presStyleCnt="2"/>
      <dgm:spPr/>
      <dgm:t>
        <a:bodyPr/>
        <a:lstStyle/>
        <a:p>
          <a:endParaRPr lang="en-US"/>
        </a:p>
      </dgm:t>
    </dgm:pt>
    <dgm:pt modelId="{BAC9CBE6-E223-42AD-BCD8-2C059D7CA332}" type="pres">
      <dgm:prSet presAssocID="{AD984F00-21DA-4785-8A44-B1A4F295D810}" presName="hierRoot2" presStyleCnt="0"/>
      <dgm:spPr/>
    </dgm:pt>
    <dgm:pt modelId="{CB17ABEF-89E4-487B-97DF-5E73FFDEF7F9}" type="pres">
      <dgm:prSet presAssocID="{AD984F00-21DA-4785-8A44-B1A4F295D810}" presName="composite2" presStyleCnt="0"/>
      <dgm:spPr/>
    </dgm:pt>
    <dgm:pt modelId="{8CD17F65-FD46-4142-B6BA-373FD7A9B965}" type="pres">
      <dgm:prSet presAssocID="{AD984F00-21DA-4785-8A44-B1A4F295D810}" presName="background2" presStyleLbl="node2" presStyleIdx="0" presStyleCnt="2"/>
      <dgm:spPr/>
    </dgm:pt>
    <dgm:pt modelId="{422E292D-A781-4274-8A50-0811F58231AB}" type="pres">
      <dgm:prSet presAssocID="{AD984F00-21DA-4785-8A44-B1A4F295D810}" presName="text2" presStyleLbl="fgAcc2" presStyleIdx="0" presStyleCnt="2" custScaleX="150389">
        <dgm:presLayoutVars>
          <dgm:chPref val="3"/>
        </dgm:presLayoutVars>
      </dgm:prSet>
      <dgm:spPr/>
      <dgm:t>
        <a:bodyPr/>
        <a:lstStyle/>
        <a:p>
          <a:endParaRPr lang="en-US"/>
        </a:p>
      </dgm:t>
    </dgm:pt>
    <dgm:pt modelId="{1D8DF44E-B2A1-4428-B751-B0587B3347A8}" type="pres">
      <dgm:prSet presAssocID="{AD984F00-21DA-4785-8A44-B1A4F295D810}" presName="hierChild3" presStyleCnt="0"/>
      <dgm:spPr/>
    </dgm:pt>
    <dgm:pt modelId="{0BF3E19C-8661-4D49-AEA3-F1FF29DB2BB3}" type="pres">
      <dgm:prSet presAssocID="{5D1AA1F3-4ED4-4E3C-BD15-1DF827CEA255}" presName="Name17" presStyleLbl="parChTrans1D3" presStyleIdx="0" presStyleCnt="2"/>
      <dgm:spPr/>
      <dgm:t>
        <a:bodyPr/>
        <a:lstStyle/>
        <a:p>
          <a:endParaRPr lang="en-US"/>
        </a:p>
      </dgm:t>
    </dgm:pt>
    <dgm:pt modelId="{AFCD27F2-AD35-4050-A999-1D03A9F35DDC}" type="pres">
      <dgm:prSet presAssocID="{C7A1103B-5491-468D-821B-8571E7CA1190}" presName="hierRoot3" presStyleCnt="0"/>
      <dgm:spPr/>
    </dgm:pt>
    <dgm:pt modelId="{8E4EA3BC-39A3-40BC-AB54-CD16FEE42D96}" type="pres">
      <dgm:prSet presAssocID="{C7A1103B-5491-468D-821B-8571E7CA1190}" presName="composite3" presStyleCnt="0"/>
      <dgm:spPr/>
    </dgm:pt>
    <dgm:pt modelId="{9258F80D-BA93-4859-9E04-78D9A34A18CC}" type="pres">
      <dgm:prSet presAssocID="{C7A1103B-5491-468D-821B-8571E7CA1190}" presName="background3" presStyleLbl="node3" presStyleIdx="0" presStyleCnt="2"/>
      <dgm:spPr/>
    </dgm:pt>
    <dgm:pt modelId="{82D11700-09D7-428B-80E0-016CFFAA2B7E}" type="pres">
      <dgm:prSet presAssocID="{C7A1103B-5491-468D-821B-8571E7CA1190}" presName="text3" presStyleLbl="fgAcc3" presStyleIdx="0" presStyleCnt="2" custScaleX="150389">
        <dgm:presLayoutVars>
          <dgm:chPref val="3"/>
        </dgm:presLayoutVars>
      </dgm:prSet>
      <dgm:spPr/>
      <dgm:t>
        <a:bodyPr/>
        <a:lstStyle/>
        <a:p>
          <a:endParaRPr lang="en-US"/>
        </a:p>
      </dgm:t>
    </dgm:pt>
    <dgm:pt modelId="{746DCB16-F9E7-4CD3-8B18-C7B6BE55AC16}" type="pres">
      <dgm:prSet presAssocID="{C7A1103B-5491-468D-821B-8571E7CA1190}" presName="hierChild4" presStyleCnt="0"/>
      <dgm:spPr/>
    </dgm:pt>
    <dgm:pt modelId="{D5DE73DA-C4A4-47BE-BB09-01233A568CDE}" type="pres">
      <dgm:prSet presAssocID="{79CA4737-B657-4239-865B-EF48C5B555ED}" presName="Name23" presStyleLbl="parChTrans1D4" presStyleIdx="0" presStyleCnt="2"/>
      <dgm:spPr/>
      <dgm:t>
        <a:bodyPr/>
        <a:lstStyle/>
        <a:p>
          <a:endParaRPr lang="en-US"/>
        </a:p>
      </dgm:t>
    </dgm:pt>
    <dgm:pt modelId="{6F718A53-083D-443C-AF8F-866FBFE9D684}" type="pres">
      <dgm:prSet presAssocID="{753B2BB2-BDC1-48BC-9334-A7C1951AD3AC}" presName="hierRoot4" presStyleCnt="0"/>
      <dgm:spPr/>
    </dgm:pt>
    <dgm:pt modelId="{F2EF9701-E049-40F1-9436-B53FFF13F704}" type="pres">
      <dgm:prSet presAssocID="{753B2BB2-BDC1-48BC-9334-A7C1951AD3AC}" presName="composite4" presStyleCnt="0"/>
      <dgm:spPr/>
    </dgm:pt>
    <dgm:pt modelId="{2645C3F8-405F-4243-A266-A320E8646A14}" type="pres">
      <dgm:prSet presAssocID="{753B2BB2-BDC1-48BC-9334-A7C1951AD3AC}" presName="background4" presStyleLbl="node4" presStyleIdx="0" presStyleCnt="2"/>
      <dgm:spPr/>
    </dgm:pt>
    <dgm:pt modelId="{57E8BE55-00AF-4880-B3DC-DB5A221116B2}" type="pres">
      <dgm:prSet presAssocID="{753B2BB2-BDC1-48BC-9334-A7C1951AD3AC}" presName="text4" presStyleLbl="fgAcc4" presStyleIdx="0" presStyleCnt="2" custScaleX="150389" custLinFactNeighborX="-39" custLinFactNeighborY="3135">
        <dgm:presLayoutVars>
          <dgm:chPref val="3"/>
        </dgm:presLayoutVars>
      </dgm:prSet>
      <dgm:spPr/>
      <dgm:t>
        <a:bodyPr/>
        <a:lstStyle/>
        <a:p>
          <a:endParaRPr lang="en-US"/>
        </a:p>
      </dgm:t>
    </dgm:pt>
    <dgm:pt modelId="{DC9B052F-FAE7-401E-AF65-F56F19D5A6E2}" type="pres">
      <dgm:prSet presAssocID="{753B2BB2-BDC1-48BC-9334-A7C1951AD3AC}" presName="hierChild5" presStyleCnt="0"/>
      <dgm:spPr/>
    </dgm:pt>
    <dgm:pt modelId="{05261000-C917-41BE-9D10-7B25B72F10E2}" type="pres">
      <dgm:prSet presAssocID="{EFDC8C5D-CAE7-4985-A90C-76F5B409BE95}" presName="Name10" presStyleLbl="parChTrans1D2" presStyleIdx="1" presStyleCnt="2"/>
      <dgm:spPr/>
      <dgm:t>
        <a:bodyPr/>
        <a:lstStyle/>
        <a:p>
          <a:endParaRPr lang="en-US"/>
        </a:p>
      </dgm:t>
    </dgm:pt>
    <dgm:pt modelId="{6F3382B6-3CD7-42F3-9A16-398D6ED874A4}" type="pres">
      <dgm:prSet presAssocID="{C697C920-834F-4CAC-AA30-8651A71A364E}" presName="hierRoot2" presStyleCnt="0"/>
      <dgm:spPr/>
    </dgm:pt>
    <dgm:pt modelId="{CA9EB121-DD2B-4A15-8FE7-27943FA0E0C7}" type="pres">
      <dgm:prSet presAssocID="{C697C920-834F-4CAC-AA30-8651A71A364E}" presName="composite2" presStyleCnt="0"/>
      <dgm:spPr/>
    </dgm:pt>
    <dgm:pt modelId="{5B0E5FBF-6CEB-4101-82A9-B5CF5796182F}" type="pres">
      <dgm:prSet presAssocID="{C697C920-834F-4CAC-AA30-8651A71A364E}" presName="background2" presStyleLbl="node2" presStyleIdx="1" presStyleCnt="2"/>
      <dgm:spPr/>
    </dgm:pt>
    <dgm:pt modelId="{1C31941C-BB35-448C-A763-FC6D05C1224B}" type="pres">
      <dgm:prSet presAssocID="{C697C920-834F-4CAC-AA30-8651A71A364E}" presName="text2" presStyleLbl="fgAcc2" presStyleIdx="1" presStyleCnt="2" custScaleX="150389">
        <dgm:presLayoutVars>
          <dgm:chPref val="3"/>
        </dgm:presLayoutVars>
      </dgm:prSet>
      <dgm:spPr/>
      <dgm:t>
        <a:bodyPr/>
        <a:lstStyle/>
        <a:p>
          <a:endParaRPr lang="en-US"/>
        </a:p>
      </dgm:t>
    </dgm:pt>
    <dgm:pt modelId="{D82AC762-E164-48C9-806A-FA006541A099}" type="pres">
      <dgm:prSet presAssocID="{C697C920-834F-4CAC-AA30-8651A71A364E}" presName="hierChild3" presStyleCnt="0"/>
      <dgm:spPr/>
    </dgm:pt>
    <dgm:pt modelId="{32663110-A19E-4ABE-AA83-7E55F5511470}" type="pres">
      <dgm:prSet presAssocID="{DA58E24A-0919-408B-BCD8-A778CE3EB156}" presName="Name17" presStyleLbl="parChTrans1D3" presStyleIdx="1" presStyleCnt="2"/>
      <dgm:spPr/>
      <dgm:t>
        <a:bodyPr/>
        <a:lstStyle/>
        <a:p>
          <a:endParaRPr lang="en-US"/>
        </a:p>
      </dgm:t>
    </dgm:pt>
    <dgm:pt modelId="{94D9C8D9-A96B-437E-9B4E-14CBCB633A70}" type="pres">
      <dgm:prSet presAssocID="{9CF87EE9-B31C-4D21-93BD-9661BB477CE7}" presName="hierRoot3" presStyleCnt="0"/>
      <dgm:spPr/>
    </dgm:pt>
    <dgm:pt modelId="{E2BAFC0E-701F-43BA-938A-0B4000BE58AF}" type="pres">
      <dgm:prSet presAssocID="{9CF87EE9-B31C-4D21-93BD-9661BB477CE7}" presName="composite3" presStyleCnt="0"/>
      <dgm:spPr/>
    </dgm:pt>
    <dgm:pt modelId="{D72FBA56-E1FD-4CDE-ADC1-B470EC5E326A}" type="pres">
      <dgm:prSet presAssocID="{9CF87EE9-B31C-4D21-93BD-9661BB477CE7}" presName="background3" presStyleLbl="node3" presStyleIdx="1" presStyleCnt="2"/>
      <dgm:spPr/>
    </dgm:pt>
    <dgm:pt modelId="{C1413C3E-CFDD-40E1-B26F-EB679D682AEF}" type="pres">
      <dgm:prSet presAssocID="{9CF87EE9-B31C-4D21-93BD-9661BB477CE7}" presName="text3" presStyleLbl="fgAcc3" presStyleIdx="1" presStyleCnt="2" custScaleX="150389">
        <dgm:presLayoutVars>
          <dgm:chPref val="3"/>
        </dgm:presLayoutVars>
      </dgm:prSet>
      <dgm:spPr/>
      <dgm:t>
        <a:bodyPr/>
        <a:lstStyle/>
        <a:p>
          <a:endParaRPr lang="en-US"/>
        </a:p>
      </dgm:t>
    </dgm:pt>
    <dgm:pt modelId="{D9738159-CED6-45F8-8A32-418B1BACACA0}" type="pres">
      <dgm:prSet presAssocID="{9CF87EE9-B31C-4D21-93BD-9661BB477CE7}" presName="hierChild4" presStyleCnt="0"/>
      <dgm:spPr/>
    </dgm:pt>
    <dgm:pt modelId="{157FFD7E-DAF3-4135-8066-1585BA4358AB}" type="pres">
      <dgm:prSet presAssocID="{CC1329D0-1827-4C36-95AF-67A9A521A6A9}" presName="Name23" presStyleLbl="parChTrans1D4" presStyleIdx="1" presStyleCnt="2"/>
      <dgm:spPr/>
      <dgm:t>
        <a:bodyPr/>
        <a:lstStyle/>
        <a:p>
          <a:endParaRPr lang="en-US"/>
        </a:p>
      </dgm:t>
    </dgm:pt>
    <dgm:pt modelId="{5771D726-670F-46FA-881F-470DA7E96541}" type="pres">
      <dgm:prSet presAssocID="{E6C96E18-C9D4-4A1D-82BC-FD625E68719E}" presName="hierRoot4" presStyleCnt="0"/>
      <dgm:spPr/>
    </dgm:pt>
    <dgm:pt modelId="{308A09F9-21E3-4068-A03E-058ABD93CFC5}" type="pres">
      <dgm:prSet presAssocID="{E6C96E18-C9D4-4A1D-82BC-FD625E68719E}" presName="composite4" presStyleCnt="0"/>
      <dgm:spPr/>
    </dgm:pt>
    <dgm:pt modelId="{D3856852-2485-4892-B584-766FFD9B0942}" type="pres">
      <dgm:prSet presAssocID="{E6C96E18-C9D4-4A1D-82BC-FD625E68719E}" presName="background4" presStyleLbl="node4" presStyleIdx="1" presStyleCnt="2"/>
      <dgm:spPr/>
    </dgm:pt>
    <dgm:pt modelId="{0C88374F-16E4-4E91-BF48-B3384E5A9C6F}" type="pres">
      <dgm:prSet presAssocID="{E6C96E18-C9D4-4A1D-82BC-FD625E68719E}" presName="text4" presStyleLbl="fgAcc4" presStyleIdx="1" presStyleCnt="2" custScaleX="150389">
        <dgm:presLayoutVars>
          <dgm:chPref val="3"/>
        </dgm:presLayoutVars>
      </dgm:prSet>
      <dgm:spPr/>
      <dgm:t>
        <a:bodyPr/>
        <a:lstStyle/>
        <a:p>
          <a:endParaRPr lang="en-US"/>
        </a:p>
      </dgm:t>
    </dgm:pt>
    <dgm:pt modelId="{D11651F9-1B2D-48F2-A3EB-25F29474E3E7}" type="pres">
      <dgm:prSet presAssocID="{E6C96E18-C9D4-4A1D-82BC-FD625E68719E}" presName="hierChild5" presStyleCnt="0"/>
      <dgm:spPr/>
    </dgm:pt>
  </dgm:ptLst>
  <dgm:cxnLst>
    <dgm:cxn modelId="{9526814B-E712-434B-93BD-26FBE7B491ED}" type="presOf" srcId="{C697C920-834F-4CAC-AA30-8651A71A364E}" destId="{1C31941C-BB35-448C-A763-FC6D05C1224B}" srcOrd="0" destOrd="0" presId="urn:microsoft.com/office/officeart/2005/8/layout/hierarchy1"/>
    <dgm:cxn modelId="{0ED6C504-0304-40D3-B945-40EF921D144E}" type="presOf" srcId="{5D1AA1F3-4ED4-4E3C-BD15-1DF827CEA255}" destId="{0BF3E19C-8661-4D49-AEA3-F1FF29DB2BB3}" srcOrd="0" destOrd="0" presId="urn:microsoft.com/office/officeart/2005/8/layout/hierarchy1"/>
    <dgm:cxn modelId="{290E6B9D-C3D2-4090-93D0-96F074568B6C}" srcId="{AD984F00-21DA-4785-8A44-B1A4F295D810}" destId="{C7A1103B-5491-468D-821B-8571E7CA1190}" srcOrd="0" destOrd="0" parTransId="{5D1AA1F3-4ED4-4E3C-BD15-1DF827CEA255}" sibTransId="{E28DCC59-EF3E-4771-A17F-2990DF3E83D5}"/>
    <dgm:cxn modelId="{719B676B-244A-4B00-A93B-5AC9EB57E03E}" type="presOf" srcId="{AD984F00-21DA-4785-8A44-B1A4F295D810}" destId="{422E292D-A781-4274-8A50-0811F58231AB}" srcOrd="0" destOrd="0" presId="urn:microsoft.com/office/officeart/2005/8/layout/hierarchy1"/>
    <dgm:cxn modelId="{8FBE5C6A-0925-4FED-A8A9-3186E3DAC5B5}" srcId="{C7A1103B-5491-468D-821B-8571E7CA1190}" destId="{753B2BB2-BDC1-48BC-9334-A7C1951AD3AC}" srcOrd="0" destOrd="0" parTransId="{79CA4737-B657-4239-865B-EF48C5B555ED}" sibTransId="{E3C38CD8-5524-4FBD-B228-BC177F5DCFB3}"/>
    <dgm:cxn modelId="{6BC7754A-F882-4B14-8DFF-8E33AD5140CF}" type="presOf" srcId="{79CA4737-B657-4239-865B-EF48C5B555ED}" destId="{D5DE73DA-C4A4-47BE-BB09-01233A568CDE}" srcOrd="0" destOrd="0" presId="urn:microsoft.com/office/officeart/2005/8/layout/hierarchy1"/>
    <dgm:cxn modelId="{FEB71C6C-1CCF-49F7-9C7F-F03C3317CCD6}" type="presOf" srcId="{CC1329D0-1827-4C36-95AF-67A9A521A6A9}" destId="{157FFD7E-DAF3-4135-8066-1585BA4358AB}" srcOrd="0" destOrd="0" presId="urn:microsoft.com/office/officeart/2005/8/layout/hierarchy1"/>
    <dgm:cxn modelId="{6CA119D0-F01F-448A-95D1-1D720C863407}" type="presOf" srcId="{EFDC8C5D-CAE7-4985-A90C-76F5B409BE95}" destId="{05261000-C917-41BE-9D10-7B25B72F10E2}" srcOrd="0" destOrd="0" presId="urn:microsoft.com/office/officeart/2005/8/layout/hierarchy1"/>
    <dgm:cxn modelId="{6A1E37B9-7405-471C-B1B4-5E282FB7DEC6}" type="presOf" srcId="{DA58E24A-0919-408B-BCD8-A778CE3EB156}" destId="{32663110-A19E-4ABE-AA83-7E55F5511470}" srcOrd="0" destOrd="0" presId="urn:microsoft.com/office/officeart/2005/8/layout/hierarchy1"/>
    <dgm:cxn modelId="{1A254B2A-8E8E-4FCA-A25C-2E2CC4428778}" type="presOf" srcId="{F8893277-87CF-412A-A952-C1309E524B48}" destId="{5936C802-9C43-4E9F-A908-8B9DC7760D9A}" srcOrd="0" destOrd="0" presId="urn:microsoft.com/office/officeart/2005/8/layout/hierarchy1"/>
    <dgm:cxn modelId="{4C92C99F-8B45-4653-93AB-25743B633F34}" type="presOf" srcId="{E6C96E18-C9D4-4A1D-82BC-FD625E68719E}" destId="{0C88374F-16E4-4E91-BF48-B3384E5A9C6F}" srcOrd="0" destOrd="0" presId="urn:microsoft.com/office/officeart/2005/8/layout/hierarchy1"/>
    <dgm:cxn modelId="{91487C21-F727-4907-97C3-5A0A21FEBD54}" srcId="{F8893277-87CF-412A-A952-C1309E524B48}" destId="{75CC97BD-7DE0-4619-9E43-4A533731A24B}" srcOrd="0" destOrd="0" parTransId="{88C802B2-B91C-4B83-A1E7-DF191B0687B1}" sibTransId="{701FE93C-4D9D-4B11-AB31-A06714331C05}"/>
    <dgm:cxn modelId="{A1F00919-A743-44BB-B9FE-43DF107D3363}" type="presOf" srcId="{ECF9B14A-5781-4FAD-BD8E-4F8DF8208331}" destId="{C6D4446A-8242-4C1D-811A-BFD4F09346B7}" srcOrd="0" destOrd="0" presId="urn:microsoft.com/office/officeart/2005/8/layout/hierarchy1"/>
    <dgm:cxn modelId="{C60F7D67-BCB4-45D4-8B4D-3E315A849503}" srcId="{C697C920-834F-4CAC-AA30-8651A71A364E}" destId="{9CF87EE9-B31C-4D21-93BD-9661BB477CE7}" srcOrd="0" destOrd="0" parTransId="{DA58E24A-0919-408B-BCD8-A778CE3EB156}" sibTransId="{A12B83B1-7589-4279-B8C4-B71857133742}"/>
    <dgm:cxn modelId="{F09831D4-4582-45B6-99AA-D3CA248B1598}" type="presOf" srcId="{9CF87EE9-B31C-4D21-93BD-9661BB477CE7}" destId="{C1413C3E-CFDD-40E1-B26F-EB679D682AEF}" srcOrd="0" destOrd="0" presId="urn:microsoft.com/office/officeart/2005/8/layout/hierarchy1"/>
    <dgm:cxn modelId="{643E0E6F-ACAB-4E6D-9BC3-7C092A0AF7A4}" srcId="{9CF87EE9-B31C-4D21-93BD-9661BB477CE7}" destId="{E6C96E18-C9D4-4A1D-82BC-FD625E68719E}" srcOrd="0" destOrd="0" parTransId="{CC1329D0-1827-4C36-95AF-67A9A521A6A9}" sibTransId="{D22C98ED-E418-4C18-8233-FC8A96DA6015}"/>
    <dgm:cxn modelId="{E5DCCA2D-5EA7-4CF3-B1D6-4235E5449BF8}" type="presOf" srcId="{C7A1103B-5491-468D-821B-8571E7CA1190}" destId="{82D11700-09D7-428B-80E0-016CFFAA2B7E}" srcOrd="0" destOrd="0" presId="urn:microsoft.com/office/officeart/2005/8/layout/hierarchy1"/>
    <dgm:cxn modelId="{9EFC71E6-3676-4FA3-B889-646EA19648BB}" type="presOf" srcId="{753B2BB2-BDC1-48BC-9334-A7C1951AD3AC}" destId="{57E8BE55-00AF-4880-B3DC-DB5A221116B2}" srcOrd="0" destOrd="0" presId="urn:microsoft.com/office/officeart/2005/8/layout/hierarchy1"/>
    <dgm:cxn modelId="{65BA1A5A-3A05-414C-9292-347BD4E59A19}" srcId="{75CC97BD-7DE0-4619-9E43-4A533731A24B}" destId="{C697C920-834F-4CAC-AA30-8651A71A364E}" srcOrd="1" destOrd="0" parTransId="{EFDC8C5D-CAE7-4985-A90C-76F5B409BE95}" sibTransId="{C2AE5B98-CBF1-4093-8416-7FA6977C81C7}"/>
    <dgm:cxn modelId="{A55C920C-78DF-4EEA-ACE8-7C3EB0967321}" type="presOf" srcId="{75CC97BD-7DE0-4619-9E43-4A533731A24B}" destId="{62F8C86F-FCF0-4A3B-8C25-7ABD1AF0FC95}" srcOrd="0" destOrd="0" presId="urn:microsoft.com/office/officeart/2005/8/layout/hierarchy1"/>
    <dgm:cxn modelId="{58454514-B506-4369-AD67-9CE77E1B7504}" srcId="{75CC97BD-7DE0-4619-9E43-4A533731A24B}" destId="{AD984F00-21DA-4785-8A44-B1A4F295D810}" srcOrd="0" destOrd="0" parTransId="{ECF9B14A-5781-4FAD-BD8E-4F8DF8208331}" sibTransId="{7685EAA4-467B-4360-BC60-0C715F1D0478}"/>
    <dgm:cxn modelId="{9A445D4F-5F3F-4E3A-ABC6-F0E8937ACBC1}" type="presParOf" srcId="{5936C802-9C43-4E9F-A908-8B9DC7760D9A}" destId="{6D56AA01-D0B3-464B-86A2-1FECD73DD08D}" srcOrd="0" destOrd="0" presId="urn:microsoft.com/office/officeart/2005/8/layout/hierarchy1"/>
    <dgm:cxn modelId="{FC5B9BA1-3BF7-4F88-886D-A949E72EB690}" type="presParOf" srcId="{6D56AA01-D0B3-464B-86A2-1FECD73DD08D}" destId="{CF20CFD6-35CB-4630-A62E-31F124627DEB}" srcOrd="0" destOrd="0" presId="urn:microsoft.com/office/officeart/2005/8/layout/hierarchy1"/>
    <dgm:cxn modelId="{7029D5F9-3EAD-486D-898F-4E87B38959B5}" type="presParOf" srcId="{CF20CFD6-35CB-4630-A62E-31F124627DEB}" destId="{A318691A-8ACB-4C6B-ADFF-7E370D4F4A99}" srcOrd="0" destOrd="0" presId="urn:microsoft.com/office/officeart/2005/8/layout/hierarchy1"/>
    <dgm:cxn modelId="{B9B58645-6765-43DD-906C-8CB8B1F31722}" type="presParOf" srcId="{CF20CFD6-35CB-4630-A62E-31F124627DEB}" destId="{62F8C86F-FCF0-4A3B-8C25-7ABD1AF0FC95}" srcOrd="1" destOrd="0" presId="urn:microsoft.com/office/officeart/2005/8/layout/hierarchy1"/>
    <dgm:cxn modelId="{D5893F7A-390D-4438-945C-0CE09EEA0842}" type="presParOf" srcId="{6D56AA01-D0B3-464B-86A2-1FECD73DD08D}" destId="{5AC13F75-DCBF-4B7C-B02E-E18241D126CC}" srcOrd="1" destOrd="0" presId="urn:microsoft.com/office/officeart/2005/8/layout/hierarchy1"/>
    <dgm:cxn modelId="{3D8CCC26-F5FC-4A7B-A309-147FFB386117}" type="presParOf" srcId="{5AC13F75-DCBF-4B7C-B02E-E18241D126CC}" destId="{C6D4446A-8242-4C1D-811A-BFD4F09346B7}" srcOrd="0" destOrd="0" presId="urn:microsoft.com/office/officeart/2005/8/layout/hierarchy1"/>
    <dgm:cxn modelId="{BFF9EF06-253A-4486-819D-EF9916A89C57}" type="presParOf" srcId="{5AC13F75-DCBF-4B7C-B02E-E18241D126CC}" destId="{BAC9CBE6-E223-42AD-BCD8-2C059D7CA332}" srcOrd="1" destOrd="0" presId="urn:microsoft.com/office/officeart/2005/8/layout/hierarchy1"/>
    <dgm:cxn modelId="{A2887E15-A22A-451C-8474-065CB8888335}" type="presParOf" srcId="{BAC9CBE6-E223-42AD-BCD8-2C059D7CA332}" destId="{CB17ABEF-89E4-487B-97DF-5E73FFDEF7F9}" srcOrd="0" destOrd="0" presId="urn:microsoft.com/office/officeart/2005/8/layout/hierarchy1"/>
    <dgm:cxn modelId="{9849E2D8-A1DA-4B0E-959F-C3E734E57EFA}" type="presParOf" srcId="{CB17ABEF-89E4-487B-97DF-5E73FFDEF7F9}" destId="{8CD17F65-FD46-4142-B6BA-373FD7A9B965}" srcOrd="0" destOrd="0" presId="urn:microsoft.com/office/officeart/2005/8/layout/hierarchy1"/>
    <dgm:cxn modelId="{0B2A6150-456B-483A-BB4D-5FD873D7E8E7}" type="presParOf" srcId="{CB17ABEF-89E4-487B-97DF-5E73FFDEF7F9}" destId="{422E292D-A781-4274-8A50-0811F58231AB}" srcOrd="1" destOrd="0" presId="urn:microsoft.com/office/officeart/2005/8/layout/hierarchy1"/>
    <dgm:cxn modelId="{0382C2B8-EB87-4EE1-A99C-3009D6F309FD}" type="presParOf" srcId="{BAC9CBE6-E223-42AD-BCD8-2C059D7CA332}" destId="{1D8DF44E-B2A1-4428-B751-B0587B3347A8}" srcOrd="1" destOrd="0" presId="urn:microsoft.com/office/officeart/2005/8/layout/hierarchy1"/>
    <dgm:cxn modelId="{46ED0C22-674C-446C-A0F3-A5063F269242}" type="presParOf" srcId="{1D8DF44E-B2A1-4428-B751-B0587B3347A8}" destId="{0BF3E19C-8661-4D49-AEA3-F1FF29DB2BB3}" srcOrd="0" destOrd="0" presId="urn:microsoft.com/office/officeart/2005/8/layout/hierarchy1"/>
    <dgm:cxn modelId="{452140F2-EC68-468F-9482-8815D4DEFE2C}" type="presParOf" srcId="{1D8DF44E-B2A1-4428-B751-B0587B3347A8}" destId="{AFCD27F2-AD35-4050-A999-1D03A9F35DDC}" srcOrd="1" destOrd="0" presId="urn:microsoft.com/office/officeart/2005/8/layout/hierarchy1"/>
    <dgm:cxn modelId="{D4AB4FA9-798A-4F2F-9711-715C49F47954}" type="presParOf" srcId="{AFCD27F2-AD35-4050-A999-1D03A9F35DDC}" destId="{8E4EA3BC-39A3-40BC-AB54-CD16FEE42D96}" srcOrd="0" destOrd="0" presId="urn:microsoft.com/office/officeart/2005/8/layout/hierarchy1"/>
    <dgm:cxn modelId="{686954DE-1D13-4418-A04B-75C2C36120B5}" type="presParOf" srcId="{8E4EA3BC-39A3-40BC-AB54-CD16FEE42D96}" destId="{9258F80D-BA93-4859-9E04-78D9A34A18CC}" srcOrd="0" destOrd="0" presId="urn:microsoft.com/office/officeart/2005/8/layout/hierarchy1"/>
    <dgm:cxn modelId="{6AB3B09F-C6CE-4CE1-9D5C-26CD5870A4AE}" type="presParOf" srcId="{8E4EA3BC-39A3-40BC-AB54-CD16FEE42D96}" destId="{82D11700-09D7-428B-80E0-016CFFAA2B7E}" srcOrd="1" destOrd="0" presId="urn:microsoft.com/office/officeart/2005/8/layout/hierarchy1"/>
    <dgm:cxn modelId="{BA815409-3474-4B01-B363-23A3959DDC79}" type="presParOf" srcId="{AFCD27F2-AD35-4050-A999-1D03A9F35DDC}" destId="{746DCB16-F9E7-4CD3-8B18-C7B6BE55AC16}" srcOrd="1" destOrd="0" presId="urn:microsoft.com/office/officeart/2005/8/layout/hierarchy1"/>
    <dgm:cxn modelId="{BCBCA5FF-5191-465F-93E5-3F6FA6F5D214}" type="presParOf" srcId="{746DCB16-F9E7-4CD3-8B18-C7B6BE55AC16}" destId="{D5DE73DA-C4A4-47BE-BB09-01233A568CDE}" srcOrd="0" destOrd="0" presId="urn:microsoft.com/office/officeart/2005/8/layout/hierarchy1"/>
    <dgm:cxn modelId="{9F1B472F-9FC0-4BB6-B8EC-BD8C93FC952A}" type="presParOf" srcId="{746DCB16-F9E7-4CD3-8B18-C7B6BE55AC16}" destId="{6F718A53-083D-443C-AF8F-866FBFE9D684}" srcOrd="1" destOrd="0" presId="urn:microsoft.com/office/officeart/2005/8/layout/hierarchy1"/>
    <dgm:cxn modelId="{DA5C5AAF-348D-48B2-A12D-3581B3B691E2}" type="presParOf" srcId="{6F718A53-083D-443C-AF8F-866FBFE9D684}" destId="{F2EF9701-E049-40F1-9436-B53FFF13F704}" srcOrd="0" destOrd="0" presId="urn:microsoft.com/office/officeart/2005/8/layout/hierarchy1"/>
    <dgm:cxn modelId="{2CFB0D02-AD93-4819-9BF6-2D93BB01DBBF}" type="presParOf" srcId="{F2EF9701-E049-40F1-9436-B53FFF13F704}" destId="{2645C3F8-405F-4243-A266-A320E8646A14}" srcOrd="0" destOrd="0" presId="urn:microsoft.com/office/officeart/2005/8/layout/hierarchy1"/>
    <dgm:cxn modelId="{393DFBBB-E8FF-4A7A-8E89-6B2DFDDDA42A}" type="presParOf" srcId="{F2EF9701-E049-40F1-9436-B53FFF13F704}" destId="{57E8BE55-00AF-4880-B3DC-DB5A221116B2}" srcOrd="1" destOrd="0" presId="urn:microsoft.com/office/officeart/2005/8/layout/hierarchy1"/>
    <dgm:cxn modelId="{EDAEB62B-13FB-4BCB-9C15-5C4AB084FC11}" type="presParOf" srcId="{6F718A53-083D-443C-AF8F-866FBFE9D684}" destId="{DC9B052F-FAE7-401E-AF65-F56F19D5A6E2}" srcOrd="1" destOrd="0" presId="urn:microsoft.com/office/officeart/2005/8/layout/hierarchy1"/>
    <dgm:cxn modelId="{1952C2C4-5C75-4783-A762-58D6C89ACCF2}" type="presParOf" srcId="{5AC13F75-DCBF-4B7C-B02E-E18241D126CC}" destId="{05261000-C917-41BE-9D10-7B25B72F10E2}" srcOrd="2" destOrd="0" presId="urn:microsoft.com/office/officeart/2005/8/layout/hierarchy1"/>
    <dgm:cxn modelId="{9F114D85-E22A-47E5-9E41-8494AE1F4C2F}" type="presParOf" srcId="{5AC13F75-DCBF-4B7C-B02E-E18241D126CC}" destId="{6F3382B6-3CD7-42F3-9A16-398D6ED874A4}" srcOrd="3" destOrd="0" presId="urn:microsoft.com/office/officeart/2005/8/layout/hierarchy1"/>
    <dgm:cxn modelId="{39E14A0A-3F7B-409D-B821-93FE986BDE88}" type="presParOf" srcId="{6F3382B6-3CD7-42F3-9A16-398D6ED874A4}" destId="{CA9EB121-DD2B-4A15-8FE7-27943FA0E0C7}" srcOrd="0" destOrd="0" presId="urn:microsoft.com/office/officeart/2005/8/layout/hierarchy1"/>
    <dgm:cxn modelId="{BA66F389-18ED-4C35-AF35-8F37B159E270}" type="presParOf" srcId="{CA9EB121-DD2B-4A15-8FE7-27943FA0E0C7}" destId="{5B0E5FBF-6CEB-4101-82A9-B5CF5796182F}" srcOrd="0" destOrd="0" presId="urn:microsoft.com/office/officeart/2005/8/layout/hierarchy1"/>
    <dgm:cxn modelId="{805328CD-53D3-4CC9-9B1B-587ECD1D9BE7}" type="presParOf" srcId="{CA9EB121-DD2B-4A15-8FE7-27943FA0E0C7}" destId="{1C31941C-BB35-448C-A763-FC6D05C1224B}" srcOrd="1" destOrd="0" presId="urn:microsoft.com/office/officeart/2005/8/layout/hierarchy1"/>
    <dgm:cxn modelId="{11F738FB-A87B-4505-BC67-9964A7DA20D2}" type="presParOf" srcId="{6F3382B6-3CD7-42F3-9A16-398D6ED874A4}" destId="{D82AC762-E164-48C9-806A-FA006541A099}" srcOrd="1" destOrd="0" presId="urn:microsoft.com/office/officeart/2005/8/layout/hierarchy1"/>
    <dgm:cxn modelId="{2B6B7129-2F9E-4D74-AE5A-47C2EF93315A}" type="presParOf" srcId="{D82AC762-E164-48C9-806A-FA006541A099}" destId="{32663110-A19E-4ABE-AA83-7E55F5511470}" srcOrd="0" destOrd="0" presId="urn:microsoft.com/office/officeart/2005/8/layout/hierarchy1"/>
    <dgm:cxn modelId="{CEA3CC3E-8402-40E0-8DA8-9FDCDAB24509}" type="presParOf" srcId="{D82AC762-E164-48C9-806A-FA006541A099}" destId="{94D9C8D9-A96B-437E-9B4E-14CBCB633A70}" srcOrd="1" destOrd="0" presId="urn:microsoft.com/office/officeart/2005/8/layout/hierarchy1"/>
    <dgm:cxn modelId="{0C6D80B9-EEAA-47E2-BB49-E9EC51C88BFC}" type="presParOf" srcId="{94D9C8D9-A96B-437E-9B4E-14CBCB633A70}" destId="{E2BAFC0E-701F-43BA-938A-0B4000BE58AF}" srcOrd="0" destOrd="0" presId="urn:microsoft.com/office/officeart/2005/8/layout/hierarchy1"/>
    <dgm:cxn modelId="{15A0DD31-7B82-46B0-A015-FD032BB9E975}" type="presParOf" srcId="{E2BAFC0E-701F-43BA-938A-0B4000BE58AF}" destId="{D72FBA56-E1FD-4CDE-ADC1-B470EC5E326A}" srcOrd="0" destOrd="0" presId="urn:microsoft.com/office/officeart/2005/8/layout/hierarchy1"/>
    <dgm:cxn modelId="{A12FD04D-828A-41A7-A171-602BEB5C111F}" type="presParOf" srcId="{E2BAFC0E-701F-43BA-938A-0B4000BE58AF}" destId="{C1413C3E-CFDD-40E1-B26F-EB679D682AEF}" srcOrd="1" destOrd="0" presId="urn:microsoft.com/office/officeart/2005/8/layout/hierarchy1"/>
    <dgm:cxn modelId="{0996B84D-1A92-4A7B-953E-E3AEE7442FD7}" type="presParOf" srcId="{94D9C8D9-A96B-437E-9B4E-14CBCB633A70}" destId="{D9738159-CED6-45F8-8A32-418B1BACACA0}" srcOrd="1" destOrd="0" presId="urn:microsoft.com/office/officeart/2005/8/layout/hierarchy1"/>
    <dgm:cxn modelId="{EDFF4764-657E-4622-9B51-2FC8E4225D7A}" type="presParOf" srcId="{D9738159-CED6-45F8-8A32-418B1BACACA0}" destId="{157FFD7E-DAF3-4135-8066-1585BA4358AB}" srcOrd="0" destOrd="0" presId="urn:microsoft.com/office/officeart/2005/8/layout/hierarchy1"/>
    <dgm:cxn modelId="{C84FA1B6-AFAF-482F-8ABD-F84ED45DC437}" type="presParOf" srcId="{D9738159-CED6-45F8-8A32-418B1BACACA0}" destId="{5771D726-670F-46FA-881F-470DA7E96541}" srcOrd="1" destOrd="0" presId="urn:microsoft.com/office/officeart/2005/8/layout/hierarchy1"/>
    <dgm:cxn modelId="{53F78201-8124-4FB4-8C07-DA814772B18B}" type="presParOf" srcId="{5771D726-670F-46FA-881F-470DA7E96541}" destId="{308A09F9-21E3-4068-A03E-058ABD93CFC5}" srcOrd="0" destOrd="0" presId="urn:microsoft.com/office/officeart/2005/8/layout/hierarchy1"/>
    <dgm:cxn modelId="{85186B39-C6B8-43F9-BDE8-BCC1C87777B2}" type="presParOf" srcId="{308A09F9-21E3-4068-A03E-058ABD93CFC5}" destId="{D3856852-2485-4892-B584-766FFD9B0942}" srcOrd="0" destOrd="0" presId="urn:microsoft.com/office/officeart/2005/8/layout/hierarchy1"/>
    <dgm:cxn modelId="{4F97F5CF-2178-44AA-8347-D09D6BB4AE4B}" type="presParOf" srcId="{308A09F9-21E3-4068-A03E-058ABD93CFC5}" destId="{0C88374F-16E4-4E91-BF48-B3384E5A9C6F}" srcOrd="1" destOrd="0" presId="urn:microsoft.com/office/officeart/2005/8/layout/hierarchy1"/>
    <dgm:cxn modelId="{976C674A-1AF1-4139-8875-30CB9FF9E389}" type="presParOf" srcId="{5771D726-670F-46FA-881F-470DA7E96541}" destId="{D11651F9-1B2D-48F2-A3EB-25F29474E3E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FFD7E-DAF3-4135-8066-1585BA4358AB}">
      <dsp:nvSpPr>
        <dsp:cNvPr id="0" name=""/>
        <dsp:cNvSpPr/>
      </dsp:nvSpPr>
      <dsp:spPr>
        <a:xfrm>
          <a:off x="4987850" y="3769559"/>
          <a:ext cx="91440" cy="440687"/>
        </a:xfrm>
        <a:custGeom>
          <a:avLst/>
          <a:gdLst/>
          <a:ahLst/>
          <a:cxnLst/>
          <a:rect l="0" t="0" r="0" b="0"/>
          <a:pathLst>
            <a:path>
              <a:moveTo>
                <a:pt x="45720" y="0"/>
              </a:moveTo>
              <a:lnTo>
                <a:pt x="45720" y="4406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663110-A19E-4ABE-AA83-7E55F5511470}">
      <dsp:nvSpPr>
        <dsp:cNvPr id="0" name=""/>
        <dsp:cNvSpPr/>
      </dsp:nvSpPr>
      <dsp:spPr>
        <a:xfrm>
          <a:off x="4987850" y="2366684"/>
          <a:ext cx="91440" cy="440687"/>
        </a:xfrm>
        <a:custGeom>
          <a:avLst/>
          <a:gdLst/>
          <a:ahLst/>
          <a:cxnLst/>
          <a:rect l="0" t="0" r="0" b="0"/>
          <a:pathLst>
            <a:path>
              <a:moveTo>
                <a:pt x="45720" y="0"/>
              </a:moveTo>
              <a:lnTo>
                <a:pt x="45720" y="4406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61000-C917-41BE-9D10-7B25B72F10E2}">
      <dsp:nvSpPr>
        <dsp:cNvPr id="0" name=""/>
        <dsp:cNvSpPr/>
      </dsp:nvSpPr>
      <dsp:spPr>
        <a:xfrm>
          <a:off x="3725819" y="963809"/>
          <a:ext cx="1307751" cy="440687"/>
        </a:xfrm>
        <a:custGeom>
          <a:avLst/>
          <a:gdLst/>
          <a:ahLst/>
          <a:cxnLst/>
          <a:rect l="0" t="0" r="0" b="0"/>
          <a:pathLst>
            <a:path>
              <a:moveTo>
                <a:pt x="0" y="0"/>
              </a:moveTo>
              <a:lnTo>
                <a:pt x="0" y="300315"/>
              </a:lnTo>
              <a:lnTo>
                <a:pt x="1307751" y="300315"/>
              </a:lnTo>
              <a:lnTo>
                <a:pt x="1307751" y="440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DE73DA-C4A4-47BE-BB09-01233A568CDE}">
      <dsp:nvSpPr>
        <dsp:cNvPr id="0" name=""/>
        <dsp:cNvSpPr/>
      </dsp:nvSpPr>
      <dsp:spPr>
        <a:xfrm>
          <a:off x="2371756" y="3769559"/>
          <a:ext cx="91440" cy="442309"/>
        </a:xfrm>
        <a:custGeom>
          <a:avLst/>
          <a:gdLst/>
          <a:ahLst/>
          <a:cxnLst/>
          <a:rect l="0" t="0" r="0" b="0"/>
          <a:pathLst>
            <a:path>
              <a:moveTo>
                <a:pt x="46310" y="0"/>
              </a:moveTo>
              <a:lnTo>
                <a:pt x="46310" y="301937"/>
              </a:lnTo>
              <a:lnTo>
                <a:pt x="45720" y="301937"/>
              </a:lnTo>
              <a:lnTo>
                <a:pt x="45720" y="4423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3E19C-8661-4D49-AEA3-F1FF29DB2BB3}">
      <dsp:nvSpPr>
        <dsp:cNvPr id="0" name=""/>
        <dsp:cNvSpPr/>
      </dsp:nvSpPr>
      <dsp:spPr>
        <a:xfrm>
          <a:off x="2372347" y="2366684"/>
          <a:ext cx="91440" cy="440687"/>
        </a:xfrm>
        <a:custGeom>
          <a:avLst/>
          <a:gdLst/>
          <a:ahLst/>
          <a:cxnLst/>
          <a:rect l="0" t="0" r="0" b="0"/>
          <a:pathLst>
            <a:path>
              <a:moveTo>
                <a:pt x="45720" y="0"/>
              </a:moveTo>
              <a:lnTo>
                <a:pt x="45720" y="4406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4446A-8242-4C1D-811A-BFD4F09346B7}">
      <dsp:nvSpPr>
        <dsp:cNvPr id="0" name=""/>
        <dsp:cNvSpPr/>
      </dsp:nvSpPr>
      <dsp:spPr>
        <a:xfrm>
          <a:off x="2418067" y="963809"/>
          <a:ext cx="1307751" cy="440687"/>
        </a:xfrm>
        <a:custGeom>
          <a:avLst/>
          <a:gdLst/>
          <a:ahLst/>
          <a:cxnLst/>
          <a:rect l="0" t="0" r="0" b="0"/>
          <a:pathLst>
            <a:path>
              <a:moveTo>
                <a:pt x="1307751" y="0"/>
              </a:moveTo>
              <a:lnTo>
                <a:pt x="1307751" y="300315"/>
              </a:lnTo>
              <a:lnTo>
                <a:pt x="0" y="300315"/>
              </a:lnTo>
              <a:lnTo>
                <a:pt x="0" y="44068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18691A-8ACB-4C6B-ADFF-7E370D4F4A99}">
      <dsp:nvSpPr>
        <dsp:cNvPr id="0" name=""/>
        <dsp:cNvSpPr/>
      </dsp:nvSpPr>
      <dsp:spPr>
        <a:xfrm>
          <a:off x="2586429" y="1621"/>
          <a:ext cx="2278778" cy="962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F8C86F-FCF0-4A3B-8C25-7ABD1AF0FC95}">
      <dsp:nvSpPr>
        <dsp:cNvPr id="0" name=""/>
        <dsp:cNvSpPr/>
      </dsp:nvSpPr>
      <dsp:spPr>
        <a:xfrm>
          <a:off x="2754791" y="161565"/>
          <a:ext cx="2278778" cy="9621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NPP accident management</a:t>
          </a:r>
          <a:endParaRPr lang="en-US" sz="1300" kern="1200" dirty="0"/>
        </a:p>
      </dsp:txBody>
      <dsp:txXfrm>
        <a:off x="2782972" y="189746"/>
        <a:ext cx="2222416" cy="905825"/>
      </dsp:txXfrm>
    </dsp:sp>
    <dsp:sp modelId="{8CD17F65-FD46-4142-B6BA-373FD7A9B965}">
      <dsp:nvSpPr>
        <dsp:cNvPr id="0" name=""/>
        <dsp:cNvSpPr/>
      </dsp:nvSpPr>
      <dsp:spPr>
        <a:xfrm>
          <a:off x="1278678" y="1404496"/>
          <a:ext cx="2278778" cy="962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2E292D-A781-4274-8A50-0811F58231AB}">
      <dsp:nvSpPr>
        <dsp:cNvPr id="0" name=""/>
        <dsp:cNvSpPr/>
      </dsp:nvSpPr>
      <dsp:spPr>
        <a:xfrm>
          <a:off x="1447040" y="1564440"/>
          <a:ext cx="2278778" cy="9621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effectLst>
                <a:outerShdw blurRad="38100" dist="38100" dir="2700000" algn="tl">
                  <a:srgbClr val="000000">
                    <a:alpha val="43137"/>
                  </a:srgbClr>
                </a:outerShdw>
              </a:effectLst>
            </a:rPr>
            <a:t>Preventing stage</a:t>
          </a:r>
          <a:endParaRPr lang="en-US" sz="1800" kern="1200" dirty="0">
            <a:effectLst>
              <a:outerShdw blurRad="38100" dist="38100" dir="2700000" algn="tl">
                <a:srgbClr val="000000">
                  <a:alpha val="43137"/>
                </a:srgbClr>
              </a:outerShdw>
            </a:effectLst>
          </a:endParaRPr>
        </a:p>
      </dsp:txBody>
      <dsp:txXfrm>
        <a:off x="1475221" y="1592621"/>
        <a:ext cx="2222416" cy="905825"/>
      </dsp:txXfrm>
    </dsp:sp>
    <dsp:sp modelId="{9258F80D-BA93-4859-9E04-78D9A34A18CC}">
      <dsp:nvSpPr>
        <dsp:cNvPr id="0" name=""/>
        <dsp:cNvSpPr/>
      </dsp:nvSpPr>
      <dsp:spPr>
        <a:xfrm>
          <a:off x="1278678" y="2807371"/>
          <a:ext cx="2278778" cy="962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11700-09D7-428B-80E0-016CFFAA2B7E}">
      <dsp:nvSpPr>
        <dsp:cNvPr id="0" name=""/>
        <dsp:cNvSpPr/>
      </dsp:nvSpPr>
      <dsp:spPr>
        <a:xfrm>
          <a:off x="1447040" y="2967315"/>
          <a:ext cx="2278778" cy="9621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Beyond-Design-Basis Accidents Management Guidance (BDBAMG) </a:t>
          </a:r>
          <a:endParaRPr lang="en-US" sz="1300" kern="1200" dirty="0"/>
        </a:p>
      </dsp:txBody>
      <dsp:txXfrm>
        <a:off x="1475221" y="2995496"/>
        <a:ext cx="2222416" cy="905825"/>
      </dsp:txXfrm>
    </dsp:sp>
    <dsp:sp modelId="{2645C3F8-405F-4243-A266-A320E8646A14}">
      <dsp:nvSpPr>
        <dsp:cNvPr id="0" name=""/>
        <dsp:cNvSpPr/>
      </dsp:nvSpPr>
      <dsp:spPr>
        <a:xfrm>
          <a:off x="1278087" y="4211868"/>
          <a:ext cx="2278778" cy="962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7E8BE55-00AF-4880-B3DC-DB5A221116B2}">
      <dsp:nvSpPr>
        <dsp:cNvPr id="0" name=""/>
        <dsp:cNvSpPr/>
      </dsp:nvSpPr>
      <dsp:spPr>
        <a:xfrm>
          <a:off x="1446449" y="4371812"/>
          <a:ext cx="2278778" cy="9621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main purpose</a:t>
          </a:r>
        </a:p>
        <a:p>
          <a:pPr lvl="0" algn="ctr" defTabSz="577850">
            <a:lnSpc>
              <a:spcPct val="90000"/>
            </a:lnSpc>
            <a:spcBef>
              <a:spcPct val="0"/>
            </a:spcBef>
            <a:spcAft>
              <a:spcPct val="35000"/>
            </a:spcAft>
          </a:pPr>
          <a:r>
            <a:rPr lang="en-US" sz="1300" kern="1200" dirty="0" smtClean="0"/>
            <a:t>maintain and/or recover the </a:t>
          </a:r>
          <a:r>
            <a:rPr lang="en-US" sz="1300" b="1" u="sng" kern="1200" dirty="0" smtClean="0"/>
            <a:t>fundamental safety functions</a:t>
          </a:r>
          <a:endParaRPr lang="en-US" sz="1300" b="1" u="sng" kern="1200" dirty="0"/>
        </a:p>
      </dsp:txBody>
      <dsp:txXfrm>
        <a:off x="1474630" y="4399993"/>
        <a:ext cx="2222416" cy="905825"/>
      </dsp:txXfrm>
    </dsp:sp>
    <dsp:sp modelId="{5B0E5FBF-6CEB-4101-82A9-B5CF5796182F}">
      <dsp:nvSpPr>
        <dsp:cNvPr id="0" name=""/>
        <dsp:cNvSpPr/>
      </dsp:nvSpPr>
      <dsp:spPr>
        <a:xfrm>
          <a:off x="3894180" y="1404496"/>
          <a:ext cx="2278778" cy="962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1941C-BB35-448C-A763-FC6D05C1224B}">
      <dsp:nvSpPr>
        <dsp:cNvPr id="0" name=""/>
        <dsp:cNvSpPr/>
      </dsp:nvSpPr>
      <dsp:spPr>
        <a:xfrm>
          <a:off x="4062542" y="1564440"/>
          <a:ext cx="2278778" cy="9621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effectLst>
                <a:outerShdw blurRad="38100" dist="38100" dir="2700000" algn="tl">
                  <a:srgbClr val="000000">
                    <a:alpha val="43137"/>
                  </a:srgbClr>
                </a:outerShdw>
              </a:effectLst>
            </a:rPr>
            <a:t>Mitigaton</a:t>
          </a:r>
          <a:r>
            <a:rPr lang="en-US" sz="1800" kern="1200" dirty="0" smtClean="0">
              <a:effectLst>
                <a:outerShdw blurRad="38100" dist="38100" dir="2700000" algn="tl">
                  <a:srgbClr val="000000">
                    <a:alpha val="43137"/>
                  </a:srgbClr>
                </a:outerShdw>
              </a:effectLst>
            </a:rPr>
            <a:t> stage</a:t>
          </a:r>
          <a:endParaRPr lang="en-US" sz="1800" kern="1200" dirty="0">
            <a:effectLst>
              <a:outerShdw blurRad="38100" dist="38100" dir="2700000" algn="tl">
                <a:srgbClr val="000000">
                  <a:alpha val="43137"/>
                </a:srgbClr>
              </a:outerShdw>
            </a:effectLst>
          </a:endParaRPr>
        </a:p>
      </dsp:txBody>
      <dsp:txXfrm>
        <a:off x="4090723" y="1592621"/>
        <a:ext cx="2222416" cy="905825"/>
      </dsp:txXfrm>
    </dsp:sp>
    <dsp:sp modelId="{D72FBA56-E1FD-4CDE-ADC1-B470EC5E326A}">
      <dsp:nvSpPr>
        <dsp:cNvPr id="0" name=""/>
        <dsp:cNvSpPr/>
      </dsp:nvSpPr>
      <dsp:spPr>
        <a:xfrm>
          <a:off x="3894180" y="2807371"/>
          <a:ext cx="2278778" cy="962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13C3E-CFDD-40E1-B26F-EB679D682AEF}">
      <dsp:nvSpPr>
        <dsp:cNvPr id="0" name=""/>
        <dsp:cNvSpPr/>
      </dsp:nvSpPr>
      <dsp:spPr>
        <a:xfrm>
          <a:off x="4062542" y="2967315"/>
          <a:ext cx="2278778" cy="9621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Severe Accident Management Guidelines (SAMGs)</a:t>
          </a:r>
          <a:endParaRPr lang="en-US" sz="1300" kern="1200" dirty="0"/>
        </a:p>
      </dsp:txBody>
      <dsp:txXfrm>
        <a:off x="4090723" y="2995496"/>
        <a:ext cx="2222416" cy="905825"/>
      </dsp:txXfrm>
    </dsp:sp>
    <dsp:sp modelId="{D3856852-2485-4892-B584-766FFD9B0942}">
      <dsp:nvSpPr>
        <dsp:cNvPr id="0" name=""/>
        <dsp:cNvSpPr/>
      </dsp:nvSpPr>
      <dsp:spPr>
        <a:xfrm>
          <a:off x="3894180" y="4210246"/>
          <a:ext cx="2278778" cy="96218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88374F-16E4-4E91-BF48-B3384E5A9C6F}">
      <dsp:nvSpPr>
        <dsp:cNvPr id="0" name=""/>
        <dsp:cNvSpPr/>
      </dsp:nvSpPr>
      <dsp:spPr>
        <a:xfrm>
          <a:off x="4062542" y="4370190"/>
          <a:ext cx="2278778" cy="96218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main purpose </a:t>
          </a:r>
        </a:p>
        <a:p>
          <a:pPr lvl="0" algn="ctr" defTabSz="577850">
            <a:lnSpc>
              <a:spcPct val="90000"/>
            </a:lnSpc>
            <a:spcBef>
              <a:spcPct val="0"/>
            </a:spcBef>
            <a:spcAft>
              <a:spcPct val="35000"/>
            </a:spcAft>
          </a:pPr>
          <a:r>
            <a:rPr lang="en-US" sz="1300" kern="1200" dirty="0" smtClean="0"/>
            <a:t>preserving the </a:t>
          </a:r>
          <a:r>
            <a:rPr lang="en-US" sz="1300" b="1" u="sng" kern="1200" dirty="0" smtClean="0"/>
            <a:t>safety barriers</a:t>
          </a:r>
          <a:endParaRPr lang="en-US" sz="1300" kern="1200" dirty="0" smtClean="0"/>
        </a:p>
      </dsp:txBody>
      <dsp:txXfrm>
        <a:off x="4090723" y="4398371"/>
        <a:ext cx="2222416" cy="9058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26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82600"/>
          </a:xfrm>
          <a:prstGeom prst="rect">
            <a:avLst/>
          </a:prstGeom>
        </p:spPr>
        <p:txBody>
          <a:bodyPr vert="horz" lIns="91440" tIns="45720" rIns="91440" bIns="45720" rtlCol="0"/>
          <a:lstStyle>
            <a:lvl1pPr algn="r">
              <a:defRPr sz="1200"/>
            </a:lvl1pPr>
          </a:lstStyle>
          <a:p>
            <a:fld id="{36CD5661-F995-43F5-886E-91019D9D9D6D}" type="datetimeFigureOut">
              <a:rPr lang="en-US" smtClean="0"/>
              <a:t>11/15/2021</a:t>
            </a:fld>
            <a:endParaRPr lang="en-US"/>
          </a:p>
        </p:txBody>
      </p:sp>
      <p:sp>
        <p:nvSpPr>
          <p:cNvPr id="4" name="Footer Placeholder 3"/>
          <p:cNvSpPr>
            <a:spLocks noGrp="1"/>
          </p:cNvSpPr>
          <p:nvPr>
            <p:ph type="ftr" sz="quarter" idx="2"/>
          </p:nvPr>
        </p:nvSpPr>
        <p:spPr>
          <a:xfrm>
            <a:off x="0" y="9177338"/>
            <a:ext cx="2971800" cy="4826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177338"/>
            <a:ext cx="2971800" cy="482600"/>
          </a:xfrm>
          <a:prstGeom prst="rect">
            <a:avLst/>
          </a:prstGeom>
        </p:spPr>
        <p:txBody>
          <a:bodyPr vert="horz" lIns="91440" tIns="45720" rIns="91440" bIns="45720" rtlCol="0" anchor="b"/>
          <a:lstStyle>
            <a:lvl1pPr algn="r">
              <a:defRPr sz="1200"/>
            </a:lvl1pPr>
          </a:lstStyle>
          <a:p>
            <a:fld id="{ED9E8B10-1DF9-410A-B63B-74E9DE3171A5}" type="slidenum">
              <a:rPr lang="en-US" smtClean="0"/>
              <a:t>‹#›</a:t>
            </a:fld>
            <a:endParaRPr lang="en-US"/>
          </a:p>
        </p:txBody>
      </p:sp>
    </p:spTree>
    <p:extLst>
      <p:ext uri="{BB962C8B-B14F-4D97-AF65-F5344CB8AC3E}">
        <p14:creationId xmlns:p14="http://schemas.microsoft.com/office/powerpoint/2010/main" val="3685907968"/>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26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2600"/>
          </a:xfrm>
          <a:prstGeom prst="rect">
            <a:avLst/>
          </a:prstGeom>
        </p:spPr>
        <p:txBody>
          <a:bodyPr vert="horz" lIns="91440" tIns="45720" rIns="91440" bIns="45720" rtlCol="0"/>
          <a:lstStyle>
            <a:lvl1pPr algn="r">
              <a:defRPr sz="1200"/>
            </a:lvl1pPr>
          </a:lstStyle>
          <a:p>
            <a:fld id="{02B39143-D0DD-4A48-9DCB-3313C75252C8}" type="datetimeFigureOut">
              <a:rPr lang="en-US" smtClean="0"/>
              <a:t>11/15/2021</a:t>
            </a:fld>
            <a:endParaRPr lang="en-US"/>
          </a:p>
        </p:txBody>
      </p:sp>
      <p:sp>
        <p:nvSpPr>
          <p:cNvPr id="4" name="Slide Image Placeholder 3"/>
          <p:cNvSpPr>
            <a:spLocks noGrp="1" noRot="1" noChangeAspect="1"/>
          </p:cNvSpPr>
          <p:nvPr>
            <p:ph type="sldImg" idx="2"/>
          </p:nvPr>
        </p:nvSpPr>
        <p:spPr>
          <a:xfrm>
            <a:off x="1012825" y="723900"/>
            <a:ext cx="4832350" cy="36242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589463"/>
            <a:ext cx="5486400" cy="434816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77338"/>
            <a:ext cx="2971800" cy="4826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177338"/>
            <a:ext cx="2971800" cy="482600"/>
          </a:xfrm>
          <a:prstGeom prst="rect">
            <a:avLst/>
          </a:prstGeom>
        </p:spPr>
        <p:txBody>
          <a:bodyPr vert="horz" lIns="91440" tIns="45720" rIns="91440" bIns="45720" rtlCol="0" anchor="b"/>
          <a:lstStyle>
            <a:lvl1pPr algn="r">
              <a:defRPr sz="1200"/>
            </a:lvl1pPr>
          </a:lstStyle>
          <a:p>
            <a:fld id="{D4028F19-F4A0-443F-9867-AA2690AE2B8C}" type="slidenum">
              <a:rPr lang="en-US" smtClean="0"/>
              <a:t>‹#›</a:t>
            </a:fld>
            <a:endParaRPr lang="en-US"/>
          </a:p>
        </p:txBody>
      </p:sp>
    </p:spTree>
    <p:extLst>
      <p:ext uri="{BB962C8B-B14F-4D97-AF65-F5344CB8AC3E}">
        <p14:creationId xmlns:p14="http://schemas.microsoft.com/office/powerpoint/2010/main" val="1978595596"/>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028F19-F4A0-443F-9867-AA2690AE2B8C}" type="slidenum">
              <a:rPr lang="en-US" smtClean="0"/>
              <a:t>1</a:t>
            </a:fld>
            <a:endParaRPr lang="en-US"/>
          </a:p>
        </p:txBody>
      </p:sp>
      <p:sp>
        <p:nvSpPr>
          <p:cNvPr id="6" name="Footer Placeholder 5"/>
          <p:cNvSpPr>
            <a:spLocks noGrp="1"/>
          </p:cNvSpPr>
          <p:nvPr>
            <p:ph type="ftr" sz="quarter" idx="11"/>
          </p:nvPr>
        </p:nvSpPr>
        <p:spPr/>
        <p:txBody>
          <a:bodyPr/>
          <a:lstStyle/>
          <a:p>
            <a:endParaRPr lang="en-US"/>
          </a:p>
        </p:txBody>
      </p:sp>
      <p:sp>
        <p:nvSpPr>
          <p:cNvPr id="7" name="Header Placeholder 6"/>
          <p:cNvSpPr>
            <a:spLocks noGrp="1"/>
          </p:cNvSpPr>
          <p:nvPr>
            <p:ph type="hdr" sz="quarter" idx="12"/>
          </p:nvPr>
        </p:nvSpPr>
        <p:spPr/>
        <p:txBody>
          <a:bodyPr/>
          <a:lstStyle/>
          <a:p>
            <a:endParaRPr lang="en-US"/>
          </a:p>
        </p:txBody>
      </p:sp>
    </p:spTree>
    <p:extLst>
      <p:ext uri="{BB962C8B-B14F-4D97-AF65-F5344CB8AC3E}">
        <p14:creationId xmlns:p14="http://schemas.microsoft.com/office/powerpoint/2010/main" val="1223037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15</a:t>
            </a:fld>
            <a:endParaRPr lang="en-US"/>
          </a:p>
        </p:txBody>
      </p:sp>
    </p:spTree>
    <p:extLst>
      <p:ext uri="{BB962C8B-B14F-4D97-AF65-F5344CB8AC3E}">
        <p14:creationId xmlns:p14="http://schemas.microsoft.com/office/powerpoint/2010/main" val="685696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16</a:t>
            </a:fld>
            <a:endParaRPr lang="en-US"/>
          </a:p>
        </p:txBody>
      </p:sp>
    </p:spTree>
    <p:extLst>
      <p:ext uri="{BB962C8B-B14F-4D97-AF65-F5344CB8AC3E}">
        <p14:creationId xmlns:p14="http://schemas.microsoft.com/office/powerpoint/2010/main" val="685696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17</a:t>
            </a:fld>
            <a:endParaRPr lang="en-US"/>
          </a:p>
        </p:txBody>
      </p:sp>
    </p:spTree>
    <p:extLst>
      <p:ext uri="{BB962C8B-B14F-4D97-AF65-F5344CB8AC3E}">
        <p14:creationId xmlns:p14="http://schemas.microsoft.com/office/powerpoint/2010/main" val="2941711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18</a:t>
            </a:fld>
            <a:endParaRPr lang="en-US"/>
          </a:p>
        </p:txBody>
      </p:sp>
    </p:spTree>
    <p:extLst>
      <p:ext uri="{BB962C8B-B14F-4D97-AF65-F5344CB8AC3E}">
        <p14:creationId xmlns:p14="http://schemas.microsoft.com/office/powerpoint/2010/main" val="2656005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19</a:t>
            </a:fld>
            <a:endParaRPr lang="en-US"/>
          </a:p>
        </p:txBody>
      </p:sp>
    </p:spTree>
    <p:extLst>
      <p:ext uri="{BB962C8B-B14F-4D97-AF65-F5344CB8AC3E}">
        <p14:creationId xmlns:p14="http://schemas.microsoft.com/office/powerpoint/2010/main" val="4092388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20</a:t>
            </a:fld>
            <a:endParaRPr lang="en-US"/>
          </a:p>
        </p:txBody>
      </p:sp>
    </p:spTree>
    <p:extLst>
      <p:ext uri="{BB962C8B-B14F-4D97-AF65-F5344CB8AC3E}">
        <p14:creationId xmlns:p14="http://schemas.microsoft.com/office/powerpoint/2010/main" val="4092388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21</a:t>
            </a:fld>
            <a:endParaRPr lang="en-US"/>
          </a:p>
        </p:txBody>
      </p:sp>
    </p:spTree>
    <p:extLst>
      <p:ext uri="{BB962C8B-B14F-4D97-AF65-F5344CB8AC3E}">
        <p14:creationId xmlns:p14="http://schemas.microsoft.com/office/powerpoint/2010/main" val="4092388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22</a:t>
            </a:fld>
            <a:endParaRPr lang="en-US"/>
          </a:p>
        </p:txBody>
      </p:sp>
    </p:spTree>
    <p:extLst>
      <p:ext uri="{BB962C8B-B14F-4D97-AF65-F5344CB8AC3E}">
        <p14:creationId xmlns:p14="http://schemas.microsoft.com/office/powerpoint/2010/main" val="134515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23</a:t>
            </a:fld>
            <a:endParaRPr lang="en-US"/>
          </a:p>
        </p:txBody>
      </p:sp>
    </p:spTree>
    <p:extLst>
      <p:ext uri="{BB962C8B-B14F-4D97-AF65-F5344CB8AC3E}">
        <p14:creationId xmlns:p14="http://schemas.microsoft.com/office/powerpoint/2010/main" val="1069853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24</a:t>
            </a:fld>
            <a:endParaRPr lang="en-US"/>
          </a:p>
        </p:txBody>
      </p:sp>
    </p:spTree>
    <p:extLst>
      <p:ext uri="{BB962C8B-B14F-4D97-AF65-F5344CB8AC3E}">
        <p14:creationId xmlns:p14="http://schemas.microsoft.com/office/powerpoint/2010/main" val="3157704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2</a:t>
            </a:fld>
            <a:endParaRPr lang="en-US"/>
          </a:p>
        </p:txBody>
      </p:sp>
    </p:spTree>
    <p:extLst>
      <p:ext uri="{BB962C8B-B14F-4D97-AF65-F5344CB8AC3E}">
        <p14:creationId xmlns:p14="http://schemas.microsoft.com/office/powerpoint/2010/main" val="3297199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25</a:t>
            </a:fld>
            <a:endParaRPr lang="en-US"/>
          </a:p>
        </p:txBody>
      </p:sp>
    </p:spTree>
    <p:extLst>
      <p:ext uri="{BB962C8B-B14F-4D97-AF65-F5344CB8AC3E}">
        <p14:creationId xmlns:p14="http://schemas.microsoft.com/office/powerpoint/2010/main" val="31771109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26</a:t>
            </a:fld>
            <a:endParaRPr lang="en-US"/>
          </a:p>
        </p:txBody>
      </p:sp>
    </p:spTree>
    <p:extLst>
      <p:ext uri="{BB962C8B-B14F-4D97-AF65-F5344CB8AC3E}">
        <p14:creationId xmlns:p14="http://schemas.microsoft.com/office/powerpoint/2010/main" val="2899958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27</a:t>
            </a:fld>
            <a:endParaRPr lang="en-US"/>
          </a:p>
        </p:txBody>
      </p:sp>
    </p:spTree>
    <p:extLst>
      <p:ext uri="{BB962C8B-B14F-4D97-AF65-F5344CB8AC3E}">
        <p14:creationId xmlns:p14="http://schemas.microsoft.com/office/powerpoint/2010/main" val="2373348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28</a:t>
            </a:fld>
            <a:endParaRPr lang="en-US"/>
          </a:p>
        </p:txBody>
      </p:sp>
    </p:spTree>
    <p:extLst>
      <p:ext uri="{BB962C8B-B14F-4D97-AF65-F5344CB8AC3E}">
        <p14:creationId xmlns:p14="http://schemas.microsoft.com/office/powerpoint/2010/main" val="1265339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29</a:t>
            </a:fld>
            <a:endParaRPr lang="en-US"/>
          </a:p>
        </p:txBody>
      </p:sp>
    </p:spTree>
    <p:extLst>
      <p:ext uri="{BB962C8B-B14F-4D97-AF65-F5344CB8AC3E}">
        <p14:creationId xmlns:p14="http://schemas.microsoft.com/office/powerpoint/2010/main" val="1265339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30</a:t>
            </a:fld>
            <a:endParaRPr lang="en-US"/>
          </a:p>
        </p:txBody>
      </p:sp>
    </p:spTree>
    <p:extLst>
      <p:ext uri="{BB962C8B-B14F-4D97-AF65-F5344CB8AC3E}">
        <p14:creationId xmlns:p14="http://schemas.microsoft.com/office/powerpoint/2010/main" val="12653399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31</a:t>
            </a:fld>
            <a:endParaRPr lang="en-US"/>
          </a:p>
        </p:txBody>
      </p:sp>
    </p:spTree>
    <p:extLst>
      <p:ext uri="{BB962C8B-B14F-4D97-AF65-F5344CB8AC3E}">
        <p14:creationId xmlns:p14="http://schemas.microsoft.com/office/powerpoint/2010/main" val="12653399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32</a:t>
            </a:fld>
            <a:endParaRPr lang="en-US"/>
          </a:p>
        </p:txBody>
      </p:sp>
    </p:spTree>
    <p:extLst>
      <p:ext uri="{BB962C8B-B14F-4D97-AF65-F5344CB8AC3E}">
        <p14:creationId xmlns:p14="http://schemas.microsoft.com/office/powerpoint/2010/main" val="2335158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3</a:t>
            </a:fld>
            <a:endParaRPr lang="en-US"/>
          </a:p>
        </p:txBody>
      </p:sp>
    </p:spTree>
    <p:extLst>
      <p:ext uri="{BB962C8B-B14F-4D97-AF65-F5344CB8AC3E}">
        <p14:creationId xmlns:p14="http://schemas.microsoft.com/office/powerpoint/2010/main" val="2725981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4</a:t>
            </a:fld>
            <a:endParaRPr lang="en-US"/>
          </a:p>
        </p:txBody>
      </p:sp>
    </p:spTree>
    <p:extLst>
      <p:ext uri="{BB962C8B-B14F-4D97-AF65-F5344CB8AC3E}">
        <p14:creationId xmlns:p14="http://schemas.microsoft.com/office/powerpoint/2010/main" val="2725981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5</a:t>
            </a:fld>
            <a:endParaRPr lang="en-US"/>
          </a:p>
        </p:txBody>
      </p:sp>
    </p:spTree>
    <p:extLst>
      <p:ext uri="{BB962C8B-B14F-4D97-AF65-F5344CB8AC3E}">
        <p14:creationId xmlns:p14="http://schemas.microsoft.com/office/powerpoint/2010/main" val="2622069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7</a:t>
            </a:fld>
            <a:endParaRPr lang="en-US"/>
          </a:p>
        </p:txBody>
      </p:sp>
    </p:spTree>
    <p:extLst>
      <p:ext uri="{BB962C8B-B14F-4D97-AF65-F5344CB8AC3E}">
        <p14:creationId xmlns:p14="http://schemas.microsoft.com/office/powerpoint/2010/main" val="2622069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9</a:t>
            </a:fld>
            <a:endParaRPr lang="en-US"/>
          </a:p>
        </p:txBody>
      </p:sp>
    </p:spTree>
    <p:extLst>
      <p:ext uri="{BB962C8B-B14F-4D97-AF65-F5344CB8AC3E}">
        <p14:creationId xmlns:p14="http://schemas.microsoft.com/office/powerpoint/2010/main" val="2622069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10</a:t>
            </a:fld>
            <a:endParaRPr lang="en-US"/>
          </a:p>
        </p:txBody>
      </p:sp>
    </p:spTree>
    <p:extLst>
      <p:ext uri="{BB962C8B-B14F-4D97-AF65-F5344CB8AC3E}">
        <p14:creationId xmlns:p14="http://schemas.microsoft.com/office/powerpoint/2010/main" val="352140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28F19-F4A0-443F-9867-AA2690AE2B8C}" type="slidenum">
              <a:rPr lang="en-US" smtClean="0"/>
              <a:t>11</a:t>
            </a:fld>
            <a:endParaRPr lang="en-US"/>
          </a:p>
        </p:txBody>
      </p:sp>
    </p:spTree>
    <p:extLst>
      <p:ext uri="{BB962C8B-B14F-4D97-AF65-F5344CB8AC3E}">
        <p14:creationId xmlns:p14="http://schemas.microsoft.com/office/powerpoint/2010/main" val="19427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887CA8-482B-40C4-9465-930B27BD2DF4}" type="datetime1">
              <a:rPr lang="en-US" smtClean="0"/>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C6CCC85-941D-4393-A31D-CFD946D6AE90}" type="slidenum">
              <a:rPr lang="en-US"/>
              <a:pPr>
                <a:defRPr/>
              </a:pPr>
              <a:t>‹#›</a:t>
            </a:fld>
            <a:endParaRPr lang="en-US"/>
          </a:p>
        </p:txBody>
      </p:sp>
    </p:spTree>
    <p:extLst>
      <p:ext uri="{BB962C8B-B14F-4D97-AF65-F5344CB8AC3E}">
        <p14:creationId xmlns:p14="http://schemas.microsoft.com/office/powerpoint/2010/main" val="1036573089"/>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5DA9C6-E2D8-4710-9183-7838E64D9DD1}" type="datetime1">
              <a:rPr lang="en-US" smtClean="0"/>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699A2EC-1E8C-4CD4-903C-F719543C27D2}" type="slidenum">
              <a:rPr lang="en-US"/>
              <a:pPr>
                <a:defRPr/>
              </a:pPr>
              <a:t>‹#›</a:t>
            </a:fld>
            <a:endParaRPr lang="en-US"/>
          </a:p>
        </p:txBody>
      </p:sp>
    </p:spTree>
    <p:extLst>
      <p:ext uri="{BB962C8B-B14F-4D97-AF65-F5344CB8AC3E}">
        <p14:creationId xmlns:p14="http://schemas.microsoft.com/office/powerpoint/2010/main" val="2145580306"/>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5CC1D4-2B05-4574-9E42-151066CC5BC4}" type="datetime1">
              <a:rPr lang="en-US" smtClean="0"/>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DB9D4E-CEAD-43A9-BA5D-B9FF4CD9E438}" type="slidenum">
              <a:rPr lang="en-US"/>
              <a:pPr>
                <a:defRPr/>
              </a:pPr>
              <a:t>‹#›</a:t>
            </a:fld>
            <a:endParaRPr lang="en-US"/>
          </a:p>
        </p:txBody>
      </p:sp>
    </p:spTree>
    <p:extLst>
      <p:ext uri="{BB962C8B-B14F-4D97-AF65-F5344CB8AC3E}">
        <p14:creationId xmlns:p14="http://schemas.microsoft.com/office/powerpoint/2010/main" val="372453929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B663F12-367F-4529-82D8-DD659F98AE9C}" type="datetime1">
              <a:rPr lang="en-US" smtClean="0"/>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FD6F85-A2BF-40B0-9B9D-EA4A4A5E25DE}" type="slidenum">
              <a:rPr lang="en-US"/>
              <a:pPr>
                <a:defRPr/>
              </a:pPr>
              <a:t>‹#›</a:t>
            </a:fld>
            <a:endParaRPr lang="en-US"/>
          </a:p>
        </p:txBody>
      </p:sp>
    </p:spTree>
    <p:extLst>
      <p:ext uri="{BB962C8B-B14F-4D97-AF65-F5344CB8AC3E}">
        <p14:creationId xmlns:p14="http://schemas.microsoft.com/office/powerpoint/2010/main" val="245912287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03320D2-92E3-401E-BB31-E531FDE7B155}" type="datetime1">
              <a:rPr lang="en-US" smtClean="0"/>
              <a:t>11/15/2021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FE59E7-F064-42A4-821C-527B6866C9F2}" type="slidenum">
              <a:rPr lang="en-US"/>
              <a:pPr>
                <a:defRPr/>
              </a:pPr>
              <a:t>‹#›</a:t>
            </a:fld>
            <a:endParaRPr lang="en-US"/>
          </a:p>
        </p:txBody>
      </p:sp>
    </p:spTree>
    <p:extLst>
      <p:ext uri="{BB962C8B-B14F-4D97-AF65-F5344CB8AC3E}">
        <p14:creationId xmlns:p14="http://schemas.microsoft.com/office/powerpoint/2010/main" val="969363201"/>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768881D-3939-4CFE-AAC9-4F82183A6E77}" type="datetime1">
              <a:rPr lang="en-US" smtClean="0"/>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2A3B17C-73FF-46CF-A596-EA3F396BE2D4}" type="slidenum">
              <a:rPr lang="en-US"/>
              <a:pPr>
                <a:defRPr/>
              </a:pPr>
              <a:t>‹#›</a:t>
            </a:fld>
            <a:endParaRPr lang="en-US"/>
          </a:p>
        </p:txBody>
      </p:sp>
    </p:spTree>
    <p:extLst>
      <p:ext uri="{BB962C8B-B14F-4D97-AF65-F5344CB8AC3E}">
        <p14:creationId xmlns:p14="http://schemas.microsoft.com/office/powerpoint/2010/main" val="507601567"/>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3E30F9F-4791-464B-9523-5BA1F4E02D12}" type="datetime1">
              <a:rPr lang="en-US" smtClean="0"/>
              <a:t>11/15/2021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06F5DF1-BFFC-41AA-9A51-6E643204F04E}" type="slidenum">
              <a:rPr lang="en-US"/>
              <a:pPr>
                <a:defRPr/>
              </a:pPr>
              <a:t>‹#›</a:t>
            </a:fld>
            <a:endParaRPr lang="en-US"/>
          </a:p>
        </p:txBody>
      </p:sp>
    </p:spTree>
    <p:extLst>
      <p:ext uri="{BB962C8B-B14F-4D97-AF65-F5344CB8AC3E}">
        <p14:creationId xmlns:p14="http://schemas.microsoft.com/office/powerpoint/2010/main" val="3937678730"/>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BDDF814-7E79-493A-80B9-E41E15E96783}" type="datetime1">
              <a:rPr lang="en-US" smtClean="0"/>
              <a:t>11/15/2021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7FC8E3C-A79A-4C31-9D03-6817E95FA854}" type="slidenum">
              <a:rPr lang="en-US"/>
              <a:pPr>
                <a:defRPr/>
              </a:pPr>
              <a:t>‹#›</a:t>
            </a:fld>
            <a:endParaRPr lang="en-US"/>
          </a:p>
        </p:txBody>
      </p:sp>
    </p:spTree>
    <p:extLst>
      <p:ext uri="{BB962C8B-B14F-4D97-AF65-F5344CB8AC3E}">
        <p14:creationId xmlns:p14="http://schemas.microsoft.com/office/powerpoint/2010/main" val="64832231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11B648D-9C5B-41B7-9088-164144B6EBC6}" type="datetime1">
              <a:rPr lang="en-US" smtClean="0"/>
              <a:t>11/15/2021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58C6298-5786-4B9E-B79F-52C1D66442D3}" type="slidenum">
              <a:rPr lang="en-US"/>
              <a:pPr>
                <a:defRPr/>
              </a:pPr>
              <a:t>‹#›</a:t>
            </a:fld>
            <a:endParaRPr lang="en-US"/>
          </a:p>
        </p:txBody>
      </p:sp>
    </p:spTree>
    <p:extLst>
      <p:ext uri="{BB962C8B-B14F-4D97-AF65-F5344CB8AC3E}">
        <p14:creationId xmlns:p14="http://schemas.microsoft.com/office/powerpoint/2010/main" val="173450745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53881E-ABEA-4E6D-9787-0D5640F0A8A0}" type="datetime1">
              <a:rPr lang="en-US" smtClean="0"/>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E46D60-33DC-430B-8EA4-AE2FB0F2F66A}" type="slidenum">
              <a:rPr lang="en-US"/>
              <a:pPr>
                <a:defRPr/>
              </a:pPr>
              <a:t>‹#›</a:t>
            </a:fld>
            <a:endParaRPr lang="en-US"/>
          </a:p>
        </p:txBody>
      </p:sp>
    </p:spTree>
    <p:extLst>
      <p:ext uri="{BB962C8B-B14F-4D97-AF65-F5344CB8AC3E}">
        <p14:creationId xmlns:p14="http://schemas.microsoft.com/office/powerpoint/2010/main" val="313296844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1511D1-04A9-480E-83C8-363D656C1AF1}" type="datetime1">
              <a:rPr lang="en-US" smtClean="0"/>
              <a:t>11/15/2021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D89D27-9FDD-42A0-B70C-EE7BBA98EC2B}" type="slidenum">
              <a:rPr lang="en-US"/>
              <a:pPr>
                <a:defRPr/>
              </a:pPr>
              <a:t>‹#›</a:t>
            </a:fld>
            <a:endParaRPr lang="en-US"/>
          </a:p>
        </p:txBody>
      </p:sp>
    </p:spTree>
    <p:extLst>
      <p:ext uri="{BB962C8B-B14F-4D97-AF65-F5344CB8AC3E}">
        <p14:creationId xmlns:p14="http://schemas.microsoft.com/office/powerpoint/2010/main" val="279310328"/>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6A02950F-AE7F-413C-A2D8-8070A5316565}" type="datetime1">
              <a:rPr lang="en-US" smtClean="0"/>
              <a:t>11/15/2021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F1E3D416-40DC-4BEB-BA93-C6864F9BCD0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_Toc496885769"/><Relationship Id="rId3" Type="http://schemas.openxmlformats.org/officeDocument/2006/relationships/hyperlink" Target="#_Toc496885766"/><Relationship Id="rId7" Type="http://schemas.openxmlformats.org/officeDocument/2006/relationships/hyperlink" Target="#_Toc496885768"/><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_Toc496885767"/><Relationship Id="rId5" Type="http://schemas.openxmlformats.org/officeDocument/2006/relationships/hyperlink" Target="#_Toc496885765"/><Relationship Id="rId4" Type="http://schemas.openxmlformats.org/officeDocument/2006/relationships/hyperlink" Target="#_Toc496885764"/></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990" y="1334123"/>
            <a:ext cx="7772400" cy="506292"/>
          </a:xfrm>
          <a:prstGeom prst="rect">
            <a:avLst/>
          </a:prstGeom>
        </p:spPr>
        <p:txBody>
          <a:bodyPr wrap="square">
            <a:spAutoFit/>
          </a:bodyPr>
          <a:lstStyle/>
          <a:p>
            <a:pPr algn="ctr" rtl="1">
              <a:lnSpc>
                <a:spcPct val="150000"/>
              </a:lnSpc>
            </a:pPr>
            <a:r>
              <a:rPr lang="en-US" sz="2000" b="1" dirty="0"/>
              <a:t>Project INSC IRN3.01/16 Lot 2 “Support in the Stress Test Exercise</a:t>
            </a:r>
            <a:r>
              <a:rPr lang="en-US" sz="2000" b="1" dirty="0" smtClean="0"/>
              <a:t>”</a:t>
            </a:r>
            <a:endParaRPr lang="en-US" sz="1100" dirty="0"/>
          </a:p>
        </p:txBody>
      </p:sp>
      <p:sp>
        <p:nvSpPr>
          <p:cNvPr id="5" name="Rectangle 4"/>
          <p:cNvSpPr/>
          <p:nvPr/>
        </p:nvSpPr>
        <p:spPr>
          <a:xfrm>
            <a:off x="2325239" y="5029200"/>
            <a:ext cx="4644606" cy="954107"/>
          </a:xfrm>
          <a:prstGeom prst="rect">
            <a:avLst/>
          </a:prstGeom>
        </p:spPr>
        <p:txBody>
          <a:bodyPr wrap="square">
            <a:spAutoFit/>
          </a:bodyPr>
          <a:lstStyle/>
          <a:p>
            <a:pPr algn="ctr" rtl="1"/>
            <a:r>
              <a:rPr lang="en-US" altLang="en-US" dirty="0" smtClean="0">
                <a:solidFill>
                  <a:srgbClr val="0000FF"/>
                </a:solidFill>
                <a:latin typeface="Calibri"/>
                <a:ea typeface="+mj-ea"/>
                <a:cs typeface="B Titr" panose="00000700000000000000" pitchFamily="2" charset="-78"/>
              </a:rPr>
              <a:t>NPPs Safety Development and Improvement Company</a:t>
            </a:r>
          </a:p>
          <a:p>
            <a:pPr algn="ctr" rtl="1"/>
            <a:r>
              <a:rPr lang="en-US" altLang="en-US" sz="2000" dirty="0" smtClean="0">
                <a:solidFill>
                  <a:srgbClr val="0000FF"/>
                </a:solidFill>
                <a:latin typeface="Calibri"/>
                <a:ea typeface="+mj-ea"/>
                <a:cs typeface="B Titr" panose="00000700000000000000" pitchFamily="2" charset="-78"/>
              </a:rPr>
              <a:t>(TAVANA) </a:t>
            </a:r>
            <a:endParaRPr lang="fa-IR" altLang="en-US" sz="2000" dirty="0" smtClean="0">
              <a:solidFill>
                <a:srgbClr val="0000FF"/>
              </a:solidFill>
              <a:latin typeface="Calibri"/>
              <a:ea typeface="+mj-ea"/>
              <a:cs typeface="B Titr" panose="00000700000000000000" pitchFamily="2" charset="-78"/>
            </a:endParaRPr>
          </a:p>
        </p:txBody>
      </p:sp>
      <p:sp>
        <p:nvSpPr>
          <p:cNvPr id="6" name="Rectangle 5"/>
          <p:cNvSpPr/>
          <p:nvPr/>
        </p:nvSpPr>
        <p:spPr>
          <a:xfrm>
            <a:off x="2289594" y="6219855"/>
            <a:ext cx="4644606" cy="400110"/>
          </a:xfrm>
          <a:prstGeom prst="rect">
            <a:avLst/>
          </a:prstGeom>
        </p:spPr>
        <p:txBody>
          <a:bodyPr wrap="square">
            <a:spAutoFit/>
          </a:bodyPr>
          <a:lstStyle/>
          <a:p>
            <a:pPr algn="ctr" rtl="1"/>
            <a:r>
              <a:rPr lang="en-US" altLang="en-US" sz="2000" dirty="0" smtClean="0">
                <a:solidFill>
                  <a:srgbClr val="0000FF"/>
                </a:solidFill>
                <a:latin typeface="Calibri"/>
                <a:ea typeface="+mj-ea"/>
                <a:cs typeface="B Titr" panose="00000700000000000000" pitchFamily="2" charset="-78"/>
              </a:rPr>
              <a:t>Nov 2021</a:t>
            </a:r>
            <a:endParaRPr lang="en-US" sz="1400" dirty="0">
              <a:solidFill>
                <a:srgbClr val="0000FF"/>
              </a:solidFill>
            </a:endParaRPr>
          </a:p>
        </p:txBody>
      </p:sp>
      <p:sp>
        <p:nvSpPr>
          <p:cNvPr id="7" name="Rectangle 6"/>
          <p:cNvSpPr/>
          <p:nvPr/>
        </p:nvSpPr>
        <p:spPr>
          <a:xfrm>
            <a:off x="704850" y="2286000"/>
            <a:ext cx="7981950" cy="2308324"/>
          </a:xfrm>
          <a:prstGeom prst="rect">
            <a:avLst/>
          </a:prstGeom>
        </p:spPr>
        <p:txBody>
          <a:bodyPr wrap="square">
            <a:spAutoFit/>
          </a:bodyPr>
          <a:lstStyle/>
          <a:p>
            <a:pPr algn="ctr">
              <a:lnSpc>
                <a:spcPct val="150000"/>
              </a:lnSpc>
            </a:pPr>
            <a:r>
              <a:rPr lang="en-US" sz="2400" b="1" dirty="0" smtClean="0"/>
              <a:t>WS on “Implementation </a:t>
            </a:r>
            <a:r>
              <a:rPr lang="en-US" sz="2400" b="1" dirty="0"/>
              <a:t>of symptom based EOP </a:t>
            </a:r>
            <a:r>
              <a:rPr lang="en-US" sz="2400" b="1" dirty="0" smtClean="0"/>
              <a:t>and SAMG”</a:t>
            </a:r>
          </a:p>
          <a:p>
            <a:pPr algn="ctr">
              <a:lnSpc>
                <a:spcPct val="150000"/>
              </a:lnSpc>
            </a:pPr>
            <a:endParaRPr lang="en-US" sz="2400" b="1" dirty="0" smtClean="0"/>
          </a:p>
          <a:p>
            <a:pPr algn="ctr">
              <a:lnSpc>
                <a:spcPct val="150000"/>
              </a:lnSpc>
            </a:pPr>
            <a:r>
              <a:rPr lang="en-US" sz="2400" b="1" dirty="0" smtClean="0"/>
              <a:t>STRUCTURE OF CURRENT AND PLANNED SYSTEM OF EOPs AND </a:t>
            </a:r>
            <a:r>
              <a:rPr lang="en-US" sz="2400" b="1" dirty="0" err="1" smtClean="0"/>
              <a:t>SAMGs</a:t>
            </a:r>
            <a:endParaRPr lang="en-US" sz="2400" b="1" dirty="0"/>
          </a:p>
        </p:txBody>
      </p:sp>
      <p:sp>
        <p:nvSpPr>
          <p:cNvPr id="8" name="Slide Number Placeholder 3"/>
          <p:cNvSpPr>
            <a:spLocks noGrp="1"/>
          </p:cNvSpPr>
          <p:nvPr>
            <p:ph type="sldNum" sz="quarter" idx="12"/>
          </p:nvPr>
        </p:nvSpPr>
        <p:spPr>
          <a:xfrm>
            <a:off x="6553200" y="6356350"/>
            <a:ext cx="2133600" cy="365125"/>
          </a:xfrm>
        </p:spPr>
        <p:txBody>
          <a:bodyPr/>
          <a:lstStyle/>
          <a:p>
            <a:pPr>
              <a:defRPr/>
            </a:pPr>
            <a:fld id="{04FD6F85-A2BF-40B0-9B9D-EA4A4A5E25DE}" type="slidenum">
              <a:rPr lang="en-US" smtClean="0"/>
              <a:pPr>
                <a:defRPr/>
              </a:pPr>
              <a:t>1</a:t>
            </a:fld>
            <a:endParaRPr lang="en-US" dirty="0"/>
          </a:p>
        </p:txBody>
      </p:sp>
    </p:spTree>
    <p:extLst>
      <p:ext uri="{BB962C8B-B14F-4D97-AF65-F5344CB8AC3E}">
        <p14:creationId xmlns:p14="http://schemas.microsoft.com/office/powerpoint/2010/main" val="3718775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958C6298-5786-4B9E-B79F-52C1D66442D3}" type="slidenum">
              <a:rPr lang="en-US" smtClean="0"/>
              <a:pPr>
                <a:defRPr/>
              </a:pPr>
              <a:t>10</a:t>
            </a:fld>
            <a:endParaRPr lang="en-US"/>
          </a:p>
        </p:txBody>
      </p:sp>
      <p:sp>
        <p:nvSpPr>
          <p:cNvPr id="4" name="Rectangle 3"/>
          <p:cNvSpPr/>
          <p:nvPr/>
        </p:nvSpPr>
        <p:spPr>
          <a:xfrm>
            <a:off x="266700" y="1295400"/>
            <a:ext cx="7696200" cy="369332"/>
          </a:xfrm>
          <a:prstGeom prst="rect">
            <a:avLst/>
          </a:prstGeom>
        </p:spPr>
        <p:txBody>
          <a:bodyPr wrap="square">
            <a:spAutoFit/>
          </a:bodyPr>
          <a:lstStyle/>
          <a:p>
            <a:pPr rtl="1" eaLnBrk="1" fontAlgn="auto" hangingPunct="1">
              <a:spcBef>
                <a:spcPts val="0"/>
              </a:spcBef>
              <a:spcAft>
                <a:spcPts val="0"/>
              </a:spcAft>
            </a:pPr>
            <a:r>
              <a:rPr lang="en-US" b="1" dirty="0">
                <a:latin typeface="Calibri"/>
                <a:cs typeface="B Mitra" panose="00000400000000000000" pitchFamily="2" charset="-78"/>
              </a:rPr>
              <a:t>The critical safety functions </a:t>
            </a:r>
            <a:r>
              <a:rPr lang="en-US" b="1" dirty="0" smtClean="0">
                <a:latin typeface="Calibri"/>
                <a:cs typeface="B Mitra" panose="00000400000000000000" pitchFamily="2" charset="-78"/>
              </a:rPr>
              <a:t>for NPP</a:t>
            </a:r>
            <a:endParaRPr lang="en-US" b="1" dirty="0">
              <a:latin typeface="Calibri"/>
              <a:cs typeface="B Mitra" panose="00000400000000000000" pitchFamily="2" charset="-78"/>
            </a:endParaRPr>
          </a:p>
        </p:txBody>
      </p:sp>
      <p:graphicFrame>
        <p:nvGraphicFramePr>
          <p:cNvPr id="5" name="Table 4"/>
          <p:cNvGraphicFramePr>
            <a:graphicFrameLocks noGrp="1"/>
          </p:cNvGraphicFramePr>
          <p:nvPr>
            <p:extLst>
              <p:ext uri="{D42A27DB-BD31-4B8C-83A1-F6EECF244321}">
                <p14:modId xmlns:p14="http://schemas.microsoft.com/office/powerpoint/2010/main" val="2583176300"/>
              </p:ext>
            </p:extLst>
          </p:nvPr>
        </p:nvGraphicFramePr>
        <p:xfrm>
          <a:off x="1219200" y="1752600"/>
          <a:ext cx="6096000" cy="4048760"/>
        </p:xfrm>
        <a:graphic>
          <a:graphicData uri="http://schemas.openxmlformats.org/drawingml/2006/table">
            <a:tbl>
              <a:tblPr firstRow="1">
                <a:tableStyleId>{616DA210-FB5B-4158-B5E0-FEB733F419BA}</a:tableStyleId>
              </a:tblPr>
              <a:tblGrid>
                <a:gridCol w="3048000"/>
                <a:gridCol w="3048000"/>
              </a:tblGrid>
              <a:tr h="370840">
                <a:tc>
                  <a:txBody>
                    <a:bodyPr/>
                    <a:lstStyle/>
                    <a:p>
                      <a:r>
                        <a:rPr lang="en-US" dirty="0" smtClean="0"/>
                        <a:t>Unit power operation</a:t>
                      </a:r>
                      <a:endParaRPr lang="en-US" dirty="0"/>
                    </a:p>
                  </a:txBody>
                  <a:tcPr/>
                </a:tc>
                <a:tc>
                  <a:txBody>
                    <a:bodyPr/>
                    <a:lstStyle/>
                    <a:p>
                      <a:r>
                        <a:rPr lang="en-US" dirty="0" smtClean="0"/>
                        <a:t>shutdown reactor and in the spent fuel pool</a:t>
                      </a:r>
                      <a:endParaRPr lang="en-US" dirty="0"/>
                    </a:p>
                  </a:txBody>
                  <a:tcPr/>
                </a:tc>
              </a:tr>
              <a:tr h="370840">
                <a:tc>
                  <a:txBody>
                    <a:bodyPr/>
                    <a:lstStyle/>
                    <a:p>
                      <a:r>
                        <a:rPr lang="en-US" dirty="0" smtClean="0"/>
                        <a:t>Equipment serviceability</a:t>
                      </a:r>
                      <a:endParaRPr lang="en-US" dirty="0"/>
                    </a:p>
                  </a:txBody>
                  <a:tcPr/>
                </a:tc>
                <a:tc>
                  <a:txBody>
                    <a:bodyPr/>
                    <a:lstStyle/>
                    <a:p>
                      <a:r>
                        <a:rPr lang="en-US" dirty="0" smtClean="0"/>
                        <a:t>Equipment serviceability</a:t>
                      </a:r>
                      <a:endParaRPr lang="en-US" dirty="0"/>
                    </a:p>
                  </a:txBody>
                  <a:tcPr/>
                </a:tc>
              </a:tr>
              <a:tr h="370840">
                <a:tc>
                  <a:txBody>
                    <a:bodyPr/>
                    <a:lstStyle/>
                    <a:p>
                      <a:r>
                        <a:rPr lang="en-US" dirty="0" smtClean="0"/>
                        <a:t>Reactor core </a:t>
                      </a:r>
                      <a:r>
                        <a:rPr lang="en-US" dirty="0" err="1" smtClean="0"/>
                        <a:t>subcriticality</a:t>
                      </a:r>
                      <a:endParaRPr lang="en-US" dirty="0"/>
                    </a:p>
                  </a:txBody>
                  <a:tcPr/>
                </a:tc>
                <a:tc>
                  <a:txBody>
                    <a:bodyPr/>
                    <a:lstStyle/>
                    <a:p>
                      <a:r>
                        <a:rPr lang="en-US" dirty="0" smtClean="0"/>
                        <a:t>Reactor core </a:t>
                      </a:r>
                      <a:r>
                        <a:rPr lang="en-US" dirty="0" err="1" smtClean="0"/>
                        <a:t>subcriticality</a:t>
                      </a:r>
                      <a:endParaRPr lang="en-US" dirty="0"/>
                    </a:p>
                  </a:txBody>
                  <a:tcPr/>
                </a:tc>
              </a:tr>
              <a:tr h="370840">
                <a:tc>
                  <a:txBody>
                    <a:bodyPr/>
                    <a:lstStyle/>
                    <a:p>
                      <a:r>
                        <a:rPr lang="en-US" dirty="0" smtClean="0"/>
                        <a:t>Nuclear fuel cooling</a:t>
                      </a:r>
                      <a:endParaRPr lang="en-US" dirty="0"/>
                    </a:p>
                  </a:txBody>
                  <a:tcPr/>
                </a:tc>
                <a:tc>
                  <a:txBody>
                    <a:bodyPr/>
                    <a:lstStyle/>
                    <a:p>
                      <a:r>
                        <a:rPr lang="en-US" dirty="0" smtClean="0"/>
                        <a:t>Nuclear fuel cooling</a:t>
                      </a:r>
                      <a:endParaRPr lang="en-US" dirty="0"/>
                    </a:p>
                  </a:txBody>
                  <a:tcPr/>
                </a:tc>
              </a:tr>
              <a:tr h="370840">
                <a:tc>
                  <a:txBody>
                    <a:bodyPr/>
                    <a:lstStyle/>
                    <a:p>
                      <a:r>
                        <a:rPr lang="en-US" dirty="0" smtClean="0"/>
                        <a:t>Heat removal from the primary circuit to the secondary one</a:t>
                      </a:r>
                      <a:endParaRPr lang="en-US" dirty="0"/>
                    </a:p>
                  </a:txBody>
                  <a:tcPr/>
                </a:tc>
                <a:tc>
                  <a:txBody>
                    <a:bodyPr/>
                    <a:lstStyle/>
                    <a:p>
                      <a:endParaRPr lang="en-US"/>
                    </a:p>
                  </a:txBody>
                  <a:tcPr/>
                </a:tc>
              </a:tr>
              <a:tr h="370840">
                <a:tc>
                  <a:txBody>
                    <a:bodyPr/>
                    <a:lstStyle/>
                    <a:p>
                      <a:r>
                        <a:rPr lang="en-US" dirty="0" smtClean="0"/>
                        <a:t>Primary circuit integrity</a:t>
                      </a:r>
                      <a:endParaRPr lang="en-US" dirty="0"/>
                    </a:p>
                  </a:txBody>
                  <a:tcPr/>
                </a:tc>
                <a:tc>
                  <a:txBody>
                    <a:bodyPr/>
                    <a:lstStyle/>
                    <a:p>
                      <a:r>
                        <a:rPr lang="en-US" dirty="0" smtClean="0"/>
                        <a:t>Primary circuit integrity</a:t>
                      </a:r>
                      <a:endParaRPr lang="en-US" dirty="0"/>
                    </a:p>
                  </a:txBody>
                  <a:tcPr/>
                </a:tc>
              </a:tr>
              <a:tr h="370840">
                <a:tc>
                  <a:txBody>
                    <a:bodyPr/>
                    <a:lstStyle/>
                    <a:p>
                      <a:r>
                        <a:rPr lang="en-US" dirty="0" smtClean="0"/>
                        <a:t>Confinement integrity</a:t>
                      </a:r>
                      <a:endParaRPr lang="en-US" dirty="0"/>
                    </a:p>
                  </a:txBody>
                  <a:tcPr/>
                </a:tc>
                <a:tc>
                  <a:txBody>
                    <a:bodyPr/>
                    <a:lstStyle/>
                    <a:p>
                      <a:endParaRPr lang="en-US" dirty="0"/>
                    </a:p>
                  </a:txBody>
                  <a:tcPr/>
                </a:tc>
              </a:tr>
              <a:tr h="370840">
                <a:tc>
                  <a:txBody>
                    <a:bodyPr/>
                    <a:lstStyle/>
                    <a:p>
                      <a:r>
                        <a:rPr lang="en-US" dirty="0" smtClean="0"/>
                        <a:t>Fullness - primary circuit coolant inventory</a:t>
                      </a:r>
                      <a:endParaRPr lang="en-US" dirty="0"/>
                    </a:p>
                  </a:txBody>
                  <a:tcPr/>
                </a:tc>
                <a:tc>
                  <a:txBody>
                    <a:bodyPr/>
                    <a:lstStyle/>
                    <a:p>
                      <a:endParaRPr lang="en-US" dirty="0"/>
                    </a:p>
                  </a:txBody>
                  <a:tcPr/>
                </a:tc>
              </a:tr>
            </a:tbl>
          </a:graphicData>
        </a:graphic>
      </p:graphicFrame>
      <p:sp>
        <p:nvSpPr>
          <p:cNvPr id="6" name="Rectangle 5"/>
          <p:cNvSpPr/>
          <p:nvPr/>
        </p:nvSpPr>
        <p:spPr>
          <a:xfrm>
            <a:off x="381000" y="5867400"/>
            <a:ext cx="8458200" cy="923330"/>
          </a:xfrm>
          <a:prstGeom prst="rect">
            <a:avLst/>
          </a:prstGeom>
        </p:spPr>
        <p:txBody>
          <a:bodyPr wrap="square">
            <a:spAutoFit/>
          </a:bodyPr>
          <a:lstStyle/>
          <a:p>
            <a:r>
              <a:rPr lang="en-US" dirty="0"/>
              <a:t>CSF “Equipment serviceability” is intended for shutdown reactor.  CSF “</a:t>
            </a:r>
            <a:r>
              <a:rPr lang="en-US" dirty="0" err="1"/>
              <a:t>Subcriticality</a:t>
            </a:r>
            <a:r>
              <a:rPr lang="en-US" dirty="0"/>
              <a:t>” and “Nuclear fuel cooling” are used for the shutdown reactor and for the spent fuel pool as well.</a:t>
            </a:r>
          </a:p>
        </p:txBody>
      </p:sp>
      <p:sp>
        <p:nvSpPr>
          <p:cNvPr id="7" name="TextBox 6"/>
          <p:cNvSpPr txBox="1"/>
          <p:nvPr/>
        </p:nvSpPr>
        <p:spPr>
          <a:xfrm>
            <a:off x="0" y="76200"/>
            <a:ext cx="8229600" cy="954107"/>
          </a:xfrm>
          <a:prstGeom prst="rect">
            <a:avLst/>
          </a:prstGeom>
          <a:noFill/>
        </p:spPr>
        <p:txBody>
          <a:bodyPr wrap="square" rtlCol="0">
            <a:spAutoFit/>
          </a:bodyPr>
          <a:lstStyle/>
          <a:p>
            <a:r>
              <a:rPr lang="en-US" sz="2800" b="1" dirty="0" smtClean="0">
                <a:ln w="1905"/>
                <a:solidFill>
                  <a:schemeClr val="bg1"/>
                </a:solidFill>
                <a:effectLst>
                  <a:innerShdw blurRad="69850" dist="43180" dir="5400000">
                    <a:srgbClr val="000000">
                      <a:alpha val="65000"/>
                    </a:srgbClr>
                  </a:innerShdw>
                </a:effectLst>
              </a:rPr>
              <a:t>Content </a:t>
            </a:r>
            <a:r>
              <a:rPr lang="en-US" sz="2800" b="1" dirty="0">
                <a:ln w="1905"/>
                <a:solidFill>
                  <a:schemeClr val="bg1"/>
                </a:solidFill>
                <a:effectLst>
                  <a:innerShdw blurRad="69850" dist="43180" dir="5400000">
                    <a:srgbClr val="000000">
                      <a:alpha val="65000"/>
                    </a:srgbClr>
                  </a:innerShdw>
                </a:effectLst>
              </a:rPr>
              <a:t>of the AM procedures and guidelines </a:t>
            </a:r>
            <a:r>
              <a:rPr lang="en-US" sz="2800" b="1" dirty="0" smtClean="0">
                <a:ln w="1905"/>
                <a:solidFill>
                  <a:schemeClr val="bg1"/>
                </a:solidFill>
                <a:effectLst>
                  <a:innerShdw blurRad="69850" dist="43180" dir="5400000">
                    <a:srgbClr val="000000">
                      <a:alpha val="65000"/>
                    </a:srgbClr>
                  </a:innerShdw>
                </a:effectLst>
              </a:rPr>
              <a:t>for NPP / Planned Structure</a:t>
            </a:r>
            <a:endParaRPr lang="en-US" sz="28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6036398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11</a:t>
            </a:fld>
            <a:endParaRPr lang="en-US"/>
          </a:p>
        </p:txBody>
      </p:sp>
      <p:sp>
        <p:nvSpPr>
          <p:cNvPr id="7" name="Rectangle 6"/>
          <p:cNvSpPr/>
          <p:nvPr/>
        </p:nvSpPr>
        <p:spPr>
          <a:xfrm>
            <a:off x="156475" y="1573203"/>
            <a:ext cx="9210855" cy="507831"/>
          </a:xfrm>
          <a:prstGeom prst="rect">
            <a:avLst/>
          </a:prstGeom>
        </p:spPr>
        <p:txBody>
          <a:bodyPr wrap="square">
            <a:spAutoFit/>
          </a:bodyPr>
          <a:lstStyle/>
          <a:p>
            <a:pPr>
              <a:lnSpc>
                <a:spcPct val="150000"/>
              </a:lnSpc>
            </a:pPr>
            <a:r>
              <a:rPr lang="en-US" dirty="0" smtClean="0">
                <a:latin typeface="+mn-lt"/>
                <a:cs typeface="Arial" pitchFamily="34" charset="0"/>
              </a:rPr>
              <a:t>Following  safety barrier states have been defined for NPP:</a:t>
            </a:r>
          </a:p>
        </p:txBody>
      </p:sp>
      <p:sp>
        <p:nvSpPr>
          <p:cNvPr id="8" name="Rectangle 7"/>
          <p:cNvSpPr/>
          <p:nvPr/>
        </p:nvSpPr>
        <p:spPr>
          <a:xfrm>
            <a:off x="617729" y="2780928"/>
            <a:ext cx="3529211" cy="507831"/>
          </a:xfrm>
          <a:prstGeom prst="rect">
            <a:avLst/>
          </a:prstGeom>
        </p:spPr>
        <p:txBody>
          <a:bodyPr wrap="square">
            <a:spAutoFit/>
          </a:bodyPr>
          <a:lstStyle/>
          <a:p>
            <a:pPr marL="285750" indent="-285750">
              <a:lnSpc>
                <a:spcPct val="150000"/>
              </a:lnSpc>
              <a:buFont typeface="Wingdings" pitchFamily="2" charset="2"/>
              <a:buChar char="§"/>
            </a:pPr>
            <a:r>
              <a:rPr lang="en-US" b="1" dirty="0" smtClean="0">
                <a:latin typeface="+mj-lt"/>
                <a:cs typeface="Arial" pitchFamily="34" charset="0"/>
              </a:rPr>
              <a:t>Primary </a:t>
            </a:r>
            <a:r>
              <a:rPr lang="en-US" b="1" dirty="0">
                <a:latin typeface="+mj-lt"/>
                <a:cs typeface="Arial" pitchFamily="34" charset="0"/>
              </a:rPr>
              <a:t>circuit boundary (GK); </a:t>
            </a:r>
            <a:endParaRPr lang="en-US" b="1" dirty="0" smtClean="0">
              <a:latin typeface="+mj-lt"/>
              <a:cs typeface="Arial" pitchFamily="34" charset="0"/>
            </a:endParaRPr>
          </a:p>
        </p:txBody>
      </p:sp>
      <p:sp>
        <p:nvSpPr>
          <p:cNvPr id="9" name="Rectangle 8"/>
          <p:cNvSpPr/>
          <p:nvPr/>
        </p:nvSpPr>
        <p:spPr>
          <a:xfrm>
            <a:off x="179512" y="3356992"/>
            <a:ext cx="3967428" cy="507831"/>
          </a:xfrm>
          <a:prstGeom prst="rect">
            <a:avLst/>
          </a:prstGeom>
        </p:spPr>
        <p:txBody>
          <a:bodyPr wrap="square">
            <a:spAutoFit/>
          </a:bodyPr>
          <a:lstStyle/>
          <a:p>
            <a:pPr marL="742950" lvl="1" indent="-285750">
              <a:lnSpc>
                <a:spcPct val="150000"/>
              </a:lnSpc>
              <a:buFont typeface="Wingdings" pitchFamily="2" charset="2"/>
              <a:buChar char="§"/>
            </a:pPr>
            <a:r>
              <a:rPr lang="en-US" b="1" dirty="0">
                <a:solidFill>
                  <a:prstClr val="black"/>
                </a:solidFill>
                <a:latin typeface="+mj-lt"/>
                <a:cs typeface="Arial" pitchFamily="34" charset="0"/>
              </a:rPr>
              <a:t>Reactor vessel (KR); </a:t>
            </a:r>
          </a:p>
        </p:txBody>
      </p:sp>
      <p:sp>
        <p:nvSpPr>
          <p:cNvPr id="10" name="Rectangle 9"/>
          <p:cNvSpPr/>
          <p:nvPr/>
        </p:nvSpPr>
        <p:spPr>
          <a:xfrm>
            <a:off x="179512" y="3861048"/>
            <a:ext cx="5186349" cy="507831"/>
          </a:xfrm>
          <a:prstGeom prst="rect">
            <a:avLst/>
          </a:prstGeom>
        </p:spPr>
        <p:txBody>
          <a:bodyPr wrap="square">
            <a:spAutoFit/>
          </a:bodyPr>
          <a:lstStyle/>
          <a:p>
            <a:pPr marL="742950" lvl="1" indent="-285750">
              <a:lnSpc>
                <a:spcPct val="150000"/>
              </a:lnSpc>
              <a:buFont typeface="Wingdings" pitchFamily="2" charset="2"/>
              <a:buChar char="§"/>
            </a:pPr>
            <a:r>
              <a:rPr lang="en-US" b="1" dirty="0" smtClean="0">
                <a:solidFill>
                  <a:prstClr val="black"/>
                </a:solidFill>
                <a:latin typeface="+mj-lt"/>
                <a:cs typeface="Arial" pitchFamily="34" charset="0"/>
              </a:rPr>
              <a:t>Containment </a:t>
            </a:r>
            <a:r>
              <a:rPr lang="en-US" b="1" dirty="0">
                <a:solidFill>
                  <a:prstClr val="black"/>
                </a:solidFill>
                <a:latin typeface="+mj-lt"/>
                <a:cs typeface="Arial" pitchFamily="34" charset="0"/>
              </a:rPr>
              <a:t>leak tight enclosure (GO).</a:t>
            </a:r>
          </a:p>
        </p:txBody>
      </p:sp>
      <p:sp>
        <p:nvSpPr>
          <p:cNvPr id="3" name="Rectangle 2"/>
          <p:cNvSpPr/>
          <p:nvPr/>
        </p:nvSpPr>
        <p:spPr>
          <a:xfrm>
            <a:off x="152400" y="2273097"/>
            <a:ext cx="8581114" cy="464871"/>
          </a:xfrm>
          <a:prstGeom prst="rect">
            <a:avLst/>
          </a:prstGeom>
        </p:spPr>
        <p:txBody>
          <a:bodyPr wrap="square">
            <a:spAutoFit/>
          </a:bodyPr>
          <a:lstStyle/>
          <a:p>
            <a:pPr marL="742950" lvl="1" indent="-285750">
              <a:lnSpc>
                <a:spcPct val="150000"/>
              </a:lnSpc>
              <a:buFont typeface="Wingdings" pitchFamily="2" charset="2"/>
              <a:buChar char="§"/>
            </a:pPr>
            <a:r>
              <a:rPr lang="en-US" b="1" dirty="0">
                <a:cs typeface="Arial" pitchFamily="34" charset="0"/>
              </a:rPr>
              <a:t>Fuel matrix and fuel element shells integrated by a meaning nuclear fuel (CD); </a:t>
            </a:r>
          </a:p>
        </p:txBody>
      </p:sp>
      <p:sp>
        <p:nvSpPr>
          <p:cNvPr id="11" name="TextBox 10"/>
          <p:cNvSpPr txBox="1"/>
          <p:nvPr/>
        </p:nvSpPr>
        <p:spPr>
          <a:xfrm>
            <a:off x="0" y="36616"/>
            <a:ext cx="8229600" cy="954107"/>
          </a:xfrm>
          <a:prstGeom prst="rect">
            <a:avLst/>
          </a:prstGeom>
          <a:noFill/>
        </p:spPr>
        <p:txBody>
          <a:bodyPr wrap="square" rtlCol="0">
            <a:spAutoFit/>
          </a:bodyPr>
          <a:lstStyle/>
          <a:p>
            <a:r>
              <a:rPr lang="en-US" sz="2800" b="1" dirty="0" smtClean="0">
                <a:ln w="1905"/>
                <a:solidFill>
                  <a:schemeClr val="bg1"/>
                </a:solidFill>
                <a:effectLst>
                  <a:innerShdw blurRad="69850" dist="43180" dir="5400000">
                    <a:srgbClr val="000000">
                      <a:alpha val="65000"/>
                    </a:srgbClr>
                  </a:innerShdw>
                </a:effectLst>
              </a:rPr>
              <a:t>Content </a:t>
            </a:r>
            <a:r>
              <a:rPr lang="en-US" sz="2800" b="1" dirty="0">
                <a:ln w="1905"/>
                <a:solidFill>
                  <a:schemeClr val="bg1"/>
                </a:solidFill>
                <a:effectLst>
                  <a:innerShdw blurRad="69850" dist="43180" dir="5400000">
                    <a:srgbClr val="000000">
                      <a:alpha val="65000"/>
                    </a:srgbClr>
                  </a:innerShdw>
                </a:effectLst>
              </a:rPr>
              <a:t>of the AM procedures and guidelines </a:t>
            </a:r>
            <a:r>
              <a:rPr lang="en-US" sz="2800" b="1" dirty="0" smtClean="0">
                <a:ln w="1905"/>
                <a:solidFill>
                  <a:schemeClr val="bg1"/>
                </a:solidFill>
                <a:effectLst>
                  <a:innerShdw blurRad="69850" dist="43180" dir="5400000">
                    <a:srgbClr val="000000">
                      <a:alpha val="65000"/>
                    </a:srgbClr>
                  </a:innerShdw>
                </a:effectLst>
              </a:rPr>
              <a:t>for NPP / Planned Structure</a:t>
            </a:r>
            <a:endParaRPr lang="en-US" sz="28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617076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12</a:t>
            </a:fld>
            <a:endParaRPr lang="en-US"/>
          </a:p>
        </p:txBody>
      </p:sp>
      <p:sp>
        <p:nvSpPr>
          <p:cNvPr id="5" name="Rectangle 4"/>
          <p:cNvSpPr/>
          <p:nvPr/>
        </p:nvSpPr>
        <p:spPr>
          <a:xfrm>
            <a:off x="174200" y="1752600"/>
            <a:ext cx="9007082" cy="2031325"/>
          </a:xfrm>
          <a:prstGeom prst="rect">
            <a:avLst/>
          </a:prstGeom>
        </p:spPr>
        <p:txBody>
          <a:bodyPr wrap="square">
            <a:spAutoFit/>
          </a:bodyPr>
          <a:lstStyle/>
          <a:p>
            <a:r>
              <a:rPr lang="en-US" b="1" u="sng" dirty="0">
                <a:solidFill>
                  <a:srgbClr val="0000FF"/>
                </a:solidFill>
                <a:latin typeface="+mj-lt"/>
                <a:cs typeface="Arial" pitchFamily="34" charset="0"/>
              </a:rPr>
              <a:t>The primary circuit boundary (GK)</a:t>
            </a:r>
          </a:p>
          <a:p>
            <a:r>
              <a:rPr lang="en-US" dirty="0">
                <a:latin typeface="+mj-lt"/>
                <a:cs typeface="Arial" pitchFamily="34" charset="0"/>
              </a:rPr>
              <a:t>GK 0 – </a:t>
            </a:r>
            <a:r>
              <a:rPr lang="en-US" dirty="0" smtClean="0">
                <a:latin typeface="+mj-lt"/>
                <a:cs typeface="Arial" pitchFamily="34" charset="0"/>
              </a:rPr>
              <a:t>The </a:t>
            </a:r>
            <a:r>
              <a:rPr lang="en-US" dirty="0">
                <a:latin typeface="+mj-lt"/>
                <a:cs typeface="Arial" pitchFamily="34" charset="0"/>
              </a:rPr>
              <a:t>primary circuit boundary not damaged.</a:t>
            </a:r>
          </a:p>
          <a:p>
            <a:r>
              <a:rPr lang="en-US" dirty="0">
                <a:latin typeface="+mj-lt"/>
                <a:cs typeface="Arial" pitchFamily="34" charset="0"/>
              </a:rPr>
              <a:t>GK 1 – </a:t>
            </a:r>
            <a:r>
              <a:rPr lang="en-US" dirty="0" smtClean="0">
                <a:latin typeface="+mj-lt"/>
                <a:cs typeface="Arial" pitchFamily="34" charset="0"/>
              </a:rPr>
              <a:t>A </a:t>
            </a:r>
            <a:r>
              <a:rPr lang="en-US" dirty="0">
                <a:latin typeface="+mj-lt"/>
                <a:cs typeface="Arial" pitchFamily="34" charset="0"/>
              </a:rPr>
              <a:t>small leak from the primary circuit inside the containment.</a:t>
            </a:r>
          </a:p>
          <a:p>
            <a:r>
              <a:rPr lang="en-US" dirty="0">
                <a:latin typeface="+mj-lt"/>
                <a:cs typeface="Arial" pitchFamily="34" charset="0"/>
              </a:rPr>
              <a:t>GK 2 – </a:t>
            </a:r>
            <a:r>
              <a:rPr lang="en-US" dirty="0" smtClean="0">
                <a:latin typeface="+mj-lt"/>
                <a:cs typeface="Arial" pitchFamily="34" charset="0"/>
              </a:rPr>
              <a:t>Mean </a:t>
            </a:r>
            <a:r>
              <a:rPr lang="en-US" dirty="0">
                <a:latin typeface="+mj-lt"/>
                <a:cs typeface="Arial" pitchFamily="34" charset="0"/>
              </a:rPr>
              <a:t>and large leaks from the primary circuit inside the containment.</a:t>
            </a:r>
          </a:p>
          <a:p>
            <a:r>
              <a:rPr lang="en-US" dirty="0">
                <a:latin typeface="+mj-lt"/>
                <a:cs typeface="Arial" pitchFamily="34" charset="0"/>
              </a:rPr>
              <a:t>GK 3 – </a:t>
            </a:r>
            <a:r>
              <a:rPr lang="en-US" dirty="0" smtClean="0">
                <a:latin typeface="+mj-lt"/>
                <a:cs typeface="Arial" pitchFamily="34" charset="0"/>
              </a:rPr>
              <a:t>The </a:t>
            </a:r>
            <a:r>
              <a:rPr lang="en-US" dirty="0">
                <a:latin typeface="+mj-lt"/>
                <a:cs typeface="Arial" pitchFamily="34" charset="0"/>
              </a:rPr>
              <a:t>primary circuit coolant evaporation via the pressurizer safety valves (PSV).</a:t>
            </a:r>
          </a:p>
          <a:p>
            <a:r>
              <a:rPr lang="en-US" dirty="0">
                <a:latin typeface="+mj-lt"/>
                <a:cs typeface="Arial" pitchFamily="34" charset="0"/>
              </a:rPr>
              <a:t>GK 4 – </a:t>
            </a:r>
            <a:r>
              <a:rPr lang="en-US" dirty="0" smtClean="0">
                <a:latin typeface="+mj-lt"/>
                <a:cs typeface="Arial" pitchFamily="34" charset="0"/>
              </a:rPr>
              <a:t>The </a:t>
            </a:r>
            <a:r>
              <a:rPr lang="en-US" dirty="0">
                <a:latin typeface="+mj-lt"/>
                <a:cs typeface="Arial" pitchFamily="34" charset="0"/>
              </a:rPr>
              <a:t>leaks from the primary into secondary circuit.</a:t>
            </a:r>
          </a:p>
          <a:p>
            <a:r>
              <a:rPr lang="en-US" dirty="0">
                <a:latin typeface="+mj-lt"/>
                <a:cs typeface="Arial" pitchFamily="34" charset="0"/>
              </a:rPr>
              <a:t>GK 5 – </a:t>
            </a:r>
            <a:r>
              <a:rPr lang="en-US" dirty="0" smtClean="0">
                <a:latin typeface="+mj-lt"/>
                <a:cs typeface="Arial" pitchFamily="34" charset="0"/>
              </a:rPr>
              <a:t>Inter-circuit </a:t>
            </a:r>
            <a:r>
              <a:rPr lang="en-US" dirty="0">
                <a:latin typeface="+mj-lt"/>
                <a:cs typeface="Arial" pitchFamily="34" charset="0"/>
              </a:rPr>
              <a:t>leaks and leaks outside the containment.</a:t>
            </a:r>
          </a:p>
        </p:txBody>
      </p:sp>
      <p:sp>
        <p:nvSpPr>
          <p:cNvPr id="6" name="Rectangle 5"/>
          <p:cNvSpPr/>
          <p:nvPr/>
        </p:nvSpPr>
        <p:spPr>
          <a:xfrm>
            <a:off x="174200" y="3886200"/>
            <a:ext cx="8911739" cy="2585323"/>
          </a:xfrm>
          <a:prstGeom prst="rect">
            <a:avLst/>
          </a:prstGeom>
        </p:spPr>
        <p:txBody>
          <a:bodyPr wrap="square">
            <a:spAutoFit/>
          </a:bodyPr>
          <a:lstStyle/>
          <a:p>
            <a:r>
              <a:rPr lang="en-US" b="1" u="sng" dirty="0">
                <a:solidFill>
                  <a:srgbClr val="0000FF"/>
                </a:solidFill>
                <a:latin typeface="+mj-lt"/>
                <a:cs typeface="Arial" pitchFamily="34" charset="0"/>
              </a:rPr>
              <a:t>Nuclear fuel (CD)</a:t>
            </a:r>
          </a:p>
          <a:p>
            <a:r>
              <a:rPr lang="en-US" dirty="0">
                <a:latin typeface="+mj-lt"/>
                <a:cs typeface="Arial" pitchFamily="34" charset="0"/>
              </a:rPr>
              <a:t>CD 0 – </a:t>
            </a:r>
            <a:r>
              <a:rPr lang="en-US" dirty="0" smtClean="0">
                <a:latin typeface="+mj-lt"/>
                <a:cs typeface="Arial" pitchFamily="34" charset="0"/>
              </a:rPr>
              <a:t>An </a:t>
            </a:r>
            <a:r>
              <a:rPr lang="en-US" dirty="0">
                <a:latin typeface="+mj-lt"/>
                <a:cs typeface="Arial" pitchFamily="34" charset="0"/>
              </a:rPr>
              <a:t>extent of nuclear fuel damage does not exceed the limits, established for </a:t>
            </a:r>
            <a:endParaRPr lang="en-US" dirty="0" smtClean="0">
              <a:latin typeface="+mj-lt"/>
              <a:cs typeface="Arial" pitchFamily="34" charset="0"/>
            </a:endParaRPr>
          </a:p>
          <a:p>
            <a:r>
              <a:rPr lang="en-US" dirty="0">
                <a:latin typeface="+mj-lt"/>
                <a:cs typeface="Arial" pitchFamily="34" charset="0"/>
              </a:rPr>
              <a:t> </a:t>
            </a:r>
            <a:r>
              <a:rPr lang="en-US" dirty="0" smtClean="0">
                <a:latin typeface="+mj-lt"/>
                <a:cs typeface="Arial" pitchFamily="34" charset="0"/>
              </a:rPr>
              <a:t>           the </a:t>
            </a:r>
            <a:r>
              <a:rPr lang="en-US" dirty="0">
                <a:latin typeface="+mj-lt"/>
                <a:cs typeface="Arial" pitchFamily="34" charset="0"/>
              </a:rPr>
              <a:t>normal operation.</a:t>
            </a:r>
          </a:p>
          <a:p>
            <a:r>
              <a:rPr lang="en-US" dirty="0">
                <a:latin typeface="+mj-lt"/>
                <a:cs typeface="Arial" pitchFamily="34" charset="0"/>
              </a:rPr>
              <a:t>CD 1 – </a:t>
            </a:r>
            <a:r>
              <a:rPr lang="en-US" dirty="0" smtClean="0">
                <a:latin typeface="+mj-lt"/>
                <a:cs typeface="Arial" pitchFamily="34" charset="0"/>
              </a:rPr>
              <a:t>An </a:t>
            </a:r>
            <a:r>
              <a:rPr lang="en-US" dirty="0">
                <a:latin typeface="+mj-lt"/>
                <a:cs typeface="Arial" pitchFamily="34" charset="0"/>
              </a:rPr>
              <a:t>extent of nuclear fuel damage does not exceed the limits, established for </a:t>
            </a:r>
            <a:r>
              <a:rPr lang="en-US" dirty="0" smtClean="0">
                <a:latin typeface="+mj-lt"/>
                <a:cs typeface="Arial" pitchFamily="34" charset="0"/>
              </a:rPr>
              <a:t> </a:t>
            </a:r>
          </a:p>
          <a:p>
            <a:r>
              <a:rPr lang="en-US" dirty="0">
                <a:latin typeface="+mj-lt"/>
                <a:cs typeface="Arial" pitchFamily="34" charset="0"/>
              </a:rPr>
              <a:t> </a:t>
            </a:r>
            <a:r>
              <a:rPr lang="en-US" dirty="0" smtClean="0">
                <a:latin typeface="+mj-lt"/>
                <a:cs typeface="Arial" pitchFamily="34" charset="0"/>
              </a:rPr>
              <a:t>           the </a:t>
            </a:r>
            <a:r>
              <a:rPr lang="en-US" dirty="0">
                <a:latin typeface="+mj-lt"/>
                <a:cs typeface="Arial" pitchFamily="34" charset="0"/>
              </a:rPr>
              <a:t>design basis accidents. The upper limit corresponds to one hundred per </a:t>
            </a:r>
            <a:endParaRPr lang="en-US" dirty="0" smtClean="0">
              <a:latin typeface="+mj-lt"/>
              <a:cs typeface="Arial" pitchFamily="34" charset="0"/>
            </a:endParaRPr>
          </a:p>
          <a:p>
            <a:r>
              <a:rPr lang="en-US" dirty="0">
                <a:latin typeface="+mj-lt"/>
                <a:cs typeface="Arial" pitchFamily="34" charset="0"/>
              </a:rPr>
              <a:t> </a:t>
            </a:r>
            <a:r>
              <a:rPr lang="en-US" dirty="0" smtClean="0">
                <a:latin typeface="+mj-lt"/>
                <a:cs typeface="Arial" pitchFamily="34" charset="0"/>
              </a:rPr>
              <a:t>           cent </a:t>
            </a:r>
            <a:r>
              <a:rPr lang="en-US" dirty="0">
                <a:latin typeface="+mj-lt"/>
                <a:cs typeface="Arial" pitchFamily="34" charset="0"/>
              </a:rPr>
              <a:t>depressurization of fuel elements’ shells.</a:t>
            </a:r>
          </a:p>
          <a:p>
            <a:r>
              <a:rPr lang="en-US" dirty="0">
                <a:latin typeface="+mj-lt"/>
                <a:cs typeface="Arial" pitchFamily="34" charset="0"/>
              </a:rPr>
              <a:t>CD 2 – </a:t>
            </a:r>
            <a:r>
              <a:rPr lang="en-US" dirty="0" smtClean="0">
                <a:latin typeface="+mj-lt"/>
                <a:cs typeface="Arial" pitchFamily="34" charset="0"/>
              </a:rPr>
              <a:t>A </a:t>
            </a:r>
            <a:r>
              <a:rPr lang="en-US" dirty="0">
                <a:latin typeface="+mj-lt"/>
                <a:cs typeface="Arial" pitchFamily="34" charset="0"/>
              </a:rPr>
              <a:t>severe damage of nuclear fuel exceeding the limits established for the </a:t>
            </a:r>
            <a:r>
              <a:rPr lang="en-US" dirty="0" smtClean="0">
                <a:latin typeface="+mj-lt"/>
                <a:cs typeface="Arial" pitchFamily="34" charset="0"/>
              </a:rPr>
              <a:t> </a:t>
            </a:r>
          </a:p>
          <a:p>
            <a:r>
              <a:rPr lang="en-US" dirty="0" smtClean="0">
                <a:latin typeface="+mj-lt"/>
                <a:cs typeface="Arial" pitchFamily="34" charset="0"/>
              </a:rPr>
              <a:t>            design </a:t>
            </a:r>
            <a:r>
              <a:rPr lang="en-US" dirty="0">
                <a:latin typeface="+mj-lt"/>
                <a:cs typeface="Arial" pitchFamily="34" charset="0"/>
              </a:rPr>
              <a:t>basis accidents. </a:t>
            </a:r>
          </a:p>
          <a:p>
            <a:r>
              <a:rPr lang="en-US" dirty="0">
                <a:latin typeface="+mj-lt"/>
                <a:cs typeface="Arial" pitchFamily="34" charset="0"/>
              </a:rPr>
              <a:t>CD 3 – </a:t>
            </a:r>
            <a:r>
              <a:rPr lang="en-US" dirty="0" smtClean="0">
                <a:latin typeface="+mj-lt"/>
                <a:cs typeface="Arial" pitchFamily="34" charset="0"/>
              </a:rPr>
              <a:t>A </a:t>
            </a:r>
            <a:r>
              <a:rPr lang="en-US" dirty="0">
                <a:latin typeface="+mj-lt"/>
                <a:cs typeface="Arial" pitchFamily="34" charset="0"/>
              </a:rPr>
              <a:t>complete destruction or melting of nuclear fuel.</a:t>
            </a:r>
          </a:p>
        </p:txBody>
      </p:sp>
      <p:sp>
        <p:nvSpPr>
          <p:cNvPr id="9" name="Rectangle 8"/>
          <p:cNvSpPr/>
          <p:nvPr/>
        </p:nvSpPr>
        <p:spPr>
          <a:xfrm>
            <a:off x="160023" y="1219200"/>
            <a:ext cx="8017290" cy="400110"/>
          </a:xfrm>
          <a:prstGeom prst="rect">
            <a:avLst/>
          </a:prstGeom>
        </p:spPr>
        <p:txBody>
          <a:bodyPr wrap="square">
            <a:spAutoFit/>
          </a:bodyPr>
          <a:lstStyle/>
          <a:p>
            <a:pPr rtl="1" eaLnBrk="1" fontAlgn="auto" hangingPunct="1">
              <a:spcBef>
                <a:spcPts val="0"/>
              </a:spcBef>
              <a:spcAft>
                <a:spcPts val="0"/>
              </a:spcAft>
            </a:pPr>
            <a:r>
              <a:rPr lang="en-US" sz="2000" b="1" dirty="0" smtClean="0">
                <a:latin typeface="Calibri"/>
                <a:cs typeface="B Mitra" panose="00000400000000000000" pitchFamily="2" charset="-78"/>
              </a:rPr>
              <a:t>PLANT DAMAGE STATE CATEGORIZATION</a:t>
            </a:r>
            <a:endParaRPr lang="en-US" sz="2000" b="1" dirty="0">
              <a:latin typeface="Calibri"/>
              <a:cs typeface="B Mitra" panose="00000400000000000000" pitchFamily="2" charset="-78"/>
            </a:endParaRPr>
          </a:p>
        </p:txBody>
      </p:sp>
      <p:sp>
        <p:nvSpPr>
          <p:cNvPr id="7" name="TextBox 6"/>
          <p:cNvSpPr txBox="1"/>
          <p:nvPr/>
        </p:nvSpPr>
        <p:spPr>
          <a:xfrm>
            <a:off x="0" y="36616"/>
            <a:ext cx="8229600" cy="954107"/>
          </a:xfrm>
          <a:prstGeom prst="rect">
            <a:avLst/>
          </a:prstGeom>
          <a:noFill/>
        </p:spPr>
        <p:txBody>
          <a:bodyPr wrap="square" rtlCol="0">
            <a:spAutoFit/>
          </a:bodyPr>
          <a:lstStyle/>
          <a:p>
            <a:r>
              <a:rPr lang="en-US" sz="2800" b="1" dirty="0" smtClean="0">
                <a:ln w="1905"/>
                <a:solidFill>
                  <a:schemeClr val="bg1"/>
                </a:solidFill>
                <a:effectLst>
                  <a:innerShdw blurRad="69850" dist="43180" dir="5400000">
                    <a:srgbClr val="000000">
                      <a:alpha val="65000"/>
                    </a:srgbClr>
                  </a:innerShdw>
                </a:effectLst>
              </a:rPr>
              <a:t>Content </a:t>
            </a:r>
            <a:r>
              <a:rPr lang="en-US" sz="2800" b="1" dirty="0">
                <a:ln w="1905"/>
                <a:solidFill>
                  <a:schemeClr val="bg1"/>
                </a:solidFill>
                <a:effectLst>
                  <a:innerShdw blurRad="69850" dist="43180" dir="5400000">
                    <a:srgbClr val="000000">
                      <a:alpha val="65000"/>
                    </a:srgbClr>
                  </a:innerShdw>
                </a:effectLst>
              </a:rPr>
              <a:t>of the AM procedures and guidelines </a:t>
            </a:r>
            <a:r>
              <a:rPr lang="en-US" sz="2800" b="1" dirty="0" smtClean="0">
                <a:ln w="1905"/>
                <a:solidFill>
                  <a:schemeClr val="bg1"/>
                </a:solidFill>
                <a:effectLst>
                  <a:innerShdw blurRad="69850" dist="43180" dir="5400000">
                    <a:srgbClr val="000000">
                      <a:alpha val="65000"/>
                    </a:srgbClr>
                  </a:innerShdw>
                </a:effectLst>
              </a:rPr>
              <a:t>for NPP / Planned Structure</a:t>
            </a:r>
            <a:endParaRPr lang="en-US" sz="28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484707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13</a:t>
            </a:fld>
            <a:endParaRPr lang="en-US"/>
          </a:p>
        </p:txBody>
      </p:sp>
      <p:sp>
        <p:nvSpPr>
          <p:cNvPr id="5" name="Rectangle 4"/>
          <p:cNvSpPr/>
          <p:nvPr/>
        </p:nvSpPr>
        <p:spPr>
          <a:xfrm>
            <a:off x="168589" y="1771710"/>
            <a:ext cx="8750471" cy="1200329"/>
          </a:xfrm>
          <a:prstGeom prst="rect">
            <a:avLst/>
          </a:prstGeom>
        </p:spPr>
        <p:txBody>
          <a:bodyPr wrap="square">
            <a:spAutoFit/>
          </a:bodyPr>
          <a:lstStyle/>
          <a:p>
            <a:r>
              <a:rPr lang="en-US" b="1" u="sng" dirty="0">
                <a:solidFill>
                  <a:srgbClr val="0000FF"/>
                </a:solidFill>
                <a:latin typeface="+mj-lt"/>
                <a:cs typeface="Arial" pitchFamily="34" charset="0"/>
              </a:rPr>
              <a:t>Reactor vessel (KR)</a:t>
            </a:r>
          </a:p>
          <a:p>
            <a:r>
              <a:rPr lang="en-US" dirty="0">
                <a:latin typeface="+mj-lt"/>
                <a:cs typeface="Arial" pitchFamily="34" charset="0"/>
              </a:rPr>
              <a:t>KR 0 – reactor vessel not damaged.</a:t>
            </a:r>
          </a:p>
          <a:p>
            <a:r>
              <a:rPr lang="en-US" dirty="0">
                <a:latin typeface="+mj-lt"/>
                <a:cs typeface="Arial" pitchFamily="34" charset="0"/>
              </a:rPr>
              <a:t>KR 1 – reactor vessel destruction at a high pressure in the reactor plant.</a:t>
            </a:r>
          </a:p>
          <a:p>
            <a:r>
              <a:rPr lang="en-US" dirty="0">
                <a:latin typeface="+mj-lt"/>
                <a:cs typeface="Arial" pitchFamily="34" charset="0"/>
              </a:rPr>
              <a:t>KR 2 – reactor vessel destruction at a low pressure in the reactor plant.</a:t>
            </a:r>
          </a:p>
        </p:txBody>
      </p:sp>
      <p:sp>
        <p:nvSpPr>
          <p:cNvPr id="6" name="Rectangle 5"/>
          <p:cNvSpPr/>
          <p:nvPr/>
        </p:nvSpPr>
        <p:spPr>
          <a:xfrm>
            <a:off x="97085" y="3124200"/>
            <a:ext cx="8816659" cy="3416320"/>
          </a:xfrm>
          <a:prstGeom prst="rect">
            <a:avLst/>
          </a:prstGeom>
        </p:spPr>
        <p:txBody>
          <a:bodyPr wrap="square">
            <a:spAutoFit/>
          </a:bodyPr>
          <a:lstStyle/>
          <a:p>
            <a:r>
              <a:rPr lang="en-US" b="1" u="sng" dirty="0" err="1">
                <a:solidFill>
                  <a:srgbClr val="0000FF"/>
                </a:solidFill>
                <a:latin typeface="+mj-lt"/>
                <a:cs typeface="Arial" pitchFamily="34" charset="0"/>
              </a:rPr>
              <a:t>Leaktight</a:t>
            </a:r>
            <a:r>
              <a:rPr lang="en-US" b="1" u="sng" dirty="0">
                <a:solidFill>
                  <a:srgbClr val="0000FF"/>
                </a:solidFill>
                <a:latin typeface="+mj-lt"/>
                <a:cs typeface="Arial" pitchFamily="34" charset="0"/>
              </a:rPr>
              <a:t> enclosure and isolation valves (GO)</a:t>
            </a:r>
          </a:p>
          <a:p>
            <a:r>
              <a:rPr lang="en-US" dirty="0">
                <a:latin typeface="+mj-lt"/>
                <a:cs typeface="Arial" pitchFamily="34" charset="0"/>
              </a:rPr>
              <a:t>GO 0 – </a:t>
            </a:r>
            <a:r>
              <a:rPr lang="en-US" dirty="0" smtClean="0">
                <a:latin typeface="+mj-lt"/>
                <a:cs typeface="Arial" pitchFamily="34" charset="0"/>
              </a:rPr>
              <a:t>Leak </a:t>
            </a:r>
            <a:r>
              <a:rPr lang="en-US" dirty="0">
                <a:latin typeface="+mj-lt"/>
                <a:cs typeface="Arial" pitchFamily="34" charset="0"/>
              </a:rPr>
              <a:t>through </a:t>
            </a:r>
            <a:r>
              <a:rPr lang="en-US" dirty="0" err="1">
                <a:latin typeface="+mj-lt"/>
                <a:cs typeface="Arial" pitchFamily="34" charset="0"/>
              </a:rPr>
              <a:t>leaktight</a:t>
            </a:r>
            <a:r>
              <a:rPr lang="en-US" dirty="0">
                <a:latin typeface="+mj-lt"/>
                <a:cs typeface="Arial" pitchFamily="34" charset="0"/>
              </a:rPr>
              <a:t> enclosure leakiness does not exceed the limits, </a:t>
            </a:r>
            <a:endParaRPr lang="en-US" dirty="0" smtClean="0">
              <a:latin typeface="+mj-lt"/>
              <a:cs typeface="Arial" pitchFamily="34" charset="0"/>
            </a:endParaRPr>
          </a:p>
          <a:p>
            <a:r>
              <a:rPr lang="en-US" dirty="0">
                <a:latin typeface="+mj-lt"/>
                <a:cs typeface="Arial" pitchFamily="34" charset="0"/>
              </a:rPr>
              <a:t> </a:t>
            </a:r>
            <a:r>
              <a:rPr lang="en-US" dirty="0" smtClean="0">
                <a:latin typeface="+mj-lt"/>
                <a:cs typeface="Arial" pitchFamily="34" charset="0"/>
              </a:rPr>
              <a:t>            established </a:t>
            </a:r>
            <a:r>
              <a:rPr lang="en-US" dirty="0">
                <a:latin typeface="+mj-lt"/>
                <a:cs typeface="Arial" pitchFamily="34" charset="0"/>
              </a:rPr>
              <a:t>for the design basis accidents.</a:t>
            </a:r>
          </a:p>
          <a:p>
            <a:r>
              <a:rPr lang="en-US" dirty="0">
                <a:latin typeface="+mj-lt"/>
                <a:cs typeface="Arial" pitchFamily="34" charset="0"/>
              </a:rPr>
              <a:t>GO 1 – </a:t>
            </a:r>
            <a:r>
              <a:rPr lang="en-US" dirty="0" smtClean="0">
                <a:latin typeface="+mj-lt"/>
                <a:cs typeface="Arial" pitchFamily="34" charset="0"/>
              </a:rPr>
              <a:t>Damage </a:t>
            </a:r>
            <a:r>
              <a:rPr lang="en-US" dirty="0">
                <a:latin typeface="+mj-lt"/>
                <a:cs typeface="Arial" pitchFamily="34" charset="0"/>
              </a:rPr>
              <a:t>of a </a:t>
            </a:r>
            <a:r>
              <a:rPr lang="en-US" dirty="0" err="1">
                <a:latin typeface="+mj-lt"/>
                <a:cs typeface="Arial" pitchFamily="34" charset="0"/>
              </a:rPr>
              <a:t>leaktight</a:t>
            </a:r>
            <a:r>
              <a:rPr lang="en-US" dirty="0">
                <a:latin typeface="+mj-lt"/>
                <a:cs typeface="Arial" pitchFamily="34" charset="0"/>
              </a:rPr>
              <a:t> enclosure with the leakiness sizes, exceeding the </a:t>
            </a:r>
            <a:r>
              <a:rPr lang="en-US" dirty="0" smtClean="0">
                <a:latin typeface="+mj-lt"/>
                <a:cs typeface="Arial" pitchFamily="34" charset="0"/>
              </a:rPr>
              <a:t> </a:t>
            </a:r>
          </a:p>
          <a:p>
            <a:r>
              <a:rPr lang="en-US" dirty="0">
                <a:latin typeface="+mj-lt"/>
                <a:cs typeface="Arial" pitchFamily="34" charset="0"/>
              </a:rPr>
              <a:t> </a:t>
            </a:r>
            <a:r>
              <a:rPr lang="en-US" dirty="0" smtClean="0">
                <a:latin typeface="+mj-lt"/>
                <a:cs typeface="Arial" pitchFamily="34" charset="0"/>
              </a:rPr>
              <a:t>            design </a:t>
            </a:r>
            <a:r>
              <a:rPr lang="en-US" dirty="0">
                <a:latin typeface="+mj-lt"/>
                <a:cs typeface="Arial" pitchFamily="34" charset="0"/>
              </a:rPr>
              <a:t>basis limits, up to the moment of an accident arising or in the accident </a:t>
            </a:r>
            <a:endParaRPr lang="en-US" dirty="0" smtClean="0">
              <a:latin typeface="+mj-lt"/>
              <a:cs typeface="Arial" pitchFamily="34" charset="0"/>
            </a:endParaRPr>
          </a:p>
          <a:p>
            <a:r>
              <a:rPr lang="en-US" dirty="0">
                <a:latin typeface="+mj-lt"/>
                <a:cs typeface="Arial" pitchFamily="34" charset="0"/>
              </a:rPr>
              <a:t> </a:t>
            </a:r>
            <a:r>
              <a:rPr lang="en-US" dirty="0" smtClean="0">
                <a:latin typeface="+mj-lt"/>
                <a:cs typeface="Arial" pitchFamily="34" charset="0"/>
              </a:rPr>
              <a:t>            initial </a:t>
            </a:r>
            <a:r>
              <a:rPr lang="en-US" dirty="0">
                <a:latin typeface="+mj-lt"/>
                <a:cs typeface="Arial" pitchFamily="34" charset="0"/>
              </a:rPr>
              <a:t>period. </a:t>
            </a:r>
            <a:endParaRPr lang="en-US" dirty="0" smtClean="0">
              <a:latin typeface="+mj-lt"/>
              <a:cs typeface="Arial" pitchFamily="34" charset="0"/>
            </a:endParaRPr>
          </a:p>
          <a:p>
            <a:r>
              <a:rPr lang="en-US" dirty="0" smtClean="0">
                <a:latin typeface="+mj-lt"/>
                <a:cs typeface="Arial" pitchFamily="34" charset="0"/>
              </a:rPr>
              <a:t>GO </a:t>
            </a:r>
            <a:r>
              <a:rPr lang="en-US" dirty="0">
                <a:latin typeface="+mj-lt"/>
                <a:cs typeface="Arial" pitchFamily="34" charset="0"/>
              </a:rPr>
              <a:t>2 – </a:t>
            </a:r>
            <a:r>
              <a:rPr lang="en-US" dirty="0" smtClean="0">
                <a:latin typeface="+mj-lt"/>
                <a:cs typeface="Arial" pitchFamily="34" charset="0"/>
              </a:rPr>
              <a:t>Damage </a:t>
            </a:r>
            <a:r>
              <a:rPr lang="en-US" dirty="0">
                <a:latin typeface="+mj-lt"/>
                <a:cs typeface="Arial" pitchFamily="34" charset="0"/>
              </a:rPr>
              <a:t>of a </a:t>
            </a:r>
            <a:r>
              <a:rPr lang="en-US" dirty="0" err="1">
                <a:latin typeface="+mj-lt"/>
                <a:cs typeface="Arial" pitchFamily="34" charset="0"/>
              </a:rPr>
              <a:t>leaktight</a:t>
            </a:r>
            <a:r>
              <a:rPr lang="en-US" dirty="0">
                <a:latin typeface="+mj-lt"/>
                <a:cs typeface="Arial" pitchFamily="34" charset="0"/>
              </a:rPr>
              <a:t> enclosure due to welding penetration of a containment </a:t>
            </a:r>
            <a:endParaRPr lang="en-US" dirty="0" smtClean="0">
              <a:latin typeface="+mj-lt"/>
              <a:cs typeface="Arial" pitchFamily="34" charset="0"/>
            </a:endParaRPr>
          </a:p>
          <a:p>
            <a:r>
              <a:rPr lang="en-US" dirty="0">
                <a:latin typeface="+mj-lt"/>
                <a:cs typeface="Arial" pitchFamily="34" charset="0"/>
              </a:rPr>
              <a:t> </a:t>
            </a:r>
            <a:r>
              <a:rPr lang="en-US" dirty="0" smtClean="0">
                <a:latin typeface="+mj-lt"/>
                <a:cs typeface="Arial" pitchFamily="34" charset="0"/>
              </a:rPr>
              <a:t>            basement</a:t>
            </a:r>
            <a:r>
              <a:rPr lang="en-US" dirty="0">
                <a:latin typeface="+mj-lt"/>
                <a:cs typeface="Arial" pitchFamily="34" charset="0"/>
              </a:rPr>
              <a:t>, leading to corium release into NPP rooms and radioactive </a:t>
            </a:r>
            <a:endParaRPr lang="en-US" dirty="0" smtClean="0">
              <a:latin typeface="+mj-lt"/>
              <a:cs typeface="Arial" pitchFamily="34" charset="0"/>
            </a:endParaRPr>
          </a:p>
          <a:p>
            <a:r>
              <a:rPr lang="en-US" dirty="0">
                <a:latin typeface="+mj-lt"/>
                <a:cs typeface="Arial" pitchFamily="34" charset="0"/>
              </a:rPr>
              <a:t> </a:t>
            </a:r>
            <a:r>
              <a:rPr lang="en-US" dirty="0" smtClean="0">
                <a:latin typeface="+mj-lt"/>
                <a:cs typeface="Arial" pitchFamily="34" charset="0"/>
              </a:rPr>
              <a:t>            matters</a:t>
            </a:r>
            <a:r>
              <a:rPr lang="en-US" dirty="0">
                <a:latin typeface="+mj-lt"/>
                <a:cs typeface="Arial" pitchFamily="34" charset="0"/>
              </a:rPr>
              <a:t>’ late release into environment.</a:t>
            </a:r>
          </a:p>
          <a:p>
            <a:r>
              <a:rPr lang="en-US" dirty="0">
                <a:latin typeface="+mj-lt"/>
                <a:cs typeface="Arial" pitchFamily="34" charset="0"/>
              </a:rPr>
              <a:t>GO 3 – </a:t>
            </a:r>
            <a:r>
              <a:rPr lang="en-US" dirty="0" smtClean="0">
                <a:latin typeface="+mj-lt"/>
                <a:cs typeface="Arial" pitchFamily="34" charset="0"/>
              </a:rPr>
              <a:t>Containment </a:t>
            </a:r>
            <a:r>
              <a:rPr lang="en-US" dirty="0" err="1">
                <a:latin typeface="+mj-lt"/>
                <a:cs typeface="Arial" pitchFamily="34" charset="0"/>
              </a:rPr>
              <a:t>leaktight</a:t>
            </a:r>
            <a:r>
              <a:rPr lang="en-US" dirty="0">
                <a:latin typeface="+mj-lt"/>
                <a:cs typeface="Arial" pitchFamily="34" charset="0"/>
              </a:rPr>
              <a:t> enclosure bypass at leaks from the primary into </a:t>
            </a:r>
            <a:endParaRPr lang="en-US" dirty="0" smtClean="0">
              <a:latin typeface="+mj-lt"/>
              <a:cs typeface="Arial" pitchFamily="34" charset="0"/>
            </a:endParaRPr>
          </a:p>
          <a:p>
            <a:r>
              <a:rPr lang="en-US" dirty="0">
                <a:latin typeface="+mj-lt"/>
                <a:cs typeface="Arial" pitchFamily="34" charset="0"/>
              </a:rPr>
              <a:t> </a:t>
            </a:r>
            <a:r>
              <a:rPr lang="en-US" dirty="0" smtClean="0">
                <a:latin typeface="+mj-lt"/>
                <a:cs typeface="Arial" pitchFamily="34" charset="0"/>
              </a:rPr>
              <a:t>            secondary </a:t>
            </a:r>
            <a:r>
              <a:rPr lang="en-US" dirty="0">
                <a:latin typeface="+mj-lt"/>
                <a:cs typeface="Arial" pitchFamily="34" charset="0"/>
              </a:rPr>
              <a:t>circuit, at inter-circuit leaks and leaks from the primary circuit </a:t>
            </a:r>
            <a:endParaRPr lang="en-US" dirty="0" smtClean="0">
              <a:latin typeface="+mj-lt"/>
              <a:cs typeface="Arial" pitchFamily="34" charset="0"/>
            </a:endParaRPr>
          </a:p>
          <a:p>
            <a:r>
              <a:rPr lang="en-US" dirty="0">
                <a:latin typeface="+mj-lt"/>
                <a:cs typeface="Arial" pitchFamily="34" charset="0"/>
              </a:rPr>
              <a:t> </a:t>
            </a:r>
            <a:r>
              <a:rPr lang="en-US" dirty="0" smtClean="0">
                <a:latin typeface="+mj-lt"/>
                <a:cs typeface="Arial" pitchFamily="34" charset="0"/>
              </a:rPr>
              <a:t>            outside </a:t>
            </a:r>
            <a:r>
              <a:rPr lang="en-US" dirty="0">
                <a:latin typeface="+mj-lt"/>
                <a:cs typeface="Arial" pitchFamily="34" charset="0"/>
              </a:rPr>
              <a:t>the containment.</a:t>
            </a:r>
          </a:p>
        </p:txBody>
      </p:sp>
      <p:sp>
        <p:nvSpPr>
          <p:cNvPr id="8" name="Rectangle 7"/>
          <p:cNvSpPr/>
          <p:nvPr/>
        </p:nvSpPr>
        <p:spPr>
          <a:xfrm>
            <a:off x="168589" y="1371600"/>
            <a:ext cx="8017290" cy="400110"/>
          </a:xfrm>
          <a:prstGeom prst="rect">
            <a:avLst/>
          </a:prstGeom>
        </p:spPr>
        <p:txBody>
          <a:bodyPr wrap="square">
            <a:spAutoFit/>
          </a:bodyPr>
          <a:lstStyle/>
          <a:p>
            <a:pPr rtl="1" eaLnBrk="1" fontAlgn="auto" hangingPunct="1">
              <a:spcBef>
                <a:spcPts val="0"/>
              </a:spcBef>
              <a:spcAft>
                <a:spcPts val="0"/>
              </a:spcAft>
            </a:pPr>
            <a:r>
              <a:rPr lang="en-US" sz="2000" b="1" dirty="0" smtClean="0">
                <a:latin typeface="Calibri"/>
                <a:cs typeface="B Mitra" panose="00000400000000000000" pitchFamily="2" charset="-78"/>
              </a:rPr>
              <a:t>PLANT DAMAGE STATE CATEGORIZATION</a:t>
            </a:r>
            <a:endParaRPr lang="en-US" sz="2000" b="1" dirty="0">
              <a:latin typeface="Calibri"/>
              <a:cs typeface="B Mitra" panose="00000400000000000000" pitchFamily="2" charset="-78"/>
            </a:endParaRPr>
          </a:p>
        </p:txBody>
      </p:sp>
      <p:sp>
        <p:nvSpPr>
          <p:cNvPr id="9" name="TextBox 8"/>
          <p:cNvSpPr txBox="1"/>
          <p:nvPr/>
        </p:nvSpPr>
        <p:spPr>
          <a:xfrm>
            <a:off x="0" y="36616"/>
            <a:ext cx="8229600" cy="954107"/>
          </a:xfrm>
          <a:prstGeom prst="rect">
            <a:avLst/>
          </a:prstGeom>
          <a:noFill/>
        </p:spPr>
        <p:txBody>
          <a:bodyPr wrap="square" rtlCol="0">
            <a:spAutoFit/>
          </a:bodyPr>
          <a:lstStyle/>
          <a:p>
            <a:r>
              <a:rPr lang="en-US" sz="2800" b="1" dirty="0" smtClean="0">
                <a:ln w="1905"/>
                <a:solidFill>
                  <a:schemeClr val="bg1"/>
                </a:solidFill>
                <a:effectLst>
                  <a:innerShdw blurRad="69850" dist="43180" dir="5400000">
                    <a:srgbClr val="000000">
                      <a:alpha val="65000"/>
                    </a:srgbClr>
                  </a:innerShdw>
                </a:effectLst>
              </a:rPr>
              <a:t>Content </a:t>
            </a:r>
            <a:r>
              <a:rPr lang="en-US" sz="2800" b="1" dirty="0">
                <a:ln w="1905"/>
                <a:solidFill>
                  <a:schemeClr val="bg1"/>
                </a:solidFill>
                <a:effectLst>
                  <a:innerShdw blurRad="69850" dist="43180" dir="5400000">
                    <a:srgbClr val="000000">
                      <a:alpha val="65000"/>
                    </a:srgbClr>
                  </a:innerShdw>
                </a:effectLst>
              </a:rPr>
              <a:t>of the AM procedures and guidelines </a:t>
            </a:r>
            <a:r>
              <a:rPr lang="en-US" sz="2800" b="1" dirty="0" smtClean="0">
                <a:ln w="1905"/>
                <a:solidFill>
                  <a:schemeClr val="bg1"/>
                </a:solidFill>
                <a:effectLst>
                  <a:innerShdw blurRad="69850" dist="43180" dir="5400000">
                    <a:srgbClr val="000000">
                      <a:alpha val="65000"/>
                    </a:srgbClr>
                  </a:innerShdw>
                </a:effectLst>
              </a:rPr>
              <a:t>for NPP / Planned Structure</a:t>
            </a:r>
            <a:endParaRPr lang="en-US" sz="28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2333408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14</a:t>
            </a:fld>
            <a:endParaRPr lang="en-US"/>
          </a:p>
        </p:txBody>
      </p:sp>
      <p:sp>
        <p:nvSpPr>
          <p:cNvPr id="5" name="Rectangle 4"/>
          <p:cNvSpPr/>
          <p:nvPr/>
        </p:nvSpPr>
        <p:spPr>
          <a:xfrm>
            <a:off x="135268" y="1447800"/>
            <a:ext cx="8915400" cy="923330"/>
          </a:xfrm>
          <a:prstGeom prst="rect">
            <a:avLst/>
          </a:prstGeom>
        </p:spPr>
        <p:txBody>
          <a:bodyPr wrap="square">
            <a:spAutoFit/>
          </a:bodyPr>
          <a:lstStyle/>
          <a:p>
            <a:pPr marL="285750" indent="-285750" algn="justLow">
              <a:buFont typeface="Wingdings" panose="05000000000000000000" pitchFamily="2" charset="2"/>
              <a:buChar char="Ø"/>
            </a:pPr>
            <a:r>
              <a:rPr lang="en-US" dirty="0"/>
              <a:t>The criterion for entering the symptom-based AEI for Russian NPPs with VVER-type reactors, should an accident occur at the Unit at power operation, is a signal generation for the emergency protection actuation or safety systems actuation.  </a:t>
            </a:r>
          </a:p>
        </p:txBody>
      </p:sp>
      <p:sp>
        <p:nvSpPr>
          <p:cNvPr id="3" name="Rectangle 2"/>
          <p:cNvSpPr/>
          <p:nvPr/>
        </p:nvSpPr>
        <p:spPr>
          <a:xfrm>
            <a:off x="138812" y="2829457"/>
            <a:ext cx="8790176" cy="1200329"/>
          </a:xfrm>
          <a:prstGeom prst="rect">
            <a:avLst/>
          </a:prstGeom>
        </p:spPr>
        <p:txBody>
          <a:bodyPr wrap="square">
            <a:spAutoFit/>
          </a:bodyPr>
          <a:lstStyle/>
          <a:p>
            <a:pPr marL="285750" indent="-285750" algn="justLow">
              <a:buFont typeface="Wingdings" panose="05000000000000000000" pitchFamily="2" charset="2"/>
              <a:buChar char="Ø"/>
            </a:pPr>
            <a:r>
              <a:rPr lang="en-US" dirty="0"/>
              <a:t>Changeover from AEI to BDBAMG shall be performed at any of critical safety functions violation with the caveat that if the maximum degree of any CSF violation severity is unsatisfactory CSF state, it is permissible to continue the accident management within AEI. </a:t>
            </a:r>
          </a:p>
        </p:txBody>
      </p:sp>
      <p:sp>
        <p:nvSpPr>
          <p:cNvPr id="6" name="Rectangle 5"/>
          <p:cNvSpPr/>
          <p:nvPr/>
        </p:nvSpPr>
        <p:spPr>
          <a:xfrm>
            <a:off x="163105" y="4419600"/>
            <a:ext cx="8715422" cy="1200329"/>
          </a:xfrm>
          <a:prstGeom prst="rect">
            <a:avLst/>
          </a:prstGeom>
        </p:spPr>
        <p:txBody>
          <a:bodyPr wrap="square">
            <a:spAutoFit/>
          </a:bodyPr>
          <a:lstStyle/>
          <a:p>
            <a:pPr marL="285750" indent="-285750" algn="justLow">
              <a:buFont typeface="Wingdings" panose="05000000000000000000" pitchFamily="2" charset="2"/>
              <a:buChar char="Ø"/>
            </a:pPr>
            <a:r>
              <a:rPr lang="en-US" dirty="0"/>
              <a:t>The criteria for changeover from BDBAMG to SAMG are as follows:</a:t>
            </a:r>
          </a:p>
          <a:p>
            <a:pPr marL="628650" lvl="0" indent="-342900" algn="justLow">
              <a:buFont typeface="Wingdings" panose="05000000000000000000" pitchFamily="2" charset="2"/>
              <a:buChar char="q"/>
            </a:pPr>
            <a:r>
              <a:rPr lang="en-US" dirty="0"/>
              <a:t>high temperature at the core outlet;</a:t>
            </a:r>
          </a:p>
          <a:p>
            <a:pPr marL="628650" lvl="0" indent="-342900" algn="justLow">
              <a:buFont typeface="Wingdings" panose="05000000000000000000" pitchFamily="2" charset="2"/>
              <a:buChar char="q"/>
            </a:pPr>
            <a:r>
              <a:rPr lang="en-US" dirty="0"/>
              <a:t>low level in the reactor (states «shutdown for repair», «refueling»);</a:t>
            </a:r>
          </a:p>
          <a:p>
            <a:pPr marL="628650" lvl="0" indent="-342900" algn="justLow">
              <a:buFont typeface="Wingdings" panose="05000000000000000000" pitchFamily="2" charset="2"/>
              <a:buChar char="q"/>
            </a:pPr>
            <a:r>
              <a:rPr lang="en-US" dirty="0"/>
              <a:t>low level in spent fuel pool.</a:t>
            </a:r>
          </a:p>
        </p:txBody>
      </p:sp>
      <p:sp>
        <p:nvSpPr>
          <p:cNvPr id="7" name="TextBox 6"/>
          <p:cNvSpPr txBox="1"/>
          <p:nvPr/>
        </p:nvSpPr>
        <p:spPr>
          <a:xfrm>
            <a:off x="0" y="36616"/>
            <a:ext cx="8229600" cy="954107"/>
          </a:xfrm>
          <a:prstGeom prst="rect">
            <a:avLst/>
          </a:prstGeom>
          <a:noFill/>
        </p:spPr>
        <p:txBody>
          <a:bodyPr wrap="square" rtlCol="0">
            <a:spAutoFit/>
          </a:bodyPr>
          <a:lstStyle/>
          <a:p>
            <a:r>
              <a:rPr lang="en-US" sz="2800" b="1" dirty="0" smtClean="0">
                <a:ln w="1905"/>
                <a:solidFill>
                  <a:schemeClr val="bg1"/>
                </a:solidFill>
                <a:effectLst>
                  <a:innerShdw blurRad="69850" dist="43180" dir="5400000">
                    <a:srgbClr val="000000">
                      <a:alpha val="65000"/>
                    </a:srgbClr>
                  </a:innerShdw>
                </a:effectLst>
              </a:rPr>
              <a:t>Content </a:t>
            </a:r>
            <a:r>
              <a:rPr lang="en-US" sz="2800" b="1" dirty="0">
                <a:ln w="1905"/>
                <a:solidFill>
                  <a:schemeClr val="bg1"/>
                </a:solidFill>
                <a:effectLst>
                  <a:innerShdw blurRad="69850" dist="43180" dir="5400000">
                    <a:srgbClr val="000000">
                      <a:alpha val="65000"/>
                    </a:srgbClr>
                  </a:innerShdw>
                </a:effectLst>
              </a:rPr>
              <a:t>of the AM procedures and guidelines </a:t>
            </a:r>
            <a:r>
              <a:rPr lang="en-US" sz="2800" b="1" dirty="0" smtClean="0">
                <a:ln w="1905"/>
                <a:solidFill>
                  <a:schemeClr val="bg1"/>
                </a:solidFill>
                <a:effectLst>
                  <a:innerShdw blurRad="69850" dist="43180" dir="5400000">
                    <a:srgbClr val="000000">
                      <a:alpha val="65000"/>
                    </a:srgbClr>
                  </a:innerShdw>
                </a:effectLst>
              </a:rPr>
              <a:t>for NPP / Planned Structure</a:t>
            </a:r>
            <a:endParaRPr lang="en-US" sz="28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67826723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15</a:t>
            </a:fld>
            <a:endParaRPr lang="en-US"/>
          </a:p>
        </p:txBody>
      </p:sp>
      <p:sp>
        <p:nvSpPr>
          <p:cNvPr id="6" name="Rectangle 5"/>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a:solidFill>
                  <a:schemeClr val="bg2"/>
                </a:solidFill>
              </a:rPr>
              <a:t>AEI</a:t>
            </a:r>
            <a:r>
              <a:rPr lang="ru-RU" sz="2400" b="1" dirty="0">
                <a:solidFill>
                  <a:schemeClr val="bg2"/>
                </a:solidFill>
              </a:rPr>
              <a:t> content</a:t>
            </a:r>
            <a:endParaRPr lang="en-US" sz="2400" b="1" dirty="0">
              <a:solidFill>
                <a:schemeClr val="bg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491225935"/>
              </p:ext>
            </p:extLst>
          </p:nvPr>
        </p:nvGraphicFramePr>
        <p:xfrm>
          <a:off x="76200" y="1143000"/>
          <a:ext cx="8382000" cy="2289577"/>
        </p:xfrm>
        <a:graphic>
          <a:graphicData uri="http://schemas.openxmlformats.org/drawingml/2006/table">
            <a:tbl>
              <a:tblPr firstRow="1">
                <a:tableStyleId>{9D7B26C5-4107-4FEC-AEDC-1716B250A1EF}</a:tableStyleId>
              </a:tblPr>
              <a:tblGrid>
                <a:gridCol w="8382000"/>
              </a:tblGrid>
              <a:tr h="295429">
                <a:tc>
                  <a:txBody>
                    <a:bodyPr/>
                    <a:lstStyle/>
                    <a:p>
                      <a:pPr marL="0" marR="0" indent="0" algn="ctr">
                        <a:spcBef>
                          <a:spcPts val="200"/>
                        </a:spcBef>
                        <a:spcAft>
                          <a:spcPts val="200"/>
                        </a:spcAft>
                      </a:pPr>
                      <a:r>
                        <a:rPr lang="en-US" sz="1800" b="1" kern="1200" dirty="0" smtClean="0">
                          <a:solidFill>
                            <a:schemeClr val="tx1"/>
                          </a:solidFill>
                          <a:effectLst/>
                          <a:latin typeface="+mn-lt"/>
                          <a:ea typeface="+mn-ea"/>
                          <a:cs typeface="+mn-cs"/>
                        </a:rPr>
                        <a:t>TABLE OF CONTENTS (PART-1)</a:t>
                      </a:r>
                      <a:endParaRPr lang="en-US" sz="1600" kern="1200" dirty="0">
                        <a:solidFill>
                          <a:schemeClr val="tx1"/>
                        </a:solidFill>
                        <a:latin typeface="Calibri" panose="020F0502020204030204" pitchFamily="34" charset="0"/>
                        <a:ea typeface="+mn-ea"/>
                        <a:cs typeface="+mn-cs"/>
                      </a:endParaRPr>
                    </a:p>
                  </a:txBody>
                  <a:tcPr marL="62861" marR="62861" marT="0" marB="0"/>
                </a:tc>
              </a:tr>
              <a:tr h="332358">
                <a:tc>
                  <a:txBody>
                    <a:bodyPr/>
                    <a:lstStyle/>
                    <a:p>
                      <a:pPr marL="0" marR="0" indent="0" algn="just">
                        <a:spcBef>
                          <a:spcPts val="200"/>
                        </a:spcBef>
                        <a:spcAft>
                          <a:spcPts val="200"/>
                        </a:spcAft>
                      </a:pPr>
                      <a:r>
                        <a:rPr lang="en-US" sz="1800" kern="1200" dirty="0"/>
                        <a:t>Emergency protection actuation or safety systems </a:t>
                      </a:r>
                      <a:r>
                        <a:rPr lang="en-US" sz="1800" kern="1200" dirty="0" smtClean="0"/>
                        <a:t>actuation</a:t>
                      </a:r>
                      <a:r>
                        <a:rPr lang="en-US" sz="1800" kern="1200" dirty="0" smtClean="0">
                          <a:solidFill>
                            <a:schemeClr val="tx1"/>
                          </a:solidFill>
                          <a:effectLst/>
                          <a:latin typeface="+mn-lt"/>
                          <a:ea typeface="+mn-ea"/>
                          <a:cs typeface="+mn-cs"/>
                        </a:rPr>
                        <a:t>(A‑0)</a:t>
                      </a:r>
                      <a:endParaRPr lang="en-US" sz="1800" kern="1200" dirty="0">
                        <a:solidFill>
                          <a:schemeClr val="tx1"/>
                        </a:solidFill>
                        <a:latin typeface="Calibri" panose="020F0502020204030204" pitchFamily="34" charset="0"/>
                        <a:ea typeface="+mn-ea"/>
                        <a:cs typeface="+mn-cs"/>
                      </a:endParaRPr>
                    </a:p>
                  </a:txBody>
                  <a:tcPr marL="62861" marR="62861" marT="0" marB="0"/>
                </a:tc>
              </a:tr>
              <a:tr h="332358">
                <a:tc>
                  <a:txBody>
                    <a:bodyPr/>
                    <a:lstStyle/>
                    <a:p>
                      <a:pPr marL="0" marR="0" indent="0" algn="just">
                        <a:spcBef>
                          <a:spcPts val="200"/>
                        </a:spcBef>
                        <a:spcAft>
                          <a:spcPts val="200"/>
                        </a:spcAft>
                      </a:pPr>
                      <a:r>
                        <a:rPr lang="en-US" sz="1800" kern="1200" dirty="0"/>
                        <a:t>Actuation of the reactor emergency </a:t>
                      </a:r>
                      <a:r>
                        <a:rPr lang="en-US" sz="1800" kern="1200" dirty="0" smtClean="0"/>
                        <a:t>protection </a:t>
                      </a:r>
                      <a:r>
                        <a:rPr lang="en-US" sz="1800" kern="1200" dirty="0" smtClean="0">
                          <a:solidFill>
                            <a:schemeClr val="tx1"/>
                          </a:solidFill>
                          <a:effectLst/>
                          <a:latin typeface="+mn-lt"/>
                          <a:ea typeface="+mn-ea"/>
                          <a:cs typeface="+mn-cs"/>
                        </a:rPr>
                        <a:t>(AD‑0.1)</a:t>
                      </a:r>
                      <a:endParaRPr lang="en-US" sz="1800" kern="1200" dirty="0">
                        <a:solidFill>
                          <a:schemeClr val="tx1"/>
                        </a:solidFill>
                        <a:latin typeface="Calibri" panose="020F0502020204030204" pitchFamily="34" charset="0"/>
                        <a:ea typeface="+mn-ea"/>
                        <a:cs typeface="+mn-cs"/>
                      </a:endParaRPr>
                    </a:p>
                  </a:txBody>
                  <a:tcPr marL="62861" marR="62861" marT="0" marB="0"/>
                </a:tc>
              </a:tr>
              <a:tr h="332358">
                <a:tc>
                  <a:txBody>
                    <a:bodyPr/>
                    <a:lstStyle/>
                    <a:p>
                      <a:pPr marL="0" marR="0" indent="0" algn="just">
                        <a:spcBef>
                          <a:spcPts val="200"/>
                        </a:spcBef>
                        <a:spcAft>
                          <a:spcPts val="200"/>
                        </a:spcAft>
                      </a:pPr>
                      <a:r>
                        <a:rPr lang="en-US" sz="1800" kern="1200" dirty="0"/>
                        <a:t>Cool-down through natural </a:t>
                      </a:r>
                      <a:r>
                        <a:rPr lang="en-US" sz="1800" kern="1200" dirty="0" smtClean="0"/>
                        <a:t>circulation </a:t>
                      </a:r>
                      <a:r>
                        <a:rPr lang="en-US" sz="1800" kern="1200" dirty="0" smtClean="0">
                          <a:solidFill>
                            <a:schemeClr val="tx1"/>
                          </a:solidFill>
                          <a:effectLst/>
                          <a:latin typeface="+mn-lt"/>
                          <a:ea typeface="+mn-ea"/>
                          <a:cs typeface="+mn-cs"/>
                        </a:rPr>
                        <a:t>(AD‑0.2)</a:t>
                      </a:r>
                      <a:endParaRPr lang="en-US" sz="1800" kern="1200" dirty="0">
                        <a:solidFill>
                          <a:schemeClr val="tx1"/>
                        </a:solidFill>
                        <a:latin typeface="Calibri" panose="020F0502020204030204" pitchFamily="34" charset="0"/>
                        <a:ea typeface="+mn-ea"/>
                        <a:cs typeface="+mn-cs"/>
                      </a:endParaRPr>
                    </a:p>
                  </a:txBody>
                  <a:tcPr marL="62861" marR="62861" marT="0" marB="0"/>
                </a:tc>
              </a:tr>
              <a:tr h="332358">
                <a:tc>
                  <a:txBody>
                    <a:bodyPr/>
                    <a:lstStyle/>
                    <a:p>
                      <a:pPr marL="0" marR="0" indent="0" algn="just">
                        <a:spcBef>
                          <a:spcPts val="200"/>
                        </a:spcBef>
                        <a:spcAft>
                          <a:spcPts val="200"/>
                        </a:spcAft>
                      </a:pPr>
                      <a:r>
                        <a:rPr lang="en-US" sz="1800" kern="1200" dirty="0"/>
                        <a:t>Primary or secondary circuit coolant </a:t>
                      </a:r>
                      <a:r>
                        <a:rPr lang="en-US" sz="1800" kern="1200" dirty="0" smtClean="0"/>
                        <a:t>leakage</a:t>
                      </a:r>
                      <a:r>
                        <a:rPr lang="en-US" sz="1800" kern="1200" dirty="0" smtClean="0">
                          <a:solidFill>
                            <a:schemeClr val="tx1"/>
                          </a:solidFill>
                          <a:effectLst/>
                          <a:latin typeface="+mn-lt"/>
                          <a:ea typeface="+mn-ea"/>
                          <a:cs typeface="+mn-cs"/>
                        </a:rPr>
                        <a:t>(A-1)</a:t>
                      </a:r>
                      <a:endParaRPr lang="en-US" sz="1800" kern="1200" dirty="0">
                        <a:solidFill>
                          <a:schemeClr val="tx1"/>
                        </a:solidFill>
                        <a:latin typeface="Calibri" panose="020F0502020204030204" pitchFamily="34" charset="0"/>
                        <a:ea typeface="+mn-ea"/>
                        <a:cs typeface="+mn-cs"/>
                      </a:endParaRPr>
                    </a:p>
                  </a:txBody>
                  <a:tcPr marL="62861" marR="62861" marT="0" marB="0"/>
                </a:tc>
              </a:tr>
              <a:tr h="332358">
                <a:tc>
                  <a:txBody>
                    <a:bodyPr/>
                    <a:lstStyle/>
                    <a:p>
                      <a:pPr marL="0" marR="0" indent="0" algn="just">
                        <a:spcBef>
                          <a:spcPts val="200"/>
                        </a:spcBef>
                        <a:spcAft>
                          <a:spcPts val="200"/>
                        </a:spcAft>
                      </a:pPr>
                      <a:r>
                        <a:rPr lang="en-US" sz="1800" kern="1200" dirty="0"/>
                        <a:t>Withdrawal of safety systems from </a:t>
                      </a:r>
                      <a:r>
                        <a:rPr lang="en-US" sz="1800" kern="1200" dirty="0" smtClean="0"/>
                        <a:t>operation</a:t>
                      </a:r>
                      <a:r>
                        <a:rPr lang="en-US" sz="1800" kern="1200" dirty="0" smtClean="0">
                          <a:solidFill>
                            <a:schemeClr val="tx1"/>
                          </a:solidFill>
                          <a:effectLst/>
                          <a:latin typeface="+mn-lt"/>
                          <a:ea typeface="+mn-ea"/>
                          <a:cs typeface="+mn-cs"/>
                        </a:rPr>
                        <a:t>(AD‑1.1)</a:t>
                      </a:r>
                      <a:endParaRPr lang="en-US" sz="1800" kern="1200" dirty="0">
                        <a:solidFill>
                          <a:schemeClr val="tx1"/>
                        </a:solidFill>
                        <a:latin typeface="Calibri" panose="020F0502020204030204" pitchFamily="34" charset="0"/>
                        <a:ea typeface="+mn-ea"/>
                        <a:cs typeface="+mn-cs"/>
                      </a:endParaRPr>
                    </a:p>
                  </a:txBody>
                  <a:tcPr marL="62861" marR="62861" marT="0" marB="0"/>
                </a:tc>
              </a:tr>
              <a:tr h="332358">
                <a:tc>
                  <a:txBody>
                    <a:bodyPr/>
                    <a:lstStyle/>
                    <a:p>
                      <a:pPr marL="0" marR="0" indent="0" algn="just">
                        <a:spcBef>
                          <a:spcPts val="300"/>
                        </a:spcBef>
                        <a:spcAft>
                          <a:spcPts val="300"/>
                        </a:spcAft>
                      </a:pPr>
                      <a:r>
                        <a:rPr lang="en-US" sz="1800" kern="1200" dirty="0" smtClean="0">
                          <a:solidFill>
                            <a:schemeClr val="tx1"/>
                          </a:solidFill>
                          <a:latin typeface="Calibri" panose="020F0502020204030204" pitchFamily="34" charset="0"/>
                          <a:ea typeface="+mn-ea"/>
                          <a:cs typeface="+mn-cs"/>
                        </a:rPr>
                        <a:t>…</a:t>
                      </a:r>
                      <a:endParaRPr lang="en-US" sz="1800" kern="1200" dirty="0">
                        <a:solidFill>
                          <a:schemeClr val="tx1"/>
                        </a:solidFill>
                        <a:latin typeface="Calibri" panose="020F0502020204030204" pitchFamily="34" charset="0"/>
                        <a:ea typeface="+mn-ea"/>
                        <a:cs typeface="+mn-cs"/>
                      </a:endParaRPr>
                    </a:p>
                  </a:txBody>
                  <a:tcPr marL="62861" marR="62861" marT="0" marB="0"/>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532599903"/>
              </p:ext>
            </p:extLst>
          </p:nvPr>
        </p:nvGraphicFramePr>
        <p:xfrm>
          <a:off x="85725" y="3730853"/>
          <a:ext cx="8524875" cy="2173501"/>
        </p:xfrm>
        <a:graphic>
          <a:graphicData uri="http://schemas.openxmlformats.org/drawingml/2006/table">
            <a:tbl>
              <a:tblPr firstRow="1">
                <a:tableStyleId>{9D7B26C5-4107-4FEC-AEDC-1716B250A1EF}</a:tableStyleId>
              </a:tblPr>
              <a:tblGrid>
                <a:gridCol w="8524875"/>
              </a:tblGrid>
              <a:tr h="295429">
                <a:tc>
                  <a:txBody>
                    <a:bodyPr/>
                    <a:lstStyle/>
                    <a:p>
                      <a:pPr marL="0" marR="0" indent="0" algn="ctr">
                        <a:spcBef>
                          <a:spcPts val="200"/>
                        </a:spcBef>
                        <a:spcAft>
                          <a:spcPts val="200"/>
                        </a:spcAft>
                      </a:pPr>
                      <a:r>
                        <a:rPr lang="en-US" sz="1800" b="1" kern="1200" dirty="0" smtClean="0">
                          <a:solidFill>
                            <a:schemeClr val="tx1"/>
                          </a:solidFill>
                          <a:effectLst/>
                          <a:latin typeface="+mn-lt"/>
                          <a:ea typeface="+mn-ea"/>
                          <a:cs typeface="+mn-cs"/>
                        </a:rPr>
                        <a:t>TABLE OF CONTENTS (PART-2)</a:t>
                      </a:r>
                      <a:endParaRPr lang="en-US" sz="1600" kern="1200" dirty="0">
                        <a:solidFill>
                          <a:schemeClr val="tx1"/>
                        </a:solidFill>
                        <a:latin typeface="Calibri" panose="020F0502020204030204" pitchFamily="34" charset="0"/>
                        <a:ea typeface="+mn-ea"/>
                        <a:cs typeface="+mn-cs"/>
                      </a:endParaRPr>
                    </a:p>
                  </a:txBody>
                  <a:tcPr marL="62861" marR="62861" marT="0" marB="0"/>
                </a:tc>
              </a:tr>
              <a:tr h="332358">
                <a:tc>
                  <a:txBody>
                    <a:bodyPr/>
                    <a:lstStyle/>
                    <a:p>
                      <a:pPr marL="0" marR="0" indent="0" algn="just">
                        <a:spcBef>
                          <a:spcPts val="200"/>
                        </a:spcBef>
                        <a:spcAft>
                          <a:spcPts val="200"/>
                        </a:spcAft>
                      </a:pPr>
                      <a:r>
                        <a:rPr lang="en-US" sz="1800" kern="1200" dirty="0" smtClean="0">
                          <a:solidFill>
                            <a:schemeClr val="tx1"/>
                          </a:solidFill>
                          <a:effectLst/>
                          <a:latin typeface="+mn-lt"/>
                          <a:ea typeface="+mn-ea"/>
                          <a:cs typeface="+mn-cs"/>
                        </a:rPr>
                        <a:t>Drop of individual FA, transfer cask, airtight container to transportation section when carrying out TPO (FTS-1)</a:t>
                      </a:r>
                      <a:endParaRPr lang="en-US" sz="1800" kern="1200" dirty="0">
                        <a:solidFill>
                          <a:schemeClr val="tx1"/>
                        </a:solidFill>
                        <a:latin typeface="Calibri" panose="020F0502020204030204" pitchFamily="34" charset="0"/>
                        <a:ea typeface="+mn-ea"/>
                        <a:cs typeface="+mn-cs"/>
                      </a:endParaRPr>
                    </a:p>
                  </a:txBody>
                  <a:tcPr marL="62861" marR="62861" marT="0" marB="0"/>
                </a:tc>
              </a:tr>
              <a:tr h="332358">
                <a:tc>
                  <a:txBody>
                    <a:bodyPr/>
                    <a:lstStyle/>
                    <a:p>
                      <a:pPr marL="0" marR="0" indent="0" algn="just">
                        <a:spcBef>
                          <a:spcPts val="200"/>
                        </a:spcBef>
                        <a:spcAft>
                          <a:spcPts val="200"/>
                        </a:spcAft>
                      </a:pPr>
                      <a:r>
                        <a:rPr lang="en-US" sz="1800" kern="1200" dirty="0" smtClean="0">
                          <a:solidFill>
                            <a:schemeClr val="tx1"/>
                          </a:solidFill>
                          <a:effectLst/>
                          <a:latin typeface="+mn-lt"/>
                          <a:ea typeface="+mn-ea"/>
                          <a:cs typeface="+mn-cs"/>
                        </a:rPr>
                        <a:t>Loss of the Unit auxiliary power supply in the “cold” condition (FC-2/CC)</a:t>
                      </a:r>
                      <a:endParaRPr lang="en-US" sz="1800" kern="1200" dirty="0">
                        <a:solidFill>
                          <a:schemeClr val="tx1"/>
                        </a:solidFill>
                        <a:latin typeface="Calibri" panose="020F0502020204030204" pitchFamily="34" charset="0"/>
                        <a:ea typeface="+mn-ea"/>
                        <a:cs typeface="+mn-cs"/>
                      </a:endParaRPr>
                    </a:p>
                  </a:txBody>
                  <a:tcPr marL="62861" marR="62861" marT="0" marB="0"/>
                </a:tc>
              </a:tr>
              <a:tr h="332358">
                <a:tc>
                  <a:txBody>
                    <a:bodyPr/>
                    <a:lstStyle/>
                    <a:p>
                      <a:pPr marL="0" marR="0" indent="0" algn="just">
                        <a:spcBef>
                          <a:spcPts val="200"/>
                        </a:spcBef>
                        <a:spcAft>
                          <a:spcPts val="200"/>
                        </a:spcAft>
                      </a:pPr>
                      <a:r>
                        <a:rPr lang="en-US" sz="1800" kern="1200" dirty="0" smtClean="0">
                          <a:solidFill>
                            <a:schemeClr val="tx1"/>
                          </a:solidFill>
                          <a:effectLst/>
                          <a:latin typeface="+mn-lt"/>
                          <a:ea typeface="+mn-ea"/>
                          <a:cs typeface="+mn-cs"/>
                        </a:rPr>
                        <a:t>Primary circuit leakage in the “shutdown for repair” Unit condition (PCL-2/SR)</a:t>
                      </a:r>
                      <a:endParaRPr lang="en-US" sz="1800" kern="1200" dirty="0">
                        <a:solidFill>
                          <a:schemeClr val="tx1"/>
                        </a:solidFill>
                        <a:latin typeface="Calibri" panose="020F0502020204030204" pitchFamily="34" charset="0"/>
                        <a:ea typeface="+mn-ea"/>
                        <a:cs typeface="+mn-cs"/>
                      </a:endParaRPr>
                    </a:p>
                  </a:txBody>
                  <a:tcPr marL="62861" marR="62861" marT="0" marB="0"/>
                </a:tc>
              </a:tr>
              <a:tr h="332358">
                <a:tc>
                  <a:txBody>
                    <a:bodyPr/>
                    <a:lstStyle/>
                    <a:p>
                      <a:pPr marL="0" marR="0" indent="0" algn="just">
                        <a:spcBef>
                          <a:spcPts val="200"/>
                        </a:spcBef>
                        <a:spcAft>
                          <a:spcPts val="200"/>
                        </a:spcAft>
                      </a:pPr>
                      <a:r>
                        <a:rPr lang="en-US" sz="1800" kern="1200" dirty="0" smtClean="0">
                          <a:solidFill>
                            <a:schemeClr val="tx1"/>
                          </a:solidFill>
                          <a:effectLst/>
                          <a:latin typeface="+mn-lt"/>
                          <a:ea typeface="+mn-ea"/>
                          <a:cs typeface="+mn-cs"/>
                        </a:rPr>
                        <a:t>Leakage from SFP (RFP), RIIC (compensated cladding leakage) (LSFP-1)</a:t>
                      </a:r>
                      <a:endParaRPr lang="en-US" sz="1800" kern="1200" dirty="0">
                        <a:solidFill>
                          <a:schemeClr val="tx1"/>
                        </a:solidFill>
                        <a:latin typeface="Calibri" panose="020F0502020204030204" pitchFamily="34" charset="0"/>
                        <a:ea typeface="+mn-ea"/>
                        <a:cs typeface="+mn-cs"/>
                      </a:endParaRPr>
                    </a:p>
                  </a:txBody>
                  <a:tcPr marL="62861" marR="62861" marT="0" marB="0"/>
                </a:tc>
              </a:tr>
              <a:tr h="332358">
                <a:tc>
                  <a:txBody>
                    <a:bodyPr/>
                    <a:lstStyle/>
                    <a:p>
                      <a:pPr marL="0" marR="0" indent="0" algn="just">
                        <a:spcBef>
                          <a:spcPts val="200"/>
                        </a:spcBef>
                        <a:spcAft>
                          <a:spcPts val="200"/>
                        </a:spcAft>
                      </a:pPr>
                      <a:r>
                        <a:rPr lang="en-US" sz="1800" kern="1200" dirty="0" smtClean="0">
                          <a:solidFill>
                            <a:schemeClr val="tx1"/>
                          </a:solidFill>
                          <a:latin typeface="Calibri" panose="020F0502020204030204" pitchFamily="34" charset="0"/>
                          <a:ea typeface="+mn-ea"/>
                          <a:cs typeface="+mn-cs"/>
                        </a:rPr>
                        <a:t>…</a:t>
                      </a:r>
                      <a:endParaRPr lang="en-US" sz="1800" kern="1200" dirty="0">
                        <a:solidFill>
                          <a:schemeClr val="tx1"/>
                        </a:solidFill>
                        <a:latin typeface="Calibri" panose="020F0502020204030204" pitchFamily="34" charset="0"/>
                        <a:ea typeface="+mn-ea"/>
                        <a:cs typeface="+mn-cs"/>
                      </a:endParaRPr>
                    </a:p>
                  </a:txBody>
                  <a:tcPr marL="62861" marR="62861" marT="0" marB="0"/>
                </a:tc>
              </a:tr>
            </a:tbl>
          </a:graphicData>
        </a:graphic>
      </p:graphicFrame>
      <p:sp>
        <p:nvSpPr>
          <p:cNvPr id="8" name="TextBox 7"/>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17767604"/>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16</a:t>
            </a:fld>
            <a:endParaRPr lang="en-US"/>
          </a:p>
        </p:txBody>
      </p:sp>
      <p:sp>
        <p:nvSpPr>
          <p:cNvPr id="5" name="Rectangle 4"/>
          <p:cNvSpPr/>
          <p:nvPr/>
        </p:nvSpPr>
        <p:spPr>
          <a:xfrm>
            <a:off x="228600" y="1447800"/>
            <a:ext cx="8153400" cy="1200329"/>
          </a:xfrm>
          <a:prstGeom prst="rect">
            <a:avLst/>
          </a:prstGeom>
        </p:spPr>
        <p:txBody>
          <a:bodyPr wrap="square">
            <a:spAutoFit/>
          </a:bodyPr>
          <a:lstStyle/>
          <a:p>
            <a:pPr algn="justLow"/>
            <a:r>
              <a:rPr lang="en-US" dirty="0"/>
              <a:t>Symptom-based procedures for personnel actions on accidents elimination, that are included in AEI symptom-based part, has been developed on methodology basis, adopted by Westinghouse </a:t>
            </a:r>
            <a:r>
              <a:rPr lang="en-US" dirty="0" smtClean="0"/>
              <a:t>at </a:t>
            </a:r>
            <a:r>
              <a:rPr lang="en-US" dirty="0"/>
              <a:t>developing Optimum Recovery Guidelines (ORG) that make part of Emergency Response Guidelines (ERG).</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398" y="3373755"/>
            <a:ext cx="2603120" cy="3291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870" y="3202126"/>
            <a:ext cx="2382201"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012" y="3282315"/>
            <a:ext cx="2758788"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a:solidFill>
                  <a:schemeClr val="bg2"/>
                </a:solidFill>
              </a:rPr>
              <a:t>AEI</a:t>
            </a:r>
            <a:r>
              <a:rPr lang="ru-RU" sz="2400" b="1" dirty="0">
                <a:solidFill>
                  <a:schemeClr val="bg2"/>
                </a:solidFill>
              </a:rPr>
              <a:t> content</a:t>
            </a:r>
            <a:endParaRPr lang="en-US" sz="2400" b="1" dirty="0">
              <a:solidFill>
                <a:schemeClr val="bg2"/>
              </a:solidFill>
            </a:endParaRPr>
          </a:p>
        </p:txBody>
      </p:sp>
      <p:sp>
        <p:nvSpPr>
          <p:cNvPr id="9" name="TextBox 8"/>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78866149"/>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17</a:t>
            </a:fld>
            <a:endParaRPr lang="en-US"/>
          </a:p>
        </p:txBody>
      </p:sp>
      <p:sp>
        <p:nvSpPr>
          <p:cNvPr id="8" name="Rectangle 7"/>
          <p:cNvSpPr/>
          <p:nvPr/>
        </p:nvSpPr>
        <p:spPr>
          <a:xfrm>
            <a:off x="2921856" y="1159225"/>
            <a:ext cx="2492670" cy="369332"/>
          </a:xfrm>
          <a:prstGeom prst="rect">
            <a:avLst/>
          </a:prstGeom>
        </p:spPr>
        <p:txBody>
          <a:bodyPr wrap="none">
            <a:spAutoFit/>
          </a:bodyPr>
          <a:lstStyle/>
          <a:p>
            <a:r>
              <a:rPr lang="en-US" b="1" u="sng" dirty="0" smtClean="0"/>
              <a:t>Unit </a:t>
            </a:r>
            <a:r>
              <a:rPr lang="en-US" b="1" u="sng" dirty="0"/>
              <a:t>at power operation</a:t>
            </a:r>
          </a:p>
        </p:txBody>
      </p:sp>
      <p:graphicFrame>
        <p:nvGraphicFramePr>
          <p:cNvPr id="3" name="Table 2"/>
          <p:cNvGraphicFramePr>
            <a:graphicFrameLocks noGrp="1"/>
          </p:cNvGraphicFramePr>
          <p:nvPr>
            <p:extLst>
              <p:ext uri="{D42A27DB-BD31-4B8C-83A1-F6EECF244321}">
                <p14:modId xmlns:p14="http://schemas.microsoft.com/office/powerpoint/2010/main" val="1165436455"/>
              </p:ext>
            </p:extLst>
          </p:nvPr>
        </p:nvGraphicFramePr>
        <p:xfrm>
          <a:off x="228599" y="1676400"/>
          <a:ext cx="8610600" cy="5029199"/>
        </p:xfrm>
        <a:graphic>
          <a:graphicData uri="http://schemas.openxmlformats.org/drawingml/2006/table">
            <a:tbl>
              <a:tblPr firstRow="1" firstCol="1" lastRow="1" lastCol="1" bandRow="1" bandCol="1"/>
              <a:tblGrid>
                <a:gridCol w="1518910"/>
                <a:gridCol w="3545845"/>
                <a:gridCol w="3545845"/>
              </a:tblGrid>
              <a:tr h="186267">
                <a:tc>
                  <a:txBody>
                    <a:bodyPr/>
                    <a:lstStyle/>
                    <a:p>
                      <a:pPr marL="0" marR="0" indent="0" algn="ctr">
                        <a:spcBef>
                          <a:spcPts val="200"/>
                        </a:spcBef>
                        <a:spcAft>
                          <a:spcPts val="200"/>
                        </a:spcAft>
                      </a:pPr>
                      <a:r>
                        <a:rPr lang="en-US" sz="1100" dirty="0">
                          <a:effectLst/>
                          <a:latin typeface="Times New Roman"/>
                          <a:ea typeface="Times New Roman"/>
                        </a:rPr>
                        <a:t>Designation</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200"/>
                        </a:spcBef>
                        <a:spcAft>
                          <a:spcPts val="200"/>
                        </a:spcAft>
                      </a:pPr>
                      <a:r>
                        <a:rPr lang="en-US" sz="1100" dirty="0">
                          <a:effectLst/>
                          <a:latin typeface="Times New Roman"/>
                          <a:ea typeface="Times New Roman"/>
                        </a:rPr>
                        <a:t>Procedure</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hangingPunct="0">
                        <a:spcBef>
                          <a:spcPts val="200"/>
                        </a:spcBef>
                        <a:spcAft>
                          <a:spcPts val="200"/>
                        </a:spcAft>
                      </a:pPr>
                      <a:r>
                        <a:rPr lang="en-US" sz="1100">
                          <a:effectLst/>
                          <a:latin typeface="Times New Roman"/>
                          <a:ea typeface="Times New Roman"/>
                          <a:cs typeface="Times New Roman"/>
                        </a:rPr>
                        <a:t>Procedure purpose</a:t>
                      </a:r>
                      <a:endParaRPr lang="en-US" sz="1100">
                        <a:effectLst/>
                        <a:latin typeface="NewtonCTT"/>
                        <a:ea typeface="Times New Roman"/>
                        <a:cs typeface="Times New Roman"/>
                      </a:endParaRP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533">
                <a:tc>
                  <a:txBody>
                    <a:bodyPr/>
                    <a:lstStyle/>
                    <a:p>
                      <a:pPr marL="0" marR="0" indent="0" algn="ctr">
                        <a:spcBef>
                          <a:spcPts val="200"/>
                        </a:spcBef>
                        <a:spcAft>
                          <a:spcPts val="200"/>
                        </a:spcAft>
                      </a:pPr>
                      <a:r>
                        <a:rPr lang="en-US" sz="1100">
                          <a:effectLst/>
                          <a:latin typeface="Times New Roman"/>
                          <a:ea typeface="Times New Roman"/>
                        </a:rPr>
                        <a:t>А-0</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200"/>
                        </a:spcBef>
                        <a:spcAft>
                          <a:spcPts val="200"/>
                        </a:spcAft>
                      </a:pPr>
                      <a:r>
                        <a:rPr lang="en-US" sz="1100">
                          <a:effectLst/>
                          <a:latin typeface="Times New Roman"/>
                          <a:ea typeface="Times New Roman"/>
                        </a:rPr>
                        <a:t>Emergency protection actuation or safety systems actuation</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200"/>
                        </a:spcBef>
                        <a:spcAft>
                          <a:spcPts val="200"/>
                        </a:spcAft>
                      </a:pPr>
                      <a:r>
                        <a:rPr lang="en-US" sz="1100">
                          <a:effectLst/>
                          <a:latin typeface="Times New Roman"/>
                          <a:ea typeface="Times New Roman"/>
                        </a:rPr>
                        <a:t>Diagnostic procedure</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67">
                <a:tc>
                  <a:txBody>
                    <a:bodyPr/>
                    <a:lstStyle/>
                    <a:p>
                      <a:pPr marL="0" marR="0" indent="0" algn="ctr">
                        <a:spcBef>
                          <a:spcPts val="200"/>
                        </a:spcBef>
                        <a:spcAft>
                          <a:spcPts val="200"/>
                        </a:spcAft>
                      </a:pPr>
                      <a:r>
                        <a:rPr lang="en-US" sz="1100">
                          <a:effectLst/>
                          <a:latin typeface="Times New Roman"/>
                          <a:ea typeface="Times New Roman"/>
                        </a:rPr>
                        <a:t>AD-0.1</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200"/>
                        </a:spcBef>
                        <a:spcAft>
                          <a:spcPts val="200"/>
                        </a:spcAft>
                      </a:pPr>
                      <a:r>
                        <a:rPr lang="en-US" sz="1100">
                          <a:effectLst/>
                          <a:latin typeface="Times New Roman"/>
                          <a:ea typeface="Times New Roman"/>
                        </a:rPr>
                        <a:t>Actuation of the reactor emergency protection</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200"/>
                        </a:spcBef>
                        <a:spcAft>
                          <a:spcPts val="200"/>
                        </a:spcAft>
                      </a:pPr>
                      <a:r>
                        <a:rPr lang="en-US" sz="1100">
                          <a:effectLst/>
                          <a:latin typeface="Times New Roman"/>
                          <a:ea typeface="Times New Roman"/>
                        </a:rPr>
                        <a:t>Used for the modes without safety systems actuation</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67">
                <a:tc>
                  <a:txBody>
                    <a:bodyPr/>
                    <a:lstStyle/>
                    <a:p>
                      <a:pPr marL="0" marR="0" indent="0" algn="ctr">
                        <a:spcBef>
                          <a:spcPts val="200"/>
                        </a:spcBef>
                        <a:spcAft>
                          <a:spcPts val="200"/>
                        </a:spcAft>
                      </a:pPr>
                      <a:r>
                        <a:rPr lang="en-US" sz="1100">
                          <a:effectLst/>
                          <a:latin typeface="Times New Roman"/>
                          <a:ea typeface="Times New Roman"/>
                        </a:rPr>
                        <a:t>AD-0.2</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200"/>
                        </a:spcBef>
                        <a:spcAft>
                          <a:spcPts val="200"/>
                        </a:spcAft>
                      </a:pPr>
                      <a:r>
                        <a:rPr lang="en-US" sz="1100">
                          <a:effectLst/>
                          <a:latin typeface="Times New Roman"/>
                          <a:ea typeface="Times New Roman"/>
                        </a:rPr>
                        <a:t>Cool-down through natural circulation</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200"/>
                        </a:spcBef>
                        <a:spcAft>
                          <a:spcPts val="200"/>
                        </a:spcAft>
                      </a:pPr>
                      <a:r>
                        <a:rPr lang="en-US" sz="1100">
                          <a:effectLst/>
                          <a:latin typeface="Times New Roman"/>
                          <a:ea typeface="Times New Roman"/>
                        </a:rPr>
                        <a:t>Used for the modes without safety systems actuation</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533">
                <a:tc>
                  <a:txBody>
                    <a:bodyPr/>
                    <a:lstStyle/>
                    <a:p>
                      <a:pPr marL="0" marR="0" indent="0" algn="ctr">
                        <a:spcBef>
                          <a:spcPts val="200"/>
                        </a:spcBef>
                        <a:spcAft>
                          <a:spcPts val="200"/>
                        </a:spcAft>
                      </a:pPr>
                      <a:r>
                        <a:rPr lang="en-US" sz="1100">
                          <a:effectLst/>
                          <a:latin typeface="Times New Roman"/>
                          <a:ea typeface="Times New Roman"/>
                        </a:rPr>
                        <a:t>А-1</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200"/>
                        </a:spcBef>
                        <a:spcAft>
                          <a:spcPts val="200"/>
                        </a:spcAft>
                      </a:pPr>
                      <a:r>
                        <a:rPr lang="en-US" sz="1100">
                          <a:effectLst/>
                          <a:latin typeface="Times New Roman"/>
                          <a:ea typeface="Times New Roman"/>
                        </a:rPr>
                        <a:t>Primary or secondary circuit coolant leakage</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200"/>
                        </a:spcBef>
                        <a:spcAft>
                          <a:spcPts val="200"/>
                        </a:spcAft>
                      </a:pPr>
                      <a:r>
                        <a:rPr lang="en-US" sz="1100">
                          <a:effectLst/>
                          <a:latin typeface="Times New Roman"/>
                          <a:ea typeface="Times New Roman"/>
                        </a:rPr>
                        <a:t>Used based on the primary or secondary circuit leakage symptoms availability</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533">
                <a:tc>
                  <a:txBody>
                    <a:bodyPr/>
                    <a:lstStyle/>
                    <a:p>
                      <a:pPr marL="0" marR="0" indent="0" algn="ctr">
                        <a:spcBef>
                          <a:spcPts val="200"/>
                        </a:spcBef>
                        <a:spcAft>
                          <a:spcPts val="200"/>
                        </a:spcAft>
                      </a:pPr>
                      <a:r>
                        <a:rPr lang="en-US" sz="1100">
                          <a:effectLst/>
                          <a:latin typeface="Times New Roman"/>
                          <a:ea typeface="Times New Roman"/>
                        </a:rPr>
                        <a:t>AD-1.1</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200"/>
                        </a:spcBef>
                        <a:spcAft>
                          <a:spcPts val="200"/>
                        </a:spcAft>
                      </a:pPr>
                      <a:r>
                        <a:rPr lang="en-US" sz="1100">
                          <a:effectLst/>
                          <a:latin typeface="Times New Roman"/>
                          <a:ea typeface="Times New Roman"/>
                        </a:rPr>
                        <a:t>Withdrawal of safety systems from operation</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200"/>
                        </a:spcBef>
                        <a:spcAft>
                          <a:spcPts val="200"/>
                        </a:spcAft>
                      </a:pPr>
                      <a:r>
                        <a:rPr lang="en-US" sz="1100">
                          <a:effectLst/>
                          <a:latin typeface="Times New Roman"/>
                          <a:ea typeface="Times New Roman"/>
                        </a:rPr>
                        <a:t>Used for withdrawal of safety systems from operation</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533">
                <a:tc>
                  <a:txBody>
                    <a:bodyPr/>
                    <a:lstStyle/>
                    <a:p>
                      <a:pPr marL="0" marR="0" indent="0" algn="ctr">
                        <a:spcBef>
                          <a:spcPts val="200"/>
                        </a:spcBef>
                        <a:spcAft>
                          <a:spcPts val="200"/>
                        </a:spcAft>
                      </a:pPr>
                      <a:r>
                        <a:rPr lang="en-US" sz="1100">
                          <a:effectLst/>
                          <a:latin typeface="Times New Roman"/>
                          <a:ea typeface="Times New Roman"/>
                        </a:rPr>
                        <a:t>AD-1.2</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200"/>
                        </a:spcBef>
                        <a:spcAft>
                          <a:spcPts val="200"/>
                        </a:spcAft>
                      </a:pPr>
                      <a:r>
                        <a:rPr lang="en-US" sz="1100">
                          <a:effectLst/>
                          <a:latin typeface="Times New Roman"/>
                          <a:ea typeface="Times New Roman"/>
                        </a:rPr>
                        <a:t>Cool-down after accident with the primary or secondary circuit leakage</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200"/>
                        </a:spcBef>
                        <a:spcAft>
                          <a:spcPts val="200"/>
                        </a:spcAft>
                      </a:pPr>
                      <a:r>
                        <a:rPr lang="en-US" sz="1100">
                          <a:effectLst/>
                          <a:latin typeface="Times New Roman"/>
                          <a:ea typeface="Times New Roman"/>
                        </a:rPr>
                        <a:t>Used for the modes with operating safety systems </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533">
                <a:tc>
                  <a:txBody>
                    <a:bodyPr/>
                    <a:lstStyle/>
                    <a:p>
                      <a:pPr marL="0" marR="0" indent="0" algn="ctr">
                        <a:spcBef>
                          <a:spcPts val="300"/>
                        </a:spcBef>
                        <a:spcAft>
                          <a:spcPts val="300"/>
                        </a:spcAft>
                      </a:pPr>
                      <a:r>
                        <a:rPr lang="en-US" sz="1100">
                          <a:effectLst/>
                          <a:latin typeface="Times New Roman"/>
                          <a:ea typeface="Times New Roman"/>
                        </a:rPr>
                        <a:t>ARZ-1.2</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100">
                          <a:effectLst/>
                          <a:latin typeface="Times New Roman"/>
                          <a:ea typeface="Times New Roman"/>
                        </a:rPr>
                        <a:t>Primary circuit coolant release beyond the confinement</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100">
                          <a:effectLst/>
                          <a:latin typeface="Times New Roman"/>
                          <a:ea typeface="Times New Roman"/>
                        </a:rPr>
                        <a:t>Used for the RP cooldown at leakage beyond the confinement</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267">
                <a:tc>
                  <a:txBody>
                    <a:bodyPr/>
                    <a:lstStyle/>
                    <a:p>
                      <a:pPr marL="0" marR="0" indent="0" algn="ctr">
                        <a:spcBef>
                          <a:spcPts val="300"/>
                        </a:spcBef>
                        <a:spcAft>
                          <a:spcPts val="300"/>
                        </a:spcAft>
                      </a:pPr>
                      <a:r>
                        <a:rPr lang="en-US" sz="1100">
                          <a:effectLst/>
                          <a:latin typeface="Times New Roman"/>
                          <a:ea typeface="Times New Roman"/>
                        </a:rPr>
                        <a:t>А-2</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100">
                          <a:effectLst/>
                          <a:latin typeface="Times New Roman"/>
                          <a:ea typeface="Times New Roman"/>
                        </a:rPr>
                        <a:t>SG isolation at the second circuit leakage</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100" dirty="0">
                          <a:effectLst/>
                          <a:latin typeface="Times New Roman"/>
                          <a:ea typeface="Times New Roman"/>
                        </a:rPr>
                        <a:t>Used for isolation of water and steam emergency SG</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533">
                <a:tc>
                  <a:txBody>
                    <a:bodyPr/>
                    <a:lstStyle/>
                    <a:p>
                      <a:pPr marL="0" marR="0" indent="0" algn="ctr">
                        <a:spcBef>
                          <a:spcPts val="300"/>
                        </a:spcBef>
                        <a:spcAft>
                          <a:spcPts val="300"/>
                        </a:spcAft>
                      </a:pPr>
                      <a:r>
                        <a:rPr lang="en-US" sz="1100">
                          <a:effectLst/>
                          <a:latin typeface="Times New Roman"/>
                          <a:ea typeface="Times New Roman"/>
                        </a:rPr>
                        <a:t>А-3</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100">
                          <a:effectLst/>
                          <a:latin typeface="Times New Roman"/>
                          <a:ea typeface="Times New Roman"/>
                        </a:rPr>
                        <a:t>Leakage from the primary circuit into the secondary one</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100">
                          <a:effectLst/>
                          <a:latin typeface="Times New Roman"/>
                          <a:ea typeface="Times New Roman"/>
                        </a:rPr>
                        <a:t>Used at the initial phase of leakage from the primary circuit into the secondary one</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533">
                <a:tc>
                  <a:txBody>
                    <a:bodyPr/>
                    <a:lstStyle/>
                    <a:p>
                      <a:pPr marL="0" marR="0" indent="0" algn="ctr">
                        <a:spcBef>
                          <a:spcPts val="300"/>
                        </a:spcBef>
                        <a:spcAft>
                          <a:spcPts val="300"/>
                        </a:spcAft>
                      </a:pPr>
                      <a:r>
                        <a:rPr lang="en-US" sz="1100">
                          <a:effectLst/>
                          <a:latin typeface="Times New Roman"/>
                          <a:ea typeface="Times New Roman"/>
                        </a:rPr>
                        <a:t>AD-3.2</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100">
                          <a:effectLst/>
                          <a:latin typeface="Times New Roman"/>
                          <a:ea typeface="Times New Roman"/>
                        </a:rPr>
                        <a:t>Leakage from the primary circuit into the secondary one - cooldown through blowdown</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100">
                          <a:effectLst/>
                          <a:latin typeface="Times New Roman"/>
                          <a:ea typeface="Times New Roman"/>
                        </a:rPr>
                        <a:t>Used for the RP cooldown at leakage from the primary circuit into the secondary one</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533">
                <a:tc>
                  <a:txBody>
                    <a:bodyPr/>
                    <a:lstStyle/>
                    <a:p>
                      <a:pPr marL="0" marR="0" indent="0" algn="ctr">
                        <a:spcBef>
                          <a:spcPts val="300"/>
                        </a:spcBef>
                        <a:spcAft>
                          <a:spcPts val="300"/>
                        </a:spcAft>
                      </a:pPr>
                      <a:r>
                        <a:rPr lang="en-US" sz="1100">
                          <a:effectLst/>
                          <a:latin typeface="Times New Roman"/>
                          <a:ea typeface="Times New Roman"/>
                        </a:rPr>
                        <a:t>AD-3.3</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100">
                          <a:effectLst/>
                          <a:latin typeface="Times New Roman"/>
                          <a:ea typeface="Times New Roman"/>
                        </a:rPr>
                        <a:t>Leakage from the primary circuit into the secondary one - cooldown through steam discharge</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100">
                          <a:effectLst/>
                          <a:latin typeface="Times New Roman"/>
                          <a:ea typeface="Times New Roman"/>
                        </a:rPr>
                        <a:t>Used for the RP cooldown at leakage from the primary circuit into the secondary one</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8800">
                <a:tc>
                  <a:txBody>
                    <a:bodyPr/>
                    <a:lstStyle/>
                    <a:p>
                      <a:pPr marL="0" marR="0" indent="0" algn="ctr">
                        <a:spcBef>
                          <a:spcPts val="300"/>
                        </a:spcBef>
                        <a:spcAft>
                          <a:spcPts val="300"/>
                        </a:spcAft>
                      </a:pPr>
                      <a:r>
                        <a:rPr lang="en-US" sz="1100">
                          <a:effectLst/>
                          <a:latin typeface="Times New Roman"/>
                          <a:ea typeface="Times New Roman"/>
                        </a:rPr>
                        <a:t>ARZ-3.1</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100">
                          <a:effectLst/>
                          <a:latin typeface="Times New Roman"/>
                          <a:ea typeface="Times New Roman"/>
                        </a:rPr>
                        <a:t>Leakage from the primary circuit into the secondary one - recovery through maintaining departure from the nucleate boiling ratio.</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100">
                          <a:effectLst/>
                          <a:latin typeface="Times New Roman"/>
                          <a:ea typeface="Times New Roman"/>
                        </a:rPr>
                        <a:t>Used for the RP cooldown at large leakage from the primary circuit into the secondary one</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067">
                <a:tc>
                  <a:txBody>
                    <a:bodyPr/>
                    <a:lstStyle/>
                    <a:p>
                      <a:pPr marL="0" marR="0" indent="0" algn="ctr">
                        <a:spcBef>
                          <a:spcPts val="300"/>
                        </a:spcBef>
                        <a:spcAft>
                          <a:spcPts val="300"/>
                        </a:spcAft>
                      </a:pPr>
                      <a:r>
                        <a:rPr lang="en-US" sz="1100">
                          <a:effectLst/>
                          <a:latin typeface="Times New Roman"/>
                          <a:ea typeface="Times New Roman"/>
                        </a:rPr>
                        <a:t>ARZ-3.2</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100" dirty="0">
                          <a:effectLst/>
                          <a:latin typeface="Times New Roman"/>
                          <a:ea typeface="Times New Roman"/>
                        </a:rPr>
                        <a:t>Leakage from the primary circuit into the secondary one - recovery in saturated state</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100" dirty="0">
                          <a:effectLst/>
                          <a:latin typeface="Times New Roman"/>
                          <a:ea typeface="Times New Roman"/>
                        </a:rPr>
                        <a:t>Used for the RP </a:t>
                      </a:r>
                      <a:r>
                        <a:rPr lang="en-US" sz="1100" dirty="0" err="1">
                          <a:effectLst/>
                          <a:latin typeface="Times New Roman"/>
                          <a:ea typeface="Times New Roman"/>
                        </a:rPr>
                        <a:t>cooldown</a:t>
                      </a:r>
                      <a:r>
                        <a:rPr lang="en-US" sz="1100" dirty="0">
                          <a:effectLst/>
                          <a:latin typeface="Times New Roman"/>
                          <a:ea typeface="Times New Roman"/>
                        </a:rPr>
                        <a:t> at large leakage from the primary circuit into the secondary one and non-closure of the secondary circuit steam-discharge facilities</a:t>
                      </a:r>
                    </a:p>
                  </a:txBody>
                  <a:tcPr marL="62861" marR="628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a:solidFill>
                  <a:schemeClr val="bg2"/>
                </a:solidFill>
              </a:rPr>
              <a:t>AEI</a:t>
            </a:r>
            <a:r>
              <a:rPr lang="ru-RU" sz="2400" b="1" dirty="0">
                <a:solidFill>
                  <a:schemeClr val="bg2"/>
                </a:solidFill>
              </a:rPr>
              <a:t> content</a:t>
            </a:r>
            <a:endParaRPr lang="en-US" sz="2400" b="1" dirty="0">
              <a:solidFill>
                <a:schemeClr val="bg2"/>
              </a:solidFill>
            </a:endParaRPr>
          </a:p>
        </p:txBody>
      </p:sp>
      <p:sp>
        <p:nvSpPr>
          <p:cNvPr id="7" name="TextBox 6"/>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60073481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1219200"/>
            <a:ext cx="2743200" cy="609600"/>
          </a:xfrm>
        </p:spPr>
        <p:txBody>
          <a:bodyPr/>
          <a:lstStyle/>
          <a:p>
            <a:r>
              <a:rPr lang="en-US" sz="1800" b="1" u="sng" dirty="0">
                <a:latin typeface="Calibri" panose="020F0502020204030204" pitchFamily="34" charset="0"/>
                <a:ea typeface="+mn-ea"/>
                <a:cs typeface="+mn-cs"/>
              </a:rPr>
              <a:t>Unit at shutdown reactor</a:t>
            </a:r>
          </a:p>
        </p:txBody>
      </p:sp>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18</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570432539"/>
              </p:ext>
            </p:extLst>
          </p:nvPr>
        </p:nvGraphicFramePr>
        <p:xfrm>
          <a:off x="533400" y="1905000"/>
          <a:ext cx="7239000" cy="3505200"/>
        </p:xfrm>
        <a:graphic>
          <a:graphicData uri="http://schemas.openxmlformats.org/drawingml/2006/table">
            <a:tbl>
              <a:tblPr firstRow="1">
                <a:tableStyleId>{68D230F3-CF80-4859-8CE7-A43EE81993B5}</a:tableStyleId>
              </a:tblPr>
              <a:tblGrid>
                <a:gridCol w="7239000"/>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Procedure</a:t>
                      </a:r>
                    </a:p>
                    <a:p>
                      <a:endParaRPr lang="en-US" dirty="0"/>
                    </a:p>
                  </a:txBody>
                  <a:tcPr/>
                </a:tc>
              </a:tr>
              <a:tr h="370840">
                <a:tc>
                  <a:txBody>
                    <a:bodyPr/>
                    <a:lstStyle/>
                    <a:p>
                      <a:r>
                        <a:rPr lang="en-US" dirty="0" smtClean="0">
                          <a:hlinkClick r:id="rId3" action="ppaction://hlinkfile"/>
                        </a:rPr>
                        <a:t>blackout at the unit state “cold”</a:t>
                      </a:r>
                      <a:endParaRPr lang="en-US" dirty="0"/>
                    </a:p>
                  </a:txBody>
                  <a:tcPr/>
                </a:tc>
              </a:tr>
              <a:tr h="370840">
                <a:tc>
                  <a:txBody>
                    <a:bodyPr/>
                    <a:lstStyle/>
                    <a:p>
                      <a:r>
                        <a:rPr lang="en-US" dirty="0" smtClean="0">
                          <a:hlinkClick r:id="rId4" action="ppaction://hlinkfile"/>
                        </a:rPr>
                        <a:t>blackout at the unit state “shutdown for repair”</a:t>
                      </a:r>
                      <a:endParaRPr lang="en-US" dirty="0"/>
                    </a:p>
                  </a:txBody>
                  <a:tcPr/>
                </a:tc>
              </a:tr>
              <a:tr h="370840">
                <a:tc>
                  <a:txBody>
                    <a:bodyPr/>
                    <a:lstStyle/>
                    <a:p>
                      <a:r>
                        <a:rPr lang="en-US" dirty="0" smtClean="0">
                          <a:hlinkClick r:id="rId5" action="ppaction://hlinkfile"/>
                        </a:rPr>
                        <a:t>blackout at the unit state “refueling”</a:t>
                      </a:r>
                      <a:endParaRPr lang="en-US" dirty="0"/>
                    </a:p>
                  </a:txBody>
                  <a:tcPr/>
                </a:tc>
              </a:tr>
              <a:tr h="370840">
                <a:tc>
                  <a:txBody>
                    <a:bodyPr/>
                    <a:lstStyle/>
                    <a:p>
                      <a:r>
                        <a:rPr lang="en-US" dirty="0" smtClean="0">
                          <a:hlinkClick r:id="rId3" action="ppaction://hlinkfile"/>
                        </a:rPr>
                        <a:t>leakage from the primary circuit at the unit state “cold”</a:t>
                      </a:r>
                      <a:endParaRPr lang="en-US" dirty="0"/>
                    </a:p>
                  </a:txBody>
                  <a:tcPr/>
                </a:tc>
              </a:tr>
              <a:tr h="370840">
                <a:tc>
                  <a:txBody>
                    <a:bodyPr/>
                    <a:lstStyle/>
                    <a:p>
                      <a:r>
                        <a:rPr lang="en-US" dirty="0" smtClean="0">
                          <a:hlinkClick r:id="rId6" action="ppaction://hlinkfile"/>
                        </a:rPr>
                        <a:t>leakage from the primary circuit at the unit state “shutdown for repair</a:t>
                      </a:r>
                      <a:endParaRPr lang="en-US" dirty="0"/>
                    </a:p>
                  </a:txBody>
                  <a:tcPr/>
                </a:tc>
              </a:tr>
              <a:tr h="370840">
                <a:tc>
                  <a:txBody>
                    <a:bodyPr/>
                    <a:lstStyle/>
                    <a:p>
                      <a:r>
                        <a:rPr lang="en-US" dirty="0" smtClean="0">
                          <a:hlinkClick r:id="rId7" action="ppaction://hlinkfile"/>
                        </a:rPr>
                        <a:t>leakage from the primary circuit at the unit state “refueling”</a:t>
                      </a:r>
                      <a:endParaRPr lang="en-US" dirty="0"/>
                    </a:p>
                  </a:txBody>
                  <a:tcPr/>
                </a:tc>
              </a:tr>
              <a:tr h="370840">
                <a:tc>
                  <a:txBody>
                    <a:bodyPr/>
                    <a:lstStyle/>
                    <a:p>
                      <a:r>
                        <a:rPr lang="en-US" dirty="0" smtClean="0">
                          <a:hlinkClick r:id="rId8" action="ppaction://hlinkfile"/>
                        </a:rPr>
                        <a:t>small leakage from the primary circuit into the secondary one at the Unit state “cold”</a:t>
                      </a:r>
                      <a:endParaRPr lang="en-US" dirty="0"/>
                    </a:p>
                  </a:txBody>
                  <a:tcPr/>
                </a:tc>
              </a:tr>
            </a:tbl>
          </a:graphicData>
        </a:graphic>
      </p:graphicFrame>
      <p:sp>
        <p:nvSpPr>
          <p:cNvPr id="8" name="Rectangle 7"/>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a:solidFill>
                  <a:schemeClr val="bg2"/>
                </a:solidFill>
              </a:rPr>
              <a:t>AEI</a:t>
            </a:r>
            <a:r>
              <a:rPr lang="ru-RU" sz="2400" b="1" dirty="0">
                <a:solidFill>
                  <a:schemeClr val="bg2"/>
                </a:solidFill>
              </a:rPr>
              <a:t> content</a:t>
            </a:r>
            <a:endParaRPr lang="en-US" sz="2400" b="1" dirty="0">
              <a:solidFill>
                <a:schemeClr val="bg2"/>
              </a:solidFill>
            </a:endParaRPr>
          </a:p>
        </p:txBody>
      </p:sp>
      <p:sp>
        <p:nvSpPr>
          <p:cNvPr id="9" name="TextBox 8"/>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74292193"/>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19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323674096"/>
              </p:ext>
            </p:extLst>
          </p:nvPr>
        </p:nvGraphicFramePr>
        <p:xfrm>
          <a:off x="136110" y="1219200"/>
          <a:ext cx="5274090" cy="3032760"/>
        </p:xfrm>
        <a:graphic>
          <a:graphicData uri="http://schemas.openxmlformats.org/drawingml/2006/table">
            <a:tbl>
              <a:tblPr firstRow="1">
                <a:tableStyleId>{9D7B26C5-4107-4FEC-AEDC-1716B250A1EF}</a:tableStyleId>
              </a:tblPr>
              <a:tblGrid>
                <a:gridCol w="527409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kern="1200" dirty="0" smtClean="0">
                          <a:solidFill>
                            <a:schemeClr val="tx1"/>
                          </a:solidFill>
                          <a:effectLst/>
                          <a:latin typeface="+mn-lt"/>
                          <a:ea typeface="+mn-ea"/>
                          <a:cs typeface="+mn-cs"/>
                        </a:rPr>
                        <a:t>CSF-0 “Equipment serviceability” restoration procedure</a:t>
                      </a:r>
                      <a:endParaRPr lang="en-US" b="1" dirty="0" smtClean="0"/>
                    </a:p>
                  </a:txBody>
                  <a:tcPr/>
                </a:tc>
              </a:tr>
              <a:tr h="370840">
                <a:tc>
                  <a:txBody>
                    <a:bodyPr/>
                    <a:lstStyle/>
                    <a:p>
                      <a:r>
                        <a:rPr lang="ru-RU" sz="1800" kern="1200" dirty="0" smtClean="0">
                          <a:solidFill>
                            <a:schemeClr val="tx1"/>
                          </a:solidFill>
                          <a:effectLst/>
                          <a:latin typeface="+mn-lt"/>
                          <a:ea typeface="+mn-ea"/>
                          <a:cs typeface="+mn-cs"/>
                        </a:rPr>
                        <a:t>FR-E.1. Loss of the Unit auxiliary power  supply</a:t>
                      </a:r>
                      <a:endParaRPr lang="en-US" dirty="0"/>
                    </a:p>
                  </a:txBody>
                  <a:tcPr/>
                </a:tc>
              </a:tr>
              <a:tr h="370840">
                <a:tc>
                  <a:txBody>
                    <a:bodyPr/>
                    <a:lstStyle/>
                    <a:p>
                      <a:r>
                        <a:rPr lang="ru-RU" sz="1800" kern="1200" dirty="0" smtClean="0">
                          <a:solidFill>
                            <a:schemeClr val="tx1"/>
                          </a:solidFill>
                          <a:effectLst/>
                          <a:latin typeface="+mn-lt"/>
                          <a:ea typeface="+mn-ea"/>
                          <a:cs typeface="+mn-cs"/>
                        </a:rPr>
                        <a:t> FR-E.2. Power supply recovery without ECCS protections actuation</a:t>
                      </a:r>
                      <a:endParaRPr lang="en-US" dirty="0"/>
                    </a:p>
                  </a:txBody>
                  <a:tcPr/>
                </a:tc>
              </a:tr>
              <a:tr h="370840">
                <a:tc>
                  <a:txBody>
                    <a:bodyPr/>
                    <a:lstStyle/>
                    <a:p>
                      <a:r>
                        <a:rPr lang="ru-RU" sz="1800" kern="1200" dirty="0" smtClean="0">
                          <a:solidFill>
                            <a:schemeClr val="tx1"/>
                          </a:solidFill>
                          <a:effectLst/>
                          <a:latin typeface="+mn-lt"/>
                          <a:ea typeface="+mn-ea"/>
                          <a:cs typeface="+mn-cs"/>
                        </a:rPr>
                        <a:t> FR-E.3. Impossibility to control the Unit from the MCR</a:t>
                      </a:r>
                      <a:endParaRPr lang="en-US" dirty="0"/>
                    </a:p>
                  </a:txBody>
                  <a:tcPr/>
                </a:tc>
              </a:tr>
              <a:tr h="370840">
                <a:tc>
                  <a:txBody>
                    <a:bodyPr/>
                    <a:lstStyle/>
                    <a:p>
                      <a:r>
                        <a:rPr lang="ru-RU" sz="1800" kern="1200" dirty="0" smtClean="0">
                          <a:solidFill>
                            <a:schemeClr val="tx1"/>
                          </a:solidFill>
                          <a:effectLst/>
                          <a:latin typeface="+mn-lt"/>
                          <a:ea typeface="+mn-ea"/>
                          <a:cs typeface="+mn-cs"/>
                        </a:rPr>
                        <a:t>FR-E.4. Flooding of the minus elevations of the reactor compartment</a:t>
                      </a:r>
                      <a:endParaRPr lang="en-US" dirty="0"/>
                    </a:p>
                  </a:txBody>
                  <a:tcPr/>
                </a:tc>
              </a:tr>
              <a:tr h="370840">
                <a:tc>
                  <a:txBody>
                    <a:bodyPr/>
                    <a:lstStyle/>
                    <a:p>
                      <a:r>
                        <a:rPr lang="en-US" dirty="0" smtClean="0"/>
                        <a:t>…</a:t>
                      </a:r>
                      <a:endParaRPr lang="en-US" dirty="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45573409"/>
              </p:ext>
            </p:extLst>
          </p:nvPr>
        </p:nvGraphicFramePr>
        <p:xfrm>
          <a:off x="76200" y="4648200"/>
          <a:ext cx="5486400" cy="1854200"/>
        </p:xfrm>
        <a:graphic>
          <a:graphicData uri="http://schemas.openxmlformats.org/drawingml/2006/table">
            <a:tbl>
              <a:tblPr firstRow="1">
                <a:tableStyleId>{9D7B26C5-4107-4FEC-AEDC-1716B250A1EF}</a:tableStyleId>
              </a:tblPr>
              <a:tblGrid>
                <a:gridCol w="5486400"/>
              </a:tblGrid>
              <a:tr h="370840">
                <a:tc>
                  <a:txBody>
                    <a:bodyPr/>
                    <a:lstStyle/>
                    <a:p>
                      <a:r>
                        <a:rPr lang="ru-RU" sz="1800" b="1" kern="1200" dirty="0" smtClean="0">
                          <a:solidFill>
                            <a:schemeClr val="tx1"/>
                          </a:solidFill>
                          <a:effectLst/>
                          <a:latin typeface="+mn-lt"/>
                          <a:ea typeface="+mn-ea"/>
                          <a:cs typeface="+mn-cs"/>
                        </a:rPr>
                        <a:t>SUBPROCEDURES – STANDARD ACTIONS BLOCKS (SAB)</a:t>
                      </a:r>
                      <a:endParaRPr lang="en-US" dirty="0"/>
                    </a:p>
                  </a:txBody>
                  <a:tcPr/>
                </a:tc>
              </a:tr>
              <a:tr h="370840">
                <a:tc>
                  <a:txBody>
                    <a:bodyPr/>
                    <a:lstStyle/>
                    <a:p>
                      <a:r>
                        <a:rPr lang="en-US" sz="1800" kern="1200" dirty="0" smtClean="0">
                          <a:solidFill>
                            <a:schemeClr val="tx1"/>
                          </a:solidFill>
                          <a:effectLst/>
                          <a:latin typeface="+mn-lt"/>
                          <a:ea typeface="+mn-ea"/>
                          <a:cs typeface="+mn-cs"/>
                        </a:rPr>
                        <a:t> </a:t>
                      </a:r>
                      <a:r>
                        <a:rPr lang="ru-RU" sz="1800" kern="1200" dirty="0" smtClean="0">
                          <a:solidFill>
                            <a:schemeClr val="tx1"/>
                          </a:solidFill>
                          <a:effectLst/>
                          <a:latin typeface="+mn-lt"/>
                          <a:ea typeface="+mn-ea"/>
                          <a:cs typeface="+mn-cs"/>
                        </a:rPr>
                        <a:t>SAB-1. Actions at reactor EP actuation</a:t>
                      </a:r>
                      <a:endParaRPr lang="en-US" dirty="0"/>
                    </a:p>
                  </a:txBody>
                  <a:tcPr/>
                </a:tc>
              </a:tr>
              <a:tr h="370840">
                <a:tc>
                  <a:txBody>
                    <a:bodyPr/>
                    <a:lstStyle/>
                    <a:p>
                      <a:r>
                        <a:rPr lang="ru-RU" sz="1800" kern="1200" dirty="0" smtClean="0">
                          <a:solidFill>
                            <a:schemeClr val="tx1"/>
                          </a:solidFill>
                          <a:effectLst/>
                          <a:latin typeface="+mn-lt"/>
                          <a:ea typeface="+mn-ea"/>
                          <a:cs typeface="+mn-cs"/>
                        </a:rPr>
                        <a:t>SAB-2. Turbine plant trip with vacuum break</a:t>
                      </a:r>
                      <a:endParaRPr lang="en-US" dirty="0"/>
                    </a:p>
                  </a:txBody>
                  <a:tcPr/>
                </a:tc>
              </a:tr>
              <a:tr h="370840">
                <a:tc>
                  <a:txBody>
                    <a:bodyPr/>
                    <a:lstStyle/>
                    <a:p>
                      <a:r>
                        <a:rPr lang="ru-RU" sz="1800" kern="1200" dirty="0" smtClean="0">
                          <a:solidFill>
                            <a:schemeClr val="tx1"/>
                          </a:solidFill>
                          <a:effectLst/>
                          <a:latin typeface="+mn-lt"/>
                          <a:ea typeface="+mn-ea"/>
                          <a:cs typeface="+mn-cs"/>
                        </a:rPr>
                        <a:t>SAB-3. Turbine plant trip without vacuum break</a:t>
                      </a:r>
                      <a:endParaRPr lang="en-US" dirty="0"/>
                    </a:p>
                  </a:txBody>
                  <a:tcPr/>
                </a:tc>
              </a:tr>
              <a:tr h="370840">
                <a:tc>
                  <a:txBody>
                    <a:bodyPr/>
                    <a:lstStyle/>
                    <a:p>
                      <a:r>
                        <a:rPr lang="en-US" dirty="0" smtClean="0"/>
                        <a:t>….</a:t>
                      </a:r>
                      <a:endParaRPr lang="en-US" dirty="0"/>
                    </a:p>
                  </a:txBody>
                  <a:tcPr/>
                </a:tc>
              </a:tr>
            </a:tbl>
          </a:graphicData>
        </a:graphic>
      </p:graphicFrame>
      <p:sp>
        <p:nvSpPr>
          <p:cNvPr id="9" name="Rectangle 8"/>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smtClean="0">
                <a:solidFill>
                  <a:schemeClr val="bg2"/>
                </a:solidFill>
              </a:rPr>
              <a:t>BDBAMG</a:t>
            </a:r>
            <a:r>
              <a:rPr lang="ru-RU" sz="2400" b="1" dirty="0" smtClean="0">
                <a:solidFill>
                  <a:schemeClr val="bg2"/>
                </a:solidFill>
              </a:rPr>
              <a:t> </a:t>
            </a:r>
            <a:r>
              <a:rPr lang="ru-RU" sz="2400" b="1" dirty="0">
                <a:solidFill>
                  <a:schemeClr val="bg2"/>
                </a:solidFill>
              </a:rPr>
              <a:t>content</a:t>
            </a:r>
            <a:endParaRPr lang="en-US" sz="2400" b="1" dirty="0">
              <a:solidFill>
                <a:schemeClr val="bg2"/>
              </a:solidFill>
            </a:endParaRPr>
          </a:p>
        </p:txBody>
      </p:sp>
      <p:sp>
        <p:nvSpPr>
          <p:cNvPr id="10" name="TextBox 9"/>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2460959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61" y="-29688"/>
            <a:ext cx="8229600" cy="1143000"/>
          </a:xfrm>
        </p:spPr>
        <p:txBody>
          <a:bodyPr/>
          <a:lstStyle/>
          <a:p>
            <a:r>
              <a:rPr lang="en-US" b="1" dirty="0" smtClean="0"/>
              <a:t>Table </a:t>
            </a:r>
            <a:r>
              <a:rPr lang="en-US" b="1" dirty="0"/>
              <a:t>of content </a:t>
            </a:r>
            <a:endParaRPr lang="en-US" dirty="0"/>
          </a:p>
        </p:txBody>
      </p:sp>
      <p:sp>
        <p:nvSpPr>
          <p:cNvPr id="3" name="Content Placeholder 2"/>
          <p:cNvSpPr>
            <a:spLocks noGrp="1"/>
          </p:cNvSpPr>
          <p:nvPr>
            <p:ph idx="1"/>
          </p:nvPr>
        </p:nvSpPr>
        <p:spPr>
          <a:xfrm>
            <a:off x="381000" y="1828800"/>
            <a:ext cx="8229600" cy="4525963"/>
          </a:xfrm>
        </p:spPr>
        <p:txBody>
          <a:bodyPr/>
          <a:lstStyle/>
          <a:p>
            <a:pPr marL="514350" indent="-514350">
              <a:buAutoNum type="arabicPeriod"/>
            </a:pPr>
            <a:r>
              <a:rPr lang="en-US" dirty="0" smtClean="0"/>
              <a:t>Introduction</a:t>
            </a:r>
          </a:p>
          <a:p>
            <a:pPr marL="0" indent="0">
              <a:buNone/>
            </a:pPr>
            <a:r>
              <a:rPr lang="en-US" dirty="0" smtClean="0"/>
              <a:t> </a:t>
            </a:r>
            <a:endParaRPr lang="en-US" dirty="0"/>
          </a:p>
          <a:p>
            <a:pPr marL="0" lvl="1" indent="0">
              <a:buNone/>
            </a:pPr>
            <a:r>
              <a:rPr lang="en-US" sz="3200" dirty="0"/>
              <a:t>2. Content of the </a:t>
            </a:r>
            <a:r>
              <a:rPr lang="en-US" sz="3200" dirty="0" smtClean="0"/>
              <a:t>AM </a:t>
            </a:r>
            <a:r>
              <a:rPr lang="en-US" sz="3200" dirty="0"/>
              <a:t>procedures and guidelines of </a:t>
            </a:r>
            <a:r>
              <a:rPr lang="en-US" sz="3200" dirty="0" smtClean="0"/>
              <a:t>NPP</a:t>
            </a:r>
          </a:p>
          <a:p>
            <a:pPr marL="1314450" lvl="3" indent="-457200"/>
            <a:r>
              <a:rPr lang="en-US" dirty="0" smtClean="0"/>
              <a:t>Current Structure</a:t>
            </a:r>
          </a:p>
          <a:p>
            <a:pPr marL="1314450" lvl="3" indent="-457200"/>
            <a:r>
              <a:rPr lang="en-US" dirty="0" smtClean="0"/>
              <a:t>New Structure</a:t>
            </a:r>
            <a:endParaRPr lang="en-US" dirty="0"/>
          </a:p>
          <a:p>
            <a:pPr marL="0" indent="0">
              <a:buNone/>
            </a:pPr>
            <a:r>
              <a:rPr lang="en-US" dirty="0" smtClean="0"/>
              <a:t>3</a:t>
            </a:r>
            <a:r>
              <a:rPr lang="en-US" dirty="0"/>
              <a:t>. </a:t>
            </a:r>
            <a:r>
              <a:rPr lang="en-US" dirty="0" smtClean="0"/>
              <a:t>Challenges</a:t>
            </a:r>
            <a:endParaRPr lang="en-US" dirty="0"/>
          </a:p>
        </p:txBody>
      </p:sp>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2</a:t>
            </a:fld>
            <a:endParaRPr lang="en-US" dirty="0"/>
          </a:p>
        </p:txBody>
      </p:sp>
    </p:spTree>
    <p:extLst>
      <p:ext uri="{BB962C8B-B14F-4D97-AF65-F5344CB8AC3E}">
        <p14:creationId xmlns:p14="http://schemas.microsoft.com/office/powerpoint/2010/main" val="2514692385"/>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20</a:t>
            </a:fld>
            <a:endParaRPr lang="en-US"/>
          </a:p>
        </p:txBody>
      </p:sp>
      <p:sp>
        <p:nvSpPr>
          <p:cNvPr id="2" name="Rectangle 1"/>
          <p:cNvSpPr/>
          <p:nvPr/>
        </p:nvSpPr>
        <p:spPr>
          <a:xfrm>
            <a:off x="228600" y="1143000"/>
            <a:ext cx="8610600" cy="1477328"/>
          </a:xfrm>
          <a:prstGeom prst="rect">
            <a:avLst/>
          </a:prstGeom>
        </p:spPr>
        <p:txBody>
          <a:bodyPr wrap="square">
            <a:spAutoFit/>
          </a:bodyPr>
          <a:lstStyle/>
          <a:p>
            <a:pPr algn="justLow"/>
            <a:r>
              <a:rPr lang="en-US" dirty="0"/>
              <a:t>This “Beyond-the-design-basis accident management guidance (BDBAMG) for all power Unit conditions”  has been developed using “symptom-based” approach based on BDBAMG for the Russian NPPs V-320 RP type Units, which were developed based on methodology  adopted by Westinghouse company (USA) during “Function Restoration Guideline (FRG)” development comprised into “Emergency Response Guideline (ERG)” set. </a:t>
            </a:r>
          </a:p>
        </p:txBody>
      </p:sp>
      <p:graphicFrame>
        <p:nvGraphicFramePr>
          <p:cNvPr id="5" name="Table 4"/>
          <p:cNvGraphicFramePr>
            <a:graphicFrameLocks noGrp="1"/>
          </p:cNvGraphicFramePr>
          <p:nvPr>
            <p:extLst>
              <p:ext uri="{D42A27DB-BD31-4B8C-83A1-F6EECF244321}">
                <p14:modId xmlns:p14="http://schemas.microsoft.com/office/powerpoint/2010/main" val="1186979351"/>
              </p:ext>
            </p:extLst>
          </p:nvPr>
        </p:nvGraphicFramePr>
        <p:xfrm>
          <a:off x="457200" y="2743200"/>
          <a:ext cx="5638800" cy="1271270"/>
        </p:xfrm>
        <a:graphic>
          <a:graphicData uri="http://schemas.openxmlformats.org/drawingml/2006/table">
            <a:tbl>
              <a:tblPr firstRow="1" firstCol="1" bandRow="1">
                <a:tableStyleId>{073A0DAA-6AF3-43AB-8588-CEC1D06C72B9}</a:tableStyleId>
              </a:tblPr>
              <a:tblGrid>
                <a:gridCol w="1070244"/>
                <a:gridCol w="1140165"/>
                <a:gridCol w="1207831"/>
                <a:gridCol w="1116483"/>
                <a:gridCol w="1104077"/>
              </a:tblGrid>
              <a:tr h="454660">
                <a:tc>
                  <a:txBody>
                    <a:bodyPr/>
                    <a:lstStyle/>
                    <a:p>
                      <a:pPr marL="0" marR="0" algn="ctr">
                        <a:spcBef>
                          <a:spcPts val="300"/>
                        </a:spcBef>
                        <a:spcAft>
                          <a:spcPts val="300"/>
                        </a:spcAft>
                        <a:tabLst>
                          <a:tab pos="720090" algn="l"/>
                        </a:tabLst>
                      </a:pPr>
                      <a:r>
                        <a:rPr lang="ru-RU" sz="1200" dirty="0">
                          <a:effectLst/>
                        </a:rPr>
                        <a:t>CSF violation degree</a:t>
                      </a:r>
                      <a:endParaRPr lang="en-US" sz="1000" dirty="0">
                        <a:effectLst/>
                        <a:latin typeface="Times New Roman"/>
                        <a:ea typeface="Times New Roman"/>
                      </a:endParaRPr>
                    </a:p>
                  </a:txBody>
                  <a:tcPr marL="68580" marR="68580" marT="0" marB="0"/>
                </a:tc>
                <a:tc>
                  <a:txBody>
                    <a:bodyPr/>
                    <a:lstStyle/>
                    <a:p>
                      <a:pPr marL="0" marR="0" algn="ctr">
                        <a:spcBef>
                          <a:spcPts val="300"/>
                        </a:spcBef>
                        <a:spcAft>
                          <a:spcPts val="300"/>
                        </a:spcAft>
                        <a:tabLst>
                          <a:tab pos="720090" algn="l"/>
                        </a:tabLst>
                      </a:pPr>
                      <a:r>
                        <a:rPr lang="ru-RU" sz="1200">
                          <a:effectLst/>
                        </a:rPr>
                        <a:t>CSF satisfactory state</a:t>
                      </a:r>
                      <a:endParaRPr lang="en-US" sz="1000">
                        <a:effectLst/>
                        <a:latin typeface="Times New Roman"/>
                        <a:ea typeface="Times New Roman"/>
                      </a:endParaRPr>
                    </a:p>
                  </a:txBody>
                  <a:tcPr marL="68580" marR="68580" marT="0" marB="0"/>
                </a:tc>
                <a:tc>
                  <a:txBody>
                    <a:bodyPr/>
                    <a:lstStyle/>
                    <a:p>
                      <a:pPr marL="0" marR="0" algn="ctr">
                        <a:spcBef>
                          <a:spcPts val="300"/>
                        </a:spcBef>
                        <a:spcAft>
                          <a:spcPts val="300"/>
                        </a:spcAft>
                        <a:tabLst>
                          <a:tab pos="720090" algn="l"/>
                        </a:tabLst>
                      </a:pPr>
                      <a:r>
                        <a:rPr lang="ru-RU" sz="1200" dirty="0">
                          <a:effectLst/>
                        </a:rPr>
                        <a:t>CSF unsatisfactory state</a:t>
                      </a:r>
                      <a:endParaRPr lang="en-US" sz="1000" dirty="0">
                        <a:effectLst/>
                        <a:latin typeface="Times New Roman"/>
                        <a:ea typeface="Times New Roman"/>
                      </a:endParaRPr>
                    </a:p>
                  </a:txBody>
                  <a:tcPr marL="68580" marR="68580" marT="0" marB="0"/>
                </a:tc>
                <a:tc>
                  <a:txBody>
                    <a:bodyPr/>
                    <a:lstStyle/>
                    <a:p>
                      <a:pPr marL="0" marR="0" algn="ctr">
                        <a:spcBef>
                          <a:spcPts val="300"/>
                        </a:spcBef>
                        <a:spcAft>
                          <a:spcPts val="300"/>
                        </a:spcAft>
                        <a:tabLst>
                          <a:tab pos="720090" algn="l"/>
                        </a:tabLst>
                      </a:pPr>
                      <a:r>
                        <a:rPr lang="ru-RU" sz="1200">
                          <a:effectLst/>
                        </a:rPr>
                        <a:t>CSF severe state</a:t>
                      </a:r>
                      <a:endParaRPr lang="en-US" sz="1000">
                        <a:effectLst/>
                        <a:latin typeface="Times New Roman"/>
                        <a:ea typeface="Times New Roman"/>
                      </a:endParaRPr>
                    </a:p>
                  </a:txBody>
                  <a:tcPr marL="68580" marR="68580" marT="0" marB="0"/>
                </a:tc>
                <a:tc>
                  <a:txBody>
                    <a:bodyPr/>
                    <a:lstStyle/>
                    <a:p>
                      <a:pPr marL="0" marR="0" algn="ctr">
                        <a:spcBef>
                          <a:spcPts val="300"/>
                        </a:spcBef>
                        <a:spcAft>
                          <a:spcPts val="300"/>
                        </a:spcAft>
                        <a:tabLst>
                          <a:tab pos="720090" algn="l"/>
                        </a:tabLst>
                      </a:pPr>
                      <a:r>
                        <a:rPr lang="ru-RU" sz="1200">
                          <a:effectLst/>
                        </a:rPr>
                        <a:t>CSF extreme state</a:t>
                      </a:r>
                      <a:endParaRPr lang="en-US" sz="1000">
                        <a:effectLst/>
                        <a:latin typeface="Times New Roman"/>
                        <a:ea typeface="Times New Roman"/>
                      </a:endParaRPr>
                    </a:p>
                  </a:txBody>
                  <a:tcPr marL="68580" marR="68580" marT="0" marB="0"/>
                </a:tc>
              </a:tr>
              <a:tr h="722630">
                <a:tc>
                  <a:txBody>
                    <a:bodyPr/>
                    <a:lstStyle/>
                    <a:p>
                      <a:pPr marL="0" marR="0" algn="just">
                        <a:spcBef>
                          <a:spcPts val="300"/>
                        </a:spcBef>
                        <a:spcAft>
                          <a:spcPts val="300"/>
                        </a:spcAft>
                        <a:tabLst>
                          <a:tab pos="720090" algn="l"/>
                        </a:tabLst>
                      </a:pPr>
                      <a:r>
                        <a:rPr lang="ru-RU" sz="1200">
                          <a:effectLst/>
                        </a:rPr>
                        <a:t>Symbol</a:t>
                      </a:r>
                      <a:endParaRPr lang="en-US" sz="1000">
                        <a:effectLst/>
                        <a:latin typeface="Times New Roman"/>
                        <a:ea typeface="Times New Roman"/>
                      </a:endParaRPr>
                    </a:p>
                  </a:txBody>
                  <a:tcPr marL="68580" marR="68580" marT="0" marB="0" anchor="ctr"/>
                </a:tc>
                <a:tc>
                  <a:txBody>
                    <a:bodyPr/>
                    <a:lstStyle/>
                    <a:p>
                      <a:pPr marL="0" marR="0" algn="just">
                        <a:spcBef>
                          <a:spcPts val="300"/>
                        </a:spcBef>
                        <a:spcAft>
                          <a:spcPts val="300"/>
                        </a:spcAft>
                        <a:tabLst>
                          <a:tab pos="720090" algn="l"/>
                        </a:tabLst>
                      </a:pPr>
                      <a:endParaRPr lang="ru-RU" sz="1200" dirty="0">
                        <a:effectLst/>
                        <a:latin typeface="Times New Roman"/>
                        <a:ea typeface="Times New Roman"/>
                      </a:endParaRPr>
                    </a:p>
                  </a:txBody>
                  <a:tcPr marL="68580" marR="68580" marT="0" marB="0"/>
                </a:tc>
                <a:tc>
                  <a:txBody>
                    <a:bodyPr/>
                    <a:lstStyle/>
                    <a:p>
                      <a:pPr marL="0" marR="0" algn="just">
                        <a:spcBef>
                          <a:spcPts val="300"/>
                        </a:spcBef>
                        <a:spcAft>
                          <a:spcPts val="300"/>
                        </a:spcAft>
                        <a:tabLst>
                          <a:tab pos="720090" algn="l"/>
                        </a:tabLst>
                      </a:pPr>
                      <a:endParaRPr lang="ru-RU" sz="1200" dirty="0">
                        <a:effectLst/>
                        <a:latin typeface="Times New Roman"/>
                        <a:ea typeface="Times New Roman"/>
                      </a:endParaRPr>
                    </a:p>
                  </a:txBody>
                  <a:tcPr marL="68580" marR="68580" marT="0" marB="0"/>
                </a:tc>
                <a:tc>
                  <a:txBody>
                    <a:bodyPr/>
                    <a:lstStyle/>
                    <a:p>
                      <a:pPr marL="0" marR="0" algn="just">
                        <a:spcBef>
                          <a:spcPts val="300"/>
                        </a:spcBef>
                        <a:spcAft>
                          <a:spcPts val="300"/>
                        </a:spcAft>
                        <a:tabLst>
                          <a:tab pos="720090" algn="l"/>
                        </a:tabLst>
                      </a:pPr>
                      <a:endParaRPr lang="ru-RU" sz="1200">
                        <a:effectLst/>
                        <a:latin typeface="Times New Roman"/>
                        <a:ea typeface="Times New Roman"/>
                      </a:endParaRPr>
                    </a:p>
                  </a:txBody>
                  <a:tcPr marL="68580" marR="68580" marT="0" marB="0"/>
                </a:tc>
                <a:tc>
                  <a:txBody>
                    <a:bodyPr/>
                    <a:lstStyle/>
                    <a:p>
                      <a:pPr marL="0" marR="0" algn="just">
                        <a:spcBef>
                          <a:spcPts val="300"/>
                        </a:spcBef>
                        <a:spcAft>
                          <a:spcPts val="300"/>
                        </a:spcAft>
                        <a:tabLst>
                          <a:tab pos="720090" algn="l"/>
                        </a:tabLst>
                      </a:pPr>
                      <a:endParaRPr lang="ru-RU" sz="1200" dirty="0">
                        <a:effectLst/>
                        <a:latin typeface="Times New Roman"/>
                        <a:ea typeface="Times New Roman"/>
                      </a:endParaRPr>
                    </a:p>
                  </a:txBody>
                  <a:tcPr marL="68580" marR="68580" marT="0" marB="0"/>
                </a:tc>
              </a:tr>
            </a:tbl>
          </a:graphicData>
        </a:graphic>
      </p:graphicFrame>
      <p:pic>
        <p:nvPicPr>
          <p:cNvPr id="4098" name="Picture 2" descr="imag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2" y="3363912"/>
            <a:ext cx="536575" cy="549275"/>
          </a:xfrm>
          <a:prstGeom prst="rect">
            <a:avLst/>
          </a:prstGeom>
          <a:noFill/>
          <a:extLst>
            <a:ext uri="{909E8E84-426E-40DD-AFC4-6F175D3DCCD1}">
              <a14:hiddenFill xmlns:a14="http://schemas.microsoft.com/office/drawing/2010/main">
                <a:solidFill>
                  <a:srgbClr val="FFFFFF"/>
                </a:solidFill>
              </a14:hiddenFill>
            </a:ext>
          </a:extLst>
        </p:spPr>
      </p:pic>
      <p:sp>
        <p:nvSpPr>
          <p:cNvPr id="6" name="Oval 4"/>
          <p:cNvSpPr>
            <a:spLocks noChangeArrowheads="1"/>
          </p:cNvSpPr>
          <p:nvPr/>
        </p:nvSpPr>
        <p:spPr bwMode="auto">
          <a:xfrm>
            <a:off x="1981200" y="3401219"/>
            <a:ext cx="474662" cy="474662"/>
          </a:xfrm>
          <a:prstGeom prst="ellipse">
            <a:avLst/>
          </a:prstGeom>
          <a:solidFill>
            <a:srgbClr val="FFFFFF"/>
          </a:solidFill>
          <a:ln w="28575">
            <a:solidFill>
              <a:srgbClr val="00B05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AutoShape 3"/>
          <p:cNvSpPr>
            <a:spLocks noChangeArrowheads="1"/>
          </p:cNvSpPr>
          <p:nvPr/>
        </p:nvSpPr>
        <p:spPr bwMode="auto">
          <a:xfrm>
            <a:off x="3048000" y="3379787"/>
            <a:ext cx="534988" cy="5175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AutoShape 1"/>
          <p:cNvSpPr>
            <a:spLocks noChangeArrowheads="1"/>
          </p:cNvSpPr>
          <p:nvPr/>
        </p:nvSpPr>
        <p:spPr bwMode="auto">
          <a:xfrm>
            <a:off x="5257800" y="3379787"/>
            <a:ext cx="558800" cy="549275"/>
          </a:xfrm>
          <a:prstGeom prst="flowChartConnector">
            <a:avLst/>
          </a:prstGeom>
          <a:solidFill>
            <a:srgbClr val="FF000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114800"/>
            <a:ext cx="2354671"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9887" y="2815272"/>
            <a:ext cx="2449313" cy="3474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4771" y="4114800"/>
            <a:ext cx="1758029"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smtClean="0">
                <a:solidFill>
                  <a:schemeClr val="bg2"/>
                </a:solidFill>
              </a:rPr>
              <a:t>BDBAMG</a:t>
            </a:r>
            <a:r>
              <a:rPr lang="ru-RU" sz="2400" b="1" dirty="0" smtClean="0">
                <a:solidFill>
                  <a:schemeClr val="bg2"/>
                </a:solidFill>
              </a:rPr>
              <a:t> </a:t>
            </a:r>
            <a:r>
              <a:rPr lang="ru-RU" sz="2400" b="1" dirty="0">
                <a:solidFill>
                  <a:schemeClr val="bg2"/>
                </a:solidFill>
              </a:rPr>
              <a:t>content</a:t>
            </a:r>
            <a:endParaRPr lang="en-US" sz="2400" b="1" dirty="0">
              <a:solidFill>
                <a:schemeClr val="bg2"/>
              </a:solidFill>
            </a:endParaRPr>
          </a:p>
        </p:txBody>
      </p:sp>
      <p:sp>
        <p:nvSpPr>
          <p:cNvPr id="14" name="TextBox 13"/>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570443921"/>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21</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650622515"/>
              </p:ext>
            </p:extLst>
          </p:nvPr>
        </p:nvGraphicFramePr>
        <p:xfrm>
          <a:off x="1096755" y="1828800"/>
          <a:ext cx="6096000" cy="2225040"/>
        </p:xfrm>
        <a:graphic>
          <a:graphicData uri="http://schemas.openxmlformats.org/drawingml/2006/table">
            <a:tbl>
              <a:tblPr firstRow="1">
                <a:tableStyleId>{9D7B26C5-4107-4FEC-AEDC-1716B250A1EF}</a:tableStyleId>
              </a:tblPr>
              <a:tblGrid>
                <a:gridCol w="60960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CSF-1:</a:t>
                      </a:r>
                      <a:r>
                        <a:rPr lang="en-US" baseline="0" dirty="0" smtClean="0"/>
                        <a:t>  </a:t>
                      </a:r>
                      <a:r>
                        <a:rPr lang="ru-RU" dirty="0" smtClean="0"/>
                        <a:t>Equipment serviceability</a:t>
                      </a:r>
                      <a:endParaRPr lang="en-US" b="1" dirty="0" smtClean="0"/>
                    </a:p>
                  </a:txBody>
                  <a:tcPr/>
                </a:tc>
              </a:tr>
              <a:tr h="370840">
                <a:tc>
                  <a:txBody>
                    <a:bodyPr/>
                    <a:lstStyle/>
                    <a:p>
                      <a:r>
                        <a:rPr lang="en-US" dirty="0" smtClean="0"/>
                        <a:t>Loss of the Unit auxiliary power supply</a:t>
                      </a:r>
                      <a:endParaRPr lang="en-US" dirty="0"/>
                    </a:p>
                  </a:txBody>
                  <a:tcPr/>
                </a:tc>
              </a:tr>
              <a:tr h="370840">
                <a:tc>
                  <a:txBody>
                    <a:bodyPr/>
                    <a:lstStyle/>
                    <a:p>
                      <a:r>
                        <a:rPr lang="en-US" dirty="0" smtClean="0"/>
                        <a:t>Power supply recovery without ECCS protections actuation</a:t>
                      </a:r>
                      <a:endParaRPr lang="en-US" dirty="0"/>
                    </a:p>
                  </a:txBody>
                  <a:tcPr/>
                </a:tc>
              </a:tr>
              <a:tr h="370840">
                <a:tc>
                  <a:txBody>
                    <a:bodyPr/>
                    <a:lstStyle/>
                    <a:p>
                      <a:r>
                        <a:rPr lang="en-US" dirty="0" smtClean="0"/>
                        <a:t>Impossibility to control the Unit from the MCR</a:t>
                      </a:r>
                      <a:endParaRPr lang="en-US" dirty="0"/>
                    </a:p>
                  </a:txBody>
                  <a:tcPr/>
                </a:tc>
              </a:tr>
              <a:tr h="370840">
                <a:tc>
                  <a:txBody>
                    <a:bodyPr/>
                    <a:lstStyle/>
                    <a:p>
                      <a:r>
                        <a:rPr lang="en-US" dirty="0" smtClean="0"/>
                        <a:t>Flooding of the minus elevations of the reactor compartment</a:t>
                      </a:r>
                      <a:endParaRPr lang="en-US" dirty="0"/>
                    </a:p>
                  </a:txBody>
                  <a:tcPr/>
                </a:tc>
              </a:tr>
              <a:tr h="370840">
                <a:tc>
                  <a:txBody>
                    <a:bodyPr/>
                    <a:lstStyle/>
                    <a:p>
                      <a:r>
                        <a:rPr lang="en-US" dirty="0" smtClean="0"/>
                        <a:t>Challenge of complete primary coolant loss</a:t>
                      </a:r>
                      <a:endParaRPr lang="en-US" dirty="0"/>
                    </a:p>
                  </a:txBody>
                  <a:tcPr/>
                </a:tc>
              </a:tr>
            </a:tbl>
          </a:graphicData>
        </a:graphic>
      </p:graphicFrame>
      <p:sp>
        <p:nvSpPr>
          <p:cNvPr id="5" name="Rectangle 4"/>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smtClean="0">
                <a:solidFill>
                  <a:schemeClr val="bg2"/>
                </a:solidFill>
              </a:rPr>
              <a:t>BDBAMG</a:t>
            </a:r>
            <a:r>
              <a:rPr lang="ru-RU" sz="2400" b="1" dirty="0" smtClean="0">
                <a:solidFill>
                  <a:schemeClr val="bg2"/>
                </a:solidFill>
              </a:rPr>
              <a:t> </a:t>
            </a:r>
            <a:r>
              <a:rPr lang="ru-RU" sz="2400" b="1" dirty="0">
                <a:solidFill>
                  <a:schemeClr val="bg2"/>
                </a:solidFill>
              </a:rPr>
              <a:t>content</a:t>
            </a:r>
            <a:endParaRPr lang="en-US" sz="2400" b="1" dirty="0">
              <a:solidFill>
                <a:schemeClr val="bg2"/>
              </a:solidFill>
            </a:endParaRPr>
          </a:p>
        </p:txBody>
      </p:sp>
      <p:sp>
        <p:nvSpPr>
          <p:cNvPr id="6" name="TextBox 5"/>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683639740"/>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22</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342437042"/>
              </p:ext>
            </p:extLst>
          </p:nvPr>
        </p:nvGraphicFramePr>
        <p:xfrm>
          <a:off x="457200" y="1371600"/>
          <a:ext cx="7620000" cy="3032760"/>
        </p:xfrm>
        <a:graphic>
          <a:graphicData uri="http://schemas.openxmlformats.org/drawingml/2006/table">
            <a:tbl>
              <a:tblPr firstRow="1">
                <a:tableStyleId>{9D7B26C5-4107-4FEC-AEDC-1716B250A1EF}</a:tableStyleId>
              </a:tblPr>
              <a:tblGrid>
                <a:gridCol w="1676400"/>
                <a:gridCol w="5943600"/>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CSF-2 </a:t>
                      </a:r>
                      <a:r>
                        <a:rPr lang="ru-RU" dirty="0" smtClean="0"/>
                        <a:t>Subcriticality</a:t>
                      </a:r>
                      <a:endParaRPr lang="en-US" b="1" dirty="0" smtClean="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r>
              <a:tr h="370840">
                <a:tc rowSpan="2">
                  <a:txBody>
                    <a:bodyPr/>
                    <a:lstStyle/>
                    <a:p>
                      <a:r>
                        <a:rPr lang="en-US" dirty="0" smtClean="0"/>
                        <a:t>Unit power operation</a:t>
                      </a:r>
                      <a:endParaRPr lang="en-US" dirty="0"/>
                    </a:p>
                  </a:txBody>
                  <a:tcPr/>
                </a:tc>
                <a:tc>
                  <a:txBody>
                    <a:bodyPr/>
                    <a:lstStyle/>
                    <a:p>
                      <a:r>
                        <a:rPr lang="en-US" dirty="0" smtClean="0"/>
                        <a:t>Emergency protection failure to operate or spontaneous ascension at power after shutdown</a:t>
                      </a:r>
                      <a:endParaRPr lang="en-US" dirty="0"/>
                    </a:p>
                  </a:txBody>
                  <a:tcPr/>
                </a:tc>
              </a:tr>
              <a:tr h="370840">
                <a:tc vMerge="1">
                  <a:txBody>
                    <a:bodyPr/>
                    <a:lstStyle/>
                    <a:p>
                      <a:endParaRPr lang="en-US" dirty="0"/>
                    </a:p>
                  </a:txBody>
                  <a:tcPr/>
                </a:tc>
                <a:tc>
                  <a:txBody>
                    <a:bodyPr/>
                    <a:lstStyle/>
                    <a:p>
                      <a:r>
                        <a:rPr lang="en-US" dirty="0" smtClean="0"/>
                        <a:t>Loss of the reactor core </a:t>
                      </a:r>
                      <a:r>
                        <a:rPr lang="en-US" dirty="0" err="1" smtClean="0"/>
                        <a:t>subcriticality</a:t>
                      </a:r>
                      <a:endParaRPr lang="en-US" dirty="0"/>
                    </a:p>
                  </a:txBody>
                  <a:tcPr/>
                </a:tc>
              </a:tr>
              <a:tr h="370840">
                <a:tc rowSpan="2">
                  <a:txBody>
                    <a:bodyPr/>
                    <a:lstStyle/>
                    <a:p>
                      <a:r>
                        <a:rPr lang="en-US" dirty="0" smtClean="0"/>
                        <a:t>shutdown reactor</a:t>
                      </a:r>
                      <a:endParaRPr lang="en-US" dirty="0"/>
                    </a:p>
                  </a:txBody>
                  <a:tcPr/>
                </a:tc>
                <a:tc>
                  <a:txBody>
                    <a:bodyPr/>
                    <a:lstStyle/>
                    <a:p>
                      <a:r>
                        <a:rPr lang="en-US" dirty="0" smtClean="0"/>
                        <a:t>Increase of neutron power or decrease of the reactor power excursion at the Unit state “Refueling</a:t>
                      </a:r>
                      <a:endParaRPr lang="en-US" dirty="0"/>
                    </a:p>
                  </a:txBody>
                  <a:tcPr/>
                </a:tc>
              </a:tr>
              <a:tr h="370840">
                <a:tc vMerge="1">
                  <a:txBody>
                    <a:bodyPr/>
                    <a:lstStyle/>
                    <a:p>
                      <a:endParaRPr lang="en-US" dirty="0"/>
                    </a:p>
                  </a:txBody>
                  <a:tcPr/>
                </a:tc>
                <a:tc>
                  <a:txBody>
                    <a:bodyPr/>
                    <a:lstStyle/>
                    <a:p>
                      <a:r>
                        <a:rPr lang="en-US" dirty="0" smtClean="0"/>
                        <a:t>Decrease of boric acid concentration in the primary circuit coolant</a:t>
                      </a:r>
                      <a:endParaRPr lang="en-US" dirty="0"/>
                    </a:p>
                  </a:txBody>
                  <a:tcPr/>
                </a:tc>
              </a:tr>
              <a:tr h="370840">
                <a:tc>
                  <a:txBody>
                    <a:bodyPr/>
                    <a:lstStyle/>
                    <a:p>
                      <a:r>
                        <a:rPr lang="en-US" dirty="0" smtClean="0"/>
                        <a:t>spent fuel pool</a:t>
                      </a:r>
                      <a:endParaRPr lang="en-US" dirty="0"/>
                    </a:p>
                  </a:txBody>
                  <a:tcPr/>
                </a:tc>
                <a:tc>
                  <a:txBody>
                    <a:bodyPr/>
                    <a:lstStyle/>
                    <a:p>
                      <a:r>
                        <a:rPr lang="en-US" dirty="0" smtClean="0"/>
                        <a:t>Decrease of boric acid concentration in the spent fuel pool</a:t>
                      </a:r>
                      <a:endParaRPr lang="en-US" dirty="0"/>
                    </a:p>
                  </a:txBody>
                  <a:tcPr/>
                </a:tc>
              </a:tr>
            </a:tbl>
          </a:graphicData>
        </a:graphic>
      </p:graphicFrame>
      <p:sp>
        <p:nvSpPr>
          <p:cNvPr id="5" name="Rectangle 4"/>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smtClean="0">
                <a:solidFill>
                  <a:schemeClr val="bg2"/>
                </a:solidFill>
              </a:rPr>
              <a:t>BDBAMG</a:t>
            </a:r>
            <a:r>
              <a:rPr lang="ru-RU" sz="2400" b="1" dirty="0" smtClean="0">
                <a:solidFill>
                  <a:schemeClr val="bg2"/>
                </a:solidFill>
              </a:rPr>
              <a:t> </a:t>
            </a:r>
            <a:r>
              <a:rPr lang="ru-RU" sz="2400" b="1" dirty="0">
                <a:solidFill>
                  <a:schemeClr val="bg2"/>
                </a:solidFill>
              </a:rPr>
              <a:t>content</a:t>
            </a:r>
            <a:endParaRPr lang="en-US" sz="2400" b="1" dirty="0">
              <a:solidFill>
                <a:schemeClr val="bg2"/>
              </a:solidFill>
            </a:endParaRPr>
          </a:p>
        </p:txBody>
      </p:sp>
      <p:sp>
        <p:nvSpPr>
          <p:cNvPr id="6" name="TextBox 5"/>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06664865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23</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939738333"/>
              </p:ext>
            </p:extLst>
          </p:nvPr>
        </p:nvGraphicFramePr>
        <p:xfrm>
          <a:off x="990600" y="1600200"/>
          <a:ext cx="6096000" cy="1280160"/>
        </p:xfrm>
        <a:graphic>
          <a:graphicData uri="http://schemas.openxmlformats.org/drawingml/2006/table">
            <a:tbl>
              <a:tblPr firstRow="1">
                <a:tableStyleId>{9D7B26C5-4107-4FEC-AEDC-1716B250A1EF}</a:tableStyleId>
              </a:tblPr>
              <a:tblGrid>
                <a:gridCol w="6096000"/>
              </a:tblGrid>
              <a:tr h="370840">
                <a:tc>
                  <a:txBody>
                    <a:bodyPr/>
                    <a:lstStyle/>
                    <a:p>
                      <a:r>
                        <a:rPr lang="en-US" dirty="0" smtClean="0"/>
                        <a:t>CSF 3: Heat removal from the primary circuit to the secondary one</a:t>
                      </a:r>
                      <a:endParaRPr lang="en-US" dirty="0"/>
                    </a:p>
                  </a:txBody>
                  <a:tcPr/>
                </a:tc>
              </a:tr>
              <a:tr h="370840">
                <a:tc>
                  <a:txBody>
                    <a:bodyPr/>
                    <a:lstStyle/>
                    <a:p>
                      <a:r>
                        <a:rPr lang="en-US" dirty="0" smtClean="0"/>
                        <a:t>Heat removal failure from the primary circuit to the secondary one</a:t>
                      </a:r>
                      <a:endParaRPr lang="en-US" dirty="0"/>
                    </a:p>
                  </a:txBody>
                  <a:tcPr/>
                </a:tc>
              </a:tr>
            </a:tbl>
          </a:graphicData>
        </a:graphic>
      </p:graphicFrame>
      <p:sp>
        <p:nvSpPr>
          <p:cNvPr id="5" name="Rectangle 4"/>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smtClean="0">
                <a:solidFill>
                  <a:schemeClr val="bg2"/>
                </a:solidFill>
              </a:rPr>
              <a:t>BDBAMG</a:t>
            </a:r>
            <a:r>
              <a:rPr lang="ru-RU" sz="2400" b="1" dirty="0" smtClean="0">
                <a:solidFill>
                  <a:schemeClr val="bg2"/>
                </a:solidFill>
              </a:rPr>
              <a:t> </a:t>
            </a:r>
            <a:r>
              <a:rPr lang="ru-RU" sz="2400" b="1" dirty="0">
                <a:solidFill>
                  <a:schemeClr val="bg2"/>
                </a:solidFill>
              </a:rPr>
              <a:t>content</a:t>
            </a:r>
            <a:endParaRPr lang="en-US" sz="2400" b="1" dirty="0">
              <a:solidFill>
                <a:schemeClr val="bg2"/>
              </a:solidFill>
            </a:endParaRPr>
          </a:p>
        </p:txBody>
      </p:sp>
      <p:sp>
        <p:nvSpPr>
          <p:cNvPr id="7" name="TextBox 6"/>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14347759"/>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24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49048794"/>
              </p:ext>
            </p:extLst>
          </p:nvPr>
        </p:nvGraphicFramePr>
        <p:xfrm>
          <a:off x="990600" y="1447800"/>
          <a:ext cx="6629400" cy="1381760"/>
        </p:xfrm>
        <a:graphic>
          <a:graphicData uri="http://schemas.openxmlformats.org/drawingml/2006/table">
            <a:tbl>
              <a:tblPr firstRow="1">
                <a:tableStyleId>{9D7B26C5-4107-4FEC-AEDC-1716B250A1EF}</a:tableStyleId>
              </a:tblPr>
              <a:tblGrid>
                <a:gridCol w="2320290"/>
                <a:gridCol w="4309110"/>
              </a:tblGrid>
              <a:tr h="370840">
                <a:tc gridSpan="2">
                  <a:txBody>
                    <a:bodyPr/>
                    <a:lstStyle/>
                    <a:p>
                      <a:r>
                        <a:rPr lang="en-US" dirty="0" smtClean="0"/>
                        <a:t>CSF 4: </a:t>
                      </a:r>
                      <a:r>
                        <a:rPr lang="en-US" sz="1800" dirty="0" smtClean="0"/>
                        <a:t>Primary circuit integrity</a:t>
                      </a:r>
                      <a:endParaRPr lang="en-US" dirty="0"/>
                    </a:p>
                  </a:txBody>
                  <a:tcPr/>
                </a:tc>
                <a:tc hMerge="1">
                  <a:txBody>
                    <a:bodyPr/>
                    <a:lstStyle/>
                    <a:p>
                      <a:endParaRPr lang="en-US" dirty="0"/>
                    </a:p>
                  </a:txBody>
                  <a:tcPr/>
                </a:tc>
              </a:tr>
              <a:tr h="370840">
                <a:tc>
                  <a:txBody>
                    <a:bodyPr/>
                    <a:lstStyle/>
                    <a:p>
                      <a:r>
                        <a:rPr lang="en-US" sz="1800" dirty="0" smtClean="0"/>
                        <a:t>Unit power operation</a:t>
                      </a:r>
                      <a:endParaRPr lang="en-US" dirty="0"/>
                    </a:p>
                  </a:txBody>
                  <a:tcPr/>
                </a:tc>
                <a:tc>
                  <a:txBody>
                    <a:bodyPr/>
                    <a:lstStyle/>
                    <a:p>
                      <a:r>
                        <a:rPr lang="en-US" sz="1800" dirty="0" smtClean="0"/>
                        <a:t>After cooling or pressure increase at low temperature</a:t>
                      </a:r>
                      <a:endParaRPr lang="en-US" dirty="0"/>
                    </a:p>
                  </a:txBody>
                  <a:tcPr/>
                </a:tc>
              </a:tr>
              <a:tr h="370840">
                <a:tc>
                  <a:txBody>
                    <a:bodyPr/>
                    <a:lstStyle/>
                    <a:p>
                      <a:r>
                        <a:rPr lang="en-US" sz="1800" dirty="0" smtClean="0"/>
                        <a:t>Unit shutdown</a:t>
                      </a:r>
                      <a:endParaRPr lang="en-US" dirty="0"/>
                    </a:p>
                  </a:txBody>
                  <a:tcPr/>
                </a:tc>
                <a:tc>
                  <a:txBody>
                    <a:bodyPr/>
                    <a:lstStyle/>
                    <a:p>
                      <a:r>
                        <a:rPr lang="en-US" sz="1800" dirty="0" smtClean="0"/>
                        <a:t>Pressure increase at low temperature</a:t>
                      </a:r>
                      <a:endParaRPr lang="en-US" dirty="0"/>
                    </a:p>
                  </a:txBody>
                  <a:tcPr/>
                </a:tc>
              </a:tr>
            </a:tbl>
          </a:graphicData>
        </a:graphic>
      </p:graphicFrame>
      <p:sp>
        <p:nvSpPr>
          <p:cNvPr id="7" name="Rectangle 6"/>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smtClean="0">
                <a:solidFill>
                  <a:schemeClr val="bg2"/>
                </a:solidFill>
              </a:rPr>
              <a:t>BDBAMG</a:t>
            </a:r>
            <a:r>
              <a:rPr lang="ru-RU" sz="2400" b="1" dirty="0" smtClean="0">
                <a:solidFill>
                  <a:schemeClr val="bg2"/>
                </a:solidFill>
              </a:rPr>
              <a:t> </a:t>
            </a:r>
            <a:r>
              <a:rPr lang="ru-RU" sz="2400" b="1" dirty="0">
                <a:solidFill>
                  <a:schemeClr val="bg2"/>
                </a:solidFill>
              </a:rPr>
              <a:t>content</a:t>
            </a:r>
            <a:endParaRPr lang="en-US" sz="2400" b="1" dirty="0">
              <a:solidFill>
                <a:schemeClr val="bg2"/>
              </a:solidFill>
            </a:endParaRPr>
          </a:p>
        </p:txBody>
      </p:sp>
      <p:sp>
        <p:nvSpPr>
          <p:cNvPr id="8" name="TextBox 7"/>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399518779"/>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25</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046544096"/>
              </p:ext>
            </p:extLst>
          </p:nvPr>
        </p:nvGraphicFramePr>
        <p:xfrm>
          <a:off x="609600" y="1421426"/>
          <a:ext cx="6096000" cy="1381760"/>
        </p:xfrm>
        <a:graphic>
          <a:graphicData uri="http://schemas.openxmlformats.org/drawingml/2006/table">
            <a:tbl>
              <a:tblPr firstRow="1">
                <a:tableStyleId>{9D7B26C5-4107-4FEC-AEDC-1716B250A1EF}</a:tableStyleId>
              </a:tblPr>
              <a:tblGrid>
                <a:gridCol w="60960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CSF</a:t>
                      </a:r>
                      <a:r>
                        <a:rPr lang="en-US" baseline="0" dirty="0" smtClean="0"/>
                        <a:t> 5: </a:t>
                      </a:r>
                      <a:r>
                        <a:rPr lang="ru-RU" dirty="0" smtClean="0"/>
                        <a:t>Confinement integrity</a:t>
                      </a:r>
                      <a:endParaRPr lang="en-US" dirty="0" smtClean="0"/>
                    </a:p>
                    <a:p>
                      <a:endParaRPr lang="en-US" dirty="0"/>
                    </a:p>
                  </a:txBody>
                  <a:tcPr/>
                </a:tc>
              </a:tr>
              <a:tr h="370840">
                <a:tc>
                  <a:txBody>
                    <a:bodyPr/>
                    <a:lstStyle/>
                    <a:p>
                      <a:r>
                        <a:rPr lang="en-US" dirty="0" smtClean="0"/>
                        <a:t>High pressure in the confinement</a:t>
                      </a:r>
                      <a:endParaRPr lang="en-US" dirty="0"/>
                    </a:p>
                  </a:txBody>
                  <a:tcPr/>
                </a:tc>
              </a:tr>
              <a:tr h="370840">
                <a:tc>
                  <a:txBody>
                    <a:bodyPr/>
                    <a:lstStyle/>
                    <a:p>
                      <a:r>
                        <a:rPr lang="en-US" dirty="0" smtClean="0"/>
                        <a:t>Pressure buildup in the confinement</a:t>
                      </a:r>
                      <a:endParaRPr lang="en-US" dirty="0"/>
                    </a:p>
                  </a:txBody>
                  <a:tcPr/>
                </a:tc>
              </a:tr>
            </a:tbl>
          </a:graphicData>
        </a:graphic>
      </p:graphicFrame>
      <p:sp>
        <p:nvSpPr>
          <p:cNvPr id="5" name="Rectangle 4"/>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smtClean="0">
                <a:solidFill>
                  <a:schemeClr val="bg2"/>
                </a:solidFill>
              </a:rPr>
              <a:t>BDBAMG</a:t>
            </a:r>
            <a:r>
              <a:rPr lang="ru-RU" sz="2400" b="1" dirty="0" smtClean="0">
                <a:solidFill>
                  <a:schemeClr val="bg2"/>
                </a:solidFill>
              </a:rPr>
              <a:t> </a:t>
            </a:r>
            <a:r>
              <a:rPr lang="ru-RU" sz="2400" b="1" dirty="0">
                <a:solidFill>
                  <a:schemeClr val="bg2"/>
                </a:solidFill>
              </a:rPr>
              <a:t>content</a:t>
            </a:r>
            <a:endParaRPr lang="en-US" sz="2400" b="1" dirty="0">
              <a:solidFill>
                <a:schemeClr val="bg2"/>
              </a:solidFill>
            </a:endParaRPr>
          </a:p>
        </p:txBody>
      </p:sp>
      <p:sp>
        <p:nvSpPr>
          <p:cNvPr id="7" name="TextBox 6"/>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26926774"/>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26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1650346410"/>
              </p:ext>
            </p:extLst>
          </p:nvPr>
        </p:nvGraphicFramePr>
        <p:xfrm>
          <a:off x="609600" y="1413509"/>
          <a:ext cx="7543801" cy="3876040"/>
        </p:xfrm>
        <a:graphic>
          <a:graphicData uri="http://schemas.openxmlformats.org/drawingml/2006/table">
            <a:tbl>
              <a:tblPr firstRow="1">
                <a:tableStyleId>{9D7B26C5-4107-4FEC-AEDC-1716B250A1EF}</a:tableStyleId>
              </a:tblPr>
              <a:tblGrid>
                <a:gridCol w="1980248"/>
                <a:gridCol w="5563553"/>
              </a:tblGrid>
              <a:tr h="370840">
                <a:tc gridSpan="2">
                  <a:txBody>
                    <a:bodyPr/>
                    <a:lstStyle/>
                    <a:p>
                      <a:r>
                        <a:rPr lang="en-US" dirty="0" smtClean="0"/>
                        <a:t>CSF 6: </a:t>
                      </a:r>
                      <a:r>
                        <a:rPr lang="ru-RU" dirty="0" smtClean="0"/>
                        <a:t>Nuclear fuel cooling</a:t>
                      </a:r>
                      <a:endParaRPr lang="en-US" dirty="0"/>
                    </a:p>
                  </a:txBody>
                  <a:tcPr/>
                </a:tc>
                <a:tc hMerge="1">
                  <a:txBody>
                    <a:bodyPr/>
                    <a:lstStyle/>
                    <a:p>
                      <a:endParaRPr lang="en-US" dirty="0"/>
                    </a:p>
                  </a:txBody>
                  <a:tcPr/>
                </a:tc>
              </a:tr>
              <a:tr h="370840">
                <a:tc rowSpan="2">
                  <a:txBody>
                    <a:bodyPr/>
                    <a:lstStyle/>
                    <a:p>
                      <a:r>
                        <a:rPr lang="en-US" dirty="0" smtClean="0"/>
                        <a:t>Unit power operation</a:t>
                      </a:r>
                      <a:endParaRPr lang="en-US" dirty="0"/>
                    </a:p>
                  </a:txBody>
                  <a:tcPr/>
                </a:tc>
                <a:tc>
                  <a:txBody>
                    <a:bodyPr/>
                    <a:lstStyle/>
                    <a:p>
                      <a:r>
                        <a:rPr lang="en-US" dirty="0" smtClean="0"/>
                        <a:t>Reactor core overheating</a:t>
                      </a:r>
                      <a:endParaRPr lang="en-US" dirty="0"/>
                    </a:p>
                  </a:txBody>
                  <a:tcPr/>
                </a:tc>
              </a:tr>
              <a:tr h="370840">
                <a:tc vMerge="1">
                  <a:txBody>
                    <a:bodyPr/>
                    <a:lstStyle/>
                    <a:p>
                      <a:endParaRPr lang="en-US" dirty="0"/>
                    </a:p>
                  </a:txBody>
                  <a:tcPr/>
                </a:tc>
                <a:tc>
                  <a:txBody>
                    <a:bodyPr/>
                    <a:lstStyle/>
                    <a:p>
                      <a:r>
                        <a:rPr lang="en-US" dirty="0" smtClean="0"/>
                        <a:t>Reactor core insufficient cooling</a:t>
                      </a:r>
                      <a:endParaRPr lang="en-US" dirty="0"/>
                    </a:p>
                  </a:txBody>
                  <a:tcPr/>
                </a:tc>
              </a:tr>
              <a:tr h="370840">
                <a:tc rowSpan="3">
                  <a:txBody>
                    <a:bodyPr/>
                    <a:lstStyle/>
                    <a:p>
                      <a:r>
                        <a:rPr lang="en-US" dirty="0" smtClean="0"/>
                        <a:t>shutdown reactor</a:t>
                      </a:r>
                      <a:endParaRPr lang="en-US" dirty="0"/>
                    </a:p>
                  </a:txBody>
                  <a:tcPr/>
                </a:tc>
                <a:tc>
                  <a:txBody>
                    <a:bodyPr/>
                    <a:lstStyle/>
                    <a:p>
                      <a:r>
                        <a:rPr lang="en-US" dirty="0" smtClean="0"/>
                        <a:t>Reactor core insufficient cooling at the Unit “cold” state</a:t>
                      </a:r>
                      <a:endParaRPr lang="en-US" dirty="0"/>
                    </a:p>
                  </a:txBody>
                  <a:tcPr/>
                </a:tc>
              </a:tr>
              <a:tr h="370840">
                <a:tc vMerge="1">
                  <a:txBody>
                    <a:bodyPr/>
                    <a:lstStyle/>
                    <a:p>
                      <a:endParaRPr lang="en-US" dirty="0"/>
                    </a:p>
                  </a:txBody>
                  <a:tcPr/>
                </a:tc>
                <a:tc>
                  <a:txBody>
                    <a:bodyPr/>
                    <a:lstStyle/>
                    <a:p>
                      <a:r>
                        <a:rPr lang="en-US" dirty="0" smtClean="0"/>
                        <a:t>Reactor core insufficient cooling at the Unit “shutdown for repair” state</a:t>
                      </a:r>
                      <a:endParaRPr lang="en-US" dirty="0"/>
                    </a:p>
                  </a:txBody>
                  <a:tcPr/>
                </a:tc>
              </a:tr>
              <a:tr h="370840">
                <a:tc vMerge="1">
                  <a:txBody>
                    <a:bodyPr/>
                    <a:lstStyle/>
                    <a:p>
                      <a:endParaRPr lang="en-US" dirty="0"/>
                    </a:p>
                  </a:txBody>
                  <a:tcPr/>
                </a:tc>
                <a:tc>
                  <a:txBody>
                    <a:bodyPr/>
                    <a:lstStyle/>
                    <a:p>
                      <a:r>
                        <a:rPr lang="en-US" dirty="0" smtClean="0"/>
                        <a:t>Reactor core insufficient cooling at the Unit “refueling” state</a:t>
                      </a:r>
                      <a:endParaRPr lang="en-US" dirty="0"/>
                    </a:p>
                  </a:txBody>
                  <a:tcPr/>
                </a:tc>
              </a:tr>
              <a:tr h="370840">
                <a:tc rowSpan="3">
                  <a:txBody>
                    <a:bodyPr/>
                    <a:lstStyle/>
                    <a:p>
                      <a:r>
                        <a:rPr lang="en-US" dirty="0" smtClean="0"/>
                        <a:t>the spent fuel pool</a:t>
                      </a:r>
                      <a:endParaRPr lang="en-US" dirty="0"/>
                    </a:p>
                  </a:txBody>
                  <a:tcPr/>
                </a:tc>
                <a:tc>
                  <a:txBody>
                    <a:bodyPr/>
                    <a:lstStyle/>
                    <a:p>
                      <a:r>
                        <a:rPr lang="en-US" dirty="0" smtClean="0"/>
                        <a:t>Spent fuel pool unwatering</a:t>
                      </a:r>
                      <a:endParaRPr lang="en-US" dirty="0"/>
                    </a:p>
                  </a:txBody>
                  <a:tcPr/>
                </a:tc>
              </a:tr>
              <a:tr h="370840">
                <a:tc vMerge="1">
                  <a:txBody>
                    <a:bodyPr/>
                    <a:lstStyle/>
                    <a:p>
                      <a:endParaRPr lang="en-US" dirty="0"/>
                    </a:p>
                  </a:txBody>
                  <a:tcPr/>
                </a:tc>
                <a:tc>
                  <a:txBody>
                    <a:bodyPr/>
                    <a:lstStyle/>
                    <a:p>
                      <a:r>
                        <a:rPr lang="en-US" dirty="0" smtClean="0"/>
                        <a:t>Coolant boiling in the spent fuel pool</a:t>
                      </a:r>
                      <a:endParaRPr lang="en-US" dirty="0"/>
                    </a:p>
                  </a:txBody>
                  <a:tcPr/>
                </a:tc>
              </a:tr>
              <a:tr h="370840">
                <a:tc vMerge="1">
                  <a:txBody>
                    <a:bodyPr/>
                    <a:lstStyle/>
                    <a:p>
                      <a:endParaRPr lang="en-US" dirty="0"/>
                    </a:p>
                  </a:txBody>
                  <a:tcPr/>
                </a:tc>
                <a:tc>
                  <a:txBody>
                    <a:bodyPr/>
                    <a:lstStyle/>
                    <a:p>
                      <a:r>
                        <a:rPr lang="en-US" dirty="0" smtClean="0"/>
                        <a:t>Spent fuel pool coolant heat up or level decrease</a:t>
                      </a:r>
                      <a:endParaRPr lang="en-US" dirty="0"/>
                    </a:p>
                  </a:txBody>
                  <a:tcPr/>
                </a:tc>
              </a:tr>
            </a:tbl>
          </a:graphicData>
        </a:graphic>
      </p:graphicFrame>
      <p:sp>
        <p:nvSpPr>
          <p:cNvPr id="5" name="Rectangle 4"/>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smtClean="0">
                <a:solidFill>
                  <a:schemeClr val="bg2"/>
                </a:solidFill>
              </a:rPr>
              <a:t>BDBAMG</a:t>
            </a:r>
            <a:r>
              <a:rPr lang="ru-RU" sz="2400" b="1" dirty="0" smtClean="0">
                <a:solidFill>
                  <a:schemeClr val="bg2"/>
                </a:solidFill>
              </a:rPr>
              <a:t> </a:t>
            </a:r>
            <a:r>
              <a:rPr lang="ru-RU" sz="2400" b="1" dirty="0">
                <a:solidFill>
                  <a:schemeClr val="bg2"/>
                </a:solidFill>
              </a:rPr>
              <a:t>content</a:t>
            </a:r>
            <a:endParaRPr lang="en-US" sz="2400" b="1" dirty="0">
              <a:solidFill>
                <a:schemeClr val="bg2"/>
              </a:solidFill>
            </a:endParaRPr>
          </a:p>
        </p:txBody>
      </p:sp>
      <p:sp>
        <p:nvSpPr>
          <p:cNvPr id="7" name="TextBox 6"/>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961906233"/>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27</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265297340"/>
              </p:ext>
            </p:extLst>
          </p:nvPr>
        </p:nvGraphicFramePr>
        <p:xfrm>
          <a:off x="1219200" y="1560224"/>
          <a:ext cx="6096000" cy="1112520"/>
        </p:xfrm>
        <a:graphic>
          <a:graphicData uri="http://schemas.openxmlformats.org/drawingml/2006/table">
            <a:tbl>
              <a:tblPr firstRow="1">
                <a:tableStyleId>{9D7B26C5-4107-4FEC-AEDC-1716B250A1EF}</a:tableStyleId>
              </a:tblPr>
              <a:tblGrid>
                <a:gridCol w="6096000"/>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CSF 7: </a:t>
                      </a:r>
                      <a:r>
                        <a:rPr lang="ru-RU" dirty="0" smtClean="0"/>
                        <a:t>Fullness - primary circuit coolant inventory</a:t>
                      </a:r>
                      <a:endParaRPr lang="en-US" b="1" dirty="0" smtClean="0"/>
                    </a:p>
                  </a:txBody>
                  <a:tcPr/>
                </a:tc>
              </a:tr>
              <a:tr h="370840">
                <a:tc>
                  <a:txBody>
                    <a:bodyPr/>
                    <a:lstStyle/>
                    <a:p>
                      <a:r>
                        <a:rPr lang="en-US" dirty="0" smtClean="0"/>
                        <a:t>Loss of primary circuit coolant</a:t>
                      </a:r>
                      <a:endParaRPr lang="en-US" dirty="0"/>
                    </a:p>
                  </a:txBody>
                  <a:tcPr/>
                </a:tc>
              </a:tr>
              <a:tr h="370840">
                <a:tc>
                  <a:txBody>
                    <a:bodyPr/>
                    <a:lstStyle/>
                    <a:p>
                      <a:r>
                        <a:rPr lang="en-US" dirty="0" smtClean="0"/>
                        <a:t>Sump tank low level</a:t>
                      </a:r>
                      <a:endParaRPr lang="en-US" dirty="0"/>
                    </a:p>
                  </a:txBody>
                  <a:tcPr/>
                </a:tc>
              </a:tr>
            </a:tbl>
          </a:graphicData>
        </a:graphic>
      </p:graphicFrame>
      <p:sp>
        <p:nvSpPr>
          <p:cNvPr id="5" name="Rectangle 4"/>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smtClean="0">
                <a:solidFill>
                  <a:schemeClr val="bg2"/>
                </a:solidFill>
              </a:rPr>
              <a:t>BDBAMG</a:t>
            </a:r>
            <a:r>
              <a:rPr lang="ru-RU" sz="2400" b="1" dirty="0" smtClean="0">
                <a:solidFill>
                  <a:schemeClr val="bg2"/>
                </a:solidFill>
              </a:rPr>
              <a:t> </a:t>
            </a:r>
            <a:r>
              <a:rPr lang="ru-RU" sz="2400" b="1" dirty="0">
                <a:solidFill>
                  <a:schemeClr val="bg2"/>
                </a:solidFill>
              </a:rPr>
              <a:t>content</a:t>
            </a:r>
            <a:endParaRPr lang="en-US" sz="2400" b="1" dirty="0">
              <a:solidFill>
                <a:schemeClr val="bg2"/>
              </a:solidFill>
            </a:endParaRPr>
          </a:p>
        </p:txBody>
      </p:sp>
      <p:sp>
        <p:nvSpPr>
          <p:cNvPr id="7" name="TextBox 6"/>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124666923"/>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362200"/>
            <a:ext cx="8229600" cy="1143000"/>
          </a:xfrm>
        </p:spPr>
        <p:txBody>
          <a:bodyPr/>
          <a:lstStyle/>
          <a:p>
            <a:pPr lvl="0"/>
            <a:r>
              <a:rPr lang="en-US" b="1" dirty="0"/>
              <a:t/>
            </a:r>
            <a:br>
              <a:rPr lang="en-US" b="1" dirty="0"/>
            </a:br>
            <a:endParaRPr lang="en-US" dirty="0"/>
          </a:p>
        </p:txBody>
      </p:sp>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28</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156945923"/>
              </p:ext>
            </p:extLst>
          </p:nvPr>
        </p:nvGraphicFramePr>
        <p:xfrm>
          <a:off x="136110" y="1219200"/>
          <a:ext cx="8458200" cy="5638799"/>
        </p:xfrm>
        <a:graphic>
          <a:graphicData uri="http://schemas.openxmlformats.org/drawingml/2006/table">
            <a:tbl>
              <a:tblPr firstRow="1">
                <a:tableStyleId>{9D7B26C5-4107-4FEC-AEDC-1716B250A1EF}</a:tableStyleId>
              </a:tblPr>
              <a:tblGrid>
                <a:gridCol w="8458200"/>
              </a:tblGrid>
              <a:tr h="626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block diagram:</a:t>
                      </a:r>
                    </a:p>
                  </a:txBody>
                  <a:tcPr/>
                </a:tc>
              </a:tr>
              <a:tr h="626533">
                <a:tc>
                  <a:txBody>
                    <a:bodyPr/>
                    <a:lstStyle/>
                    <a:p>
                      <a:endParaRPr lang="en-US" u="none" dirty="0" smtClean="0"/>
                    </a:p>
                  </a:txBody>
                  <a:tcPr/>
                </a:tc>
              </a:tr>
              <a:tr h="626533">
                <a:tc>
                  <a:txBody>
                    <a:bodyPr/>
                    <a:lstStyle/>
                    <a:p>
                      <a:endParaRPr lang="en-US" dirty="0" smtClean="0"/>
                    </a:p>
                  </a:txBody>
                  <a:tcPr/>
                </a:tc>
              </a:tr>
              <a:tr h="626533">
                <a:tc>
                  <a:txBody>
                    <a:bodyPr/>
                    <a:lstStyle/>
                    <a:p>
                      <a:endParaRPr lang="en-US" dirty="0" smtClean="0"/>
                    </a:p>
                  </a:txBody>
                  <a:tcPr/>
                </a:tc>
              </a:tr>
              <a:tr h="62653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r>
              <a:tr h="626533">
                <a:tc>
                  <a:txBody>
                    <a:bodyPr/>
                    <a:lstStyle/>
                    <a:p>
                      <a:endParaRPr lang="en-US" dirty="0" smtClean="0"/>
                    </a:p>
                  </a:txBody>
                  <a:tcPr/>
                </a:tc>
              </a:tr>
              <a:tr h="626533">
                <a:tc>
                  <a:txBody>
                    <a:bodyPr/>
                    <a:lstStyle/>
                    <a:p>
                      <a:endParaRPr lang="en-US" dirty="0" smtClean="0"/>
                    </a:p>
                  </a:txBody>
                  <a:tcPr/>
                </a:tc>
              </a:tr>
              <a:tr h="626533">
                <a:tc>
                  <a:txBody>
                    <a:bodyPr/>
                    <a:lstStyle/>
                    <a:p>
                      <a:endParaRPr lang="en-US" dirty="0" smtClean="0"/>
                    </a:p>
                  </a:txBody>
                  <a:tcPr/>
                </a:tc>
              </a:tr>
              <a:tr h="626533">
                <a:tc>
                  <a:txBody>
                    <a:bodyPr/>
                    <a:lstStyle/>
                    <a:p>
                      <a:endParaRPr lang="en-US" dirty="0" smtClean="0"/>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506232825"/>
              </p:ext>
            </p:extLst>
          </p:nvPr>
        </p:nvGraphicFramePr>
        <p:xfrm>
          <a:off x="136110" y="1905000"/>
          <a:ext cx="8779292" cy="4886017"/>
        </p:xfrm>
        <a:graphic>
          <a:graphicData uri="http://schemas.openxmlformats.org/drawingml/2006/table">
            <a:tbl>
              <a:tblPr/>
              <a:tblGrid>
                <a:gridCol w="1014697"/>
                <a:gridCol w="2643187"/>
                <a:gridCol w="1306848"/>
                <a:gridCol w="1045111"/>
                <a:gridCol w="2769449"/>
              </a:tblGrid>
              <a:tr h="678894">
                <a:tc>
                  <a:txBody>
                    <a:bodyPr/>
                    <a:lstStyle/>
                    <a:p>
                      <a:pPr marL="0" marR="0" indent="0" algn="ctr">
                        <a:spcBef>
                          <a:spcPts val="300"/>
                        </a:spcBef>
                        <a:spcAft>
                          <a:spcPts val="300"/>
                        </a:spcAft>
                      </a:pPr>
                      <a:r>
                        <a:rPr lang="en-US" sz="1400" dirty="0">
                          <a:effectLst/>
                          <a:latin typeface="Times New Roman"/>
                          <a:ea typeface="Times New Roman"/>
                        </a:rPr>
                        <a:t>Item No.</a:t>
                      </a:r>
                    </a:p>
                    <a:p>
                      <a:pPr marL="0" marR="0" indent="0" algn="ctr">
                        <a:spcBef>
                          <a:spcPts val="300"/>
                        </a:spcBef>
                        <a:spcAft>
                          <a:spcPts val="300"/>
                        </a:spcAft>
                      </a:pPr>
                      <a:r>
                        <a:rPr lang="en-US" sz="1400" dirty="0">
                          <a:effectLst/>
                          <a:latin typeface="Times New Roman"/>
                          <a:ea typeface="Times New Roman"/>
                        </a:rPr>
                        <a:t> </a:t>
                      </a:r>
                    </a:p>
                  </a:txBody>
                  <a:tcPr marL="63646" marR="63646"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dirty="0">
                          <a:effectLst/>
                          <a:latin typeface="Times New Roman"/>
                          <a:ea typeface="Times New Roman"/>
                        </a:rPr>
                        <a:t>Measured parameter</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a:effectLst/>
                          <a:latin typeface="Times New Roman"/>
                          <a:ea typeface="Times New Roman"/>
                        </a:rPr>
                        <a:t>Condition for changeover to guideline</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a:effectLst/>
                          <a:latin typeface="Times New Roman"/>
                          <a:ea typeface="Times New Roman"/>
                        </a:rPr>
                        <a:t>Guideline title</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a:effectLst/>
                          <a:latin typeface="Times New Roman"/>
                          <a:ea typeface="Times New Roman"/>
                        </a:rPr>
                        <a:t>Guideline purpose</a:t>
                      </a:r>
                    </a:p>
                  </a:txBody>
                  <a:tcPr marL="63646" marR="63646"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169724">
                <a:tc>
                  <a:txBody>
                    <a:bodyPr/>
                    <a:lstStyle/>
                    <a:p>
                      <a:pPr marL="0" marR="0" indent="0" algn="just">
                        <a:spcBef>
                          <a:spcPts val="300"/>
                        </a:spcBef>
                        <a:spcAft>
                          <a:spcPts val="300"/>
                        </a:spcAft>
                      </a:pPr>
                      <a:r>
                        <a:rPr lang="en-US" sz="1400">
                          <a:effectLst/>
                          <a:latin typeface="Times New Roman"/>
                          <a:ea typeface="Times New Roman"/>
                        </a:rPr>
                        <a:t>1</a:t>
                      </a:r>
                    </a:p>
                  </a:txBody>
                  <a:tcPr marL="63646" marR="63646"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dirty="0">
                          <a:effectLst/>
                          <a:latin typeface="Times New Roman"/>
                          <a:ea typeface="Times New Roman"/>
                        </a:rPr>
                        <a:t>Water level in all SG</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a:effectLst/>
                          <a:latin typeface="Times New Roman"/>
                          <a:ea typeface="Times New Roman"/>
                        </a:rPr>
                        <a:t>&lt; (L01)</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SAG-1</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Supply water to SG</a:t>
                      </a:r>
                    </a:p>
                  </a:txBody>
                  <a:tcPr marL="63646" marR="63646"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447">
                <a:tc>
                  <a:txBody>
                    <a:bodyPr/>
                    <a:lstStyle/>
                    <a:p>
                      <a:pPr marL="0" marR="0" indent="0" algn="just">
                        <a:spcBef>
                          <a:spcPts val="300"/>
                        </a:spcBef>
                        <a:spcAft>
                          <a:spcPts val="300"/>
                        </a:spcAft>
                      </a:pPr>
                      <a:r>
                        <a:rPr lang="en-US" sz="1400">
                          <a:effectLst/>
                          <a:latin typeface="Times New Roman"/>
                          <a:ea typeface="Times New Roman"/>
                        </a:rPr>
                        <a:t>2</a:t>
                      </a:r>
                    </a:p>
                  </a:txBody>
                  <a:tcPr marL="63646" marR="63646"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dirty="0">
                          <a:effectLst/>
                          <a:latin typeface="Times New Roman"/>
                          <a:ea typeface="Times New Roman"/>
                        </a:rPr>
                        <a:t>Pressure in the primary circuit</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a:effectLst/>
                          <a:latin typeface="Times New Roman"/>
                          <a:ea typeface="Times New Roman"/>
                        </a:rPr>
                        <a:t>&gt; (P01)</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SAG-2</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Reduce primary circuit pressure</a:t>
                      </a:r>
                    </a:p>
                  </a:txBody>
                  <a:tcPr marL="63646" marR="63646"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9889">
                <a:tc>
                  <a:txBody>
                    <a:bodyPr/>
                    <a:lstStyle/>
                    <a:p>
                      <a:pPr marL="0" marR="0" indent="0" algn="just">
                        <a:spcBef>
                          <a:spcPts val="300"/>
                        </a:spcBef>
                        <a:spcAft>
                          <a:spcPts val="300"/>
                        </a:spcAft>
                      </a:pPr>
                      <a:r>
                        <a:rPr lang="en-US" sz="1400">
                          <a:effectLst/>
                          <a:latin typeface="Times New Roman"/>
                          <a:ea typeface="Times New Roman"/>
                        </a:rPr>
                        <a:t>3</a:t>
                      </a:r>
                    </a:p>
                  </a:txBody>
                  <a:tcPr marL="63646" marR="63646"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dirty="0">
                          <a:effectLst/>
                          <a:latin typeface="Times New Roman"/>
                          <a:ea typeface="Times New Roman"/>
                        </a:rPr>
                        <a:t>Core temperature</a:t>
                      </a:r>
                    </a:p>
                    <a:p>
                      <a:pPr marL="0" marR="0" indent="0" algn="just">
                        <a:spcBef>
                          <a:spcPts val="300"/>
                        </a:spcBef>
                        <a:spcAft>
                          <a:spcPts val="300"/>
                        </a:spcAft>
                      </a:pPr>
                      <a:r>
                        <a:rPr lang="en-US" sz="1400" dirty="0">
                          <a:effectLst/>
                          <a:latin typeface="Times New Roman"/>
                          <a:ea typeface="Times New Roman"/>
                        </a:rPr>
                        <a:t>Level in reactor</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dirty="0">
                          <a:effectLst/>
                          <a:latin typeface="Times New Roman"/>
                          <a:ea typeface="Times New Roman"/>
                        </a:rPr>
                        <a:t>&gt; (T01)</a:t>
                      </a:r>
                    </a:p>
                    <a:p>
                      <a:pPr marL="0" marR="0" indent="0" algn="ctr">
                        <a:spcBef>
                          <a:spcPts val="0"/>
                        </a:spcBef>
                        <a:spcAft>
                          <a:spcPts val="0"/>
                        </a:spcAft>
                      </a:pPr>
                      <a:r>
                        <a:rPr lang="en-US" sz="1400" dirty="0">
                          <a:effectLst/>
                          <a:latin typeface="Times New Roman"/>
                          <a:ea typeface="Times New Roman"/>
                        </a:rPr>
                        <a:t> </a:t>
                      </a:r>
                    </a:p>
                    <a:p>
                      <a:pPr marL="0" marR="0" indent="0" algn="ctr">
                        <a:spcBef>
                          <a:spcPts val="300"/>
                        </a:spcBef>
                        <a:spcAft>
                          <a:spcPts val="300"/>
                        </a:spcAft>
                      </a:pPr>
                      <a:r>
                        <a:rPr lang="en-US" sz="1400" dirty="0">
                          <a:effectLst/>
                          <a:latin typeface="Times New Roman"/>
                          <a:ea typeface="Times New Roman"/>
                        </a:rPr>
                        <a:t>&lt; 0</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SAG-3.1</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Supply water to the primary circuit</a:t>
                      </a:r>
                    </a:p>
                  </a:txBody>
                  <a:tcPr marL="63646" marR="63646"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165">
                <a:tc>
                  <a:txBody>
                    <a:bodyPr/>
                    <a:lstStyle/>
                    <a:p>
                      <a:pPr marL="0" marR="0" indent="0" algn="just">
                        <a:spcBef>
                          <a:spcPts val="300"/>
                        </a:spcBef>
                        <a:spcAft>
                          <a:spcPts val="300"/>
                        </a:spcAft>
                      </a:pPr>
                      <a:r>
                        <a:rPr lang="en-US" sz="1400">
                          <a:effectLst/>
                          <a:latin typeface="Times New Roman"/>
                          <a:ea typeface="Times New Roman"/>
                        </a:rPr>
                        <a:t>4</a:t>
                      </a:r>
                    </a:p>
                    <a:p>
                      <a:pPr marL="0" marR="0" indent="0" algn="just">
                        <a:spcBef>
                          <a:spcPts val="300"/>
                        </a:spcBef>
                        <a:spcAft>
                          <a:spcPts val="300"/>
                        </a:spcAft>
                      </a:pPr>
                      <a:r>
                        <a:rPr lang="en-US" sz="1400">
                          <a:effectLst/>
                          <a:latin typeface="Times New Roman"/>
                          <a:ea typeface="Times New Roman"/>
                        </a:rPr>
                        <a:t> </a:t>
                      </a:r>
                    </a:p>
                  </a:txBody>
                  <a:tcPr marL="63646" marR="63646"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Level in SFP</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dirty="0">
                          <a:effectLst/>
                          <a:latin typeface="Times New Roman"/>
                          <a:ea typeface="Times New Roman"/>
                        </a:rPr>
                        <a:t>&lt; (L02)</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SAG-3.2</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Supply water to spent fuel pool</a:t>
                      </a:r>
                    </a:p>
                  </a:txBody>
                  <a:tcPr marL="63646" marR="63646"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9778">
                <a:tc>
                  <a:txBody>
                    <a:bodyPr/>
                    <a:lstStyle/>
                    <a:p>
                      <a:pPr marL="0" marR="0" indent="0" algn="just">
                        <a:spcBef>
                          <a:spcPts val="300"/>
                        </a:spcBef>
                        <a:spcAft>
                          <a:spcPts val="300"/>
                        </a:spcAft>
                      </a:pPr>
                      <a:r>
                        <a:rPr lang="en-US" sz="1400">
                          <a:effectLst/>
                          <a:latin typeface="Times New Roman"/>
                          <a:ea typeface="Times New Roman"/>
                        </a:rPr>
                        <a:t>5</a:t>
                      </a:r>
                    </a:p>
                  </a:txBody>
                  <a:tcPr marL="63646" marR="63646"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Pressure in the primary circuit,</a:t>
                      </a:r>
                    </a:p>
                    <a:p>
                      <a:pPr marL="0" marR="0" indent="0" algn="just">
                        <a:spcBef>
                          <a:spcPts val="300"/>
                        </a:spcBef>
                        <a:spcAft>
                          <a:spcPts val="300"/>
                        </a:spcAft>
                      </a:pPr>
                      <a:r>
                        <a:rPr lang="en-US" sz="1400">
                          <a:effectLst/>
                          <a:latin typeface="Times New Roman"/>
                          <a:ea typeface="Times New Roman"/>
                        </a:rPr>
                        <a:t>Pressure in the containment</a:t>
                      </a:r>
                    </a:p>
                    <a:p>
                      <a:pPr marL="0" marR="0" indent="0" algn="just">
                        <a:spcBef>
                          <a:spcPts val="300"/>
                        </a:spcBef>
                        <a:spcAft>
                          <a:spcPts val="300"/>
                        </a:spcAft>
                      </a:pPr>
                      <a:r>
                        <a:rPr lang="en-US" sz="1400">
                          <a:effectLst/>
                          <a:latin typeface="Times New Roman"/>
                          <a:ea typeface="Times New Roman"/>
                        </a:rPr>
                        <a:t>Dose rate in the containment</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0"/>
                        </a:spcAft>
                      </a:pPr>
                      <a:r>
                        <a:rPr lang="en-US" sz="1400">
                          <a:effectLst/>
                          <a:latin typeface="Times New Roman"/>
                          <a:ea typeface="Times New Roman"/>
                        </a:rPr>
                        <a:t>drop,</a:t>
                      </a:r>
                    </a:p>
                    <a:p>
                      <a:pPr marL="0" marR="0" indent="0" algn="ctr">
                        <a:spcBef>
                          <a:spcPts val="0"/>
                        </a:spcBef>
                        <a:spcAft>
                          <a:spcPts val="300"/>
                        </a:spcAft>
                      </a:pPr>
                      <a:r>
                        <a:rPr lang="en-US" sz="1400">
                          <a:effectLst/>
                          <a:latin typeface="Times New Roman"/>
                          <a:ea typeface="Times New Roman"/>
                        </a:rPr>
                        <a:t> </a:t>
                      </a:r>
                    </a:p>
                    <a:p>
                      <a:pPr marL="0" marR="0" indent="0" algn="ctr">
                        <a:spcBef>
                          <a:spcPts val="0"/>
                        </a:spcBef>
                        <a:spcAft>
                          <a:spcPts val="300"/>
                        </a:spcAft>
                      </a:pPr>
                      <a:r>
                        <a:rPr lang="en-US" sz="1400">
                          <a:effectLst/>
                          <a:latin typeface="Times New Roman"/>
                          <a:ea typeface="Times New Roman"/>
                        </a:rPr>
                        <a:t>surge</a:t>
                      </a:r>
                    </a:p>
                    <a:p>
                      <a:pPr marL="0" marR="0" indent="0" algn="ctr">
                        <a:spcBef>
                          <a:spcPts val="0"/>
                        </a:spcBef>
                        <a:spcAft>
                          <a:spcPts val="300"/>
                        </a:spcAft>
                      </a:pPr>
                      <a:r>
                        <a:rPr lang="en-US" sz="1400">
                          <a:effectLst/>
                          <a:latin typeface="Times New Roman"/>
                          <a:ea typeface="Times New Roman"/>
                        </a:rPr>
                        <a:t>surge</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dirty="0">
                          <a:effectLst/>
                          <a:latin typeface="Times New Roman"/>
                          <a:ea typeface="Times New Roman"/>
                        </a:rPr>
                        <a:t>SAG-4</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dirty="0">
                          <a:effectLst/>
                          <a:latin typeface="Times New Roman"/>
                          <a:ea typeface="Times New Roman"/>
                        </a:rPr>
                        <a:t>Supply water into the containment</a:t>
                      </a:r>
                    </a:p>
                  </a:txBody>
                  <a:tcPr marL="63646" marR="63646"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447">
                <a:tc>
                  <a:txBody>
                    <a:bodyPr/>
                    <a:lstStyle/>
                    <a:p>
                      <a:pPr marL="0" marR="0" indent="0" algn="just">
                        <a:spcBef>
                          <a:spcPts val="300"/>
                        </a:spcBef>
                        <a:spcAft>
                          <a:spcPts val="300"/>
                        </a:spcAft>
                      </a:pPr>
                      <a:r>
                        <a:rPr lang="en-US" sz="1400">
                          <a:effectLst/>
                          <a:latin typeface="Times New Roman"/>
                          <a:ea typeface="Times New Roman"/>
                        </a:rPr>
                        <a:t>6</a:t>
                      </a:r>
                    </a:p>
                  </a:txBody>
                  <a:tcPr marL="63646" marR="63646"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Radiation level at NPP site</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a:effectLst/>
                          <a:latin typeface="Times New Roman"/>
                          <a:ea typeface="Times New Roman"/>
                        </a:rPr>
                        <a:t>&gt; (R01)</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SAG-5</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dirty="0">
                          <a:effectLst/>
                          <a:latin typeface="Times New Roman"/>
                          <a:ea typeface="Times New Roman"/>
                        </a:rPr>
                        <a:t>Decrease fission products release</a:t>
                      </a:r>
                    </a:p>
                  </a:txBody>
                  <a:tcPr marL="63646" marR="63646"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447">
                <a:tc>
                  <a:txBody>
                    <a:bodyPr/>
                    <a:lstStyle/>
                    <a:p>
                      <a:pPr marL="0" marR="0" indent="0" algn="just">
                        <a:spcBef>
                          <a:spcPts val="300"/>
                        </a:spcBef>
                        <a:spcAft>
                          <a:spcPts val="300"/>
                        </a:spcAft>
                      </a:pPr>
                      <a:r>
                        <a:rPr lang="en-US" sz="1400">
                          <a:effectLst/>
                          <a:latin typeface="Times New Roman"/>
                          <a:ea typeface="Times New Roman"/>
                        </a:rPr>
                        <a:t>7</a:t>
                      </a:r>
                    </a:p>
                  </a:txBody>
                  <a:tcPr marL="63646" marR="63646"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Pressure in leak-tight compartments</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a:effectLst/>
                          <a:latin typeface="Times New Roman"/>
                          <a:ea typeface="Times New Roman"/>
                        </a:rPr>
                        <a:t>&gt; (P02)</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SAG-6</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dirty="0">
                          <a:effectLst/>
                          <a:latin typeface="Times New Roman"/>
                          <a:ea typeface="Times New Roman"/>
                        </a:rPr>
                        <a:t>Control leak-tight compartment conditions</a:t>
                      </a:r>
                    </a:p>
                  </a:txBody>
                  <a:tcPr marL="63646" marR="63646"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171">
                <a:tc>
                  <a:txBody>
                    <a:bodyPr/>
                    <a:lstStyle/>
                    <a:p>
                      <a:pPr marL="0" marR="0" indent="0" algn="just">
                        <a:spcBef>
                          <a:spcPts val="300"/>
                        </a:spcBef>
                        <a:spcAft>
                          <a:spcPts val="300"/>
                        </a:spcAft>
                      </a:pPr>
                      <a:r>
                        <a:rPr lang="en-US" sz="1400">
                          <a:effectLst/>
                          <a:latin typeface="Times New Roman"/>
                          <a:ea typeface="Times New Roman"/>
                        </a:rPr>
                        <a:t>8</a:t>
                      </a:r>
                    </a:p>
                  </a:txBody>
                  <a:tcPr marL="63646" marR="63646" marT="0" marB="0">
                    <a:lnL w="28575"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Hydrogen concentration in the leak-tight compartments</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indent="0" algn="ctr">
                        <a:spcBef>
                          <a:spcPts val="300"/>
                        </a:spcBef>
                        <a:spcAft>
                          <a:spcPts val="300"/>
                        </a:spcAft>
                      </a:pPr>
                      <a:r>
                        <a:rPr lang="en-US" sz="1400">
                          <a:effectLst/>
                          <a:latin typeface="Times New Roman"/>
                          <a:ea typeface="Times New Roman"/>
                        </a:rPr>
                        <a:t> </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a:effectLst/>
                          <a:latin typeface="Times New Roman"/>
                          <a:ea typeface="Times New Roman"/>
                        </a:rPr>
                        <a:t>SAG-7</a:t>
                      </a:r>
                    </a:p>
                  </a:txBody>
                  <a:tcPr marL="63646" marR="63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indent="0" algn="just">
                        <a:spcBef>
                          <a:spcPts val="300"/>
                        </a:spcBef>
                        <a:spcAft>
                          <a:spcPts val="300"/>
                        </a:spcAft>
                      </a:pPr>
                      <a:r>
                        <a:rPr lang="en-US" sz="1400" dirty="0">
                          <a:effectLst/>
                          <a:latin typeface="Times New Roman"/>
                          <a:ea typeface="Times New Roman"/>
                        </a:rPr>
                        <a:t>Reduce leak-tight compartment hydrogen concentration</a:t>
                      </a:r>
                    </a:p>
                  </a:txBody>
                  <a:tcPr marL="63646" marR="63646" marT="0" marB="0">
                    <a:lnL w="12700" cap="flat" cmpd="sng"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bl>
          </a:graphicData>
        </a:graphic>
      </p:graphicFrame>
      <p:sp>
        <p:nvSpPr>
          <p:cNvPr id="7" name="Rectangle 6"/>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smtClean="0">
                <a:solidFill>
                  <a:schemeClr val="bg2"/>
                </a:solidFill>
              </a:rPr>
              <a:t>SAMG</a:t>
            </a:r>
            <a:r>
              <a:rPr lang="ru-RU" sz="2400" b="1" dirty="0" smtClean="0">
                <a:solidFill>
                  <a:schemeClr val="bg2"/>
                </a:solidFill>
              </a:rPr>
              <a:t> </a:t>
            </a:r>
            <a:r>
              <a:rPr lang="ru-RU" sz="2400" b="1" dirty="0">
                <a:solidFill>
                  <a:schemeClr val="bg2"/>
                </a:solidFill>
              </a:rPr>
              <a:t>content</a:t>
            </a:r>
            <a:endParaRPr lang="en-US" sz="2400" b="1" dirty="0">
              <a:solidFill>
                <a:schemeClr val="bg2"/>
              </a:solidFill>
            </a:endParaRPr>
          </a:p>
        </p:txBody>
      </p:sp>
      <p:sp>
        <p:nvSpPr>
          <p:cNvPr id="9" name="TextBox 8"/>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000697807"/>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362200"/>
            <a:ext cx="8229600" cy="1143000"/>
          </a:xfrm>
        </p:spPr>
        <p:txBody>
          <a:bodyPr/>
          <a:lstStyle/>
          <a:p>
            <a:pPr lvl="0"/>
            <a:r>
              <a:rPr lang="en-US" b="1" dirty="0"/>
              <a:t/>
            </a:r>
            <a:br>
              <a:rPr lang="en-US" b="1" dirty="0"/>
            </a:br>
            <a:endParaRPr lang="en-US" dirty="0"/>
          </a:p>
        </p:txBody>
      </p:sp>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29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195931258"/>
              </p:ext>
            </p:extLst>
          </p:nvPr>
        </p:nvGraphicFramePr>
        <p:xfrm>
          <a:off x="136110" y="1219200"/>
          <a:ext cx="8458200" cy="5638799"/>
        </p:xfrm>
        <a:graphic>
          <a:graphicData uri="http://schemas.openxmlformats.org/drawingml/2006/table">
            <a:tbl>
              <a:tblPr firstRow="1">
                <a:tableStyleId>{9D7B26C5-4107-4FEC-AEDC-1716B250A1EF}</a:tableStyleId>
              </a:tblPr>
              <a:tblGrid>
                <a:gridCol w="8458200"/>
              </a:tblGrid>
              <a:tr h="6265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block diagram:</a:t>
                      </a:r>
                    </a:p>
                  </a:txBody>
                  <a:tcPr/>
                </a:tc>
              </a:tr>
              <a:tr h="626533">
                <a:tc>
                  <a:txBody>
                    <a:bodyPr/>
                    <a:lstStyle/>
                    <a:p>
                      <a:r>
                        <a:rPr lang="en-US" u="none" dirty="0" smtClean="0"/>
                        <a:t>Guideline “Supply water to the steam generators”</a:t>
                      </a:r>
                    </a:p>
                  </a:txBody>
                  <a:tcPr/>
                </a:tc>
              </a:tr>
              <a:tr h="626533">
                <a:tc>
                  <a:txBody>
                    <a:bodyPr/>
                    <a:lstStyle/>
                    <a:p>
                      <a:r>
                        <a:rPr lang="en-US" dirty="0" smtClean="0"/>
                        <a:t>Guideline “Decrease primary circuit pressure”</a:t>
                      </a:r>
                    </a:p>
                  </a:txBody>
                  <a:tcPr/>
                </a:tc>
              </a:tr>
              <a:tr h="626533">
                <a:tc>
                  <a:txBody>
                    <a:bodyPr/>
                    <a:lstStyle/>
                    <a:p>
                      <a:r>
                        <a:rPr lang="en-US" dirty="0" smtClean="0"/>
                        <a:t>Guideline “Supply water to the primary circuit”</a:t>
                      </a:r>
                    </a:p>
                  </a:txBody>
                  <a:tcPr/>
                </a:tc>
              </a:tr>
              <a:tr h="626533">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Guideline “Supply water into the SFP”</a:t>
                      </a:r>
                    </a:p>
                  </a:txBody>
                  <a:tcPr/>
                </a:tc>
              </a:tr>
              <a:tr h="626533">
                <a:tc>
                  <a:txBody>
                    <a:bodyPr/>
                    <a:lstStyle/>
                    <a:p>
                      <a:r>
                        <a:rPr lang="en-US" dirty="0" smtClean="0"/>
                        <a:t>Guideline “Supply water into the confinement”</a:t>
                      </a:r>
                    </a:p>
                  </a:txBody>
                  <a:tcPr/>
                </a:tc>
              </a:tr>
              <a:tr h="626533">
                <a:tc>
                  <a:txBody>
                    <a:bodyPr/>
                    <a:lstStyle/>
                    <a:p>
                      <a:r>
                        <a:rPr lang="en-US" dirty="0" smtClean="0"/>
                        <a:t>Guideline “Manage fission products release”</a:t>
                      </a:r>
                    </a:p>
                  </a:txBody>
                  <a:tcPr/>
                </a:tc>
              </a:tr>
              <a:tr h="626533">
                <a:tc>
                  <a:txBody>
                    <a:bodyPr/>
                    <a:lstStyle/>
                    <a:p>
                      <a:r>
                        <a:rPr lang="en-US" dirty="0" smtClean="0"/>
                        <a:t>Guideline “Manage confinement conditions”</a:t>
                      </a:r>
                    </a:p>
                  </a:txBody>
                  <a:tcPr/>
                </a:tc>
              </a:tr>
              <a:tr h="626533">
                <a:tc>
                  <a:txBody>
                    <a:bodyPr/>
                    <a:lstStyle/>
                    <a:p>
                      <a:r>
                        <a:rPr lang="en-US" dirty="0" smtClean="0"/>
                        <a:t>Guideline “Decrease hydrogen concentration in the confinement”</a:t>
                      </a:r>
                    </a:p>
                  </a:txBody>
                  <a:tcPr/>
                </a:tc>
              </a:tr>
            </a:tbl>
          </a:graphicData>
        </a:graphic>
      </p:graphicFrame>
      <p:sp>
        <p:nvSpPr>
          <p:cNvPr id="7" name="Rectangle 6"/>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smtClean="0">
                <a:solidFill>
                  <a:schemeClr val="bg2"/>
                </a:solidFill>
              </a:rPr>
              <a:t>SAMG</a:t>
            </a:r>
            <a:r>
              <a:rPr lang="ru-RU" sz="2400" b="1" dirty="0" smtClean="0">
                <a:solidFill>
                  <a:schemeClr val="bg2"/>
                </a:solidFill>
              </a:rPr>
              <a:t> </a:t>
            </a:r>
            <a:r>
              <a:rPr lang="ru-RU" sz="2400" b="1" dirty="0">
                <a:solidFill>
                  <a:schemeClr val="bg2"/>
                </a:solidFill>
              </a:rPr>
              <a:t>content</a:t>
            </a:r>
            <a:endParaRPr lang="en-US" sz="2400" b="1" dirty="0">
              <a:solidFill>
                <a:schemeClr val="bg2"/>
              </a:solidFill>
            </a:endParaRPr>
          </a:p>
        </p:txBody>
      </p:sp>
      <p:sp>
        <p:nvSpPr>
          <p:cNvPr id="8" name="TextBox 7"/>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79262637"/>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solidFill>
                  <a:prstClr val="black">
                    <a:tint val="75000"/>
                  </a:prstClr>
                </a:solidFill>
              </a:rPr>
              <a:pPr>
                <a:defRPr/>
              </a:pPr>
              <a:t>3</a:t>
            </a:fld>
            <a:endParaRPr lang="en-US">
              <a:solidFill>
                <a:prstClr val="black">
                  <a:tint val="75000"/>
                </a:prstClr>
              </a:solidFill>
            </a:endParaRPr>
          </a:p>
        </p:txBody>
      </p:sp>
      <p:sp>
        <p:nvSpPr>
          <p:cNvPr id="5" name="Rectangle 4"/>
          <p:cNvSpPr/>
          <p:nvPr/>
        </p:nvSpPr>
        <p:spPr>
          <a:xfrm>
            <a:off x="308344" y="1752600"/>
            <a:ext cx="8610600" cy="1015663"/>
          </a:xfrm>
          <a:prstGeom prst="rect">
            <a:avLst/>
          </a:prstGeom>
        </p:spPr>
        <p:txBody>
          <a:bodyPr wrap="square">
            <a:spAutoFit/>
          </a:bodyPr>
          <a:lstStyle/>
          <a:p>
            <a:pPr marL="285750" indent="-285750" algn="justLow">
              <a:buFont typeface="Wingdings" panose="05000000000000000000" pitchFamily="2" charset="2"/>
              <a:buChar char="Ø"/>
            </a:pPr>
            <a:r>
              <a:rPr lang="en-US" sz="2000" dirty="0"/>
              <a:t>According to the Russian regulatory documents, the emergency operating procedures for the design-basis accidents shall be developed in the form of Accident Elimination Instruction (AEI). </a:t>
            </a:r>
            <a:endParaRPr lang="en-US" sz="2000" dirty="0" smtClean="0"/>
          </a:p>
        </p:txBody>
      </p:sp>
      <p:sp>
        <p:nvSpPr>
          <p:cNvPr id="7" name="Rectangle 6"/>
          <p:cNvSpPr/>
          <p:nvPr/>
        </p:nvSpPr>
        <p:spPr>
          <a:xfrm>
            <a:off x="308344" y="3276600"/>
            <a:ext cx="8610600" cy="1323439"/>
          </a:xfrm>
          <a:prstGeom prst="rect">
            <a:avLst/>
          </a:prstGeom>
        </p:spPr>
        <p:txBody>
          <a:bodyPr wrap="square">
            <a:spAutoFit/>
          </a:bodyPr>
          <a:lstStyle/>
          <a:p>
            <a:pPr marL="285750" indent="-285750" algn="justLow">
              <a:buFont typeface="Wingdings" panose="05000000000000000000" pitchFamily="2" charset="2"/>
              <a:buChar char="Ø"/>
            </a:pPr>
            <a:r>
              <a:rPr lang="en-US" sz="2000" dirty="0"/>
              <a:t>Emergency operating procedures for the beyond-design-basis accidents shall be comprised into the Beyond-Design-Basis Accidents Management Guidance (BDBAMG). BDBAMG shall comprise procedures on beyond-design-basis accidents management at the severe accident preventing </a:t>
            </a:r>
            <a:r>
              <a:rPr lang="en-US" sz="2000" dirty="0" smtClean="0"/>
              <a:t>stage.</a:t>
            </a:r>
            <a:endParaRPr lang="en-US" sz="2000" dirty="0"/>
          </a:p>
        </p:txBody>
      </p:sp>
      <p:sp>
        <p:nvSpPr>
          <p:cNvPr id="11" name="Rectangle 10"/>
          <p:cNvSpPr/>
          <p:nvPr/>
        </p:nvSpPr>
        <p:spPr>
          <a:xfrm>
            <a:off x="228600" y="228599"/>
            <a:ext cx="7848600" cy="584775"/>
          </a:xfrm>
          <a:prstGeom prst="rect">
            <a:avLst/>
          </a:prstGeom>
        </p:spPr>
        <p:txBody>
          <a:bodyPr wrap="square">
            <a:spAutoFit/>
          </a:bodyPr>
          <a:lstStyle/>
          <a:p>
            <a:pPr rtl="1" eaLnBrk="1" fontAlgn="auto" hangingPunct="1">
              <a:spcBef>
                <a:spcPts val="0"/>
              </a:spcBef>
              <a:spcAft>
                <a:spcPts val="0"/>
              </a:spcAft>
            </a:pPr>
            <a:r>
              <a:rPr lang="en-US" sz="3200" b="1" dirty="0" smtClean="0">
                <a:solidFill>
                  <a:schemeClr val="bg1"/>
                </a:solidFill>
                <a:latin typeface="Calibri"/>
                <a:cs typeface="B Mitra" panose="00000400000000000000" pitchFamily="2" charset="-78"/>
              </a:rPr>
              <a:t>Introduction</a:t>
            </a:r>
            <a:endParaRPr lang="en-US" sz="3200" b="1" dirty="0">
              <a:solidFill>
                <a:schemeClr val="bg1"/>
              </a:solidFill>
              <a:latin typeface="Calibri"/>
              <a:cs typeface="B Mitra" panose="00000400000000000000" pitchFamily="2" charset="-78"/>
            </a:endParaRPr>
          </a:p>
        </p:txBody>
      </p:sp>
    </p:spTree>
    <p:extLst>
      <p:ext uri="{BB962C8B-B14F-4D97-AF65-F5344CB8AC3E}">
        <p14:creationId xmlns:p14="http://schemas.microsoft.com/office/powerpoint/2010/main" val="931052169"/>
      </p:ext>
    </p:extLst>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362200"/>
            <a:ext cx="8229600" cy="1143000"/>
          </a:xfrm>
        </p:spPr>
        <p:txBody>
          <a:bodyPr/>
          <a:lstStyle/>
          <a:p>
            <a:pPr lvl="0"/>
            <a:r>
              <a:rPr lang="en-US" b="1" dirty="0"/>
              <a:t/>
            </a:r>
            <a:br>
              <a:rPr lang="en-US" b="1" dirty="0"/>
            </a:br>
            <a:endParaRPr lang="en-US" dirty="0"/>
          </a:p>
        </p:txBody>
      </p:sp>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30</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24152319"/>
              </p:ext>
            </p:extLst>
          </p:nvPr>
        </p:nvGraphicFramePr>
        <p:xfrm>
          <a:off x="381000" y="1905000"/>
          <a:ext cx="8458200" cy="2209801"/>
        </p:xfrm>
        <a:graphic>
          <a:graphicData uri="http://schemas.openxmlformats.org/drawingml/2006/table">
            <a:tbl>
              <a:tblPr firstRow="1">
                <a:tableStyleId>{9D7B26C5-4107-4FEC-AEDC-1716B250A1EF}</a:tableStyleId>
              </a:tblPr>
              <a:tblGrid>
                <a:gridCol w="8458200"/>
              </a:tblGrid>
              <a:tr h="441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Serious challenge tree:</a:t>
                      </a:r>
                    </a:p>
                  </a:txBody>
                  <a:tcPr/>
                </a:tc>
              </a:tr>
              <a:tr h="441960">
                <a:tc>
                  <a:txBody>
                    <a:bodyPr/>
                    <a:lstStyle/>
                    <a:p>
                      <a:r>
                        <a:rPr lang="en-US" u="none" dirty="0" smtClean="0"/>
                        <a:t>Guideline “Mitigate fission products release”</a:t>
                      </a:r>
                    </a:p>
                  </a:txBody>
                  <a:tcPr/>
                </a:tc>
              </a:tr>
              <a:tr h="441960">
                <a:tc>
                  <a:txBody>
                    <a:bodyPr/>
                    <a:lstStyle/>
                    <a:p>
                      <a:r>
                        <a:rPr lang="en-US" dirty="0" smtClean="0"/>
                        <a:t>Guideline “Decrease confinement pressure”</a:t>
                      </a:r>
                    </a:p>
                  </a:txBody>
                  <a:tcPr/>
                </a:tc>
              </a:tr>
              <a:tr h="441960">
                <a:tc>
                  <a:txBody>
                    <a:bodyPr/>
                    <a:lstStyle/>
                    <a:p>
                      <a:r>
                        <a:rPr lang="en-US" dirty="0" smtClean="0"/>
                        <a:t>Guideline “Manage hydrogen inflammability in the confinement”</a:t>
                      </a:r>
                    </a:p>
                  </a:txBody>
                  <a:tcPr/>
                </a:tc>
              </a:tr>
              <a:tr h="441960">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Guideline “Manage confinement vacuum”</a:t>
                      </a:r>
                    </a:p>
                  </a:txBody>
                  <a:tcPr/>
                </a:tc>
              </a:tr>
            </a:tbl>
          </a:graphicData>
        </a:graphic>
      </p:graphicFrame>
      <p:sp>
        <p:nvSpPr>
          <p:cNvPr id="8" name="Rectangle 7"/>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smtClean="0">
                <a:solidFill>
                  <a:schemeClr val="bg2"/>
                </a:solidFill>
              </a:rPr>
              <a:t>SAMG</a:t>
            </a:r>
            <a:r>
              <a:rPr lang="ru-RU" sz="2400" b="1" dirty="0" smtClean="0">
                <a:solidFill>
                  <a:schemeClr val="bg2"/>
                </a:solidFill>
              </a:rPr>
              <a:t> </a:t>
            </a:r>
            <a:r>
              <a:rPr lang="ru-RU" sz="2400" b="1" dirty="0">
                <a:solidFill>
                  <a:schemeClr val="bg2"/>
                </a:solidFill>
              </a:rPr>
              <a:t>content</a:t>
            </a:r>
            <a:endParaRPr lang="en-US" sz="2400" b="1" dirty="0">
              <a:solidFill>
                <a:schemeClr val="bg2"/>
              </a:solidFill>
            </a:endParaRPr>
          </a:p>
        </p:txBody>
      </p:sp>
      <p:sp>
        <p:nvSpPr>
          <p:cNvPr id="9" name="TextBox 8"/>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1627172640"/>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72200" y="2362200"/>
            <a:ext cx="8229600" cy="1143000"/>
          </a:xfrm>
        </p:spPr>
        <p:txBody>
          <a:bodyPr/>
          <a:lstStyle/>
          <a:p>
            <a:pPr lvl="0"/>
            <a:r>
              <a:rPr lang="en-US" b="1" dirty="0"/>
              <a:t/>
            </a:r>
            <a:br>
              <a:rPr lang="en-US" b="1" dirty="0"/>
            </a:br>
            <a:endParaRPr lang="en-US" dirty="0"/>
          </a:p>
        </p:txBody>
      </p:sp>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31</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3966453497"/>
              </p:ext>
            </p:extLst>
          </p:nvPr>
        </p:nvGraphicFramePr>
        <p:xfrm>
          <a:off x="304800" y="3002279"/>
          <a:ext cx="7162800" cy="1112521"/>
        </p:xfrm>
        <a:graphic>
          <a:graphicData uri="http://schemas.openxmlformats.org/drawingml/2006/table">
            <a:tbl>
              <a:tblPr firstRow="1">
                <a:tableStyleId>{9D7B26C5-4107-4FEC-AEDC-1716B250A1EF}</a:tableStyleId>
              </a:tblPr>
              <a:tblGrid>
                <a:gridCol w="7162800"/>
              </a:tblGrid>
              <a:tr h="370841">
                <a:tc>
                  <a:txBody>
                    <a:bodyPr/>
                    <a:lstStyle/>
                    <a:p>
                      <a:pPr lvl="0"/>
                      <a:r>
                        <a:rPr lang="en-US" dirty="0" smtClean="0"/>
                        <a:t>Guidelines for MCR:</a:t>
                      </a:r>
                      <a:endParaRPr lang="en-US" dirty="0"/>
                    </a:p>
                  </a:txBody>
                  <a:tcPr/>
                </a:tc>
              </a:tr>
              <a:tr h="370840">
                <a:tc>
                  <a:txBody>
                    <a:bodyPr/>
                    <a:lstStyle/>
                    <a:p>
                      <a:r>
                        <a:rPr lang="en-US" u="none" dirty="0" smtClean="0"/>
                        <a:t>Guideline “Initial actions at MCR at severe accident”</a:t>
                      </a:r>
                    </a:p>
                  </a:txBody>
                  <a:tcPr/>
                </a:tc>
              </a:tr>
              <a:tr h="370840">
                <a:tc>
                  <a:txBody>
                    <a:bodyPr/>
                    <a:lstStyle/>
                    <a:p>
                      <a:r>
                        <a:rPr lang="en-US" dirty="0" smtClean="0"/>
                        <a:t>Guideline “Activities at MCR after AMT actions commencement”;</a:t>
                      </a:r>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053245616"/>
              </p:ext>
            </p:extLst>
          </p:nvPr>
        </p:nvGraphicFramePr>
        <p:xfrm>
          <a:off x="381000" y="1402079"/>
          <a:ext cx="7162800" cy="1112521"/>
        </p:xfrm>
        <a:graphic>
          <a:graphicData uri="http://schemas.openxmlformats.org/drawingml/2006/table">
            <a:tbl>
              <a:tblPr firstRow="1">
                <a:tableStyleId>{9D7B26C5-4107-4FEC-AEDC-1716B250A1EF}</a:tableStyleId>
              </a:tblPr>
              <a:tblGrid>
                <a:gridCol w="7162800"/>
              </a:tblGrid>
              <a:tr h="370841">
                <a:tc>
                  <a:txBody>
                    <a:bodyPr/>
                    <a:lstStyle/>
                    <a:p>
                      <a:pPr lvl="0"/>
                      <a:r>
                        <a:rPr lang="en-US" dirty="0" smtClean="0"/>
                        <a:t>SAMG exit guidelines:</a:t>
                      </a:r>
                      <a:endParaRPr lang="en-US" dirty="0"/>
                    </a:p>
                  </a:txBody>
                  <a:tcPr/>
                </a:tc>
              </a:tr>
              <a:tr h="370840">
                <a:tc>
                  <a:txBody>
                    <a:bodyPr/>
                    <a:lstStyle/>
                    <a:p>
                      <a:r>
                        <a:rPr lang="en-US" u="none" dirty="0" smtClean="0"/>
                        <a:t>Guideline “Long-term monitoring actions”</a:t>
                      </a:r>
                    </a:p>
                  </a:txBody>
                  <a:tcPr/>
                </a:tc>
              </a:tr>
              <a:tr h="370840">
                <a:tc>
                  <a:txBody>
                    <a:bodyPr/>
                    <a:lstStyle/>
                    <a:p>
                      <a:r>
                        <a:rPr lang="en-US" dirty="0" smtClean="0"/>
                        <a:t>Guideline “SAMG effect termination”</a:t>
                      </a: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13429726"/>
              </p:ext>
            </p:extLst>
          </p:nvPr>
        </p:nvGraphicFramePr>
        <p:xfrm>
          <a:off x="228600" y="4546599"/>
          <a:ext cx="7162800" cy="1854201"/>
        </p:xfrm>
        <a:graphic>
          <a:graphicData uri="http://schemas.openxmlformats.org/drawingml/2006/table">
            <a:tbl>
              <a:tblPr firstRow="1">
                <a:tableStyleId>{9D7B26C5-4107-4FEC-AEDC-1716B250A1EF}</a:tableStyleId>
              </a:tblPr>
              <a:tblGrid>
                <a:gridCol w="7162800"/>
              </a:tblGrid>
              <a:tr h="370841">
                <a:tc>
                  <a:txBody>
                    <a:bodyPr/>
                    <a:lstStyle/>
                    <a:p>
                      <a:pPr lvl="0"/>
                      <a:r>
                        <a:rPr lang="en-US" dirty="0" smtClean="0"/>
                        <a:t>Auxiliary calculation means:</a:t>
                      </a:r>
                      <a:endParaRPr lang="en-US" dirty="0"/>
                    </a:p>
                  </a:txBody>
                  <a:tcPr/>
                </a:tc>
              </a:tr>
              <a:tr h="370840">
                <a:tc>
                  <a:txBody>
                    <a:bodyPr/>
                    <a:lstStyle/>
                    <a:p>
                      <a:r>
                        <a:rPr lang="en-US" u="none" dirty="0" smtClean="0"/>
                        <a:t>“Flow rate required for the core flooding”;</a:t>
                      </a:r>
                    </a:p>
                  </a:txBody>
                  <a:tcPr/>
                </a:tc>
              </a:tr>
              <a:tr h="370840">
                <a:tc>
                  <a:txBody>
                    <a:bodyPr/>
                    <a:lstStyle/>
                    <a:p>
                      <a:r>
                        <a:rPr lang="en-US" dirty="0" smtClean="0"/>
                        <a:t>Guideline “SAMG effect termination”</a:t>
                      </a:r>
                    </a:p>
                  </a:txBody>
                  <a:tcPr/>
                </a:tc>
              </a:tr>
              <a:tr h="370840">
                <a:tc>
                  <a:txBody>
                    <a:bodyPr/>
                    <a:lstStyle/>
                    <a:p>
                      <a:r>
                        <a:rPr lang="en-US" dirty="0" smtClean="0"/>
                        <a:t>“Flow rate required for residual heat removal”;</a:t>
                      </a:r>
                    </a:p>
                  </a:txBody>
                  <a:tcPr/>
                </a:tc>
              </a:tr>
              <a:tr h="370840">
                <a:tc>
                  <a:txBody>
                    <a:bodyPr/>
                    <a:lstStyle/>
                    <a:p>
                      <a:r>
                        <a:rPr lang="en-US" dirty="0" smtClean="0"/>
                        <a:t>“Evaluation of hydrogen combustion probability”.</a:t>
                      </a:r>
                    </a:p>
                  </a:txBody>
                  <a:tcPr/>
                </a:tc>
              </a:tr>
            </a:tbl>
          </a:graphicData>
        </a:graphic>
      </p:graphicFrame>
      <p:sp>
        <p:nvSpPr>
          <p:cNvPr id="11" name="Rectangle 10"/>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smtClean="0">
                <a:solidFill>
                  <a:schemeClr val="bg2"/>
                </a:solidFill>
              </a:rPr>
              <a:t>SAMG</a:t>
            </a:r>
            <a:r>
              <a:rPr lang="ru-RU" sz="2400" b="1" dirty="0" smtClean="0">
                <a:solidFill>
                  <a:schemeClr val="bg2"/>
                </a:solidFill>
              </a:rPr>
              <a:t> </a:t>
            </a:r>
            <a:r>
              <a:rPr lang="ru-RU" sz="2400" b="1" dirty="0">
                <a:solidFill>
                  <a:schemeClr val="bg2"/>
                </a:solidFill>
              </a:rPr>
              <a:t>content</a:t>
            </a:r>
            <a:endParaRPr lang="en-US" sz="2400" b="1" dirty="0">
              <a:solidFill>
                <a:schemeClr val="bg2"/>
              </a:solidFill>
            </a:endParaRPr>
          </a:p>
        </p:txBody>
      </p:sp>
      <p:sp>
        <p:nvSpPr>
          <p:cNvPr id="12" name="TextBox 11"/>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089853480"/>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32</a:t>
            </a:fld>
            <a:endParaRPr lang="en-US"/>
          </a:p>
        </p:txBody>
      </p:sp>
      <p:sp>
        <p:nvSpPr>
          <p:cNvPr id="6" name="Title 1"/>
          <p:cNvSpPr>
            <a:spLocks noGrp="1"/>
          </p:cNvSpPr>
          <p:nvPr>
            <p:ph type="title"/>
          </p:nvPr>
        </p:nvSpPr>
        <p:spPr>
          <a:xfrm>
            <a:off x="3124200" y="1066800"/>
            <a:ext cx="2743200" cy="609600"/>
          </a:xfrm>
        </p:spPr>
        <p:txBody>
          <a:bodyPr/>
          <a:lstStyle/>
          <a:p>
            <a:r>
              <a:rPr lang="en-US" sz="1800" b="1" u="sng" dirty="0">
                <a:latin typeface="Calibri" panose="020F0502020204030204" pitchFamily="34" charset="0"/>
                <a:ea typeface="+mn-ea"/>
                <a:cs typeface="+mn-cs"/>
              </a:rPr>
              <a:t>Unit at shutdown reactor</a:t>
            </a:r>
          </a:p>
        </p:txBody>
      </p:sp>
      <p:graphicFrame>
        <p:nvGraphicFramePr>
          <p:cNvPr id="8" name="Table 7"/>
          <p:cNvGraphicFramePr>
            <a:graphicFrameLocks noGrp="1"/>
          </p:cNvGraphicFramePr>
          <p:nvPr>
            <p:extLst>
              <p:ext uri="{D42A27DB-BD31-4B8C-83A1-F6EECF244321}">
                <p14:modId xmlns:p14="http://schemas.microsoft.com/office/powerpoint/2010/main" val="4070174926"/>
              </p:ext>
            </p:extLst>
          </p:nvPr>
        </p:nvGraphicFramePr>
        <p:xfrm>
          <a:off x="685800" y="1600200"/>
          <a:ext cx="7162800" cy="2595881"/>
        </p:xfrm>
        <a:graphic>
          <a:graphicData uri="http://schemas.openxmlformats.org/drawingml/2006/table">
            <a:tbl>
              <a:tblPr firstRow="1">
                <a:tableStyleId>{9D7B26C5-4107-4FEC-AEDC-1716B250A1EF}</a:tableStyleId>
              </a:tblPr>
              <a:tblGrid>
                <a:gridCol w="7162800"/>
              </a:tblGrid>
              <a:tr h="3708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Test block diagram:</a:t>
                      </a:r>
                    </a:p>
                  </a:txBody>
                  <a:tcPr/>
                </a:tc>
              </a:tr>
              <a:tr h="370840">
                <a:tc>
                  <a:txBody>
                    <a:bodyPr/>
                    <a:lstStyle/>
                    <a:p>
                      <a:r>
                        <a:rPr lang="en-US" u="none" dirty="0" smtClean="0"/>
                        <a:t>Guideline “Supply water to the primary circuit”</a:t>
                      </a:r>
                    </a:p>
                  </a:txBody>
                  <a:tcPr/>
                </a:tc>
              </a:tr>
              <a:tr h="370840">
                <a:tc>
                  <a:txBody>
                    <a:bodyPr/>
                    <a:lstStyle/>
                    <a:p>
                      <a:r>
                        <a:rPr lang="en-US" dirty="0" smtClean="0"/>
                        <a:t>Guideline “Supply water into the SFP”</a:t>
                      </a:r>
                    </a:p>
                  </a:txBody>
                  <a:tcPr/>
                </a:tc>
              </a:tr>
              <a:tr h="370840">
                <a:tc>
                  <a:txBody>
                    <a:bodyPr/>
                    <a:lstStyle/>
                    <a:p>
                      <a:r>
                        <a:rPr lang="en-US" dirty="0" smtClean="0"/>
                        <a:t>Guideline “Supply water into the confinement”</a:t>
                      </a:r>
                    </a:p>
                  </a:txBody>
                  <a:tcPr/>
                </a:tc>
              </a:tr>
              <a:tr h="370840">
                <a:tc>
                  <a:txBody>
                    <a:bodyPr/>
                    <a:lstStyle/>
                    <a:p>
                      <a:r>
                        <a:rPr lang="en-US" dirty="0" smtClean="0"/>
                        <a:t>Guideline “Manage fission products release”</a:t>
                      </a:r>
                    </a:p>
                  </a:txBody>
                  <a:tcPr/>
                </a:tc>
              </a:tr>
              <a:tr h="370840">
                <a:tc>
                  <a:txBody>
                    <a:bodyPr/>
                    <a:lstStyle/>
                    <a:p>
                      <a:r>
                        <a:rPr lang="en-US" dirty="0" smtClean="0"/>
                        <a:t>Guideline “Manage confinement conditions”</a:t>
                      </a:r>
                    </a:p>
                  </a:txBody>
                  <a:tcPr/>
                </a:tc>
              </a:tr>
              <a:tr h="370840">
                <a:tc>
                  <a:txBody>
                    <a:bodyPr/>
                    <a:lstStyle/>
                    <a:p>
                      <a:r>
                        <a:rPr lang="en-US" dirty="0" smtClean="0"/>
                        <a:t>Guideline “Decrease hydrogen concentration in the confinement”</a:t>
                      </a:r>
                    </a:p>
                  </a:txBody>
                  <a:tcPr/>
                </a:tc>
              </a:tr>
            </a:tbl>
          </a:graphicData>
        </a:graphic>
      </p:graphicFrame>
      <p:sp>
        <p:nvSpPr>
          <p:cNvPr id="2" name="Rectangle 1"/>
          <p:cNvSpPr/>
          <p:nvPr/>
        </p:nvSpPr>
        <p:spPr>
          <a:xfrm>
            <a:off x="685800" y="4449334"/>
            <a:ext cx="6629400" cy="646331"/>
          </a:xfrm>
          <a:prstGeom prst="rect">
            <a:avLst/>
          </a:prstGeom>
        </p:spPr>
        <p:txBody>
          <a:bodyPr wrap="square">
            <a:spAutoFit/>
          </a:bodyPr>
          <a:lstStyle/>
          <a:p>
            <a:r>
              <a:rPr lang="en-US" dirty="0"/>
              <a:t>The other guidelines are similar to those comprised into BDBAMG set at the Unit power operation.</a:t>
            </a:r>
          </a:p>
        </p:txBody>
      </p:sp>
      <p:sp>
        <p:nvSpPr>
          <p:cNvPr id="9" name="Rectangle 8"/>
          <p:cNvSpPr/>
          <p:nvPr/>
        </p:nvSpPr>
        <p:spPr>
          <a:xfrm>
            <a:off x="0" y="609600"/>
            <a:ext cx="8017290" cy="461665"/>
          </a:xfrm>
          <a:prstGeom prst="rect">
            <a:avLst/>
          </a:prstGeom>
        </p:spPr>
        <p:txBody>
          <a:bodyPr wrap="square">
            <a:spAutoFit/>
          </a:bodyPr>
          <a:lstStyle/>
          <a:p>
            <a:pPr lvl="0"/>
            <a:r>
              <a:rPr lang="ru-RU" sz="2400" b="1" dirty="0">
                <a:solidFill>
                  <a:schemeClr val="bg2"/>
                </a:solidFill>
              </a:rPr>
              <a:t>Requirements to </a:t>
            </a:r>
            <a:r>
              <a:rPr lang="en-US" sz="2400" b="1" dirty="0" smtClean="0">
                <a:solidFill>
                  <a:schemeClr val="bg2"/>
                </a:solidFill>
              </a:rPr>
              <a:t>SAMG</a:t>
            </a:r>
            <a:r>
              <a:rPr lang="ru-RU" sz="2400" b="1" dirty="0" smtClean="0">
                <a:solidFill>
                  <a:schemeClr val="bg2"/>
                </a:solidFill>
              </a:rPr>
              <a:t> </a:t>
            </a:r>
            <a:r>
              <a:rPr lang="ru-RU" sz="2400" b="1" dirty="0">
                <a:solidFill>
                  <a:schemeClr val="bg2"/>
                </a:solidFill>
              </a:rPr>
              <a:t>content</a:t>
            </a:r>
            <a:endParaRPr lang="en-US" sz="2400" b="1" dirty="0">
              <a:solidFill>
                <a:schemeClr val="bg2"/>
              </a:solidFill>
            </a:endParaRPr>
          </a:p>
        </p:txBody>
      </p:sp>
      <p:sp>
        <p:nvSpPr>
          <p:cNvPr id="10" name="TextBox 9"/>
          <p:cNvSpPr txBox="1"/>
          <p:nvPr/>
        </p:nvSpPr>
        <p:spPr>
          <a:xfrm>
            <a:off x="0" y="36616"/>
            <a:ext cx="8229600" cy="400110"/>
          </a:xfrm>
          <a:prstGeom prst="rect">
            <a:avLst/>
          </a:prstGeom>
          <a:noFill/>
        </p:spPr>
        <p:txBody>
          <a:bodyPr wrap="square" rtlCol="0">
            <a:spAutoFit/>
          </a:bodyPr>
          <a:lstStyle/>
          <a:p>
            <a:r>
              <a:rPr lang="en-US" sz="2000" b="1" dirty="0" smtClean="0">
                <a:ln w="1905"/>
                <a:solidFill>
                  <a:schemeClr val="bg1"/>
                </a:solidFill>
                <a:effectLst>
                  <a:innerShdw blurRad="69850" dist="43180" dir="5400000">
                    <a:srgbClr val="000000">
                      <a:alpha val="65000"/>
                    </a:srgbClr>
                  </a:innerShdw>
                </a:effectLst>
              </a:rPr>
              <a:t>Content </a:t>
            </a:r>
            <a:r>
              <a:rPr lang="en-US" sz="2000" b="1" dirty="0">
                <a:ln w="1905"/>
                <a:solidFill>
                  <a:schemeClr val="bg1"/>
                </a:solidFill>
                <a:effectLst>
                  <a:innerShdw blurRad="69850" dist="43180" dir="5400000">
                    <a:srgbClr val="000000">
                      <a:alpha val="65000"/>
                    </a:srgbClr>
                  </a:innerShdw>
                </a:effectLst>
              </a:rPr>
              <a:t>of the AM procedures and guidelines </a:t>
            </a:r>
            <a:r>
              <a:rPr lang="en-US" sz="2000" b="1" dirty="0" smtClean="0">
                <a:ln w="1905"/>
                <a:solidFill>
                  <a:schemeClr val="bg1"/>
                </a:solidFill>
                <a:effectLst>
                  <a:innerShdw blurRad="69850" dist="43180" dir="5400000">
                    <a:srgbClr val="000000">
                      <a:alpha val="65000"/>
                    </a:srgbClr>
                  </a:innerShdw>
                </a:effectLst>
              </a:rPr>
              <a:t>for NPP / Planned Structure</a:t>
            </a:r>
            <a:endParaRPr lang="en-US" sz="20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60442515"/>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33</a:t>
            </a:fld>
            <a:endParaRPr lang="en-US"/>
          </a:p>
        </p:txBody>
      </p:sp>
      <p:grpSp>
        <p:nvGrpSpPr>
          <p:cNvPr id="5" name="Group 4"/>
          <p:cNvGrpSpPr/>
          <p:nvPr/>
        </p:nvGrpSpPr>
        <p:grpSpPr>
          <a:xfrm>
            <a:off x="1071848" y="1370415"/>
            <a:ext cx="7131965" cy="5309467"/>
            <a:chOff x="589520" y="1133476"/>
            <a:chExt cx="7746935" cy="5714025"/>
          </a:xfrm>
        </p:grpSpPr>
        <p:pic>
          <p:nvPicPr>
            <p:cNvPr id="8"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520" y="3068742"/>
              <a:ext cx="1527635" cy="1810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8" t="3958" r="4841" b="4305"/>
            <a:stretch/>
          </p:blipFill>
          <p:spPr bwMode="auto">
            <a:xfrm>
              <a:off x="6876256" y="4999635"/>
              <a:ext cx="1460199" cy="184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4994" y="5033864"/>
              <a:ext cx="1525959" cy="181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6012" y="1133476"/>
              <a:ext cx="1512286"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520" y="1140607"/>
              <a:ext cx="1463675" cy="18288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pic>
          <p:nvPicPr>
            <p:cNvPr id="13"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7876" y="1143121"/>
              <a:ext cx="146019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14" name="Picture 3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6256" y="1133476"/>
              <a:ext cx="1444212" cy="177282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00317" y="3076422"/>
              <a:ext cx="1463675" cy="181098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67876" y="3084029"/>
              <a:ext cx="1460199" cy="1810981"/>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876256" y="3084028"/>
              <a:ext cx="1444212" cy="179577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20"/>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11760" y="5035290"/>
              <a:ext cx="1531938" cy="1812211"/>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grpSp>
      <p:sp>
        <p:nvSpPr>
          <p:cNvPr id="19" name="Rectangle 18"/>
          <p:cNvSpPr/>
          <p:nvPr/>
        </p:nvSpPr>
        <p:spPr>
          <a:xfrm>
            <a:off x="208472" y="152400"/>
            <a:ext cx="7182928" cy="1077218"/>
          </a:xfrm>
          <a:prstGeom prst="rect">
            <a:avLst/>
          </a:prstGeom>
        </p:spPr>
        <p:txBody>
          <a:bodyPr wrap="square">
            <a:spAutoFit/>
          </a:bodyPr>
          <a:lstStyle/>
          <a:p>
            <a:pPr algn="just"/>
            <a:r>
              <a:rPr lang="en-US" sz="2800" b="1" dirty="0" smtClean="0">
                <a:solidFill>
                  <a:schemeClr val="bg1"/>
                </a:solidFill>
              </a:rPr>
              <a:t>Challenges</a:t>
            </a:r>
          </a:p>
          <a:p>
            <a:pPr algn="just"/>
            <a:r>
              <a:rPr lang="en-US" b="1" dirty="0" smtClean="0">
                <a:solidFill>
                  <a:schemeClr val="bg1"/>
                </a:solidFill>
              </a:rPr>
              <a:t>In-depth </a:t>
            </a:r>
            <a:r>
              <a:rPr lang="en-US" b="1" dirty="0">
                <a:solidFill>
                  <a:schemeClr val="bg1"/>
                </a:solidFill>
              </a:rPr>
              <a:t>technical review of main projects deliverables</a:t>
            </a:r>
          </a:p>
          <a:p>
            <a:pPr marL="285750" indent="-285750" algn="just">
              <a:buFont typeface="Wingdings" panose="05000000000000000000" pitchFamily="2" charset="2"/>
              <a:buChar char="q"/>
            </a:pPr>
            <a:endParaRPr lang="en-US" dirty="0"/>
          </a:p>
        </p:txBody>
      </p:sp>
      <p:pic>
        <p:nvPicPr>
          <p:cNvPr id="20"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94885" y="4963788"/>
            <a:ext cx="1367770" cy="1823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8982377"/>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34</a:t>
            </a:fld>
            <a:endParaRPr lang="en-US"/>
          </a:p>
        </p:txBody>
      </p:sp>
      <p:sp>
        <p:nvSpPr>
          <p:cNvPr id="5" name="Rectangle 4"/>
          <p:cNvSpPr/>
          <p:nvPr/>
        </p:nvSpPr>
        <p:spPr>
          <a:xfrm>
            <a:off x="214423" y="3544"/>
            <a:ext cx="7745948" cy="1077218"/>
          </a:xfrm>
          <a:prstGeom prst="rect">
            <a:avLst/>
          </a:prstGeom>
        </p:spPr>
        <p:txBody>
          <a:bodyPr wrap="square">
            <a:spAutoFit/>
          </a:bodyPr>
          <a:lstStyle/>
          <a:p>
            <a:pPr algn="just"/>
            <a:r>
              <a:rPr lang="en-US" sz="2800" b="1" dirty="0">
                <a:solidFill>
                  <a:schemeClr val="bg1"/>
                </a:solidFill>
              </a:rPr>
              <a:t>Challenges</a:t>
            </a:r>
            <a:endParaRPr lang="en-US" sz="2400" b="1" dirty="0">
              <a:solidFill>
                <a:schemeClr val="bg1"/>
              </a:solidFill>
            </a:endParaRPr>
          </a:p>
          <a:p>
            <a:pPr algn="just"/>
            <a:r>
              <a:rPr lang="en-US" b="1" dirty="0" smtClean="0">
                <a:solidFill>
                  <a:schemeClr val="bg1"/>
                </a:solidFill>
              </a:rPr>
              <a:t>The </a:t>
            </a:r>
            <a:r>
              <a:rPr lang="en-US" b="1" dirty="0">
                <a:solidFill>
                  <a:schemeClr val="bg1"/>
                </a:solidFill>
              </a:rPr>
              <a:t>impact of available mobile equipment on development of emergency operating procedures and guidelines</a:t>
            </a:r>
          </a:p>
        </p:txBody>
      </p:sp>
      <p:sp>
        <p:nvSpPr>
          <p:cNvPr id="9" name="TextBox 8"/>
          <p:cNvSpPr txBox="1"/>
          <p:nvPr/>
        </p:nvSpPr>
        <p:spPr>
          <a:xfrm>
            <a:off x="455626" y="1447800"/>
            <a:ext cx="7518922" cy="1477328"/>
          </a:xfrm>
          <a:prstGeom prst="rect">
            <a:avLst/>
          </a:prstGeom>
          <a:noFill/>
        </p:spPr>
        <p:txBody>
          <a:bodyPr wrap="square" rtlCol="0">
            <a:spAutoFit/>
          </a:bodyPr>
          <a:lstStyle/>
          <a:p>
            <a:endParaRPr lang="en-US" dirty="0" smtClean="0"/>
          </a:p>
          <a:p>
            <a:pPr marL="285750" indent="-285750">
              <a:buFont typeface="Wingdings" panose="05000000000000000000" pitchFamily="2" charset="2"/>
              <a:buChar char="q"/>
            </a:pPr>
            <a:r>
              <a:rPr lang="en-US" dirty="0" smtClean="0"/>
              <a:t>The detailed connection design to plant systems not developed yet.</a:t>
            </a:r>
          </a:p>
          <a:p>
            <a:pPr marL="285750" indent="-285750">
              <a:buFont typeface="Wingdings" panose="05000000000000000000" pitchFamily="2" charset="2"/>
              <a:buChar char="q"/>
            </a:pPr>
            <a:endParaRPr lang="en-US" dirty="0" smtClean="0"/>
          </a:p>
          <a:p>
            <a:pPr marL="285750" indent="-285750">
              <a:buFont typeface="Wingdings" panose="05000000000000000000" pitchFamily="2" charset="2"/>
              <a:buChar char="q"/>
            </a:pPr>
            <a:r>
              <a:rPr lang="en-US" dirty="0" smtClean="0"/>
              <a:t>Additional mobile pumps to make-up SFP, primary circuit not procured yet. </a:t>
            </a:r>
          </a:p>
          <a:p>
            <a:endParaRPr lang="en-US" dirty="0"/>
          </a:p>
        </p:txBody>
      </p:sp>
    </p:spTree>
    <p:extLst>
      <p:ext uri="{BB962C8B-B14F-4D97-AF65-F5344CB8AC3E}">
        <p14:creationId xmlns:p14="http://schemas.microsoft.com/office/powerpoint/2010/main" val="1463445810"/>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35</a:t>
            </a:fld>
            <a:endParaRPr lang="en-US"/>
          </a:p>
        </p:txBody>
      </p:sp>
      <p:sp>
        <p:nvSpPr>
          <p:cNvPr id="5" name="Rectangle 4"/>
          <p:cNvSpPr/>
          <p:nvPr/>
        </p:nvSpPr>
        <p:spPr>
          <a:xfrm>
            <a:off x="114300" y="0"/>
            <a:ext cx="7962900" cy="1077218"/>
          </a:xfrm>
          <a:prstGeom prst="rect">
            <a:avLst/>
          </a:prstGeom>
        </p:spPr>
        <p:txBody>
          <a:bodyPr wrap="square">
            <a:spAutoFit/>
          </a:bodyPr>
          <a:lstStyle/>
          <a:p>
            <a:pPr algn="just"/>
            <a:r>
              <a:rPr lang="en-US" sz="2800" b="1" dirty="0">
                <a:solidFill>
                  <a:schemeClr val="bg1"/>
                </a:solidFill>
              </a:rPr>
              <a:t>Challenges</a:t>
            </a:r>
            <a:endParaRPr lang="en-US" sz="2400" b="1" dirty="0">
              <a:solidFill>
                <a:schemeClr val="bg1"/>
              </a:solidFill>
            </a:endParaRPr>
          </a:p>
          <a:p>
            <a:pPr algn="just"/>
            <a:r>
              <a:rPr lang="en-US" b="1" dirty="0" smtClean="0">
                <a:solidFill>
                  <a:schemeClr val="bg1"/>
                </a:solidFill>
              </a:rPr>
              <a:t>On-site </a:t>
            </a:r>
            <a:r>
              <a:rPr lang="en-US" b="1" dirty="0">
                <a:solidFill>
                  <a:schemeClr val="bg1"/>
                </a:solidFill>
              </a:rPr>
              <a:t>and off-site emergency plan update after development of emergency operating procedures and guidelines</a:t>
            </a:r>
          </a:p>
        </p:txBody>
      </p:sp>
      <p:sp>
        <p:nvSpPr>
          <p:cNvPr id="6" name="TextBox 5"/>
          <p:cNvSpPr txBox="1"/>
          <p:nvPr/>
        </p:nvSpPr>
        <p:spPr>
          <a:xfrm>
            <a:off x="609600" y="1828800"/>
            <a:ext cx="6511463" cy="1015663"/>
          </a:xfrm>
          <a:prstGeom prst="rect">
            <a:avLst/>
          </a:prstGeom>
          <a:noFill/>
        </p:spPr>
        <p:txBody>
          <a:bodyPr wrap="none" rtlCol="0">
            <a:spAutoFit/>
          </a:bodyPr>
          <a:lstStyle/>
          <a:p>
            <a:pPr marL="285750" indent="-285750">
              <a:buFontTx/>
              <a:buChar char="-"/>
            </a:pPr>
            <a:r>
              <a:rPr lang="en-US" sz="2000" dirty="0" smtClean="0"/>
              <a:t>Identification of new EOPs and SAMGs impact on plant EP.</a:t>
            </a:r>
          </a:p>
          <a:p>
            <a:pPr marL="285750" indent="-285750">
              <a:buFontTx/>
              <a:buChar char="-"/>
            </a:pPr>
            <a:endParaRPr lang="en-US" sz="2000" dirty="0" smtClean="0"/>
          </a:p>
          <a:p>
            <a:pPr marL="285750" indent="-285750">
              <a:buFontTx/>
              <a:buChar char="-"/>
            </a:pPr>
            <a:r>
              <a:rPr lang="en-US" sz="2000" dirty="0" smtClean="0"/>
              <a:t>Stages and breakdown of plant EP update</a:t>
            </a:r>
            <a:endParaRPr lang="en-US" sz="2000" dirty="0"/>
          </a:p>
        </p:txBody>
      </p:sp>
    </p:spTree>
    <p:extLst>
      <p:ext uri="{BB962C8B-B14F-4D97-AF65-F5344CB8AC3E}">
        <p14:creationId xmlns:p14="http://schemas.microsoft.com/office/powerpoint/2010/main" val="984997105"/>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36</a:t>
            </a:fld>
            <a:endParaRPr lang="en-US"/>
          </a:p>
        </p:txBody>
      </p:sp>
      <p:sp>
        <p:nvSpPr>
          <p:cNvPr id="5" name="Rectangle 4"/>
          <p:cNvSpPr/>
          <p:nvPr/>
        </p:nvSpPr>
        <p:spPr>
          <a:xfrm>
            <a:off x="228600" y="152400"/>
            <a:ext cx="7162800" cy="1077218"/>
          </a:xfrm>
          <a:prstGeom prst="rect">
            <a:avLst/>
          </a:prstGeom>
        </p:spPr>
        <p:txBody>
          <a:bodyPr wrap="square">
            <a:spAutoFit/>
          </a:bodyPr>
          <a:lstStyle/>
          <a:p>
            <a:pPr algn="just"/>
            <a:r>
              <a:rPr lang="en-US" sz="2800" b="1" dirty="0">
                <a:solidFill>
                  <a:schemeClr val="bg1"/>
                </a:solidFill>
              </a:rPr>
              <a:t>Challenges</a:t>
            </a:r>
            <a:endParaRPr lang="en-US" sz="2400" b="1" dirty="0">
              <a:solidFill>
                <a:schemeClr val="bg1"/>
              </a:solidFill>
            </a:endParaRPr>
          </a:p>
          <a:p>
            <a:pPr algn="just"/>
            <a:r>
              <a:rPr lang="en-US" b="1" dirty="0" smtClean="0">
                <a:solidFill>
                  <a:schemeClr val="bg1"/>
                </a:solidFill>
              </a:rPr>
              <a:t>Development </a:t>
            </a:r>
            <a:r>
              <a:rPr lang="en-US" b="1" dirty="0">
                <a:solidFill>
                  <a:schemeClr val="bg1"/>
                </a:solidFill>
              </a:rPr>
              <a:t>of a Severe Accident Analyzer Software for </a:t>
            </a:r>
            <a:r>
              <a:rPr lang="en-US" b="1" dirty="0" smtClean="0">
                <a:solidFill>
                  <a:schemeClr val="bg1"/>
                </a:solidFill>
              </a:rPr>
              <a:t>NPP</a:t>
            </a:r>
          </a:p>
          <a:p>
            <a:pPr algn="just"/>
            <a:endParaRPr lang="en-US" dirty="0"/>
          </a:p>
        </p:txBody>
      </p:sp>
      <p:pic>
        <p:nvPicPr>
          <p:cNvPr id="6" name="Содержимое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295400"/>
            <a:ext cx="379793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田湾SAMG\SAMG实施\15年7月培训\jietu\网页\20150609_092209[非密].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3914775"/>
            <a:ext cx="4588510" cy="2568257"/>
          </a:xfrm>
          <a:prstGeom prst="rect">
            <a:avLst/>
          </a:prstGeom>
          <a:noFill/>
          <a:ln>
            <a:noFill/>
          </a:ln>
          <a:extLst/>
        </p:spPr>
      </p:pic>
      <p:sp>
        <p:nvSpPr>
          <p:cNvPr id="8" name="TextBox 7"/>
          <p:cNvSpPr txBox="1"/>
          <p:nvPr/>
        </p:nvSpPr>
        <p:spPr>
          <a:xfrm>
            <a:off x="228600" y="1752598"/>
            <a:ext cx="4800600" cy="1938992"/>
          </a:xfrm>
          <a:prstGeom prst="rect">
            <a:avLst/>
          </a:prstGeom>
          <a:noFill/>
        </p:spPr>
        <p:txBody>
          <a:bodyPr wrap="square" rtlCol="0">
            <a:spAutoFit/>
          </a:bodyPr>
          <a:lstStyle/>
          <a:p>
            <a:pPr marL="285750" indent="-285750">
              <a:buFont typeface="Wingdings" panose="05000000000000000000" pitchFamily="2" charset="2"/>
              <a:buChar char="q"/>
            </a:pPr>
            <a:r>
              <a:rPr lang="en-US" sz="2000" dirty="0" smtClean="0"/>
              <a:t>Requirements for SA software development</a:t>
            </a:r>
          </a:p>
          <a:p>
            <a:pPr marL="285750" indent="-285750">
              <a:buFont typeface="Wingdings" panose="05000000000000000000" pitchFamily="2" charset="2"/>
              <a:buChar char="q"/>
            </a:pPr>
            <a:r>
              <a:rPr lang="en-US" sz="2000" dirty="0" smtClean="0"/>
              <a:t>Capabilities of SA software</a:t>
            </a:r>
          </a:p>
          <a:p>
            <a:pPr marL="285750" indent="-285750">
              <a:buFont typeface="Wingdings" panose="05000000000000000000" pitchFamily="2" charset="2"/>
              <a:buChar char="q"/>
            </a:pPr>
            <a:r>
              <a:rPr lang="en-US" sz="2000" dirty="0" smtClean="0"/>
              <a:t>Validation and Verification of SA software</a:t>
            </a:r>
          </a:p>
          <a:p>
            <a:endParaRPr lang="en-US" sz="2000" dirty="0" smtClean="0"/>
          </a:p>
          <a:p>
            <a:pPr marL="285750" indent="-285750">
              <a:buFont typeface="Wingdings" panose="05000000000000000000" pitchFamily="2" charset="2"/>
              <a:buChar char="q"/>
            </a:pPr>
            <a:endParaRPr lang="en-US" sz="2000" dirty="0" smtClean="0"/>
          </a:p>
        </p:txBody>
      </p:sp>
    </p:spTree>
    <p:extLst>
      <p:ext uri="{BB962C8B-B14F-4D97-AF65-F5344CB8AC3E}">
        <p14:creationId xmlns:p14="http://schemas.microsoft.com/office/powerpoint/2010/main" val="3165412341"/>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37</a:t>
            </a:fld>
            <a:endParaRPr lang="en-US"/>
          </a:p>
        </p:txBody>
      </p:sp>
      <p:pic>
        <p:nvPicPr>
          <p:cNvPr id="5" name="Picture 2" descr="C:\Documents and Settings\grayeli\Desktop\1_8712070752_L600.jpg"/>
          <p:cNvPicPr>
            <a:picLocks noChangeAspect="1" noChangeArrowheads="1"/>
          </p:cNvPicPr>
          <p:nvPr/>
        </p:nvPicPr>
        <p:blipFill>
          <a:blip r:embed="rId2" cstate="print"/>
          <a:srcRect/>
          <a:stretch>
            <a:fillRect/>
          </a:stretch>
        </p:blipFill>
        <p:spPr bwMode="auto">
          <a:xfrm>
            <a:off x="0" y="1994520"/>
            <a:ext cx="9144000" cy="4725144"/>
          </a:xfrm>
          <a:prstGeom prst="rect">
            <a:avLst/>
          </a:prstGeom>
          <a:noFill/>
        </p:spPr>
      </p:pic>
      <p:sp>
        <p:nvSpPr>
          <p:cNvPr id="6" name="Rectangle 3"/>
          <p:cNvSpPr txBox="1">
            <a:spLocks noChangeArrowheads="1"/>
          </p:cNvSpPr>
          <p:nvPr/>
        </p:nvSpPr>
        <p:spPr>
          <a:xfrm>
            <a:off x="1564618" y="1238436"/>
            <a:ext cx="5976664" cy="1512168"/>
          </a:xfrm>
          <a:prstGeom prst="rect">
            <a:avLst/>
          </a:prstGeom>
          <a:noFill/>
          <a:ln/>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2400" kern="1200">
                <a:solidFill>
                  <a:schemeClr val="tx1">
                    <a:tint val="75000"/>
                  </a:schemeClr>
                </a:solidFill>
                <a:latin typeface="+mj-lt"/>
                <a:ea typeface="+mn-ea"/>
                <a:cs typeface="+mn-cs"/>
              </a:defRPr>
            </a:lvl1pPr>
            <a:lvl2pPr marL="4572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3pPr>
            <a:lvl4pPr marL="13716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5pPr>
            <a:lvl6pPr marL="22860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7pPr>
            <a:lvl8pPr marL="3200400" indent="0" algn="ctr" defTabSz="914400" rtl="0" eaLnBrk="1" latinLnBrk="0" hangingPunct="1">
              <a:spcBef>
                <a:spcPct val="20000"/>
              </a:spcBef>
              <a:buFont typeface="Courier New" pitchFamily="49" charset="0"/>
              <a:buNone/>
              <a:defRPr sz="1600" kern="1200">
                <a:solidFill>
                  <a:schemeClr val="tx1">
                    <a:tint val="75000"/>
                  </a:schemeClr>
                </a:solidFill>
                <a:latin typeface="+mj-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tint val="75000"/>
                  </a:schemeClr>
                </a:solidFill>
                <a:latin typeface="+mj-lt"/>
                <a:ea typeface="+mn-ea"/>
                <a:cs typeface="+mn-cs"/>
              </a:defRPr>
            </a:lvl9pPr>
          </a:lstStyle>
          <a:p>
            <a:pPr marL="382588" indent="-382588"/>
            <a:r>
              <a:rPr lang="en-GB" altLang="en-US" sz="3200" b="1" dirty="0" smtClean="0"/>
              <a:t>Thanks for your attention!</a:t>
            </a:r>
            <a:endParaRPr lang="en-GB" altLang="en-US" sz="3200" b="1" dirty="0"/>
          </a:p>
        </p:txBody>
      </p:sp>
    </p:spTree>
    <p:extLst>
      <p:ext uri="{BB962C8B-B14F-4D97-AF65-F5344CB8AC3E}">
        <p14:creationId xmlns:p14="http://schemas.microsoft.com/office/powerpoint/2010/main" val="1999483423"/>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solidFill>
                  <a:prstClr val="black">
                    <a:tint val="75000"/>
                  </a:prstClr>
                </a:solidFill>
              </a:rPr>
              <a:pPr>
                <a:defRPr/>
              </a:pPr>
              <a:t>4</a:t>
            </a:fld>
            <a:endParaRPr lang="en-US">
              <a:solidFill>
                <a:prstClr val="black">
                  <a:tint val="75000"/>
                </a:prstClr>
              </a:solidFill>
            </a:endParaRPr>
          </a:p>
        </p:txBody>
      </p:sp>
      <p:sp>
        <p:nvSpPr>
          <p:cNvPr id="9" name="Rectangle 8"/>
          <p:cNvSpPr/>
          <p:nvPr/>
        </p:nvSpPr>
        <p:spPr>
          <a:xfrm>
            <a:off x="381000" y="1148316"/>
            <a:ext cx="8610600" cy="1323439"/>
          </a:xfrm>
          <a:prstGeom prst="rect">
            <a:avLst/>
          </a:prstGeom>
        </p:spPr>
        <p:txBody>
          <a:bodyPr wrap="square">
            <a:spAutoFit/>
          </a:bodyPr>
          <a:lstStyle/>
          <a:p>
            <a:pPr marL="285750" indent="-285750" algn="just">
              <a:buFont typeface="Wingdings" panose="05000000000000000000" pitchFamily="2" charset="2"/>
              <a:buChar char="Ø"/>
            </a:pPr>
            <a:r>
              <a:rPr lang="en-US" sz="2000" dirty="0"/>
              <a:t>Complete set of the emergency operating documentation incorporates such subsets as Accident Elimination Instruction (AEI), Beyond-Design-Basis Accident Management Guidance (BDBAMG) and Severe Accident Management Guidance (SAMG). </a:t>
            </a:r>
          </a:p>
        </p:txBody>
      </p:sp>
      <p:sp>
        <p:nvSpPr>
          <p:cNvPr id="11" name="Rectangle 10"/>
          <p:cNvSpPr/>
          <p:nvPr/>
        </p:nvSpPr>
        <p:spPr>
          <a:xfrm>
            <a:off x="228600" y="233914"/>
            <a:ext cx="7848600" cy="584775"/>
          </a:xfrm>
          <a:prstGeom prst="rect">
            <a:avLst/>
          </a:prstGeom>
        </p:spPr>
        <p:txBody>
          <a:bodyPr wrap="square">
            <a:spAutoFit/>
          </a:bodyPr>
          <a:lstStyle/>
          <a:p>
            <a:pPr rtl="1" eaLnBrk="1" fontAlgn="auto" hangingPunct="1">
              <a:spcBef>
                <a:spcPts val="0"/>
              </a:spcBef>
              <a:spcAft>
                <a:spcPts val="0"/>
              </a:spcAft>
            </a:pPr>
            <a:r>
              <a:rPr lang="en-US" sz="3200" b="1" dirty="0" smtClean="0">
                <a:solidFill>
                  <a:schemeClr val="bg1"/>
                </a:solidFill>
                <a:latin typeface="Calibri"/>
                <a:cs typeface="B Mitra" panose="00000400000000000000" pitchFamily="2" charset="-78"/>
              </a:rPr>
              <a:t>Introduction</a:t>
            </a:r>
            <a:endParaRPr lang="en-US" sz="3200" b="1" dirty="0">
              <a:solidFill>
                <a:schemeClr val="bg1"/>
              </a:solidFill>
              <a:latin typeface="Calibri"/>
              <a:cs typeface="B Mitra" panose="00000400000000000000" pitchFamily="2" charset="-78"/>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96" y="2443819"/>
            <a:ext cx="7872808" cy="3885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a:xfrm>
            <a:off x="2385237" y="6400800"/>
            <a:ext cx="2152650" cy="2"/>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38650" y="6400800"/>
            <a:ext cx="1409205"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793524" y="6400800"/>
            <a:ext cx="1312126"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137712" y="6412468"/>
            <a:ext cx="647700"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AEI</a:t>
            </a:r>
            <a:endParaRPr lang="en-US" b="1" dirty="0">
              <a:effectLst>
                <a:outerShdw blurRad="38100" dist="38100" dir="2700000" algn="tl">
                  <a:srgbClr val="000000">
                    <a:alpha val="43137"/>
                  </a:srgbClr>
                </a:outerShdw>
              </a:effectLst>
            </a:endParaRPr>
          </a:p>
        </p:txBody>
      </p:sp>
      <p:sp>
        <p:nvSpPr>
          <p:cNvPr id="15" name="TextBox 14"/>
          <p:cNvSpPr txBox="1"/>
          <p:nvPr/>
        </p:nvSpPr>
        <p:spPr>
          <a:xfrm>
            <a:off x="4591050" y="6400800"/>
            <a:ext cx="1158635"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BDBAMG</a:t>
            </a:r>
            <a:endParaRPr lang="en-US" b="1" dirty="0">
              <a:effectLst>
                <a:outerShdw blurRad="38100" dist="38100" dir="2700000" algn="tl">
                  <a:srgbClr val="000000">
                    <a:alpha val="43137"/>
                  </a:srgbClr>
                </a:outerShdw>
              </a:effectLst>
            </a:endParaRPr>
          </a:p>
        </p:txBody>
      </p:sp>
      <p:sp>
        <p:nvSpPr>
          <p:cNvPr id="16" name="TextBox 15"/>
          <p:cNvSpPr txBox="1"/>
          <p:nvPr/>
        </p:nvSpPr>
        <p:spPr>
          <a:xfrm>
            <a:off x="6115050" y="6383769"/>
            <a:ext cx="777635"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SAMG</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66000369"/>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solidFill>
                  <a:prstClr val="black">
                    <a:tint val="75000"/>
                  </a:prstClr>
                </a:solidFill>
              </a:rPr>
              <a:pPr>
                <a:defRPr/>
              </a:pPr>
              <a:t>5</a:t>
            </a:fld>
            <a:endParaRPr lang="en-US">
              <a:solidFill>
                <a:prstClr val="black">
                  <a:tint val="75000"/>
                </a:prstClr>
              </a:solidFill>
            </a:endParaRPr>
          </a:p>
        </p:txBody>
      </p:sp>
      <p:sp>
        <p:nvSpPr>
          <p:cNvPr id="3" name="Rectangle 2"/>
          <p:cNvSpPr/>
          <p:nvPr/>
        </p:nvSpPr>
        <p:spPr>
          <a:xfrm>
            <a:off x="416163" y="1314893"/>
            <a:ext cx="8414656" cy="1477328"/>
          </a:xfrm>
          <a:prstGeom prst="rect">
            <a:avLst/>
          </a:prstGeom>
        </p:spPr>
        <p:txBody>
          <a:bodyPr wrap="square">
            <a:spAutoFit/>
          </a:bodyPr>
          <a:lstStyle/>
          <a:p>
            <a:pPr marL="285750" lvl="0" indent="-285750" algn="justLow">
              <a:buFont typeface="Wingdings" panose="05000000000000000000" pitchFamily="2" charset="2"/>
              <a:buChar char="Ø"/>
            </a:pPr>
            <a:r>
              <a:rPr lang="en-US" dirty="0"/>
              <a:t>Currently, the following emergency documentation is in force at </a:t>
            </a:r>
            <a:r>
              <a:rPr lang="en-US" dirty="0" smtClean="0"/>
              <a:t>NPP:</a:t>
            </a:r>
          </a:p>
          <a:p>
            <a:pPr marL="569913" lvl="0" indent="-284163" algn="justLow">
              <a:buFont typeface="Wingdings" pitchFamily="2" charset="2"/>
              <a:buChar char="q"/>
            </a:pPr>
            <a:r>
              <a:rPr lang="en-US" dirty="0" smtClean="0"/>
              <a:t>NPP </a:t>
            </a:r>
            <a:r>
              <a:rPr lang="en-US" dirty="0"/>
              <a:t>accident elimination </a:t>
            </a:r>
            <a:r>
              <a:rPr lang="en-US" dirty="0" smtClean="0"/>
              <a:t>instruction (event-based, including AOPs and EOP for DBAs)</a:t>
            </a:r>
          </a:p>
          <a:p>
            <a:pPr marL="569913" lvl="0" indent="-284163" algn="justLow">
              <a:buFont typeface="Wingdings" pitchFamily="2" charset="2"/>
              <a:buChar char="q"/>
            </a:pPr>
            <a:r>
              <a:rPr lang="en-US" dirty="0"/>
              <a:t>Beyond-design-basis accident management </a:t>
            </a:r>
            <a:r>
              <a:rPr lang="en-US" dirty="0" smtClean="0"/>
              <a:t>guide (event-based, including EOP for BDBAs)</a:t>
            </a:r>
            <a:endParaRPr lang="en-US" dirty="0">
              <a:cs typeface="B Mitra" pitchFamily="2" charset="-78"/>
            </a:endParaRPr>
          </a:p>
        </p:txBody>
      </p:sp>
      <p:sp>
        <p:nvSpPr>
          <p:cNvPr id="8" name="TextBox 7"/>
          <p:cNvSpPr txBox="1"/>
          <p:nvPr/>
        </p:nvSpPr>
        <p:spPr>
          <a:xfrm>
            <a:off x="152400" y="16356"/>
            <a:ext cx="8229600" cy="954107"/>
          </a:xfrm>
          <a:prstGeom prst="rect">
            <a:avLst/>
          </a:prstGeom>
          <a:noFill/>
        </p:spPr>
        <p:txBody>
          <a:bodyPr wrap="square" rtlCol="0">
            <a:spAutoFit/>
          </a:bodyPr>
          <a:lstStyle/>
          <a:p>
            <a:r>
              <a:rPr lang="en-US" sz="2800" b="1" dirty="0" smtClean="0">
                <a:ln w="1905"/>
                <a:solidFill>
                  <a:schemeClr val="bg1"/>
                </a:solidFill>
                <a:effectLst>
                  <a:innerShdw blurRad="69850" dist="43180" dir="5400000">
                    <a:srgbClr val="000000">
                      <a:alpha val="65000"/>
                    </a:srgbClr>
                  </a:innerShdw>
                </a:effectLst>
              </a:rPr>
              <a:t>Content </a:t>
            </a:r>
            <a:r>
              <a:rPr lang="en-US" sz="2800" b="1" dirty="0">
                <a:ln w="1905"/>
                <a:solidFill>
                  <a:schemeClr val="bg1"/>
                </a:solidFill>
                <a:effectLst>
                  <a:innerShdw blurRad="69850" dist="43180" dir="5400000">
                    <a:srgbClr val="000000">
                      <a:alpha val="65000"/>
                    </a:srgbClr>
                  </a:innerShdw>
                </a:effectLst>
              </a:rPr>
              <a:t>of the AM procedures and guidelines </a:t>
            </a:r>
            <a:r>
              <a:rPr lang="en-US" sz="2800" b="1" dirty="0" smtClean="0">
                <a:ln w="1905"/>
                <a:solidFill>
                  <a:schemeClr val="bg1"/>
                </a:solidFill>
                <a:effectLst>
                  <a:innerShdw blurRad="69850" dist="43180" dir="5400000">
                    <a:srgbClr val="000000">
                      <a:alpha val="65000"/>
                    </a:srgbClr>
                  </a:innerShdw>
                </a:effectLst>
              </a:rPr>
              <a:t>for NPP / Current Structure</a:t>
            </a:r>
            <a:endParaRPr lang="en-US" sz="28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425097394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219200"/>
            <a:ext cx="8915400" cy="5638800"/>
          </a:xfrm>
        </p:spPr>
        <p:txBody>
          <a:bodyPr/>
          <a:lstStyle/>
          <a:p>
            <a:pPr algn="just">
              <a:buFont typeface="Wingdings" panose="05000000000000000000" pitchFamily="2" charset="2"/>
              <a:buChar char="q"/>
            </a:pPr>
            <a:r>
              <a:rPr lang="en-US" sz="2000" dirty="0" smtClean="0"/>
              <a:t>According to IAEA </a:t>
            </a:r>
            <a:r>
              <a:rPr lang="en-US" sz="2000" dirty="0"/>
              <a:t>(GS-G-4.1) </a:t>
            </a:r>
            <a:r>
              <a:rPr lang="en-US" sz="2000" dirty="0" smtClean="0"/>
              <a:t>“Format </a:t>
            </a:r>
            <a:r>
              <a:rPr lang="en-US" sz="2000" dirty="0"/>
              <a:t>and content of SAR for NPPs </a:t>
            </a:r>
            <a:r>
              <a:rPr lang="en-US" sz="2000" dirty="0" smtClean="0"/>
              <a:t>Safety </a:t>
            </a:r>
            <a:r>
              <a:rPr lang="en-US" sz="2000" dirty="0"/>
              <a:t>analyses </a:t>
            </a:r>
            <a:r>
              <a:rPr lang="en-US" sz="2000" dirty="0" smtClean="0"/>
              <a:t>“ there should exist the following chapters in SAR of the plant:</a:t>
            </a:r>
          </a:p>
          <a:p>
            <a:pPr lvl="1" algn="just">
              <a:buFont typeface="Courier New" panose="02070309020205020404" pitchFamily="49" charset="0"/>
              <a:buChar char="o"/>
            </a:pPr>
            <a:r>
              <a:rPr lang="en-US" sz="1800" u="sng" dirty="0" smtClean="0"/>
              <a:t>Safety Analyses </a:t>
            </a:r>
            <a:r>
              <a:rPr lang="en-US" sz="1800" dirty="0" smtClean="0"/>
              <a:t>which covers </a:t>
            </a:r>
            <a:r>
              <a:rPr lang="en-US" sz="1800" dirty="0"/>
              <a:t>selected severe accidents with sufficient detail of </a:t>
            </a:r>
            <a:r>
              <a:rPr lang="en-US" sz="1800" dirty="0" smtClean="0"/>
              <a:t>analysis.</a:t>
            </a:r>
          </a:p>
          <a:p>
            <a:pPr lvl="1" algn="just">
              <a:buFont typeface="Courier New" panose="02070309020205020404" pitchFamily="49" charset="0"/>
              <a:buChar char="o"/>
            </a:pPr>
            <a:r>
              <a:rPr lang="en-US" sz="1800" u="sng" dirty="0" smtClean="0"/>
              <a:t>Emergency  Preparedness </a:t>
            </a:r>
            <a:r>
              <a:rPr lang="en-US" sz="1800" dirty="0" smtClean="0"/>
              <a:t>which covers the arrangements  for full range of accidents in particular BDBAs and SAs</a:t>
            </a:r>
          </a:p>
          <a:p>
            <a:pPr algn="just">
              <a:buFont typeface="Wingdings" panose="05000000000000000000" pitchFamily="2" charset="2"/>
              <a:buChar char="q"/>
            </a:pPr>
            <a:r>
              <a:rPr lang="en-US" sz="2000" b="1" dirty="0" smtClean="0"/>
              <a:t>“General </a:t>
            </a:r>
            <a:r>
              <a:rPr lang="en-US" sz="2000" b="1" dirty="0"/>
              <a:t>Safety Regulation for Nuclear Facilities and Activities </a:t>
            </a:r>
            <a:r>
              <a:rPr lang="en-US" sz="2000" b="1" dirty="0" smtClean="0"/>
              <a:t>Requirement 31”: </a:t>
            </a:r>
            <a:r>
              <a:rPr lang="en-US" sz="2000" dirty="0"/>
              <a:t>A comprehensive set of procedures and guidelines, including emergency operating procedures (EOPs) and severe accident management guidelines (SAMGs) shall be prepared, covering accident conditions initiated during all operational states. </a:t>
            </a:r>
            <a:endParaRPr lang="en-US" sz="2000" dirty="0" smtClean="0"/>
          </a:p>
          <a:p>
            <a:pPr algn="just">
              <a:buFont typeface="Wingdings" panose="05000000000000000000" pitchFamily="2" charset="2"/>
              <a:buChar char="q"/>
            </a:pPr>
            <a:r>
              <a:rPr lang="en-US" sz="2000" dirty="0" smtClean="0"/>
              <a:t>OSART mission: An important area of OSART is Severe Accident Management. OSART mission for NPP was launched in October 2018.</a:t>
            </a:r>
          </a:p>
          <a:p>
            <a:pPr marL="0" indent="0" algn="just">
              <a:buNone/>
            </a:pPr>
            <a:endParaRPr lang="en-US" sz="2000" dirty="0" smtClean="0"/>
          </a:p>
          <a:p>
            <a:pPr algn="just">
              <a:buFont typeface="Wingdings" panose="05000000000000000000" pitchFamily="2" charset="2"/>
              <a:buChar char="q"/>
            </a:pPr>
            <a:r>
              <a:rPr lang="en-US" sz="2000" dirty="0"/>
              <a:t> </a:t>
            </a:r>
            <a:r>
              <a:rPr lang="en-US" sz="2000" dirty="0" smtClean="0"/>
              <a:t>Stress Tests Self-Assessment: An important area of self-assessment is Severe Accident Management. Stress Test Self-Assessment for NPP was launched in May  2018</a:t>
            </a:r>
            <a:endParaRPr lang="en-US" sz="2800" dirty="0" smtClean="0"/>
          </a:p>
          <a:p>
            <a:pPr marL="0" indent="0">
              <a:buNone/>
            </a:pPr>
            <a:endParaRPr lang="en-US" dirty="0" smtClean="0"/>
          </a:p>
          <a:p>
            <a:pPr marL="0" indent="0">
              <a:buNone/>
            </a:pPr>
            <a:endParaRPr lang="en-US" dirty="0" smtClean="0"/>
          </a:p>
          <a:p>
            <a:pPr marL="0" indent="0">
              <a:buNone/>
            </a:pPr>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6</a:t>
            </a:fld>
            <a:endParaRPr lang="en-US"/>
          </a:p>
        </p:txBody>
      </p:sp>
      <p:sp>
        <p:nvSpPr>
          <p:cNvPr id="5" name="TextBox 4"/>
          <p:cNvSpPr txBox="1"/>
          <p:nvPr/>
        </p:nvSpPr>
        <p:spPr>
          <a:xfrm>
            <a:off x="12865" y="35238"/>
            <a:ext cx="8229600" cy="954107"/>
          </a:xfrm>
          <a:prstGeom prst="rect">
            <a:avLst/>
          </a:prstGeom>
          <a:noFill/>
        </p:spPr>
        <p:txBody>
          <a:bodyPr wrap="square" rtlCol="0">
            <a:spAutoFit/>
          </a:bodyPr>
          <a:lstStyle/>
          <a:p>
            <a:r>
              <a:rPr lang="en-US" sz="2800" b="1" dirty="0" smtClean="0">
                <a:ln w="1905"/>
                <a:solidFill>
                  <a:schemeClr val="bg1"/>
                </a:solidFill>
                <a:effectLst>
                  <a:innerShdw blurRad="69850" dist="43180" dir="5400000">
                    <a:srgbClr val="000000">
                      <a:alpha val="65000"/>
                    </a:srgbClr>
                  </a:innerShdw>
                </a:effectLst>
              </a:rPr>
              <a:t>Content </a:t>
            </a:r>
            <a:r>
              <a:rPr lang="en-US" sz="2800" b="1" dirty="0">
                <a:ln w="1905"/>
                <a:solidFill>
                  <a:schemeClr val="bg1"/>
                </a:solidFill>
                <a:effectLst>
                  <a:innerShdw blurRad="69850" dist="43180" dir="5400000">
                    <a:srgbClr val="000000">
                      <a:alpha val="65000"/>
                    </a:srgbClr>
                  </a:innerShdw>
                </a:effectLst>
              </a:rPr>
              <a:t>of the AM procedures and guidelines </a:t>
            </a:r>
            <a:r>
              <a:rPr lang="en-US" sz="2800" b="1" dirty="0" smtClean="0">
                <a:ln w="1905"/>
                <a:solidFill>
                  <a:schemeClr val="bg1"/>
                </a:solidFill>
                <a:effectLst>
                  <a:innerShdw blurRad="69850" dist="43180" dir="5400000">
                    <a:srgbClr val="000000">
                      <a:alpha val="65000"/>
                    </a:srgbClr>
                  </a:innerShdw>
                </a:effectLst>
              </a:rPr>
              <a:t>for NPP / Current Structure</a:t>
            </a:r>
            <a:endParaRPr lang="en-US" sz="28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82065118"/>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solidFill>
                  <a:prstClr val="black">
                    <a:tint val="75000"/>
                  </a:prstClr>
                </a:solidFill>
              </a:rPr>
              <a:pPr>
                <a:defRPr/>
              </a:pPr>
              <a:t>7</a:t>
            </a:fld>
            <a:endParaRPr lang="en-US">
              <a:solidFill>
                <a:prstClr val="black">
                  <a:tint val="75000"/>
                </a:prstClr>
              </a:solidFill>
            </a:endParaRPr>
          </a:p>
        </p:txBody>
      </p:sp>
      <p:sp>
        <p:nvSpPr>
          <p:cNvPr id="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4FD6F85-A2BF-40B0-9B9D-EA4A4A5E25DE}" type="slidenum">
              <a:rPr lang="en-US" smtClean="0"/>
              <a:pPr>
                <a:defRPr/>
              </a:pPr>
              <a:t>7</a:t>
            </a:fld>
            <a:endParaRPr lang="en-US"/>
          </a:p>
        </p:txBody>
      </p:sp>
      <p:sp>
        <p:nvSpPr>
          <p:cNvPr id="45" name="TextBox 44"/>
          <p:cNvSpPr txBox="1"/>
          <p:nvPr/>
        </p:nvSpPr>
        <p:spPr>
          <a:xfrm>
            <a:off x="0" y="36616"/>
            <a:ext cx="8229600" cy="1077218"/>
          </a:xfrm>
          <a:prstGeom prst="rect">
            <a:avLst/>
          </a:prstGeom>
          <a:noFill/>
        </p:spPr>
        <p:txBody>
          <a:bodyPr wrap="square" rtlCol="0">
            <a:spAutoFit/>
          </a:bodyPr>
          <a:lstStyle/>
          <a:p>
            <a:r>
              <a:rPr lang="en-US" sz="3200" b="1" dirty="0" smtClean="0">
                <a:ln w="1905"/>
                <a:solidFill>
                  <a:schemeClr val="bg1"/>
                </a:solidFill>
                <a:effectLst>
                  <a:innerShdw blurRad="69850" dist="43180" dir="5400000">
                    <a:srgbClr val="000000">
                      <a:alpha val="65000"/>
                    </a:srgbClr>
                  </a:innerShdw>
                </a:effectLst>
              </a:rPr>
              <a:t>Content </a:t>
            </a:r>
            <a:r>
              <a:rPr lang="en-US" sz="3200" b="1" dirty="0">
                <a:ln w="1905"/>
                <a:solidFill>
                  <a:schemeClr val="bg1"/>
                </a:solidFill>
                <a:effectLst>
                  <a:innerShdw blurRad="69850" dist="43180" dir="5400000">
                    <a:srgbClr val="000000">
                      <a:alpha val="65000"/>
                    </a:srgbClr>
                  </a:innerShdw>
                </a:effectLst>
              </a:rPr>
              <a:t>of the AM procedures and guidelines </a:t>
            </a:r>
            <a:r>
              <a:rPr lang="en-US" sz="3200" b="1" dirty="0" smtClean="0">
                <a:ln w="1905"/>
                <a:solidFill>
                  <a:schemeClr val="bg1"/>
                </a:solidFill>
                <a:effectLst>
                  <a:innerShdw blurRad="69850" dist="43180" dir="5400000">
                    <a:srgbClr val="000000">
                      <a:alpha val="65000"/>
                    </a:srgbClr>
                  </a:innerShdw>
                </a:effectLst>
              </a:rPr>
              <a:t>for NPP / Planned Structure</a:t>
            </a:r>
            <a:endParaRPr lang="en-US" sz="3200" b="1" dirty="0">
              <a:ln w="1905"/>
              <a:solidFill>
                <a:schemeClr val="bg1"/>
              </a:solidFill>
              <a:effectLst>
                <a:innerShdw blurRad="69850" dist="43180" dir="5400000">
                  <a:srgbClr val="000000">
                    <a:alpha val="65000"/>
                  </a:srgbClr>
                </a:innerShdw>
              </a:effectLst>
            </a:endParaRPr>
          </a:p>
        </p:txBody>
      </p:sp>
      <p:sp>
        <p:nvSpPr>
          <p:cNvPr id="46" name="Rectangle 45"/>
          <p:cNvSpPr/>
          <p:nvPr/>
        </p:nvSpPr>
        <p:spPr>
          <a:xfrm>
            <a:off x="457200" y="4876800"/>
            <a:ext cx="8414656" cy="1015663"/>
          </a:xfrm>
          <a:prstGeom prst="rect">
            <a:avLst/>
          </a:prstGeom>
        </p:spPr>
        <p:txBody>
          <a:bodyPr wrap="square">
            <a:spAutoFit/>
          </a:bodyPr>
          <a:lstStyle/>
          <a:p>
            <a:pPr marL="285750" indent="-285750" algn="justLow">
              <a:buFont typeface="Wingdings" panose="05000000000000000000" pitchFamily="2" charset="2"/>
              <a:buChar char="Ø"/>
            </a:pPr>
            <a:r>
              <a:rPr lang="en-US" sz="2000" dirty="0"/>
              <a:t>The main purpose of applying accident management procedures is to maintain and/or recover the fundamental safety functions. Guidelines on severe accidents management are aimed at preserving the safety barriers.</a:t>
            </a:r>
          </a:p>
        </p:txBody>
      </p:sp>
      <p:sp>
        <p:nvSpPr>
          <p:cNvPr id="47" name="Rectangle 46"/>
          <p:cNvSpPr/>
          <p:nvPr/>
        </p:nvSpPr>
        <p:spPr>
          <a:xfrm>
            <a:off x="485899" y="3657600"/>
            <a:ext cx="8385957" cy="707886"/>
          </a:xfrm>
          <a:prstGeom prst="rect">
            <a:avLst/>
          </a:prstGeom>
        </p:spPr>
        <p:txBody>
          <a:bodyPr wrap="square">
            <a:spAutoFit/>
          </a:bodyPr>
          <a:lstStyle/>
          <a:p>
            <a:pPr marL="285750" indent="-285750" algn="justLow">
              <a:buFont typeface="Wingdings" panose="05000000000000000000" pitchFamily="2" charset="2"/>
              <a:buChar char="Ø"/>
            </a:pPr>
            <a:r>
              <a:rPr lang="en-US" sz="2000" dirty="0" smtClean="0"/>
              <a:t>Westinghouse approach </a:t>
            </a:r>
            <a:r>
              <a:rPr lang="en-US" sz="2000" dirty="0"/>
              <a:t>to symptom-based emergency operating guidelines development is </a:t>
            </a:r>
            <a:r>
              <a:rPr lang="en-US" sz="2000" dirty="0" smtClean="0"/>
              <a:t>adopted for this purpose.</a:t>
            </a:r>
            <a:endParaRPr lang="en-US" sz="2000" dirty="0"/>
          </a:p>
        </p:txBody>
      </p:sp>
      <p:sp>
        <p:nvSpPr>
          <p:cNvPr id="8" name="Rectangle 7"/>
          <p:cNvSpPr/>
          <p:nvPr/>
        </p:nvSpPr>
        <p:spPr>
          <a:xfrm>
            <a:off x="457200" y="1447800"/>
            <a:ext cx="8534400" cy="1938992"/>
          </a:xfrm>
          <a:prstGeom prst="rect">
            <a:avLst/>
          </a:prstGeom>
        </p:spPr>
        <p:txBody>
          <a:bodyPr wrap="square">
            <a:spAutoFit/>
          </a:bodyPr>
          <a:lstStyle/>
          <a:p>
            <a:pPr marL="285750" lvl="0" indent="-285750" algn="justLow">
              <a:buFont typeface="Wingdings" panose="05000000000000000000" pitchFamily="2" charset="2"/>
              <a:buChar char="Ø"/>
            </a:pPr>
            <a:r>
              <a:rPr lang="en-US" sz="2000" dirty="0" smtClean="0"/>
              <a:t>The </a:t>
            </a:r>
            <a:r>
              <a:rPr lang="en-US" sz="2000" dirty="0"/>
              <a:t>decision has been taken to develop the set of symptom-based emergency operating </a:t>
            </a:r>
            <a:r>
              <a:rPr lang="en-US" sz="2000" dirty="0" smtClean="0"/>
              <a:t>instruction (SBEOI)</a:t>
            </a:r>
            <a:r>
              <a:rPr lang="en-US" sz="2000" dirty="0"/>
              <a:t> for </a:t>
            </a:r>
            <a:r>
              <a:rPr lang="en-US" sz="2000" dirty="0" smtClean="0"/>
              <a:t>NPP </a:t>
            </a:r>
            <a:r>
              <a:rPr lang="en-US" sz="2000" dirty="0"/>
              <a:t>power unit </a:t>
            </a:r>
            <a:r>
              <a:rPr lang="en-US" sz="2000" dirty="0" smtClean="0"/>
              <a:t>:</a:t>
            </a:r>
          </a:p>
          <a:p>
            <a:pPr lvl="0" algn="justLow"/>
            <a:endParaRPr lang="en-US" sz="2000" dirty="0" smtClean="0"/>
          </a:p>
          <a:p>
            <a:pPr marL="685800" indent="-285750">
              <a:buFont typeface="Wingdings" panose="05000000000000000000" pitchFamily="2" charset="2"/>
              <a:buChar char="q"/>
            </a:pPr>
            <a:r>
              <a:rPr lang="en-US" sz="2000" dirty="0"/>
              <a:t>Accident Elimination Instruction (</a:t>
            </a:r>
            <a:r>
              <a:rPr lang="en-US" sz="2000" dirty="0" smtClean="0"/>
              <a:t>AEI)</a:t>
            </a:r>
          </a:p>
          <a:p>
            <a:pPr marL="685800" indent="-285750">
              <a:buFont typeface="Wingdings" panose="05000000000000000000" pitchFamily="2" charset="2"/>
              <a:buChar char="q"/>
            </a:pPr>
            <a:r>
              <a:rPr lang="en-US" sz="2000" dirty="0" smtClean="0"/>
              <a:t>Beyond-Design-Basis </a:t>
            </a:r>
            <a:r>
              <a:rPr lang="en-US" sz="2000" dirty="0"/>
              <a:t>Accident Management Guidance (</a:t>
            </a:r>
            <a:r>
              <a:rPr lang="en-US" sz="2000" dirty="0" smtClean="0"/>
              <a:t>BDBAMG</a:t>
            </a:r>
          </a:p>
          <a:p>
            <a:pPr marL="685800" indent="-285750">
              <a:buFont typeface="Wingdings" panose="05000000000000000000" pitchFamily="2" charset="2"/>
              <a:buChar char="q"/>
            </a:pPr>
            <a:r>
              <a:rPr lang="en-US" sz="2000" dirty="0" smtClean="0"/>
              <a:t>Severe </a:t>
            </a:r>
            <a:r>
              <a:rPr lang="en-US" sz="2000" dirty="0"/>
              <a:t>Accident Management Guidance (SAMG). </a:t>
            </a:r>
          </a:p>
        </p:txBody>
      </p:sp>
    </p:spTree>
    <p:extLst>
      <p:ext uri="{BB962C8B-B14F-4D97-AF65-F5344CB8AC3E}">
        <p14:creationId xmlns:p14="http://schemas.microsoft.com/office/powerpoint/2010/main" val="2794045798"/>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pPr>
                <a:defRPr/>
              </a:pPr>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985530674"/>
              </p:ext>
            </p:extLst>
          </p:nvPr>
        </p:nvGraphicFramePr>
        <p:xfrm>
          <a:off x="152400" y="1066800"/>
          <a:ext cx="8610600" cy="5339926"/>
        </p:xfrm>
        <a:graphic>
          <a:graphicData uri="http://schemas.openxmlformats.org/drawingml/2006/table">
            <a:tbl>
              <a:tblPr firstRow="1" firstCol="1" bandRow="1">
                <a:tableStyleId>{5C22544A-7EE6-4342-B048-85BDC9FD1C3A}</a:tableStyleId>
              </a:tblPr>
              <a:tblGrid>
                <a:gridCol w="341014"/>
                <a:gridCol w="8269586"/>
              </a:tblGrid>
              <a:tr h="186360">
                <a:tc>
                  <a:txBody>
                    <a:bodyPr/>
                    <a:lstStyle/>
                    <a:p>
                      <a:pPr marL="0" marR="0" algn="ctr">
                        <a:spcBef>
                          <a:spcPts val="300"/>
                        </a:spcBef>
                        <a:spcAft>
                          <a:spcPts val="300"/>
                        </a:spcAft>
                      </a:pPr>
                      <a:r>
                        <a:rPr lang="en-US" sz="1100" dirty="0" smtClean="0">
                          <a:solidFill>
                            <a:schemeClr val="tx1"/>
                          </a:solidFill>
                          <a:effectLst/>
                        </a:rPr>
                        <a:t>No</a:t>
                      </a:r>
                      <a:endParaRPr lang="en-US" sz="1200" dirty="0">
                        <a:solidFill>
                          <a:schemeClr val="tx1"/>
                        </a:solidFill>
                        <a:effectLst/>
                        <a:latin typeface="Times New Roman"/>
                        <a:ea typeface="Times New Roman"/>
                      </a:endParaRPr>
                    </a:p>
                  </a:txBody>
                  <a:tcPr marL="20825" marR="20825" marT="0" marB="0" anchor="ctr"/>
                </a:tc>
                <a:tc>
                  <a:txBody>
                    <a:bodyPr/>
                    <a:lstStyle/>
                    <a:p>
                      <a:pPr marL="0" marR="0" algn="ctr">
                        <a:spcBef>
                          <a:spcPts val="300"/>
                        </a:spcBef>
                        <a:spcAft>
                          <a:spcPts val="300"/>
                        </a:spcAft>
                      </a:pPr>
                      <a:r>
                        <a:rPr lang="en-US" sz="1200" dirty="0">
                          <a:solidFill>
                            <a:schemeClr val="tx1"/>
                          </a:solidFill>
                          <a:effectLst/>
                        </a:rPr>
                        <a:t>Description of works</a:t>
                      </a:r>
                      <a:endParaRPr lang="en-US" sz="1400" dirty="0">
                        <a:solidFill>
                          <a:schemeClr val="tx1"/>
                        </a:solidFill>
                        <a:effectLst/>
                        <a:latin typeface="Times New Roman"/>
                        <a:ea typeface="Times New Roman"/>
                      </a:endParaRPr>
                    </a:p>
                  </a:txBody>
                  <a:tcPr marL="20825" marR="20825" marT="0" marB="0" anchor="ctr"/>
                </a:tc>
              </a:tr>
              <a:tr h="320045">
                <a:tc>
                  <a:txBody>
                    <a:bodyPr/>
                    <a:lstStyle/>
                    <a:p>
                      <a:pPr marL="0" marR="0">
                        <a:spcBef>
                          <a:spcPts val="300"/>
                        </a:spcBef>
                        <a:spcAft>
                          <a:spcPts val="300"/>
                        </a:spcAft>
                      </a:pPr>
                      <a:r>
                        <a:rPr lang="en-US" sz="1200" dirty="0">
                          <a:solidFill>
                            <a:schemeClr val="tx1"/>
                          </a:solidFill>
                          <a:effectLst/>
                        </a:rPr>
                        <a:t>1</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Elaboration of Manual for writing of emergency response documentation set procedures and instructions</a:t>
                      </a:r>
                      <a:endParaRPr lang="en-US" sz="1600" dirty="0">
                        <a:effectLst/>
                        <a:latin typeface="Times New Roman"/>
                        <a:ea typeface="Times New Roman"/>
                      </a:endParaRPr>
                    </a:p>
                  </a:txBody>
                  <a:tcPr marL="20825" marR="20825" marT="0" marB="0" anchor="ctr"/>
                </a:tc>
              </a:tr>
              <a:tr h="304800">
                <a:tc>
                  <a:txBody>
                    <a:bodyPr/>
                    <a:lstStyle/>
                    <a:p>
                      <a:pPr marL="0" marR="0">
                        <a:spcBef>
                          <a:spcPts val="300"/>
                        </a:spcBef>
                        <a:spcAft>
                          <a:spcPts val="300"/>
                        </a:spcAft>
                      </a:pPr>
                      <a:r>
                        <a:rPr lang="ru-RU" sz="1200" dirty="0">
                          <a:solidFill>
                            <a:schemeClr val="tx1"/>
                          </a:solidFill>
                          <a:effectLst/>
                        </a:rPr>
                        <a:t>2</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Database formation for accidents substantiating calculations performance</a:t>
                      </a:r>
                      <a:endParaRPr lang="en-US" sz="1600" dirty="0">
                        <a:effectLst/>
                        <a:latin typeface="Times New Roman"/>
                        <a:ea typeface="Times New Roman"/>
                      </a:endParaRPr>
                    </a:p>
                  </a:txBody>
                  <a:tcPr marL="20825" marR="20825" marT="0" marB="0" anchor="ctr"/>
                </a:tc>
              </a:tr>
              <a:tr h="242680">
                <a:tc>
                  <a:txBody>
                    <a:bodyPr/>
                    <a:lstStyle/>
                    <a:p>
                      <a:pPr marL="0" marR="0">
                        <a:spcBef>
                          <a:spcPts val="300"/>
                        </a:spcBef>
                        <a:spcAft>
                          <a:spcPts val="300"/>
                        </a:spcAft>
                      </a:pPr>
                      <a:r>
                        <a:rPr lang="en-US" sz="1200" dirty="0">
                          <a:solidFill>
                            <a:schemeClr val="tx1"/>
                          </a:solidFill>
                          <a:effectLst/>
                        </a:rPr>
                        <a:t>3</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Elaboration of emergency response documentation set for </a:t>
                      </a:r>
                      <a:r>
                        <a:rPr lang="en-US" sz="1400" dirty="0" err="1">
                          <a:effectLst/>
                        </a:rPr>
                        <a:t>Bushehr</a:t>
                      </a:r>
                      <a:r>
                        <a:rPr lang="en-US" sz="1400" dirty="0">
                          <a:effectLst/>
                        </a:rPr>
                        <a:t> NPP power unit No.1 (Rev.0)</a:t>
                      </a:r>
                      <a:endParaRPr lang="en-US" sz="1600" dirty="0">
                        <a:effectLst/>
                        <a:latin typeface="Times New Roman"/>
                        <a:ea typeface="Times New Roman"/>
                      </a:endParaRPr>
                    </a:p>
                  </a:txBody>
                  <a:tcPr marL="20825" marR="20825" marT="0" marB="0" anchor="ctr"/>
                </a:tc>
              </a:tr>
              <a:tr h="169418">
                <a:tc>
                  <a:txBody>
                    <a:bodyPr/>
                    <a:lstStyle/>
                    <a:p>
                      <a:pPr marL="0" marR="0">
                        <a:spcBef>
                          <a:spcPts val="300"/>
                        </a:spcBef>
                        <a:spcAft>
                          <a:spcPts val="300"/>
                        </a:spcAft>
                      </a:pPr>
                      <a:r>
                        <a:rPr lang="en-US" sz="1200" dirty="0">
                          <a:solidFill>
                            <a:schemeClr val="tx1"/>
                          </a:solidFill>
                          <a:effectLst/>
                        </a:rPr>
                        <a:t>3.1</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Elaboration of an accident elimination instruction (AEI) for all states of the power unit (Rev.0)</a:t>
                      </a:r>
                      <a:endParaRPr lang="en-US" sz="1600" dirty="0">
                        <a:effectLst/>
                        <a:latin typeface="Times New Roman"/>
                        <a:ea typeface="Times New Roman"/>
                      </a:endParaRPr>
                    </a:p>
                  </a:txBody>
                  <a:tcPr marL="20825" marR="20825" marT="0" marB="0" anchor="ctr"/>
                </a:tc>
              </a:tr>
              <a:tr h="225891">
                <a:tc>
                  <a:txBody>
                    <a:bodyPr/>
                    <a:lstStyle/>
                    <a:p>
                      <a:pPr marL="0" marR="0">
                        <a:spcBef>
                          <a:spcPts val="300"/>
                        </a:spcBef>
                        <a:spcAft>
                          <a:spcPts val="300"/>
                        </a:spcAft>
                      </a:pPr>
                      <a:r>
                        <a:rPr lang="ru-RU" sz="1200" dirty="0">
                          <a:solidFill>
                            <a:schemeClr val="tx1"/>
                          </a:solidFill>
                          <a:effectLst/>
                        </a:rPr>
                        <a:t>3.2</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Elaboration of beyond-design basis accident management guide (BDBAMG) for all states of the power unit (Rev.0)</a:t>
                      </a:r>
                      <a:endParaRPr lang="en-US" sz="1600" dirty="0">
                        <a:effectLst/>
                        <a:latin typeface="Times New Roman"/>
                        <a:ea typeface="Times New Roman"/>
                      </a:endParaRPr>
                    </a:p>
                  </a:txBody>
                  <a:tcPr marL="20825" marR="20825" marT="0" marB="0" anchor="ctr"/>
                </a:tc>
              </a:tr>
              <a:tr h="169418">
                <a:tc>
                  <a:txBody>
                    <a:bodyPr/>
                    <a:lstStyle/>
                    <a:p>
                      <a:pPr marL="0" marR="0">
                        <a:spcBef>
                          <a:spcPts val="300"/>
                        </a:spcBef>
                        <a:spcAft>
                          <a:spcPts val="300"/>
                        </a:spcAft>
                      </a:pPr>
                      <a:r>
                        <a:rPr lang="ru-RU" sz="1200" dirty="0">
                          <a:solidFill>
                            <a:schemeClr val="tx1"/>
                          </a:solidFill>
                          <a:effectLst/>
                        </a:rPr>
                        <a:t>3.3</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Elaboration of severe accident management guide (SAMG) for all states of the power unit</a:t>
                      </a:r>
                      <a:endParaRPr lang="en-US" sz="1600" dirty="0">
                        <a:effectLst/>
                        <a:latin typeface="Times New Roman"/>
                        <a:ea typeface="Times New Roman"/>
                      </a:endParaRPr>
                    </a:p>
                  </a:txBody>
                  <a:tcPr marL="20825" marR="20825" marT="0" marB="0" anchor="ctr"/>
                </a:tc>
              </a:tr>
              <a:tr h="96053">
                <a:tc>
                  <a:txBody>
                    <a:bodyPr/>
                    <a:lstStyle/>
                    <a:p>
                      <a:pPr marL="0" marR="0">
                        <a:spcBef>
                          <a:spcPts val="300"/>
                        </a:spcBef>
                        <a:spcAft>
                          <a:spcPts val="300"/>
                        </a:spcAft>
                      </a:pPr>
                      <a:r>
                        <a:rPr lang="ru-RU" sz="1200" dirty="0">
                          <a:solidFill>
                            <a:schemeClr val="tx1"/>
                          </a:solidFill>
                          <a:effectLst/>
                        </a:rPr>
                        <a:t>4</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Elaboration of feasibility study </a:t>
                      </a:r>
                      <a:endParaRPr lang="en-US" sz="1600" dirty="0">
                        <a:effectLst/>
                        <a:latin typeface="Times New Roman"/>
                        <a:ea typeface="Times New Roman"/>
                      </a:endParaRPr>
                    </a:p>
                  </a:txBody>
                  <a:tcPr marL="20825" marR="20825" marT="0" marB="0" anchor="ctr"/>
                </a:tc>
              </a:tr>
              <a:tr h="169418">
                <a:tc>
                  <a:txBody>
                    <a:bodyPr/>
                    <a:lstStyle/>
                    <a:p>
                      <a:pPr marL="0" marR="0">
                        <a:spcBef>
                          <a:spcPts val="300"/>
                        </a:spcBef>
                        <a:spcAft>
                          <a:spcPts val="300"/>
                        </a:spcAft>
                      </a:pPr>
                      <a:r>
                        <a:rPr lang="ru-RU" sz="1200" dirty="0">
                          <a:solidFill>
                            <a:schemeClr val="tx1"/>
                          </a:solidFill>
                          <a:effectLst/>
                        </a:rPr>
                        <a:t>4.1</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Elaboration of AEI feasibility study</a:t>
                      </a:r>
                      <a:endParaRPr lang="en-US" sz="1600" dirty="0">
                        <a:effectLst/>
                        <a:latin typeface="Times New Roman"/>
                        <a:ea typeface="Times New Roman"/>
                      </a:endParaRPr>
                    </a:p>
                  </a:txBody>
                  <a:tcPr marL="20825" marR="20825" marT="0" marB="0" anchor="ctr"/>
                </a:tc>
              </a:tr>
              <a:tr h="225891">
                <a:tc>
                  <a:txBody>
                    <a:bodyPr/>
                    <a:lstStyle/>
                    <a:p>
                      <a:pPr marL="0" marR="0">
                        <a:spcBef>
                          <a:spcPts val="300"/>
                        </a:spcBef>
                        <a:spcAft>
                          <a:spcPts val="300"/>
                        </a:spcAft>
                      </a:pPr>
                      <a:r>
                        <a:rPr lang="ru-RU" sz="1200" dirty="0">
                          <a:solidFill>
                            <a:schemeClr val="tx1"/>
                          </a:solidFill>
                          <a:effectLst/>
                        </a:rPr>
                        <a:t>4.2</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Elaboration of BDBAMG feasibility study </a:t>
                      </a:r>
                      <a:endParaRPr lang="en-US" sz="1600" dirty="0">
                        <a:effectLst/>
                        <a:latin typeface="Times New Roman"/>
                        <a:ea typeface="Times New Roman"/>
                      </a:endParaRPr>
                    </a:p>
                  </a:txBody>
                  <a:tcPr marL="20825" marR="20825" marT="0" marB="0" anchor="ctr"/>
                </a:tc>
              </a:tr>
              <a:tr h="169418">
                <a:tc>
                  <a:txBody>
                    <a:bodyPr/>
                    <a:lstStyle/>
                    <a:p>
                      <a:pPr marL="0" marR="0">
                        <a:spcBef>
                          <a:spcPts val="300"/>
                        </a:spcBef>
                        <a:spcAft>
                          <a:spcPts val="300"/>
                        </a:spcAft>
                      </a:pPr>
                      <a:r>
                        <a:rPr lang="ru-RU" sz="1200" dirty="0">
                          <a:solidFill>
                            <a:schemeClr val="tx1"/>
                          </a:solidFill>
                          <a:effectLst/>
                        </a:rPr>
                        <a:t>4.3</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Elaboration of SAMG feasibility study </a:t>
                      </a:r>
                      <a:endParaRPr lang="en-US" sz="1600" dirty="0">
                        <a:effectLst/>
                        <a:latin typeface="Times New Roman"/>
                        <a:ea typeface="Times New Roman"/>
                      </a:endParaRPr>
                    </a:p>
                  </a:txBody>
                  <a:tcPr marL="20825" marR="20825" marT="0" marB="0" anchor="ctr"/>
                </a:tc>
              </a:tr>
              <a:tr h="281475">
                <a:tc>
                  <a:txBody>
                    <a:bodyPr/>
                    <a:lstStyle/>
                    <a:p>
                      <a:pPr marL="0" marR="0">
                        <a:spcBef>
                          <a:spcPts val="300"/>
                        </a:spcBef>
                        <a:spcAft>
                          <a:spcPts val="300"/>
                        </a:spcAft>
                      </a:pPr>
                      <a:r>
                        <a:rPr lang="en-US" sz="1200" dirty="0">
                          <a:solidFill>
                            <a:schemeClr val="tx1"/>
                          </a:solidFill>
                          <a:effectLst/>
                        </a:rPr>
                        <a:t>5</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Elaborated documents verification and validation performance </a:t>
                      </a:r>
                      <a:endParaRPr lang="en-US" sz="1600" dirty="0">
                        <a:effectLst/>
                        <a:latin typeface="Times New Roman"/>
                        <a:ea typeface="Times New Roman"/>
                      </a:endParaRPr>
                    </a:p>
                  </a:txBody>
                  <a:tcPr marL="20825" marR="20825" marT="0" marB="0" anchor="ctr"/>
                </a:tc>
              </a:tr>
              <a:tr h="169418">
                <a:tc>
                  <a:txBody>
                    <a:bodyPr/>
                    <a:lstStyle/>
                    <a:p>
                      <a:pPr marL="0" marR="0">
                        <a:spcBef>
                          <a:spcPts val="300"/>
                        </a:spcBef>
                        <a:spcAft>
                          <a:spcPts val="300"/>
                        </a:spcAft>
                      </a:pPr>
                      <a:r>
                        <a:rPr lang="en-US" sz="1200" dirty="0">
                          <a:solidFill>
                            <a:schemeClr val="tx1"/>
                          </a:solidFill>
                          <a:effectLst/>
                        </a:rPr>
                        <a:t>6</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Emergency documentation agreeing by NPP and RP design developers, BNPP, NNSD </a:t>
                      </a:r>
                      <a:endParaRPr lang="en-US" sz="1600" dirty="0">
                        <a:effectLst/>
                        <a:latin typeface="Times New Roman"/>
                        <a:ea typeface="Times New Roman"/>
                      </a:endParaRPr>
                    </a:p>
                  </a:txBody>
                  <a:tcPr marL="20825" marR="20825" marT="0" marB="0" anchor="ctr"/>
                </a:tc>
              </a:tr>
              <a:tr h="287782">
                <a:tc>
                  <a:txBody>
                    <a:bodyPr/>
                    <a:lstStyle/>
                    <a:p>
                      <a:pPr marL="0" marR="0">
                        <a:spcBef>
                          <a:spcPts val="300"/>
                        </a:spcBef>
                        <a:spcAft>
                          <a:spcPts val="300"/>
                        </a:spcAft>
                      </a:pPr>
                      <a:r>
                        <a:rPr lang="en-US" sz="1200" dirty="0">
                          <a:solidFill>
                            <a:schemeClr val="tx1"/>
                          </a:solidFill>
                          <a:effectLst/>
                        </a:rPr>
                        <a:t>6.1</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AEI agreeing by NPP&amp;RP design developers. AEI amendment </a:t>
                      </a:r>
                      <a:endParaRPr lang="en-US" sz="1600" dirty="0">
                        <a:effectLst/>
                        <a:latin typeface="Times New Roman"/>
                        <a:ea typeface="Times New Roman"/>
                      </a:endParaRPr>
                    </a:p>
                  </a:txBody>
                  <a:tcPr marL="20825" marR="20825" marT="0" marB="0" anchor="ctr"/>
                </a:tc>
              </a:tr>
              <a:tr h="304800">
                <a:tc>
                  <a:txBody>
                    <a:bodyPr/>
                    <a:lstStyle/>
                    <a:p>
                      <a:pPr marL="0" marR="0">
                        <a:spcBef>
                          <a:spcPts val="300"/>
                        </a:spcBef>
                        <a:spcAft>
                          <a:spcPts val="300"/>
                        </a:spcAft>
                      </a:pPr>
                      <a:r>
                        <a:rPr lang="en-US" sz="1200" dirty="0">
                          <a:solidFill>
                            <a:schemeClr val="tx1"/>
                          </a:solidFill>
                          <a:effectLst/>
                        </a:rPr>
                        <a:t>6</a:t>
                      </a:r>
                      <a:r>
                        <a:rPr lang="ru-RU" sz="1200" dirty="0">
                          <a:solidFill>
                            <a:schemeClr val="tx1"/>
                          </a:solidFill>
                          <a:effectLst/>
                        </a:rPr>
                        <a:t>.</a:t>
                      </a:r>
                      <a:r>
                        <a:rPr lang="en-US" sz="1200" dirty="0">
                          <a:solidFill>
                            <a:schemeClr val="tx1"/>
                          </a:solidFill>
                          <a:effectLst/>
                        </a:rPr>
                        <a:t>2</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BDBAMG agreeing by NPP&amp;RP design developers. BDBAMG amendment </a:t>
                      </a:r>
                      <a:endParaRPr lang="en-US" sz="1600" dirty="0">
                        <a:effectLst/>
                        <a:latin typeface="Times New Roman"/>
                        <a:ea typeface="Times New Roman"/>
                      </a:endParaRPr>
                    </a:p>
                  </a:txBody>
                  <a:tcPr marL="20825" marR="20825" marT="0" marB="0" anchor="ctr"/>
                </a:tc>
              </a:tr>
              <a:tr h="304800">
                <a:tc>
                  <a:txBody>
                    <a:bodyPr/>
                    <a:lstStyle/>
                    <a:p>
                      <a:pPr marL="0" marR="0">
                        <a:spcBef>
                          <a:spcPts val="300"/>
                        </a:spcBef>
                        <a:spcAft>
                          <a:spcPts val="300"/>
                        </a:spcAft>
                      </a:pPr>
                      <a:r>
                        <a:rPr lang="en-US" sz="1200" dirty="0">
                          <a:solidFill>
                            <a:schemeClr val="tx1"/>
                          </a:solidFill>
                          <a:effectLst/>
                        </a:rPr>
                        <a:t>6</a:t>
                      </a:r>
                      <a:r>
                        <a:rPr lang="ru-RU" sz="1200" dirty="0">
                          <a:solidFill>
                            <a:schemeClr val="tx1"/>
                          </a:solidFill>
                          <a:effectLst/>
                        </a:rPr>
                        <a:t>.</a:t>
                      </a:r>
                      <a:r>
                        <a:rPr lang="en-US" sz="1200" dirty="0">
                          <a:solidFill>
                            <a:schemeClr val="tx1"/>
                          </a:solidFill>
                          <a:effectLst/>
                        </a:rPr>
                        <a:t>3</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SAMG agreeing by NPP&amp;RP design developers. SAMG amendment </a:t>
                      </a:r>
                      <a:endParaRPr lang="en-US" sz="1600" dirty="0">
                        <a:effectLst/>
                        <a:latin typeface="Times New Roman"/>
                        <a:ea typeface="Times New Roman"/>
                      </a:endParaRPr>
                    </a:p>
                  </a:txBody>
                  <a:tcPr marL="20825" marR="20825" marT="0" marB="0" anchor="ctr"/>
                </a:tc>
              </a:tr>
              <a:tr h="169418">
                <a:tc>
                  <a:txBody>
                    <a:bodyPr/>
                    <a:lstStyle/>
                    <a:p>
                      <a:pPr marL="0" marR="0">
                        <a:spcBef>
                          <a:spcPts val="300"/>
                        </a:spcBef>
                        <a:spcAft>
                          <a:spcPts val="300"/>
                        </a:spcAft>
                      </a:pPr>
                      <a:r>
                        <a:rPr lang="en-US" sz="1200" dirty="0">
                          <a:solidFill>
                            <a:schemeClr val="tx1"/>
                          </a:solidFill>
                          <a:effectLst/>
                        </a:rPr>
                        <a:t>6</a:t>
                      </a:r>
                      <a:r>
                        <a:rPr lang="ru-RU" sz="1200" dirty="0">
                          <a:solidFill>
                            <a:schemeClr val="tx1"/>
                          </a:solidFill>
                          <a:effectLst/>
                        </a:rPr>
                        <a:t>.</a:t>
                      </a:r>
                      <a:r>
                        <a:rPr lang="en-US" sz="1200" dirty="0">
                          <a:solidFill>
                            <a:schemeClr val="tx1"/>
                          </a:solidFill>
                          <a:effectLst/>
                        </a:rPr>
                        <a:t>4</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AEI agreeing by BNPP, NNSD. AEI amendment</a:t>
                      </a:r>
                      <a:endParaRPr lang="en-US" sz="1600" dirty="0">
                        <a:effectLst/>
                        <a:latin typeface="Times New Roman"/>
                        <a:ea typeface="Times New Roman"/>
                      </a:endParaRPr>
                    </a:p>
                  </a:txBody>
                  <a:tcPr marL="20825" marR="20825" marT="0" marB="0" anchor="ctr"/>
                </a:tc>
              </a:tr>
              <a:tr h="169418">
                <a:tc>
                  <a:txBody>
                    <a:bodyPr/>
                    <a:lstStyle/>
                    <a:p>
                      <a:pPr marL="0" marR="0">
                        <a:spcBef>
                          <a:spcPts val="300"/>
                        </a:spcBef>
                        <a:spcAft>
                          <a:spcPts val="300"/>
                        </a:spcAft>
                      </a:pPr>
                      <a:r>
                        <a:rPr lang="en-US" sz="1200" dirty="0">
                          <a:solidFill>
                            <a:schemeClr val="tx1"/>
                          </a:solidFill>
                          <a:effectLst/>
                        </a:rPr>
                        <a:t>6</a:t>
                      </a:r>
                      <a:r>
                        <a:rPr lang="ru-RU" sz="1200" dirty="0">
                          <a:solidFill>
                            <a:schemeClr val="tx1"/>
                          </a:solidFill>
                          <a:effectLst/>
                        </a:rPr>
                        <a:t>.</a:t>
                      </a:r>
                      <a:r>
                        <a:rPr lang="en-US" sz="1200" dirty="0">
                          <a:solidFill>
                            <a:schemeClr val="tx1"/>
                          </a:solidFill>
                          <a:effectLst/>
                        </a:rPr>
                        <a:t>5</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BDBAMG agreeing by BNPP, NNSD. BDBAMG amendment </a:t>
                      </a:r>
                      <a:endParaRPr lang="en-US" sz="1600" dirty="0">
                        <a:effectLst/>
                        <a:latin typeface="Times New Roman"/>
                        <a:ea typeface="Times New Roman"/>
                      </a:endParaRPr>
                    </a:p>
                  </a:txBody>
                  <a:tcPr marL="20825" marR="20825" marT="0" marB="0" anchor="ctr"/>
                </a:tc>
              </a:tr>
              <a:tr h="169418">
                <a:tc>
                  <a:txBody>
                    <a:bodyPr/>
                    <a:lstStyle/>
                    <a:p>
                      <a:pPr marL="0" marR="0">
                        <a:spcBef>
                          <a:spcPts val="300"/>
                        </a:spcBef>
                        <a:spcAft>
                          <a:spcPts val="300"/>
                        </a:spcAft>
                      </a:pPr>
                      <a:r>
                        <a:rPr lang="en-US" sz="1200" dirty="0">
                          <a:solidFill>
                            <a:schemeClr val="tx1"/>
                          </a:solidFill>
                          <a:effectLst/>
                        </a:rPr>
                        <a:t>6</a:t>
                      </a:r>
                      <a:r>
                        <a:rPr lang="ru-RU" sz="1200" dirty="0">
                          <a:solidFill>
                            <a:schemeClr val="tx1"/>
                          </a:solidFill>
                          <a:effectLst/>
                        </a:rPr>
                        <a:t>.</a:t>
                      </a:r>
                      <a:r>
                        <a:rPr lang="en-US" sz="1200" dirty="0">
                          <a:solidFill>
                            <a:schemeClr val="tx1"/>
                          </a:solidFill>
                          <a:effectLst/>
                        </a:rPr>
                        <a:t>6</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SAMG agreeing by BNPP, NNSD. SAMG amendment</a:t>
                      </a:r>
                      <a:endParaRPr lang="en-US" sz="1600" dirty="0">
                        <a:effectLst/>
                        <a:latin typeface="Times New Roman"/>
                        <a:ea typeface="Times New Roman"/>
                      </a:endParaRPr>
                    </a:p>
                  </a:txBody>
                  <a:tcPr marL="20825" marR="20825" marT="0" marB="0" anchor="ctr"/>
                </a:tc>
              </a:tr>
              <a:tr h="112944">
                <a:tc>
                  <a:txBody>
                    <a:bodyPr/>
                    <a:lstStyle/>
                    <a:p>
                      <a:pPr marL="0" marR="0">
                        <a:spcBef>
                          <a:spcPts val="300"/>
                        </a:spcBef>
                        <a:spcAft>
                          <a:spcPts val="300"/>
                        </a:spcAft>
                      </a:pPr>
                      <a:r>
                        <a:rPr lang="en-US" sz="1200" dirty="0">
                          <a:solidFill>
                            <a:schemeClr val="tx1"/>
                          </a:solidFill>
                          <a:effectLst/>
                        </a:rPr>
                        <a:t>7</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BNPP personnel training  </a:t>
                      </a:r>
                      <a:endParaRPr lang="en-US" sz="1600" dirty="0">
                        <a:effectLst/>
                        <a:latin typeface="Times New Roman"/>
                        <a:ea typeface="Times New Roman"/>
                      </a:endParaRPr>
                    </a:p>
                  </a:txBody>
                  <a:tcPr marL="20825" marR="20825" marT="0" marB="0" anchor="ctr"/>
                </a:tc>
              </a:tr>
              <a:tr h="225891">
                <a:tc>
                  <a:txBody>
                    <a:bodyPr/>
                    <a:lstStyle/>
                    <a:p>
                      <a:pPr marL="0" marR="0">
                        <a:spcBef>
                          <a:spcPts val="300"/>
                        </a:spcBef>
                        <a:spcAft>
                          <a:spcPts val="300"/>
                        </a:spcAft>
                      </a:pPr>
                      <a:r>
                        <a:rPr lang="en-US" sz="1200" dirty="0">
                          <a:solidFill>
                            <a:schemeClr val="tx1"/>
                          </a:solidFill>
                          <a:effectLst/>
                        </a:rPr>
                        <a:t>8</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Translation of the elaborated documentation into English</a:t>
                      </a:r>
                      <a:endParaRPr lang="en-US" sz="1600" dirty="0">
                        <a:effectLst/>
                        <a:latin typeface="Times New Roman"/>
                        <a:ea typeface="Times New Roman"/>
                      </a:endParaRPr>
                    </a:p>
                  </a:txBody>
                  <a:tcPr marL="20825" marR="20825" marT="0" marB="0" anchor="ctr"/>
                </a:tc>
              </a:tr>
              <a:tr h="295911">
                <a:tc>
                  <a:txBody>
                    <a:bodyPr/>
                    <a:lstStyle/>
                    <a:p>
                      <a:pPr marL="0" marR="0">
                        <a:spcBef>
                          <a:spcPts val="300"/>
                        </a:spcBef>
                        <a:spcAft>
                          <a:spcPts val="300"/>
                        </a:spcAft>
                      </a:pPr>
                      <a:r>
                        <a:rPr lang="ru-RU" sz="1200" dirty="0">
                          <a:solidFill>
                            <a:schemeClr val="tx1"/>
                          </a:solidFill>
                          <a:effectLst/>
                        </a:rPr>
                        <a:t>9</a:t>
                      </a:r>
                      <a:endParaRPr lang="en-US" sz="1400" dirty="0">
                        <a:solidFill>
                          <a:schemeClr val="tx1"/>
                        </a:solidFill>
                        <a:effectLst/>
                        <a:latin typeface="Times New Roman"/>
                        <a:ea typeface="Times New Roman"/>
                      </a:endParaRPr>
                    </a:p>
                  </a:txBody>
                  <a:tcPr marL="20825" marR="20825" marT="0" marB="0" anchor="ctr"/>
                </a:tc>
                <a:tc>
                  <a:txBody>
                    <a:bodyPr/>
                    <a:lstStyle/>
                    <a:p>
                      <a:pPr marL="0" marR="0">
                        <a:spcBef>
                          <a:spcPts val="300"/>
                        </a:spcBef>
                        <a:spcAft>
                          <a:spcPts val="300"/>
                        </a:spcAft>
                      </a:pPr>
                      <a:r>
                        <a:rPr lang="en-US" sz="1400" dirty="0">
                          <a:effectLst/>
                        </a:rPr>
                        <a:t>Amendment of</a:t>
                      </a:r>
                      <a:r>
                        <a:rPr lang="ru-RU" sz="1400" dirty="0">
                          <a:effectLst/>
                        </a:rPr>
                        <a:t> FSAR. </a:t>
                      </a:r>
                      <a:r>
                        <a:rPr lang="en-US" sz="1400" dirty="0">
                          <a:effectLst/>
                        </a:rPr>
                        <a:t>Amended portion approval by the NPP and RP design developers</a:t>
                      </a:r>
                      <a:endParaRPr lang="en-US" sz="1600" dirty="0">
                        <a:effectLst/>
                        <a:latin typeface="Times New Roman"/>
                        <a:ea typeface="Times New Roman"/>
                      </a:endParaRPr>
                    </a:p>
                  </a:txBody>
                  <a:tcPr marL="20825" marR="20825" marT="0" marB="0" anchor="ctr"/>
                </a:tc>
              </a:tr>
            </a:tbl>
          </a:graphicData>
        </a:graphic>
      </p:graphicFrame>
      <p:sp>
        <p:nvSpPr>
          <p:cNvPr id="9" name="TextBox 8"/>
          <p:cNvSpPr txBox="1"/>
          <p:nvPr/>
        </p:nvSpPr>
        <p:spPr>
          <a:xfrm>
            <a:off x="0" y="36616"/>
            <a:ext cx="8229600" cy="954107"/>
          </a:xfrm>
          <a:prstGeom prst="rect">
            <a:avLst/>
          </a:prstGeom>
          <a:noFill/>
        </p:spPr>
        <p:txBody>
          <a:bodyPr wrap="square" rtlCol="0">
            <a:spAutoFit/>
          </a:bodyPr>
          <a:lstStyle/>
          <a:p>
            <a:r>
              <a:rPr lang="en-US" sz="2800" b="1" dirty="0" smtClean="0">
                <a:ln w="1905"/>
                <a:solidFill>
                  <a:schemeClr val="bg1"/>
                </a:solidFill>
                <a:effectLst>
                  <a:innerShdw blurRad="69850" dist="43180" dir="5400000">
                    <a:srgbClr val="000000">
                      <a:alpha val="65000"/>
                    </a:srgbClr>
                  </a:innerShdw>
                </a:effectLst>
              </a:rPr>
              <a:t>Content </a:t>
            </a:r>
            <a:r>
              <a:rPr lang="en-US" sz="2800" b="1" dirty="0">
                <a:ln w="1905"/>
                <a:solidFill>
                  <a:schemeClr val="bg1"/>
                </a:solidFill>
                <a:effectLst>
                  <a:innerShdw blurRad="69850" dist="43180" dir="5400000">
                    <a:srgbClr val="000000">
                      <a:alpha val="65000"/>
                    </a:srgbClr>
                  </a:innerShdw>
                </a:effectLst>
              </a:rPr>
              <a:t>of the AM procedures and guidelines </a:t>
            </a:r>
            <a:r>
              <a:rPr lang="en-US" sz="2800" b="1" dirty="0" smtClean="0">
                <a:ln w="1905"/>
                <a:solidFill>
                  <a:schemeClr val="bg1"/>
                </a:solidFill>
                <a:effectLst>
                  <a:innerShdw blurRad="69850" dist="43180" dir="5400000">
                    <a:srgbClr val="000000">
                      <a:alpha val="65000"/>
                    </a:srgbClr>
                  </a:innerShdw>
                </a:effectLst>
              </a:rPr>
              <a:t>for NPP / Planned Structure</a:t>
            </a:r>
            <a:endParaRPr lang="en-US" sz="2800" b="1" dirty="0">
              <a:ln w="1905"/>
              <a:solidFill>
                <a:schemeClr val="bg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258877882"/>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4FD6F85-A2BF-40B0-9B9D-EA4A4A5E25DE}" type="slidenum">
              <a:rPr lang="en-US" smtClean="0">
                <a:solidFill>
                  <a:prstClr val="black">
                    <a:tint val="75000"/>
                  </a:prstClr>
                </a:solidFill>
              </a:rPr>
              <a:pPr>
                <a:defRPr/>
              </a:pPr>
              <a:t>9</a:t>
            </a:fld>
            <a:endParaRPr lang="en-US">
              <a:solidFill>
                <a:prstClr val="black">
                  <a:tint val="75000"/>
                </a:prstClr>
              </a:solidFill>
            </a:endParaRPr>
          </a:p>
        </p:txBody>
      </p:sp>
      <p:sp>
        <p:nvSpPr>
          <p:cNvPr id="9" name="Slide Number Placeholder 3"/>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algn="r" rtl="0" eaLnBrk="1" fontAlgn="auto" hangingPunct="1">
              <a:spcBef>
                <a:spcPts val="0"/>
              </a:spcBef>
              <a:spcAft>
                <a:spcPts val="0"/>
              </a:spcAft>
              <a:defRPr sz="1200" kern="1200">
                <a:solidFill>
                  <a:schemeClr val="tx1">
                    <a:tint val="75000"/>
                  </a:schemeClr>
                </a:solidFill>
                <a:latin typeface="+mn-lt"/>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defRPr/>
            </a:pPr>
            <a:fld id="{04FD6F85-A2BF-40B0-9B9D-EA4A4A5E25DE}" type="slidenum">
              <a:rPr lang="en-US" smtClean="0"/>
              <a:pPr>
                <a:defRPr/>
              </a:pPr>
              <a:t>9</a:t>
            </a:fld>
            <a:endParaRPr lang="en-US"/>
          </a:p>
        </p:txBody>
      </p:sp>
      <p:sp>
        <p:nvSpPr>
          <p:cNvPr id="45" name="TextBox 44"/>
          <p:cNvSpPr txBox="1"/>
          <p:nvPr/>
        </p:nvSpPr>
        <p:spPr>
          <a:xfrm>
            <a:off x="0" y="36616"/>
            <a:ext cx="8229600" cy="954107"/>
          </a:xfrm>
          <a:prstGeom prst="rect">
            <a:avLst/>
          </a:prstGeom>
          <a:noFill/>
        </p:spPr>
        <p:txBody>
          <a:bodyPr wrap="square" rtlCol="0">
            <a:spAutoFit/>
          </a:bodyPr>
          <a:lstStyle/>
          <a:p>
            <a:r>
              <a:rPr lang="en-US" sz="2800" b="1" dirty="0" smtClean="0">
                <a:ln w="1905"/>
                <a:solidFill>
                  <a:schemeClr val="bg1"/>
                </a:solidFill>
                <a:effectLst>
                  <a:innerShdw blurRad="69850" dist="43180" dir="5400000">
                    <a:srgbClr val="000000">
                      <a:alpha val="65000"/>
                    </a:srgbClr>
                  </a:innerShdw>
                </a:effectLst>
              </a:rPr>
              <a:t>Content </a:t>
            </a:r>
            <a:r>
              <a:rPr lang="en-US" sz="2800" b="1" dirty="0">
                <a:ln w="1905"/>
                <a:solidFill>
                  <a:schemeClr val="bg1"/>
                </a:solidFill>
                <a:effectLst>
                  <a:innerShdw blurRad="69850" dist="43180" dir="5400000">
                    <a:srgbClr val="000000">
                      <a:alpha val="65000"/>
                    </a:srgbClr>
                  </a:innerShdw>
                </a:effectLst>
              </a:rPr>
              <a:t>of the AM procedures and guidelines </a:t>
            </a:r>
            <a:r>
              <a:rPr lang="en-US" sz="2800" b="1" dirty="0" smtClean="0">
                <a:ln w="1905"/>
                <a:solidFill>
                  <a:schemeClr val="bg1"/>
                </a:solidFill>
                <a:effectLst>
                  <a:innerShdw blurRad="69850" dist="43180" dir="5400000">
                    <a:srgbClr val="000000">
                      <a:alpha val="65000"/>
                    </a:srgbClr>
                  </a:innerShdw>
                </a:effectLst>
              </a:rPr>
              <a:t>for NPP / Planned Structure</a:t>
            </a:r>
            <a:endParaRPr lang="en-US" sz="2800" b="1" dirty="0">
              <a:ln w="1905"/>
              <a:solidFill>
                <a:schemeClr val="bg1"/>
              </a:solidFill>
              <a:effectLst>
                <a:innerShdw blurRad="69850" dist="43180" dir="5400000">
                  <a:srgbClr val="000000">
                    <a:alpha val="65000"/>
                  </a:srgbClr>
                </a:innerShdw>
              </a:effectLst>
            </a:endParaRPr>
          </a:p>
        </p:txBody>
      </p:sp>
      <p:graphicFrame>
        <p:nvGraphicFramePr>
          <p:cNvPr id="10" name="Diagram 9"/>
          <p:cNvGraphicFramePr/>
          <p:nvPr>
            <p:extLst>
              <p:ext uri="{D42A27DB-BD31-4B8C-83A1-F6EECF244321}">
                <p14:modId xmlns:p14="http://schemas.microsoft.com/office/powerpoint/2010/main" val="3930697208"/>
              </p:ext>
            </p:extLst>
          </p:nvPr>
        </p:nvGraphicFramePr>
        <p:xfrm>
          <a:off x="838200" y="1143000"/>
          <a:ext cx="7620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8365718"/>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5597</TotalTime>
  <Words>3298</Words>
  <Application>Microsoft Office PowerPoint</Application>
  <PresentationFormat>On-screen Show (4:3)</PresentationFormat>
  <Paragraphs>505</Paragraphs>
  <Slides>37</Slides>
  <Notes>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37</vt:i4>
      </vt:variant>
    </vt:vector>
  </HeadingPairs>
  <TitlesOfParts>
    <vt:vector size="46" baseType="lpstr">
      <vt:lpstr>Calibri</vt:lpstr>
      <vt:lpstr>Courier New</vt:lpstr>
      <vt:lpstr>Wingdings</vt:lpstr>
      <vt:lpstr>NewtonCTT</vt:lpstr>
      <vt:lpstr>Times New Roman</vt:lpstr>
      <vt:lpstr>Arial</vt:lpstr>
      <vt:lpstr>B Titr</vt:lpstr>
      <vt:lpstr>B Mitra</vt:lpstr>
      <vt:lpstr>Office Theme</vt:lpstr>
      <vt:lpstr>PowerPoint Presentation</vt:lpstr>
      <vt:lpstr>Table of content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Unit at shutdown reactor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Unit at shutdown reactor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Mghods</dc:creator>
  <cp:lastModifiedBy>Ehs</cp:lastModifiedBy>
  <cp:revision>748</cp:revision>
  <dcterms:created xsi:type="dcterms:W3CDTF">2006-08-16T00:00:00Z</dcterms:created>
  <dcterms:modified xsi:type="dcterms:W3CDTF">2021-11-15T12:12:17Z</dcterms:modified>
</cp:coreProperties>
</file>