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771" r:id="rId6"/>
    <p:sldId id="552" r:id="rId7"/>
    <p:sldId id="780" r:id="rId8"/>
    <p:sldId id="781" r:id="rId9"/>
    <p:sldId id="782" r:id="rId10"/>
    <p:sldId id="783" r:id="rId11"/>
    <p:sldId id="787" r:id="rId12"/>
    <p:sldId id="790" r:id="rId13"/>
    <p:sldId id="784" r:id="rId14"/>
    <p:sldId id="785" r:id="rId15"/>
    <p:sldId id="786" r:id="rId16"/>
    <p:sldId id="259" r:id="rId17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44" autoAdjust="0"/>
    <p:restoredTop sz="82948" autoAdjust="0"/>
  </p:normalViewPr>
  <p:slideViewPr>
    <p:cSldViewPr>
      <p:cViewPr>
        <p:scale>
          <a:sx n="103" d="100"/>
          <a:sy n="103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notesViewPr>
    <p:cSldViewPr>
      <p:cViewPr varScale="1">
        <p:scale>
          <a:sx n="120" d="100"/>
          <a:sy n="120" d="100"/>
        </p:scale>
        <p:origin x="-1986" y="-96"/>
      </p:cViewPr>
      <p:guideLst>
        <p:guide orient="horz" pos="307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004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r">
              <a:defRPr sz="1300"/>
            </a:lvl1pPr>
          </a:lstStyle>
          <a:p>
            <a:fld id="{9B76CC5E-1BC2-4938-B537-B3BC138905F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004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r">
              <a:defRPr sz="1300"/>
            </a:lvl1pPr>
          </a:lstStyle>
          <a:p>
            <a:fld id="{72760E2C-3BA6-46A4-9690-3838A013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3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2E33412-D7AA-4B39-BCBA-EC547983DB1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3910"/>
            <a:ext cx="5335270" cy="438767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DEDD257-87F1-43A4-99A7-16D7E6D7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74725" y="1393825"/>
            <a:ext cx="8464550" cy="63484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2320925"/>
            <a:ext cx="4875212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31953" y="2667000"/>
            <a:ext cx="3871573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B Titr" pitchFamily="2" charset="-78"/>
              </a:rPr>
              <a:t>نگهداری و تعمیرات </a:t>
            </a:r>
          </a:p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Titr" pitchFamily="2" charset="-78"/>
              </a:rPr>
              <a:t>و</a:t>
            </a:r>
            <a:r>
              <a:rPr lang="fa-IR" sz="2800" dirty="0" smtClean="0">
                <a:cs typeface="B Titr" pitchFamily="2" charset="-78"/>
              </a:rPr>
              <a:t>احد </a:t>
            </a:r>
            <a:r>
              <a:rPr lang="fa-IR" sz="2800" dirty="0">
                <a:cs typeface="B Titr" pitchFamily="2" charset="-78"/>
              </a:rPr>
              <a:t>یکم نیروگاه اتمی </a:t>
            </a:r>
            <a:r>
              <a:rPr lang="fa-IR" sz="2800" dirty="0" smtClean="0">
                <a:cs typeface="B Titr" pitchFamily="2" charset="-78"/>
              </a:rPr>
              <a:t>بوشهر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</a:rPr>
              <a:t>مديريت برنامه ريزي و سازماندهي نت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5625" y="5105400"/>
            <a:ext cx="1459054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cs typeface="B Titr" pitchFamily="2" charset="-78"/>
              </a:rPr>
              <a:t>اسفند </a:t>
            </a:r>
            <a:r>
              <a:rPr lang="fa-IR" dirty="0">
                <a:cs typeface="B Titr" pitchFamily="2" charset="-78"/>
              </a:rPr>
              <a:t>ماه 1399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40690"/>
              </p:ext>
            </p:extLst>
          </p:nvPr>
        </p:nvGraphicFramePr>
        <p:xfrm>
          <a:off x="76200" y="1066800"/>
          <a:ext cx="88106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8168532" imgH="4450691" progId="Visio.Drawing.11">
                  <p:embed/>
                </p:oleObj>
              </mc:Choice>
              <mc:Fallback>
                <p:oleObj name="Visio" r:id="rId3" imgW="8168532" imgH="445069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66800"/>
                        <a:ext cx="88106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آماده سازی توقف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5330" y="312713"/>
            <a:ext cx="5466272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200" b="1">
                <a:cs typeface="B Mitra" panose="00000400000000000000" pitchFamily="2" charset="-78"/>
              </a:defRPr>
            </a:lvl1pPr>
          </a:lstStyle>
          <a:p>
            <a:r>
              <a:rPr lang="fa-IR" sz="2400" dirty="0"/>
              <a:t>شرکت تعمیرات و پشتیبانی نیرو گاههای اتمی - تپنا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01866" y="4473208"/>
            <a:ext cx="65532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انجام فعالیت های آماده سازی و پشتیبانی تعمیرات</a:t>
            </a:r>
            <a:r>
              <a:rPr lang="fa-IR" sz="2000" dirty="0" smtClean="0">
                <a:cs typeface="B Mitra" pitchFamily="2" charset="-78"/>
              </a:rPr>
              <a:t>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cs typeface="B Mitra" pitchFamily="2" charset="-78"/>
              </a:rPr>
              <a:t>انجام تعمیرات برنامه ریزی شده واحد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cs typeface="B Mitra" pitchFamily="2" charset="-78"/>
              </a:rPr>
              <a:t>انجام تعمیرات جاری و رفع عیوب تجهیزات در حین کار واحد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cs typeface="B Mitra" pitchFamily="2" charset="-78"/>
              </a:rPr>
              <a:t>انجام تعمیرات اضطراری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cs typeface="B Mitra" pitchFamily="2" charset="-78"/>
              </a:rPr>
              <a:t>مدیریت و نظارت بر فعالیت پیمانکاران</a:t>
            </a:r>
            <a:endParaRPr lang="en-US" sz="3200" b="1" dirty="0"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14177"/>
            <a:ext cx="7924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Mitra" pitchFamily="2" charset="-78"/>
              </a:rPr>
              <a:t>شرکت تپنا با ماموریت نگهداری وپشتیبانی از تجهیزات و تاسیسات نیروگاه های اتمی کشور، به همراه انتقال دانش فنی مرتبط ، با برترین کیفیت و به کارگیری قابلیت ها ، ظرفیت های سخت افزاری و نرم افزاری داخلی و با در نظر گرفتن منافع ذیع نفعان در سال 1389 تاسیس شد</a:t>
            </a:r>
            <a:endParaRPr lang="en-US" sz="2400" b="1" dirty="0">
              <a:cs typeface="B Mitra" pitchFamily="2" charset="-78"/>
            </a:endParaRPr>
          </a:p>
        </p:txBody>
      </p:sp>
      <p:pic>
        <p:nvPicPr>
          <p:cNvPr id="7" name="Picture 2" descr="\\ps-nas\BNPP Documents\Maintenance And Repair\اسناد موقت\Photos\Photo-2015-2\_MG_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6" y="2819400"/>
            <a:ext cx="1828800" cy="158496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s-nas\BNPP Documents\Maintenance And Repair\اسناد موقت\Photos\Tapna\تعمیر اساسی سیلندر فشار قوی و عیوب پوسته ی آن\DSC07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95" y="2808808"/>
            <a:ext cx="1828800" cy="154983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SADEGHI_A.BOM\Desktop\فعالیتهای مدیریت برق\زنراتور\DSC02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038" y="2821914"/>
            <a:ext cx="1758875" cy="1523619"/>
          </a:xfrm>
          <a:prstGeom prst="hexagon">
            <a:avLst/>
          </a:prstGeom>
          <a:noFill/>
        </p:spPr>
      </p:pic>
      <p:pic>
        <p:nvPicPr>
          <p:cNvPr id="10" name="Picture 12" descr="C:\Documents and Settings\SADEGHI_A.BOM\Desktop\فعالیتهای مدیریت برق\RM12D001\IMG_9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927" y="2808808"/>
            <a:ext cx="1795585" cy="1524553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C:\Users\faraji\Desktop\ZF\IMG_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66800"/>
            <a:ext cx="4410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ovahedirad.BOM\Desktop\Photo\_MG_06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066800"/>
            <a:ext cx="41148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312713"/>
            <a:ext cx="2667000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200" b="1">
                <a:cs typeface="B Mitra" panose="00000400000000000000" pitchFamily="2" charset="-78"/>
              </a:defRPr>
            </a:lvl1pPr>
          </a:lstStyle>
          <a:p>
            <a:r>
              <a:rPr lang="fa-IR" sz="2400" dirty="0" smtClean="0"/>
              <a:t>دو نما از سالن توربین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2852936"/>
            <a:ext cx="381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500" dirty="0" smtClean="0">
                <a:cs typeface="Titr" pitchFamily="2" charset="-78"/>
              </a:rPr>
              <a:t>پايان</a:t>
            </a:r>
            <a:endParaRPr lang="en-US" sz="3500" dirty="0">
              <a:cs typeface="Titr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30492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42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6959" y="4774254"/>
            <a:ext cx="73312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رهبر معظم انقلاب اسلامي :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اهميت </a:t>
            </a:r>
            <a:r>
              <a:rPr lang="fa-IR" sz="28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به كارگيري انرژي هسته­اي </a:t>
            </a:r>
            <a:r>
              <a:rPr lang="fa-IR" sz="28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و </a:t>
            </a:r>
            <a:r>
              <a:rPr lang="fa-IR" sz="28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به دست آوردن فناوري هسته­اي در كشور ما، از كشف </a:t>
            </a:r>
            <a:r>
              <a:rPr lang="fa-IR" sz="28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و </a:t>
            </a:r>
            <a:r>
              <a:rPr lang="fa-IR" sz="28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استخراج نفت بيشتر است</a:t>
            </a:r>
            <a:r>
              <a:rPr lang="fa-IR" sz="28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.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 smtClean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959" y="755489"/>
            <a:ext cx="3271678" cy="37214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5" descr="ZA_View_870917_ (224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4" y="755488"/>
            <a:ext cx="3193987" cy="37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O:\ДОК\--- ДОКУМЕНТЫ ---\Презентации\Графические материалы\3-Буш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4"/>
            <a:ext cx="6663582" cy="6798584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/>
        </p:spPr>
      </p:pic>
      <p:sp>
        <p:nvSpPr>
          <p:cNvPr id="6" name="Rectangle 5"/>
          <p:cNvSpPr/>
          <p:nvPr/>
        </p:nvSpPr>
        <p:spPr>
          <a:xfrm>
            <a:off x="6421222" y="1263134"/>
            <a:ext cx="2802434" cy="41549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342900" indent="-342900" algn="ctr" rtl="1">
              <a:buFont typeface="Wingdings" pitchFamily="2" charset="2"/>
              <a:buChar char="ü"/>
            </a:pPr>
            <a:r>
              <a:rPr lang="en-US" sz="2400" dirty="0" smtClean="0">
                <a:cs typeface="B Mitra" pitchFamily="2" charset="-78"/>
              </a:rPr>
              <a:t> </a:t>
            </a:r>
            <a:r>
              <a:rPr lang="fa-IR" sz="2400" dirty="0" smtClean="0">
                <a:cs typeface="B Mitra" pitchFamily="2" charset="-78"/>
              </a:rPr>
              <a:t>نيروگاه اتمي بوشهر 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با ظرفيت هزار مگاوات 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انرژي الكتريكي در كنار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 ساحل خليج فارس 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در استان بوشهر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 احداث شده است</a:t>
            </a:r>
            <a:r>
              <a:rPr lang="en-US" sz="2400" dirty="0" smtClean="0">
                <a:cs typeface="B Mitra" pitchFamily="2" charset="-78"/>
              </a:rPr>
              <a:t>.</a:t>
            </a:r>
          </a:p>
          <a:p>
            <a:pPr algn="just" rtl="1"/>
            <a:endParaRPr lang="en-US" sz="2400" dirty="0">
              <a:cs typeface="B Mitra" pitchFamily="2" charset="-78"/>
            </a:endParaRPr>
          </a:p>
          <a:p>
            <a:pPr algn="just" rtl="1"/>
            <a:r>
              <a:rPr lang="fa-IR" sz="2400" dirty="0" smtClean="0">
                <a:cs typeface="B Mitra" pitchFamily="2" charset="-78"/>
              </a:rPr>
              <a:t> </a:t>
            </a:r>
          </a:p>
          <a:p>
            <a:pPr marL="342900" indent="-342900" algn="ctr" rtl="1">
              <a:buFont typeface="Wingdings" pitchFamily="2" charset="2"/>
              <a:buChar char="ü"/>
            </a:pPr>
            <a:r>
              <a:rPr lang="fa-IR" sz="2400" dirty="0" smtClean="0">
                <a:cs typeface="B Mitra" pitchFamily="2" charset="-78"/>
              </a:rPr>
              <a:t>اين نيروگاه اولين 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نيروگاه قدرت برق </a:t>
            </a:r>
          </a:p>
          <a:p>
            <a:pPr algn="ctr" rtl="1"/>
            <a:r>
              <a:rPr lang="fa-IR" sz="2400" dirty="0" smtClean="0">
                <a:cs typeface="B Mitra" pitchFamily="2" charset="-78"/>
              </a:rPr>
              <a:t>اتمي ايران است</a:t>
            </a:r>
            <a:r>
              <a:rPr lang="en-US" sz="2400" dirty="0" smtClean="0">
                <a:cs typeface="B Mitra" pitchFamily="2" charset="-78"/>
              </a:rPr>
              <a:t>.</a:t>
            </a:r>
            <a:r>
              <a:rPr lang="fa-IR" sz="2400" dirty="0" smtClean="0">
                <a:cs typeface="B Mitra" pitchFamily="2" charset="-78"/>
              </a:rPr>
              <a:t> 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مديريت برنامه ريزي و سازماندهي 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0766" y="2931543"/>
            <a:ext cx="208079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ساختمان و سازه ها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584" y="79003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سایت نیروگاه اتمی بوشهر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4604" y="1459301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واحد سوم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207" y="1442048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واحد دوم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807" y="1442048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واحد یکم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360" y="1459301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واحد ....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95554" y="124723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41894" y="124723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2995" y="1262331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76190" y="124076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21480" y="3541143"/>
            <a:ext cx="207000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سیستم ها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720004" y="3318294"/>
            <a:ext cx="242316" cy="22284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1480" y="4126301"/>
            <a:ext cx="21239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تجهیزات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735325" y="3931488"/>
            <a:ext cx="242316" cy="19481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4260" y="4940326"/>
            <a:ext cx="80010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کنترلی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45665" y="4898373"/>
            <a:ext cx="1066801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الکتریکی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9883" y="4953000"/>
            <a:ext cx="1009504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مکانیکی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23" name="Elbow Connector 22"/>
          <p:cNvCxnSpPr>
            <a:stCxn id="18" idx="2"/>
            <a:endCxn id="22" idx="0"/>
          </p:cNvCxnSpPr>
          <p:nvPr/>
        </p:nvCxnSpPr>
        <p:spPr>
          <a:xfrm rot="16200000" flipH="1">
            <a:off x="3686190" y="3704554"/>
            <a:ext cx="445699" cy="2051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2"/>
          </p:cNvCxnSpPr>
          <p:nvPr/>
        </p:nvCxnSpPr>
        <p:spPr>
          <a:xfrm rot="5400000">
            <a:off x="2658406" y="4727962"/>
            <a:ext cx="445699" cy="43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2"/>
          </p:cNvCxnSpPr>
          <p:nvPr/>
        </p:nvCxnSpPr>
        <p:spPr>
          <a:xfrm rot="5400000">
            <a:off x="1582081" y="3651637"/>
            <a:ext cx="445699" cy="21570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2690530" y="2585048"/>
            <a:ext cx="242316" cy="3457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724400" y="1026118"/>
            <a:ext cx="4191000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نگهداری و تعمیرات 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B Mitra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در نیروگاه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اتمی بوشهر با هدف حفظ و نگهداشت تجهیزات و سیستم ها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با کارایی ، قابلیت اطمینان و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دسترس پذیری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مناسب  </a:t>
            </a:r>
            <a:endParaRPr lang="fa-I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Nazanin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برای تولید ایمن ، مطمئن و اقتصادی انرژی الکتریکی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انجام می گیرد</a:t>
            </a:r>
            <a:endParaRPr lang="fa-I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Nazanin" pitchFamily="2" charset="-7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1166" y="5319122"/>
            <a:ext cx="7086599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سرویس های فنی – تعمیرات اساسی و نیمه اساسی تجهیزات – بازرسی های فنی – تست های هیدرولیک – تست های عملکردی – کنترل خواص فلز پوسته تجهیزات و خطوط جوش از طریق تست های مخرب و غیر مخرب – کالیبراسیون و.... </a:t>
            </a:r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Gulim" pitchFamily="34" charset="-127"/>
              <a:cs typeface="Nazanin" pitchFamily="2" charset="-78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2895600" cy="4090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نگهداری و تعمیرات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8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4702" y="1280160"/>
            <a:ext cx="3276599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طبقه بندی بر اساس تاثیر گذاری بر ایمنی</a:t>
            </a:r>
            <a:endParaRPr 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194560"/>
            <a:ext cx="4114800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سیستم ها و تجهیزات </a:t>
            </a:r>
            <a:r>
              <a:rPr lang="fa-IR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غیر مهم برای ایمنی(70%)</a:t>
            </a:r>
            <a:endParaRPr 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itra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6253" y="18288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53796" y="18288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" name="Rectangle 7"/>
          <p:cNvSpPr/>
          <p:nvPr/>
        </p:nvSpPr>
        <p:spPr>
          <a:xfrm>
            <a:off x="2171700" y="3200400"/>
            <a:ext cx="457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تقسیم بندی تجهیزات بر مبنای قابلیت زمانی تعمیر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20979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در زمان توقف واحد(40%)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1237" y="4234132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در زمان کار واحد(52%)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267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در فصول سرد سال(8%)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381000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27888" y="381000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8740" y="380619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2194560"/>
            <a:ext cx="3886200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سیستم ها و تجهیزات مهم </a:t>
            </a:r>
            <a:r>
              <a:rPr lang="fa-IR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برای </a:t>
            </a:r>
            <a:r>
              <a:rPr lang="fa-IR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ایمنی(30%)</a:t>
            </a:r>
            <a:endParaRPr 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itra" pitchFamily="2" charset="-7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2438399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تجهیزات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26068"/>
            <a:ext cx="2590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برنامه چهار ساله توقف واحد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4609" y="1905000"/>
            <a:ext cx="23708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برنامه سالانه </a:t>
            </a:r>
            <a:r>
              <a:rPr lang="fa-IR" dirty="0"/>
              <a:t>نت تجهیزات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1970" y="2767475"/>
            <a:ext cx="24714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برنامه ماهانه </a:t>
            </a:r>
            <a:r>
              <a:rPr lang="fa-IR" dirty="0"/>
              <a:t>نت تجهیزات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7916" y="2895599"/>
            <a:ext cx="2286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حجم فعالیت های نت توقف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970" y="3501854"/>
            <a:ext cx="24024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برنامه هفتگی نت تجهیزات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686" y="2330810"/>
            <a:ext cx="14808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solidFill>
                  <a:schemeClr val="tx1"/>
                </a:solidFill>
              </a:rPr>
              <a:t>نزدیک به 4000 تا 6000 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4973" y="3950732"/>
            <a:ext cx="15326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tx1"/>
                </a:solidFill>
              </a:rPr>
              <a:t>نزدیک به 350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267200" y="5562600"/>
            <a:ext cx="2408209" cy="10317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B Mitra" pitchFamily="2" charset="-78"/>
              </a:rPr>
              <a:t>عیوب بوجود آمده در حین بهره </a:t>
            </a:r>
            <a:r>
              <a:rPr lang="fa-IR" sz="1400" dirty="0" smtClean="0">
                <a:solidFill>
                  <a:schemeClr val="tx1"/>
                </a:solidFill>
                <a:cs typeface="B Mitra" pitchFamily="2" charset="-78"/>
              </a:rPr>
              <a:t>برداری</a:t>
            </a:r>
            <a:endParaRPr lang="en-US" sz="1400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13198" y="3136807"/>
            <a:ext cx="0" cy="36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447800"/>
            <a:ext cx="3581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برنامه چهار ساله  تعمیرات تجهیزات اصلی</a:t>
            </a:r>
            <a:endParaRPr lang="en-US" dirty="0"/>
          </a:p>
        </p:txBody>
      </p:sp>
      <p:cxnSp>
        <p:nvCxnSpPr>
          <p:cNvPr id="14" name="Elbow Connector 13"/>
          <p:cNvCxnSpPr>
            <a:stCxn id="3" idx="3"/>
            <a:endCxn id="5" idx="0"/>
          </p:cNvCxnSpPr>
          <p:nvPr/>
        </p:nvCxnSpPr>
        <p:spPr>
          <a:xfrm>
            <a:off x="3276600" y="1110734"/>
            <a:ext cx="1993422" cy="7942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7328" y="1600200"/>
            <a:ext cx="9826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455435" y="2122567"/>
            <a:ext cx="692269" cy="6959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848" y="3442900"/>
            <a:ext cx="308825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برنامه زمان بندی تعویض سوخت و تعمیرات تجهیزات اصلی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659" y="4322307"/>
            <a:ext cx="308825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برنامه زمان بندی تعمیرات تجهیزات ، بازرسی و تست ها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331" y="5257800"/>
            <a:ext cx="24053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برنامه هفتگی نت  تجهیزات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endCxn id="7" idx="3"/>
          </p:cNvCxnSpPr>
          <p:nvPr/>
        </p:nvCxnSpPr>
        <p:spPr>
          <a:xfrm rot="16200000" flipV="1">
            <a:off x="2786649" y="3597533"/>
            <a:ext cx="2710935" cy="1676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8" idx="1"/>
          </p:cNvCxnSpPr>
          <p:nvPr/>
        </p:nvCxnSpPr>
        <p:spPr>
          <a:xfrm rot="5400000" flipH="1" flipV="1">
            <a:off x="4639297" y="4518527"/>
            <a:ext cx="2104680" cy="4406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66492" y="5715000"/>
            <a:ext cx="179141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200" dirty="0" smtClean="0">
                <a:solidFill>
                  <a:schemeClr val="tx1"/>
                </a:solidFill>
              </a:rPr>
              <a:t>نزدیک به 500 تا  700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657600" y="3329394"/>
            <a:ext cx="1371600" cy="1066876"/>
          </a:xfrm>
          <a:prstGeom prst="wedgeEllipseCallout">
            <a:avLst>
              <a:gd name="adj1" fmla="val 45834"/>
              <a:gd name="adj2" fmla="val 990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</a:rPr>
              <a:t>عیوب </a:t>
            </a:r>
            <a:r>
              <a:rPr lang="fa-IR" sz="1600" dirty="0">
                <a:solidFill>
                  <a:schemeClr val="tx1"/>
                </a:solidFill>
              </a:rPr>
              <a:t>موکول شده به زمان </a:t>
            </a:r>
            <a:r>
              <a:rPr lang="fa-IR" sz="1600" dirty="0" smtClean="0">
                <a:solidFill>
                  <a:schemeClr val="tx1"/>
                </a:solidFill>
              </a:rPr>
              <a:t>توقف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248400" y="4319349"/>
            <a:ext cx="1371600" cy="1066876"/>
          </a:xfrm>
          <a:prstGeom prst="wedgeEllipseCallout">
            <a:avLst>
              <a:gd name="adj1" fmla="val -107625"/>
              <a:gd name="adj2" fmla="val 538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</a:rPr>
              <a:t>عیوب قابل رفع در زمان کار واحد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5" idx="1"/>
            <a:endCxn id="7" idx="0"/>
          </p:cNvCxnSpPr>
          <p:nvPr/>
        </p:nvCxnSpPr>
        <p:spPr>
          <a:xfrm rot="10800000" flipV="1">
            <a:off x="2160917" y="2089665"/>
            <a:ext cx="1923693" cy="8059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6482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برنامه ریزی نگهداری و تعمیرات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992" y="2971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توقف و سرد سازی واحد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542" y="29718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فعالیت تعویض سوخت و انجام تعمیرات و بازرسی ها 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02589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298276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298276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286775"/>
            <a:ext cx="12192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" y="1905000"/>
            <a:ext cx="8763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60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1650" y="1896375"/>
            <a:ext cx="8763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60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43250" y="1896375"/>
            <a:ext cx="8763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60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14850" y="1905000"/>
            <a:ext cx="876300" cy="457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90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971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راه اندازی واحد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1293964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1289651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81700" y="1896375"/>
            <a:ext cx="8763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60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10450" y="1887750"/>
            <a:ext cx="8763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60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5478" y="3582836"/>
            <a:ext cx="1141922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3-6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7600" y="3601525"/>
            <a:ext cx="14859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47 تا67 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81800" y="3601525"/>
            <a:ext cx="123825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Mitra" pitchFamily="2" charset="-78"/>
              </a:rPr>
              <a:t>10-17روز</a:t>
            </a:r>
            <a:endParaRPr lang="en-US" sz="1600" dirty="0">
              <a:cs typeface="B Mitra" pitchFamily="2" charset="-7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1" y="4191000"/>
            <a:ext cx="7537688" cy="1754326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تعویض یک سوم سوخت کار کرده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تعمیر اساسی یک لوپ مدار اول شامل یک پمپ اصلی مدار اول یک مولد بخار و کنترل لوله ها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تعمیر یک سیلندر توربین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تعمیر یک پمپ اصلی تامین آب دریا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تعمیر اساسی یک سری تجهیزات کانال ایمنی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 </a:t>
            </a:r>
            <a:endParaRPr lang="fa-I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ulim" pitchFamily="34" charset="-127"/>
              <a:cs typeface="B Mitra" pitchFamily="2" charset="-78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3434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توقف واحد برای تعویض سوخت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804"/>
            <a:ext cx="8077200" cy="505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نمایی از سالن مركزي راكتور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1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C:\Users\movahedirad.BOM\Desktop\Photo\IMG_0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نمایی از سالن مركزي راكتور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58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99638-8905-4483-AFFD-E9851C1530D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81FAC8-D2CF-4476-882C-4254803E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9B1E5E4-6740-4C99-8A30-891DFA3D2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8116</TotalTime>
  <Words>561</Words>
  <Application>Microsoft Office PowerPoint</Application>
  <PresentationFormat>On-screen Show (4:3)</PresentationFormat>
  <Paragraphs>110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Visio</vt:lpstr>
      <vt:lpstr>PowerPoint Presentation</vt:lpstr>
      <vt:lpstr>PowerPoint Presentation</vt:lpstr>
      <vt:lpstr>PowerPoint Presentation</vt:lpstr>
      <vt:lpstr>نگهداری و تعمیرات</vt:lpstr>
      <vt:lpstr>تجهیزات</vt:lpstr>
      <vt:lpstr>برنامه ریزی نگهداری و تعمیرات</vt:lpstr>
      <vt:lpstr>توقف واحد برای تعویض سوخت</vt:lpstr>
      <vt:lpstr>نمایی از سالن مركزي راكتور</vt:lpstr>
      <vt:lpstr>نمایی از سالن مركزي راكتور</vt:lpstr>
      <vt:lpstr>آماده سازی توقف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Last ststus of first unit</dc:subject>
  <dc:creator>E_Haghnegahdar</dc:creator>
  <cp:keywords>BNPP</cp:keywords>
  <cp:lastModifiedBy>Mahmoudi, Rasoul</cp:lastModifiedBy>
  <cp:revision>809</cp:revision>
  <cp:lastPrinted>2018-06-19T13:47:28Z</cp:lastPrinted>
  <dcterms:created xsi:type="dcterms:W3CDTF">2012-10-13T08:27:19Z</dcterms:created>
  <dcterms:modified xsi:type="dcterms:W3CDTF">2021-03-01T08:55:56Z</dcterms:modified>
</cp:coreProperties>
</file>