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53" r:id="rId2"/>
    <p:sldId id="354" r:id="rId3"/>
    <p:sldId id="358" r:id="rId4"/>
    <p:sldId id="258" r:id="rId5"/>
    <p:sldId id="262" r:id="rId6"/>
    <p:sldId id="337" r:id="rId7"/>
    <p:sldId id="285" r:id="rId8"/>
    <p:sldId id="356" r:id="rId9"/>
    <p:sldId id="357" r:id="rId10"/>
    <p:sldId id="330" r:id="rId11"/>
    <p:sldId id="270" r:id="rId12"/>
    <p:sldId id="326" r:id="rId13"/>
    <p:sldId id="325" r:id="rId14"/>
    <p:sldId id="327" r:id="rId15"/>
    <p:sldId id="339" r:id="rId16"/>
    <p:sldId id="340" r:id="rId17"/>
    <p:sldId id="341" r:id="rId18"/>
    <p:sldId id="342" r:id="rId19"/>
    <p:sldId id="348" r:id="rId20"/>
    <p:sldId id="349" r:id="rId21"/>
    <p:sldId id="346" r:id="rId22"/>
    <p:sldId id="352" r:id="rId23"/>
    <p:sldId id="351" r:id="rId24"/>
    <p:sldId id="355" r:id="rId25"/>
  </p:sldIdLst>
  <p:sldSz cx="5329238" cy="7561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1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0"/>
  </p:normalViewPr>
  <p:slideViewPr>
    <p:cSldViewPr>
      <p:cViewPr varScale="1">
        <p:scale>
          <a:sx n="107" d="100"/>
          <a:sy n="107" d="100"/>
        </p:scale>
        <p:origin x="3108" y="114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4435E-AECF-4B6C-A3F8-731D4BBD570C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4538"/>
            <a:ext cx="26225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2F4D7-F1A8-4BDA-8EA3-4FA1E6FC8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7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F4D7-F1A8-4BDA-8EA3-4FA1E6FC8F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4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F4D7-F1A8-4BDA-8EA3-4FA1E6FC8F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4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F4D7-F1A8-4BDA-8EA3-4FA1E6FC8F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F4D7-F1A8-4BDA-8EA3-4FA1E6FC8F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95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F4D7-F1A8-4BDA-8EA3-4FA1E6FC8F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6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F4D7-F1A8-4BDA-8EA3-4FA1E6FC8FC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F4D7-F1A8-4BDA-8EA3-4FA1E6FC8FC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9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66400" y="1769040"/>
            <a:ext cx="479556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66400" y="4059720"/>
            <a:ext cx="479556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400" y="176904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723760" y="176904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66400" y="405972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723760" y="405972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66400" y="1769040"/>
            <a:ext cx="1544040" cy="209160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888200" y="1769040"/>
            <a:ext cx="1544040" cy="209160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509640" y="1769040"/>
            <a:ext cx="1544040" cy="209160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66400" y="4059720"/>
            <a:ext cx="1544040" cy="209160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888200" y="4059720"/>
            <a:ext cx="1544040" cy="209160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509640" y="4059720"/>
            <a:ext cx="1544040" cy="209160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266400" y="1769040"/>
            <a:ext cx="4795560" cy="438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66400" y="1769040"/>
            <a:ext cx="479556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66400" y="1769040"/>
            <a:ext cx="23400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723760" y="1769040"/>
            <a:ext cx="23400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66400" y="301680"/>
            <a:ext cx="479556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66400" y="176904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723760" y="1769040"/>
            <a:ext cx="23400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266400" y="405972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66400" y="1769040"/>
            <a:ext cx="23400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723760" y="176904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723760" y="405972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66400" y="-4680"/>
            <a:ext cx="4795560" cy="1875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66400" y="176904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723760" y="1769040"/>
            <a:ext cx="2340000" cy="209160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66400" y="4059720"/>
            <a:ext cx="479556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66400" y="301680"/>
            <a:ext cx="47955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266400" y="1769040"/>
            <a:ext cx="4795560" cy="43851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" y="1588"/>
            <a:ext cx="36004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stomShape 2"/>
          <p:cNvSpPr/>
          <p:nvPr/>
        </p:nvSpPr>
        <p:spPr>
          <a:xfrm>
            <a:off x="45419" y="1460987"/>
            <a:ext cx="3555353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ПРОГРАММА</a:t>
            </a:r>
          </a:p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проведения проектно-информированной партнерской проверки </a:t>
            </a:r>
          </a:p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ВАО АЭС на Калининской АЭС</a:t>
            </a: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rgbClr val="1F497D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06.10.2022-22.10.2022</a:t>
            </a:r>
            <a:endParaRPr lang="ru-RU" sz="1400" b="1" strike="noStrike" spc="-1" dirty="0"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1" y="4362028"/>
            <a:ext cx="1512168" cy="4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tanna\Desktop\буклет_новый бренд_РАЗВОРОТ_универсальный.jpg"/>
          <p:cNvPicPr/>
          <p:nvPr/>
        </p:nvPicPr>
        <p:blipFill>
          <a:blip r:embed="rId3"/>
          <a:stretch/>
        </p:blipFill>
        <p:spPr>
          <a:xfrm>
            <a:off x="1763902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2737603" y="252000"/>
            <a:ext cx="230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СПИСОК УЧАСТНИКОВ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12" name="Table 3"/>
          <p:cNvGraphicFramePr/>
          <p:nvPr>
            <p:extLst>
              <p:ext uri="{D42A27DB-BD31-4B8C-83A1-F6EECF244321}">
                <p14:modId xmlns:p14="http://schemas.microsoft.com/office/powerpoint/2010/main" val="1250751565"/>
              </p:ext>
            </p:extLst>
          </p:nvPr>
        </p:nvGraphicFramePr>
        <p:xfrm>
          <a:off x="1746880" y="4514942"/>
          <a:ext cx="3529349" cy="2160000"/>
        </p:xfrm>
        <a:graphic>
          <a:graphicData uri="http://schemas.openxmlformats.org/drawingml/2006/table">
            <a:tbl>
              <a:tblPr/>
              <a:tblGrid>
                <a:gridCol w="88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Чухлебова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Елена Валерьевна</a:t>
                      </a:r>
                      <a:endParaRPr lang="en-US" sz="12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Ведущий инженер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ОИОЭиРН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, Смоленская АЭС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Алыев Руслан Ровшанович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безопасности и надёжности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CustomShape 2"/>
          <p:cNvSpPr/>
          <p:nvPr/>
        </p:nvSpPr>
        <p:spPr>
          <a:xfrm>
            <a:off x="1801163" y="3537655"/>
            <a:ext cx="3475066" cy="8449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Общепроизводственные области:  </a:t>
            </a:r>
            <a:endParaRPr lang="ru-RU" sz="1400" b="1" spc="-1" dirty="0" smtClean="0">
              <a:solidFill>
                <a:srgbClr val="1F497D"/>
              </a:solidFill>
              <a:latin typeface="Calibri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Опыт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эксплуатации (ОЕ.1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 </a:t>
            </a:r>
            <a:endParaRPr lang="ru-RU" sz="1200" spc="-1" dirty="0">
              <a:solidFill>
                <a:srgbClr val="1F497D"/>
              </a:solidFill>
              <a:latin typeface="Calibri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Совершенствование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производственной деятельности (PI-1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4" name="Picture 3" descr="O:\Dep\ЦОИ\Международный отдел\Фото\Фото КАЭС\Алыев_Руслан_Ровшанович_36529544_Калининская_АЭ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80" y="5608837"/>
            <a:ext cx="849851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66425"/>
              </p:ext>
            </p:extLst>
          </p:nvPr>
        </p:nvGraphicFramePr>
        <p:xfrm>
          <a:off x="1777243" y="4518117"/>
          <a:ext cx="835093" cy="107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Точечный рисунок" r:id="rId5" imgW="5904762" imgH="7590476" progId="Paint.Picture">
                  <p:embed/>
                </p:oleObj>
              </mc:Choice>
              <mc:Fallback>
                <p:oleObj name="Точечный рисунок" r:id="rId5" imgW="5904762" imgH="75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243" y="4518117"/>
                        <a:ext cx="835093" cy="1077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3"/>
          <p:cNvGraphicFramePr/>
          <p:nvPr>
            <p:extLst>
              <p:ext uri="{D42A27DB-BD31-4B8C-83A1-F6EECF244321}">
                <p14:modId xmlns:p14="http://schemas.microsoft.com/office/powerpoint/2010/main" val="2516322667"/>
              </p:ext>
            </p:extLst>
          </p:nvPr>
        </p:nvGraphicFramePr>
        <p:xfrm>
          <a:off x="1775455" y="1272139"/>
          <a:ext cx="3519207" cy="2232000"/>
        </p:xfrm>
        <a:graphic>
          <a:graphicData uri="http://schemas.openxmlformats.org/drawingml/2006/table">
            <a:tbl>
              <a:tblPr/>
              <a:tblGrid>
                <a:gridCol w="87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Щелик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Юрий Владиславович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Советник ВАО АЭС-МЦ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Сушкевич Дмитрий Анатольевич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Первый заместитель главного инженера по эксплуатации </a:t>
                      </a:r>
                    </a:p>
                    <a:p>
                      <a:pPr marL="0" marR="1778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stomShape 2"/>
          <p:cNvSpPr/>
          <p:nvPr/>
        </p:nvSpPr>
        <p:spPr>
          <a:xfrm>
            <a:off x="1788412" y="565707"/>
            <a:ext cx="351612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Общепроизводственные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области: 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Противоаварийная готовность и управление тяжелыми авариями (EР.1 – ЕР.3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63" y="2393947"/>
            <a:ext cx="85865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70" y="1280431"/>
            <a:ext cx="8135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3"/>
          <a:stretch/>
        </p:blipFill>
        <p:spPr>
          <a:xfrm>
            <a:off x="323" y="1440"/>
            <a:ext cx="3559680" cy="7558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71363"/>
              </p:ext>
            </p:extLst>
          </p:nvPr>
        </p:nvGraphicFramePr>
        <p:xfrm>
          <a:off x="43681" y="1096176"/>
          <a:ext cx="3522647" cy="2232000"/>
        </p:xfrm>
        <a:graphic>
          <a:graphicData uri="http://schemas.openxmlformats.org/drawingml/2006/table">
            <a:tbl>
              <a:tblPr/>
              <a:tblGrid>
                <a:gridCol w="88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Цзе</a:t>
                      </a:r>
                      <a:endParaRPr lang="ru-RU" sz="12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Советник ВАО АЭС – МЦ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Липунов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Игорь Владимирович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ОИОЭиРН</a:t>
                      </a:r>
                      <a:endParaRPr lang="ru-RU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 descr="O:\Dep\ЦОИ\Международный отдел\фото 2019 отдел пропусков\Фото КАЭС\Липунов_Игорь_Владимирович_36529613_ОИОЭиР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" y="2222656"/>
            <a:ext cx="8375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43681" y="560821"/>
            <a:ext cx="342099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Проверка выполнения рекомендаций </a:t>
            </a:r>
            <a:r>
              <a:rPr lang="en-US" sz="1400" b="1" spc="-1" dirty="0">
                <a:solidFill>
                  <a:srgbClr val="1F497D"/>
                </a:solidFill>
                <a:latin typeface="Calibri"/>
              </a:rPr>
              <a:t>SOER: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608" r="11059" b="-1608"/>
          <a:stretch/>
        </p:blipFill>
        <p:spPr bwMode="auto">
          <a:xfrm>
            <a:off x="69994" y="1122408"/>
            <a:ext cx="83399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1"/>
          <p:cNvSpPr/>
          <p:nvPr/>
        </p:nvSpPr>
        <p:spPr>
          <a:xfrm>
            <a:off x="831487" y="252239"/>
            <a:ext cx="230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СПИСОК УЧАСТНИКОВ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12" name="Table 3"/>
          <p:cNvGraphicFramePr/>
          <p:nvPr>
            <p:extLst>
              <p:ext uri="{D42A27DB-BD31-4B8C-83A1-F6EECF244321}">
                <p14:modId xmlns:p14="http://schemas.microsoft.com/office/powerpoint/2010/main" val="1947007342"/>
              </p:ext>
            </p:extLst>
          </p:nvPr>
        </p:nvGraphicFramePr>
        <p:xfrm>
          <a:off x="66437" y="3885756"/>
          <a:ext cx="3522647" cy="1116000"/>
        </p:xfrm>
        <a:graphic>
          <a:graphicData uri="http://schemas.openxmlformats.org/drawingml/2006/table">
            <a:tbl>
              <a:tblPr/>
              <a:tblGrid>
                <a:gridCol w="88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Седова София Константиновна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Специалист ОМВС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Тел.: 8-901-695-14-67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E-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mail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 sedova-sk@knpp.ru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CustomShape 2"/>
          <p:cNvSpPr/>
          <p:nvPr/>
        </p:nvSpPr>
        <p:spPr>
          <a:xfrm>
            <a:off x="43681" y="3564607"/>
            <a:ext cx="34998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 Секретарь</a:t>
            </a:r>
            <a:r>
              <a:rPr lang="en-US" sz="1400" b="1" strike="noStrike" spc="-1" dirty="0" smtClean="0">
                <a:solidFill>
                  <a:srgbClr val="1F497D"/>
                </a:solidFill>
                <a:latin typeface="Calibri"/>
                <a:ea typeface="DejaVu Sans"/>
              </a:rPr>
              <a:t>: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20353" r="24150" b="11263"/>
          <a:stretch/>
        </p:blipFill>
        <p:spPr bwMode="auto">
          <a:xfrm>
            <a:off x="82843" y="3899531"/>
            <a:ext cx="85466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1763902" y="992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/>
          <p:cNvSpPr/>
          <p:nvPr/>
        </p:nvSpPr>
        <p:spPr>
          <a:xfrm>
            <a:off x="2552633" y="289055"/>
            <a:ext cx="266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ПРОГРАММА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9040" y="676131"/>
          <a:ext cx="3383640" cy="1376308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2"/>
          <p:cNvGraphicFramePr/>
          <p:nvPr>
            <p:extLst>
              <p:ext uri="{D42A27DB-BD31-4B8C-83A1-F6EECF244321}">
                <p14:modId xmlns:p14="http://schemas.microsoft.com/office/powerpoint/2010/main" val="2061862620"/>
              </p:ext>
            </p:extLst>
          </p:nvPr>
        </p:nvGraphicFramePr>
        <p:xfrm>
          <a:off x="1802002" y="618981"/>
          <a:ext cx="3470101" cy="6330004"/>
        </p:xfrm>
        <a:graphic>
          <a:graphicData uri="http://schemas.openxmlformats.org/drawingml/2006/table">
            <a:tbl>
              <a:tblPr/>
              <a:tblGrid>
                <a:gridCol w="1011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6 октября (четверг)</a:t>
                      </a:r>
                      <a:endParaRPr lang="ru-RU" sz="1300" b="0" i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i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5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течение дня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Прибытие команды в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г. Удомля.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азмещение 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гостинице «Светлица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».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3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Тестирование на </a:t>
                      </a:r>
                      <a:r>
                        <a:rPr lang="en-US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COVID-19</a:t>
                      </a:r>
                      <a:endParaRPr lang="ru-RU" sz="1300" b="0" i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(гостиница «Светлица», 1 этаж)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1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18:00-20:00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Совещание команды ВАО АЭС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65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 в перерыве </a:t>
                      </a:r>
                      <a:b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300" b="0" i="1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(гостиница «Светлица»,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300" b="0" i="1" strike="noStrike" spc="-1" baseline="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 этаж, холл</a:t>
                      </a:r>
                      <a:r>
                        <a:rPr lang="en-US" sz="1300" b="0" i="1" strike="noStrike" spc="-1" baseline="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300" b="0" i="1" strike="noStrike" spc="-1" baseline="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секция 64</a:t>
                      </a:r>
                      <a:r>
                        <a:rPr lang="ru-RU" sz="1300" b="0" i="1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ru-RU" sz="1300" b="0" i="1" strike="noStrike" spc="-1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21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20:00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Ужин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48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3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октября (пятница)</a:t>
                      </a:r>
                      <a:endParaRPr lang="ru-RU" sz="13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43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08:00-08:15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Калининскую АЭС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(АК-1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43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08:15-09:30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Прохождение инструктажей, получение пропусков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(АК-141)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4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09:30-10:00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 </a:t>
                      </a:r>
                      <a:r>
                        <a:rPr lang="ru-RU" sz="1300" b="0" i="1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АК-412</a:t>
                      </a:r>
                      <a:r>
                        <a:rPr lang="ru-RU" sz="1300" b="0" i="1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087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10:00-11:00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Вступительное совещание. Приветственное слово руководства. Представление экспертов и партнеров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(АК-412)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565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11:00-12:00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Обсуждение с партнерами от АЭС планов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наблюдений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(АК-412)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4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12:00-13:00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Прохождение СИЧ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4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13:00-14:00</a:t>
                      </a: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ЛБК. Обед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565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00-14</a:t>
                      </a:r>
                      <a:r>
                        <a:rPr lang="en-US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45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Размещение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в офисах. Примерка одежды.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Переодевание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7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10989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/>
          <p:cNvSpPr/>
          <p:nvPr/>
        </p:nvSpPr>
        <p:spPr>
          <a:xfrm>
            <a:off x="799720" y="280575"/>
            <a:ext cx="266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ПРОГРАММА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9040" y="676131"/>
          <a:ext cx="3383640" cy="1376308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148408"/>
              </p:ext>
            </p:extLst>
          </p:nvPr>
        </p:nvGraphicFramePr>
        <p:xfrm>
          <a:off x="45943" y="562108"/>
          <a:ext cx="3470102" cy="6345706"/>
        </p:xfrm>
        <a:graphic>
          <a:graphicData uri="http://schemas.openxmlformats.org/drawingml/2006/table">
            <a:tbl>
              <a:tblPr/>
              <a:tblGrid>
                <a:gridCol w="1011974">
                  <a:extLst>
                    <a:ext uri="{9D8B030D-6E8A-4147-A177-3AD203B41FA5}">
                      <a16:colId xmlns:a16="http://schemas.microsoft.com/office/drawing/2014/main" val="3886599224"/>
                    </a:ext>
                  </a:extLst>
                </a:gridCol>
                <a:gridCol w="2458128">
                  <a:extLst>
                    <a:ext uri="{9D8B030D-6E8A-4147-A177-3AD203B41FA5}">
                      <a16:colId xmlns:a16="http://schemas.microsoft.com/office/drawing/2014/main" val="3487009665"/>
                    </a:ext>
                  </a:extLst>
                </a:gridCol>
              </a:tblGrid>
              <a:tr h="4540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14:45-16:30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Обход по АЭС с партнерами</a:t>
                      </a:r>
                      <a:b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(белые карточки ВАО АЭС).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 в перерыве </a:t>
                      </a:r>
                      <a:endParaRPr lang="ru-RU" sz="1300" b="0" i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</a:t>
                      </a:r>
                      <a:r>
                        <a:rPr lang="ru-RU" sz="1300" b="0" i="1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16:30-17:00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Обсуждение планов работы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17:00-18:00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Совещание команды ВАО АЭС </a:t>
                      </a:r>
                      <a:r>
                        <a:rPr lang="ru-RU" sz="1300" b="0" i="1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ЛБК-734</a:t>
                      </a:r>
                      <a:r>
                        <a:rPr lang="ru-RU" sz="1300" b="0" i="1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18:00-18:15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гостиницу «Светлица»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Приветственный ужин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128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8 октября (суббота)</a:t>
                      </a:r>
                      <a:endParaRPr lang="ru-RU" sz="1300" b="1" strike="noStrike" spc="-1" baseline="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09:00-09:15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УТП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0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09:15-13:00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Подготовка/обучение команды в аудитории УТП Т-118.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7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13:00-14:00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гостиницу «Светлица».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Обед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». </a:t>
                      </a:r>
                      <a:b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Возвращение в УТП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0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14:00–17:00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Подготовка/обучение команды в аудитории УТП Т-118.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009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Кофе-брейки в течение дня в перерывах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(УТП, А-215)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17:00-17:15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гостиницу «Светлица»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Ужин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128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9 октября</a:t>
                      </a:r>
                      <a:r>
                        <a:rPr lang="ru-RU" sz="13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(воскресенье)</a:t>
                      </a:r>
                      <a:endParaRPr lang="ru-RU" sz="13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12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09:00-09:15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УТП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400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09:15-13:00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Подготовка/обучение команды в аудитории УТП Т-118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1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1763902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/>
          <p:cNvSpPr/>
          <p:nvPr/>
        </p:nvSpPr>
        <p:spPr>
          <a:xfrm>
            <a:off x="2552633" y="280575"/>
            <a:ext cx="266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ПРОГРАММА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9040" y="676131"/>
          <a:ext cx="3383640" cy="1376308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198777"/>
              </p:ext>
            </p:extLst>
          </p:nvPr>
        </p:nvGraphicFramePr>
        <p:xfrm>
          <a:off x="1813388" y="4818458"/>
          <a:ext cx="3453044" cy="2029942"/>
        </p:xfrm>
        <a:graphic>
          <a:graphicData uri="http://schemas.openxmlformats.org/drawingml/2006/table">
            <a:tbl>
              <a:tblPr/>
              <a:tblGrid>
                <a:gridCol w="98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74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13:00-14:00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Обед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20311"/>
                  </a:ext>
                </a:extLst>
              </a:tr>
              <a:tr h="101497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14:00-16:00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Наблюдения и интервью по согласованию с 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контрпартнерами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Работа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офисах </a:t>
                      </a:r>
                      <a:r>
                        <a:rPr lang="ru-RU" sz="1300" b="0" i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(ЛБК, 7 этаж)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63625"/>
                  </a:ext>
                </a:extLst>
              </a:tr>
              <a:tr h="507485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Кофе-брейки в течение дня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перерывах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4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16:00-17:00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Обсуждение с партнерами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2309"/>
              </p:ext>
            </p:extLst>
          </p:nvPr>
        </p:nvGraphicFramePr>
        <p:xfrm>
          <a:off x="1813388" y="599559"/>
          <a:ext cx="3454330" cy="4189183"/>
        </p:xfrm>
        <a:graphic>
          <a:graphicData uri="http://schemas.openxmlformats.org/drawingml/2006/table">
            <a:tbl>
              <a:tblPr/>
              <a:tblGrid>
                <a:gridCol w="100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87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13:00-14:00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гостиницу «Светлица».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Обед команды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». Переезд в УТП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52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Кофе-брейки в течение дня в перерывах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(УТП, А-215)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53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14:00-17:00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Посещение дома-музея художника «Дача Чайка». Возвращение в гостиницу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Ужин команды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10-14 октября (понедельник-пятница)</a:t>
                      </a:r>
                      <a:endParaRPr lang="ru-RU" sz="1300" b="1" strike="noStrike" spc="-1" baseline="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35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08:00-08:30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 Калининскую АЭС (ЛБК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87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08:30-13:00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Наблюдения и интервью по согласованию с 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контрпартнерами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Работа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в офисах </a:t>
                      </a:r>
                      <a:r>
                        <a:rPr lang="ru-RU" sz="1300" b="0" i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(ЛБК, 7 этаж)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1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323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/>
          <p:cNvSpPr/>
          <p:nvPr/>
        </p:nvSpPr>
        <p:spPr>
          <a:xfrm>
            <a:off x="789054" y="280575"/>
            <a:ext cx="266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ПРОГРАММА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9040" y="676131"/>
          <a:ext cx="3383640" cy="1376308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90953"/>
              </p:ext>
            </p:extLst>
          </p:nvPr>
        </p:nvGraphicFramePr>
        <p:xfrm>
          <a:off x="33438" y="4693673"/>
          <a:ext cx="3473680" cy="2181669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62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3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октября (воскресенье)</a:t>
                      </a:r>
                      <a:endParaRPr lang="ru-RU" sz="13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6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08:00-11:00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Тверь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6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11:00-13:00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Экскурсия в музей Тверского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быта.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Чаепитие с самоваром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6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13:30-16:00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Экскурсия в Императорский путевой дворец. Прогулка по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городу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6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16:00-18:00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Ужин в ресторане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«Пенаты»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20311"/>
                  </a:ext>
                </a:extLst>
              </a:tr>
              <a:tr h="23746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18:00-21:00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г. Удомля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6362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39957"/>
              </p:ext>
            </p:extLst>
          </p:nvPr>
        </p:nvGraphicFramePr>
        <p:xfrm>
          <a:off x="39072" y="567196"/>
          <a:ext cx="3468046" cy="4126476"/>
        </p:xfrm>
        <a:graphic>
          <a:graphicData uri="http://schemas.openxmlformats.org/drawingml/2006/table">
            <a:tbl>
              <a:tblPr/>
              <a:tblGrid>
                <a:gridCol w="98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4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17:00-18:00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Совещание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команды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(ЛБК-734)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18:00-18:15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гостиницу «Светлица»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Ужин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16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15 октября (суббота)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567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09:00-13:00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Работа команды в гостинице: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Завершение формирования отчетов о наблюдениях.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Формирование отчетов по оценке культуры ядерной безопасности.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13:00-14:00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Обед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72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14:00-17:00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Совещание команды по оценке культуры ядерной безопасности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577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Кофе-брейки в течение дня в перерывах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(гостиница «Светлица»,</a:t>
                      </a:r>
                      <a:r>
                        <a:rPr lang="ru-RU" sz="1300" b="0" i="0" strike="noStrike" spc="-1" baseline="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 этаж,</a:t>
                      </a:r>
                      <a:r>
                        <a:rPr lang="ru-RU" sz="1300" b="0" i="0" strike="noStrike" spc="-1" baseline="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 холл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strike="noStrike" spc="-1" baseline="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300" b="0" i="0" strike="noStrike" spc="-1" baseline="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секция 64 </a:t>
                      </a:r>
                      <a:r>
                        <a:rPr lang="ru-RU" sz="1300" b="0" i="0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ru-RU" sz="1300" b="0" i="0" strike="noStrike" spc="-1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Ужин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9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3"/>
          <a:stretch/>
        </p:blipFill>
        <p:spPr>
          <a:xfrm>
            <a:off x="1745933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/>
          <p:cNvSpPr/>
          <p:nvPr/>
        </p:nvSpPr>
        <p:spPr>
          <a:xfrm>
            <a:off x="2534664" y="280575"/>
            <a:ext cx="266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ПРОГРАММА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9040" y="676131"/>
          <a:ext cx="3383640" cy="1376308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25540"/>
              </p:ext>
            </p:extLst>
          </p:nvPr>
        </p:nvGraphicFramePr>
        <p:xfrm>
          <a:off x="1798458" y="4633583"/>
          <a:ext cx="3473680" cy="2088603"/>
        </p:xfrm>
        <a:graphic>
          <a:graphicData uri="http://schemas.openxmlformats.org/drawingml/2006/table">
            <a:tbl>
              <a:tblPr/>
              <a:tblGrid>
                <a:gridCol w="1013018">
                  <a:extLst>
                    <a:ext uri="{9D8B030D-6E8A-4147-A177-3AD203B41FA5}">
                      <a16:colId xmlns:a16="http://schemas.microsoft.com/office/drawing/2014/main" val="3886599224"/>
                    </a:ext>
                  </a:extLst>
                </a:gridCol>
                <a:gridCol w="2460662">
                  <a:extLst>
                    <a:ext uri="{9D8B030D-6E8A-4147-A177-3AD203B41FA5}">
                      <a16:colId xmlns:a16="http://schemas.microsoft.com/office/drawing/2014/main" val="3487009665"/>
                    </a:ext>
                  </a:extLst>
                </a:gridCol>
              </a:tblGrid>
              <a:tr h="25255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18:00-18:15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гостиницу «Светлица»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9862"/>
                  </a:ext>
                </a:extLst>
              </a:tr>
              <a:tr h="25255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Ужин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98014"/>
                  </a:ext>
                </a:extLst>
              </a:tr>
              <a:tr h="87419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300" b="1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течение дня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Приезд в 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. Волочек 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ответственного представителя ВАО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АЭС.</a:t>
                      </a:r>
                      <a:r>
                        <a:rPr lang="ru-RU" sz="1300" b="0" i="0" strike="noStrike" spc="-1" baseline="0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гостиницу «Светлица»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03400"/>
                  </a:ext>
                </a:extLst>
              </a:tr>
              <a:tr h="252553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18-19 октября (вторник-среда)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7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08:00-08:30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на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Калининскую АЭС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(ЛБК)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49387"/>
              </p:ext>
            </p:extLst>
          </p:nvPr>
        </p:nvGraphicFramePr>
        <p:xfrm>
          <a:off x="1798458" y="595788"/>
          <a:ext cx="3473680" cy="4010424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393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17 октября (понедельник)</a:t>
                      </a:r>
                      <a:endParaRPr lang="ru-RU" sz="13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1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08:00-08:30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Калининскую АЭС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11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08:30-10:00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Завершение формирования пакета отчетов о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наблюдениях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13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10:00-13:00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Совместное обучение членов команды ВАО АЭС и партнеров 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КлнАЭС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по формированию ОДУ, причин и способствующих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факторов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(ЛБК-734)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13:00-14:00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Обед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11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14:00-17:00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Разработка проекта ОДУ, причин и способствующих факторов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118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Кофе-брейки в течение дня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перерывах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17:00-18:00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Совещание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команды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(ЛБК-734)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7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26450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/>
          <p:cNvSpPr/>
          <p:nvPr/>
        </p:nvSpPr>
        <p:spPr>
          <a:xfrm>
            <a:off x="288355" y="280575"/>
            <a:ext cx="266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ПРОГРАММА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9040" y="676131"/>
          <a:ext cx="3383640" cy="1376308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053052"/>
              </p:ext>
            </p:extLst>
          </p:nvPr>
        </p:nvGraphicFramePr>
        <p:xfrm>
          <a:off x="59040" y="4807808"/>
          <a:ext cx="3473680" cy="1970808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35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18:00-18:15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гостиницу «Светлица»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5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Ужин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351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20 октября (четверг) </a:t>
                      </a:r>
                      <a:endParaRPr lang="ru-RU" sz="13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0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08:00-08:30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на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Калининскую АЭС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(ЛБК)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70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08:30-13:00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Завершение работы над ОДУ и сильными сторонами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35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13:00-14:00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Обед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97628"/>
              </p:ext>
            </p:extLst>
          </p:nvPr>
        </p:nvGraphicFramePr>
        <p:xfrm>
          <a:off x="47530" y="571641"/>
          <a:ext cx="3509760" cy="4188827"/>
        </p:xfrm>
        <a:graphic>
          <a:graphicData uri="http://schemas.openxmlformats.org/drawingml/2006/table">
            <a:tbl>
              <a:tblPr/>
              <a:tblGrid>
                <a:gridCol w="102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371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08:30-13:00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Совместная работа команды ВАО АЭС и партнеров 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КлнАЭС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над формированием ОДУ, причин и способствующих факторов, сильных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сторон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(ЛБК-734)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1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10:00-11:00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Встреча ответственного представителя ВАО АЭС </a:t>
                      </a:r>
                      <a:r>
                        <a:rPr lang="ru-RU" sz="1300" b="0" i="0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300" b="0" i="0" strike="noStrike" spc="-1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руководством </a:t>
                      </a:r>
                      <a:r>
                        <a:rPr lang="ru-RU" sz="1300" b="0" i="0" strike="noStrike" spc="-1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КлнАЭС</a:t>
                      </a:r>
                      <a:r>
                        <a:rPr lang="ru-RU" sz="1300" b="0" i="0" strike="noStrike" spc="-1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1" strike="noStrike" spc="-1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00" b="0" i="1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АК-412</a:t>
                      </a:r>
                      <a:r>
                        <a:rPr lang="ru-RU" sz="1300" b="0" i="1" strike="noStrike" spc="-1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7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13:00-14:00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Обед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71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14:00-18:00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Совместная работа команды ВАО АЭС и партнеров 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КлнАЭС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над формированием ОДУ, причин и способствующих факторов, сильных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сторон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(ЛБК-734)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43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Кофе-брейки в течение дня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перерывах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7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1745933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/>
          <p:cNvSpPr/>
          <p:nvPr/>
        </p:nvSpPr>
        <p:spPr>
          <a:xfrm>
            <a:off x="2534664" y="280575"/>
            <a:ext cx="266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ПРОГРАММА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9040" y="676131"/>
          <a:ext cx="3383640" cy="1376308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69021"/>
              </p:ext>
            </p:extLst>
          </p:nvPr>
        </p:nvGraphicFramePr>
        <p:xfrm>
          <a:off x="1824423" y="4745310"/>
          <a:ext cx="3457239" cy="1838301"/>
        </p:xfrm>
        <a:graphic>
          <a:graphicData uri="http://schemas.openxmlformats.org/drawingml/2006/table">
            <a:tbl>
              <a:tblPr/>
              <a:tblGrid>
                <a:gridCol w="1008223">
                  <a:extLst>
                    <a:ext uri="{9D8B030D-6E8A-4147-A177-3AD203B41FA5}">
                      <a16:colId xmlns:a16="http://schemas.microsoft.com/office/drawing/2014/main" val="3886599224"/>
                    </a:ext>
                  </a:extLst>
                </a:gridCol>
                <a:gridCol w="2449016">
                  <a:extLst>
                    <a:ext uri="{9D8B030D-6E8A-4147-A177-3AD203B41FA5}">
                      <a16:colId xmlns:a16="http://schemas.microsoft.com/office/drawing/2014/main" val="3487009665"/>
                    </a:ext>
                  </a:extLst>
                </a:gridCol>
              </a:tblGrid>
              <a:tr h="25356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13:00-14:00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Обед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77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14:00-15:00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Заключительное совещание.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Представление 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результатов ПП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(АК-412)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Общее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фото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965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Кофе-брейки 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течение дня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перерывах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299189"/>
              </p:ext>
            </p:extLst>
          </p:nvPr>
        </p:nvGraphicFramePr>
        <p:xfrm>
          <a:off x="1807983" y="571782"/>
          <a:ext cx="3473680" cy="4144952"/>
        </p:xfrm>
        <a:graphic>
          <a:graphicData uri="http://schemas.openxmlformats.org/drawingml/2006/table">
            <a:tbl>
              <a:tblPr/>
              <a:tblGrid>
                <a:gridCol w="9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347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14:00-18:00</a:t>
                      </a:r>
                      <a:endParaRPr lang="ru-RU" sz="1300" b="1" i="0" strike="noStrike" spc="-1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Совещание с руководством АЭС: представление ОДУ членами команды совместно с партнерами от </a:t>
                      </a:r>
                      <a:r>
                        <a:rPr lang="ru-RU" sz="1300" b="0" i="0" strike="noStrike" spc="-1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КлнАЭС</a:t>
                      </a:r>
                      <a:r>
                        <a:rPr lang="ru-RU" sz="1300" b="0" i="0" strike="noStrike" spc="-1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 директору </a:t>
                      </a:r>
                      <a:r>
                        <a:rPr lang="ru-RU" sz="1300" b="0" i="0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станции </a:t>
                      </a:r>
                      <a:r>
                        <a:rPr lang="ru-RU" sz="1300" b="0" i="1" strike="noStrike" spc="-1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(АК-412)</a:t>
                      </a:r>
                      <a:endParaRPr lang="ru-RU" sz="1300" b="0" i="1" strike="noStrike" spc="-1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12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Кофе-брейки в течение дня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 перерывах </a:t>
                      </a:r>
                      <a:r>
                        <a:rPr lang="ru-RU" sz="1300" b="0" i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(ЛБК-735)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5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18:00-18:15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в гостиницу «Светлица»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Ужин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7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21 октября (пятница)</a:t>
                      </a: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51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08:00-08:30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Переезд на</a:t>
                      </a:r>
                      <a:r>
                        <a:rPr lang="ru-RU" sz="1300" b="0" i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Калининскую АЭС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(ЛБК)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51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08:30-10:30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Завершение формирования пакета ОДУ и сильных 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сторон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51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10:30-11:15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Репетиция заключительного брифинга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85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11:15-13:00</a:t>
                      </a:r>
                      <a:endParaRPr lang="ru-RU" sz="1300" b="1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Прохождение СИЧ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0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9323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1"/>
          <p:cNvSpPr/>
          <p:nvPr/>
        </p:nvSpPr>
        <p:spPr>
          <a:xfrm>
            <a:off x="1203520" y="2189053"/>
            <a:ext cx="230328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404040"/>
                </a:solidFill>
                <a:latin typeface="Rosatom"/>
              </a:rPr>
              <a:t>КОНТАКТЫ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407532" y="4931187"/>
            <a:ext cx="3193048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/>
            <a:r>
              <a:rPr lang="ru-RU" sz="1200" b="1" spc="-1" dirty="0" smtClean="0">
                <a:solidFill>
                  <a:srgbClr val="404040"/>
                </a:solidFill>
                <a:latin typeface="Rosatom"/>
                <a:ea typeface="Rosatom"/>
              </a:rPr>
              <a:t>ТРАНСПОРТНОЕ СОПРОВОЖДЕНИЕ</a:t>
            </a:r>
            <a:endParaRPr lang="ru-RU" sz="1200" b="1" spc="-1" dirty="0">
              <a:solidFill>
                <a:srgbClr val="404040"/>
              </a:solidFill>
              <a:latin typeface="Rosatom"/>
              <a:ea typeface="Rosatom"/>
            </a:endParaRPr>
          </a:p>
        </p:txBody>
      </p:sp>
      <p:graphicFrame>
        <p:nvGraphicFramePr>
          <p:cNvPr id="10" name="Table 6"/>
          <p:cNvGraphicFramePr/>
          <p:nvPr>
            <p:extLst>
              <p:ext uri="{D42A27DB-BD31-4B8C-83A1-F6EECF244321}">
                <p14:modId xmlns:p14="http://schemas.microsoft.com/office/powerpoint/2010/main" val="62129230"/>
              </p:ext>
            </p:extLst>
          </p:nvPr>
        </p:nvGraphicFramePr>
        <p:xfrm>
          <a:off x="45635" y="5228783"/>
          <a:ext cx="3523367" cy="640080"/>
        </p:xfrm>
        <a:graphic>
          <a:graphicData uri="http://schemas.openxmlformats.org/drawingml/2006/table">
            <a:tbl>
              <a:tblPr/>
              <a:tblGrid>
                <a:gridCol w="35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Автомобиль</a:t>
                      </a:r>
                      <a:r>
                        <a:rPr lang="en-US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Автобус </a:t>
                      </a:r>
                      <a:r>
                        <a:rPr lang="en-US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King Long 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 066 СК</a:t>
                      </a:r>
                      <a:endParaRPr lang="en-US" sz="1200" b="0" strike="noStrike" spc="-1" baseline="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Водитель</a:t>
                      </a:r>
                      <a:r>
                        <a:rPr lang="en-US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Маслов Михаил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Телефон</a:t>
                      </a:r>
                      <a:r>
                        <a:rPr lang="en-US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+7(980)624-17-00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86318"/>
              </p:ext>
            </p:extLst>
          </p:nvPr>
        </p:nvGraphicFramePr>
        <p:xfrm>
          <a:off x="45636" y="618974"/>
          <a:ext cx="3457239" cy="1417956"/>
        </p:xfrm>
        <a:graphic>
          <a:graphicData uri="http://schemas.openxmlformats.org/drawingml/2006/table">
            <a:tbl>
              <a:tblPr/>
              <a:tblGrid>
                <a:gridCol w="100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47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15:00–15:30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Сдача пропусков. Переезд в гостиницу «Светлица</a:t>
                      </a:r>
                      <a:r>
                        <a:rPr lang="ru-RU" sz="1300" b="0" i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  <a:endParaRPr lang="ru-RU" sz="1300" b="0" i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7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18:00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Торжественный ужин в ресторане «</a:t>
                      </a:r>
                      <a:r>
                        <a:rPr lang="ru-RU" sz="1300" b="0" i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Радежь</a:t>
                      </a: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05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22 октября</a:t>
                      </a:r>
                      <a:r>
                        <a:rPr lang="ru-RU" sz="13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суббота)</a:t>
                      </a:r>
                      <a:endParaRPr lang="ru-RU" sz="13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50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По графику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Отъезд команды ПП </a:t>
                      </a:r>
                      <a:endParaRPr lang="ru-RU" sz="1300" b="0" i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80">
                      <a:noFill/>
                    </a:lnT>
                    <a:lnB w="288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ustomShape 1"/>
          <p:cNvSpPr/>
          <p:nvPr/>
        </p:nvSpPr>
        <p:spPr>
          <a:xfrm>
            <a:off x="288355" y="280575"/>
            <a:ext cx="266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ПРОГРАММА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15" name="Table 3"/>
          <p:cNvGraphicFramePr/>
          <p:nvPr>
            <p:extLst>
              <p:ext uri="{D42A27DB-BD31-4B8C-83A1-F6EECF244321}">
                <p14:modId xmlns:p14="http://schemas.microsoft.com/office/powerpoint/2010/main" val="3929105129"/>
              </p:ext>
            </p:extLst>
          </p:nvPr>
        </p:nvGraphicFramePr>
        <p:xfrm>
          <a:off x="46317" y="2527891"/>
          <a:ext cx="3543894" cy="2059686"/>
        </p:xfrm>
        <a:graphic>
          <a:graphicData uri="http://schemas.openxmlformats.org/drawingml/2006/table">
            <a:tbl>
              <a:tblPr/>
              <a:tblGrid>
                <a:gridCol w="3543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Мельничук Дмитрий Николаевич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Главный специалист </a:t>
                      </a:r>
                      <a:r>
                        <a:rPr lang="ru-RU" sz="1200" b="0" strike="noStrike" spc="-1" baseline="0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ОИОЭиРН</a:t>
                      </a:r>
                      <a:endParaRPr lang="ru-RU" sz="1200" b="0" strike="noStrike" spc="-1" baseline="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Тел.</a:t>
                      </a:r>
                      <a:r>
                        <a:rPr lang="en-US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+7(910)933-82-32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Терещенко Анна Валерьевна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Ведущий специалист ОМВС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Тел.</a:t>
                      </a:r>
                      <a:r>
                        <a:rPr lang="en-US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+7(910)937-06-79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Седова София</a:t>
                      </a:r>
                      <a:r>
                        <a:rPr lang="ru-RU" sz="12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Константиновна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Специалист ОМВС, секретарь ПП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Тел.</a:t>
                      </a:r>
                      <a:r>
                        <a:rPr lang="en-US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+7(901)695-14-67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0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1800000" y="1440"/>
            <a:ext cx="3559320" cy="755820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2672280" y="300780"/>
            <a:ext cx="266292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ПАМЯТКА ПО БЕЗОПАСНОСТИ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2699640" y="1388520"/>
            <a:ext cx="2513520" cy="50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2725560" y="5190480"/>
            <a:ext cx="2484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5" name="Table 4"/>
          <p:cNvGraphicFramePr/>
          <p:nvPr>
            <p:extLst>
              <p:ext uri="{D42A27DB-BD31-4B8C-83A1-F6EECF244321}">
                <p14:modId xmlns:p14="http://schemas.microsoft.com/office/powerpoint/2010/main" val="2383542746"/>
              </p:ext>
            </p:extLst>
          </p:nvPr>
        </p:nvGraphicFramePr>
        <p:xfrm>
          <a:off x="1753560" y="666000"/>
          <a:ext cx="3539160" cy="6574500"/>
        </p:xfrm>
        <a:graphic>
          <a:graphicData uri="http://schemas.openxmlformats.org/drawingml/2006/table">
            <a:tbl>
              <a:tblPr/>
              <a:tblGrid>
                <a:gridCol w="87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6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При движении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по лестнице придерживайтесь за перила 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Проявляйте личную осторожность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в местах проведения влажной уборки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Услышав сообщение о пожаре, немедленно покиньте здание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Здания оборудованы автоматической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системой пожарной сигнализации.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На лестничной клетке каждого этажа размещены пожарные краны и огнетушители</a:t>
                      </a:r>
                      <a:endParaRPr lang="ru-RU" sz="105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При задымлении путей эвакуации применить </a:t>
                      </a:r>
                      <a:r>
                        <a:rPr lang="ru-RU" sz="1050" b="0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самоспасатель</a:t>
                      </a: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5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DejaVu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</a:rPr>
                        <a:t>Место сбора персонала –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</a:rPr>
                        <a:t>ЛБК, холл 1 этажа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5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</a:rPr>
                        <a:t>В случае ухудшения самочувствия или получения травмы обращаться </a:t>
                      </a:r>
                      <a:br>
                        <a:rPr lang="ru-RU" sz="105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</a:rPr>
                      </a:br>
                      <a:r>
                        <a:rPr lang="ru-RU" sz="105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</a:rPr>
                        <a:t>за медпомощью в медпункт в АК-1, 1 этаж, </a:t>
                      </a:r>
                      <a:r>
                        <a:rPr lang="ru-RU" sz="105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</a:rPr>
                        <a:t>каб</a:t>
                      </a:r>
                      <a:r>
                        <a:rPr lang="ru-RU" sz="105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</a:rPr>
                        <a:t>. 4. Аптечка первой помощи находится в ЛБК, </a:t>
                      </a:r>
                      <a:r>
                        <a:rPr lang="ru-RU" sz="105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</a:rPr>
                        <a:t>каб</a:t>
                      </a:r>
                      <a:r>
                        <a:rPr lang="ru-RU" sz="105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</a:rPr>
                        <a:t>. 108, 1 этаж. 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Телефон медпункта: 6-84-82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3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Соблюдайте требования по защите от </a:t>
                      </a:r>
                      <a:r>
                        <a:rPr lang="en-US" sz="1050" b="0" strike="noStrike" spc="-1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COVID-19</a:t>
                      </a:r>
                      <a:endParaRPr lang="ru-RU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1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>
                          <a:solidFill>
                            <a:srgbClr val="1F497D"/>
                          </a:solidFill>
                          <a:latin typeface="Calibri"/>
                          <a:ea typeface="DejaVu Sans"/>
                        </a:rPr>
                        <a:t>Общий телефон для связи с экстренными службами в случае чрезвычайных ситуаций – 112</a:t>
                      </a:r>
                      <a:endParaRPr lang="ru-RU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6" name="Picture 4" descr="D:\Разные документы по ОТ\ЛЕСТНИЦЫ\znak-derzhites-za-perila (1).jpg"/>
          <p:cNvPicPr/>
          <p:nvPr/>
        </p:nvPicPr>
        <p:blipFill>
          <a:blip r:embed="rId3"/>
          <a:stretch/>
        </p:blipFill>
        <p:spPr>
          <a:xfrm>
            <a:off x="1956960" y="528120"/>
            <a:ext cx="592200" cy="59328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/>
          <p:cNvPicPr/>
          <p:nvPr/>
        </p:nvPicPr>
        <p:blipFill>
          <a:blip r:embed="rId4"/>
          <a:stretch/>
        </p:blipFill>
        <p:spPr>
          <a:xfrm>
            <a:off x="1988640" y="2387159"/>
            <a:ext cx="576000" cy="54684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26" descr="D:\ДОКУМЕНТЫ\ГЕННАДИЙ\Работа\13.jpg"/>
          <p:cNvPicPr/>
          <p:nvPr/>
        </p:nvPicPr>
        <p:blipFill>
          <a:blip r:embed="rId5"/>
          <a:stretch/>
        </p:blipFill>
        <p:spPr>
          <a:xfrm>
            <a:off x="2061360" y="3205096"/>
            <a:ext cx="473040" cy="484920"/>
          </a:xfrm>
          <a:prstGeom prst="rect">
            <a:avLst/>
          </a:prstGeom>
          <a:ln w="9525">
            <a:noFill/>
          </a:ln>
        </p:spPr>
      </p:pic>
      <p:pic>
        <p:nvPicPr>
          <p:cNvPr id="49" name="Picture 3"/>
          <p:cNvPicPr/>
          <p:nvPr/>
        </p:nvPicPr>
        <p:blipFill>
          <a:blip r:embed="rId6"/>
          <a:srcRect l="30126" r="18557" b="65850"/>
          <a:stretch/>
        </p:blipFill>
        <p:spPr>
          <a:xfrm>
            <a:off x="1943640" y="5151470"/>
            <a:ext cx="652320" cy="63576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" descr="C:\Users\dmitriev-ab\Desktop\Иконки_логотипы\Аптечка.jpg"/>
          <p:cNvPicPr/>
          <p:nvPr/>
        </p:nvPicPr>
        <p:blipFill>
          <a:blip r:embed="rId7"/>
          <a:stretch/>
        </p:blipFill>
        <p:spPr>
          <a:xfrm flipH="1">
            <a:off x="2025720" y="4520708"/>
            <a:ext cx="504360" cy="50436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3"/>
          <p:cNvPicPr/>
          <p:nvPr/>
        </p:nvPicPr>
        <p:blipFill>
          <a:blip r:embed="rId6"/>
          <a:srcRect l="12753" t="48801" r="11607" b="22028"/>
          <a:stretch/>
        </p:blipFill>
        <p:spPr>
          <a:xfrm>
            <a:off x="1949040" y="6550955"/>
            <a:ext cx="723240" cy="40788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8"/>
          <p:cNvPicPr/>
          <p:nvPr/>
        </p:nvPicPr>
        <p:blipFill>
          <a:blip r:embed="rId8"/>
          <a:stretch/>
        </p:blipFill>
        <p:spPr>
          <a:xfrm>
            <a:off x="2023920" y="3800347"/>
            <a:ext cx="512640" cy="5068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2" descr="D:\интернет\znak-koronavirusa-zdes-net-koronavirus-zapresshen.jpg"/>
          <p:cNvPicPr/>
          <p:nvPr/>
        </p:nvPicPr>
        <p:blipFill>
          <a:blip r:embed="rId9"/>
          <a:stretch/>
        </p:blipFill>
        <p:spPr>
          <a:xfrm>
            <a:off x="1998000" y="5835182"/>
            <a:ext cx="600120" cy="6001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2" descr="D:\интернет\unnamed (6).jpg"/>
          <p:cNvPicPr/>
          <p:nvPr/>
        </p:nvPicPr>
        <p:blipFill>
          <a:blip r:embed="rId10"/>
          <a:stretch/>
        </p:blipFill>
        <p:spPr>
          <a:xfrm>
            <a:off x="1972080" y="1090080"/>
            <a:ext cx="595080" cy="59508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5" descr="D:\интернет\423-4235865_loud-speaker-volume-up-comments-volume-up-drawing.png"/>
          <p:cNvPicPr/>
          <p:nvPr/>
        </p:nvPicPr>
        <p:blipFill>
          <a:blip r:embed="rId11"/>
          <a:stretch/>
        </p:blipFill>
        <p:spPr>
          <a:xfrm>
            <a:off x="2007360" y="1766140"/>
            <a:ext cx="590760" cy="4622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24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3"/>
          <a:stretch/>
        </p:blipFill>
        <p:spPr>
          <a:xfrm>
            <a:off x="1714479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7" name="CustomShape 1"/>
          <p:cNvSpPr/>
          <p:nvPr/>
        </p:nvSpPr>
        <p:spPr>
          <a:xfrm>
            <a:off x="2633449" y="208806"/>
            <a:ext cx="26632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404040"/>
                </a:solidFill>
                <a:latin typeface="Rosatom"/>
              </a:rPr>
              <a:t>РАЗМЕЩЕНИЕ УЧАСТНИКОВ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404040"/>
                </a:solidFill>
                <a:latin typeface="Rosatom"/>
              </a:rPr>
              <a:t>В ГОСТИНИЦЕ «СВЕТЛИЦА»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5536"/>
              </p:ext>
            </p:extLst>
          </p:nvPr>
        </p:nvGraphicFramePr>
        <p:xfrm>
          <a:off x="1829098" y="734554"/>
          <a:ext cx="3427811" cy="49931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4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2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20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Зинченко Анатолий Константинович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93Б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2.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Хромовских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Евгений Викторович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94Б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3.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Лачков Андрей Сергеевич 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73Г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algn="l"/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4.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Хезри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Казем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81А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algn="l"/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5.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Ширзади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Сирус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84Б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6.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Маслов Михаил Иванович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83Б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7.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Цзе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91А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8.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Лушин Евгений Александрович 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62А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9.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Михайлов Сергей Викторович 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63Г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Харламов Виталий Александрович 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52А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Широков Юрий Михайлович 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53Г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Речкин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Сергей Геннадьевич 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42А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Чухлебова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Елена Валерьевна 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72А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14.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Кузьмин Сергей Александрович 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32А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15.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Кириченко Анатолий Михайлович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82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0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8533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1"/>
          <p:cNvSpPr/>
          <p:nvPr/>
        </p:nvSpPr>
        <p:spPr>
          <a:xfrm>
            <a:off x="360364" y="185564"/>
            <a:ext cx="309634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404040"/>
                </a:solidFill>
                <a:latin typeface="Rosatom"/>
              </a:rPr>
              <a:t>РАЗМЕЩЕНИЕ </a:t>
            </a:r>
          </a:p>
          <a:p>
            <a:pPr algn="r">
              <a:lnSpc>
                <a:spcPct val="100000"/>
              </a:lnSpc>
            </a:pPr>
            <a:r>
              <a:rPr lang="ru-RU" sz="1200" b="1" spc="-1" dirty="0">
                <a:solidFill>
                  <a:srgbClr val="404040"/>
                </a:solidFill>
                <a:latin typeface="Rosatom"/>
              </a:rPr>
              <a:t>УЧАСТНИКОВ В ЛБК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994"/>
              </p:ext>
            </p:extLst>
          </p:nvPr>
        </p:nvGraphicFramePr>
        <p:xfrm>
          <a:off x="57101" y="634321"/>
          <a:ext cx="3511112" cy="588354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8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4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4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4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Помещение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53"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Чухлебова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Елена Валерьевна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ЛБК-714</a:t>
                      </a:r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3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Цзе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53"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Маслов Михаил Иванович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ЛБК-715</a:t>
                      </a:r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953"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Кузьмин Сергей Александрович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ЛБК-720</a:t>
                      </a:r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3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Широков Юрий Михайлович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134">
                <a:tc>
                  <a:txBody>
                    <a:bodyPr/>
                    <a:lstStyle/>
                    <a:p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Речкин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Сергей Геннадьевич 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134">
                <a:tc>
                  <a:txBody>
                    <a:bodyPr/>
                    <a:lstStyle/>
                    <a:p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Лачков Андрей Сергеевич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177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ЛБК-721</a:t>
                      </a:r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134">
                <a:tc>
                  <a:txBody>
                    <a:bodyPr/>
                    <a:lstStyle/>
                    <a:p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Хезри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Казем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134">
                <a:tc>
                  <a:txBody>
                    <a:bodyPr/>
                    <a:lstStyle/>
                    <a:p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Ширзади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Сирус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ЛБК-723</a:t>
                      </a:r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519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Харламов Виталий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Александрович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960" marR="609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13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Михайлов Сергей Викторович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ЛБК-724</a:t>
                      </a:r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13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Лушин Евгений Александрович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426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Зинченко Анатолий Константинович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ЛБК-725</a:t>
                      </a:r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13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Хромовских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Евгений Викторович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ЛБК-734</a:t>
                      </a:r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4426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Щелик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Юрий Владиславович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(координатор ПП)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4426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Седова София Константиновна (секретарь ПП)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9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1769235" y="1440"/>
            <a:ext cx="3559680" cy="7558560"/>
          </a:xfrm>
          <a:prstGeom prst="rect">
            <a:avLst/>
          </a:prstGeom>
          <a:ln w="0">
            <a:noFill/>
          </a:ln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86" y="861399"/>
            <a:ext cx="3463429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891" y="252239"/>
            <a:ext cx="244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ДЛЯ ЗАМЕТОК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5656" y="1440"/>
            <a:ext cx="3559680" cy="7558560"/>
          </a:xfrm>
          <a:prstGeom prst="rect">
            <a:avLst/>
          </a:prstGeom>
          <a:ln w="0">
            <a:noFill/>
          </a:ln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" y="861399"/>
            <a:ext cx="3463429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312" y="252239"/>
            <a:ext cx="2448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ДЛЯ ЗАМЕТОК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73" y="3175"/>
            <a:ext cx="36004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11415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1224360" y="252000"/>
            <a:ext cx="230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СПИСОК УЧАСТНИКОВ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83520" y="602835"/>
            <a:ext cx="35161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Команда ПП ВАО АЭС</a:t>
            </a:r>
            <a:r>
              <a:rPr lang="en-US" sz="1400" b="1" strike="noStrike" spc="-1" dirty="0" smtClean="0">
                <a:solidFill>
                  <a:srgbClr val="1F497D"/>
                </a:solidFill>
                <a:latin typeface="Calibri"/>
                <a:ea typeface="DejaVu Sans"/>
              </a:rPr>
              <a:t>: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58" name="Table 3"/>
          <p:cNvGraphicFramePr/>
          <p:nvPr>
            <p:extLst>
              <p:ext uri="{D42A27DB-BD31-4B8C-83A1-F6EECF244321}">
                <p14:modId xmlns:p14="http://schemas.microsoft.com/office/powerpoint/2010/main" val="39894247"/>
              </p:ext>
            </p:extLst>
          </p:nvPr>
        </p:nvGraphicFramePr>
        <p:xfrm>
          <a:off x="41983" y="972319"/>
          <a:ext cx="3529112" cy="4427328"/>
        </p:xfrm>
        <a:graphic>
          <a:graphicData uri="http://schemas.openxmlformats.org/drawingml/2006/table">
            <a:tbl>
              <a:tblPr/>
              <a:tblGrid>
                <a:gridCol w="882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6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Кириченко Анатолий Михайлович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Первый заместитель </a:t>
                      </a:r>
                      <a:b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директора ВАО АЭС – МЦ, ответственный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представитель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от ВАО АЭС-МЦ</a:t>
                      </a:r>
                      <a:endParaRPr lang="ru-RU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Зинченко Анатолий 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Константинович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Руководитель программы ПП ВАО АЭС-МЦ, руководитель команды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Хромовских</a:t>
                      </a:r>
                      <a:r>
                        <a:rPr lang="ru-RU" sz="1200" b="1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Евгений 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Викторович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Советник ВАО АЭС – МЦ, координатор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6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trike="noStrike" spc="-1" dirty="0" err="1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Щелик</a:t>
                      </a:r>
                      <a:r>
                        <a:rPr lang="ru-RU" sz="1200" b="1" strike="noStrike" spc="-1" dirty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Юрий 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Владиславович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Представитель ВАО АЭС-МЦ на Калининской АЭС, координатор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532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Рисунок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3163" r="2073" b="755"/>
          <a:stretch/>
        </p:blipFill>
        <p:spPr bwMode="auto">
          <a:xfrm>
            <a:off x="60930" y="2087364"/>
            <a:ext cx="85320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моя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17653" r="24976" b="11735"/>
          <a:stretch/>
        </p:blipFill>
        <p:spPr bwMode="auto">
          <a:xfrm>
            <a:off x="55534" y="3190738"/>
            <a:ext cx="864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" y="4299873"/>
            <a:ext cx="863950" cy="10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" r="10619"/>
          <a:stretch/>
        </p:blipFill>
        <p:spPr>
          <a:xfrm>
            <a:off x="50189" y="988665"/>
            <a:ext cx="84636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1763902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2737603" y="252000"/>
            <a:ext cx="230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СПИСОК УЧАСТНИКОВ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1698444" y="602835"/>
            <a:ext cx="35161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Руководство Калининской АЭС</a:t>
            </a:r>
            <a:r>
              <a:rPr lang="en-US" sz="1400" b="1" strike="noStrike" spc="-1" dirty="0" smtClean="0">
                <a:solidFill>
                  <a:srgbClr val="1F497D"/>
                </a:solidFill>
                <a:latin typeface="Calibri"/>
                <a:ea typeface="DejaVu Sans"/>
              </a:rPr>
              <a:t>: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58" name="Table 3"/>
          <p:cNvGraphicFramePr/>
          <p:nvPr>
            <p:extLst>
              <p:ext uri="{D42A27DB-BD31-4B8C-83A1-F6EECF244321}">
                <p14:modId xmlns:p14="http://schemas.microsoft.com/office/powerpoint/2010/main" val="1835486465"/>
              </p:ext>
            </p:extLst>
          </p:nvPr>
        </p:nvGraphicFramePr>
        <p:xfrm>
          <a:off x="1758246" y="972319"/>
          <a:ext cx="3498660" cy="3305504"/>
        </p:xfrm>
        <a:graphic>
          <a:graphicData uri="http://schemas.openxmlformats.org/drawingml/2006/table">
            <a:tbl>
              <a:tblPr/>
              <a:tblGrid>
                <a:gridCol w="87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6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Игнатов Виктор Игоревич</a:t>
                      </a:r>
                    </a:p>
                    <a:p>
                      <a:pPr marR="1778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Директор</a:t>
                      </a:r>
                    </a:p>
                  </a:txBody>
                  <a:tcPr marL="68580" marR="68580" marT="0" marB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736549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Дорофеев Александр Евгеньевич</a:t>
                      </a:r>
                    </a:p>
                    <a:p>
                      <a:pPr marL="0" marR="17780" indent="0" algn="l" defTabSz="736549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Главный инженер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Алыев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Руслан </a:t>
                      </a: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Ровшанович</a:t>
                      </a:r>
                      <a:endParaRPr lang="ru-RU" sz="12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</a:t>
                      </a:r>
                      <a:b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по безопасности и надёжности, ответствен</a:t>
                      </a:r>
                      <a:r>
                        <a:rPr lang="ru-RU" sz="1200" b="0" spc="-1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ный представитель </a:t>
                      </a:r>
                      <a:r>
                        <a:rPr lang="ru-RU" sz="1200" b="0" spc="-1" dirty="0" err="1" smtClean="0">
                          <a:solidFill>
                            <a:srgbClr val="1F497D"/>
                          </a:solidFill>
                          <a:latin typeface="Calibri"/>
                        </a:rPr>
                        <a:t>КлнАЭС</a:t>
                      </a:r>
                      <a:endParaRPr lang="ru-RU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532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2" descr="O:\Dep\ЦОИ\Международный отдел\Фото\Фото КАЭС\2006 01 26 10.36 Игнатов_кор.jpg"/>
          <p:cNvPicPr/>
          <p:nvPr/>
        </p:nvPicPr>
        <p:blipFill>
          <a:blip r:embed="rId3"/>
          <a:stretch/>
        </p:blipFill>
        <p:spPr>
          <a:xfrm>
            <a:off x="1782468" y="991369"/>
            <a:ext cx="833040" cy="1080000"/>
          </a:xfrm>
          <a:prstGeom prst="rect">
            <a:avLst/>
          </a:prstGeom>
          <a:ln w="0"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22" y="2080117"/>
            <a:ext cx="85860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0571" y="1224150"/>
            <a:ext cx="532923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3" descr="O:\Dep\ЦОИ\Международный отдел\Фото\Фото КАЭС\Алыев_Руслан_Ровшанович_36529544_Калининская_АЭ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71" y="3194703"/>
            <a:ext cx="849851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tanna\Desktop\буклет_новый бренд_РАЗВОРОТ_универсальный.jpg"/>
          <p:cNvPicPr/>
          <p:nvPr/>
        </p:nvPicPr>
        <p:blipFill>
          <a:blip r:embed="rId2"/>
          <a:stretch/>
        </p:blipFill>
        <p:spPr>
          <a:xfrm>
            <a:off x="9848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864419" y="252000"/>
            <a:ext cx="230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СПИСОК УЧАСТНИКОВ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13" name="Table 3"/>
          <p:cNvGraphicFramePr/>
          <p:nvPr>
            <p:extLst>
              <p:ext uri="{D42A27DB-BD31-4B8C-83A1-F6EECF244321}">
                <p14:modId xmlns:p14="http://schemas.microsoft.com/office/powerpoint/2010/main" val="2321050826"/>
              </p:ext>
            </p:extLst>
          </p:nvPr>
        </p:nvGraphicFramePr>
        <p:xfrm>
          <a:off x="47602" y="2480791"/>
          <a:ext cx="3525772" cy="4464000"/>
        </p:xfrm>
        <a:graphic>
          <a:graphicData uri="http://schemas.openxmlformats.org/drawingml/2006/table">
            <a:tbl>
              <a:tblPr/>
              <a:tblGrid>
                <a:gridCol w="88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Лачков Андрей Сергеевич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Советник ВАО АЭС – МЦ</a:t>
                      </a:r>
                      <a:endParaRPr lang="en-US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Хезри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Казем</a:t>
                      </a:r>
                      <a:endParaRPr lang="ru-RU" sz="12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отдела системы менеджмента и надзора, АЭС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Бушер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, Иран</a:t>
                      </a:r>
                      <a:endParaRPr lang="en-US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Коцарев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Михаил Николаевич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Главный инспектор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Молотов Сергей Вячеславович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производственно-техническому обеспечению и качеству</a:t>
                      </a:r>
                      <a:endParaRPr lang="en-US" sz="1200" kern="1200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CustomShape 2"/>
          <p:cNvSpPr/>
          <p:nvPr/>
        </p:nvSpPr>
        <p:spPr>
          <a:xfrm>
            <a:off x="38655" y="515447"/>
            <a:ext cx="351612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Фундаментальные области</a:t>
            </a:r>
          </a:p>
          <a:p>
            <a:pPr>
              <a:lnSpc>
                <a:spcPts val="1440"/>
              </a:lnSpc>
            </a:pPr>
            <a:r>
              <a:rPr lang="ru-RU" sz="1200" spc="-1" dirty="0">
                <a:solidFill>
                  <a:srgbClr val="1F497D"/>
                </a:solidFill>
                <a:latin typeface="Calibri"/>
              </a:rPr>
              <a:t>1. Культура ядерной безопасности (SC-1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</a:p>
          <a:p>
            <a:pPr>
              <a:lnSpc>
                <a:spcPts val="1440"/>
              </a:lnSpc>
            </a:pP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2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. Профессиональные работники атомной  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   энергетики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(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NP.1)</a:t>
            </a:r>
          </a:p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Общепроизводственные </a:t>
            </a: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области</a:t>
            </a:r>
            <a:endParaRPr lang="ru-RU" sz="1400" b="1" spc="-1" dirty="0">
              <a:solidFill>
                <a:srgbClr val="1F497D"/>
              </a:solidFill>
              <a:latin typeface="Calibri"/>
            </a:endParaRPr>
          </a:p>
          <a:p>
            <a:pPr>
              <a:lnSpc>
                <a:spcPts val="1440"/>
              </a:lnSpc>
            </a:pP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1.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Эффективность организационной структуры (OR.1 - OR.3)</a:t>
            </a:r>
          </a:p>
          <a:p>
            <a:pPr>
              <a:lnSpc>
                <a:spcPts val="1440"/>
              </a:lnSpc>
            </a:pPr>
            <a:r>
              <a:rPr lang="ru-RU" sz="1200" spc="-1" dirty="0">
                <a:solidFill>
                  <a:srgbClr val="1F497D"/>
                </a:solidFill>
                <a:latin typeface="Calibri"/>
              </a:rPr>
              <a:t>2. Интегрированное управление рисками (RM.1) </a:t>
            </a:r>
          </a:p>
          <a:p>
            <a:pPr>
              <a:lnSpc>
                <a:spcPts val="1440"/>
              </a:lnSpc>
            </a:pPr>
            <a:r>
              <a:rPr lang="ru-RU" sz="1200" spc="-1" dirty="0">
                <a:solidFill>
                  <a:srgbClr val="1F497D"/>
                </a:solidFill>
                <a:latin typeface="Calibri"/>
              </a:rPr>
              <a:t>3. Производственная безопасность и охрана труда (IS.1)</a:t>
            </a:r>
          </a:p>
        </p:txBody>
      </p:sp>
      <p:pic>
        <p:nvPicPr>
          <p:cNvPr id="15" name="Picture 3" descr="O:\Dep\ЦОИ\Международный отдел\Фото\Фото КАЭС\Молотов_Сергей_Вячеславович_36500495_Калининская_АЭ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" y="5847761"/>
            <a:ext cx="8375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180914_094257-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3275" r="9714" b="1315"/>
          <a:stretch/>
        </p:blipFill>
        <p:spPr bwMode="auto">
          <a:xfrm>
            <a:off x="77867" y="3611381"/>
            <a:ext cx="85119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51x5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3611" r="10018" b="6103"/>
          <a:stretch/>
        </p:blipFill>
        <p:spPr bwMode="auto">
          <a:xfrm>
            <a:off x="71233" y="2499841"/>
            <a:ext cx="85159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" y="4730459"/>
            <a:ext cx="836842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tanna\Desktop\буклет_новый бренд_РАЗВОРОТ_универсальный.jpg"/>
          <p:cNvPicPr/>
          <p:nvPr/>
        </p:nvPicPr>
        <p:blipFill>
          <a:blip r:embed="rId3"/>
          <a:stretch/>
        </p:blipFill>
        <p:spPr>
          <a:xfrm>
            <a:off x="1769235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2766178" y="271289"/>
            <a:ext cx="230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СПИСОК УЧАСТНИКОВ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13" name="Table 3"/>
          <p:cNvGraphicFramePr/>
          <p:nvPr>
            <p:extLst>
              <p:ext uri="{D42A27DB-BD31-4B8C-83A1-F6EECF244321}">
                <p14:modId xmlns:p14="http://schemas.microsoft.com/office/powerpoint/2010/main" val="2709494074"/>
              </p:ext>
            </p:extLst>
          </p:nvPr>
        </p:nvGraphicFramePr>
        <p:xfrm>
          <a:off x="1776212" y="1639441"/>
          <a:ext cx="3502612" cy="2232000"/>
        </p:xfrm>
        <a:graphic>
          <a:graphicData uri="http://schemas.openxmlformats.org/drawingml/2006/table">
            <a:tbl>
              <a:tblPr/>
              <a:tblGrid>
                <a:gridCol w="87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Михайлов Сергей Викторович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смены блока,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Курская АЭС-2</a:t>
                      </a:r>
                      <a:endParaRPr lang="en-US" sz="1200" b="0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Голубев Евгений Александрович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эксплуатации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общестанционных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объектов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CustomShape 2"/>
          <p:cNvSpPr/>
          <p:nvPr/>
        </p:nvSpPr>
        <p:spPr>
          <a:xfrm>
            <a:off x="1757162" y="544058"/>
            <a:ext cx="3572076" cy="10295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ts val="144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Общепроизводственные области: 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Приоритетные эксплуатационные цели («эксплуатационный фокус» OF.1 - OF.2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200" spc="-1" dirty="0">
              <a:solidFill>
                <a:srgbClr val="1F497D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Функциональные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области: </a:t>
            </a:r>
            <a:endParaRPr lang="ru-RU" sz="1400" b="1" spc="-1" dirty="0" smtClean="0">
              <a:solidFill>
                <a:srgbClr val="1F497D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Эксплуатация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(ОР.1 - ОР.2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600" b="1" spc="-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6" name="Picture 2" descr="O:\Dep\ЦОИ\Международный отдел\Фото\Фото КАЭС\Голубев_Евгений_Александрович_36529016_Калининская_АЭ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09" y="2766494"/>
            <a:ext cx="8368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/>
          <p:nvPr/>
        </p:nvPicPr>
        <p:blipFill>
          <a:blip r:embed="rId5"/>
          <a:srcRect l="-57" t="-44" r="-57" b="-44"/>
          <a:stretch>
            <a:fillRect/>
          </a:stretch>
        </p:blipFill>
        <p:spPr bwMode="auto">
          <a:xfrm>
            <a:off x="1788911" y="1650486"/>
            <a:ext cx="851195" cy="1080000"/>
          </a:xfrm>
          <a:prstGeom prst="rect">
            <a:avLst/>
          </a:prstGeom>
        </p:spPr>
      </p:pic>
      <p:graphicFrame>
        <p:nvGraphicFramePr>
          <p:cNvPr id="20" name="Table 3"/>
          <p:cNvGraphicFramePr/>
          <p:nvPr>
            <p:extLst>
              <p:ext uri="{D42A27DB-BD31-4B8C-83A1-F6EECF244321}">
                <p14:modId xmlns:p14="http://schemas.microsoft.com/office/powerpoint/2010/main" val="904568768"/>
              </p:ext>
            </p:extLst>
          </p:nvPr>
        </p:nvGraphicFramePr>
        <p:xfrm>
          <a:off x="1776212" y="4968312"/>
          <a:ext cx="3509214" cy="2232000"/>
        </p:xfrm>
        <a:graphic>
          <a:graphicData uri="http://schemas.openxmlformats.org/drawingml/2006/table">
            <a:tbl>
              <a:tblPr/>
              <a:tblGrid>
                <a:gridCol w="87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Маслов Михаил Иванович </a:t>
                      </a:r>
                    </a:p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Главный технолог КТГ ПТО,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Нововоронежатомэнергоремонт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, Россия </a:t>
                      </a:r>
                      <a:endParaRPr lang="ru-RU" sz="1200" b="0" strike="noStrike" spc="-1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Волков Олег Геннадьевич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ремонту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CustomShape 2"/>
          <p:cNvSpPr/>
          <p:nvPr/>
        </p:nvSpPr>
        <p:spPr>
          <a:xfrm>
            <a:off x="1781473" y="3888399"/>
            <a:ext cx="351093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Общепроизводственные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области: 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Управление работами (WM.1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Функциональные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области:  </a:t>
            </a:r>
            <a:endParaRPr lang="ru-RU" sz="1400" b="1" spc="-1" dirty="0" smtClean="0">
              <a:solidFill>
                <a:srgbClr val="1F497D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Техническое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обслуживание и ремонт (MA.1 - MA.2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200" b="1" spc="-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39" y="6097574"/>
            <a:ext cx="82928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b="9936"/>
          <a:stretch/>
        </p:blipFill>
        <p:spPr>
          <a:xfrm>
            <a:off x="1816890" y="4975756"/>
            <a:ext cx="816935" cy="11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tanna\Desktop\буклет_новый бренд_РАЗВОРОТ_универсальный.jpg"/>
          <p:cNvPicPr/>
          <p:nvPr/>
        </p:nvPicPr>
        <p:blipFill>
          <a:blip r:embed="rId3"/>
          <a:stretch/>
        </p:blipFill>
        <p:spPr>
          <a:xfrm>
            <a:off x="5656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792411" y="271289"/>
            <a:ext cx="230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СПИСОК УЧАСТНИКОВ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15017" y="629524"/>
            <a:ext cx="3565615" cy="16605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Общепроизводственные области: 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1.Надежность оборудования (ER.1 - ER.4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</a:p>
          <a:p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2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. Ядерное топливо  (NF.1 - NF.2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 </a:t>
            </a:r>
            <a:br>
              <a:rPr lang="ru-RU" sz="1200" spc="-1" dirty="0" smtClean="0">
                <a:solidFill>
                  <a:srgbClr val="1F497D"/>
                </a:solidFill>
                <a:latin typeface="Calibri"/>
              </a:rPr>
            </a:b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3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. Управление проектной конфигурацией АЭС 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/>
            </a:r>
            <a:br>
              <a:rPr lang="ru-RU" sz="1200" spc="-1" dirty="0" smtClean="0">
                <a:solidFill>
                  <a:srgbClr val="1F497D"/>
                </a:solidFill>
                <a:latin typeface="Calibri"/>
              </a:rPr>
            </a:b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(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CM.1 – CM.3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 </a:t>
            </a:r>
          </a:p>
          <a:p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4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. Управление проектами (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РМ.1)</a:t>
            </a:r>
          </a:p>
          <a:p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Функциональные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области: </a:t>
            </a:r>
            <a:endParaRPr lang="ru-RU" sz="1400" b="1" spc="-1" dirty="0" smtClean="0">
              <a:solidFill>
                <a:srgbClr val="1F497D"/>
              </a:solidFill>
              <a:latin typeface="Calibri"/>
            </a:endParaRPr>
          </a:p>
          <a:p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Инженерно-техническое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обеспечение (EN.1 - EN.2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15" name="Table 3"/>
          <p:cNvGraphicFramePr/>
          <p:nvPr>
            <p:extLst>
              <p:ext uri="{D42A27DB-BD31-4B8C-83A1-F6EECF244321}">
                <p14:modId xmlns:p14="http://schemas.microsoft.com/office/powerpoint/2010/main" val="577649044"/>
              </p:ext>
            </p:extLst>
          </p:nvPr>
        </p:nvGraphicFramePr>
        <p:xfrm>
          <a:off x="25122" y="2321487"/>
          <a:ext cx="3518016" cy="3348000"/>
        </p:xfrm>
        <a:graphic>
          <a:graphicData uri="http://schemas.openxmlformats.org/drawingml/2006/table">
            <a:tbl>
              <a:tblPr/>
              <a:tblGrid>
                <a:gridCol w="879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Ширзади</a:t>
                      </a:r>
                      <a:r>
                        <a:rPr lang="ru-RU" sz="12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Сирус</a:t>
                      </a:r>
                      <a:endParaRPr lang="ru-RU" sz="12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Советник ВАО АЭС-МЦ, Иран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Харламов Виталий Александрович</a:t>
                      </a:r>
                    </a:p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лаборатории </a:t>
                      </a:r>
                    </a:p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Отдел технической диагностики / Служба инженерно-технической поддержки,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Смоленская АЭС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Лехтман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Игорь </a:t>
                      </a: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Аурелович</a:t>
                      </a:r>
                      <a:endParaRPr lang="ru-RU" sz="1200" b="1" strike="noStrike" spc="-1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инженерной поддержке и модернизации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" y="4576203"/>
            <a:ext cx="83454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" y="3482920"/>
            <a:ext cx="83926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DSC02340 (3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80" r="5227" b="-80"/>
          <a:stretch/>
        </p:blipFill>
        <p:spPr bwMode="auto">
          <a:xfrm>
            <a:off x="48282" y="2367631"/>
            <a:ext cx="85749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tanna\Desktop\буклет_новый бренд_РАЗВОРОТ_универсальный.jpg"/>
          <p:cNvPicPr/>
          <p:nvPr/>
        </p:nvPicPr>
        <p:blipFill>
          <a:blip r:embed="rId3"/>
          <a:stretch/>
        </p:blipFill>
        <p:spPr>
          <a:xfrm>
            <a:off x="1769235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2809611" y="299864"/>
            <a:ext cx="230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СПИСОК УЧАСТНИКОВ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16" name="Table 3"/>
          <p:cNvGraphicFramePr/>
          <p:nvPr>
            <p:extLst>
              <p:ext uri="{D42A27DB-BD31-4B8C-83A1-F6EECF244321}">
                <p14:modId xmlns:p14="http://schemas.microsoft.com/office/powerpoint/2010/main" val="3906174041"/>
              </p:ext>
            </p:extLst>
          </p:nvPr>
        </p:nvGraphicFramePr>
        <p:xfrm>
          <a:off x="1773919" y="4693111"/>
          <a:ext cx="3502531" cy="2232000"/>
        </p:xfrm>
        <a:graphic>
          <a:graphicData uri="http://schemas.openxmlformats.org/drawingml/2006/table">
            <a:tbl>
              <a:tblPr/>
              <a:tblGrid>
                <a:gridCol w="87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Речкин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Сергей Геннадьевич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у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чебно-тренировочного подразделения ЛАЭС-2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Колесниченко Евгений Павлович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главного инженера по подготовке персонала – начальник УТП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CustomShape 2"/>
          <p:cNvSpPr/>
          <p:nvPr/>
        </p:nvSpPr>
        <p:spPr>
          <a:xfrm>
            <a:off x="1793745" y="3775809"/>
            <a:ext cx="35161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Общепроизводственные области:  </a:t>
            </a:r>
            <a:endParaRPr lang="ru-RU" sz="1400" b="1" spc="-1" dirty="0" smtClean="0">
              <a:solidFill>
                <a:srgbClr val="1F497D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Работа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персонала и человеческий фактор (HU.1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 </a:t>
            </a:r>
            <a:endParaRPr lang="ru-RU" sz="1200" spc="-1" dirty="0">
              <a:solidFill>
                <a:srgbClr val="1F497D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Функциональные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области: </a:t>
            </a:r>
            <a:endParaRPr lang="ru-RU" sz="1400" b="1" spc="-1" dirty="0" smtClean="0">
              <a:solidFill>
                <a:srgbClr val="1F497D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Подготовка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персонала (TR.1 - TR.2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8" name="Picture 2" descr="1611114924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88" y="4713308"/>
            <a:ext cx="85798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50" y="5821818"/>
            <a:ext cx="848463" cy="1080000"/>
          </a:xfrm>
          <a:prstGeom prst="rect">
            <a:avLst/>
          </a:prstGeom>
        </p:spPr>
      </p:pic>
      <p:graphicFrame>
        <p:nvGraphicFramePr>
          <p:cNvPr id="12" name="Table 3"/>
          <p:cNvGraphicFramePr/>
          <p:nvPr>
            <p:extLst>
              <p:ext uri="{D42A27DB-BD31-4B8C-83A1-F6EECF244321}">
                <p14:modId xmlns:p14="http://schemas.microsoft.com/office/powerpoint/2010/main" val="3252951017"/>
              </p:ext>
            </p:extLst>
          </p:nvPr>
        </p:nvGraphicFramePr>
        <p:xfrm>
          <a:off x="1769235" y="1510283"/>
          <a:ext cx="3493740" cy="2232000"/>
        </p:xfrm>
        <a:graphic>
          <a:graphicData uri="http://schemas.openxmlformats.org/drawingml/2006/table">
            <a:tbl>
              <a:tblPr/>
              <a:tblGrid>
                <a:gridCol w="87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Кузьмин Сергей</a:t>
                      </a:r>
                      <a:r>
                        <a:rPr lang="ru-RU" sz="12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Александрович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Заместитель начальника химического цеха, 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Балаковская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АЭС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Цицер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Алексей Александрович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ХЦ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04" y="2636410"/>
            <a:ext cx="81931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Кузьмин Сергей Александрович 691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2664" r="5006" b="20094"/>
          <a:stretch/>
        </p:blipFill>
        <p:spPr bwMode="auto">
          <a:xfrm>
            <a:off x="1784732" y="1528374"/>
            <a:ext cx="85425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2"/>
          <p:cNvSpPr/>
          <p:nvPr/>
        </p:nvSpPr>
        <p:spPr>
          <a:xfrm>
            <a:off x="1782647" y="572024"/>
            <a:ext cx="351801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Общепроизводственные </a:t>
            </a: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области:  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Надежность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конструкционных материалов (ER.4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200" spc="-1" dirty="0">
              <a:solidFill>
                <a:srgbClr val="1F497D"/>
              </a:solidFill>
              <a:latin typeface="Calibri"/>
            </a:endParaRPr>
          </a:p>
          <a:p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Функциональные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области:   </a:t>
            </a:r>
            <a:endParaRPr lang="ru-RU" sz="1400" b="1" spc="-1" dirty="0" smtClean="0">
              <a:solidFill>
                <a:srgbClr val="1F497D"/>
              </a:solidFill>
              <a:latin typeface="Calibri"/>
            </a:endParaRPr>
          </a:p>
          <a:p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Химия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(CY.1 - CY.3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tanna\Desktop\буклет_новый бренд_РАЗВОРОТ_универсальный.jpg"/>
          <p:cNvPicPr/>
          <p:nvPr/>
        </p:nvPicPr>
        <p:blipFill>
          <a:blip r:embed="rId3"/>
          <a:stretch/>
        </p:blipFill>
        <p:spPr>
          <a:xfrm>
            <a:off x="5656" y="1440"/>
            <a:ext cx="3559680" cy="755856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831487" y="252239"/>
            <a:ext cx="2303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Rosatom"/>
                <a:ea typeface="Rosatom"/>
              </a:rPr>
              <a:t>СПИСОК УЧАСТНИКОВ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14" name="Table 3"/>
          <p:cNvGraphicFramePr/>
          <p:nvPr>
            <p:extLst>
              <p:ext uri="{D42A27DB-BD31-4B8C-83A1-F6EECF244321}">
                <p14:modId xmlns:p14="http://schemas.microsoft.com/office/powerpoint/2010/main" val="2460004725"/>
              </p:ext>
            </p:extLst>
          </p:nvPr>
        </p:nvGraphicFramePr>
        <p:xfrm>
          <a:off x="40492" y="4656517"/>
          <a:ext cx="3502531" cy="2232000"/>
        </p:xfrm>
        <a:graphic>
          <a:graphicData uri="http://schemas.openxmlformats.org/drawingml/2006/table">
            <a:tbl>
              <a:tblPr/>
              <a:tblGrid>
                <a:gridCol w="87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Широков Юрий Михайлович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Старший инспектор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ОИиКОБ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Балаковская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АЭС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Соколов Павел Владимирович</a:t>
                      </a:r>
                    </a:p>
                    <a:p>
                      <a:pPr marL="0" marR="0" lvl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ОРБ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CustomShape 2"/>
          <p:cNvSpPr/>
          <p:nvPr/>
        </p:nvSpPr>
        <p:spPr>
          <a:xfrm>
            <a:off x="20245" y="3753691"/>
            <a:ext cx="35161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Общепроизводственные области: 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Радиационная безопасность (RS.1)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Функциональные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области:  </a:t>
            </a: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/>
            </a:r>
            <a:br>
              <a:rPr lang="ru-RU" sz="1400" b="1" spc="-1" dirty="0" smtClean="0">
                <a:solidFill>
                  <a:srgbClr val="1F497D"/>
                </a:solidFill>
                <a:latin typeface="Calibri"/>
              </a:rPr>
            </a:b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Радиационная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защита (RP.1 - RP.2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r="10072" b="22018"/>
          <a:stretch/>
        </p:blipFill>
        <p:spPr bwMode="auto">
          <a:xfrm>
            <a:off x="64484" y="4670209"/>
            <a:ext cx="833143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3"/>
          <p:cNvGraphicFramePr/>
          <p:nvPr>
            <p:extLst>
              <p:ext uri="{D42A27DB-BD31-4B8C-83A1-F6EECF244321}">
                <p14:modId xmlns:p14="http://schemas.microsoft.com/office/powerpoint/2010/main" val="1879766406"/>
              </p:ext>
            </p:extLst>
          </p:nvPr>
        </p:nvGraphicFramePr>
        <p:xfrm>
          <a:off x="46612" y="1491233"/>
          <a:ext cx="3493741" cy="2232000"/>
        </p:xfrm>
        <a:graphic>
          <a:graphicData uri="http://schemas.openxmlformats.org/drawingml/2006/table">
            <a:tbl>
              <a:tblPr/>
              <a:tblGrid>
                <a:gridCol w="87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Лушин</a:t>
                      </a:r>
                      <a:r>
                        <a:rPr lang="ru-RU" sz="1200" b="1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Евгений Александрович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ВАО АЭС – МЦ,</a:t>
                      </a:r>
                      <a:r>
                        <a:rPr lang="ru-RU" sz="1200" b="0" strike="noStrike" spc="-1" baseline="0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редставитель на площадке </a:t>
                      </a:r>
                      <a:r>
                        <a:rPr lang="ru-RU" sz="1200" b="0" strike="noStrike" spc="-1" dirty="0" err="1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Нововоронежской</a:t>
                      </a: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 АЭС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Соловьев Алексей Анатольевич</a:t>
                      </a:r>
                    </a:p>
                    <a:p>
                      <a:pPr marL="0" marR="1778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1F497D"/>
                          </a:solidFill>
                          <a:latin typeface="Calibri"/>
                          <a:ea typeface="+mn-ea"/>
                          <a:cs typeface="+mn-cs"/>
                        </a:rPr>
                        <a:t>Начальник ОПБ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ustomShape 2"/>
          <p:cNvSpPr/>
          <p:nvPr/>
        </p:nvSpPr>
        <p:spPr>
          <a:xfrm>
            <a:off x="21630" y="578882"/>
            <a:ext cx="349374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Область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Общепроизводственные области: 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Пожарная безопасность (FS.1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200" spc="-1" dirty="0">
              <a:solidFill>
                <a:srgbClr val="1F497D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1F497D"/>
                </a:solidFill>
                <a:latin typeface="Calibri"/>
              </a:rPr>
              <a:t>Функциональные </a:t>
            </a: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области:    </a:t>
            </a:r>
            <a:r>
              <a:rPr lang="ru-RU" sz="1200" spc="-1" dirty="0">
                <a:solidFill>
                  <a:srgbClr val="1F497D"/>
                </a:solidFill>
                <a:latin typeface="Calibri"/>
              </a:rPr>
              <a:t>Противопожарная защита (FP.1</a:t>
            </a:r>
            <a:r>
              <a:rPr lang="ru-RU" sz="1200" spc="-1" dirty="0" smtClean="0">
                <a:solidFill>
                  <a:srgbClr val="1F497D"/>
                </a:solidFill>
                <a:latin typeface="Calibri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6" name="Picture 3" descr="IMG_094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t="7553" r="20167" b="9356"/>
          <a:stretch/>
        </p:blipFill>
        <p:spPr bwMode="auto">
          <a:xfrm>
            <a:off x="79581" y="1509672"/>
            <a:ext cx="83454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" y="2620130"/>
            <a:ext cx="840000" cy="10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" y="5816022"/>
            <a:ext cx="812616" cy="10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11757</TotalTime>
  <Words>1825</Words>
  <Application>Microsoft Office PowerPoint</Application>
  <PresentationFormat>Произвольный</PresentationFormat>
  <Paragraphs>458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DejaVu Sans</vt:lpstr>
      <vt:lpstr>Rosatom</vt:lpstr>
      <vt:lpstr>Symbol</vt:lpstr>
      <vt:lpstr>Wingdings</vt:lpstr>
      <vt:lpstr>Office Theme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</dc:title>
  <dc:creator>Екатерина</dc:creator>
  <cp:lastModifiedBy>Мельничук Дмитрий Николаевич</cp:lastModifiedBy>
  <cp:revision>879</cp:revision>
  <cp:lastPrinted>2021-11-06T06:34:14Z</cp:lastPrinted>
  <dcterms:created xsi:type="dcterms:W3CDTF">2016-03-23T12:42:14Z</dcterms:created>
  <dcterms:modified xsi:type="dcterms:W3CDTF">2022-09-29T13:35:45Z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Reanimator Extreme Edition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