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5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325" r:id="rId2"/>
    <p:sldId id="329" r:id="rId3"/>
    <p:sldId id="298" r:id="rId4"/>
    <p:sldId id="299" r:id="rId5"/>
    <p:sldId id="300" r:id="rId6"/>
    <p:sldId id="301" r:id="rId7"/>
    <p:sldId id="302" r:id="rId8"/>
    <p:sldId id="303" r:id="rId9"/>
    <p:sldId id="324" r:id="rId10"/>
    <p:sldId id="304" r:id="rId11"/>
    <p:sldId id="305" r:id="rId12"/>
    <p:sldId id="306" r:id="rId13"/>
    <p:sldId id="321" r:id="rId14"/>
    <p:sldId id="322" r:id="rId15"/>
    <p:sldId id="257" r:id="rId16"/>
    <p:sldId id="258" r:id="rId17"/>
    <p:sldId id="291" r:id="rId18"/>
    <p:sldId id="320" r:id="rId19"/>
    <p:sldId id="311" r:id="rId20"/>
    <p:sldId id="323" r:id="rId21"/>
    <p:sldId id="328" r:id="rId22"/>
    <p:sldId id="327" r:id="rId23"/>
    <p:sldId id="330" r:id="rId24"/>
    <p:sldId id="313" r:id="rId25"/>
    <p:sldId id="314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18" r:id="rId36"/>
    <p:sldId id="319" r:id="rId37"/>
    <p:sldId id="326" r:id="rId38"/>
  </p:sldIdLst>
  <p:sldSz cx="9144000" cy="5143500" type="screen16x9"/>
  <p:notesSz cx="6797675" cy="9928225"/>
  <p:defaultTextStyle>
    <a:defPPr>
      <a:defRPr lang="fa-IR"/>
    </a:defPPr>
    <a:lvl1pPr marL="0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0C90"/>
    <a:srgbClr val="1F11D1"/>
    <a:srgbClr val="FFFFCC"/>
    <a:srgbClr val="FFFFFF"/>
    <a:srgbClr val="99CCFF"/>
    <a:srgbClr val="CCECFF"/>
    <a:srgbClr val="9933FF"/>
    <a:srgbClr val="666633"/>
    <a:srgbClr val="6699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100" d="100"/>
          <a:sy n="100" d="100"/>
        </p:scale>
        <p:origin x="-2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2\DFS\Dept_Doc\NPPD\BUDGET\&#1601;&#1585;&#1608;&#1588;%20&#1576;&#1585;&#1602;\&#1578;&#1608;&#1604;&#1610;&#1583;%20&#1576;&#1585;&#1602;\&#1578;&#1608;&#1604;&#1610;&#1583;%20&#1576;&#1585;&#1602;%20&#1585;&#1608;&#1586;&#1575;&#1606;&#1607;%20%20&#1587;&#1575;&#1604;%209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ami\Desktop\LCOE%20cost\LCOE%20co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ami\Desktop\LCOE%20cost\LCOE%20co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ami\Desktop\LCOE%20cost\LCOE%20c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areaChart>
        <c:grouping val="standard"/>
        <c:ser>
          <c:idx val="0"/>
          <c:order val="0"/>
          <c:tx>
            <c:strRef>
              <c:f>'[توليد برق روزانه  سال 92.xlsx]Sheet1'!$B$1</c:f>
              <c:strCache>
                <c:ptCount val="1"/>
                <c:pt idx="0">
                  <c:v>توليد كل</c:v>
                </c:pt>
              </c:strCache>
            </c:strRef>
          </c:tx>
          <c:cat>
            <c:strRef>
              <c:f>'[توليد برق روزانه  سال 92.xlsx]Sheet1'!$A$368:$A$688</c:f>
              <c:strCache>
                <c:ptCount val="321"/>
                <c:pt idx="0">
                  <c:v>1392/01/01</c:v>
                </c:pt>
                <c:pt idx="1">
                  <c:v>1392/01/02</c:v>
                </c:pt>
                <c:pt idx="2">
                  <c:v>1392/01/03</c:v>
                </c:pt>
                <c:pt idx="3">
                  <c:v>1392/01/04</c:v>
                </c:pt>
                <c:pt idx="4">
                  <c:v>1392/01/05</c:v>
                </c:pt>
                <c:pt idx="5">
                  <c:v>1392/01/06</c:v>
                </c:pt>
                <c:pt idx="6">
                  <c:v>1392/01/07</c:v>
                </c:pt>
                <c:pt idx="7">
                  <c:v>1392/01/08</c:v>
                </c:pt>
                <c:pt idx="8">
                  <c:v>1392/01/09</c:v>
                </c:pt>
                <c:pt idx="9">
                  <c:v>1392/01/10</c:v>
                </c:pt>
                <c:pt idx="10">
                  <c:v>1392/01/11</c:v>
                </c:pt>
                <c:pt idx="11">
                  <c:v>1392/01/12</c:v>
                </c:pt>
                <c:pt idx="12">
                  <c:v>1392/01/13</c:v>
                </c:pt>
                <c:pt idx="13">
                  <c:v>1392/01/14</c:v>
                </c:pt>
                <c:pt idx="14">
                  <c:v>1392/01/15</c:v>
                </c:pt>
                <c:pt idx="15">
                  <c:v>1392/01/16</c:v>
                </c:pt>
                <c:pt idx="16">
                  <c:v>1392/01/17</c:v>
                </c:pt>
                <c:pt idx="17">
                  <c:v>1392/01/18</c:v>
                </c:pt>
                <c:pt idx="18">
                  <c:v>1392/01/19</c:v>
                </c:pt>
                <c:pt idx="19">
                  <c:v>1392/01/20</c:v>
                </c:pt>
                <c:pt idx="20">
                  <c:v>1392/01/21</c:v>
                </c:pt>
                <c:pt idx="21">
                  <c:v>1392/01/22</c:v>
                </c:pt>
                <c:pt idx="22">
                  <c:v>1392/01/23</c:v>
                </c:pt>
                <c:pt idx="23">
                  <c:v>1392/01/24</c:v>
                </c:pt>
                <c:pt idx="24">
                  <c:v>1392/01/25</c:v>
                </c:pt>
                <c:pt idx="25">
                  <c:v>1392/01/26</c:v>
                </c:pt>
                <c:pt idx="26">
                  <c:v>1392/01/27</c:v>
                </c:pt>
                <c:pt idx="27">
                  <c:v>1392/01/28</c:v>
                </c:pt>
                <c:pt idx="28">
                  <c:v>1392/01/29</c:v>
                </c:pt>
                <c:pt idx="29">
                  <c:v>1392/01/30</c:v>
                </c:pt>
                <c:pt idx="30">
                  <c:v>1392/01/31</c:v>
                </c:pt>
                <c:pt idx="31">
                  <c:v>1392/02/01</c:v>
                </c:pt>
                <c:pt idx="32">
                  <c:v>1392/02/02</c:v>
                </c:pt>
                <c:pt idx="33">
                  <c:v>1392/02/03</c:v>
                </c:pt>
                <c:pt idx="34">
                  <c:v>1392/02/04</c:v>
                </c:pt>
                <c:pt idx="35">
                  <c:v>1392/02/05</c:v>
                </c:pt>
                <c:pt idx="36">
                  <c:v>1392/02/06</c:v>
                </c:pt>
                <c:pt idx="37">
                  <c:v>1392/02/07</c:v>
                </c:pt>
                <c:pt idx="38">
                  <c:v>1392/02/08</c:v>
                </c:pt>
                <c:pt idx="39">
                  <c:v>1392/02/09</c:v>
                </c:pt>
                <c:pt idx="40">
                  <c:v>1392/02/10</c:v>
                </c:pt>
                <c:pt idx="41">
                  <c:v>1392/02/11</c:v>
                </c:pt>
                <c:pt idx="42">
                  <c:v>1392/02/12</c:v>
                </c:pt>
                <c:pt idx="43">
                  <c:v>1392/02/13</c:v>
                </c:pt>
                <c:pt idx="44">
                  <c:v>1392/02/14</c:v>
                </c:pt>
                <c:pt idx="45">
                  <c:v>1392/02/15</c:v>
                </c:pt>
                <c:pt idx="46">
                  <c:v>1392/02/16</c:v>
                </c:pt>
                <c:pt idx="47">
                  <c:v>1392/02/17</c:v>
                </c:pt>
                <c:pt idx="48">
                  <c:v>1392/02/18</c:v>
                </c:pt>
                <c:pt idx="49">
                  <c:v>1392/02/19</c:v>
                </c:pt>
                <c:pt idx="50">
                  <c:v>1392/02/20</c:v>
                </c:pt>
                <c:pt idx="51">
                  <c:v>1392/02/21</c:v>
                </c:pt>
                <c:pt idx="52">
                  <c:v>1392/02/22</c:v>
                </c:pt>
                <c:pt idx="53">
                  <c:v>1392/02/23</c:v>
                </c:pt>
                <c:pt idx="54">
                  <c:v>1392/02/24</c:v>
                </c:pt>
                <c:pt idx="55">
                  <c:v>1392/02/25</c:v>
                </c:pt>
                <c:pt idx="56">
                  <c:v>1392/02/26</c:v>
                </c:pt>
                <c:pt idx="57">
                  <c:v>1392/02/27</c:v>
                </c:pt>
                <c:pt idx="58">
                  <c:v>1392/02/28</c:v>
                </c:pt>
                <c:pt idx="59">
                  <c:v>1392/02/29</c:v>
                </c:pt>
                <c:pt idx="60">
                  <c:v>1392/02/30</c:v>
                </c:pt>
                <c:pt idx="61">
                  <c:v>1392/02/31</c:v>
                </c:pt>
                <c:pt idx="62">
                  <c:v>1392/03/01</c:v>
                </c:pt>
                <c:pt idx="63">
                  <c:v>1392/03/02</c:v>
                </c:pt>
                <c:pt idx="64">
                  <c:v>1392/03/03</c:v>
                </c:pt>
                <c:pt idx="65">
                  <c:v>1392/03/04</c:v>
                </c:pt>
                <c:pt idx="66">
                  <c:v>1392/03/05</c:v>
                </c:pt>
                <c:pt idx="67">
                  <c:v>1392/03/06</c:v>
                </c:pt>
                <c:pt idx="68">
                  <c:v>1392/03/07</c:v>
                </c:pt>
                <c:pt idx="69">
                  <c:v>1392/03/08</c:v>
                </c:pt>
                <c:pt idx="70">
                  <c:v>1392/03/09</c:v>
                </c:pt>
                <c:pt idx="71">
                  <c:v>1392/03/10</c:v>
                </c:pt>
                <c:pt idx="72">
                  <c:v>1392/03/11</c:v>
                </c:pt>
                <c:pt idx="73">
                  <c:v>1392/03/12</c:v>
                </c:pt>
                <c:pt idx="74">
                  <c:v>1392/03/13</c:v>
                </c:pt>
                <c:pt idx="75">
                  <c:v>1392/03/14</c:v>
                </c:pt>
                <c:pt idx="76">
                  <c:v>1392/03/15</c:v>
                </c:pt>
                <c:pt idx="77">
                  <c:v>1392/03/16</c:v>
                </c:pt>
                <c:pt idx="78">
                  <c:v>1392/03/17</c:v>
                </c:pt>
                <c:pt idx="79">
                  <c:v>1392/03/18</c:v>
                </c:pt>
                <c:pt idx="80">
                  <c:v>1392/03/19</c:v>
                </c:pt>
                <c:pt idx="81">
                  <c:v>1392/03/20</c:v>
                </c:pt>
                <c:pt idx="82">
                  <c:v>1392/03/21</c:v>
                </c:pt>
                <c:pt idx="83">
                  <c:v>1392/03/22</c:v>
                </c:pt>
                <c:pt idx="84">
                  <c:v>1392/03/23</c:v>
                </c:pt>
                <c:pt idx="85">
                  <c:v>1392/03/24</c:v>
                </c:pt>
                <c:pt idx="86">
                  <c:v>1392/03/25</c:v>
                </c:pt>
                <c:pt idx="87">
                  <c:v>1392/03/26</c:v>
                </c:pt>
                <c:pt idx="88">
                  <c:v>1392/03/27</c:v>
                </c:pt>
                <c:pt idx="89">
                  <c:v>1392/03/28</c:v>
                </c:pt>
                <c:pt idx="90">
                  <c:v>1392/03/29</c:v>
                </c:pt>
                <c:pt idx="91">
                  <c:v>1392/03/30</c:v>
                </c:pt>
                <c:pt idx="92">
                  <c:v>1392/03/31</c:v>
                </c:pt>
                <c:pt idx="93">
                  <c:v>1392/04/1</c:v>
                </c:pt>
                <c:pt idx="94">
                  <c:v>1392/04/2</c:v>
                </c:pt>
                <c:pt idx="95">
                  <c:v>1392/04/3</c:v>
                </c:pt>
                <c:pt idx="96">
                  <c:v>1392/04/4</c:v>
                </c:pt>
                <c:pt idx="97">
                  <c:v>1392/04/5</c:v>
                </c:pt>
                <c:pt idx="98">
                  <c:v>1392/04/6</c:v>
                </c:pt>
                <c:pt idx="99">
                  <c:v>1392/04/7</c:v>
                </c:pt>
                <c:pt idx="100">
                  <c:v>1392/04/8</c:v>
                </c:pt>
                <c:pt idx="101">
                  <c:v>1392/04/9</c:v>
                </c:pt>
                <c:pt idx="102">
                  <c:v>1392/04/10</c:v>
                </c:pt>
                <c:pt idx="103">
                  <c:v>1392/04/11</c:v>
                </c:pt>
                <c:pt idx="104">
                  <c:v>1392/04/12</c:v>
                </c:pt>
                <c:pt idx="105">
                  <c:v>1392/04/13</c:v>
                </c:pt>
                <c:pt idx="106">
                  <c:v>1392/04/14</c:v>
                </c:pt>
                <c:pt idx="107">
                  <c:v>1392/04/15</c:v>
                </c:pt>
                <c:pt idx="108">
                  <c:v>1392/04/16</c:v>
                </c:pt>
                <c:pt idx="109">
                  <c:v>1392/04/17</c:v>
                </c:pt>
                <c:pt idx="110">
                  <c:v>1392/04/18</c:v>
                </c:pt>
                <c:pt idx="111">
                  <c:v>1392/04/19</c:v>
                </c:pt>
                <c:pt idx="112">
                  <c:v>1392/04/20</c:v>
                </c:pt>
                <c:pt idx="113">
                  <c:v>1392/04/21</c:v>
                </c:pt>
                <c:pt idx="114">
                  <c:v>1392/04/22</c:v>
                </c:pt>
                <c:pt idx="115">
                  <c:v>1392/04/23</c:v>
                </c:pt>
                <c:pt idx="116">
                  <c:v>1392/04/24</c:v>
                </c:pt>
                <c:pt idx="117">
                  <c:v>1392/04/25</c:v>
                </c:pt>
                <c:pt idx="118">
                  <c:v>1392/04/26</c:v>
                </c:pt>
                <c:pt idx="119">
                  <c:v>1392/04/27</c:v>
                </c:pt>
                <c:pt idx="120">
                  <c:v>1392/04/28</c:v>
                </c:pt>
                <c:pt idx="121">
                  <c:v>1392/04/29</c:v>
                </c:pt>
                <c:pt idx="122">
                  <c:v>1392/04/30</c:v>
                </c:pt>
                <c:pt idx="123">
                  <c:v>1392/04/31</c:v>
                </c:pt>
                <c:pt idx="124">
                  <c:v>1392/05/01</c:v>
                </c:pt>
                <c:pt idx="125">
                  <c:v>1392/05/02</c:v>
                </c:pt>
                <c:pt idx="126">
                  <c:v>1392/05/03</c:v>
                </c:pt>
                <c:pt idx="127">
                  <c:v>1392/05/04</c:v>
                </c:pt>
                <c:pt idx="128">
                  <c:v>1392/05/05</c:v>
                </c:pt>
                <c:pt idx="129">
                  <c:v>1392/05/06</c:v>
                </c:pt>
                <c:pt idx="130">
                  <c:v>1392/05/07</c:v>
                </c:pt>
                <c:pt idx="131">
                  <c:v>1392/05/08</c:v>
                </c:pt>
                <c:pt idx="132">
                  <c:v>1392/05/09</c:v>
                </c:pt>
                <c:pt idx="133">
                  <c:v>1392/05/10</c:v>
                </c:pt>
                <c:pt idx="134">
                  <c:v>1392/05/11</c:v>
                </c:pt>
                <c:pt idx="135">
                  <c:v>1392/05/12</c:v>
                </c:pt>
                <c:pt idx="136">
                  <c:v>1392/05/13</c:v>
                </c:pt>
                <c:pt idx="137">
                  <c:v>1392/05/14</c:v>
                </c:pt>
                <c:pt idx="138">
                  <c:v>1392/05/15</c:v>
                </c:pt>
                <c:pt idx="139">
                  <c:v>1392/05/16</c:v>
                </c:pt>
                <c:pt idx="140">
                  <c:v>1392/05/17</c:v>
                </c:pt>
                <c:pt idx="141">
                  <c:v>1392/05/18</c:v>
                </c:pt>
                <c:pt idx="142">
                  <c:v>1392/05/19</c:v>
                </c:pt>
                <c:pt idx="143">
                  <c:v>1392/05/20</c:v>
                </c:pt>
                <c:pt idx="144">
                  <c:v>1392/05/21</c:v>
                </c:pt>
                <c:pt idx="145">
                  <c:v>1392/05/22</c:v>
                </c:pt>
                <c:pt idx="146">
                  <c:v>1392/05/23</c:v>
                </c:pt>
                <c:pt idx="147">
                  <c:v>1392/05/24</c:v>
                </c:pt>
                <c:pt idx="148">
                  <c:v>1392/05/25</c:v>
                </c:pt>
                <c:pt idx="149">
                  <c:v>1392/05/26</c:v>
                </c:pt>
                <c:pt idx="150">
                  <c:v>1392/05/27</c:v>
                </c:pt>
                <c:pt idx="151">
                  <c:v>1392/05/28</c:v>
                </c:pt>
                <c:pt idx="152">
                  <c:v>1392/05/29</c:v>
                </c:pt>
                <c:pt idx="153">
                  <c:v>1392/05/30</c:v>
                </c:pt>
                <c:pt idx="154">
                  <c:v>1392/05/31</c:v>
                </c:pt>
                <c:pt idx="155">
                  <c:v>1392/06/01</c:v>
                </c:pt>
                <c:pt idx="156">
                  <c:v>1392/06/02</c:v>
                </c:pt>
                <c:pt idx="157">
                  <c:v>1392/06/03</c:v>
                </c:pt>
                <c:pt idx="158">
                  <c:v>1392/06/04</c:v>
                </c:pt>
                <c:pt idx="159">
                  <c:v>1392/06/05</c:v>
                </c:pt>
                <c:pt idx="160">
                  <c:v>1392/06/06</c:v>
                </c:pt>
                <c:pt idx="161">
                  <c:v>1392/06/07</c:v>
                </c:pt>
                <c:pt idx="162">
                  <c:v>1392/06/08</c:v>
                </c:pt>
                <c:pt idx="163">
                  <c:v>1392/06/09</c:v>
                </c:pt>
                <c:pt idx="164">
                  <c:v>1392/06/10</c:v>
                </c:pt>
                <c:pt idx="165">
                  <c:v>1392/06/11</c:v>
                </c:pt>
                <c:pt idx="166">
                  <c:v>1392/06/12</c:v>
                </c:pt>
                <c:pt idx="167">
                  <c:v>1392/06/13</c:v>
                </c:pt>
                <c:pt idx="168">
                  <c:v>1392/06/14</c:v>
                </c:pt>
                <c:pt idx="169">
                  <c:v>1392/06/15</c:v>
                </c:pt>
                <c:pt idx="170">
                  <c:v>1392/06/16</c:v>
                </c:pt>
                <c:pt idx="171">
                  <c:v>1392/06/17</c:v>
                </c:pt>
                <c:pt idx="172">
                  <c:v>1392/06/18</c:v>
                </c:pt>
                <c:pt idx="173">
                  <c:v>1392/06/19</c:v>
                </c:pt>
                <c:pt idx="174">
                  <c:v>1392/06/20</c:v>
                </c:pt>
                <c:pt idx="175">
                  <c:v>1392/06/21</c:v>
                </c:pt>
                <c:pt idx="176">
                  <c:v>1392/06/22</c:v>
                </c:pt>
                <c:pt idx="177">
                  <c:v>1392/06/23</c:v>
                </c:pt>
                <c:pt idx="178">
                  <c:v>1392/06/24</c:v>
                </c:pt>
                <c:pt idx="179">
                  <c:v>1392/06/25</c:v>
                </c:pt>
                <c:pt idx="180">
                  <c:v>1392/06/26</c:v>
                </c:pt>
                <c:pt idx="181">
                  <c:v>1392/06/27</c:v>
                </c:pt>
                <c:pt idx="182">
                  <c:v>1392/06/28</c:v>
                </c:pt>
                <c:pt idx="183">
                  <c:v>1392/06/29</c:v>
                </c:pt>
                <c:pt idx="184">
                  <c:v>1392/06/30</c:v>
                </c:pt>
                <c:pt idx="185">
                  <c:v>1392/06/31</c:v>
                </c:pt>
                <c:pt idx="186">
                  <c:v>1392/07/01</c:v>
                </c:pt>
                <c:pt idx="187">
                  <c:v>1392/07/02</c:v>
                </c:pt>
                <c:pt idx="188">
                  <c:v>1392/07/03</c:v>
                </c:pt>
                <c:pt idx="189">
                  <c:v>1392/07/04</c:v>
                </c:pt>
                <c:pt idx="190">
                  <c:v>1392/07/05</c:v>
                </c:pt>
                <c:pt idx="191">
                  <c:v>1392/07/06</c:v>
                </c:pt>
                <c:pt idx="192">
                  <c:v>1392/07/07</c:v>
                </c:pt>
                <c:pt idx="193">
                  <c:v>1392/07/08</c:v>
                </c:pt>
                <c:pt idx="194">
                  <c:v>1392/07/09</c:v>
                </c:pt>
                <c:pt idx="195">
                  <c:v>1392/07/10</c:v>
                </c:pt>
                <c:pt idx="196">
                  <c:v>1392/07/11</c:v>
                </c:pt>
                <c:pt idx="197">
                  <c:v>1392/07/12</c:v>
                </c:pt>
                <c:pt idx="198">
                  <c:v>1392/07/13</c:v>
                </c:pt>
                <c:pt idx="199">
                  <c:v>1392/07/14</c:v>
                </c:pt>
                <c:pt idx="200">
                  <c:v>1392/07/15</c:v>
                </c:pt>
                <c:pt idx="201">
                  <c:v>1392/07/16</c:v>
                </c:pt>
                <c:pt idx="202">
                  <c:v>1392/07/17</c:v>
                </c:pt>
                <c:pt idx="203">
                  <c:v>1392/07/18</c:v>
                </c:pt>
                <c:pt idx="204">
                  <c:v>1392/07/19</c:v>
                </c:pt>
                <c:pt idx="205">
                  <c:v>1392/07/20</c:v>
                </c:pt>
                <c:pt idx="206">
                  <c:v>1392/07/21</c:v>
                </c:pt>
                <c:pt idx="207">
                  <c:v>1392/07/22</c:v>
                </c:pt>
                <c:pt idx="208">
                  <c:v>1392/07/23</c:v>
                </c:pt>
                <c:pt idx="209">
                  <c:v>1392/07/24</c:v>
                </c:pt>
                <c:pt idx="210">
                  <c:v>1392/07/25</c:v>
                </c:pt>
                <c:pt idx="211">
                  <c:v>1392/07/26</c:v>
                </c:pt>
                <c:pt idx="212">
                  <c:v>1392/07/27</c:v>
                </c:pt>
                <c:pt idx="213">
                  <c:v>1392/07/28</c:v>
                </c:pt>
                <c:pt idx="214">
                  <c:v>1392/07/29</c:v>
                </c:pt>
                <c:pt idx="215">
                  <c:v>1392/07/30</c:v>
                </c:pt>
                <c:pt idx="216">
                  <c:v>1392/08/01</c:v>
                </c:pt>
                <c:pt idx="217">
                  <c:v>1392/08/02</c:v>
                </c:pt>
                <c:pt idx="218">
                  <c:v>1392/08/03</c:v>
                </c:pt>
                <c:pt idx="219">
                  <c:v>1392/08/04</c:v>
                </c:pt>
                <c:pt idx="220">
                  <c:v>1392/08/05</c:v>
                </c:pt>
                <c:pt idx="221">
                  <c:v>1392/08/06</c:v>
                </c:pt>
                <c:pt idx="222">
                  <c:v>1392/08/07</c:v>
                </c:pt>
                <c:pt idx="223">
                  <c:v>1392/08/08</c:v>
                </c:pt>
                <c:pt idx="224">
                  <c:v>1392/08/09</c:v>
                </c:pt>
                <c:pt idx="225">
                  <c:v>1392/08/10</c:v>
                </c:pt>
                <c:pt idx="226">
                  <c:v>1392/08/11</c:v>
                </c:pt>
                <c:pt idx="227">
                  <c:v>1392/08/12</c:v>
                </c:pt>
                <c:pt idx="228">
                  <c:v>1392/08/13</c:v>
                </c:pt>
                <c:pt idx="229">
                  <c:v>1392/08/14</c:v>
                </c:pt>
                <c:pt idx="230">
                  <c:v>1392/08/15</c:v>
                </c:pt>
                <c:pt idx="231">
                  <c:v>1392/08/16</c:v>
                </c:pt>
                <c:pt idx="232">
                  <c:v>1392/08/17</c:v>
                </c:pt>
                <c:pt idx="233">
                  <c:v>1392/08/18</c:v>
                </c:pt>
                <c:pt idx="234">
                  <c:v>1392/08/19</c:v>
                </c:pt>
                <c:pt idx="235">
                  <c:v>1392/08/20</c:v>
                </c:pt>
                <c:pt idx="236">
                  <c:v>1392/08/21</c:v>
                </c:pt>
                <c:pt idx="237">
                  <c:v>1392/08/22</c:v>
                </c:pt>
                <c:pt idx="238">
                  <c:v>1392/08/23</c:v>
                </c:pt>
                <c:pt idx="239">
                  <c:v>1392/08/24</c:v>
                </c:pt>
                <c:pt idx="240">
                  <c:v>1392/08/25</c:v>
                </c:pt>
                <c:pt idx="241">
                  <c:v>1392/08/26</c:v>
                </c:pt>
                <c:pt idx="242">
                  <c:v>1392/08/27</c:v>
                </c:pt>
                <c:pt idx="243">
                  <c:v>1392/08/28</c:v>
                </c:pt>
                <c:pt idx="244">
                  <c:v>1392/08/29</c:v>
                </c:pt>
                <c:pt idx="245">
                  <c:v>1392/08/30</c:v>
                </c:pt>
                <c:pt idx="246">
                  <c:v>1392/09/01</c:v>
                </c:pt>
                <c:pt idx="247">
                  <c:v>1392/09/02</c:v>
                </c:pt>
                <c:pt idx="248">
                  <c:v>1392/09/03</c:v>
                </c:pt>
                <c:pt idx="249">
                  <c:v>1392/09/04</c:v>
                </c:pt>
                <c:pt idx="250">
                  <c:v>1392/09/05</c:v>
                </c:pt>
                <c:pt idx="251">
                  <c:v>1392/09/06</c:v>
                </c:pt>
                <c:pt idx="252">
                  <c:v>1392/09/07</c:v>
                </c:pt>
                <c:pt idx="253">
                  <c:v>1392/09/08</c:v>
                </c:pt>
                <c:pt idx="254">
                  <c:v>1392/09/09</c:v>
                </c:pt>
                <c:pt idx="255">
                  <c:v>1392/09/10</c:v>
                </c:pt>
                <c:pt idx="256">
                  <c:v>1392/09/11</c:v>
                </c:pt>
                <c:pt idx="257">
                  <c:v>1392/09/12</c:v>
                </c:pt>
                <c:pt idx="258">
                  <c:v>1392/09/13</c:v>
                </c:pt>
                <c:pt idx="259">
                  <c:v>1392/09/14</c:v>
                </c:pt>
                <c:pt idx="260">
                  <c:v>1392/09/15</c:v>
                </c:pt>
                <c:pt idx="261">
                  <c:v>1392/09/16</c:v>
                </c:pt>
                <c:pt idx="262">
                  <c:v>1392/09/17</c:v>
                </c:pt>
                <c:pt idx="263">
                  <c:v>1392/09/18</c:v>
                </c:pt>
                <c:pt idx="264">
                  <c:v>1392/09/19</c:v>
                </c:pt>
                <c:pt idx="265">
                  <c:v>1392/09/20</c:v>
                </c:pt>
                <c:pt idx="266">
                  <c:v>1392/09/21</c:v>
                </c:pt>
                <c:pt idx="267">
                  <c:v>1392/09/22</c:v>
                </c:pt>
                <c:pt idx="268">
                  <c:v>1392/09/23</c:v>
                </c:pt>
                <c:pt idx="269">
                  <c:v>1392/09/24</c:v>
                </c:pt>
                <c:pt idx="270">
                  <c:v>1392/09/25</c:v>
                </c:pt>
                <c:pt idx="271">
                  <c:v>1392/09/26</c:v>
                </c:pt>
                <c:pt idx="272">
                  <c:v>1392/09/27</c:v>
                </c:pt>
                <c:pt idx="273">
                  <c:v>1392/09/28</c:v>
                </c:pt>
                <c:pt idx="274">
                  <c:v>1392/09/29</c:v>
                </c:pt>
                <c:pt idx="275">
                  <c:v>1392/09/30</c:v>
                </c:pt>
                <c:pt idx="276">
                  <c:v>1392/10/01</c:v>
                </c:pt>
                <c:pt idx="277">
                  <c:v>1392/10/02</c:v>
                </c:pt>
                <c:pt idx="278">
                  <c:v>1392/10/03</c:v>
                </c:pt>
                <c:pt idx="279">
                  <c:v>1392/10/04</c:v>
                </c:pt>
                <c:pt idx="280">
                  <c:v>1392/10/05</c:v>
                </c:pt>
                <c:pt idx="281">
                  <c:v>1392/10/06</c:v>
                </c:pt>
                <c:pt idx="282">
                  <c:v>1392/10/07</c:v>
                </c:pt>
                <c:pt idx="283">
                  <c:v>1392/10/08</c:v>
                </c:pt>
                <c:pt idx="284">
                  <c:v>1392/10/09</c:v>
                </c:pt>
                <c:pt idx="285">
                  <c:v>1392/10/10</c:v>
                </c:pt>
                <c:pt idx="286">
                  <c:v>1392/10/11</c:v>
                </c:pt>
                <c:pt idx="287">
                  <c:v>1392/10/12</c:v>
                </c:pt>
                <c:pt idx="288">
                  <c:v>1392/10/13</c:v>
                </c:pt>
                <c:pt idx="289">
                  <c:v>1392/10/14</c:v>
                </c:pt>
                <c:pt idx="290">
                  <c:v>1392/10/15</c:v>
                </c:pt>
                <c:pt idx="291">
                  <c:v>1392/10/16</c:v>
                </c:pt>
                <c:pt idx="292">
                  <c:v>1392/10/17</c:v>
                </c:pt>
                <c:pt idx="293">
                  <c:v>1392/10/18</c:v>
                </c:pt>
                <c:pt idx="294">
                  <c:v>1392/10/19</c:v>
                </c:pt>
                <c:pt idx="295">
                  <c:v>1392/10/20</c:v>
                </c:pt>
                <c:pt idx="296">
                  <c:v>1392/10/21</c:v>
                </c:pt>
                <c:pt idx="297">
                  <c:v>1392/10/22</c:v>
                </c:pt>
                <c:pt idx="298">
                  <c:v>1392/10/23</c:v>
                </c:pt>
                <c:pt idx="299">
                  <c:v>1392/10/24</c:v>
                </c:pt>
                <c:pt idx="300">
                  <c:v>1392/10/25</c:v>
                </c:pt>
                <c:pt idx="301">
                  <c:v>1392/10/26</c:v>
                </c:pt>
                <c:pt idx="302">
                  <c:v>1392/10/27</c:v>
                </c:pt>
                <c:pt idx="303">
                  <c:v>1392/10/28</c:v>
                </c:pt>
                <c:pt idx="304">
                  <c:v>1392/10/29</c:v>
                </c:pt>
                <c:pt idx="305">
                  <c:v>1392/10/30</c:v>
                </c:pt>
                <c:pt idx="306">
                  <c:v>1392/11/01</c:v>
                </c:pt>
                <c:pt idx="307">
                  <c:v>1392/11/02</c:v>
                </c:pt>
                <c:pt idx="308">
                  <c:v>1392/11/03</c:v>
                </c:pt>
                <c:pt idx="309">
                  <c:v>1392/11/04</c:v>
                </c:pt>
                <c:pt idx="310">
                  <c:v>1392/11/05</c:v>
                </c:pt>
                <c:pt idx="311">
                  <c:v>1392/11/06</c:v>
                </c:pt>
                <c:pt idx="312">
                  <c:v>1392/11/07</c:v>
                </c:pt>
                <c:pt idx="313">
                  <c:v>1392/11/08</c:v>
                </c:pt>
                <c:pt idx="314">
                  <c:v>1392/11/09</c:v>
                </c:pt>
                <c:pt idx="315">
                  <c:v>1392/11/10</c:v>
                </c:pt>
                <c:pt idx="316">
                  <c:v>1392/11/11</c:v>
                </c:pt>
                <c:pt idx="317">
                  <c:v>1392/11/12</c:v>
                </c:pt>
                <c:pt idx="318">
                  <c:v>1392/11/13</c:v>
                </c:pt>
                <c:pt idx="319">
                  <c:v>1392/11/14</c:v>
                </c:pt>
                <c:pt idx="320">
                  <c:v>1392/11/15</c:v>
                </c:pt>
              </c:strCache>
            </c:strRef>
          </c:cat>
          <c:val>
            <c:numRef>
              <c:f>'[توليد برق روزانه  سال 92.xlsx]Sheet1'!$B$368:$B$688</c:f>
              <c:numCache>
                <c:formatCode>General</c:formatCode>
                <c:ptCount val="321"/>
                <c:pt idx="29">
                  <c:v>875</c:v>
                </c:pt>
                <c:pt idx="30">
                  <c:v>7993</c:v>
                </c:pt>
                <c:pt idx="31">
                  <c:v>7886</c:v>
                </c:pt>
                <c:pt idx="32">
                  <c:v>4988</c:v>
                </c:pt>
                <c:pt idx="96">
                  <c:v>2161</c:v>
                </c:pt>
                <c:pt idx="97">
                  <c:v>21030</c:v>
                </c:pt>
                <c:pt idx="98">
                  <c:v>24573</c:v>
                </c:pt>
                <c:pt idx="99">
                  <c:v>24320</c:v>
                </c:pt>
                <c:pt idx="100">
                  <c:v>24308</c:v>
                </c:pt>
                <c:pt idx="101">
                  <c:v>19600</c:v>
                </c:pt>
                <c:pt idx="102">
                  <c:v>21816</c:v>
                </c:pt>
                <c:pt idx="103">
                  <c:v>23985</c:v>
                </c:pt>
                <c:pt idx="104">
                  <c:v>24133</c:v>
                </c:pt>
                <c:pt idx="105">
                  <c:v>24133</c:v>
                </c:pt>
                <c:pt idx="106">
                  <c:v>24277</c:v>
                </c:pt>
                <c:pt idx="107">
                  <c:v>24042</c:v>
                </c:pt>
                <c:pt idx="108">
                  <c:v>23725</c:v>
                </c:pt>
                <c:pt idx="109">
                  <c:v>23677</c:v>
                </c:pt>
                <c:pt idx="110">
                  <c:v>23647</c:v>
                </c:pt>
                <c:pt idx="111">
                  <c:v>16352</c:v>
                </c:pt>
                <c:pt idx="112">
                  <c:v>20298</c:v>
                </c:pt>
                <c:pt idx="113">
                  <c:v>23188</c:v>
                </c:pt>
                <c:pt idx="114">
                  <c:v>23735</c:v>
                </c:pt>
                <c:pt idx="115">
                  <c:v>23467</c:v>
                </c:pt>
                <c:pt idx="116">
                  <c:v>23501</c:v>
                </c:pt>
                <c:pt idx="117">
                  <c:v>23253</c:v>
                </c:pt>
                <c:pt idx="118">
                  <c:v>23674</c:v>
                </c:pt>
                <c:pt idx="119">
                  <c:v>23562</c:v>
                </c:pt>
                <c:pt idx="120">
                  <c:v>23579</c:v>
                </c:pt>
                <c:pt idx="121">
                  <c:v>23588</c:v>
                </c:pt>
                <c:pt idx="122">
                  <c:v>23569</c:v>
                </c:pt>
                <c:pt idx="123">
                  <c:v>23449</c:v>
                </c:pt>
                <c:pt idx="124">
                  <c:v>23657</c:v>
                </c:pt>
                <c:pt idx="125">
                  <c:v>23621</c:v>
                </c:pt>
                <c:pt idx="126">
                  <c:v>23279</c:v>
                </c:pt>
                <c:pt idx="127">
                  <c:v>21749</c:v>
                </c:pt>
                <c:pt idx="128">
                  <c:v>19413</c:v>
                </c:pt>
                <c:pt idx="135">
                  <c:v>17251</c:v>
                </c:pt>
                <c:pt idx="136">
                  <c:v>23817</c:v>
                </c:pt>
                <c:pt idx="137">
                  <c:v>23872</c:v>
                </c:pt>
                <c:pt idx="138">
                  <c:v>23947</c:v>
                </c:pt>
                <c:pt idx="139">
                  <c:v>24111</c:v>
                </c:pt>
                <c:pt idx="140">
                  <c:v>16951</c:v>
                </c:pt>
                <c:pt idx="141">
                  <c:v>22206</c:v>
                </c:pt>
                <c:pt idx="142">
                  <c:v>23756</c:v>
                </c:pt>
                <c:pt idx="143">
                  <c:v>18645</c:v>
                </c:pt>
                <c:pt idx="144">
                  <c:v>23248</c:v>
                </c:pt>
                <c:pt idx="145">
                  <c:v>17626</c:v>
                </c:pt>
                <c:pt idx="146">
                  <c:v>15680</c:v>
                </c:pt>
                <c:pt idx="147">
                  <c:v>12088</c:v>
                </c:pt>
                <c:pt idx="152">
                  <c:v>7645</c:v>
                </c:pt>
                <c:pt idx="153">
                  <c:v>23738</c:v>
                </c:pt>
                <c:pt idx="159">
                  <c:v>2949</c:v>
                </c:pt>
                <c:pt idx="160">
                  <c:v>16145</c:v>
                </c:pt>
                <c:pt idx="161">
                  <c:v>20793</c:v>
                </c:pt>
                <c:pt idx="162">
                  <c:v>23618</c:v>
                </c:pt>
                <c:pt idx="163">
                  <c:v>19532</c:v>
                </c:pt>
                <c:pt idx="164">
                  <c:v>23014</c:v>
                </c:pt>
                <c:pt idx="165">
                  <c:v>21854</c:v>
                </c:pt>
                <c:pt idx="166">
                  <c:v>23538</c:v>
                </c:pt>
                <c:pt idx="167">
                  <c:v>23545</c:v>
                </c:pt>
                <c:pt idx="168">
                  <c:v>14425</c:v>
                </c:pt>
                <c:pt idx="172">
                  <c:v>12828</c:v>
                </c:pt>
                <c:pt idx="173">
                  <c:v>23547</c:v>
                </c:pt>
                <c:pt idx="174">
                  <c:v>23828</c:v>
                </c:pt>
                <c:pt idx="175">
                  <c:v>23824</c:v>
                </c:pt>
                <c:pt idx="176">
                  <c:v>23732</c:v>
                </c:pt>
                <c:pt idx="177">
                  <c:v>23671</c:v>
                </c:pt>
                <c:pt idx="178">
                  <c:v>23789</c:v>
                </c:pt>
                <c:pt idx="179">
                  <c:v>23071</c:v>
                </c:pt>
                <c:pt idx="180">
                  <c:v>23748</c:v>
                </c:pt>
                <c:pt idx="181">
                  <c:v>23721</c:v>
                </c:pt>
                <c:pt idx="182">
                  <c:v>23790</c:v>
                </c:pt>
                <c:pt idx="183">
                  <c:v>23744</c:v>
                </c:pt>
                <c:pt idx="184">
                  <c:v>23701</c:v>
                </c:pt>
                <c:pt idx="185">
                  <c:v>23715</c:v>
                </c:pt>
                <c:pt idx="186">
                  <c:v>23229</c:v>
                </c:pt>
                <c:pt idx="187">
                  <c:v>13619</c:v>
                </c:pt>
                <c:pt idx="188">
                  <c:v>15624</c:v>
                </c:pt>
                <c:pt idx="189">
                  <c:v>24053</c:v>
                </c:pt>
                <c:pt idx="190">
                  <c:v>24141</c:v>
                </c:pt>
                <c:pt idx="191">
                  <c:v>24100</c:v>
                </c:pt>
                <c:pt idx="192">
                  <c:v>23952</c:v>
                </c:pt>
                <c:pt idx="193">
                  <c:v>23699</c:v>
                </c:pt>
                <c:pt idx="194">
                  <c:v>23839</c:v>
                </c:pt>
                <c:pt idx="195">
                  <c:v>23875</c:v>
                </c:pt>
                <c:pt idx="196">
                  <c:v>23990</c:v>
                </c:pt>
                <c:pt idx="197">
                  <c:v>23976</c:v>
                </c:pt>
                <c:pt idx="198">
                  <c:v>23915</c:v>
                </c:pt>
                <c:pt idx="199">
                  <c:v>23906</c:v>
                </c:pt>
                <c:pt idx="200">
                  <c:v>24021</c:v>
                </c:pt>
                <c:pt idx="201">
                  <c:v>24148</c:v>
                </c:pt>
                <c:pt idx="202">
                  <c:v>24140</c:v>
                </c:pt>
                <c:pt idx="203">
                  <c:v>24152</c:v>
                </c:pt>
                <c:pt idx="204">
                  <c:v>24058</c:v>
                </c:pt>
                <c:pt idx="205">
                  <c:v>24126</c:v>
                </c:pt>
                <c:pt idx="206">
                  <c:v>24167</c:v>
                </c:pt>
                <c:pt idx="207">
                  <c:v>24058</c:v>
                </c:pt>
                <c:pt idx="208">
                  <c:v>23993</c:v>
                </c:pt>
                <c:pt idx="209">
                  <c:v>24082</c:v>
                </c:pt>
                <c:pt idx="210">
                  <c:v>23948</c:v>
                </c:pt>
                <c:pt idx="211">
                  <c:v>24206</c:v>
                </c:pt>
                <c:pt idx="212">
                  <c:v>24014</c:v>
                </c:pt>
                <c:pt idx="213">
                  <c:v>24114</c:v>
                </c:pt>
                <c:pt idx="214">
                  <c:v>18999</c:v>
                </c:pt>
                <c:pt idx="215">
                  <c:v>18495</c:v>
                </c:pt>
                <c:pt idx="216">
                  <c:v>18497</c:v>
                </c:pt>
                <c:pt idx="217">
                  <c:v>22624</c:v>
                </c:pt>
                <c:pt idx="218">
                  <c:v>24292</c:v>
                </c:pt>
                <c:pt idx="219">
                  <c:v>24200</c:v>
                </c:pt>
                <c:pt idx="220">
                  <c:v>24200</c:v>
                </c:pt>
                <c:pt idx="221">
                  <c:v>24228</c:v>
                </c:pt>
                <c:pt idx="222">
                  <c:v>24314</c:v>
                </c:pt>
                <c:pt idx="223">
                  <c:v>24377</c:v>
                </c:pt>
                <c:pt idx="224">
                  <c:v>24232</c:v>
                </c:pt>
                <c:pt idx="225">
                  <c:v>24265</c:v>
                </c:pt>
                <c:pt idx="226">
                  <c:v>10091</c:v>
                </c:pt>
                <c:pt idx="227">
                  <c:v>12958</c:v>
                </c:pt>
                <c:pt idx="228">
                  <c:v>24412</c:v>
                </c:pt>
                <c:pt idx="229">
                  <c:v>24221</c:v>
                </c:pt>
                <c:pt idx="230">
                  <c:v>24236</c:v>
                </c:pt>
                <c:pt idx="231">
                  <c:v>24381</c:v>
                </c:pt>
                <c:pt idx="232">
                  <c:v>24505</c:v>
                </c:pt>
                <c:pt idx="233">
                  <c:v>24453</c:v>
                </c:pt>
                <c:pt idx="234">
                  <c:v>24337</c:v>
                </c:pt>
                <c:pt idx="235">
                  <c:v>24371</c:v>
                </c:pt>
                <c:pt idx="236">
                  <c:v>24429</c:v>
                </c:pt>
                <c:pt idx="237">
                  <c:v>24426</c:v>
                </c:pt>
                <c:pt idx="238">
                  <c:v>24401</c:v>
                </c:pt>
                <c:pt idx="239">
                  <c:v>24415</c:v>
                </c:pt>
                <c:pt idx="240">
                  <c:v>24349</c:v>
                </c:pt>
                <c:pt idx="241">
                  <c:v>24412</c:v>
                </c:pt>
                <c:pt idx="242">
                  <c:v>24470</c:v>
                </c:pt>
                <c:pt idx="243">
                  <c:v>24545</c:v>
                </c:pt>
                <c:pt idx="244">
                  <c:v>24611</c:v>
                </c:pt>
                <c:pt idx="245">
                  <c:v>24569</c:v>
                </c:pt>
                <c:pt idx="246">
                  <c:v>24547</c:v>
                </c:pt>
                <c:pt idx="247">
                  <c:v>24449</c:v>
                </c:pt>
                <c:pt idx="248">
                  <c:v>24420</c:v>
                </c:pt>
                <c:pt idx="249">
                  <c:v>24433</c:v>
                </c:pt>
                <c:pt idx="250">
                  <c:v>24499</c:v>
                </c:pt>
                <c:pt idx="251">
                  <c:v>24474</c:v>
                </c:pt>
                <c:pt idx="252">
                  <c:v>24429</c:v>
                </c:pt>
                <c:pt idx="253">
                  <c:v>24439</c:v>
                </c:pt>
                <c:pt idx="254">
                  <c:v>24453</c:v>
                </c:pt>
                <c:pt idx="255">
                  <c:v>24234</c:v>
                </c:pt>
                <c:pt idx="256">
                  <c:v>24430</c:v>
                </c:pt>
                <c:pt idx="257">
                  <c:v>24460</c:v>
                </c:pt>
                <c:pt idx="258">
                  <c:v>24519</c:v>
                </c:pt>
                <c:pt idx="259">
                  <c:v>24612</c:v>
                </c:pt>
                <c:pt idx="260">
                  <c:v>24547</c:v>
                </c:pt>
                <c:pt idx="261">
                  <c:v>24478</c:v>
                </c:pt>
                <c:pt idx="262">
                  <c:v>19250</c:v>
                </c:pt>
                <c:pt idx="263">
                  <c:v>18996</c:v>
                </c:pt>
                <c:pt idx="264">
                  <c:v>7972</c:v>
                </c:pt>
                <c:pt idx="267">
                  <c:v>5206</c:v>
                </c:pt>
                <c:pt idx="268">
                  <c:v>22855</c:v>
                </c:pt>
                <c:pt idx="269">
                  <c:v>24356</c:v>
                </c:pt>
                <c:pt idx="270">
                  <c:v>22770</c:v>
                </c:pt>
                <c:pt idx="271">
                  <c:v>24698</c:v>
                </c:pt>
                <c:pt idx="272">
                  <c:v>24502</c:v>
                </c:pt>
                <c:pt idx="273">
                  <c:v>24253</c:v>
                </c:pt>
                <c:pt idx="274">
                  <c:v>24245</c:v>
                </c:pt>
                <c:pt idx="275">
                  <c:v>24211</c:v>
                </c:pt>
                <c:pt idx="276">
                  <c:v>24196</c:v>
                </c:pt>
                <c:pt idx="277">
                  <c:v>24225</c:v>
                </c:pt>
                <c:pt idx="278">
                  <c:v>24252</c:v>
                </c:pt>
                <c:pt idx="279">
                  <c:v>24218</c:v>
                </c:pt>
                <c:pt idx="280">
                  <c:v>24297</c:v>
                </c:pt>
                <c:pt idx="281">
                  <c:v>24369</c:v>
                </c:pt>
                <c:pt idx="282">
                  <c:v>24391</c:v>
                </c:pt>
                <c:pt idx="283">
                  <c:v>24394</c:v>
                </c:pt>
                <c:pt idx="284">
                  <c:v>24421</c:v>
                </c:pt>
                <c:pt idx="285">
                  <c:v>24473</c:v>
                </c:pt>
                <c:pt idx="286">
                  <c:v>19243</c:v>
                </c:pt>
                <c:pt idx="287">
                  <c:v>19819</c:v>
                </c:pt>
                <c:pt idx="288">
                  <c:v>23809</c:v>
                </c:pt>
                <c:pt idx="289">
                  <c:v>24442</c:v>
                </c:pt>
                <c:pt idx="290">
                  <c:v>13804</c:v>
                </c:pt>
                <c:pt idx="291">
                  <c:v>23712</c:v>
                </c:pt>
                <c:pt idx="292">
                  <c:v>23958</c:v>
                </c:pt>
                <c:pt idx="293">
                  <c:v>10905</c:v>
                </c:pt>
                <c:pt idx="294">
                  <c:v>18653</c:v>
                </c:pt>
                <c:pt idx="295">
                  <c:v>24304</c:v>
                </c:pt>
                <c:pt idx="296">
                  <c:v>24614</c:v>
                </c:pt>
                <c:pt idx="297">
                  <c:v>24570</c:v>
                </c:pt>
                <c:pt idx="298">
                  <c:v>24589</c:v>
                </c:pt>
                <c:pt idx="299">
                  <c:v>24575</c:v>
                </c:pt>
                <c:pt idx="300">
                  <c:v>24547</c:v>
                </c:pt>
                <c:pt idx="301">
                  <c:v>24547</c:v>
                </c:pt>
                <c:pt idx="302">
                  <c:v>22594</c:v>
                </c:pt>
                <c:pt idx="303">
                  <c:v>20972</c:v>
                </c:pt>
                <c:pt idx="304">
                  <c:v>20334</c:v>
                </c:pt>
                <c:pt idx="305">
                  <c:v>20548</c:v>
                </c:pt>
                <c:pt idx="306">
                  <c:v>20562</c:v>
                </c:pt>
                <c:pt idx="307">
                  <c:v>20711</c:v>
                </c:pt>
                <c:pt idx="308">
                  <c:v>20737</c:v>
                </c:pt>
                <c:pt idx="309">
                  <c:v>20742</c:v>
                </c:pt>
                <c:pt idx="310">
                  <c:v>20801</c:v>
                </c:pt>
                <c:pt idx="311">
                  <c:v>20271</c:v>
                </c:pt>
                <c:pt idx="312">
                  <c:v>20630</c:v>
                </c:pt>
                <c:pt idx="313">
                  <c:v>20828</c:v>
                </c:pt>
                <c:pt idx="314">
                  <c:v>20945</c:v>
                </c:pt>
                <c:pt idx="315">
                  <c:v>15480</c:v>
                </c:pt>
                <c:pt idx="316">
                  <c:v>16497</c:v>
                </c:pt>
                <c:pt idx="317">
                  <c:v>20410</c:v>
                </c:pt>
                <c:pt idx="318">
                  <c:v>19624</c:v>
                </c:pt>
                <c:pt idx="319">
                  <c:v>14323</c:v>
                </c:pt>
                <c:pt idx="320">
                  <c:v>9462</c:v>
                </c:pt>
              </c:numCache>
            </c:numRef>
          </c:val>
        </c:ser>
        <c:ser>
          <c:idx val="2"/>
          <c:order val="1"/>
          <c:tx>
            <c:strRef>
              <c:f>'[توليد برق روزانه  سال 92.xlsx]Sheet1'!$D$1</c:f>
              <c:strCache>
                <c:ptCount val="1"/>
                <c:pt idx="0">
                  <c:v>فروش به شبكه برق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'[توليد برق روزانه  سال 92.xlsx]Sheet1'!$A$368:$A$688</c:f>
              <c:strCache>
                <c:ptCount val="321"/>
                <c:pt idx="0">
                  <c:v>1392/01/01</c:v>
                </c:pt>
                <c:pt idx="1">
                  <c:v>1392/01/02</c:v>
                </c:pt>
                <c:pt idx="2">
                  <c:v>1392/01/03</c:v>
                </c:pt>
                <c:pt idx="3">
                  <c:v>1392/01/04</c:v>
                </c:pt>
                <c:pt idx="4">
                  <c:v>1392/01/05</c:v>
                </c:pt>
                <c:pt idx="5">
                  <c:v>1392/01/06</c:v>
                </c:pt>
                <c:pt idx="6">
                  <c:v>1392/01/07</c:v>
                </c:pt>
                <c:pt idx="7">
                  <c:v>1392/01/08</c:v>
                </c:pt>
                <c:pt idx="8">
                  <c:v>1392/01/09</c:v>
                </c:pt>
                <c:pt idx="9">
                  <c:v>1392/01/10</c:v>
                </c:pt>
                <c:pt idx="10">
                  <c:v>1392/01/11</c:v>
                </c:pt>
                <c:pt idx="11">
                  <c:v>1392/01/12</c:v>
                </c:pt>
                <c:pt idx="12">
                  <c:v>1392/01/13</c:v>
                </c:pt>
                <c:pt idx="13">
                  <c:v>1392/01/14</c:v>
                </c:pt>
                <c:pt idx="14">
                  <c:v>1392/01/15</c:v>
                </c:pt>
                <c:pt idx="15">
                  <c:v>1392/01/16</c:v>
                </c:pt>
                <c:pt idx="16">
                  <c:v>1392/01/17</c:v>
                </c:pt>
                <c:pt idx="17">
                  <c:v>1392/01/18</c:v>
                </c:pt>
                <c:pt idx="18">
                  <c:v>1392/01/19</c:v>
                </c:pt>
                <c:pt idx="19">
                  <c:v>1392/01/20</c:v>
                </c:pt>
                <c:pt idx="20">
                  <c:v>1392/01/21</c:v>
                </c:pt>
                <c:pt idx="21">
                  <c:v>1392/01/22</c:v>
                </c:pt>
                <c:pt idx="22">
                  <c:v>1392/01/23</c:v>
                </c:pt>
                <c:pt idx="23">
                  <c:v>1392/01/24</c:v>
                </c:pt>
                <c:pt idx="24">
                  <c:v>1392/01/25</c:v>
                </c:pt>
                <c:pt idx="25">
                  <c:v>1392/01/26</c:v>
                </c:pt>
                <c:pt idx="26">
                  <c:v>1392/01/27</c:v>
                </c:pt>
                <c:pt idx="27">
                  <c:v>1392/01/28</c:v>
                </c:pt>
                <c:pt idx="28">
                  <c:v>1392/01/29</c:v>
                </c:pt>
                <c:pt idx="29">
                  <c:v>1392/01/30</c:v>
                </c:pt>
                <c:pt idx="30">
                  <c:v>1392/01/31</c:v>
                </c:pt>
                <c:pt idx="31">
                  <c:v>1392/02/01</c:v>
                </c:pt>
                <c:pt idx="32">
                  <c:v>1392/02/02</c:v>
                </c:pt>
                <c:pt idx="33">
                  <c:v>1392/02/03</c:v>
                </c:pt>
                <c:pt idx="34">
                  <c:v>1392/02/04</c:v>
                </c:pt>
                <c:pt idx="35">
                  <c:v>1392/02/05</c:v>
                </c:pt>
                <c:pt idx="36">
                  <c:v>1392/02/06</c:v>
                </c:pt>
                <c:pt idx="37">
                  <c:v>1392/02/07</c:v>
                </c:pt>
                <c:pt idx="38">
                  <c:v>1392/02/08</c:v>
                </c:pt>
                <c:pt idx="39">
                  <c:v>1392/02/09</c:v>
                </c:pt>
                <c:pt idx="40">
                  <c:v>1392/02/10</c:v>
                </c:pt>
                <c:pt idx="41">
                  <c:v>1392/02/11</c:v>
                </c:pt>
                <c:pt idx="42">
                  <c:v>1392/02/12</c:v>
                </c:pt>
                <c:pt idx="43">
                  <c:v>1392/02/13</c:v>
                </c:pt>
                <c:pt idx="44">
                  <c:v>1392/02/14</c:v>
                </c:pt>
                <c:pt idx="45">
                  <c:v>1392/02/15</c:v>
                </c:pt>
                <c:pt idx="46">
                  <c:v>1392/02/16</c:v>
                </c:pt>
                <c:pt idx="47">
                  <c:v>1392/02/17</c:v>
                </c:pt>
                <c:pt idx="48">
                  <c:v>1392/02/18</c:v>
                </c:pt>
                <c:pt idx="49">
                  <c:v>1392/02/19</c:v>
                </c:pt>
                <c:pt idx="50">
                  <c:v>1392/02/20</c:v>
                </c:pt>
                <c:pt idx="51">
                  <c:v>1392/02/21</c:v>
                </c:pt>
                <c:pt idx="52">
                  <c:v>1392/02/22</c:v>
                </c:pt>
                <c:pt idx="53">
                  <c:v>1392/02/23</c:v>
                </c:pt>
                <c:pt idx="54">
                  <c:v>1392/02/24</c:v>
                </c:pt>
                <c:pt idx="55">
                  <c:v>1392/02/25</c:v>
                </c:pt>
                <c:pt idx="56">
                  <c:v>1392/02/26</c:v>
                </c:pt>
                <c:pt idx="57">
                  <c:v>1392/02/27</c:v>
                </c:pt>
                <c:pt idx="58">
                  <c:v>1392/02/28</c:v>
                </c:pt>
                <c:pt idx="59">
                  <c:v>1392/02/29</c:v>
                </c:pt>
                <c:pt idx="60">
                  <c:v>1392/02/30</c:v>
                </c:pt>
                <c:pt idx="61">
                  <c:v>1392/02/31</c:v>
                </c:pt>
                <c:pt idx="62">
                  <c:v>1392/03/01</c:v>
                </c:pt>
                <c:pt idx="63">
                  <c:v>1392/03/02</c:v>
                </c:pt>
                <c:pt idx="64">
                  <c:v>1392/03/03</c:v>
                </c:pt>
                <c:pt idx="65">
                  <c:v>1392/03/04</c:v>
                </c:pt>
                <c:pt idx="66">
                  <c:v>1392/03/05</c:v>
                </c:pt>
                <c:pt idx="67">
                  <c:v>1392/03/06</c:v>
                </c:pt>
                <c:pt idx="68">
                  <c:v>1392/03/07</c:v>
                </c:pt>
                <c:pt idx="69">
                  <c:v>1392/03/08</c:v>
                </c:pt>
                <c:pt idx="70">
                  <c:v>1392/03/09</c:v>
                </c:pt>
                <c:pt idx="71">
                  <c:v>1392/03/10</c:v>
                </c:pt>
                <c:pt idx="72">
                  <c:v>1392/03/11</c:v>
                </c:pt>
                <c:pt idx="73">
                  <c:v>1392/03/12</c:v>
                </c:pt>
                <c:pt idx="74">
                  <c:v>1392/03/13</c:v>
                </c:pt>
                <c:pt idx="75">
                  <c:v>1392/03/14</c:v>
                </c:pt>
                <c:pt idx="76">
                  <c:v>1392/03/15</c:v>
                </c:pt>
                <c:pt idx="77">
                  <c:v>1392/03/16</c:v>
                </c:pt>
                <c:pt idx="78">
                  <c:v>1392/03/17</c:v>
                </c:pt>
                <c:pt idx="79">
                  <c:v>1392/03/18</c:v>
                </c:pt>
                <c:pt idx="80">
                  <c:v>1392/03/19</c:v>
                </c:pt>
                <c:pt idx="81">
                  <c:v>1392/03/20</c:v>
                </c:pt>
                <c:pt idx="82">
                  <c:v>1392/03/21</c:v>
                </c:pt>
                <c:pt idx="83">
                  <c:v>1392/03/22</c:v>
                </c:pt>
                <c:pt idx="84">
                  <c:v>1392/03/23</c:v>
                </c:pt>
                <c:pt idx="85">
                  <c:v>1392/03/24</c:v>
                </c:pt>
                <c:pt idx="86">
                  <c:v>1392/03/25</c:v>
                </c:pt>
                <c:pt idx="87">
                  <c:v>1392/03/26</c:v>
                </c:pt>
                <c:pt idx="88">
                  <c:v>1392/03/27</c:v>
                </c:pt>
                <c:pt idx="89">
                  <c:v>1392/03/28</c:v>
                </c:pt>
                <c:pt idx="90">
                  <c:v>1392/03/29</c:v>
                </c:pt>
                <c:pt idx="91">
                  <c:v>1392/03/30</c:v>
                </c:pt>
                <c:pt idx="92">
                  <c:v>1392/03/31</c:v>
                </c:pt>
                <c:pt idx="93">
                  <c:v>1392/04/1</c:v>
                </c:pt>
                <c:pt idx="94">
                  <c:v>1392/04/2</c:v>
                </c:pt>
                <c:pt idx="95">
                  <c:v>1392/04/3</c:v>
                </c:pt>
                <c:pt idx="96">
                  <c:v>1392/04/4</c:v>
                </c:pt>
                <c:pt idx="97">
                  <c:v>1392/04/5</c:v>
                </c:pt>
                <c:pt idx="98">
                  <c:v>1392/04/6</c:v>
                </c:pt>
                <c:pt idx="99">
                  <c:v>1392/04/7</c:v>
                </c:pt>
                <c:pt idx="100">
                  <c:v>1392/04/8</c:v>
                </c:pt>
                <c:pt idx="101">
                  <c:v>1392/04/9</c:v>
                </c:pt>
                <c:pt idx="102">
                  <c:v>1392/04/10</c:v>
                </c:pt>
                <c:pt idx="103">
                  <c:v>1392/04/11</c:v>
                </c:pt>
                <c:pt idx="104">
                  <c:v>1392/04/12</c:v>
                </c:pt>
                <c:pt idx="105">
                  <c:v>1392/04/13</c:v>
                </c:pt>
                <c:pt idx="106">
                  <c:v>1392/04/14</c:v>
                </c:pt>
                <c:pt idx="107">
                  <c:v>1392/04/15</c:v>
                </c:pt>
                <c:pt idx="108">
                  <c:v>1392/04/16</c:v>
                </c:pt>
                <c:pt idx="109">
                  <c:v>1392/04/17</c:v>
                </c:pt>
                <c:pt idx="110">
                  <c:v>1392/04/18</c:v>
                </c:pt>
                <c:pt idx="111">
                  <c:v>1392/04/19</c:v>
                </c:pt>
                <c:pt idx="112">
                  <c:v>1392/04/20</c:v>
                </c:pt>
                <c:pt idx="113">
                  <c:v>1392/04/21</c:v>
                </c:pt>
                <c:pt idx="114">
                  <c:v>1392/04/22</c:v>
                </c:pt>
                <c:pt idx="115">
                  <c:v>1392/04/23</c:v>
                </c:pt>
                <c:pt idx="116">
                  <c:v>1392/04/24</c:v>
                </c:pt>
                <c:pt idx="117">
                  <c:v>1392/04/25</c:v>
                </c:pt>
                <c:pt idx="118">
                  <c:v>1392/04/26</c:v>
                </c:pt>
                <c:pt idx="119">
                  <c:v>1392/04/27</c:v>
                </c:pt>
                <c:pt idx="120">
                  <c:v>1392/04/28</c:v>
                </c:pt>
                <c:pt idx="121">
                  <c:v>1392/04/29</c:v>
                </c:pt>
                <c:pt idx="122">
                  <c:v>1392/04/30</c:v>
                </c:pt>
                <c:pt idx="123">
                  <c:v>1392/04/31</c:v>
                </c:pt>
                <c:pt idx="124">
                  <c:v>1392/05/01</c:v>
                </c:pt>
                <c:pt idx="125">
                  <c:v>1392/05/02</c:v>
                </c:pt>
                <c:pt idx="126">
                  <c:v>1392/05/03</c:v>
                </c:pt>
                <c:pt idx="127">
                  <c:v>1392/05/04</c:v>
                </c:pt>
                <c:pt idx="128">
                  <c:v>1392/05/05</c:v>
                </c:pt>
                <c:pt idx="129">
                  <c:v>1392/05/06</c:v>
                </c:pt>
                <c:pt idx="130">
                  <c:v>1392/05/07</c:v>
                </c:pt>
                <c:pt idx="131">
                  <c:v>1392/05/08</c:v>
                </c:pt>
                <c:pt idx="132">
                  <c:v>1392/05/09</c:v>
                </c:pt>
                <c:pt idx="133">
                  <c:v>1392/05/10</c:v>
                </c:pt>
                <c:pt idx="134">
                  <c:v>1392/05/11</c:v>
                </c:pt>
                <c:pt idx="135">
                  <c:v>1392/05/12</c:v>
                </c:pt>
                <c:pt idx="136">
                  <c:v>1392/05/13</c:v>
                </c:pt>
                <c:pt idx="137">
                  <c:v>1392/05/14</c:v>
                </c:pt>
                <c:pt idx="138">
                  <c:v>1392/05/15</c:v>
                </c:pt>
                <c:pt idx="139">
                  <c:v>1392/05/16</c:v>
                </c:pt>
                <c:pt idx="140">
                  <c:v>1392/05/17</c:v>
                </c:pt>
                <c:pt idx="141">
                  <c:v>1392/05/18</c:v>
                </c:pt>
                <c:pt idx="142">
                  <c:v>1392/05/19</c:v>
                </c:pt>
                <c:pt idx="143">
                  <c:v>1392/05/20</c:v>
                </c:pt>
                <c:pt idx="144">
                  <c:v>1392/05/21</c:v>
                </c:pt>
                <c:pt idx="145">
                  <c:v>1392/05/22</c:v>
                </c:pt>
                <c:pt idx="146">
                  <c:v>1392/05/23</c:v>
                </c:pt>
                <c:pt idx="147">
                  <c:v>1392/05/24</c:v>
                </c:pt>
                <c:pt idx="148">
                  <c:v>1392/05/25</c:v>
                </c:pt>
                <c:pt idx="149">
                  <c:v>1392/05/26</c:v>
                </c:pt>
                <c:pt idx="150">
                  <c:v>1392/05/27</c:v>
                </c:pt>
                <c:pt idx="151">
                  <c:v>1392/05/28</c:v>
                </c:pt>
                <c:pt idx="152">
                  <c:v>1392/05/29</c:v>
                </c:pt>
                <c:pt idx="153">
                  <c:v>1392/05/30</c:v>
                </c:pt>
                <c:pt idx="154">
                  <c:v>1392/05/31</c:v>
                </c:pt>
                <c:pt idx="155">
                  <c:v>1392/06/01</c:v>
                </c:pt>
                <c:pt idx="156">
                  <c:v>1392/06/02</c:v>
                </c:pt>
                <c:pt idx="157">
                  <c:v>1392/06/03</c:v>
                </c:pt>
                <c:pt idx="158">
                  <c:v>1392/06/04</c:v>
                </c:pt>
                <c:pt idx="159">
                  <c:v>1392/06/05</c:v>
                </c:pt>
                <c:pt idx="160">
                  <c:v>1392/06/06</c:v>
                </c:pt>
                <c:pt idx="161">
                  <c:v>1392/06/07</c:v>
                </c:pt>
                <c:pt idx="162">
                  <c:v>1392/06/08</c:v>
                </c:pt>
                <c:pt idx="163">
                  <c:v>1392/06/09</c:v>
                </c:pt>
                <c:pt idx="164">
                  <c:v>1392/06/10</c:v>
                </c:pt>
                <c:pt idx="165">
                  <c:v>1392/06/11</c:v>
                </c:pt>
                <c:pt idx="166">
                  <c:v>1392/06/12</c:v>
                </c:pt>
                <c:pt idx="167">
                  <c:v>1392/06/13</c:v>
                </c:pt>
                <c:pt idx="168">
                  <c:v>1392/06/14</c:v>
                </c:pt>
                <c:pt idx="169">
                  <c:v>1392/06/15</c:v>
                </c:pt>
                <c:pt idx="170">
                  <c:v>1392/06/16</c:v>
                </c:pt>
                <c:pt idx="171">
                  <c:v>1392/06/17</c:v>
                </c:pt>
                <c:pt idx="172">
                  <c:v>1392/06/18</c:v>
                </c:pt>
                <c:pt idx="173">
                  <c:v>1392/06/19</c:v>
                </c:pt>
                <c:pt idx="174">
                  <c:v>1392/06/20</c:v>
                </c:pt>
                <c:pt idx="175">
                  <c:v>1392/06/21</c:v>
                </c:pt>
                <c:pt idx="176">
                  <c:v>1392/06/22</c:v>
                </c:pt>
                <c:pt idx="177">
                  <c:v>1392/06/23</c:v>
                </c:pt>
                <c:pt idx="178">
                  <c:v>1392/06/24</c:v>
                </c:pt>
                <c:pt idx="179">
                  <c:v>1392/06/25</c:v>
                </c:pt>
                <c:pt idx="180">
                  <c:v>1392/06/26</c:v>
                </c:pt>
                <c:pt idx="181">
                  <c:v>1392/06/27</c:v>
                </c:pt>
                <c:pt idx="182">
                  <c:v>1392/06/28</c:v>
                </c:pt>
                <c:pt idx="183">
                  <c:v>1392/06/29</c:v>
                </c:pt>
                <c:pt idx="184">
                  <c:v>1392/06/30</c:v>
                </c:pt>
                <c:pt idx="185">
                  <c:v>1392/06/31</c:v>
                </c:pt>
                <c:pt idx="186">
                  <c:v>1392/07/01</c:v>
                </c:pt>
                <c:pt idx="187">
                  <c:v>1392/07/02</c:v>
                </c:pt>
                <c:pt idx="188">
                  <c:v>1392/07/03</c:v>
                </c:pt>
                <c:pt idx="189">
                  <c:v>1392/07/04</c:v>
                </c:pt>
                <c:pt idx="190">
                  <c:v>1392/07/05</c:v>
                </c:pt>
                <c:pt idx="191">
                  <c:v>1392/07/06</c:v>
                </c:pt>
                <c:pt idx="192">
                  <c:v>1392/07/07</c:v>
                </c:pt>
                <c:pt idx="193">
                  <c:v>1392/07/08</c:v>
                </c:pt>
                <c:pt idx="194">
                  <c:v>1392/07/09</c:v>
                </c:pt>
                <c:pt idx="195">
                  <c:v>1392/07/10</c:v>
                </c:pt>
                <c:pt idx="196">
                  <c:v>1392/07/11</c:v>
                </c:pt>
                <c:pt idx="197">
                  <c:v>1392/07/12</c:v>
                </c:pt>
                <c:pt idx="198">
                  <c:v>1392/07/13</c:v>
                </c:pt>
                <c:pt idx="199">
                  <c:v>1392/07/14</c:v>
                </c:pt>
                <c:pt idx="200">
                  <c:v>1392/07/15</c:v>
                </c:pt>
                <c:pt idx="201">
                  <c:v>1392/07/16</c:v>
                </c:pt>
                <c:pt idx="202">
                  <c:v>1392/07/17</c:v>
                </c:pt>
                <c:pt idx="203">
                  <c:v>1392/07/18</c:v>
                </c:pt>
                <c:pt idx="204">
                  <c:v>1392/07/19</c:v>
                </c:pt>
                <c:pt idx="205">
                  <c:v>1392/07/20</c:v>
                </c:pt>
                <c:pt idx="206">
                  <c:v>1392/07/21</c:v>
                </c:pt>
                <c:pt idx="207">
                  <c:v>1392/07/22</c:v>
                </c:pt>
                <c:pt idx="208">
                  <c:v>1392/07/23</c:v>
                </c:pt>
                <c:pt idx="209">
                  <c:v>1392/07/24</c:v>
                </c:pt>
                <c:pt idx="210">
                  <c:v>1392/07/25</c:v>
                </c:pt>
                <c:pt idx="211">
                  <c:v>1392/07/26</c:v>
                </c:pt>
                <c:pt idx="212">
                  <c:v>1392/07/27</c:v>
                </c:pt>
                <c:pt idx="213">
                  <c:v>1392/07/28</c:v>
                </c:pt>
                <c:pt idx="214">
                  <c:v>1392/07/29</c:v>
                </c:pt>
                <c:pt idx="215">
                  <c:v>1392/07/30</c:v>
                </c:pt>
                <c:pt idx="216">
                  <c:v>1392/08/01</c:v>
                </c:pt>
                <c:pt idx="217">
                  <c:v>1392/08/02</c:v>
                </c:pt>
                <c:pt idx="218">
                  <c:v>1392/08/03</c:v>
                </c:pt>
                <c:pt idx="219">
                  <c:v>1392/08/04</c:v>
                </c:pt>
                <c:pt idx="220">
                  <c:v>1392/08/05</c:v>
                </c:pt>
                <c:pt idx="221">
                  <c:v>1392/08/06</c:v>
                </c:pt>
                <c:pt idx="222">
                  <c:v>1392/08/07</c:v>
                </c:pt>
                <c:pt idx="223">
                  <c:v>1392/08/08</c:v>
                </c:pt>
                <c:pt idx="224">
                  <c:v>1392/08/09</c:v>
                </c:pt>
                <c:pt idx="225">
                  <c:v>1392/08/10</c:v>
                </c:pt>
                <c:pt idx="226">
                  <c:v>1392/08/11</c:v>
                </c:pt>
                <c:pt idx="227">
                  <c:v>1392/08/12</c:v>
                </c:pt>
                <c:pt idx="228">
                  <c:v>1392/08/13</c:v>
                </c:pt>
                <c:pt idx="229">
                  <c:v>1392/08/14</c:v>
                </c:pt>
                <c:pt idx="230">
                  <c:v>1392/08/15</c:v>
                </c:pt>
                <c:pt idx="231">
                  <c:v>1392/08/16</c:v>
                </c:pt>
                <c:pt idx="232">
                  <c:v>1392/08/17</c:v>
                </c:pt>
                <c:pt idx="233">
                  <c:v>1392/08/18</c:v>
                </c:pt>
                <c:pt idx="234">
                  <c:v>1392/08/19</c:v>
                </c:pt>
                <c:pt idx="235">
                  <c:v>1392/08/20</c:v>
                </c:pt>
                <c:pt idx="236">
                  <c:v>1392/08/21</c:v>
                </c:pt>
                <c:pt idx="237">
                  <c:v>1392/08/22</c:v>
                </c:pt>
                <c:pt idx="238">
                  <c:v>1392/08/23</c:v>
                </c:pt>
                <c:pt idx="239">
                  <c:v>1392/08/24</c:v>
                </c:pt>
                <c:pt idx="240">
                  <c:v>1392/08/25</c:v>
                </c:pt>
                <c:pt idx="241">
                  <c:v>1392/08/26</c:v>
                </c:pt>
                <c:pt idx="242">
                  <c:v>1392/08/27</c:v>
                </c:pt>
                <c:pt idx="243">
                  <c:v>1392/08/28</c:v>
                </c:pt>
                <c:pt idx="244">
                  <c:v>1392/08/29</c:v>
                </c:pt>
                <c:pt idx="245">
                  <c:v>1392/08/30</c:v>
                </c:pt>
                <c:pt idx="246">
                  <c:v>1392/09/01</c:v>
                </c:pt>
                <c:pt idx="247">
                  <c:v>1392/09/02</c:v>
                </c:pt>
                <c:pt idx="248">
                  <c:v>1392/09/03</c:v>
                </c:pt>
                <c:pt idx="249">
                  <c:v>1392/09/04</c:v>
                </c:pt>
                <c:pt idx="250">
                  <c:v>1392/09/05</c:v>
                </c:pt>
                <c:pt idx="251">
                  <c:v>1392/09/06</c:v>
                </c:pt>
                <c:pt idx="252">
                  <c:v>1392/09/07</c:v>
                </c:pt>
                <c:pt idx="253">
                  <c:v>1392/09/08</c:v>
                </c:pt>
                <c:pt idx="254">
                  <c:v>1392/09/09</c:v>
                </c:pt>
                <c:pt idx="255">
                  <c:v>1392/09/10</c:v>
                </c:pt>
                <c:pt idx="256">
                  <c:v>1392/09/11</c:v>
                </c:pt>
                <c:pt idx="257">
                  <c:v>1392/09/12</c:v>
                </c:pt>
                <c:pt idx="258">
                  <c:v>1392/09/13</c:v>
                </c:pt>
                <c:pt idx="259">
                  <c:v>1392/09/14</c:v>
                </c:pt>
                <c:pt idx="260">
                  <c:v>1392/09/15</c:v>
                </c:pt>
                <c:pt idx="261">
                  <c:v>1392/09/16</c:v>
                </c:pt>
                <c:pt idx="262">
                  <c:v>1392/09/17</c:v>
                </c:pt>
                <c:pt idx="263">
                  <c:v>1392/09/18</c:v>
                </c:pt>
                <c:pt idx="264">
                  <c:v>1392/09/19</c:v>
                </c:pt>
                <c:pt idx="265">
                  <c:v>1392/09/20</c:v>
                </c:pt>
                <c:pt idx="266">
                  <c:v>1392/09/21</c:v>
                </c:pt>
                <c:pt idx="267">
                  <c:v>1392/09/22</c:v>
                </c:pt>
                <c:pt idx="268">
                  <c:v>1392/09/23</c:v>
                </c:pt>
                <c:pt idx="269">
                  <c:v>1392/09/24</c:v>
                </c:pt>
                <c:pt idx="270">
                  <c:v>1392/09/25</c:v>
                </c:pt>
                <c:pt idx="271">
                  <c:v>1392/09/26</c:v>
                </c:pt>
                <c:pt idx="272">
                  <c:v>1392/09/27</c:v>
                </c:pt>
                <c:pt idx="273">
                  <c:v>1392/09/28</c:v>
                </c:pt>
                <c:pt idx="274">
                  <c:v>1392/09/29</c:v>
                </c:pt>
                <c:pt idx="275">
                  <c:v>1392/09/30</c:v>
                </c:pt>
                <c:pt idx="276">
                  <c:v>1392/10/01</c:v>
                </c:pt>
                <c:pt idx="277">
                  <c:v>1392/10/02</c:v>
                </c:pt>
                <c:pt idx="278">
                  <c:v>1392/10/03</c:v>
                </c:pt>
                <c:pt idx="279">
                  <c:v>1392/10/04</c:v>
                </c:pt>
                <c:pt idx="280">
                  <c:v>1392/10/05</c:v>
                </c:pt>
                <c:pt idx="281">
                  <c:v>1392/10/06</c:v>
                </c:pt>
                <c:pt idx="282">
                  <c:v>1392/10/07</c:v>
                </c:pt>
                <c:pt idx="283">
                  <c:v>1392/10/08</c:v>
                </c:pt>
                <c:pt idx="284">
                  <c:v>1392/10/09</c:v>
                </c:pt>
                <c:pt idx="285">
                  <c:v>1392/10/10</c:v>
                </c:pt>
                <c:pt idx="286">
                  <c:v>1392/10/11</c:v>
                </c:pt>
                <c:pt idx="287">
                  <c:v>1392/10/12</c:v>
                </c:pt>
                <c:pt idx="288">
                  <c:v>1392/10/13</c:v>
                </c:pt>
                <c:pt idx="289">
                  <c:v>1392/10/14</c:v>
                </c:pt>
                <c:pt idx="290">
                  <c:v>1392/10/15</c:v>
                </c:pt>
                <c:pt idx="291">
                  <c:v>1392/10/16</c:v>
                </c:pt>
                <c:pt idx="292">
                  <c:v>1392/10/17</c:v>
                </c:pt>
                <c:pt idx="293">
                  <c:v>1392/10/18</c:v>
                </c:pt>
                <c:pt idx="294">
                  <c:v>1392/10/19</c:v>
                </c:pt>
                <c:pt idx="295">
                  <c:v>1392/10/20</c:v>
                </c:pt>
                <c:pt idx="296">
                  <c:v>1392/10/21</c:v>
                </c:pt>
                <c:pt idx="297">
                  <c:v>1392/10/22</c:v>
                </c:pt>
                <c:pt idx="298">
                  <c:v>1392/10/23</c:v>
                </c:pt>
                <c:pt idx="299">
                  <c:v>1392/10/24</c:v>
                </c:pt>
                <c:pt idx="300">
                  <c:v>1392/10/25</c:v>
                </c:pt>
                <c:pt idx="301">
                  <c:v>1392/10/26</c:v>
                </c:pt>
                <c:pt idx="302">
                  <c:v>1392/10/27</c:v>
                </c:pt>
                <c:pt idx="303">
                  <c:v>1392/10/28</c:v>
                </c:pt>
                <c:pt idx="304">
                  <c:v>1392/10/29</c:v>
                </c:pt>
                <c:pt idx="305">
                  <c:v>1392/10/30</c:v>
                </c:pt>
                <c:pt idx="306">
                  <c:v>1392/11/01</c:v>
                </c:pt>
                <c:pt idx="307">
                  <c:v>1392/11/02</c:v>
                </c:pt>
                <c:pt idx="308">
                  <c:v>1392/11/03</c:v>
                </c:pt>
                <c:pt idx="309">
                  <c:v>1392/11/04</c:v>
                </c:pt>
                <c:pt idx="310">
                  <c:v>1392/11/05</c:v>
                </c:pt>
                <c:pt idx="311">
                  <c:v>1392/11/06</c:v>
                </c:pt>
                <c:pt idx="312">
                  <c:v>1392/11/07</c:v>
                </c:pt>
                <c:pt idx="313">
                  <c:v>1392/11/08</c:v>
                </c:pt>
                <c:pt idx="314">
                  <c:v>1392/11/09</c:v>
                </c:pt>
                <c:pt idx="315">
                  <c:v>1392/11/10</c:v>
                </c:pt>
                <c:pt idx="316">
                  <c:v>1392/11/11</c:v>
                </c:pt>
                <c:pt idx="317">
                  <c:v>1392/11/12</c:v>
                </c:pt>
                <c:pt idx="318">
                  <c:v>1392/11/13</c:v>
                </c:pt>
                <c:pt idx="319">
                  <c:v>1392/11/14</c:v>
                </c:pt>
                <c:pt idx="320">
                  <c:v>1392/11/15</c:v>
                </c:pt>
              </c:strCache>
            </c:strRef>
          </c:cat>
          <c:val>
            <c:numRef>
              <c:f>'[توليد برق روزانه  سال 92.xlsx]Sheet1'!$D$368:$D$688</c:f>
              <c:numCache>
                <c:formatCode>General</c:formatCode>
                <c:ptCount val="321"/>
                <c:pt idx="29">
                  <c:v>665</c:v>
                </c:pt>
                <c:pt idx="30">
                  <c:v>6275</c:v>
                </c:pt>
                <c:pt idx="31">
                  <c:v>6225</c:v>
                </c:pt>
                <c:pt idx="32">
                  <c:v>3982</c:v>
                </c:pt>
                <c:pt idx="96">
                  <c:v>1753</c:v>
                </c:pt>
                <c:pt idx="97">
                  <c:v>19141</c:v>
                </c:pt>
                <c:pt idx="98">
                  <c:v>22032</c:v>
                </c:pt>
                <c:pt idx="99">
                  <c:v>22196</c:v>
                </c:pt>
                <c:pt idx="100">
                  <c:v>22152</c:v>
                </c:pt>
                <c:pt idx="101">
                  <c:v>17533</c:v>
                </c:pt>
                <c:pt idx="102">
                  <c:v>19781</c:v>
                </c:pt>
                <c:pt idx="103">
                  <c:v>21813</c:v>
                </c:pt>
                <c:pt idx="104">
                  <c:v>21883</c:v>
                </c:pt>
                <c:pt idx="105">
                  <c:v>21881</c:v>
                </c:pt>
                <c:pt idx="106">
                  <c:v>21972</c:v>
                </c:pt>
                <c:pt idx="107">
                  <c:v>21824</c:v>
                </c:pt>
                <c:pt idx="108">
                  <c:v>21429</c:v>
                </c:pt>
                <c:pt idx="109">
                  <c:v>21459</c:v>
                </c:pt>
                <c:pt idx="110">
                  <c:v>21504</c:v>
                </c:pt>
                <c:pt idx="111">
                  <c:v>14280</c:v>
                </c:pt>
                <c:pt idx="112">
                  <c:v>18016</c:v>
                </c:pt>
                <c:pt idx="113">
                  <c:v>21203</c:v>
                </c:pt>
                <c:pt idx="114">
                  <c:v>21307</c:v>
                </c:pt>
                <c:pt idx="115">
                  <c:v>21160</c:v>
                </c:pt>
                <c:pt idx="116">
                  <c:v>21224</c:v>
                </c:pt>
                <c:pt idx="117">
                  <c:v>21279</c:v>
                </c:pt>
                <c:pt idx="118">
                  <c:v>21042</c:v>
                </c:pt>
                <c:pt idx="119">
                  <c:v>21221</c:v>
                </c:pt>
                <c:pt idx="120">
                  <c:v>21197</c:v>
                </c:pt>
                <c:pt idx="121">
                  <c:v>21190</c:v>
                </c:pt>
                <c:pt idx="122">
                  <c:v>21248</c:v>
                </c:pt>
                <c:pt idx="123">
                  <c:v>21146</c:v>
                </c:pt>
                <c:pt idx="124">
                  <c:v>21331</c:v>
                </c:pt>
                <c:pt idx="125">
                  <c:v>21336</c:v>
                </c:pt>
                <c:pt idx="126">
                  <c:v>21296</c:v>
                </c:pt>
                <c:pt idx="127">
                  <c:v>19793</c:v>
                </c:pt>
                <c:pt idx="128">
                  <c:v>17205</c:v>
                </c:pt>
                <c:pt idx="135">
                  <c:v>15381</c:v>
                </c:pt>
                <c:pt idx="136">
                  <c:v>21731</c:v>
                </c:pt>
                <c:pt idx="137">
                  <c:v>21851</c:v>
                </c:pt>
                <c:pt idx="138">
                  <c:v>21662</c:v>
                </c:pt>
                <c:pt idx="139">
                  <c:v>21787</c:v>
                </c:pt>
                <c:pt idx="140">
                  <c:v>14746</c:v>
                </c:pt>
                <c:pt idx="141">
                  <c:v>19917</c:v>
                </c:pt>
                <c:pt idx="142">
                  <c:v>21588</c:v>
                </c:pt>
                <c:pt idx="143">
                  <c:v>16604</c:v>
                </c:pt>
                <c:pt idx="144">
                  <c:v>21012</c:v>
                </c:pt>
                <c:pt idx="145">
                  <c:v>15598</c:v>
                </c:pt>
                <c:pt idx="146">
                  <c:v>13658</c:v>
                </c:pt>
                <c:pt idx="147">
                  <c:v>10444</c:v>
                </c:pt>
                <c:pt idx="152">
                  <c:v>6681</c:v>
                </c:pt>
                <c:pt idx="153">
                  <c:v>21512</c:v>
                </c:pt>
                <c:pt idx="159">
                  <c:v>2470</c:v>
                </c:pt>
                <c:pt idx="160">
                  <c:v>13965</c:v>
                </c:pt>
                <c:pt idx="161">
                  <c:v>18633</c:v>
                </c:pt>
                <c:pt idx="162">
                  <c:v>21425</c:v>
                </c:pt>
                <c:pt idx="163">
                  <c:v>17539</c:v>
                </c:pt>
                <c:pt idx="164">
                  <c:v>20803</c:v>
                </c:pt>
                <c:pt idx="165">
                  <c:v>19545</c:v>
                </c:pt>
                <c:pt idx="166">
                  <c:v>21349</c:v>
                </c:pt>
                <c:pt idx="167">
                  <c:v>21313</c:v>
                </c:pt>
                <c:pt idx="168">
                  <c:v>12723</c:v>
                </c:pt>
                <c:pt idx="172">
                  <c:v>11325</c:v>
                </c:pt>
                <c:pt idx="173">
                  <c:v>21345</c:v>
                </c:pt>
                <c:pt idx="174">
                  <c:v>21550</c:v>
                </c:pt>
                <c:pt idx="175">
                  <c:v>21658</c:v>
                </c:pt>
                <c:pt idx="176">
                  <c:v>21581</c:v>
                </c:pt>
                <c:pt idx="177">
                  <c:v>21514</c:v>
                </c:pt>
                <c:pt idx="178">
                  <c:v>21571</c:v>
                </c:pt>
                <c:pt idx="179">
                  <c:v>20921</c:v>
                </c:pt>
                <c:pt idx="180">
                  <c:v>21609</c:v>
                </c:pt>
                <c:pt idx="181">
                  <c:v>21554</c:v>
                </c:pt>
                <c:pt idx="182">
                  <c:v>21639</c:v>
                </c:pt>
                <c:pt idx="183">
                  <c:v>21610</c:v>
                </c:pt>
                <c:pt idx="184">
                  <c:v>21535</c:v>
                </c:pt>
                <c:pt idx="185">
                  <c:v>21465</c:v>
                </c:pt>
                <c:pt idx="186">
                  <c:v>21086</c:v>
                </c:pt>
                <c:pt idx="187">
                  <c:v>12403</c:v>
                </c:pt>
                <c:pt idx="188">
                  <c:v>13716</c:v>
                </c:pt>
                <c:pt idx="189">
                  <c:v>22009</c:v>
                </c:pt>
                <c:pt idx="190">
                  <c:v>22071</c:v>
                </c:pt>
                <c:pt idx="191">
                  <c:v>22059</c:v>
                </c:pt>
                <c:pt idx="192">
                  <c:v>21913</c:v>
                </c:pt>
                <c:pt idx="193">
                  <c:v>21919</c:v>
                </c:pt>
                <c:pt idx="194">
                  <c:v>21852</c:v>
                </c:pt>
                <c:pt idx="195">
                  <c:v>21884</c:v>
                </c:pt>
                <c:pt idx="196">
                  <c:v>21958</c:v>
                </c:pt>
                <c:pt idx="197">
                  <c:v>21920</c:v>
                </c:pt>
                <c:pt idx="198">
                  <c:v>21875</c:v>
                </c:pt>
                <c:pt idx="199">
                  <c:v>21898</c:v>
                </c:pt>
                <c:pt idx="200">
                  <c:v>22004</c:v>
                </c:pt>
                <c:pt idx="201">
                  <c:v>22146</c:v>
                </c:pt>
                <c:pt idx="202">
                  <c:v>22185</c:v>
                </c:pt>
                <c:pt idx="203">
                  <c:v>22232</c:v>
                </c:pt>
                <c:pt idx="204">
                  <c:v>22121</c:v>
                </c:pt>
                <c:pt idx="205">
                  <c:v>22247</c:v>
                </c:pt>
                <c:pt idx="206">
                  <c:v>22245</c:v>
                </c:pt>
                <c:pt idx="207">
                  <c:v>22144</c:v>
                </c:pt>
                <c:pt idx="208">
                  <c:v>22082</c:v>
                </c:pt>
                <c:pt idx="209">
                  <c:v>22168</c:v>
                </c:pt>
                <c:pt idx="210">
                  <c:v>22037</c:v>
                </c:pt>
                <c:pt idx="211">
                  <c:v>22213</c:v>
                </c:pt>
                <c:pt idx="212">
                  <c:v>22063</c:v>
                </c:pt>
                <c:pt idx="213">
                  <c:v>22052</c:v>
                </c:pt>
                <c:pt idx="214">
                  <c:v>17192</c:v>
                </c:pt>
                <c:pt idx="215">
                  <c:v>16712</c:v>
                </c:pt>
                <c:pt idx="216">
                  <c:v>16680</c:v>
                </c:pt>
                <c:pt idx="217">
                  <c:v>20765</c:v>
                </c:pt>
                <c:pt idx="218">
                  <c:v>22360</c:v>
                </c:pt>
                <c:pt idx="219">
                  <c:v>22362</c:v>
                </c:pt>
                <c:pt idx="220">
                  <c:v>22262</c:v>
                </c:pt>
                <c:pt idx="221">
                  <c:v>22318</c:v>
                </c:pt>
                <c:pt idx="222">
                  <c:v>22392</c:v>
                </c:pt>
                <c:pt idx="223">
                  <c:v>22478</c:v>
                </c:pt>
                <c:pt idx="224">
                  <c:v>22317</c:v>
                </c:pt>
                <c:pt idx="225">
                  <c:v>22329</c:v>
                </c:pt>
                <c:pt idx="226">
                  <c:v>9316</c:v>
                </c:pt>
                <c:pt idx="227">
                  <c:v>11767</c:v>
                </c:pt>
                <c:pt idx="228">
                  <c:v>22487</c:v>
                </c:pt>
                <c:pt idx="229">
                  <c:v>22299</c:v>
                </c:pt>
                <c:pt idx="230">
                  <c:v>22303</c:v>
                </c:pt>
                <c:pt idx="231">
                  <c:v>22470</c:v>
                </c:pt>
                <c:pt idx="232">
                  <c:v>22555</c:v>
                </c:pt>
                <c:pt idx="233">
                  <c:v>22530</c:v>
                </c:pt>
                <c:pt idx="234">
                  <c:v>22436</c:v>
                </c:pt>
                <c:pt idx="235">
                  <c:v>22503</c:v>
                </c:pt>
                <c:pt idx="236">
                  <c:v>22542</c:v>
                </c:pt>
                <c:pt idx="237">
                  <c:v>22531</c:v>
                </c:pt>
                <c:pt idx="238">
                  <c:v>22479</c:v>
                </c:pt>
                <c:pt idx="239">
                  <c:v>22485</c:v>
                </c:pt>
                <c:pt idx="240">
                  <c:v>22464</c:v>
                </c:pt>
                <c:pt idx="241">
                  <c:v>22468</c:v>
                </c:pt>
                <c:pt idx="242">
                  <c:v>22546</c:v>
                </c:pt>
                <c:pt idx="243">
                  <c:v>22628</c:v>
                </c:pt>
                <c:pt idx="244">
                  <c:v>22714</c:v>
                </c:pt>
                <c:pt idx="245">
                  <c:v>22733</c:v>
                </c:pt>
                <c:pt idx="246">
                  <c:v>22681</c:v>
                </c:pt>
                <c:pt idx="247">
                  <c:v>22588</c:v>
                </c:pt>
                <c:pt idx="248">
                  <c:v>22522</c:v>
                </c:pt>
                <c:pt idx="249">
                  <c:v>22584</c:v>
                </c:pt>
                <c:pt idx="250">
                  <c:v>22653</c:v>
                </c:pt>
                <c:pt idx="251">
                  <c:v>22609</c:v>
                </c:pt>
                <c:pt idx="252">
                  <c:v>22567</c:v>
                </c:pt>
                <c:pt idx="253">
                  <c:v>22585</c:v>
                </c:pt>
                <c:pt idx="254">
                  <c:v>22580</c:v>
                </c:pt>
                <c:pt idx="255">
                  <c:v>22383</c:v>
                </c:pt>
                <c:pt idx="256">
                  <c:v>22545</c:v>
                </c:pt>
                <c:pt idx="257">
                  <c:v>22560</c:v>
                </c:pt>
                <c:pt idx="258">
                  <c:v>22626</c:v>
                </c:pt>
                <c:pt idx="259">
                  <c:v>22726</c:v>
                </c:pt>
                <c:pt idx="260">
                  <c:v>22655</c:v>
                </c:pt>
                <c:pt idx="261">
                  <c:v>22629</c:v>
                </c:pt>
                <c:pt idx="262">
                  <c:v>17410</c:v>
                </c:pt>
                <c:pt idx="263">
                  <c:v>17247</c:v>
                </c:pt>
                <c:pt idx="264">
                  <c:v>7250</c:v>
                </c:pt>
                <c:pt idx="267">
                  <c:v>4840</c:v>
                </c:pt>
                <c:pt idx="268">
                  <c:v>20997</c:v>
                </c:pt>
                <c:pt idx="269">
                  <c:v>22477</c:v>
                </c:pt>
                <c:pt idx="270">
                  <c:v>21184</c:v>
                </c:pt>
                <c:pt idx="271">
                  <c:v>22856</c:v>
                </c:pt>
                <c:pt idx="272">
                  <c:v>22661</c:v>
                </c:pt>
                <c:pt idx="273">
                  <c:v>22408</c:v>
                </c:pt>
                <c:pt idx="274">
                  <c:v>22397</c:v>
                </c:pt>
                <c:pt idx="275">
                  <c:v>22416</c:v>
                </c:pt>
                <c:pt idx="276">
                  <c:v>22380</c:v>
                </c:pt>
                <c:pt idx="277">
                  <c:v>22319</c:v>
                </c:pt>
                <c:pt idx="278">
                  <c:v>22387</c:v>
                </c:pt>
                <c:pt idx="279">
                  <c:v>22323</c:v>
                </c:pt>
                <c:pt idx="280">
                  <c:v>22422</c:v>
                </c:pt>
                <c:pt idx="281">
                  <c:v>22503</c:v>
                </c:pt>
                <c:pt idx="282">
                  <c:v>22533</c:v>
                </c:pt>
                <c:pt idx="283">
                  <c:v>22571</c:v>
                </c:pt>
                <c:pt idx="284">
                  <c:v>22593</c:v>
                </c:pt>
                <c:pt idx="285">
                  <c:v>22663</c:v>
                </c:pt>
                <c:pt idx="286">
                  <c:v>17230</c:v>
                </c:pt>
                <c:pt idx="287">
                  <c:v>18057</c:v>
                </c:pt>
                <c:pt idx="288">
                  <c:v>21933</c:v>
                </c:pt>
                <c:pt idx="289">
                  <c:v>22582</c:v>
                </c:pt>
                <c:pt idx="290">
                  <c:v>12641</c:v>
                </c:pt>
                <c:pt idx="291">
                  <c:v>21840</c:v>
                </c:pt>
                <c:pt idx="292">
                  <c:v>22143</c:v>
                </c:pt>
                <c:pt idx="293">
                  <c:v>10025</c:v>
                </c:pt>
                <c:pt idx="294">
                  <c:v>16867</c:v>
                </c:pt>
                <c:pt idx="295">
                  <c:v>22442</c:v>
                </c:pt>
                <c:pt idx="296">
                  <c:v>22772</c:v>
                </c:pt>
                <c:pt idx="297">
                  <c:v>22722</c:v>
                </c:pt>
                <c:pt idx="298">
                  <c:v>22741</c:v>
                </c:pt>
                <c:pt idx="299">
                  <c:v>22728</c:v>
                </c:pt>
                <c:pt idx="300">
                  <c:v>22681</c:v>
                </c:pt>
                <c:pt idx="301">
                  <c:v>22681</c:v>
                </c:pt>
                <c:pt idx="302">
                  <c:v>20725</c:v>
                </c:pt>
                <c:pt idx="303">
                  <c:v>19050</c:v>
                </c:pt>
                <c:pt idx="304">
                  <c:v>18537</c:v>
                </c:pt>
                <c:pt idx="305">
                  <c:v>18571</c:v>
                </c:pt>
                <c:pt idx="306">
                  <c:v>18665</c:v>
                </c:pt>
                <c:pt idx="307">
                  <c:v>18896</c:v>
                </c:pt>
                <c:pt idx="308">
                  <c:v>18923</c:v>
                </c:pt>
                <c:pt idx="309">
                  <c:v>18946</c:v>
                </c:pt>
                <c:pt idx="310">
                  <c:v>19008</c:v>
                </c:pt>
                <c:pt idx="311">
                  <c:v>18870</c:v>
                </c:pt>
                <c:pt idx="312">
                  <c:v>18798</c:v>
                </c:pt>
                <c:pt idx="313">
                  <c:v>19013</c:v>
                </c:pt>
                <c:pt idx="314">
                  <c:v>19117</c:v>
                </c:pt>
                <c:pt idx="315">
                  <c:v>14143</c:v>
                </c:pt>
                <c:pt idx="316">
                  <c:v>14966</c:v>
                </c:pt>
                <c:pt idx="317">
                  <c:v>18604</c:v>
                </c:pt>
                <c:pt idx="318">
                  <c:v>17830</c:v>
                </c:pt>
                <c:pt idx="319">
                  <c:v>12630</c:v>
                </c:pt>
                <c:pt idx="320">
                  <c:v>8419</c:v>
                </c:pt>
              </c:numCache>
            </c:numRef>
          </c:val>
        </c:ser>
        <c:axId val="142714368"/>
        <c:axId val="142987264"/>
      </c:areaChart>
      <c:catAx>
        <c:axId val="142714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cs typeface="B Nazanin" pitchFamily="2" charset="-78"/>
              </a:defRPr>
            </a:pPr>
            <a:endParaRPr lang="en-US"/>
          </a:p>
        </c:txPr>
        <c:crossAx val="142987264"/>
        <c:crosses val="autoZero"/>
        <c:auto val="1"/>
        <c:lblAlgn val="ctr"/>
        <c:lblOffset val="100"/>
        <c:tickLblSkip val="15"/>
        <c:tickMarkSkip val="10"/>
      </c:catAx>
      <c:valAx>
        <c:axId val="142987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aseline="0">
                <a:latin typeface="Titr-s" pitchFamily="34" charset="0"/>
              </a:defRPr>
            </a:pPr>
            <a:endParaRPr lang="en-US"/>
          </a:p>
        </c:txPr>
        <c:crossAx val="142714368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b="1">
              <a:cs typeface="B Nazanin" pitchFamily="2" charset="-78"/>
            </a:defRPr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112274513097606"/>
          <c:y val="6.976244652947218E-2"/>
          <c:w val="0.74550312894051518"/>
          <c:h val="0.76988997452336505"/>
        </c:manualLayout>
      </c:layout>
      <c:barChart>
        <c:barDir val="bar"/>
        <c:grouping val="stacked"/>
        <c:ser>
          <c:idx val="0"/>
          <c:order val="0"/>
          <c:spPr>
            <a:noFill/>
          </c:spPr>
          <c:cat>
            <c:strRef>
              <c:f>Sheet4!$A$7:$A$10</c:f>
              <c:strCache>
                <c:ptCount val="4"/>
                <c:pt idx="0">
                  <c:v>نيروگاه هسته اي</c:v>
                </c:pt>
                <c:pt idx="1">
                  <c:v>نيروگاه سيكل تركيبي</c:v>
                </c:pt>
                <c:pt idx="2">
                  <c:v>نيروگاه گازي</c:v>
                </c:pt>
                <c:pt idx="3">
                  <c:v>نيروگاه بخاري</c:v>
                </c:pt>
              </c:strCache>
            </c:strRef>
          </c:cat>
          <c:val>
            <c:numRef>
              <c:f>Sheet4!$B$7:$B$10</c:f>
              <c:numCache>
                <c:formatCode>General</c:formatCode>
                <c:ptCount val="4"/>
                <c:pt idx="0">
                  <c:v>7.74</c:v>
                </c:pt>
                <c:pt idx="1">
                  <c:v>10.41</c:v>
                </c:pt>
                <c:pt idx="2">
                  <c:v>13.2</c:v>
                </c:pt>
                <c:pt idx="3">
                  <c:v>12.19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dPt>
          <c:cat>
            <c:strRef>
              <c:f>Sheet4!$A$7:$A$10</c:f>
              <c:strCache>
                <c:ptCount val="4"/>
                <c:pt idx="0">
                  <c:v>نيروگاه هسته اي</c:v>
                </c:pt>
                <c:pt idx="1">
                  <c:v>نيروگاه سيكل تركيبي</c:v>
                </c:pt>
                <c:pt idx="2">
                  <c:v>نيروگاه گازي</c:v>
                </c:pt>
                <c:pt idx="3">
                  <c:v>نيروگاه بخاري</c:v>
                </c:pt>
              </c:strCache>
            </c:strRef>
          </c:cat>
          <c:val>
            <c:numRef>
              <c:f>Sheet4!$C$7:$C$10</c:f>
              <c:numCache>
                <c:formatCode>0.00</c:formatCode>
                <c:ptCount val="4"/>
                <c:pt idx="0">
                  <c:v>2.6013711376059412</c:v>
                </c:pt>
                <c:pt idx="1">
                  <c:v>2.8778988790531272</c:v>
                </c:pt>
                <c:pt idx="2">
                  <c:v>2.8177298174155192</c:v>
                </c:pt>
                <c:pt idx="3">
                  <c:v>3.2575740247405602</c:v>
                </c:pt>
              </c:numCache>
            </c:numRef>
          </c:val>
        </c:ser>
        <c:ser>
          <c:idx val="2"/>
          <c:order val="2"/>
          <c:spPr>
            <a:solidFill>
              <a:srgbClr val="FFFF00"/>
            </a:solidFill>
          </c:spPr>
          <c:cat>
            <c:strRef>
              <c:f>Sheet4!$A$7:$A$10</c:f>
              <c:strCache>
                <c:ptCount val="4"/>
                <c:pt idx="0">
                  <c:v>نيروگاه هسته اي</c:v>
                </c:pt>
                <c:pt idx="1">
                  <c:v>نيروگاه سيكل تركيبي</c:v>
                </c:pt>
                <c:pt idx="2">
                  <c:v>نيروگاه گازي</c:v>
                </c:pt>
                <c:pt idx="3">
                  <c:v>نيروگاه بخاري</c:v>
                </c:pt>
              </c:strCache>
            </c:strRef>
          </c:cat>
          <c:val>
            <c:numRef>
              <c:f>Sheet4!$D$7:$D$10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75000"/>
              </a:schemeClr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Sheet4!$A$7:$A$10</c:f>
              <c:strCache>
                <c:ptCount val="4"/>
                <c:pt idx="0">
                  <c:v>نيروگاه هسته اي</c:v>
                </c:pt>
                <c:pt idx="1">
                  <c:v>نيروگاه سيكل تركيبي</c:v>
                </c:pt>
                <c:pt idx="2">
                  <c:v>نيروگاه گازي</c:v>
                </c:pt>
                <c:pt idx="3">
                  <c:v>نيروگاه بخاري</c:v>
                </c:pt>
              </c:strCache>
            </c:strRef>
          </c:cat>
          <c:val>
            <c:numRef>
              <c:f>Sheet4!$E$7:$E$10</c:f>
              <c:numCache>
                <c:formatCode>0.00</c:formatCode>
                <c:ptCount val="4"/>
                <c:pt idx="0">
                  <c:v>3.3086288623940607</c:v>
                </c:pt>
                <c:pt idx="1">
                  <c:v>2.4121011209468577</c:v>
                </c:pt>
                <c:pt idx="2">
                  <c:v>2.4522701825844777</c:v>
                </c:pt>
                <c:pt idx="3">
                  <c:v>2.8024259752594376</c:v>
                </c:pt>
              </c:numCache>
            </c:numRef>
          </c:val>
        </c:ser>
        <c:overlap val="100"/>
        <c:axId val="170372096"/>
        <c:axId val="170405888"/>
      </c:barChart>
      <c:catAx>
        <c:axId val="17037209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baseline="0">
                <a:cs typeface="B Titr" pitchFamily="2" charset="-78"/>
              </a:defRPr>
            </a:pPr>
            <a:endParaRPr lang="en-US"/>
          </a:p>
        </c:txPr>
        <c:crossAx val="170405888"/>
        <c:crosses val="autoZero"/>
        <c:auto val="1"/>
        <c:lblAlgn val="ctr"/>
        <c:lblOffset val="100"/>
      </c:catAx>
      <c:valAx>
        <c:axId val="1704058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0372096"/>
        <c:crosses val="autoZero"/>
        <c:crossBetween val="between"/>
        <c:majorUnit val="2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sheet2!$A$15</c:f>
              <c:strCache>
                <c:ptCount val="1"/>
                <c:pt idx="0">
                  <c:v>Fuel cost</c:v>
                </c:pt>
              </c:strCache>
            </c:strRef>
          </c:tx>
          <c:spPr>
            <a:solidFill>
              <a:srgbClr val="1C61A0"/>
            </a:solidFill>
          </c:spPr>
          <c:cat>
            <c:strRef>
              <c:f>sheet2!$B$11:$E$11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sheet2!$B$15:$E$15</c:f>
              <c:numCache>
                <c:formatCode>0.00</c:formatCode>
                <c:ptCount val="4"/>
                <c:pt idx="0">
                  <c:v>0.8435000734587389</c:v>
                </c:pt>
                <c:pt idx="1">
                  <c:v>9.3101153504880223</c:v>
                </c:pt>
                <c:pt idx="2">
                  <c:v>10.719456521739129</c:v>
                </c:pt>
                <c:pt idx="3">
                  <c:v>11.928391959798994</c:v>
                </c:pt>
              </c:numCache>
            </c:numRef>
          </c:val>
        </c:ser>
        <c:ser>
          <c:idx val="3"/>
          <c:order val="1"/>
          <c:tx>
            <c:strRef>
              <c:f>sheet2!$A$12</c:f>
              <c:strCache>
                <c:ptCount val="1"/>
                <c:pt idx="0">
                  <c:v>Investment cost</c:v>
                </c:pt>
              </c:strCache>
            </c:strRef>
          </c:tx>
          <c:spPr>
            <a:solidFill>
              <a:srgbClr val="76AFC8"/>
            </a:solidFill>
          </c:spPr>
          <c:cat>
            <c:strRef>
              <c:f>sheet2!$B$11:$E$11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sheet2!$B$12:$E$12</c:f>
              <c:numCache>
                <c:formatCode>0.00</c:formatCode>
                <c:ptCount val="4"/>
                <c:pt idx="0">
                  <c:v>8.0504007262659876</c:v>
                </c:pt>
                <c:pt idx="1">
                  <c:v>1.2802920272313147</c:v>
                </c:pt>
                <c:pt idx="2">
                  <c:v>1.6543006706378385</c:v>
                </c:pt>
                <c:pt idx="3">
                  <c:v>1.0933234237573473</c:v>
                </c:pt>
              </c:numCache>
            </c:numRef>
          </c:val>
        </c:ser>
        <c:ser>
          <c:idx val="1"/>
          <c:order val="2"/>
          <c:tx>
            <c:strRef>
              <c:f>sheet2!$A$14</c:f>
              <c:strCache>
                <c:ptCount val="1"/>
                <c:pt idx="0">
                  <c:v>O&amp;M variable</c:v>
                </c:pt>
              </c:strCache>
            </c:strRef>
          </c:tx>
          <c:cat>
            <c:strRef>
              <c:f>sheet2!$B$11:$E$11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sheet2!$B$14:$E$14</c:f>
              <c:numCache>
                <c:formatCode>0.00</c:formatCode>
                <c:ptCount val="4"/>
                <c:pt idx="0">
                  <c:v>0.62637362637363192</c:v>
                </c:pt>
                <c:pt idx="1">
                  <c:v>3.8775510204081633E-2</c:v>
                </c:pt>
                <c:pt idx="2">
                  <c:v>4.7826086956522525E-2</c:v>
                </c:pt>
                <c:pt idx="3">
                  <c:v>6.1306532663316593E-2</c:v>
                </c:pt>
              </c:numCache>
            </c:numRef>
          </c:val>
        </c:ser>
        <c:ser>
          <c:idx val="2"/>
          <c:order val="3"/>
          <c:tx>
            <c:strRef>
              <c:f>sheet2!$A$13</c:f>
              <c:strCache>
                <c:ptCount val="1"/>
                <c:pt idx="0">
                  <c:v>O&amp;M fix</c:v>
                </c:pt>
              </c:strCache>
            </c:strRef>
          </c:tx>
          <c:cat>
            <c:strRef>
              <c:f>sheet2!$B$11:$E$11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sheet2!$B$13:$E$13</c:f>
              <c:numCache>
                <c:formatCode>0.00</c:formatCode>
                <c:ptCount val="4"/>
                <c:pt idx="0">
                  <c:v>0.82109671150767061</c:v>
                </c:pt>
                <c:pt idx="1">
                  <c:v>5.871599112971914E-2</c:v>
                </c:pt>
                <c:pt idx="2">
                  <c:v>0.12599074540706592</c:v>
                </c:pt>
                <c:pt idx="3">
                  <c:v>3.4707901195860751E-2</c:v>
                </c:pt>
              </c:numCache>
            </c:numRef>
          </c:val>
        </c:ser>
        <c:overlap val="100"/>
        <c:axId val="186888192"/>
        <c:axId val="187001856"/>
      </c:barChart>
      <c:catAx>
        <c:axId val="18688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baseline="0">
                <a:cs typeface="B Titr" pitchFamily="2" charset="-78"/>
              </a:defRPr>
            </a:pPr>
            <a:endParaRPr lang="en-US"/>
          </a:p>
        </c:txPr>
        <c:crossAx val="187001856"/>
        <c:crosses val="autoZero"/>
        <c:auto val="1"/>
        <c:lblAlgn val="ctr"/>
        <c:lblOffset val="100"/>
      </c:catAx>
      <c:valAx>
        <c:axId val="18700185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6888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3"/>
          <c:order val="0"/>
          <c:tx>
            <c:strRef>
              <c:f>Sheet8!$B$6</c:f>
              <c:strCache>
                <c:ptCount val="1"/>
                <c:pt idx="0">
                  <c:v>Fuel cost</c:v>
                </c:pt>
              </c:strCache>
            </c:strRef>
          </c:tx>
          <c:cat>
            <c:strRef>
              <c:f>Sheet8!$C$2:$F$2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Sheet8!$C$6:$F$6</c:f>
              <c:numCache>
                <c:formatCode>0.00</c:formatCode>
                <c:ptCount val="4"/>
                <c:pt idx="0">
                  <c:v>0.8435000734587389</c:v>
                </c:pt>
                <c:pt idx="1">
                  <c:v>9.3101153504880223</c:v>
                </c:pt>
                <c:pt idx="2">
                  <c:v>10.719456521739129</c:v>
                </c:pt>
                <c:pt idx="3">
                  <c:v>11.928391959798994</c:v>
                </c:pt>
              </c:numCache>
            </c:numRef>
          </c:val>
        </c:ser>
        <c:ser>
          <c:idx val="0"/>
          <c:order val="1"/>
          <c:tx>
            <c:strRef>
              <c:f>Sheet8!$B$3</c:f>
              <c:strCache>
                <c:ptCount val="1"/>
                <c:pt idx="0">
                  <c:v>Investment cost</c:v>
                </c:pt>
              </c:strCache>
            </c:strRef>
          </c:tx>
          <c:cat>
            <c:strRef>
              <c:f>Sheet8!$C$2:$F$2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Sheet8!$C$3:$F$3</c:f>
              <c:numCache>
                <c:formatCode>0.00</c:formatCode>
                <c:ptCount val="4"/>
                <c:pt idx="0">
                  <c:v>8.0504007262659876</c:v>
                </c:pt>
                <c:pt idx="1">
                  <c:v>1.2802920272313147</c:v>
                </c:pt>
                <c:pt idx="2">
                  <c:v>1.6543006706378385</c:v>
                </c:pt>
                <c:pt idx="3">
                  <c:v>1.0933234237573473</c:v>
                </c:pt>
              </c:numCache>
            </c:numRef>
          </c:val>
        </c:ser>
        <c:ser>
          <c:idx val="1"/>
          <c:order val="2"/>
          <c:tx>
            <c:strRef>
              <c:f>Sheet8!$B$4</c:f>
              <c:strCache>
                <c:ptCount val="1"/>
                <c:pt idx="0">
                  <c:v>O&amp;M fix</c:v>
                </c:pt>
              </c:strCache>
            </c:strRef>
          </c:tx>
          <c:cat>
            <c:strRef>
              <c:f>Sheet8!$C$2:$F$2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Sheet8!$C$4:$F$4</c:f>
              <c:numCache>
                <c:formatCode>0.00</c:formatCode>
                <c:ptCount val="4"/>
                <c:pt idx="0">
                  <c:v>0.82109671150767061</c:v>
                </c:pt>
                <c:pt idx="1">
                  <c:v>5.871599112971914E-2</c:v>
                </c:pt>
                <c:pt idx="2">
                  <c:v>0.12599074540706592</c:v>
                </c:pt>
                <c:pt idx="3">
                  <c:v>3.4707901195860751E-2</c:v>
                </c:pt>
              </c:numCache>
            </c:numRef>
          </c:val>
        </c:ser>
        <c:ser>
          <c:idx val="2"/>
          <c:order val="3"/>
          <c:tx>
            <c:strRef>
              <c:f>Sheet8!$B$5</c:f>
              <c:strCache>
                <c:ptCount val="1"/>
                <c:pt idx="0">
                  <c:v>O&amp;M variable</c:v>
                </c:pt>
              </c:strCache>
            </c:strRef>
          </c:tx>
          <c:cat>
            <c:strRef>
              <c:f>Sheet8!$C$2:$F$2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Sheet8!$C$5:$F$5</c:f>
              <c:numCache>
                <c:formatCode>0.00</c:formatCode>
                <c:ptCount val="4"/>
                <c:pt idx="0">
                  <c:v>0.62637362637363192</c:v>
                </c:pt>
                <c:pt idx="1">
                  <c:v>3.8775510204081633E-2</c:v>
                </c:pt>
                <c:pt idx="2">
                  <c:v>4.7826086956522525E-2</c:v>
                </c:pt>
                <c:pt idx="3">
                  <c:v>6.1306532663316593E-2</c:v>
                </c:pt>
              </c:numCache>
            </c:numRef>
          </c:val>
        </c:ser>
        <c:ser>
          <c:idx val="4"/>
          <c:order val="4"/>
          <c:tx>
            <c:strRef>
              <c:f>Sheet8!$B$7</c:f>
              <c:strCache>
                <c:ptCount val="1"/>
                <c:pt idx="0">
                  <c:v>enviromental cost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Sheet8!$C$2:$F$2</c:f>
              <c:strCache>
                <c:ptCount val="4"/>
                <c:pt idx="0">
                  <c:v>نيرو گاه هسته اي</c:v>
                </c:pt>
                <c:pt idx="1">
                  <c:v>نيروگاه سيكل تركيبي</c:v>
                </c:pt>
                <c:pt idx="2">
                  <c:v>نيروگاه بخاري</c:v>
                </c:pt>
                <c:pt idx="3">
                  <c:v>نيروگاه گازي</c:v>
                </c:pt>
              </c:strCache>
            </c:strRef>
          </c:cat>
          <c:val>
            <c:numRef>
              <c:f>Sheet8!$C$7:$F$7</c:f>
              <c:numCache>
                <c:formatCode>General</c:formatCode>
                <c:ptCount val="4"/>
                <c:pt idx="0">
                  <c:v>0.05</c:v>
                </c:pt>
                <c:pt idx="1">
                  <c:v>2.6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overlap val="100"/>
        <c:axId val="189289600"/>
        <c:axId val="189291520"/>
      </c:barChart>
      <c:catAx>
        <c:axId val="1892896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9291520"/>
        <c:crosses val="autoZero"/>
        <c:auto val="1"/>
        <c:lblAlgn val="ctr"/>
        <c:lblOffset val="100"/>
      </c:catAx>
      <c:valAx>
        <c:axId val="18929152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9289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baseline="0">
          <a:cs typeface="B Titr" pitchFamily="2" charset="-78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CDC44A-AB3E-42B7-99BE-9CE2476D809E}" type="datetimeFigureOut">
              <a:rPr lang="fa-IR" smtClean="0"/>
              <a:pPr/>
              <a:t>11/11/1435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7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548CCE-3525-4766-8CF8-3265E87A181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79735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95731A-4E17-41AA-86E8-1F101AD5D1B0}" type="datetimeFigureOut">
              <a:rPr lang="fa-IR" smtClean="0"/>
              <a:pPr/>
              <a:t>11/11/1435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7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7EC6FE-66A4-4920-A868-0844D97CDF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9822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r" defTabSz="779252" rtl="1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8737-AB1B-47C5-89F8-F1201DE24FE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1D0-D8BC-44AF-868F-2F6C6654CDC3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4F11-52ED-422E-833A-CFD31DBCA7B8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E475-60F5-4C97-9C7C-E436DC982A45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57E0-B033-4AC8-91CF-8DB035E97509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06F8-C3EB-4CD4-B4C7-D7E08182BF88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AB35-9D1F-4CAE-9547-7F8771A3DD38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A327-DB8D-4E7C-8731-FB335C6C4884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C0F4-10F5-4A1E-B285-76BB7C3B27CC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FE9-3CCF-479B-BB2A-2905FFE92A08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7306-6628-495B-935C-9CF6D5B2B94C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DD79-5EE7-4104-A194-33F7F927A43C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D31F-58C9-478A-A80A-1DE8BAF6156C}" type="datetime8">
              <a:rPr lang="fa-IR" smtClean="0"/>
              <a:pPr/>
              <a:t>سپتامبر 5،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گزارش هيأت مديره شركت مادر تخصصي توليد و توسعه انرژي اتمي ايران- پايان سال 1388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225F-9A0F-4BF6-BAEA-3C0A62EDD0F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779252" rtl="1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r" defTabSz="779252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r" defTabSz="779252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r" defTabSz="779252" rtl="1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r" defTabSz="779252" rtl="1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582;&#1591;%20&#1605;&#1588;&#1610;%20&#1587;&#1610;&#1587;&#1578;&#1605;%20&#1605;&#1583;&#1610;&#1585;&#1610;&#1578;.pdf" TargetMode="External"/><Relationship Id="rId2" Type="http://schemas.openxmlformats.org/officeDocument/2006/relationships/hyperlink" Target="&#1670;&#1588;&#1605;&#8204;&#1575;&#1606;&#1583;&#1575;&#1586;%20&#1608;%20&#1605;&#1575;&#1605;&#1608;&#1610;&#1578;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DSC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642910" y="1000114"/>
            <a:ext cx="7601498" cy="261014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ts val="511"/>
              </a:spcBef>
            </a:pPr>
            <a:r>
              <a:rPr lang="fa-IR" sz="2800" b="1" kern="2000" dirty="0" smtClean="0">
                <a:solidFill>
                  <a:srgbClr val="1F11D1"/>
                </a:solidFill>
                <a:latin typeface="IranNastaliq" pitchFamily="18" charset="0"/>
                <a:ea typeface="Arial" pitchFamily="34" charset="0"/>
                <a:cs typeface="B Titr" pitchFamily="2" charset="-78"/>
              </a:rPr>
              <a:t>گزارش هيأت مديره </a:t>
            </a:r>
          </a:p>
          <a:p>
            <a:pPr algn="ctr">
              <a:spcBef>
                <a:spcPts val="511"/>
              </a:spcBef>
            </a:pPr>
            <a:endParaRPr lang="fa-IR" sz="2400" b="1" kern="2000" dirty="0" smtClean="0">
              <a:solidFill>
                <a:srgbClr val="FFFFCC"/>
              </a:solidFill>
              <a:latin typeface="IranNastaliq" pitchFamily="18" charset="0"/>
              <a:ea typeface="Arial" pitchFamily="34" charset="0"/>
              <a:cs typeface="B Titr" pitchFamily="2" charset="-78"/>
            </a:endParaRPr>
          </a:p>
          <a:p>
            <a:pPr algn="ctr">
              <a:spcBef>
                <a:spcPts val="511"/>
              </a:spcBef>
            </a:pPr>
            <a:r>
              <a:rPr lang="fa-IR" sz="2800" b="1" kern="2000" dirty="0" smtClean="0">
                <a:solidFill>
                  <a:srgbClr val="FFFFCC"/>
                </a:solidFill>
                <a:latin typeface="IranNastaliq" pitchFamily="18" charset="0"/>
                <a:ea typeface="Arial" pitchFamily="34" charset="0"/>
                <a:cs typeface="B Titr" pitchFamily="2" charset="-78"/>
              </a:rPr>
              <a:t>شركت مادر تخصصي توليد و توسعه انرژي اتمي ايران  </a:t>
            </a:r>
          </a:p>
          <a:p>
            <a:pPr algn="ctr">
              <a:spcBef>
                <a:spcPts val="511"/>
              </a:spcBef>
            </a:pPr>
            <a:r>
              <a:rPr lang="fa-IR" sz="2800" b="1" kern="2000" dirty="0" smtClean="0">
                <a:solidFill>
                  <a:srgbClr val="FFFFCC"/>
                </a:solidFill>
                <a:latin typeface="IranNastaliq" pitchFamily="18" charset="0"/>
                <a:ea typeface="Arial" pitchFamily="34" charset="0"/>
                <a:cs typeface="B Titr" pitchFamily="2" charset="-78"/>
              </a:rPr>
              <a:t>به مجمع عمومي صاحبان سهام </a:t>
            </a:r>
          </a:p>
          <a:p>
            <a:pPr lvl="0" algn="ctr"/>
            <a:endParaRPr lang="fa-IR" sz="2400" b="1" kern="2000" dirty="0" smtClean="0">
              <a:solidFill>
                <a:srgbClr val="FFFFCC"/>
              </a:solidFill>
              <a:latin typeface="IranNastaliq" pitchFamily="18" charset="0"/>
              <a:ea typeface="Arial" pitchFamily="34" charset="0"/>
              <a:cs typeface="B Titr" pitchFamily="2" charset="-78"/>
            </a:endParaRPr>
          </a:p>
          <a:p>
            <a:pPr lvl="0" algn="ctr"/>
            <a:r>
              <a:rPr lang="fa-IR" sz="2000" b="1" kern="2000" dirty="0" smtClean="0">
                <a:solidFill>
                  <a:srgbClr val="FFFF00"/>
                </a:solidFill>
                <a:latin typeface="IranNastaliq" pitchFamily="18" charset="0"/>
                <a:ea typeface="Arial" pitchFamily="34" charset="0"/>
                <a:cs typeface="B Titr" pitchFamily="2" charset="-78"/>
              </a:rPr>
              <a:t>براي سال مالي منتهي به پايان سال مالي 1392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4349" y="4768470"/>
            <a:ext cx="1584176" cy="273844"/>
          </a:xfrm>
        </p:spPr>
        <p:txBody>
          <a:bodyPr/>
          <a:lstStyle/>
          <a:p>
            <a:r>
              <a:rPr lang="fa-IR" sz="1500" b="1" dirty="0" smtClean="0">
                <a:solidFill>
                  <a:srgbClr val="FFFF00"/>
                </a:solidFill>
                <a:cs typeface="B Mitra" pitchFamily="2" charset="-78"/>
              </a:rPr>
              <a:t>شهريور 1393</a:t>
            </a:r>
            <a:endParaRPr lang="en-US" sz="1500" b="1" dirty="0">
              <a:solidFill>
                <a:srgbClr val="FFFF00"/>
              </a:solidFill>
              <a:cs typeface="B Mitra" pitchFamily="2" charset="-78"/>
            </a:endParaRPr>
          </a:p>
        </p:txBody>
      </p:sp>
      <p:pic>
        <p:nvPicPr>
          <p:cNvPr id="10" name="Picture 9" descr="NP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8"/>
            <a:ext cx="1824852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131021"/>
            <a:ext cx="8501122" cy="46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marL="308454" indent="-16099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303042" algn="l"/>
                <a:tab pos="384214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308454" lvl="1" indent="-160992" algn="justLow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ar-SA" sz="20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گستره جغرافيايي فعاليت شركت:</a:t>
            </a:r>
            <a:endParaRPr lang="fa-IR" sz="2000" b="1" dirty="0" smtClean="0">
              <a:solidFill>
                <a:srgbClr val="003300"/>
              </a:solidFill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228635" indent="-8117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مركز شركت در تهران است و شركت مي تواند با رعايت قوانين و مقررات براي اجراي فعاليتهاي خود در راستاي اهداف اساسنامه، شعب يا نمايندگي هايي در داخل كشور با تصويب مجمع عمومي و تاييد سازمان مديريت و برنامه ريزي كشور تاسيس نمايد.</a:t>
            </a:r>
            <a:endParaRPr lang="fa-IR" sz="20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308454" indent="-16099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marL="308454" indent="-16099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marL="308454" lvl="1" indent="-160992" algn="justLow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ar-SA" sz="20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محل دفتر مركزي:</a:t>
            </a:r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marL="228635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محل دفتر مركزي شركت واقع در تهران – خيابان افريقا – كوچه تنديس – پلاك 7 و 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محل تأسيسات در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نيروگاه اتمي بوشهر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واقع در بوشهر روستاي هليله 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و شهرستان دارخوين در استان اهواز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مي باشد.</a:t>
            </a:r>
            <a:endParaRPr lang="fa-IR" sz="20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308454" indent="-16099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endParaRPr lang="fa-IR" sz="2000" dirty="0" smtClean="0">
              <a:latin typeface="Arial" pitchFamily="34" charset="0"/>
              <a:cs typeface="B Mitra" pitchFamily="2" charset="-78"/>
            </a:endParaRPr>
          </a:p>
          <a:p>
            <a:pPr marL="308454" indent="-16099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marL="308454" lvl="1" indent="-160992" algn="justLow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ar-SA" sz="20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نمايندگان سهام دولت:</a:t>
            </a:r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marL="228635" indent="-81172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سرمايه شركت مبلغ ده ميليارد (000ر000ر000ر10) ريال است كه به يك ميليون سهم ده هزار ريالي با نام تقسيم شده و صددرصد (100%) سهام متعلق به دولت با نمايندگي سازمان انرژي اتمي ايران است.</a:t>
            </a:r>
            <a:endParaRPr lang="ar-SA" sz="2000" dirty="0" smtClean="0"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428860" y="214296"/>
            <a:ext cx="4320480" cy="417241"/>
          </a:xfrm>
          <a:prstGeom prst="rect">
            <a:avLst/>
          </a:prstGeom>
          <a:noFill/>
        </p:spPr>
        <p:txBody>
          <a:bodyPr wrap="square" lIns="77925" tIns="38963" rIns="77925" bIns="38963" rtlCol="1">
            <a:spAutoFit/>
          </a:bodyPr>
          <a:lstStyle/>
          <a:p>
            <a:pPr algn="ctr"/>
            <a:r>
              <a:rPr lang="fa-IR" sz="2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مشخصات اعضای هیات مدیره</a:t>
            </a:r>
            <a:endParaRPr lang="fa-IR" sz="2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Za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1269791"/>
              </p:ext>
            </p:extLst>
          </p:nvPr>
        </p:nvGraphicFramePr>
        <p:xfrm>
          <a:off x="285719" y="785800"/>
          <a:ext cx="8501123" cy="4000528"/>
        </p:xfrm>
        <a:graphic>
          <a:graphicData uri="http://schemas.openxmlformats.org/drawingml/2006/table">
            <a:tbl>
              <a:tblPr rtl="1"/>
              <a:tblGrid>
                <a:gridCol w="1999277"/>
                <a:gridCol w="1496148"/>
                <a:gridCol w="1126304"/>
                <a:gridCol w="1126304"/>
                <a:gridCol w="2753090"/>
              </a:tblGrid>
              <a:tr h="47843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اسامي هيأت مديره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B Nazanin" pitchFamily="2" charset="-78"/>
                        </a:rPr>
                        <a:t>سمت در هيأت‌مديره</a:t>
                      </a:r>
                      <a:endParaRPr lang="en-US" sz="11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تاريخ‌انتصاب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تاريخ انقضاء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حوزه فعاليت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BE"/>
                    </a:solidFill>
                  </a:tcPr>
                </a:tc>
              </a:tr>
              <a:tr h="38691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علي اكبر صالحي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رئيس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سازمان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محمد    احمديان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نايب رييس ‌هيأت‌مديره </a:t>
                      </a:r>
                      <a:r>
                        <a:rPr lang="ar-SA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و</a:t>
                      </a: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مديرعامل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توليد و توسعه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مسعود فيض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انرژي نوين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9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محمود  جعفري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توليد و توسعه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4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پژمان رحيميان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سازمان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مهران  ضياءشيخ‌الاسلامي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توليد و توسعه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6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حسين درخشنده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توليد و توسعه انرژي اتمي ايران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69">
                <a:tc>
                  <a:txBody>
                    <a:bodyPr/>
                    <a:lstStyle/>
                    <a:p>
                      <a:pPr marL="0" algn="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محمد باقر غفراني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علي‌البدل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دانشگاه صنعتي شريف</a:t>
                      </a: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6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مهدي مرجاني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عضو علي‌</a:t>
                      </a:r>
                      <a:r>
                        <a:rPr lang="fa-IR" sz="1100" baseline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البدل هيات مديره</a:t>
                      </a:r>
                      <a:endParaRPr lang="en-US" sz="11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1392/07/14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a-IR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شركت توليد و توسعه انرژي اتمي ايران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500048"/>
            <a:ext cx="8072494" cy="37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fa-IR" sz="17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17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بازرس(حسابرس) و مرجع تشخيص ماليات شركت: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355600" lvl="0" indent="31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130175" algn="l"/>
                <a:tab pos="587375" algn="l"/>
                <a:tab pos="815975" algn="l"/>
                <a:tab pos="914400" algn="l"/>
              </a:tabLst>
            </a:pP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بازرس (حسابرس) شركت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سازمان حسابرسي 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كل كشور و مرجع تشخيص ماليات شركت، سازمان امور مالياتي مي‌باشد.</a:t>
            </a:r>
          </a:p>
          <a:p>
            <a:pPr indent="305748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110935" algn="l"/>
                <a:tab pos="500561" algn="l"/>
                <a:tab pos="695374" algn="l"/>
                <a:tab pos="779252" algn="l"/>
              </a:tabLst>
            </a:pPr>
            <a:endParaRPr lang="fa-IR" sz="24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lvl="1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fa-IR" sz="20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fa-I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شركتهای تابعه:</a:t>
            </a:r>
          </a:p>
          <a:p>
            <a:pPr lvl="2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110935" algn="l"/>
                <a:tab pos="500561" algn="l"/>
                <a:tab pos="695374" algn="l"/>
                <a:tab pos="779252" algn="l"/>
              </a:tabLst>
            </a:pPr>
            <a:r>
              <a:rPr lang="fa-I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  شركت بهره‌برداري نيروگاه اتمي بوشهر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2214546" y="214296"/>
            <a:ext cx="4643470" cy="482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 marL="70349" lvl="2" algn="ctr" fontAlgn="base">
              <a:spcBef>
                <a:spcPct val="0"/>
              </a:spcBef>
              <a:spcAft>
                <a:spcPct val="0"/>
              </a:spcAft>
              <a:tabLst>
                <a:tab pos="110935" algn="l"/>
                <a:tab pos="597967" algn="l"/>
                <a:tab pos="1655910" algn="l"/>
              </a:tabLst>
            </a:pPr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وضعيت نيروي انساني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شركت</a:t>
            </a:r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  </a:t>
            </a:r>
            <a:endParaRPr lang="ar-SA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24129" y="735546"/>
            <a:ext cx="2973016" cy="378042"/>
          </a:xfrm>
        </p:spPr>
        <p:txBody>
          <a:bodyPr>
            <a:noAutofit/>
          </a:bodyPr>
          <a:lstStyle/>
          <a:p>
            <a:pPr algn="r"/>
            <a:r>
              <a:rPr lang="fa-IR" sz="1400" b="1" dirty="0" smtClean="0">
                <a:cs typeface="B Zar" pitchFamily="2" charset="-78"/>
              </a:rPr>
              <a:t/>
            </a:r>
            <a:br>
              <a:rPr lang="fa-IR" sz="1400" b="1" dirty="0" smtClean="0">
                <a:cs typeface="B Zar" pitchFamily="2" charset="-78"/>
              </a:rPr>
            </a:br>
            <a:r>
              <a:rPr lang="ar-SA" sz="1600" b="1" dirty="0" smtClean="0">
                <a:cs typeface="B Mitra" pitchFamily="2" charset="-78"/>
              </a:rPr>
              <a:t>1-  تقسيم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بندي سني كاركنان:</a:t>
            </a:r>
            <a:r>
              <a:rPr lang="en-US" sz="1400" b="1" dirty="0" smtClean="0">
                <a:cs typeface="B Zar" pitchFamily="2" charset="-78"/>
              </a:rPr>
              <a:t/>
            </a:r>
            <a:br>
              <a:rPr lang="en-US" sz="1400" b="1" dirty="0" smtClean="0">
                <a:cs typeface="B Zar" pitchFamily="2" charset="-78"/>
              </a:rPr>
            </a:br>
            <a:endParaRPr lang="fa-IR" sz="1400" dirty="0">
              <a:cs typeface="B Zar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5515622"/>
              </p:ext>
            </p:extLst>
          </p:nvPr>
        </p:nvGraphicFramePr>
        <p:xfrm>
          <a:off x="1331643" y="1221602"/>
          <a:ext cx="6696745" cy="1251639"/>
        </p:xfrm>
        <a:graphic>
          <a:graphicData uri="http://schemas.openxmlformats.org/drawingml/2006/table">
            <a:tbl>
              <a:tblPr rtl="1"/>
              <a:tblGrid>
                <a:gridCol w="1337313"/>
                <a:gridCol w="618508"/>
                <a:gridCol w="618508"/>
                <a:gridCol w="720986"/>
                <a:gridCol w="720986"/>
                <a:gridCol w="618508"/>
                <a:gridCol w="618508"/>
                <a:gridCol w="721714"/>
                <a:gridCol w="721714"/>
              </a:tblGrid>
              <a:tr h="191077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شرح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كمتر از 35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بين 35 تا 50 سال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بالاي 50 سال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جمع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409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1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19925"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كاركنان ستاد (نفر)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13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14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72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24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15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44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6">
                <a:tc rowSpan="2">
                  <a:txBody>
                    <a:bodyPr/>
                    <a:lstStyle/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نسبت (درصد)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32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72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55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15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13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69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31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19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67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14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5796137" y="2679762"/>
            <a:ext cx="2973016" cy="378042"/>
          </a:xfrm>
          <a:prstGeom prst="rect">
            <a:avLst/>
          </a:prstGeom>
        </p:spPr>
        <p:txBody>
          <a:bodyPr vert="horz" lIns="77925" tIns="38963" rIns="77925" bIns="38963" rtlCol="1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a-IR" sz="1400" b="1" dirty="0" smtClean="0">
                <a:latin typeface="+mj-lt"/>
                <a:ea typeface="+mj-ea"/>
                <a:cs typeface="B Zar" pitchFamily="2" charset="-78"/>
              </a:rPr>
              <a:t/>
            </a:r>
            <a:br>
              <a:rPr lang="fa-IR" sz="1400" b="1" dirty="0" smtClean="0">
                <a:latin typeface="+mj-lt"/>
                <a:ea typeface="+mj-ea"/>
                <a:cs typeface="B Zar" pitchFamily="2" charset="-78"/>
              </a:rPr>
            </a:br>
            <a:r>
              <a:rPr lang="fa-IR" sz="1600" b="1" dirty="0" smtClean="0">
                <a:latin typeface="+mj-lt"/>
                <a:ea typeface="+mj-ea"/>
                <a:cs typeface="B Mitra" pitchFamily="2" charset="-78"/>
              </a:rPr>
              <a:t>2</a:t>
            </a:r>
            <a:r>
              <a:rPr lang="ar-SA" sz="1600" b="1" dirty="0" smtClean="0">
                <a:latin typeface="+mj-lt"/>
                <a:ea typeface="+mj-ea"/>
                <a:cs typeface="B Mitra" pitchFamily="2" charset="-78"/>
              </a:rPr>
              <a:t>-  </a:t>
            </a:r>
            <a:r>
              <a:rPr lang="fa-IR" sz="1600" b="1" dirty="0" smtClean="0">
                <a:latin typeface="+mj-lt"/>
                <a:ea typeface="+mj-ea"/>
                <a:cs typeface="B Mitra" pitchFamily="2" charset="-78"/>
              </a:rPr>
              <a:t>وضعيت استخدامي</a:t>
            </a:r>
            <a:r>
              <a:rPr lang="ar-SA" sz="1600" b="1" dirty="0" smtClean="0">
                <a:latin typeface="+mj-lt"/>
                <a:ea typeface="+mj-ea"/>
                <a:cs typeface="B Mitra" pitchFamily="2" charset="-78"/>
              </a:rPr>
              <a:t>:</a:t>
            </a:r>
            <a:r>
              <a:rPr lang="en-US" sz="1400" b="1" dirty="0" smtClean="0">
                <a:latin typeface="+mj-lt"/>
                <a:ea typeface="+mj-ea"/>
                <a:cs typeface="B Zar" pitchFamily="2" charset="-78"/>
              </a:rPr>
              <a:t/>
            </a:r>
            <a:br>
              <a:rPr lang="en-US" sz="1400" b="1" dirty="0" smtClean="0">
                <a:latin typeface="+mj-lt"/>
                <a:ea typeface="+mj-ea"/>
                <a:cs typeface="B Zar" pitchFamily="2" charset="-78"/>
              </a:rPr>
            </a:br>
            <a:endParaRPr lang="fa-IR" sz="1400" dirty="0">
              <a:latin typeface="+mj-lt"/>
              <a:ea typeface="+mj-ea"/>
              <a:cs typeface="B Zar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7881"/>
              </p:ext>
            </p:extLst>
          </p:nvPr>
        </p:nvGraphicFramePr>
        <p:xfrm>
          <a:off x="1403651" y="3111811"/>
          <a:ext cx="6696745" cy="1296144"/>
        </p:xfrm>
        <a:graphic>
          <a:graphicData uri="http://schemas.openxmlformats.org/drawingml/2006/table">
            <a:tbl>
              <a:tblPr rtl="1"/>
              <a:tblGrid>
                <a:gridCol w="2057355"/>
                <a:gridCol w="616844"/>
                <a:gridCol w="514520"/>
                <a:gridCol w="606684"/>
                <a:gridCol w="627729"/>
                <a:gridCol w="627729"/>
                <a:gridCol w="616844"/>
                <a:gridCol w="514520"/>
                <a:gridCol w="514520"/>
              </a:tblGrid>
              <a:tr h="23672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شرح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رسمي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هيئت علمي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قراردادي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جمع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367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9248"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كاركنان ستاد (نفر)</a:t>
                      </a:r>
                      <a:endParaRPr lang="en-US" sz="1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38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نسبت (درصد)</a:t>
                      </a:r>
                      <a:endParaRPr lang="en-US" sz="1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86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25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1643042" y="142858"/>
            <a:ext cx="5572164" cy="642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 marL="70349" lvl="2" algn="ctr" fontAlgn="base">
              <a:spcBef>
                <a:spcPct val="0"/>
              </a:spcBef>
              <a:spcAft>
                <a:spcPct val="0"/>
              </a:spcAft>
              <a:tabLst>
                <a:tab pos="110935" algn="l"/>
                <a:tab pos="597967" algn="l"/>
                <a:tab pos="1655910" algn="l"/>
              </a:tabLst>
            </a:pPr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وضعيت نيروي انساني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شركت  </a:t>
            </a:r>
            <a:endParaRPr lang="fa-IR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  <a:cs typeface="B Titr" pitchFamily="2" charset="-78"/>
            </a:endParaRPr>
          </a:p>
          <a:p>
            <a:pPr marL="70349" lvl="2" algn="l" fontAlgn="base">
              <a:spcBef>
                <a:spcPct val="0"/>
              </a:spcBef>
              <a:spcAft>
                <a:spcPct val="0"/>
              </a:spcAft>
              <a:tabLst>
                <a:tab pos="110935" algn="l"/>
                <a:tab pos="597967" algn="l"/>
                <a:tab pos="1655910" algn="l"/>
              </a:tabLst>
            </a:pPr>
            <a:r>
              <a:rPr lang="fa-IR" sz="1400" dirty="0" smtClean="0">
                <a:solidFill>
                  <a:srgbClr val="C00000"/>
                </a:solidFill>
                <a:latin typeface="Arial" pitchFamily="34" charset="0"/>
                <a:cs typeface="B Titr" pitchFamily="2" charset="-78"/>
              </a:rPr>
              <a:t>ادامه ...</a:t>
            </a:r>
            <a:endParaRPr lang="ar-SA" sz="1400" dirty="0" smtClean="0">
              <a:solidFill>
                <a:srgbClr val="C0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24129" y="735546"/>
            <a:ext cx="2973016" cy="378042"/>
          </a:xfrm>
        </p:spPr>
        <p:txBody>
          <a:bodyPr>
            <a:noAutofit/>
          </a:bodyPr>
          <a:lstStyle/>
          <a:p>
            <a:pPr algn="r"/>
            <a:r>
              <a:rPr lang="fa-IR" sz="1600" b="1" dirty="0" smtClean="0">
                <a:cs typeface="B Mitra" pitchFamily="2" charset="-78"/>
              </a:rPr>
              <a:t/>
            </a:r>
            <a:br>
              <a:rPr lang="fa-IR" sz="1600" b="1" dirty="0" smtClean="0">
                <a:cs typeface="B Mitra" pitchFamily="2" charset="-78"/>
              </a:rPr>
            </a:br>
            <a:r>
              <a:rPr lang="fa-IR" sz="1600" b="1" dirty="0" smtClean="0">
                <a:cs typeface="B Mitra" pitchFamily="2" charset="-78"/>
              </a:rPr>
              <a:t>3</a:t>
            </a:r>
            <a:r>
              <a:rPr lang="ar-SA" sz="1600" b="1" dirty="0" smtClean="0">
                <a:cs typeface="B Mitra" pitchFamily="2" charset="-78"/>
              </a:rPr>
              <a:t>-  سوابق خدمتي:</a:t>
            </a:r>
            <a:r>
              <a:rPr lang="en-US" sz="1600" b="1" dirty="0" smtClean="0">
                <a:cs typeface="B Mitra" pitchFamily="2" charset="-78"/>
              </a:rPr>
              <a:t/>
            </a:r>
            <a:br>
              <a:rPr lang="en-US" sz="1600" b="1" dirty="0" smtClean="0">
                <a:cs typeface="B Mitra" pitchFamily="2" charset="-78"/>
              </a:rPr>
            </a:br>
            <a:endParaRPr lang="fa-IR" sz="1600" b="1" dirty="0" smtClean="0">
              <a:cs typeface="B Mitra" pitchFamily="2" charset="-78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5796137" y="2679762"/>
            <a:ext cx="2973016" cy="378042"/>
          </a:xfrm>
          <a:prstGeom prst="rect">
            <a:avLst/>
          </a:prstGeom>
        </p:spPr>
        <p:txBody>
          <a:bodyPr vert="horz" lIns="77925" tIns="38963" rIns="77925" bIns="38963" rtlCol="1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a-IR" sz="1600" b="1" dirty="0" smtClean="0">
                <a:latin typeface="+mj-lt"/>
                <a:ea typeface="+mj-ea"/>
                <a:cs typeface="B Mitra" pitchFamily="2" charset="-78"/>
              </a:rPr>
              <a:t/>
            </a:r>
            <a:br>
              <a:rPr lang="fa-IR" sz="1600" b="1" dirty="0" smtClean="0">
                <a:latin typeface="+mj-lt"/>
                <a:ea typeface="+mj-ea"/>
                <a:cs typeface="B Mitra" pitchFamily="2" charset="-78"/>
              </a:rPr>
            </a:br>
            <a:r>
              <a:rPr lang="fa-IR" sz="1600" b="1" dirty="0" smtClean="0">
                <a:latin typeface="+mj-lt"/>
                <a:ea typeface="+mj-ea"/>
                <a:cs typeface="B Mitra" pitchFamily="2" charset="-78"/>
              </a:rPr>
              <a:t>2</a:t>
            </a:r>
            <a:r>
              <a:rPr lang="ar-SA" sz="1600" b="1" dirty="0" smtClean="0">
                <a:latin typeface="+mj-lt"/>
                <a:ea typeface="+mj-ea"/>
                <a:cs typeface="B Mitra" pitchFamily="2" charset="-78"/>
              </a:rPr>
              <a:t>-  </a:t>
            </a:r>
            <a:r>
              <a:rPr lang="fa-IR" sz="1600" b="1" dirty="0" smtClean="0">
                <a:latin typeface="+mj-lt"/>
                <a:ea typeface="+mj-ea"/>
                <a:cs typeface="B Mitra" pitchFamily="2" charset="-78"/>
              </a:rPr>
              <a:t>وضعيت مدارك تحصيلي</a:t>
            </a:r>
            <a:r>
              <a:rPr lang="ar-SA" sz="1600" b="1" dirty="0" smtClean="0">
                <a:latin typeface="+mj-lt"/>
                <a:ea typeface="+mj-ea"/>
                <a:cs typeface="B Mitra" pitchFamily="2" charset="-78"/>
              </a:rPr>
              <a:t>:</a:t>
            </a:r>
            <a:r>
              <a:rPr lang="en-US" sz="1600" b="1" dirty="0" smtClean="0">
                <a:latin typeface="+mj-lt"/>
                <a:ea typeface="+mj-ea"/>
                <a:cs typeface="B Mitra" pitchFamily="2" charset="-78"/>
              </a:rPr>
              <a:t/>
            </a:r>
            <a:br>
              <a:rPr lang="en-US" sz="1600" b="1" dirty="0" smtClean="0">
                <a:latin typeface="+mj-lt"/>
                <a:ea typeface="+mj-ea"/>
                <a:cs typeface="B Mitra" pitchFamily="2" charset="-78"/>
              </a:rPr>
            </a:br>
            <a:endParaRPr lang="fa-IR" sz="1600" dirty="0">
              <a:latin typeface="+mj-lt"/>
              <a:ea typeface="+mj-ea"/>
              <a:cs typeface="B Mitra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493063"/>
              </p:ext>
            </p:extLst>
          </p:nvPr>
        </p:nvGraphicFramePr>
        <p:xfrm>
          <a:off x="785786" y="1125131"/>
          <a:ext cx="7358114" cy="1446618"/>
        </p:xfrm>
        <a:graphic>
          <a:graphicData uri="http://schemas.openxmlformats.org/drawingml/2006/table">
            <a:tbl>
              <a:tblPr rtl="1"/>
              <a:tblGrid>
                <a:gridCol w="937570"/>
                <a:gridCol w="580189"/>
                <a:gridCol w="580189"/>
                <a:gridCol w="622105"/>
                <a:gridCol w="622105"/>
                <a:gridCol w="521363"/>
                <a:gridCol w="521363"/>
                <a:gridCol w="498567"/>
                <a:gridCol w="498567"/>
                <a:gridCol w="521363"/>
                <a:gridCol w="521363"/>
                <a:gridCol w="514330"/>
                <a:gridCol w="419040"/>
              </a:tblGrid>
              <a:tr h="233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شرح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كمتر از 5 سال</a:t>
                      </a:r>
                      <a:endParaRPr lang="en-US" sz="10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بين 5 تا 10 سال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10 تا 20 سال</a:t>
                      </a:r>
                      <a:endParaRPr lang="en-US" sz="10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20 تا 30 سال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بالاي 30 سال</a:t>
                      </a:r>
                      <a:endParaRPr lang="en-US" sz="10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جمع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3376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10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01478"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كاركنان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ستاد (نفر)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72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75">
                <a:tc rowSpan="2">
                  <a:txBody>
                    <a:bodyPr/>
                    <a:lstStyle/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نسبت (درصد)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72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18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>
                          <a:latin typeface="Times New Roman"/>
                          <a:ea typeface="Times New Roman"/>
                          <a:cs typeface="B Nazanin" pitchFamily="2" charset="-78"/>
                        </a:rPr>
                        <a:t>0</a:t>
                      </a:r>
                      <a:endParaRPr lang="en-US" sz="14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4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6785729"/>
              </p:ext>
            </p:extLst>
          </p:nvPr>
        </p:nvGraphicFramePr>
        <p:xfrm>
          <a:off x="714350" y="3071816"/>
          <a:ext cx="7458056" cy="1606171"/>
        </p:xfrm>
        <a:graphic>
          <a:graphicData uri="http://schemas.openxmlformats.org/drawingml/2006/table">
            <a:tbl>
              <a:tblPr rtl="1"/>
              <a:tblGrid>
                <a:gridCol w="904680"/>
                <a:gridCol w="452340"/>
                <a:gridCol w="452340"/>
                <a:gridCol w="452340"/>
                <a:gridCol w="452340"/>
                <a:gridCol w="452340"/>
                <a:gridCol w="452340"/>
                <a:gridCol w="452340"/>
                <a:gridCol w="562648"/>
                <a:gridCol w="562648"/>
                <a:gridCol w="452340"/>
                <a:gridCol w="452340"/>
                <a:gridCol w="452340"/>
                <a:gridCol w="452340"/>
                <a:gridCol w="452340"/>
              </a:tblGrid>
              <a:tr h="345333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شرح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زيرديپلم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ديپلم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فوق ديپلم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ليسانس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فوق ليسانس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دكترا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جمع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1426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مرد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زن</a:t>
                      </a:r>
                      <a:endParaRPr lang="en-US" sz="9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61490"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كاركنان ستاد (نفر)</a:t>
                      </a:r>
                      <a:endParaRPr lang="en-US" sz="1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>
                          <a:latin typeface="Times New Roman"/>
                          <a:ea typeface="Times New Roman"/>
                          <a:cs typeface="B Nazanin" pitchFamily="2" charset="-78"/>
                        </a:rPr>
                        <a:t>2</a:t>
                      </a:r>
                      <a:endParaRPr lang="en-US" sz="14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44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80">
                <a:tc rowSpan="2">
                  <a:txBody>
                    <a:bodyPr/>
                    <a:lstStyle/>
                    <a:p>
                      <a:pPr marL="0" algn="ctr" defTabSz="779252" rtl="1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نسبت (درصد)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71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46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69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39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100</a:t>
                      </a:r>
                      <a:endParaRPr lang="en-US" sz="1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62"/>
            <a:ext cx="8229600" cy="1280327"/>
          </a:xfrm>
        </p:spPr>
        <p:txBody>
          <a:bodyPr>
            <a:noAutofit/>
          </a:bodyPr>
          <a:lstStyle/>
          <a:p>
            <a:pPr algn="justLow">
              <a:lnSpc>
                <a:spcPct val="140000"/>
              </a:lnSpc>
            </a:pP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1- </a:t>
            </a: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برنامه‌هاي </a:t>
            </a:r>
            <a:r>
              <a:rPr lang="ar-SA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بلندمدت شركت</a:t>
            </a: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1600" b="1" dirty="0" smtClean="0">
                <a:cs typeface="B Mitra" pitchFamily="2" charset="-78"/>
              </a:rPr>
              <a:t>شامل مديريت و نظارت توليد و توسعه برق هسته‌اي</a:t>
            </a:r>
            <a:r>
              <a:rPr lang="fa-IR" sz="1600" b="1" dirty="0" smtClean="0">
                <a:cs typeface="B Mitra" pitchFamily="2" charset="-78"/>
              </a:rPr>
              <a:t>،</a:t>
            </a:r>
            <a:r>
              <a:rPr lang="ar-SA" sz="1600" b="1" dirty="0" smtClean="0">
                <a:cs typeface="B Mitra" pitchFamily="2" charset="-78"/>
              </a:rPr>
              <a:t> مطالعات مكان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يابي، امكان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سنجي، تعيين و معرفي محل مناسب جهت امكان احداث نيروگاه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هاي هسته‌اي در سراسر كشور و انجام مطالعات طراحي و احداث نيروگاه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هاي هسته‌اي تا</a:t>
            </a:r>
            <a:r>
              <a:rPr lang="fa-IR" sz="1600" b="1" dirty="0" smtClean="0">
                <a:cs typeface="B Mitra" pitchFamily="2" charset="-78"/>
              </a:rPr>
              <a:t> ميزان</a:t>
            </a:r>
            <a:r>
              <a:rPr lang="ar-SA" sz="1600" b="1" dirty="0" smtClean="0">
                <a:cs typeface="B Mitra" pitchFamily="2" charset="-78"/>
              </a:rPr>
              <a:t> </a:t>
            </a:r>
            <a:r>
              <a:rPr lang="fa-IR" sz="1600" b="1" dirty="0" smtClean="0">
                <a:cs typeface="B Mitra" pitchFamily="2" charset="-78"/>
              </a:rPr>
              <a:t>7000 مگاوات </a:t>
            </a:r>
            <a:r>
              <a:rPr lang="ar-SA" sz="1600" b="1" dirty="0" smtClean="0">
                <a:cs typeface="B Mitra" pitchFamily="2" charset="-78"/>
              </a:rPr>
              <a:t>در افق </a:t>
            </a:r>
            <a:r>
              <a:rPr lang="fa-IR" sz="1600" b="1" dirty="0" smtClean="0">
                <a:cs typeface="B Mitra" pitchFamily="2" charset="-78"/>
              </a:rPr>
              <a:t>بيست</a:t>
            </a:r>
            <a:r>
              <a:rPr lang="ar-SA" sz="1600" b="1" dirty="0" smtClean="0">
                <a:cs typeface="B Mitra" pitchFamily="2" charset="-78"/>
              </a:rPr>
              <a:t> ساله </a:t>
            </a:r>
            <a:r>
              <a:rPr lang="fa-IR" sz="1600" b="1" dirty="0" smtClean="0">
                <a:cs typeface="B Mitra" pitchFamily="2" charset="-78"/>
              </a:rPr>
              <a:t>كشور </a:t>
            </a:r>
            <a:r>
              <a:rPr lang="ar-SA" sz="1600" b="1" dirty="0" smtClean="0">
                <a:cs typeface="B Mitra" pitchFamily="2" charset="-78"/>
              </a:rPr>
              <a:t>مي</a:t>
            </a:r>
            <a:r>
              <a:rPr lang="fa-IR" sz="1600" b="1" dirty="0" smtClean="0">
                <a:cs typeface="B Mitra" pitchFamily="2" charset="-78"/>
              </a:rPr>
              <a:t>‌</a:t>
            </a:r>
            <a:r>
              <a:rPr lang="ar-SA" sz="1600" b="1" dirty="0" smtClean="0">
                <a:cs typeface="B Mitra" pitchFamily="2" charset="-78"/>
              </a:rPr>
              <a:t>باشد.</a:t>
            </a:r>
            <a:r>
              <a:rPr lang="en-US" sz="1600" b="1" dirty="0" smtClean="0">
                <a:cs typeface="B Mitra" pitchFamily="2" charset="-78"/>
              </a:rPr>
              <a:t> </a:t>
            </a:r>
            <a:endParaRPr lang="fa-IR" sz="16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143122"/>
            <a:ext cx="8607899" cy="2857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   2- </a:t>
            </a: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اهم برنامه‌هاي </a:t>
            </a:r>
            <a:r>
              <a:rPr lang="ar-SA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شركت در </a:t>
            </a:r>
            <a:r>
              <a:rPr lang="fa-IR" sz="19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سال‌ 1392</a:t>
            </a:r>
          </a:p>
          <a:p>
            <a:pPr marL="542925" lvl="3" indent="-180975">
              <a:lnSpc>
                <a:spcPct val="150000"/>
              </a:lnSpc>
            </a:pPr>
            <a:r>
              <a:rPr lang="ar-SA" sz="1500" b="1" dirty="0">
                <a:latin typeface="+mj-lt"/>
                <a:ea typeface="+mj-ea"/>
                <a:cs typeface="B Mitra" pitchFamily="2" charset="-78"/>
              </a:rPr>
              <a:t>پيگيري</a:t>
            </a: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 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 فعاليت‌هاي مربوط به طرح تكميل نيروگاه اتمي بوشهر،</a:t>
            </a:r>
          </a:p>
          <a:p>
            <a:pPr marL="542925" lvl="3" indent="-180975">
              <a:lnSpc>
                <a:spcPct val="150000"/>
              </a:lnSpc>
            </a:pP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تحويل نيروگاه به شركت بهره‌برداري نيروگاه اتمي بوشهر و شروع بهره‌برداري تجاري آن،</a:t>
            </a:r>
          </a:p>
          <a:p>
            <a:pPr marL="542925" lvl="3" indent="-180975">
              <a:lnSpc>
                <a:spcPct val="150000"/>
              </a:lnSpc>
            </a:pP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ارزيابي فني و اقتصادي انواع فناوري راكتورهاي قدرت، مذاكرات فني-حقوقي با پيمانكار و تهيه پيش‌نويس قرارداد ساخت واحدهاي جديد،</a:t>
            </a:r>
            <a:endParaRPr lang="en-US" sz="1500" b="1" dirty="0" smtClean="0">
              <a:latin typeface="+mj-lt"/>
              <a:ea typeface="+mj-ea"/>
              <a:cs typeface="B Mitra" pitchFamily="2" charset="-78"/>
            </a:endParaRPr>
          </a:p>
          <a:p>
            <a:pPr marL="542925" lvl="3" indent="-180975">
              <a:lnSpc>
                <a:spcPct val="150000"/>
              </a:lnSpc>
            </a:pP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برنامه‌ريزي 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و اجراي فعاليتهاي مربوط به ت</a:t>
            </a: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ربيت نيروي انساني متخصص و ارتقاي سطح كيفيت آموزش در زمينه علوم و فنون هسته‌اي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،</a:t>
            </a:r>
            <a:endParaRPr lang="en-US" sz="1500" b="1" dirty="0" smtClean="0">
              <a:latin typeface="+mj-lt"/>
              <a:ea typeface="+mj-ea"/>
              <a:cs typeface="B Mitra" pitchFamily="2" charset="-78"/>
            </a:endParaRPr>
          </a:p>
          <a:p>
            <a:pPr marL="542925" lvl="3" indent="-180975">
              <a:lnSpc>
                <a:spcPct val="150000"/>
              </a:lnSpc>
            </a:pP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مط</a:t>
            </a: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العات مكان‌يابي، امكان‌سنجي،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 تعيين و معرفي محل‌هاي مناسب جهت احداث نيروگاه‌هاي هسته‌اي جديد، </a:t>
            </a:r>
            <a:endParaRPr lang="en-US" sz="1500" b="1" dirty="0" smtClean="0">
              <a:latin typeface="+mj-lt"/>
              <a:ea typeface="+mj-ea"/>
              <a:cs typeface="B Mitra" pitchFamily="2" charset="-78"/>
            </a:endParaRPr>
          </a:p>
          <a:p>
            <a:pPr marL="542925" lvl="3" indent="-180975">
              <a:lnSpc>
                <a:spcPct val="150000"/>
              </a:lnSpc>
            </a:pP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انجام طراحي پايه و تفصيلي نيروگاه اتمي متوسط قدرت دارخوين</a:t>
            </a:r>
            <a:r>
              <a:rPr lang="fa-IR" sz="1500" b="1" dirty="0" smtClean="0">
                <a:latin typeface="Times New Roman" pitchFamily="18" charset="0"/>
                <a:ea typeface="+mj-ea"/>
                <a:cs typeface="B Mitra" pitchFamily="2" charset="-78"/>
              </a:rPr>
              <a:t>،</a:t>
            </a:r>
            <a:endParaRPr lang="en-US" sz="1500" b="1" dirty="0" smtClean="0">
              <a:latin typeface="Times New Roman" pitchFamily="18" charset="0"/>
              <a:ea typeface="+mj-ea"/>
              <a:cs typeface="B Mitra" pitchFamily="2" charset="-78"/>
            </a:endParaRPr>
          </a:p>
          <a:p>
            <a:pPr marL="542925" lvl="3" indent="-180975">
              <a:lnSpc>
                <a:spcPct val="150000"/>
              </a:lnSpc>
            </a:pP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بومي‌سازي فناوري ساخت نيروگاه‌هاي هسته‌اي در بخش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‌</a:t>
            </a: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هاي طراحي، توسعه ساخت داخل تجهيزات، نصب و راه‌اندازي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،</a:t>
            </a:r>
            <a:endParaRPr lang="en-US" sz="1500" b="1" dirty="0" smtClean="0">
              <a:latin typeface="+mj-lt"/>
              <a:ea typeface="+mj-ea"/>
              <a:cs typeface="B Mitra" pitchFamily="2" charset="-78"/>
            </a:endParaRPr>
          </a:p>
          <a:p>
            <a:pPr marL="542925" lvl="3" indent="-180975">
              <a:lnSpc>
                <a:spcPct val="150000"/>
              </a:lnSpc>
            </a:pP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ايجاد ساختارهاي مناسب جهت اجراي پروژه‌هاي 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توسعه نيروگاههاي </a:t>
            </a:r>
            <a:r>
              <a:rPr lang="ar-SA" sz="1500" b="1" dirty="0" smtClean="0">
                <a:latin typeface="+mj-lt"/>
                <a:ea typeface="+mj-ea"/>
                <a:cs typeface="B Mitra" pitchFamily="2" charset="-78"/>
              </a:rPr>
              <a:t>هسته‌اي</a:t>
            </a:r>
            <a:r>
              <a:rPr lang="fa-IR" sz="1500" b="1" dirty="0" smtClean="0">
                <a:latin typeface="+mj-lt"/>
                <a:ea typeface="+mj-ea"/>
                <a:cs typeface="B Mitra" pitchFamily="2" charset="-78"/>
              </a:rPr>
              <a:t>.</a:t>
            </a:r>
            <a:endParaRPr lang="en-US" sz="1500" b="1" dirty="0" smtClean="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2214546" y="214296"/>
            <a:ext cx="4643470" cy="482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 marL="70349" lvl="2" algn="ctr" fontAlgn="base">
              <a:spcBef>
                <a:spcPct val="0"/>
              </a:spcBef>
              <a:spcAft>
                <a:spcPct val="0"/>
              </a:spcAft>
              <a:tabLst>
                <a:tab pos="110935" algn="l"/>
                <a:tab pos="597967" algn="l"/>
                <a:tab pos="1655910" algn="l"/>
              </a:tabLst>
            </a:pPr>
            <a:r>
              <a:rPr lang="fa-I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برنامه‌هاي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شركت  </a:t>
            </a:r>
            <a:endParaRPr lang="ar-SA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14"/>
            <a:ext cx="8229600" cy="3857652"/>
          </a:xfrm>
        </p:spPr>
        <p:txBody>
          <a:bodyPr>
            <a:noAutofit/>
          </a:bodyPr>
          <a:lstStyle/>
          <a:p>
            <a:pPr marL="453211" indent="-220518" algn="justLow">
              <a:lnSpc>
                <a:spcPct val="150000"/>
              </a:lnSpc>
              <a:spcBef>
                <a:spcPts val="600"/>
              </a:spcBef>
              <a:buNone/>
            </a:pPr>
            <a:r>
              <a:rPr lang="fa-IR" sz="2000" b="1" dirty="0" smtClean="0">
                <a:solidFill>
                  <a:srgbClr val="150C90"/>
                </a:solidFill>
                <a:cs typeface="B Nazanin" pitchFamily="2" charset="-78"/>
              </a:rPr>
              <a:t>1- </a:t>
            </a:r>
            <a:r>
              <a:rPr lang="fa-IR" sz="2200" b="1" dirty="0" smtClean="0">
                <a:solidFill>
                  <a:srgbClr val="150C90"/>
                </a:solidFill>
                <a:cs typeface="B Nazanin" pitchFamily="2" charset="-78"/>
              </a:rPr>
              <a:t>طرح تكميل واحد يكم نيروگاه اتمي بوشهر،</a:t>
            </a:r>
            <a:endParaRPr lang="fa-IR" sz="2200" b="1" dirty="0" smtClean="0">
              <a:solidFill>
                <a:srgbClr val="150C90"/>
              </a:solidFill>
              <a:cs typeface="B Nazanin" pitchFamily="2" charset="-78"/>
              <a:hlinkClick r:id="rId2" action="ppaction://hlinksldjump"/>
            </a:endParaRPr>
          </a:p>
          <a:p>
            <a:pPr marL="453211" indent="-220518" algn="justLow">
              <a:lnSpc>
                <a:spcPct val="150000"/>
              </a:lnSpc>
              <a:spcBef>
                <a:spcPts val="600"/>
              </a:spcBef>
              <a:buNone/>
            </a:pPr>
            <a:r>
              <a:rPr lang="fa-IR" sz="2200" b="1" dirty="0" smtClean="0">
                <a:solidFill>
                  <a:srgbClr val="150C90"/>
                </a:solidFill>
                <a:cs typeface="B Nazanin" pitchFamily="2" charset="-78"/>
              </a:rPr>
              <a:t>2- طرح مطالعه و طراحي نيروگاه اتمي به قدرت 360 مگاوات (360-</a:t>
            </a:r>
            <a:r>
              <a:rPr lang="en-US" sz="2200" b="1" dirty="0" smtClean="0">
                <a:solidFill>
                  <a:srgbClr val="150C90"/>
                </a:solidFill>
                <a:cs typeface="B Nazanin" pitchFamily="2" charset="-78"/>
              </a:rPr>
              <a:t>IR</a:t>
            </a:r>
            <a:r>
              <a:rPr lang="fa-IR" sz="2200" b="1" dirty="0" smtClean="0">
                <a:solidFill>
                  <a:srgbClr val="150C90"/>
                </a:solidFill>
                <a:cs typeface="B Nazanin" pitchFamily="2" charset="-78"/>
              </a:rPr>
              <a:t>)،</a:t>
            </a:r>
          </a:p>
          <a:p>
            <a:pPr marL="453211" indent="-220518" algn="justLow">
              <a:lnSpc>
                <a:spcPct val="150000"/>
              </a:lnSpc>
              <a:spcBef>
                <a:spcPts val="600"/>
              </a:spcBef>
              <a:buNone/>
            </a:pPr>
            <a:r>
              <a:rPr lang="fa-IR" sz="2200" b="1" dirty="0" smtClean="0">
                <a:solidFill>
                  <a:srgbClr val="150C90"/>
                </a:solidFill>
                <a:cs typeface="B Nazanin" pitchFamily="2" charset="-78"/>
              </a:rPr>
              <a:t>3- طرح طراحي و احداث نيروگاه‌هاي جديد هسته‌اي،</a:t>
            </a:r>
          </a:p>
          <a:p>
            <a:pPr marL="453211" indent="-220518" algn="justLow">
              <a:lnSpc>
                <a:spcPct val="150000"/>
              </a:lnSpc>
              <a:spcBef>
                <a:spcPts val="600"/>
              </a:spcBef>
              <a:buNone/>
            </a:pPr>
            <a:r>
              <a:rPr lang="fa-IR" sz="2000" b="1" dirty="0" smtClean="0">
                <a:solidFill>
                  <a:srgbClr val="150C90"/>
                </a:solidFill>
                <a:cs typeface="B Nazanin" pitchFamily="2" charset="-78"/>
              </a:rPr>
              <a:t>4- ساير اقدامات</a:t>
            </a:r>
          </a:p>
          <a:p>
            <a:pPr marL="452438" indent="88900" algn="justLow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2000" b="1" dirty="0" smtClean="0">
                <a:solidFill>
                  <a:srgbClr val="150C90"/>
                </a:solidFill>
                <a:cs typeface="B Nazanin" pitchFamily="2" charset="-78"/>
              </a:rPr>
              <a:t>	</a:t>
            </a:r>
            <a:r>
              <a:rPr lang="fa-IR" sz="1800" b="1" dirty="0" smtClean="0">
                <a:solidFill>
                  <a:srgbClr val="150C90"/>
                </a:solidFill>
                <a:cs typeface="B Nazanin" pitchFamily="2" charset="-78"/>
              </a:rPr>
              <a:t>تكميل اقدامات مربوط به انتخاب ساختگاه براي 20000 مگاوات برق هسته‌اي،</a:t>
            </a:r>
          </a:p>
          <a:p>
            <a:pPr marL="452438" indent="88900" algn="justLow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150C90"/>
                </a:solidFill>
                <a:cs typeface="B Nazanin" pitchFamily="2" charset="-78"/>
              </a:rPr>
              <a:t>	توسعه ساخت داخل تجهيزات مورد نياز نيروگاه‌هاي هسته‌اي به منظور بومي‌سازي،</a:t>
            </a:r>
          </a:p>
          <a:p>
            <a:pPr marL="452438" indent="88900" algn="justLow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150C90"/>
                </a:solidFill>
                <a:cs typeface="B Nazanin" pitchFamily="2" charset="-78"/>
              </a:rPr>
              <a:t>	تربيت نيروي انساني و ارتقاي كيفيت آموزشي در زمينه علوم و مهندسي هسته‌اي.</a:t>
            </a:r>
          </a:p>
          <a:p>
            <a:pPr marL="273050" lvl="0" indent="0" algn="just" defTabSz="914400">
              <a:spcBef>
                <a:spcPts val="0"/>
              </a:spcBef>
              <a:buNone/>
              <a:defRPr/>
            </a:pPr>
            <a:endParaRPr lang="fa-IR" sz="400" dirty="0" smtClean="0">
              <a:cs typeface="B Nazanin" pitchFamily="2" charset="-78"/>
            </a:endParaRPr>
          </a:p>
          <a:p>
            <a:pPr marL="273050" lvl="0" indent="0" algn="just" defTabSz="914400">
              <a:spcBef>
                <a:spcPts val="0"/>
              </a:spcBef>
              <a:buNone/>
              <a:defRPr/>
            </a:pPr>
            <a:endParaRPr lang="fa-IR" sz="2000" b="1" dirty="0" smtClean="0">
              <a:solidFill>
                <a:srgbClr val="150C90"/>
              </a:solidFill>
              <a:cs typeface="B Nazanin" pitchFamily="2" charset="-78"/>
              <a:hlinkClick r:id="rId2" action="ppaction://hlinksldjump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16</a:t>
            </a:fld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1928794" y="285735"/>
            <a:ext cx="5472608" cy="6442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عملكرد شركت در دوره زماني گزارش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5301208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73050" marR="0" lvl="0" indent="0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Zar" pitchFamily="2" charset="-78"/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17</a:t>
            </a:fld>
            <a:endParaRPr lang="fa-I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788295"/>
              </p:ext>
            </p:extLst>
          </p:nvPr>
        </p:nvGraphicFramePr>
        <p:xfrm>
          <a:off x="323529" y="1545637"/>
          <a:ext cx="8496944" cy="23851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65562"/>
                <a:gridCol w="1399327"/>
                <a:gridCol w="1708527"/>
                <a:gridCol w="1523528"/>
              </a:tblGrid>
              <a:tr h="312494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B Mitra" pitchFamily="2" charset="-78"/>
                        </a:rPr>
                        <a:t>عنوان طرح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cs typeface="B Mitra" pitchFamily="2" charset="-78"/>
                        </a:rPr>
                        <a:t>سال 1392</a:t>
                      </a:r>
                      <a:endParaRPr lang="fa-IR" sz="1500" dirty="0">
                        <a:cs typeface="B Mitra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dirty="0" smtClean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مصوب</a:t>
                      </a:r>
                      <a:endParaRPr lang="fa-IR" sz="1500" dirty="0">
                        <a:solidFill>
                          <a:schemeClr val="bg1"/>
                        </a:solidFill>
                        <a:cs typeface="B Mitra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تخصيص داده شده</a:t>
                      </a:r>
                      <a:endParaRPr lang="fa-IR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هزينه شده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fa-IR" sz="1500" b="1" dirty="0" smtClean="0">
                          <a:cs typeface="B Titr" pitchFamily="2" charset="-78"/>
                        </a:rPr>
                        <a:t>سرجمع شرکت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Nazanin" pitchFamily="2" charset="-78"/>
                        </a:rPr>
                        <a:t>3،330،000</a:t>
                      </a:r>
                      <a:endParaRPr lang="fa-IR" sz="1600" b="1" dirty="0"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2،131،200</a:t>
                      </a:r>
                    </a:p>
                    <a:p>
                      <a:pPr algn="ctr" rtl="1"/>
                      <a:r>
                        <a:rPr lang="fa-IR" sz="105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(64 % مصوب)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2،131،200</a:t>
                      </a:r>
                    </a:p>
                  </a:txBody>
                  <a:tcPr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Mitra" pitchFamily="2" charset="-78"/>
                        </a:rPr>
                        <a:t>تکمیل</a:t>
                      </a:r>
                      <a:r>
                        <a:rPr lang="fa-IR" sz="1400" b="1" baseline="0" dirty="0" smtClean="0">
                          <a:cs typeface="B Mitra" pitchFamily="2" charset="-78"/>
                        </a:rPr>
                        <a:t> واحد یکم نیروگاه بوشهر</a:t>
                      </a:r>
                      <a:endParaRPr lang="fa-IR" sz="1400" b="1" dirty="0"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itchFamily="2" charset="-78"/>
                        </a:rPr>
                        <a:t>2،850،000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2،052،100</a:t>
                      </a:r>
                    </a:p>
                    <a:p>
                      <a:pPr algn="ctr" rtl="1"/>
                      <a:r>
                        <a:rPr lang="fa-IR" sz="9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(72% مصوب)</a:t>
                      </a:r>
                      <a:endParaRPr lang="fa-IR" sz="9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2،052،100</a:t>
                      </a:r>
                    </a:p>
                  </a:txBody>
                  <a:tcPr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rtl="1"/>
                      <a:r>
                        <a:rPr lang="fa-IR" sz="1400" b="1" baseline="0" dirty="0" smtClean="0">
                          <a:cs typeface="B Mitra" pitchFamily="2" charset="-78"/>
                        </a:rPr>
                        <a:t>مطالعه و طراحی نیروگاه اتمي 360 مگاواتي دارخوین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itchFamily="2" charset="-78"/>
                        </a:rPr>
                        <a:t>360،000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73،012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(20/28% مصوب)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77925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73،012</a:t>
                      </a:r>
                    </a:p>
                  </a:txBody>
                  <a:tcPr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Mitra" pitchFamily="2" charset="-78"/>
                        </a:rPr>
                        <a:t>طراحی و احداث نیروگاه‌های جدید هسته‌اي</a:t>
                      </a:r>
                      <a:endParaRPr lang="fa-IR" sz="1400" b="1" dirty="0"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itchFamily="2" charset="-78"/>
                        </a:rPr>
                        <a:t>120،000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6،088</a:t>
                      </a:r>
                    </a:p>
                    <a:p>
                      <a:pPr algn="ctr" rtl="1"/>
                      <a:r>
                        <a:rPr lang="fa-IR" sz="9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(5/07 % مصوب)</a:t>
                      </a:r>
                      <a:endParaRPr lang="fa-IR" sz="9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6،088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275607"/>
            <a:ext cx="1728192" cy="294131"/>
          </a:xfrm>
          <a:prstGeom prst="rect">
            <a:avLst/>
          </a:prstGeom>
          <a:noFill/>
        </p:spPr>
        <p:txBody>
          <a:bodyPr wrap="square" lIns="77925" tIns="38963" rIns="77925" bIns="38963" rtlCol="1">
            <a:spAutoFit/>
          </a:bodyPr>
          <a:lstStyle/>
          <a:p>
            <a:pPr algn="ctr"/>
            <a:r>
              <a:rPr lang="fa-IR" sz="1400" b="1" dirty="0" smtClean="0">
                <a:cs typeface="B Mitra" pitchFamily="2" charset="-78"/>
              </a:rPr>
              <a:t>ارقام به میلیون ریال</a:t>
            </a:r>
            <a:endParaRPr lang="fa-IR" sz="1400" b="1" dirty="0"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357504"/>
            <a:ext cx="8380224" cy="7020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 algn="ctr"/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وضعيت بودجه و اعتبارات شركت در قالب طرح‌هاي تملك دارايي‌هاي سرمايه‌اي</a:t>
            </a:r>
            <a:endParaRPr lang="fa-IR" sz="2000" dirty="0">
              <a:solidFill>
                <a:srgbClr val="150C9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928662" y="249492"/>
            <a:ext cx="7099722" cy="7020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>
              <a:spcBef>
                <a:spcPts val="511"/>
              </a:spcBef>
            </a:pPr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>
              <a:spcBef>
                <a:spcPts val="511"/>
              </a:spcBef>
            </a:pPr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1- طرح تكميل واحد يكم نيروگاه اتمي بوشهر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986468"/>
              </p:ext>
            </p:extLst>
          </p:nvPr>
        </p:nvGraphicFramePr>
        <p:xfrm>
          <a:off x="1000102" y="1221600"/>
          <a:ext cx="6884269" cy="33323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2201"/>
                <a:gridCol w="3042068"/>
              </a:tblGrid>
              <a:tr h="4712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B Mitra" pitchFamily="2" charset="-78"/>
                        </a:rPr>
                        <a:t>شرح فعاليت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cs typeface="B Mitra" pitchFamily="2" charset="-78"/>
                        </a:rPr>
                        <a:t>پيشرفت فيزيكي</a:t>
                      </a:r>
                    </a:p>
                    <a:p>
                      <a:pPr algn="ctr" rtl="1"/>
                      <a:r>
                        <a:rPr lang="fa-IR" sz="1100" b="0" dirty="0" smtClean="0">
                          <a:cs typeface="B Mitra" pitchFamily="2" charset="-78"/>
                        </a:rPr>
                        <a:t>(تا پايان سال مالي 1392)</a:t>
                      </a:r>
                      <a:endParaRPr lang="fa-IR" sz="1100" b="0" dirty="0">
                        <a:cs typeface="B Mitra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800" dirty="0" smtClean="0">
                          <a:cs typeface="B Mitra" pitchFamily="2" charset="-78"/>
                        </a:rPr>
                        <a:t>كل طرح</a:t>
                      </a:r>
                      <a:endParaRPr lang="fa-IR" sz="1800" dirty="0"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99/95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242316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طراحی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42316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ساخت و تأمين تجهيزات</a:t>
                      </a:r>
                      <a:endParaRPr lang="fa-IR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42316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توليد مدارك انتگراسيون</a:t>
                      </a:r>
                      <a:endParaRPr lang="fa-IR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كارهاي ساختماني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بازسازي ساختمان‌ها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تعمير تجهيزات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99/95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نصب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راه‌اندازي و توليد مدارك مرتبط با راه‌اندازي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 anchor="ctr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آموزش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99/85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اخذ پروانه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99/95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  <a:tr h="230756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اخذ مجوز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99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1005577"/>
            <a:ext cx="1512168" cy="294131"/>
          </a:xfrm>
          <a:prstGeom prst="rect">
            <a:avLst/>
          </a:prstGeom>
          <a:noFill/>
        </p:spPr>
        <p:txBody>
          <a:bodyPr wrap="square" lIns="77925" tIns="38963" rIns="77925" bIns="38963" rtlCol="1">
            <a:spAutoFit/>
          </a:bodyPr>
          <a:lstStyle/>
          <a:p>
            <a:pPr algn="ctr"/>
            <a:r>
              <a:rPr lang="fa-IR" sz="1400" b="1" dirty="0" smtClean="0">
                <a:cs typeface="B Mitra" pitchFamily="2" charset="-78"/>
              </a:rPr>
              <a:t>ارقام به درصد</a:t>
            </a:r>
            <a:endParaRPr lang="fa-IR" sz="14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9" y="1167594"/>
            <a:ext cx="8568952" cy="3618402"/>
          </a:xfrm>
        </p:spPr>
        <p:txBody>
          <a:bodyPr>
            <a:normAutofit fontScale="92500" lnSpcReduction="10000"/>
          </a:bodyPr>
          <a:lstStyle/>
          <a:p>
            <a:pPr marL="384214" indent="-232693" algn="justLow">
              <a:spcBef>
                <a:spcPts val="256"/>
              </a:spcBef>
              <a:buNone/>
            </a:pPr>
            <a:r>
              <a:rPr lang="fa-IR" sz="2000" b="1" u="sng" dirty="0" smtClean="0">
                <a:solidFill>
                  <a:srgbClr val="150C90"/>
                </a:solidFill>
                <a:cs typeface="B Nazanin" pitchFamily="2" charset="-78"/>
              </a:rPr>
              <a:t>فعاليت‌هاي كليدي طرح‌ انجام شده در سال 1392</a:t>
            </a:r>
          </a:p>
          <a:p>
            <a:pPr marL="384214" indent="-232693" algn="justLow">
              <a:spcBef>
                <a:spcPts val="256"/>
              </a:spcBef>
              <a:buNone/>
            </a:pPr>
            <a:endParaRPr lang="fa-IR" sz="400" b="1" dirty="0" smtClean="0">
              <a:cs typeface="B Nazanin" pitchFamily="2" charset="-78"/>
            </a:endParaRP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fa-IR" sz="1700" b="1" dirty="0" smtClean="0">
                <a:cs typeface="B Nazanin" pitchFamily="2" charset="-78"/>
              </a:rPr>
              <a:t>اتمام تعميرات ژنراتور: 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25 فروردين </a:t>
            </a:r>
            <a:r>
              <a:rPr lang="ar-SA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139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</a:t>
            </a: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fa-IR" sz="1700" b="1" dirty="0" smtClean="0">
                <a:cs typeface="B Nazanin" pitchFamily="2" charset="-78"/>
              </a:rPr>
              <a:t>اتصال مجدد به شبكه: 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30 فروردين 1392</a:t>
            </a: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fa-IR" sz="1700" b="1" dirty="0" smtClean="0">
                <a:cs typeface="B Nazanin" pitchFamily="2" charset="-78"/>
              </a:rPr>
              <a:t>قطع اتصال از شبكه به دليل بالا بودن ويبره ژنراتور:</a:t>
            </a:r>
            <a:r>
              <a:rPr lang="fa-IR" sz="1500" b="1" dirty="0" smtClean="0"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 ارديبهشت </a:t>
            </a:r>
            <a:r>
              <a:rPr lang="ar-SA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139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</a:t>
            </a: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ar-SA" sz="1700" b="1" dirty="0">
                <a:cs typeface="B Nazanin" pitchFamily="2" charset="-78"/>
              </a:rPr>
              <a:t>پايان تعميرات ژنراتور و بستن درب </a:t>
            </a:r>
            <a:r>
              <a:rPr lang="ar-SA" sz="1700" b="1" dirty="0" smtClean="0">
                <a:cs typeface="B Nazanin" pitchFamily="2" charset="-78"/>
              </a:rPr>
              <a:t>آن</a:t>
            </a:r>
            <a:r>
              <a:rPr lang="fa-IR" sz="1700" b="1" dirty="0" smtClean="0">
                <a:cs typeface="B Nazanin" pitchFamily="2" charset="-78"/>
              </a:rPr>
              <a:t>:</a:t>
            </a:r>
            <a:r>
              <a:rPr lang="fa-IR" sz="1500" b="1" dirty="0" smtClean="0"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6 خرداد 1392 </a:t>
            </a: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ar-SA" sz="1700" b="1" dirty="0">
                <a:cs typeface="B Nazanin" pitchFamily="2" charset="-78"/>
              </a:rPr>
              <a:t>آغاز تعميرات </a:t>
            </a:r>
            <a:r>
              <a:rPr lang="ar-SA" sz="1700" b="1" dirty="0" smtClean="0">
                <a:cs typeface="B Nazanin" pitchFamily="2" charset="-78"/>
              </a:rPr>
              <a:t>پمپ</a:t>
            </a:r>
            <a:r>
              <a:rPr lang="fa-IR" sz="1700" b="1" dirty="0" smtClean="0">
                <a:cs typeface="B Nazanin" pitchFamily="2" charset="-78"/>
              </a:rPr>
              <a:t>‌</a:t>
            </a:r>
            <a:r>
              <a:rPr lang="ar-SA" sz="1700" b="1" dirty="0" smtClean="0">
                <a:cs typeface="B Nazanin" pitchFamily="2" charset="-78"/>
              </a:rPr>
              <a:t>هاي </a:t>
            </a:r>
            <a:r>
              <a:rPr lang="ar-SA" sz="1700" b="1" dirty="0">
                <a:cs typeface="B Nazanin" pitchFamily="2" charset="-78"/>
              </a:rPr>
              <a:t>مدار اول</a:t>
            </a:r>
            <a:r>
              <a:rPr lang="fa-IR" sz="1700" b="1" dirty="0">
                <a:cs typeface="B Nazanin" pitchFamily="2" charset="-78"/>
              </a:rPr>
              <a:t>: </a:t>
            </a:r>
            <a:r>
              <a:rPr lang="fa-IR" sz="15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7 خرداد 1392</a:t>
            </a: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ar-SA" sz="1700" b="1" dirty="0">
                <a:cs typeface="B Nazanin" pitchFamily="2" charset="-78"/>
              </a:rPr>
              <a:t>شروع توليد با ظرفيت كامل و اتصال مجدد به </a:t>
            </a:r>
            <a:r>
              <a:rPr lang="ar-SA" sz="1700" b="1" dirty="0" smtClean="0">
                <a:cs typeface="B Nazanin" pitchFamily="2" charset="-78"/>
              </a:rPr>
              <a:t>شبكه</a:t>
            </a:r>
            <a:r>
              <a:rPr lang="fa-IR" sz="1700" b="1" dirty="0" smtClean="0">
                <a:cs typeface="B Nazanin" pitchFamily="2" charset="-78"/>
              </a:rPr>
              <a:t>: </a:t>
            </a:r>
            <a:r>
              <a:rPr lang="ar-SA" sz="15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4 تير 1392</a:t>
            </a:r>
            <a:endParaRPr lang="fa-IR" sz="1500" b="1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ar-SA" sz="1700" b="1" dirty="0">
                <a:cs typeface="B Nazanin" pitchFamily="2" charset="-78"/>
              </a:rPr>
              <a:t>تحويل موقت واحد يكم به بهره بردار ايراني</a:t>
            </a:r>
            <a:r>
              <a:rPr lang="fa-IR" sz="1700" b="1" dirty="0">
                <a:cs typeface="B Nazanin" pitchFamily="2" charset="-78"/>
              </a:rPr>
              <a:t>: </a:t>
            </a:r>
            <a:r>
              <a:rPr lang="ar-SA" sz="15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2 مهر 1392</a:t>
            </a:r>
            <a:endParaRPr lang="fa-IR" sz="1500" b="1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  <a:p>
            <a:pPr marL="384214" indent="-232693" algn="justLow">
              <a:lnSpc>
                <a:spcPct val="150000"/>
              </a:lnSpc>
              <a:spcBef>
                <a:spcPts val="256"/>
              </a:spcBef>
              <a:buFont typeface="Courier New" pitchFamily="49" charset="0"/>
              <a:buChar char="o"/>
            </a:pPr>
            <a:r>
              <a:rPr lang="ar-SA" sz="1700" b="1" dirty="0">
                <a:cs typeface="B Nazanin" pitchFamily="2" charset="-78"/>
              </a:rPr>
              <a:t>قطع از شبكه به منظور آغاز تعميرات نيمه‌اساسي و </a:t>
            </a:r>
            <a:r>
              <a:rPr lang="ar-SA" sz="1700" b="1" dirty="0" smtClean="0">
                <a:cs typeface="B Nazanin" pitchFamily="2" charset="-78"/>
              </a:rPr>
              <a:t>سوخت</a:t>
            </a:r>
            <a:r>
              <a:rPr lang="fa-IR" sz="1700" b="1" dirty="0" smtClean="0">
                <a:cs typeface="B Nazanin" pitchFamily="2" charset="-78"/>
              </a:rPr>
              <a:t>‌</a:t>
            </a:r>
            <a:r>
              <a:rPr lang="ar-SA" sz="1700" b="1" dirty="0" smtClean="0">
                <a:cs typeface="B Nazanin" pitchFamily="2" charset="-78"/>
              </a:rPr>
              <a:t>گذاري </a:t>
            </a:r>
            <a:r>
              <a:rPr lang="ar-SA" sz="1700" b="1" dirty="0">
                <a:cs typeface="B Nazanin" pitchFamily="2" charset="-78"/>
              </a:rPr>
              <a:t>نيروگاه</a:t>
            </a:r>
            <a:r>
              <a:rPr lang="fa-IR" sz="1700" b="1" dirty="0">
                <a:cs typeface="B Nazanin" pitchFamily="2" charset="-78"/>
              </a:rPr>
              <a:t>: </a:t>
            </a:r>
            <a:r>
              <a:rPr lang="fa-IR" sz="15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15 بهمن 1392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3" y="249492"/>
            <a:ext cx="8136904" cy="7560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1" anchor="ctr"/>
          <a:lstStyle/>
          <a:p>
            <a:pPr>
              <a:spcBef>
                <a:spcPts val="511"/>
              </a:spcBef>
            </a:pPr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>
              <a:spcBef>
                <a:spcPts val="511"/>
              </a:spcBef>
            </a:pPr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1- طرح تكميل واحد يكم نيروگاه اتمي بوشهر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2050" name="Picture 1" descr="besm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24"/>
            <a:ext cx="5273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4414" y="357172"/>
            <a:ext cx="7111102" cy="324036"/>
          </a:xfrm>
        </p:spPr>
        <p:txBody>
          <a:bodyPr>
            <a:noAutofit/>
          </a:bodyPr>
          <a:lstStyle/>
          <a:p>
            <a:pPr algn="r">
              <a:lnSpc>
                <a:spcPct val="140000"/>
              </a:lnSpc>
            </a:pPr>
            <a:r>
              <a:rPr lang="fa-IR" sz="1600" b="1" dirty="0" smtClean="0">
                <a:solidFill>
                  <a:srgbClr val="150C90"/>
                </a:solidFill>
                <a:cs typeface="B Zar" pitchFamily="2" charset="-78"/>
              </a:rPr>
              <a:t>نمودار توليد و برق تحويلي نيروگاه اتمي بوشهر به شبكه در سال 1392</a:t>
            </a:r>
            <a:endParaRPr lang="fa-IR" sz="1600" dirty="0">
              <a:solidFill>
                <a:srgbClr val="150C9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85786" y="785800"/>
          <a:ext cx="771530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500048"/>
            <a:ext cx="10001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itchFamily="2" charset="-78"/>
              </a:rPr>
              <a:t>مگاوات ساعت</a:t>
            </a:r>
            <a:endParaRPr lang="fa-IR" sz="1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800" b="1" dirty="0">
                <a:solidFill>
                  <a:srgbClr val="150C90"/>
                </a:solidFill>
                <a:latin typeface="+mn-lt"/>
                <a:ea typeface="+mn-ea"/>
                <a:cs typeface="B Mitra" pitchFamily="2" charset="-78"/>
              </a:rPr>
              <a:t>وضعيت توليد و فروش برق نيروگاه اتمي بوشهر </a:t>
            </a:r>
            <a:r>
              <a:rPr lang="fa-IR" sz="1800" b="1" dirty="0" smtClean="0">
                <a:solidFill>
                  <a:srgbClr val="150C90"/>
                </a:solidFill>
                <a:latin typeface="+mn-lt"/>
                <a:ea typeface="+mn-ea"/>
                <a:cs typeface="B Mitra" pitchFamily="2" charset="-78"/>
              </a:rPr>
              <a:t>(تا پايان سال 1392)</a:t>
            </a:r>
            <a:endParaRPr lang="fa-IR" sz="1800" b="1" dirty="0">
              <a:solidFill>
                <a:srgbClr val="FF0000"/>
              </a:solidFill>
              <a:latin typeface="+mn-lt"/>
              <a:ea typeface="+mn-ea"/>
              <a:cs typeface="B Mitra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829688"/>
              </p:ext>
            </p:extLst>
          </p:nvPr>
        </p:nvGraphicFramePr>
        <p:xfrm>
          <a:off x="571473" y="1071552"/>
          <a:ext cx="8215370" cy="24614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38443"/>
                <a:gridCol w="1172797"/>
                <a:gridCol w="820462"/>
                <a:gridCol w="1068913"/>
                <a:gridCol w="595308"/>
                <a:gridCol w="1042980"/>
                <a:gridCol w="776282"/>
                <a:gridCol w="1100185"/>
              </a:tblGrid>
              <a:tr h="486899">
                <a:tc rowSpan="2"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نوع محصول/فعاليت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واحد</a:t>
                      </a:r>
                      <a:r>
                        <a:rPr lang="fa-IR" sz="1100" dirty="0">
                          <a:effectLst/>
                          <a:cs typeface="B Mitra" pitchFamily="2" charset="-78"/>
                        </a:rPr>
                        <a:t> </a:t>
                      </a:r>
                      <a:r>
                        <a:rPr lang="fa-I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سنجش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تا پايان سال </a:t>
                      </a: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1391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سال 1392</a:t>
                      </a:r>
                      <a:r>
                        <a:rPr lang="fa-I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جمع </a:t>
                      </a: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كل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1938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توليد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تحويل ‌به شبكه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توليد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تحويل ‌به شبكه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توليد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تحويل ‌به شبكه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 anchorCtr="1"/>
                </a:tc>
              </a:tr>
              <a:tr h="7776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توليد برق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ميليون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كيلووات ساعت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2148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1950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4546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4091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6694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6041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776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درآمد فروش</a:t>
                      </a:r>
                      <a:r>
                        <a:rPr lang="ar-SA" sz="1400" b="1" dirty="0">
                          <a:solidFill>
                            <a:sysClr val="windowText" lastClr="000000"/>
                          </a:solidFill>
                          <a:effectLst/>
                          <a:cs typeface="B Mitra" pitchFamily="2" charset="-78"/>
                        </a:rPr>
                        <a:t>*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ميليون ريال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368852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2078330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2447155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85786" y="39290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dirty="0" smtClean="0">
                <a:solidFill>
                  <a:schemeClr val="dk1"/>
                </a:solidFill>
                <a:cs typeface="B Mitra" pitchFamily="2" charset="-78"/>
              </a:rPr>
              <a:t>* لازم </a:t>
            </a:r>
            <a:r>
              <a:rPr lang="fa-IR" sz="1600" dirty="0">
                <a:solidFill>
                  <a:schemeClr val="dk1"/>
                </a:solidFill>
                <a:cs typeface="B Mitra" pitchFamily="2" charset="-78"/>
              </a:rPr>
              <a:t>به توضيح است از كل درآمد حاصل از فروش برق </a:t>
            </a:r>
            <a:r>
              <a:rPr lang="fa-IR" sz="1600" dirty="0" smtClean="0">
                <a:solidFill>
                  <a:schemeClr val="dk1"/>
                </a:solidFill>
                <a:cs typeface="B Mitra" pitchFamily="2" charset="-78"/>
              </a:rPr>
              <a:t>نيروگاه تا پايان سال 92 ه، مبلغ   </a:t>
            </a:r>
            <a:r>
              <a:rPr lang="fa-IR" sz="1600" b="1" dirty="0">
                <a:solidFill>
                  <a:schemeClr val="dk1"/>
                </a:solidFill>
                <a:cs typeface="B Mitra" pitchFamily="2" charset="-78"/>
              </a:rPr>
              <a:t>310000</a:t>
            </a:r>
            <a:r>
              <a:rPr lang="fa-IR" sz="1600" dirty="0">
                <a:solidFill>
                  <a:schemeClr val="dk1"/>
                </a:solidFill>
                <a:cs typeface="B Mitra" pitchFamily="2" charset="-78"/>
              </a:rPr>
              <a:t>    ميليون ريال از طرف شركت مديريت شبكه برق ايران </a:t>
            </a:r>
            <a:r>
              <a:rPr lang="fa-IR" sz="1600" dirty="0" smtClean="0">
                <a:solidFill>
                  <a:schemeClr val="dk1"/>
                </a:solidFill>
                <a:cs typeface="B Mitra" pitchFamily="2" charset="-78"/>
              </a:rPr>
              <a:t>پرداخت </a:t>
            </a:r>
            <a:r>
              <a:rPr lang="fa-IR" sz="1600" dirty="0">
                <a:solidFill>
                  <a:schemeClr val="dk1"/>
                </a:solidFill>
                <a:cs typeface="B Mitra" pitchFamily="2" charset="-78"/>
              </a:rPr>
              <a:t>شده است</a:t>
            </a:r>
          </a:p>
        </p:txBody>
      </p:sp>
    </p:spTree>
    <p:extLst>
      <p:ext uri="{BB962C8B-B14F-4D97-AF65-F5344CB8AC3E}">
        <p14:creationId xmlns:p14="http://schemas.microsoft.com/office/powerpoint/2010/main" xmlns="" val="18540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2976" y="214296"/>
            <a:ext cx="7749504" cy="553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1600" b="1" dirty="0" smtClean="0">
                <a:solidFill>
                  <a:srgbClr val="1F11D1"/>
                </a:solidFill>
                <a:cs typeface="B Titr" pitchFamily="2" charset="-78"/>
              </a:rPr>
              <a:t>صرفه جويي در مصرف سوخت‌هاي فسيلي </a:t>
            </a:r>
            <a:r>
              <a:rPr lang="ar-SA" sz="1600" b="1" dirty="0" smtClean="0">
                <a:solidFill>
                  <a:srgbClr val="1F11D1"/>
                </a:solidFill>
                <a:cs typeface="B Titr" pitchFamily="2" charset="-78"/>
              </a:rPr>
              <a:t>ناشي از توليد برق واحد يكم نيروگاه اتمي بوشهر</a:t>
            </a:r>
            <a:endParaRPr lang="en-US" sz="1600" b="1" dirty="0" smtClean="0">
              <a:solidFill>
                <a:srgbClr val="1F11D1"/>
              </a:solidFill>
              <a:cs typeface="B Titr" pitchFamily="2" charset="-78"/>
            </a:endParaRPr>
          </a:p>
          <a:p>
            <a:pPr marL="450850" indent="-273050" algn="justLow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a-IR" sz="600" b="1" u="sng" dirty="0" smtClean="0">
              <a:solidFill>
                <a:srgbClr val="1F11D1"/>
              </a:solidFill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2" y="714362"/>
          <a:ext cx="8501119" cy="3929090"/>
        </p:xfrm>
        <a:graphic>
          <a:graphicData uri="http://schemas.openxmlformats.org/drawingml/2006/table">
            <a:tbl>
              <a:tblPr/>
              <a:tblGrid>
                <a:gridCol w="1211281"/>
                <a:gridCol w="1013332"/>
                <a:gridCol w="1211281"/>
                <a:gridCol w="1114092"/>
                <a:gridCol w="709617"/>
                <a:gridCol w="911855"/>
                <a:gridCol w="911855"/>
                <a:gridCol w="708903"/>
                <a:gridCol w="708903"/>
              </a:tblGrid>
              <a:tr h="517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Mitra"/>
                        </a:rPr>
                        <a:t>مبلغ صرفه‌جويي 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B Mitra"/>
                        </a:rPr>
                        <a:t>(ميليون دلار) </a:t>
                      </a:r>
                      <a:endParaRPr lang="fa-IR" sz="1100" dirty="0" smtClean="0">
                        <a:latin typeface="Calibri"/>
                        <a:ea typeface="Calibri"/>
                        <a:cs typeface="B Mitr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latin typeface="Calibri"/>
                          <a:ea typeface="Calibri"/>
                          <a:cs typeface="B Mitra"/>
                        </a:rPr>
                        <a:t>بر مبناي قيمت هر نوع</a:t>
                      </a:r>
                      <a:r>
                        <a:rPr lang="fa-IR" sz="1100" baseline="0" dirty="0" smtClean="0">
                          <a:latin typeface="Calibri"/>
                          <a:ea typeface="Calibri"/>
                          <a:cs typeface="B Mitra"/>
                        </a:rPr>
                        <a:t> سوخت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Mitra"/>
                        </a:rPr>
                        <a:t>مبلغ صرفه‌جويي 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B Mitra"/>
                        </a:rPr>
                        <a:t>(ميليون دلار </a:t>
                      </a:r>
                      <a:r>
                        <a:rPr lang="ar-SA" sz="1100" dirty="0" smtClean="0">
                          <a:latin typeface="Calibri"/>
                          <a:ea typeface="Calibri"/>
                          <a:cs typeface="B Mitra"/>
                        </a:rPr>
                        <a:t>)</a:t>
                      </a:r>
                      <a:endParaRPr lang="fa-IR" sz="1100" dirty="0" smtClean="0">
                        <a:latin typeface="Calibri"/>
                        <a:ea typeface="Calibri"/>
                        <a:cs typeface="B Mitr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latin typeface="Calibri"/>
                          <a:ea typeface="Calibri"/>
                          <a:cs typeface="B Mitra"/>
                        </a:rPr>
                        <a:t>بر مبناي قيمت بشكه نفت خام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Mitra"/>
                        </a:rPr>
                        <a:t>ميزان صرفه جويي در مصرف سوخت‌هاي فسيلي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Mitra"/>
                        </a:rPr>
                        <a:t>توليد 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B Mitra"/>
                        </a:rPr>
                        <a:t>برق</a:t>
                      </a:r>
                      <a:endParaRPr lang="en-US" sz="1400" b="1" dirty="0" smtClean="0">
                        <a:latin typeface="Calibri"/>
                        <a:ea typeface="Calibri"/>
                        <a:cs typeface="B Mitra"/>
                      </a:endParaRPr>
                    </a:p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ميليون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  <a:p>
                      <a:pPr marL="0" algn="ctr" defTabSz="779252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كيلووات ساعت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Mitra"/>
                        </a:rPr>
                        <a:t>سال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097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Mitra"/>
                        </a:rPr>
                        <a:t>جمع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Mitra"/>
                        </a:rPr>
                        <a:t>نفت كوره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dirty="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نفت گاز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Mitra"/>
                        </a:rPr>
                        <a:t>گاز طبيعي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dirty="0">
                          <a:latin typeface="Calibri"/>
                          <a:ea typeface="Calibri"/>
                          <a:cs typeface="B Mitra"/>
                        </a:rPr>
                        <a:t>(ميليون متر مكعب)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864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ميليون بشكه </a:t>
                      </a:r>
                      <a:r>
                        <a:rPr lang="fa-IR" sz="1200" b="1">
                          <a:latin typeface="Calibri"/>
                          <a:ea typeface="Calibri"/>
                          <a:cs typeface="B Mitra"/>
                        </a:rPr>
                        <a:t>معادل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 نفت خام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Mitra"/>
                        </a:rPr>
                        <a:t>ميليارد </a:t>
                      </a:r>
                      <a:r>
                        <a:rPr lang="ar-SA" sz="1200" b="1" dirty="0" smtClean="0">
                          <a:latin typeface="Calibri"/>
                          <a:ea typeface="Calibri"/>
                          <a:cs typeface="B Mitra"/>
                        </a:rPr>
                        <a:t>كيلوكالري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84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39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58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0/55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803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18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14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59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298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Titr"/>
                        </a:rPr>
                        <a:t>1390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207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307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2/93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4279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112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60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313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1850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Titr"/>
                        </a:rPr>
                        <a:t>1391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554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756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7/2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10566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287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233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680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4546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Titr"/>
                        </a:rPr>
                        <a:t>1392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800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1121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10/68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15648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417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307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1052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Titr"/>
                        </a:rPr>
                        <a:t>6694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Titr"/>
                        </a:rPr>
                        <a:t>جمع كل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211" marR="5821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488" y="120833"/>
            <a:ext cx="6096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Times New Roman" pitchFamily="18" charset="0"/>
                <a:ea typeface="Calibri" pitchFamily="34" charset="0"/>
                <a:cs typeface="B Titr" pitchFamily="2" charset="-78"/>
              </a:rPr>
              <a:t>كاهش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انتشار</a:t>
            </a: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انواع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آلاينده‌هاي زيست محيطي</a:t>
            </a: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1F11D1"/>
                </a:solidFill>
                <a:effectLst/>
                <a:latin typeface="BYagutBold"/>
                <a:ea typeface="Calibri" pitchFamily="34" charset="0"/>
                <a:cs typeface="B Titr" pitchFamily="2" charset="-78"/>
              </a:rPr>
              <a:t>ناشي از توليد برق واحد يكم نيروگاه اتمي بوشهر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1F11D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500052"/>
          <a:ext cx="8786875" cy="4286276"/>
        </p:xfrm>
        <a:graphic>
          <a:graphicData uri="http://schemas.openxmlformats.org/drawingml/2006/table">
            <a:tbl>
              <a:tblPr rtl="1"/>
              <a:tblGrid>
                <a:gridCol w="852181"/>
                <a:gridCol w="2369693"/>
                <a:gridCol w="546731"/>
                <a:gridCol w="697126"/>
                <a:gridCol w="386574"/>
                <a:gridCol w="566257"/>
                <a:gridCol w="546731"/>
                <a:gridCol w="663799"/>
                <a:gridCol w="439427"/>
                <a:gridCol w="463745"/>
                <a:gridCol w="607226"/>
                <a:gridCol w="647385"/>
              </a:tblGrid>
              <a:tr h="434981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سال</a:t>
                      </a: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                                                               </a:t>
                      </a:r>
                      <a:r>
                        <a:rPr lang="ar-SA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آلاينده</a:t>
                      </a:r>
                      <a:endParaRPr lang="en-US" sz="105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SPM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/>
                        </a:rPr>
                        <a:t>مجموع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90342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</a:t>
                      </a:r>
                      <a:r>
                        <a:rPr lang="ar-SA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962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1074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225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246723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67288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316334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</a:t>
                      </a:r>
                      <a:r>
                        <a:rPr lang="ar-SA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21333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72443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1559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7470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91189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194110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4856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6354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1248.7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246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1330940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5/5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362950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1706674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125634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500053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10095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45615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573901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302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442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1256042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11933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15615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100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3068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605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3270558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82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891886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4193861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44245" marR="44245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370468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1474568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29770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126916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1692317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1311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3696239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Titr"/>
                        </a:rPr>
                        <a:t>جمع كل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Titr"/>
                        </a:rPr>
                        <a:t>ميزان عدم انتشار آلاينده</a:t>
                      </a: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(برحسب تن)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17751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23043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146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4542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898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4848221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121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1322124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Titr"/>
                        </a:rPr>
                        <a:t>6216869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0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Titr"/>
                        </a:rPr>
                        <a:t>صرفه زيست‌محيطي </a:t>
                      </a:r>
                      <a:r>
                        <a:rPr lang="ar-S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(ميليون ريال)</a:t>
                      </a:r>
                      <a:endParaRPr lang="en-US" sz="11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517435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2047064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•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41424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180001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2357407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1239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1822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•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Titr"/>
                        </a:rPr>
                        <a:t>5146391</a:t>
                      </a:r>
                      <a:endParaRPr lang="en-US" sz="11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44245" marR="442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4840680"/>
            <a:ext cx="2133600" cy="273844"/>
          </a:xfrm>
        </p:spPr>
        <p:txBody>
          <a:bodyPr/>
          <a:lstStyle/>
          <a:p>
            <a:fld id="{D6D7225F-9A0F-4BF6-BAEA-3C0A62EDD0F3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755577" y="71420"/>
            <a:ext cx="7704856" cy="6815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8963" rIns="0" bIns="38963" rtlCol="1" anchor="ctr"/>
          <a:lstStyle/>
          <a:p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 algn="ctr"/>
            <a:endParaRPr lang="fa-IR" sz="400" dirty="0" smtClean="0">
              <a:solidFill>
                <a:srgbClr val="150C90"/>
              </a:solidFill>
              <a:cs typeface="B Titr" pitchFamily="2" charset="-78"/>
            </a:endParaRPr>
          </a:p>
          <a:p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2- مطالعه و طراحی نیروگاه اتمي به قدرت 360 مگاواتي دارخوین </a:t>
            </a:r>
            <a:endParaRPr lang="fa-IR" sz="2000" b="1" dirty="0">
              <a:solidFill>
                <a:srgbClr val="150C90"/>
              </a:solidFill>
              <a:cs typeface="B Zar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3" y="3071817"/>
            <a:ext cx="8352928" cy="2000264"/>
          </a:xfrm>
        </p:spPr>
        <p:txBody>
          <a:bodyPr>
            <a:noAutofit/>
          </a:bodyPr>
          <a:lstStyle/>
          <a:p>
            <a:pPr marL="384214" indent="-232693" algn="justLow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2000" b="1" u="sng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برخي از اقدامات انجام شده</a:t>
            </a:r>
          </a:p>
          <a:p>
            <a:pPr marL="384214" indent="-232693" algn="justLow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1600" b="1" dirty="0">
                <a:cs typeface="B Nazanin" pitchFamily="2" charset="-78"/>
              </a:rPr>
              <a:t>طراحي پايه: اين مرحله با تهيه وتدوين 1188 عنوان مدرک، در آذر ماه سال 1390 به اتمام رسيده است.</a:t>
            </a:r>
            <a:endParaRPr lang="en-US" sz="1600" b="1" dirty="0">
              <a:cs typeface="B Nazanin" pitchFamily="2" charset="-78"/>
            </a:endParaRPr>
          </a:p>
          <a:p>
            <a:pPr marL="384214" lvl="0" indent="-232693" algn="justLow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1600" b="1" dirty="0">
                <a:cs typeface="B Nazanin" pitchFamily="2" charset="-78"/>
              </a:rPr>
              <a:t>طراحي تفصيلي: تاکنون مجموعاً 2688 عنوان از مدارک طراحی تفصيلی ، طی 80 </a:t>
            </a:r>
            <a:r>
              <a:rPr lang="fa-IR" sz="1600" b="1" dirty="0" smtClean="0">
                <a:cs typeface="B Nazanin" pitchFamily="2" charset="-78"/>
              </a:rPr>
              <a:t>مرحله، </a:t>
            </a:r>
            <a:r>
              <a:rPr lang="fa-IR" sz="1600" b="1" dirty="0">
                <a:cs typeface="B Nazanin" pitchFamily="2" charset="-78"/>
              </a:rPr>
              <a:t>برای کارفرما ارسال گرديده است</a:t>
            </a:r>
            <a:r>
              <a:rPr lang="x-none" sz="1600" b="1">
                <a:cs typeface="B Nazanin" pitchFamily="2" charset="-78"/>
              </a:rPr>
              <a:t>.</a:t>
            </a:r>
            <a:endParaRPr lang="en-US" sz="1600" b="1" dirty="0">
              <a:cs typeface="B Nazanin" pitchFamily="2" charset="-78"/>
            </a:endParaRPr>
          </a:p>
          <a:p>
            <a:pPr marL="384214" indent="-232693" algn="justLow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fa-IR" sz="1600" b="1" dirty="0">
                <a:cs typeface="B Nazanin" pitchFamily="2" charset="-78"/>
              </a:rPr>
              <a:t>تامين تجهيزات: قراردادهاي امکانسنجی در خصوص طراحی و ساخت راكتور، مبدل بخار و فشارنده، فولاد بدنه راكتور، ماشين </a:t>
            </a:r>
            <a:r>
              <a:rPr lang="fa-IR" sz="1600" b="1" dirty="0" smtClean="0">
                <a:cs typeface="B Nazanin" pitchFamily="2" charset="-78"/>
              </a:rPr>
              <a:t>سوخت‌گذار</a:t>
            </a:r>
            <a:r>
              <a:rPr lang="fa-IR" sz="1600" b="1" dirty="0">
                <a:cs typeface="B Nazanin" pitchFamily="2" charset="-78"/>
              </a:rPr>
              <a:t>، </a:t>
            </a:r>
            <a:r>
              <a:rPr lang="fa-IR" sz="1600" b="1" dirty="0" smtClean="0">
                <a:cs typeface="B Nazanin" pitchFamily="2" charset="-78"/>
              </a:rPr>
              <a:t>الكتروپمپ‌هاي </a:t>
            </a:r>
            <a:r>
              <a:rPr lang="fa-IR" sz="1600" b="1" dirty="0">
                <a:cs typeface="B Nazanin" pitchFamily="2" charset="-78"/>
              </a:rPr>
              <a:t>مدار اول </a:t>
            </a:r>
            <a:r>
              <a:rPr lang="x-none" sz="1600" b="1">
                <a:cs typeface="B Nazanin" pitchFamily="2" charset="-78"/>
              </a:rPr>
              <a:t>(</a:t>
            </a:r>
            <a:r>
              <a:rPr lang="x-none" sz="1600" b="1">
                <a:cs typeface="+mj-cs"/>
              </a:rPr>
              <a:t>RCP</a:t>
            </a:r>
            <a:r>
              <a:rPr lang="x-none" sz="1600" b="1">
                <a:cs typeface="B Nazanin" pitchFamily="2" charset="-78"/>
              </a:rPr>
              <a:t>)</a:t>
            </a:r>
            <a:r>
              <a:rPr lang="fa-IR" sz="1600" b="1" dirty="0">
                <a:cs typeface="B Nazanin" pitchFamily="2" charset="-78"/>
              </a:rPr>
              <a:t> منعقد گرديده و </a:t>
            </a:r>
            <a:r>
              <a:rPr lang="fa-IR" sz="1600" b="1" dirty="0" smtClean="0">
                <a:cs typeface="B Nazanin" pitchFamily="2" charset="-78"/>
              </a:rPr>
              <a:t>در </a:t>
            </a:r>
            <a:r>
              <a:rPr lang="fa-IR" sz="1600" b="1" dirty="0">
                <a:cs typeface="B Nazanin" pitchFamily="2" charset="-78"/>
              </a:rPr>
              <a:t>حال اجرا و پيگيري است.</a:t>
            </a:r>
            <a:endParaRPr lang="en-US" sz="1600" b="1" dirty="0"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423898"/>
              </p:ext>
            </p:extLst>
          </p:nvPr>
        </p:nvGraphicFramePr>
        <p:xfrm>
          <a:off x="1571604" y="834179"/>
          <a:ext cx="6215106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20512"/>
                <a:gridCol w="1994594"/>
              </a:tblGrid>
              <a:tr h="51306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B Nazanin" pitchFamily="2" charset="-78"/>
                        </a:rPr>
                        <a:t>شرح فعاليت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cs typeface="B Nazanin" pitchFamily="2" charset="-78"/>
                        </a:rPr>
                        <a:t>پيشرفت فيزيكي (درصد)</a:t>
                      </a:r>
                    </a:p>
                    <a:p>
                      <a:pPr algn="ctr" rtl="1"/>
                      <a:r>
                        <a:rPr lang="fa-IR" sz="1100" b="0" dirty="0" smtClean="0">
                          <a:cs typeface="B Nazanin" pitchFamily="2" charset="-78"/>
                        </a:rPr>
                        <a:t>(تا پايان سال مالي 1392)</a:t>
                      </a:r>
                      <a:endParaRPr lang="fa-IR" sz="1100" b="0" dirty="0">
                        <a:cs typeface="B Nazanin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</a:tr>
              <a:tr h="235460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500" b="1" dirty="0" smtClean="0">
                          <a:cs typeface="B Mitra" pitchFamily="2" charset="-78"/>
                        </a:rPr>
                        <a:t>كل</a:t>
                      </a:r>
                      <a:r>
                        <a:rPr lang="fa-IR" sz="1500" b="1" baseline="0" dirty="0" smtClean="0">
                          <a:cs typeface="B Mitra" pitchFamily="2" charset="-78"/>
                        </a:rPr>
                        <a:t> طرح</a:t>
                      </a:r>
                      <a:endParaRPr lang="fa-IR" sz="1500" b="1" dirty="0"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11/36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28325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طراحی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     56/46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28325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          طراحي پايه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100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12439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          طراحي تفصيلي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41/94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28325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تأمين تجهيزات</a:t>
                      </a:r>
                      <a:endParaRPr lang="fa-IR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      0/15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28325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فاز ساخت</a:t>
                      </a:r>
                      <a:endParaRPr lang="fa-IR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   0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28325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راه‌اندازي و ساير خدمات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   0   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25</a:t>
            </a:fld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1259633" y="357504"/>
            <a:ext cx="6840760" cy="8100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8963" rIns="0" bIns="38963" rtlCol="1" anchor="ctr"/>
          <a:lstStyle/>
          <a:p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 algn="ctr"/>
            <a:endParaRPr lang="fa-IR" sz="900" dirty="0" smtClean="0">
              <a:solidFill>
                <a:srgbClr val="150C90"/>
              </a:solidFill>
              <a:cs typeface="B Titr" pitchFamily="2" charset="-78"/>
            </a:endParaRPr>
          </a:p>
          <a:p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3- مطالعه، طراحي و احداث نيروگاه‌هاي جديد هسته‌اي</a:t>
            </a:r>
            <a:endParaRPr lang="fa-IR" sz="2000" b="1" dirty="0">
              <a:solidFill>
                <a:srgbClr val="150C90"/>
              </a:solidFill>
              <a:cs typeface="B Zar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9" y="3502679"/>
            <a:ext cx="8568952" cy="1497964"/>
          </a:xfrm>
        </p:spPr>
        <p:txBody>
          <a:bodyPr>
            <a:noAutofit/>
          </a:bodyPr>
          <a:lstStyle/>
          <a:p>
            <a:pPr marL="151521" lvl="3" indent="0" algn="justLow">
              <a:lnSpc>
                <a:spcPct val="150000"/>
              </a:lnSpc>
              <a:spcBef>
                <a:spcPts val="1023"/>
              </a:spcBef>
              <a:spcAft>
                <a:spcPts val="1023"/>
              </a:spcAft>
              <a:buNone/>
            </a:pPr>
            <a:r>
              <a:rPr lang="ar-SA" sz="1800" b="1" dirty="0" smtClean="0">
                <a:solidFill>
                  <a:srgbClr val="150C90"/>
                </a:solidFill>
                <a:cs typeface="B Mitra" pitchFamily="2" charset="-78"/>
              </a:rPr>
              <a:t>اقدام</a:t>
            </a:r>
            <a:r>
              <a:rPr lang="fa-IR" sz="1800" b="1" dirty="0" smtClean="0">
                <a:solidFill>
                  <a:srgbClr val="150C90"/>
                </a:solidFill>
                <a:cs typeface="B Mitra" pitchFamily="2" charset="-78"/>
              </a:rPr>
              <a:t>ات </a:t>
            </a:r>
            <a:r>
              <a:rPr lang="ar-SA" sz="1800" b="1" dirty="0" smtClean="0">
                <a:solidFill>
                  <a:srgbClr val="150C90"/>
                </a:solidFill>
                <a:cs typeface="B Mitra" pitchFamily="2" charset="-78"/>
              </a:rPr>
              <a:t>انجام شده </a:t>
            </a:r>
            <a:r>
              <a:rPr lang="fa-IR" sz="1800" b="1" dirty="0" smtClean="0">
                <a:solidFill>
                  <a:srgbClr val="150C90"/>
                </a:solidFill>
                <a:cs typeface="B Mitra" pitchFamily="2" charset="-78"/>
              </a:rPr>
              <a:t>در قالب اين طرح شامل: ارزيابي فني راكتورهاي قدرت، مذاكرات فني-حقوقي با پيمانكار، تهيه پيش‌نويس قرارداد ساخت واحدهاي جديد با پيمانكار خارجي، تكميل مطالعات مهندسي و محيطي در ساختگاه نيروگاه و آماده‌سازي مقدمات اجرايي طرح </a:t>
            </a:r>
            <a:r>
              <a:rPr lang="ar-SA" sz="1800" b="1" dirty="0" smtClean="0">
                <a:solidFill>
                  <a:srgbClr val="150C90"/>
                </a:solidFill>
                <a:cs typeface="B Mitra" pitchFamily="2" charset="-78"/>
              </a:rPr>
              <a:t>بوده است</a:t>
            </a:r>
            <a:r>
              <a:rPr lang="fa-IR" sz="1800" b="1" dirty="0" smtClean="0">
                <a:solidFill>
                  <a:srgbClr val="150C90"/>
                </a:solidFill>
                <a:cs typeface="B Mitra" pitchFamily="2" charset="-78"/>
              </a:rPr>
              <a:t>.</a:t>
            </a:r>
            <a:r>
              <a:rPr lang="ar-SA" sz="1800" b="1" dirty="0" smtClean="0">
                <a:solidFill>
                  <a:srgbClr val="150C90"/>
                </a:solidFill>
                <a:cs typeface="B Mitra" pitchFamily="2" charset="-78"/>
              </a:rPr>
              <a:t> </a:t>
            </a:r>
            <a:endParaRPr lang="fa-IR" sz="1800" b="1" dirty="0" smtClean="0">
              <a:solidFill>
                <a:srgbClr val="150C90"/>
              </a:solidFill>
              <a:cs typeface="B Mitr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831469"/>
              </p:ext>
            </p:extLst>
          </p:nvPr>
        </p:nvGraphicFramePr>
        <p:xfrm>
          <a:off x="1401368" y="1475316"/>
          <a:ext cx="6671094" cy="18822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5584"/>
                <a:gridCol w="2845510"/>
              </a:tblGrid>
              <a:tr h="5058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B Mitra" pitchFamily="2" charset="-78"/>
                        </a:rPr>
                        <a:t>شرح فعاليت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cs typeface="B Mitra" pitchFamily="2" charset="-78"/>
                        </a:rPr>
                        <a:t>پيشرفت فيزيكي</a:t>
                      </a:r>
                    </a:p>
                    <a:p>
                      <a:pPr algn="ctr" rtl="1"/>
                      <a:r>
                        <a:rPr lang="fa-IR" sz="1100" b="1" dirty="0" smtClean="0">
                          <a:cs typeface="B Mitra" pitchFamily="2" charset="-78"/>
                        </a:rPr>
                        <a:t>(تا پايان سال مالي 1392)</a:t>
                      </a:r>
                      <a:endParaRPr lang="fa-IR" sz="1100" b="1" dirty="0">
                        <a:cs typeface="B Mitra" pitchFamily="2" charset="-78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</a:tr>
              <a:tr h="328358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800" b="1" dirty="0" smtClean="0">
                          <a:cs typeface="B Mitra" pitchFamily="2" charset="-78"/>
                        </a:rPr>
                        <a:t>كل</a:t>
                      </a:r>
                      <a:r>
                        <a:rPr lang="fa-IR" sz="1800" b="1" baseline="0" dirty="0" smtClean="0">
                          <a:cs typeface="B Mitra" pitchFamily="2" charset="-78"/>
                        </a:rPr>
                        <a:t> طرح</a:t>
                      </a:r>
                      <a:endParaRPr lang="fa-IR" sz="1800" b="1" dirty="0"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0/04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71973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طراحی و مهندسي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0/25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71973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عمليات ساختماني</a:t>
                      </a:r>
                      <a:endParaRPr lang="fa-IR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0/09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71973">
                <a:tc>
                  <a:txBody>
                    <a:bodyPr/>
                    <a:lstStyle/>
                    <a:p>
                      <a:pPr rtl="1">
                        <a:lnSpc>
                          <a:spcPct val="80000"/>
                        </a:lnSpc>
                      </a:pP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تأمين تجهيزات</a:t>
                      </a:r>
                      <a:endParaRPr lang="fa-IR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32172">
                <a:tc>
                  <a:txBody>
                    <a:bodyPr/>
                    <a:lstStyle/>
                    <a:p>
                      <a:pPr algn="r" rtl="1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    - نصب و راه‌اندازي </a:t>
                      </a:r>
                      <a:endParaRPr lang="en-US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-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1240744"/>
            <a:ext cx="1512168" cy="294131"/>
          </a:xfrm>
          <a:prstGeom prst="rect">
            <a:avLst/>
          </a:prstGeom>
          <a:noFill/>
        </p:spPr>
        <p:txBody>
          <a:bodyPr wrap="square" lIns="77925" tIns="38963" rIns="77925" bIns="38963" rtlCol="1">
            <a:spAutoFit/>
          </a:bodyPr>
          <a:lstStyle/>
          <a:p>
            <a:pPr algn="ctr"/>
            <a:r>
              <a:rPr lang="fa-IR" sz="1400" b="1" dirty="0" smtClean="0">
                <a:cs typeface="B Mitra" pitchFamily="2" charset="-78"/>
              </a:rPr>
              <a:t>ارقام به درصد</a:t>
            </a:r>
            <a:endParaRPr lang="fa-IR" sz="14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964395"/>
            <a:ext cx="8229600" cy="380407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b="1" dirty="0" smtClean="0">
                <a:cs typeface="B Zar" pitchFamily="2" charset="-78"/>
              </a:rPr>
              <a:t>نيروگاه‌هاي فسيلي: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000" dirty="0" smtClean="0">
                <a:cs typeface="B Zar" pitchFamily="2" charset="-78"/>
              </a:rPr>
              <a:t>نيروگاه‌هاي </a:t>
            </a:r>
            <a:r>
              <a:rPr lang="fa-IR" sz="2000" b="1" i="1" dirty="0" smtClean="0">
                <a:cs typeface="B Zar" pitchFamily="2" charset="-78"/>
              </a:rPr>
              <a:t>بخاري</a:t>
            </a:r>
            <a:r>
              <a:rPr lang="fa-IR" sz="2000" dirty="0" smtClean="0">
                <a:cs typeface="B Zar" pitchFamily="2" charset="-78"/>
              </a:rPr>
              <a:t>،</a:t>
            </a:r>
            <a:r>
              <a:rPr lang="fa-IR" sz="2000" b="1" i="1" dirty="0" smtClean="0">
                <a:cs typeface="B Zar" pitchFamily="2" charset="-78"/>
              </a:rPr>
              <a:t>گازي</a:t>
            </a:r>
            <a:r>
              <a:rPr lang="fa-IR" sz="2000" dirty="0" smtClean="0">
                <a:cs typeface="B Zar" pitchFamily="2" charset="-78"/>
              </a:rPr>
              <a:t> و </a:t>
            </a:r>
            <a:r>
              <a:rPr lang="fa-IR" sz="2000" b="1" i="1" dirty="0" smtClean="0">
                <a:cs typeface="B Zar" pitchFamily="2" charset="-78"/>
              </a:rPr>
              <a:t>سيكل تركيبي </a:t>
            </a:r>
            <a:r>
              <a:rPr lang="fa-IR" sz="2000" i="1" dirty="0" smtClean="0">
                <a:cs typeface="B Zar" pitchFamily="2" charset="-78"/>
              </a:rPr>
              <a:t>:</a:t>
            </a:r>
            <a:r>
              <a:rPr lang="fa-IR" sz="2000" b="1" i="1" dirty="0" smtClean="0">
                <a:cs typeface="B Zar" pitchFamily="2" charset="-78"/>
              </a:rPr>
              <a:t> </a:t>
            </a:r>
            <a:r>
              <a:rPr lang="fa-IR" sz="2000" b="1" dirty="0" smtClean="0">
                <a:cs typeface="B Zar" pitchFamily="2" charset="-78"/>
              </a:rPr>
              <a:t>83 درصد</a:t>
            </a:r>
            <a:r>
              <a:rPr lang="fa-IR" sz="2000" dirty="0" smtClean="0">
                <a:cs typeface="B Zar" pitchFamily="2" charset="-78"/>
              </a:rPr>
              <a:t> ظرفيت نامي نيروگاه هاي كشور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7875"/>
            <a:ext cx="8229600" cy="535785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محاسبه هزينه توليد برق نيروگاه‌هاي فسيلي كشور 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>و نيروگاه هسته‌اي و مقايسه آنها </a:t>
            </a:r>
            <a:endParaRPr lang="en-US" sz="2000" dirty="0"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68073"/>
            <a:ext cx="55789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57224" y="482189"/>
          <a:ext cx="7715305" cy="4343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32"/>
                <a:gridCol w="928694"/>
                <a:gridCol w="1000132"/>
                <a:gridCol w="1071570"/>
                <a:gridCol w="1500198"/>
                <a:gridCol w="2214579"/>
              </a:tblGrid>
              <a:tr h="306509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نوع نیروگاه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واحد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پارامترها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Nazanin" pitchFamily="2" charset="-78"/>
                        </a:rPr>
                        <a:t>هسته‌ای</a:t>
                      </a:r>
                      <a:endParaRPr lang="en-US" sz="9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Nazanin" pitchFamily="2" charset="-78"/>
                        </a:rPr>
                        <a:t>سیکل ترکیبی</a:t>
                      </a:r>
                      <a:endParaRPr lang="en-US" sz="9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Nazanin" pitchFamily="2" charset="-78"/>
                        </a:rPr>
                        <a:t>بخاری</a:t>
                      </a:r>
                      <a:endParaRPr lang="en-US" sz="9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Nazanin" pitchFamily="2" charset="-78"/>
                        </a:rPr>
                        <a:t>گازی</a:t>
                      </a:r>
                      <a:endParaRPr lang="en-US" sz="9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5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1014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484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325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162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مگاوات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ظرفیت اسمی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5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5000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780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1000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560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دلار بر کیلووات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سرمایه گذاری اولیه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80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8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4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4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1/5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سال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دوره ساخت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2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50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30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30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سال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عمر مفید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29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4/8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0/31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0/66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0/18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دلار بر </a:t>
                      </a:r>
                      <a:r>
                        <a:rPr lang="fa-IR" sz="1100" b="1" dirty="0" smtClean="0">
                          <a:cs typeface="B Mitra" pitchFamily="2" charset="-78"/>
                        </a:rPr>
                        <a:t>کیلووات </a:t>
                      </a:r>
                      <a:r>
                        <a:rPr lang="fa-IR" sz="1100" b="1" dirty="0">
                          <a:cs typeface="B Mitra" pitchFamily="2" charset="-78"/>
                        </a:rPr>
                        <a:t>در ماه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هزینه‌های ثابت بهره‌برداری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5/7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0/38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0/44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0/61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دلار بر مگاوات ساعت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هزینه‌های متغییر بهره‌برداری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2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82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78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84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درصد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ضریب قابليت دسترسی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47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90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درصد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ضریب تأثیرگذاری شرایط محیطی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9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9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درصد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مصرف داخلی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2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33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46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40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32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درصد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بازده حرارتی نیروگاه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4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0/05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2/6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2/88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2/88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000" b="1" dirty="0">
                          <a:cs typeface="B Mitra" pitchFamily="2" charset="-78"/>
                        </a:rPr>
                        <a:t>سنت بر کیلووات ساعت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هزینه‌های زیست‌محیطی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5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8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>
                          <a:cs typeface="B Nazanin" pitchFamily="2" charset="-78"/>
                        </a:rPr>
                        <a:t>8</a:t>
                      </a:r>
                      <a:endParaRPr lang="en-US" sz="9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000" b="1" dirty="0">
                          <a:cs typeface="B Mitra" pitchFamily="2" charset="-78"/>
                        </a:rPr>
                        <a:t>درصد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cs typeface="B Mitra" pitchFamily="2" charset="-78"/>
                        </a:rPr>
                        <a:t>نرخ تنزیل</a:t>
                      </a:r>
                      <a:endParaRPr lang="en-US" sz="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139"/>
            <a:ext cx="8229600" cy="321471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 smtClean="0">
                <a:cs typeface="B Titr" pitchFamily="2" charset="-78"/>
              </a:rPr>
              <a:t>پارامترهاي ورودي براي محاسبه        </a:t>
            </a:r>
            <a:endParaRPr lang="en-US" sz="2000" dirty="0">
              <a:cs typeface="B Titr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3375427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2976" y="1875230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43108" y="1875230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71934" y="1875230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4414" y="2196701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3108" y="2196701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1802" y="2196701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43372" y="2196701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2976" y="2518172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43108" y="2518172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71802" y="2518172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43372" y="2518172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2976" y="3375427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43108" y="3375427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71802" y="3375427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71802" y="1875230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43372" y="4446998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71670" y="4446998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42976" y="4446998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4414" y="4768469"/>
            <a:ext cx="3286148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71802" y="4446998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8429652" y="4714890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8429652" y="4393419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8429652" y="3321849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8429652" y="2464593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8429652" y="2143122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8429652" y="1768073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0100" y="803659"/>
            <a:ext cx="72866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Mitra" pitchFamily="2" charset="-78"/>
              </a:rPr>
              <a:t>داده‌هاي مربوط به نيروگاه هسته‌اي از مطالعه انجام شده توسط وزارت نيرو با مدل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WASP</a:t>
            </a:r>
            <a:r>
              <a:rPr lang="fa-IR" sz="1600" b="1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و داده‌هاي مربوط به نيروگاه‌هاي فسيلي از ترازنامه انرژي و داده‌هاي اعلام شده توسط وزارت نيرو استفاده شده است.</a:t>
            </a:r>
            <a:endParaRPr lang="en-US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1" y="535767"/>
          <a:ext cx="7143801" cy="15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2381267"/>
                <a:gridCol w="2381267"/>
              </a:tblGrid>
              <a:tr h="310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Titr" pitchFamily="2" charset="-78"/>
                        </a:rPr>
                        <a:t>قيمت</a:t>
                      </a:r>
                      <a:endParaRPr lang="en-US" sz="1100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Titr" pitchFamily="2" charset="-78"/>
                        </a:rPr>
                        <a:t>واحد</a:t>
                      </a:r>
                      <a:endParaRPr lang="en-US" sz="1100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Titr" pitchFamily="2" charset="-78"/>
                        </a:rPr>
                        <a:t>نوع سوخت</a:t>
                      </a:r>
                      <a:endParaRPr lang="en-US" sz="1100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0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60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میلیون دلار در سال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هسته‌ای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0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30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سنت بر مترمکعب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گاز طبیعی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0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75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سنت بر لیتر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گازوئیل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0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61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سنت بر لیتر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نفت کوره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717"/>
            <a:ext cx="8229600" cy="375050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قيمت سوخت مصرفي نيروگاه‌ها</a:t>
            </a:r>
            <a:endParaRPr lang="en-US" sz="2000" dirty="0">
              <a:cs typeface="B Titr" pitchFamily="2" charset="-7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00102" y="3000378"/>
          <a:ext cx="7186633" cy="1238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555"/>
                <a:gridCol w="1312633"/>
                <a:gridCol w="1394672"/>
                <a:gridCol w="984475"/>
                <a:gridCol w="2346298"/>
              </a:tblGrid>
              <a:tr h="27540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گازی</a:t>
                      </a:r>
                      <a:endParaRPr lang="en-US" sz="120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بخاری</a:t>
                      </a:r>
                      <a:endParaRPr lang="en-US" sz="12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cs typeface="B Nazanin" pitchFamily="2" charset="-78"/>
                        </a:rPr>
                        <a:t>سیکل ترکیبی</a:t>
                      </a:r>
                      <a:endParaRPr lang="en-US" sz="120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Nazanin" pitchFamily="2" charset="-78"/>
                        </a:rPr>
                        <a:t>واحد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4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80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60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70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درصد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سهم گاز طبیعی </a:t>
                      </a:r>
                      <a:r>
                        <a:rPr lang="fa-IR" sz="1200" dirty="0" smtClean="0">
                          <a:cs typeface="B Nazanin" pitchFamily="2" charset="-78"/>
                        </a:rPr>
                        <a:t>مصرفی</a:t>
                      </a:r>
                      <a:endParaRPr lang="en-US" sz="12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4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>
                          <a:cs typeface="B Nazanin" pitchFamily="2" charset="-78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درصد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سهم گازوئیل </a:t>
                      </a:r>
                      <a:r>
                        <a:rPr lang="fa-IR" sz="1200" dirty="0" smtClean="0">
                          <a:cs typeface="B Nazanin" pitchFamily="2" charset="-78"/>
                        </a:rPr>
                        <a:t>مصرفی</a:t>
                      </a:r>
                      <a:endParaRPr lang="en-US" sz="12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0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درصد</a:t>
                      </a:r>
                      <a:endParaRPr lang="en-US" sz="11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سهم نفت کوره </a:t>
                      </a:r>
                      <a:r>
                        <a:rPr lang="fa-IR" sz="1200" dirty="0" smtClean="0">
                          <a:cs typeface="B Nazanin" pitchFamily="2" charset="-78"/>
                        </a:rPr>
                        <a:t>مصرفی</a:t>
                      </a:r>
                      <a:endParaRPr lang="en-US" sz="12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28596" y="2571750"/>
            <a:ext cx="8229600" cy="3750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تركيب سوخت در نيروگاه‌هاي فسيلي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964395"/>
          <a:ext cx="7400949" cy="258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190"/>
                <a:gridCol w="1480190"/>
                <a:gridCol w="1480190"/>
                <a:gridCol w="1292126"/>
                <a:gridCol w="1668253"/>
              </a:tblGrid>
              <a:tr h="27813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9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نوع نیروگاه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  </a:t>
                      </a:r>
                      <a:r>
                        <a:rPr lang="fa-IR" sz="9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هزينه‌هاي ساليانه </a:t>
                      </a:r>
                      <a:endParaRPr lang="fa-IR" sz="9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(بر حسب سنت بر كيلووات ساعت) 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گازی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بخاری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سیکل ترکیبی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Mitra"/>
                        </a:rPr>
                        <a:t>هسته‌ای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1/09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1/65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1/28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8/05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latin typeface="Calibri"/>
                          <a:ea typeface="Calibri"/>
                          <a:cs typeface="B Mitra"/>
                        </a:rPr>
                        <a:t>سرمايه‌گذاري اوليه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latin typeface="Calibri"/>
                          <a:ea typeface="Calibri"/>
                          <a:cs typeface="B Mitra"/>
                        </a:rPr>
                        <a:t>ثابت بهره‌برداري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latin typeface="Calibri"/>
                          <a:ea typeface="Calibri"/>
                          <a:cs typeface="B Mitra"/>
                        </a:rPr>
                        <a:t>متغيير بهره‌برداري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6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11/93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10/72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9/31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Nazanin" pitchFamily="2" charset="-78"/>
                        </a:rPr>
                        <a:t>0/84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latin typeface="Calibri"/>
                          <a:ea typeface="Calibri"/>
                          <a:cs typeface="B Mitra"/>
                        </a:rPr>
                        <a:t>سوخت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362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B Zar"/>
                          <a:cs typeface="B Nazanin" pitchFamily="2" charset="-78"/>
                        </a:rPr>
                        <a:t>13.12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B Zar"/>
                          <a:cs typeface="B Nazanin" pitchFamily="2" charset="-78"/>
                        </a:rPr>
                        <a:t>12/55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B Zar"/>
                          <a:cs typeface="B Nazanin" pitchFamily="2" charset="-78"/>
                        </a:rPr>
                        <a:t>10/69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B Zar"/>
                          <a:cs typeface="B Nazanin" pitchFamily="2" charset="-78"/>
                        </a:rPr>
                        <a:t>1/34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B Zar"/>
                        <a:cs typeface="B Nazanin" pitchFamily="2" charset="-78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B Mitra"/>
                        </a:rPr>
                        <a:t>جمع 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latin typeface="Mitra"/>
                        </a:rPr>
                        <a:t>2/9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Mitra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latin typeface="Mitra"/>
                        </a:rPr>
                        <a:t>2/9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Mitra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latin typeface="Mitra"/>
                        </a:rPr>
                        <a:t>2/6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Mitra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latin typeface="Mitra"/>
                        </a:rPr>
                        <a:t>0/05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Mitra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latin typeface="Calibri"/>
                          <a:ea typeface="Calibri"/>
                          <a:cs typeface="B Mitra"/>
                        </a:rPr>
                        <a:t>هزينه‌هاي زيست‌محيطي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80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16/02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15/45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13/29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10/39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B Mitra"/>
                        </a:rPr>
                        <a:t>جمع </a:t>
                      </a:r>
                      <a:r>
                        <a:rPr lang="fa-IR" sz="1100" b="0" dirty="0">
                          <a:latin typeface="Calibri"/>
                          <a:ea typeface="Calibri"/>
                          <a:cs typeface="B Mitra"/>
                        </a:rPr>
                        <a:t>(با لحاظ هزينه‌هاي زيست‌محيطي)</a:t>
                      </a:r>
                      <a:endParaRPr lang="en-US" sz="9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052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نتايج محاسبه</a:t>
            </a:r>
            <a:endParaRPr lang="en-US" sz="2800" dirty="0">
              <a:cs typeface="B Titr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57488" y="2839643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7686" y="2839643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8" y="2839643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8" y="3429006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57686" y="3429006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488" y="3429006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7290" y="3429006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7290" y="2839643"/>
            <a:ext cx="357190" cy="11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001024" y="2732486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8001024" y="3321849"/>
            <a:ext cx="500066" cy="119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28611"/>
            <a:ext cx="8715436" cy="42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tabLst>
                <a:tab pos="305748" algn="l"/>
              </a:tabLst>
            </a:pPr>
            <a:r>
              <a:rPr lang="ar-SA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تاريخچه شركت </a:t>
            </a:r>
            <a:r>
              <a:rPr lang="fa-IR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مادرتخصصي </a:t>
            </a:r>
            <a:r>
              <a:rPr lang="ar-SA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توليد و توسعه انرژي اتمي ايران</a:t>
            </a:r>
            <a:endParaRPr lang="fa-IR" sz="20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tabLst>
                <a:tab pos="305748" algn="l"/>
              </a:tabLst>
            </a:pPr>
            <a:endParaRPr lang="en-US" sz="2000" u="sng" dirty="0" smtClean="0">
              <a:latin typeface="Arial" pitchFamily="34" charset="0"/>
              <a:cs typeface="B Zar" pitchFamily="2" charset="-78"/>
            </a:endParaRPr>
          </a:p>
          <a:p>
            <a:pPr algn="just" eaLnBrk="0" fontAlgn="base" hangingPunct="0">
              <a:lnSpc>
                <a:spcPts val="3579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در سال 1382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و براساس مصوبه شوراي عالي اداري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وظايف و ماموريت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</a:t>
            </a:r>
            <a:r>
              <a:rPr lang="ar-SA" sz="2600" dirty="0" smtClean="0">
                <a:solidFill>
                  <a:srgbClr val="150C9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معاونت نيروگاه</a:t>
            </a:r>
            <a:r>
              <a:rPr lang="fa-IR" sz="2600" dirty="0" smtClean="0">
                <a:solidFill>
                  <a:srgbClr val="150C9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rgbClr val="150C9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هاي سازمان انرژي اتمي ايران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به شركت توان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گستر منتقل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‌شده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و نام آن شركت به شركت مادر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تخصصي توليد و توسعه انرژي اتمي ايران تغيير يافت. 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در مهر ماه 1383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اساسنامه 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اين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شركت 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به تصویب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هيات وزيران 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ر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سيد و فعاليت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اجرايی شرکت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آغاز شد</a:t>
            </a:r>
            <a:r>
              <a:rPr lang="fa-IR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.</a:t>
            </a:r>
          </a:p>
          <a:p>
            <a:pPr algn="just" eaLnBrk="0" fontAlgn="base" hangingPunct="0">
              <a:lnSpc>
                <a:spcPts val="2983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شركت مهندسي ساختمان گستر ايران در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سال 1370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بصورت شركت سهامي خاص تاسيس شده و طي شماره 89237 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اد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اره ثبت شركتها و مالكيت صنعتي (تهران) به ثبت رسيده است</a:t>
            </a:r>
            <a:r>
              <a:rPr lang="en-US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.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در 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سال 1372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به موجب مصوبه مجمع عمومي فوق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العاده صاحبان سهام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نام شركت از مهندسي ساختمان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گستر به گستره نيرو و سپس در 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همان سال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به موجب مصوبه مجمع عمومي فوق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العاده صاحبان سهام به شركت توان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گستر ايران (سهامي خاص) تغيير نام مي</a:t>
            </a:r>
            <a:r>
              <a:rPr lang="fa-IR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1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يابد.</a:t>
            </a:r>
            <a:endParaRPr lang="fa-IR" sz="1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en-US" sz="1200" dirty="0" smtClean="0"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3594652"/>
          </a:xfrm>
        </p:spPr>
        <p:txBody>
          <a:bodyPr/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دوره ساخت نيروگاه‌ هسته‌اي: </a:t>
            </a:r>
            <a:r>
              <a:rPr lang="fa-IR" sz="2400" dirty="0" smtClean="0">
                <a:cs typeface="B Zar" pitchFamily="2" charset="-78"/>
              </a:rPr>
              <a:t>7 ، 8 و 9 سال</a:t>
            </a:r>
            <a:endParaRPr lang="en-US" sz="2400" dirty="0" smtClean="0">
              <a:cs typeface="B Zar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عمر مفير نيروگاه هسته‌اي: </a:t>
            </a:r>
            <a:r>
              <a:rPr lang="fa-IR" sz="2400" dirty="0" smtClean="0">
                <a:cs typeface="B Zar" pitchFamily="2" charset="-78"/>
              </a:rPr>
              <a:t>40 ، 50 و 60 سال</a:t>
            </a:r>
            <a:endParaRPr lang="en-US" sz="2400" dirty="0" smtClean="0">
              <a:cs typeface="B Zar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نرخ تنزيل: </a:t>
            </a:r>
            <a:r>
              <a:rPr lang="fa-IR" sz="2400" dirty="0" smtClean="0">
                <a:cs typeface="B Zar" pitchFamily="2" charset="-78"/>
              </a:rPr>
              <a:t>6 ، 8 و 10 درصد</a:t>
            </a:r>
            <a:endParaRPr lang="en-US" sz="2400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قيمت گاز طبيعي: </a:t>
            </a:r>
            <a:r>
              <a:rPr lang="fa-IR" sz="2400" dirty="0" smtClean="0">
                <a:cs typeface="B Zar" pitchFamily="2" charset="-78"/>
              </a:rPr>
              <a:t>21/2 و 30 سنت بر مترمكعب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هزينه خارجي نيروگاه‌ها: </a:t>
            </a:r>
            <a:r>
              <a:rPr lang="fa-IR" sz="2400" dirty="0" smtClean="0">
                <a:cs typeface="B Zar" pitchFamily="2" charset="-78"/>
              </a:rPr>
              <a:t>بدون احتساب هزينه و با احتساب افزايش هزينه</a:t>
            </a:r>
          </a:p>
          <a:p>
            <a:pPr algn="r" rtl="1">
              <a:buFont typeface="Wingdings" pitchFamily="2" charset="2"/>
              <a:buChar char="§"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1453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آناليز حساسيت</a:t>
            </a:r>
            <a:endParaRPr lang="en-US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5721" y="910816"/>
          <a:ext cx="8643999" cy="2089563"/>
        </p:xfrm>
        <a:graphic>
          <a:graphicData uri="http://schemas.openxmlformats.org/drawingml/2006/table">
            <a:tbl>
              <a:tblPr/>
              <a:tblGrid>
                <a:gridCol w="1346790"/>
                <a:gridCol w="896811"/>
                <a:gridCol w="802409"/>
                <a:gridCol w="670247"/>
                <a:gridCol w="585287"/>
                <a:gridCol w="500326"/>
                <a:gridCol w="509767"/>
                <a:gridCol w="472006"/>
                <a:gridCol w="490886"/>
                <a:gridCol w="472006"/>
                <a:gridCol w="490886"/>
                <a:gridCol w="424805"/>
                <a:gridCol w="509767"/>
                <a:gridCol w="472006"/>
              </a:tblGrid>
              <a:tr h="2217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Nuclear PP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Combined cycle PP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Steam PP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PP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Lifetime of the plant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Construction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Capital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$/Kwe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discount rate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1/year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enviromental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cent/KWh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gas fuel price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cent/m3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cost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cent/KWh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5032"/>
            <a:ext cx="8229600" cy="321471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جزييات دامنه تغييرات پارامترها</a:t>
            </a:r>
            <a:endParaRPr lang="en-US" sz="2000" dirty="0">
              <a:cs typeface="B Titr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57357" y="3429006"/>
          <a:ext cx="5429287" cy="942353"/>
        </p:xfrm>
        <a:graphic>
          <a:graphicData uri="http://schemas.openxmlformats.org/drawingml/2006/table">
            <a:tbl>
              <a:tblPr/>
              <a:tblGrid>
                <a:gridCol w="1000132"/>
                <a:gridCol w="1143008"/>
                <a:gridCol w="1285884"/>
                <a:gridCol w="1000131"/>
                <a:gridCol w="1000132"/>
              </a:tblGrid>
              <a:tr h="375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B Zar" pitchFamily="2" charset="-78"/>
                        </a:rPr>
                        <a:t>نيروگاه هسته اي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B Zar" pitchFamily="2" charset="-78"/>
                        </a:rPr>
                        <a:t>نيروگاه سيكل تركيبي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B Zar" pitchFamily="2" charset="-78"/>
                        </a:rPr>
                        <a:t>نيروگاه گازي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B Zar" pitchFamily="2" charset="-78"/>
                        </a:rPr>
                        <a:t>نيروگاه بخاري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9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285852" y="1553758"/>
          <a:ext cx="7072362" cy="26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21453"/>
            <a:ext cx="8229600" cy="48220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1800" dirty="0" smtClean="0">
                <a:cs typeface="B Titr" pitchFamily="2" charset="-78"/>
              </a:rPr>
              <a:t>نمودار نتايج هزينه توليد هر كيلووات ساعت برق در انواع نيروگاه‌ها </a:t>
            </a:r>
            <a:br>
              <a:rPr lang="fa-IR" sz="1800" dirty="0" smtClean="0">
                <a:cs typeface="B Titr" pitchFamily="2" charset="-78"/>
              </a:rPr>
            </a:br>
            <a:r>
              <a:rPr lang="fa-IR" sz="1800" dirty="0" smtClean="0">
                <a:cs typeface="B Titr" pitchFamily="2" charset="-78"/>
              </a:rPr>
              <a:t>با توجه به تغيير مقادير پارامترهاي اصلي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071552"/>
            <a:ext cx="1214446" cy="32147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200" b="1" dirty="0">
                <a:solidFill>
                  <a:sysClr val="windowText" lastClr="000000"/>
                </a:solidFill>
                <a:cs typeface="B Mitra" pitchFamily="2" charset="-78"/>
              </a:rPr>
              <a:t>     سناريوي</a:t>
            </a:r>
            <a:r>
              <a:rPr lang="fa-IR" sz="1200" b="1" baseline="0" dirty="0">
                <a:solidFill>
                  <a:sysClr val="windowText" lastClr="000000"/>
                </a:solidFill>
                <a:cs typeface="B Mitra" pitchFamily="2" charset="-78"/>
              </a:rPr>
              <a:t> مرجع</a:t>
            </a:r>
            <a:endParaRPr lang="fa-IR" sz="1200" b="1" dirty="0"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1125131"/>
            <a:ext cx="71438" cy="214314"/>
          </a:xfrm>
          <a:prstGeom prst="rect">
            <a:avLst/>
          </a:prstGeom>
          <a:solidFill>
            <a:srgbClr val="FFFF00"/>
          </a:solidFill>
          <a:ln w="127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/>
          </a:p>
        </p:txBody>
      </p:sp>
      <p:sp>
        <p:nvSpPr>
          <p:cNvPr id="9" name="TextBox 1"/>
          <p:cNvSpPr txBox="1"/>
          <p:nvPr/>
        </p:nvSpPr>
        <p:spPr>
          <a:xfrm>
            <a:off x="6429388" y="4071949"/>
            <a:ext cx="1343018" cy="1607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100" dirty="0" smtClean="0">
                <a:cs typeface="B Nazanin" pitchFamily="2" charset="-78"/>
              </a:rPr>
              <a:t>سنت بر كيلووات ساعت</a:t>
            </a:r>
            <a:endParaRPr lang="en-US" sz="1100" dirty="0">
              <a:cs typeface="B Nazanin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071948"/>
            <a:ext cx="3071802" cy="14003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b="1" dirty="0" smtClean="0">
                <a:cs typeface="B Mitra" pitchFamily="2" charset="-78"/>
              </a:rPr>
              <a:t>نمونه‌اي از هزينه‌هاي بدست آمده اخير</a:t>
            </a:r>
          </a:p>
          <a:p>
            <a:pPr algn="r">
              <a:lnSpc>
                <a:spcPct val="150000"/>
              </a:lnSpc>
            </a:pPr>
            <a:r>
              <a:rPr lang="fa-IR" sz="1400" b="1" dirty="0" smtClean="0">
                <a:cs typeface="B Mitra" pitchFamily="2" charset="-78"/>
              </a:rPr>
              <a:t>فنلاند: </a:t>
            </a:r>
            <a:r>
              <a:rPr lang="fa-I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7</a:t>
            </a:r>
            <a:r>
              <a:rPr lang="fa-IR" sz="1400" b="1" dirty="0" smtClean="0">
                <a:cs typeface="B Mitra" pitchFamily="2" charset="-78"/>
              </a:rPr>
              <a:t> سنت بر كيلووات ساعت</a:t>
            </a:r>
          </a:p>
          <a:p>
            <a:pPr algn="r"/>
            <a:r>
              <a:rPr lang="fa-IR" sz="1400" b="1" dirty="0" smtClean="0">
                <a:cs typeface="B Mitra" pitchFamily="2" charset="-78"/>
              </a:rPr>
              <a:t> بلاروس: </a:t>
            </a:r>
            <a:r>
              <a:rPr lang="fa-I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7/4</a:t>
            </a:r>
            <a:r>
              <a:rPr lang="fa-IR" sz="1400" b="1" dirty="0" smtClean="0">
                <a:cs typeface="B Mitra" pitchFamily="2" charset="-78"/>
              </a:rPr>
              <a:t> سنت بر كيلووات ساعت</a:t>
            </a:r>
          </a:p>
          <a:p>
            <a:pPr algn="r"/>
            <a:r>
              <a:rPr lang="fa-IR" sz="1400" b="1" dirty="0" smtClean="0">
                <a:cs typeface="B Mitra" pitchFamily="2" charset="-78"/>
              </a:rPr>
              <a:t>چك:  </a:t>
            </a:r>
            <a:r>
              <a:rPr lang="fa-I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10/8</a:t>
            </a:r>
            <a:r>
              <a:rPr lang="fa-IR" sz="1400" b="1" dirty="0" smtClean="0">
                <a:cs typeface="B Titr" pitchFamily="2" charset="-78"/>
              </a:rPr>
              <a:t> </a:t>
            </a:r>
            <a:r>
              <a:rPr lang="fa-IR" sz="1400" b="1" dirty="0" smtClean="0">
                <a:cs typeface="B Mitra" pitchFamily="2" charset="-78"/>
              </a:rPr>
              <a:t>سنت بر كيلووات ساعت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تركيه: </a:t>
            </a:r>
            <a:r>
              <a:rPr lang="fa-I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12/3</a:t>
            </a:r>
            <a:r>
              <a:rPr lang="fa-IR" sz="1400" dirty="0" smtClean="0">
                <a:cs typeface="B Titr" pitchFamily="2" charset="-78"/>
              </a:rPr>
              <a:t> </a:t>
            </a:r>
            <a:r>
              <a:rPr lang="fa-IR" sz="1400" b="1" dirty="0" smtClean="0">
                <a:cs typeface="B Mitra" pitchFamily="2" charset="-78"/>
              </a:rPr>
              <a:t>سنت بر كيلووات ساعت</a:t>
            </a:r>
            <a:endParaRPr lang="fa-IR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85786" y="1125130"/>
          <a:ext cx="7901014" cy="338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5031"/>
            <a:ext cx="8229600" cy="48220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تركيب هزينه به دست آمده براي نيروگاه‌ها</a:t>
            </a:r>
            <a:br>
              <a:rPr lang="fa-IR" sz="2400" dirty="0" smtClean="0">
                <a:cs typeface="B Titr" pitchFamily="2" charset="-78"/>
              </a:rPr>
            </a:br>
            <a:r>
              <a:rPr lang="fa-IR" sz="2400" b="0" dirty="0" smtClean="0">
                <a:effectLst/>
                <a:cs typeface="B Zar" pitchFamily="2" charset="-78"/>
              </a:rPr>
              <a:t>(بدون احتساب هزينه زيست محيطي)</a:t>
            </a:r>
            <a:endParaRPr lang="en-US" sz="2400" b="0" dirty="0">
              <a:effectLst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85786" y="910816"/>
          <a:ext cx="80724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7681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تركيب هزينه به دست آمده براي نيروگاه‌ها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b="0" dirty="0" smtClean="0">
                <a:effectLst/>
                <a:cs typeface="B Zar" pitchFamily="2" charset="-78"/>
              </a:rPr>
              <a:t>(با احتساب هزينه زيست محيطي)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5" y="1005576"/>
            <a:ext cx="8280920" cy="3996444"/>
          </a:xfrm>
          <a:prstGeom prst="rect">
            <a:avLst/>
          </a:prstGeom>
        </p:spPr>
        <p:txBody>
          <a:bodyPr vert="horz" lIns="77925" tIns="38963" rIns="77925" bIns="38963" rtlCol="1">
            <a:noAutofit/>
          </a:bodyPr>
          <a:lstStyle/>
          <a:p>
            <a:pPr marL="232693" algn="just">
              <a:lnSpc>
                <a:spcPct val="120000"/>
              </a:lnSpc>
              <a:spcBef>
                <a:spcPts val="511"/>
              </a:spcBef>
            </a:pPr>
            <a:r>
              <a:rPr lang="fa-IR" sz="1800" b="1" u="sng" dirty="0" smtClean="0">
                <a:solidFill>
                  <a:srgbClr val="150C90"/>
                </a:solidFill>
                <a:cs typeface="B Mitra" pitchFamily="2" charset="-78"/>
              </a:rPr>
              <a:t>توسعه ساخت داخل تجهيزات مورد نياز نيروگاه‌هاي هسته‌اي به منظور بومي‌سازي</a:t>
            </a:r>
            <a:endParaRPr lang="fa-IR" sz="1800" b="1" u="sng" dirty="0" smtClean="0">
              <a:cs typeface="B Mitra" pitchFamily="2" charset="-78"/>
            </a:endParaRPr>
          </a:p>
          <a:p>
            <a:pPr marL="232693" algn="just">
              <a:lnSpc>
                <a:spcPct val="120000"/>
              </a:lnSpc>
              <a:spcBef>
                <a:spcPts val="511"/>
              </a:spcBef>
            </a:pPr>
            <a:r>
              <a:rPr lang="ar-SA" sz="1900" dirty="0" smtClean="0">
                <a:cs typeface="B Mitra" pitchFamily="2" charset="-78"/>
              </a:rPr>
              <a:t>اين پروژه در قالب فازهاي نيازسنجي، امكان‌سنجي، نمونه‌سازي </a:t>
            </a:r>
            <a:r>
              <a:rPr lang="fa-IR" sz="1900" dirty="0" smtClean="0">
                <a:cs typeface="B Mitra" pitchFamily="2" charset="-78"/>
              </a:rPr>
              <a:t>تجهيزات مختلفي مانند: </a:t>
            </a:r>
            <a:r>
              <a:rPr lang="ar-SA" sz="1900" dirty="0" smtClean="0">
                <a:cs typeface="B Mitra" pitchFamily="2" charset="-78"/>
              </a:rPr>
              <a:t>شيرآلات</a:t>
            </a:r>
            <a:r>
              <a:rPr lang="fa-IR" sz="1900" dirty="0" smtClean="0">
                <a:cs typeface="B Mitra" pitchFamily="2" charset="-78"/>
              </a:rPr>
              <a:t>،</a:t>
            </a:r>
            <a:r>
              <a:rPr lang="ar-SA" sz="1900" dirty="0" smtClean="0">
                <a:cs typeface="B Mitra" pitchFamily="2" charset="-78"/>
              </a:rPr>
              <a:t> كابل‌هاي قدرت و كنترل</a:t>
            </a:r>
            <a:r>
              <a:rPr lang="fa-IR" sz="1900" dirty="0" smtClean="0">
                <a:cs typeface="B Mitra" pitchFamily="2" charset="-78"/>
              </a:rPr>
              <a:t>، بشكه‌هاي پسمان و پمپ</a:t>
            </a:r>
            <a:r>
              <a:rPr lang="ar-SA" sz="1900" dirty="0" smtClean="0">
                <a:cs typeface="B Mitra" pitchFamily="2" charset="-78"/>
              </a:rPr>
              <a:t> </a:t>
            </a:r>
            <a:r>
              <a:rPr lang="fa-IR" sz="1900" dirty="0" smtClean="0">
                <a:cs typeface="B Mitra" pitchFamily="2" charset="-78"/>
              </a:rPr>
              <a:t>در حال انجام است. پيشرفت فيزيكي به شرح جدول زير است:</a:t>
            </a:r>
          </a:p>
          <a:p>
            <a:pPr marL="232693" algn="just">
              <a:lnSpc>
                <a:spcPct val="120000"/>
              </a:lnSpc>
              <a:spcBef>
                <a:spcPts val="511"/>
              </a:spcBef>
            </a:pPr>
            <a:r>
              <a:rPr lang="ar-SA" sz="1900" dirty="0" smtClean="0">
                <a:cs typeface="B Zar" pitchFamily="2" charset="-78"/>
              </a:rPr>
              <a:t> </a:t>
            </a:r>
            <a:endParaRPr lang="fa-IR" sz="1900" dirty="0" smtClean="0">
              <a:cs typeface="B Zar" pitchFamily="2" charset="-78"/>
            </a:endParaRPr>
          </a:p>
          <a:p>
            <a:pPr marL="232693" algn="just">
              <a:lnSpc>
                <a:spcPct val="120000"/>
              </a:lnSpc>
              <a:spcBef>
                <a:spcPts val="511"/>
              </a:spcBef>
            </a:pPr>
            <a:endParaRPr lang="fa-IR" sz="1900" dirty="0" smtClean="0">
              <a:cs typeface="B Zar" pitchFamily="2" charset="-78"/>
            </a:endParaRPr>
          </a:p>
          <a:p>
            <a:pPr marL="232693" algn="just">
              <a:lnSpc>
                <a:spcPct val="120000"/>
              </a:lnSpc>
              <a:spcBef>
                <a:spcPts val="511"/>
              </a:spcBef>
            </a:pPr>
            <a:endParaRPr lang="fa-IR" sz="1900" dirty="0" smtClean="0">
              <a:cs typeface="B Zar" pitchFamily="2" charset="-78"/>
            </a:endParaRPr>
          </a:p>
          <a:p>
            <a:pPr marL="232693" algn="just"/>
            <a:r>
              <a:rPr lang="fa-IR" sz="1900" dirty="0" smtClean="0">
                <a:cs typeface="B Mitra" pitchFamily="2" charset="-78"/>
              </a:rPr>
              <a:t>با توجه به فازهاي چهارگانه پروژه، پيشرفت فيزيكي اين فازها نيز به شرح زير بوده است:</a:t>
            </a:r>
          </a:p>
          <a:p>
            <a:pPr marL="232693" algn="just"/>
            <a:endParaRPr lang="fa-IR" sz="400" dirty="0" smtClean="0">
              <a:cs typeface="B Zar" pitchFamily="2" charset="-78"/>
            </a:endParaRPr>
          </a:p>
          <a:p>
            <a:pPr marL="232693" algn="just">
              <a:buFontTx/>
              <a:buChar char="-"/>
            </a:pPr>
            <a:r>
              <a:rPr lang="fa-IR" sz="1900" dirty="0" smtClean="0">
                <a:cs typeface="B Zar" pitchFamily="2" charset="-78"/>
              </a:rPr>
              <a:t> </a:t>
            </a:r>
            <a:r>
              <a:rPr lang="ar-SA" sz="1900" dirty="0" smtClean="0">
                <a:cs typeface="B Mitra" pitchFamily="2" charset="-78"/>
              </a:rPr>
              <a:t>فاز</a:t>
            </a:r>
            <a:r>
              <a:rPr lang="fa-IR" sz="1900" dirty="0" smtClean="0">
                <a:cs typeface="B Mitra" pitchFamily="2" charset="-78"/>
              </a:rPr>
              <a:t> </a:t>
            </a:r>
            <a:r>
              <a:rPr lang="ar-SA" sz="1900" dirty="0" smtClean="0">
                <a:cs typeface="B Mitra" pitchFamily="2" charset="-78"/>
              </a:rPr>
              <a:t>نيازسنجي</a:t>
            </a:r>
            <a:r>
              <a:rPr lang="fa-IR" sz="1900" dirty="0" smtClean="0">
                <a:cs typeface="B Mitra" pitchFamily="2" charset="-78"/>
              </a:rPr>
              <a:t>: </a:t>
            </a:r>
            <a:r>
              <a:rPr lang="fa-IR" sz="1900" dirty="0" smtClean="0">
                <a:cs typeface="B Nazanin" pitchFamily="2" charset="-78"/>
              </a:rPr>
              <a:t>100</a:t>
            </a:r>
            <a:r>
              <a:rPr lang="fa-IR" sz="1900" dirty="0">
                <a:cs typeface="B Zar" pitchFamily="2" charset="-78"/>
              </a:rPr>
              <a:t>% </a:t>
            </a:r>
          </a:p>
          <a:p>
            <a:pPr marL="273050" lvl="0" algn="just">
              <a:buFontTx/>
              <a:buChar char="-"/>
            </a:pPr>
            <a:r>
              <a:rPr lang="fa-IR" sz="1900" dirty="0">
                <a:cs typeface="B Zar" pitchFamily="2" charset="-78"/>
              </a:rPr>
              <a:t>  </a:t>
            </a:r>
            <a:r>
              <a:rPr lang="fa-IR" sz="1900" dirty="0">
                <a:cs typeface="B Mitra" pitchFamily="2" charset="-78"/>
              </a:rPr>
              <a:t>فاز</a:t>
            </a:r>
            <a:r>
              <a:rPr lang="ar-SA" sz="1900" dirty="0">
                <a:cs typeface="B Mitra" pitchFamily="2" charset="-78"/>
              </a:rPr>
              <a:t> امكان‌سنجي</a:t>
            </a:r>
            <a:r>
              <a:rPr lang="fa-IR" sz="1900" dirty="0">
                <a:cs typeface="B Mitra" pitchFamily="2" charset="-78"/>
              </a:rPr>
              <a:t>: </a:t>
            </a:r>
            <a:r>
              <a:rPr lang="fa-IR" sz="1900" dirty="0">
                <a:cs typeface="B Nazanin" pitchFamily="2" charset="-78"/>
              </a:rPr>
              <a:t>98/76</a:t>
            </a:r>
            <a:r>
              <a:rPr lang="fa-IR" sz="1900" dirty="0">
                <a:cs typeface="B Zar" pitchFamily="2" charset="-78"/>
              </a:rPr>
              <a:t>%</a:t>
            </a:r>
          </a:p>
          <a:p>
            <a:pPr marL="273050" lvl="0" algn="just">
              <a:buFontTx/>
              <a:buChar char="-"/>
            </a:pPr>
            <a:r>
              <a:rPr lang="fa-IR" sz="1900" dirty="0">
                <a:cs typeface="B Zar" pitchFamily="2" charset="-78"/>
              </a:rPr>
              <a:t> </a:t>
            </a:r>
            <a:r>
              <a:rPr lang="fa-IR" sz="1900" dirty="0">
                <a:cs typeface="B Mitra" pitchFamily="2" charset="-78"/>
              </a:rPr>
              <a:t>فاز </a:t>
            </a:r>
            <a:r>
              <a:rPr lang="ar-SA" sz="1900" dirty="0">
                <a:cs typeface="B Mitra" pitchFamily="2" charset="-78"/>
              </a:rPr>
              <a:t>نمونه‌سازي شيرآلات</a:t>
            </a:r>
            <a:r>
              <a:rPr lang="fa-IR" sz="1900" dirty="0">
                <a:cs typeface="B Mitra" pitchFamily="2" charset="-78"/>
              </a:rPr>
              <a:t>: </a:t>
            </a:r>
            <a:r>
              <a:rPr lang="fa-IR" sz="1900" dirty="0">
                <a:cs typeface="B Nazanin" pitchFamily="2" charset="-78"/>
              </a:rPr>
              <a:t>100</a:t>
            </a:r>
            <a:r>
              <a:rPr lang="fa-IR" sz="1900" dirty="0">
                <a:cs typeface="B Zar" pitchFamily="2" charset="-78"/>
              </a:rPr>
              <a:t>%</a:t>
            </a:r>
          </a:p>
          <a:p>
            <a:pPr marL="273050" lvl="0" algn="just">
              <a:buFontTx/>
              <a:buChar char="-"/>
            </a:pPr>
            <a:r>
              <a:rPr lang="fa-IR" sz="1900" dirty="0">
                <a:cs typeface="B Zar" pitchFamily="2" charset="-78"/>
              </a:rPr>
              <a:t> </a:t>
            </a:r>
            <a:r>
              <a:rPr lang="fa-IR" sz="1900" dirty="0">
                <a:cs typeface="B Mitra" pitchFamily="2" charset="-78"/>
              </a:rPr>
              <a:t>فاز </a:t>
            </a:r>
            <a:r>
              <a:rPr lang="ar-SA" sz="1900" dirty="0">
                <a:cs typeface="B Mitra" pitchFamily="2" charset="-78"/>
              </a:rPr>
              <a:t>نمونه‌سازي كابل‌هاي قدرت و كنترل</a:t>
            </a:r>
            <a:r>
              <a:rPr lang="fa-IR" sz="1900" dirty="0">
                <a:cs typeface="B Zar" pitchFamily="2" charset="-78"/>
              </a:rPr>
              <a:t>: </a:t>
            </a:r>
            <a:r>
              <a:rPr lang="fa-IR" sz="1900" dirty="0">
                <a:cs typeface="B Nazanin" pitchFamily="2" charset="-78"/>
              </a:rPr>
              <a:t>76/7</a:t>
            </a:r>
            <a:r>
              <a:rPr lang="fa-IR" sz="1900" dirty="0">
                <a:cs typeface="B Zar" pitchFamily="2" charset="-78"/>
              </a:rPr>
              <a:t>% </a:t>
            </a:r>
            <a:endParaRPr lang="fa-IR" sz="1900" dirty="0">
              <a:cs typeface="B Zar" pitchFamily="2" charset="-78"/>
              <a:hlinkClick r:id="" action="ppaction://noactio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576" y="249492"/>
            <a:ext cx="7560840" cy="7560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8963" rIns="0" bIns="38963" rtlCol="1" anchor="ctr"/>
          <a:lstStyle/>
          <a:p>
            <a:pPr algn="ctr"/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 algn="ctr"/>
            <a:endParaRPr lang="fa-IR" sz="900" dirty="0" smtClean="0">
              <a:solidFill>
                <a:srgbClr val="150C90"/>
              </a:solidFill>
              <a:cs typeface="B Titr" pitchFamily="2" charset="-78"/>
            </a:endParaRPr>
          </a:p>
          <a:p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4- ساير اقدامات انجام شده</a:t>
            </a:r>
            <a:endParaRPr lang="fa-IR" sz="2000" dirty="0">
              <a:solidFill>
                <a:schemeClr val="accent2">
                  <a:lumMod val="75000"/>
                </a:schemeClr>
              </a:solidFill>
              <a:cs typeface="B Za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144502"/>
              </p:ext>
            </p:extLst>
          </p:nvPr>
        </p:nvGraphicFramePr>
        <p:xfrm>
          <a:off x="1428729" y="2219884"/>
          <a:ext cx="6494536" cy="10665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3033"/>
                <a:gridCol w="2235693"/>
                <a:gridCol w="2445810"/>
              </a:tblGrid>
              <a:tr h="35433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عنوان</a:t>
                      </a:r>
                      <a:endParaRPr lang="fa-IR" sz="1700" b="1" dirty="0">
                        <a:cs typeface="B Zar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درصد پيشرفت تا</a:t>
                      </a:r>
                      <a:r>
                        <a:rPr lang="fa-IR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 پايان 1392</a:t>
                      </a:r>
                      <a:r>
                        <a:rPr lang="fa-IR" sz="17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  <a:endParaRPr lang="en-US" sz="17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285464">
                <a:tc vMerge="1">
                  <a:txBody>
                    <a:bodyPr/>
                    <a:lstStyle/>
                    <a:p>
                      <a:pPr rtl="1"/>
                      <a:endParaRPr lang="fa-IR" sz="2000" b="0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برنامه‌اي</a:t>
                      </a:r>
                      <a:endParaRPr lang="en-US" sz="2000" b="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واقعي</a:t>
                      </a:r>
                      <a:endParaRPr lang="en-US" sz="2000" b="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dirty="0" smtClean="0">
                          <a:cs typeface="B Zar" pitchFamily="2" charset="-78"/>
                        </a:rPr>
                        <a:t>كل پروژه</a:t>
                      </a:r>
                      <a:endParaRPr lang="fa-IR" sz="2000" b="0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0" dirty="0" smtClean="0">
                          <a:cs typeface="B Nazanin" pitchFamily="2" charset="-78"/>
                        </a:rPr>
                        <a:t>96/2</a:t>
                      </a:r>
                      <a:endParaRPr lang="fa-IR" sz="2200" b="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90/93</a:t>
                      </a:r>
                      <a:endParaRPr lang="fa-IR" sz="2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8280920" cy="3942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a-IR" sz="8000" b="1" u="sng" dirty="0" smtClean="0">
                <a:solidFill>
                  <a:srgbClr val="150C90"/>
                </a:solidFill>
                <a:cs typeface="B Mitra" pitchFamily="2" charset="-78"/>
              </a:rPr>
              <a:t>تربيت نيروي انساني و ارتقاي كيفيت آموزش در زمينه علوم و مهندسي هسته‌اي</a:t>
            </a:r>
          </a:p>
          <a:p>
            <a:pPr marL="15152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dirty="0" smtClean="0">
              <a:cs typeface="B Zar" pitchFamily="2" charset="-78"/>
            </a:endParaRPr>
          </a:p>
          <a:p>
            <a:pPr marL="15152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8800" dirty="0" smtClean="0">
                <a:cs typeface="B Mitra" pitchFamily="2" charset="-78"/>
              </a:rPr>
              <a:t>هدف اين پروژه، استفاده از تجارب جهاني و همكاري دانشگاه‌ها و مراكز پژوهشي داخلي، براي برآورده نمودن الزامات و نيازمندي‌هاي مربوط به كاركنان نيروگاه‌هاي هسته‌اي مي‌باشد. در اين راستا، مهمترين فعاليت‌هاي انجام شده و يا در حال انجام  شركت عبارتند از: </a:t>
            </a:r>
            <a:endParaRPr lang="fa-IR" sz="8800" dirty="0" smtClean="0">
              <a:cs typeface="B Mitra" pitchFamily="2" charset="-78"/>
            </a:endParaRPr>
          </a:p>
          <a:p>
            <a:pPr marL="15152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 smtClean="0">
              <a:cs typeface="B Zar" pitchFamily="2" charset="-78"/>
            </a:endParaRP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تعيين و تدوين نيازهاي آموزشي به منظور تأمين و تربيت نيروي انساني مورد نياز</a:t>
            </a: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  <a:tabLst>
                <a:tab pos="453211" algn="l"/>
              </a:tabLst>
            </a:pPr>
            <a:r>
              <a:rPr lang="fa-IR" sz="7500" dirty="0" smtClean="0">
                <a:cs typeface="B Mitra" pitchFamily="2" charset="-78"/>
              </a:rPr>
              <a:t>امكان‌سنجي توان داخلي جهت آموزش و ارتقاي نيروي انساني متخصص در توسعه نيروگاه‌هاي هسته‌اي</a:t>
            </a: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اجراي دوره‌هاي آموزشي مورد نياز</a:t>
            </a: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ارزيابي ديدگاه‌هاي افكار عمومي بوشهر نسبت به نيروگاه‌هاي اتمي</a:t>
            </a: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اجراي دوره‌هاي آموزشي به كمك </a:t>
            </a:r>
            <a:r>
              <a:rPr lang="en-US" sz="7500" dirty="0" smtClean="0">
                <a:cs typeface="+mj-cs"/>
              </a:rPr>
              <a:t>CBT</a:t>
            </a:r>
            <a:r>
              <a:rPr lang="fa-IR" sz="7500" dirty="0" smtClean="0">
                <a:cs typeface="+mj-cs"/>
              </a:rPr>
              <a:t> </a:t>
            </a:r>
            <a:r>
              <a:rPr lang="en-US" sz="7500" dirty="0" smtClean="0">
                <a:cs typeface="+mj-cs"/>
              </a:rPr>
              <a:t>(Computer Based Training)</a:t>
            </a:r>
            <a:endParaRPr lang="fa-IR" sz="7500" dirty="0" smtClean="0">
              <a:cs typeface="+mj-cs"/>
            </a:endParaRP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تعاملات با آژانس بين‌المللي انرژي اتمي</a:t>
            </a:r>
          </a:p>
          <a:p>
            <a:pPr marL="453211" indent="-301690">
              <a:lnSpc>
                <a:spcPct val="120000"/>
              </a:lnSpc>
              <a:spcBef>
                <a:spcPts val="511"/>
              </a:spcBef>
              <a:buFont typeface="Wingdings" pitchFamily="2" charset="2"/>
              <a:buChar char="q"/>
            </a:pPr>
            <a:r>
              <a:rPr lang="fa-IR" sz="7500" dirty="0" smtClean="0">
                <a:cs typeface="B Mitra" pitchFamily="2" charset="-78"/>
              </a:rPr>
              <a:t>همكاري با دانشگاه‌هاي داخل كشور</a:t>
            </a:r>
            <a:endParaRPr lang="fa-IR" sz="7500" dirty="0" smtClean="0">
              <a:solidFill>
                <a:srgbClr val="150C90"/>
              </a:solidFill>
              <a:cs typeface="B Mitra" pitchFamily="2" charset="-78"/>
              <a:hlinkClick r:id="" action="ppaction://noactio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576" y="195486"/>
            <a:ext cx="7560840" cy="7560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8963" rIns="0" bIns="38963" rtlCol="1" anchor="ctr"/>
          <a:lstStyle/>
          <a:p>
            <a:pPr algn="ctr"/>
            <a:r>
              <a:rPr lang="fa-IR" sz="2000" dirty="0" smtClean="0">
                <a:solidFill>
                  <a:srgbClr val="150C90"/>
                </a:solidFill>
                <a:cs typeface="B Titr" pitchFamily="2" charset="-78"/>
              </a:rPr>
              <a:t>عملكرد شركت در قالب:</a:t>
            </a:r>
          </a:p>
          <a:p>
            <a:pPr algn="ctr"/>
            <a:endParaRPr lang="fa-IR" sz="900" dirty="0" smtClean="0">
              <a:solidFill>
                <a:srgbClr val="150C90"/>
              </a:solidFill>
              <a:cs typeface="B Titr" pitchFamily="2" charset="-78"/>
            </a:endParaRPr>
          </a:p>
          <a:p>
            <a:r>
              <a:rPr lang="fa-IR" sz="2000" b="1" dirty="0" smtClean="0">
                <a:solidFill>
                  <a:srgbClr val="150C90"/>
                </a:solidFill>
                <a:cs typeface="B Zar" pitchFamily="2" charset="-78"/>
              </a:rPr>
              <a:t>4- ساير اقدامات انجام شده                                                     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Zar" pitchFamily="2" charset="-78"/>
              </a:rPr>
              <a:t>.... ادامه </a:t>
            </a:r>
            <a:endParaRPr lang="fa-IR" sz="2000" dirty="0">
              <a:solidFill>
                <a:schemeClr val="accent2">
                  <a:lumMod val="7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14546" y="4786329"/>
            <a:ext cx="4733948" cy="233378"/>
          </a:xfrm>
        </p:spPr>
        <p:txBody>
          <a:bodyPr/>
          <a:lstStyle/>
          <a:p>
            <a:r>
              <a:rPr lang="fa-IR" sz="1200" dirty="0" smtClean="0">
                <a:cs typeface="B Zar" pitchFamily="2" charset="-78"/>
              </a:rPr>
              <a:t>گزارش هيأت مديره شركت مادر تخصصي توليد و توسعه انرژي اتمي ايران- پايان سال 1391</a:t>
            </a:r>
            <a:endParaRPr lang="fa-IR" sz="12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37</a:t>
            </a:fld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857502"/>
            <a:ext cx="30003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dirty="0" smtClean="0">
                <a:latin typeface="IranNastaliq" pitchFamily="18" charset="0"/>
                <a:cs typeface="IranNastaliq" pitchFamily="18" charset="0"/>
              </a:rPr>
              <a:t>از توجه شما سپاسگزاريم ....</a:t>
            </a:r>
            <a:endParaRPr lang="fa-IR" sz="4000" b="1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42859"/>
            <a:ext cx="8643998" cy="4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4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موضوع فعاليت شركت</a:t>
            </a:r>
            <a:endParaRPr lang="fa-IR" sz="24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fa-IR" sz="2400" b="1" u="sng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algn="justLow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305748" algn="l"/>
              </a:tabLst>
            </a:pP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مديريت و نظارت بر سرمايه</a:t>
            </a: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شركت جهت انجام هرگونه</a:t>
            </a: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فعاليت در راستاي توليد و توسعه برق هسته‌اي، </a:t>
            </a:r>
            <a:endParaRPr lang="fa-IR" sz="2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Low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fa-IR" sz="2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Low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305748" algn="l"/>
              </a:tabLst>
            </a:pP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مديريت و نظارت بر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</a:t>
            </a:r>
            <a:r>
              <a:rPr lang="ar-S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طالعات،</a:t>
            </a:r>
            <a:r>
              <a:rPr lang="fa-I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مكان يابي، طراحي، احداث، تامين سوخت هسته</a:t>
            </a:r>
            <a:r>
              <a:rPr lang="fa-I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اي، بهره</a:t>
            </a:r>
            <a:r>
              <a:rPr lang="fa-I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برداري ايمن، از كاراندازي 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نيروگاه</a:t>
            </a: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تاسيسات آنها</a:t>
            </a:r>
            <a:endParaRPr lang="fa-IR" sz="2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Low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fa-IR" sz="2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Low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305748" algn="l"/>
              </a:tabLst>
            </a:pPr>
            <a:r>
              <a:rPr lang="fa-IR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27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كليه معاملات مربوط به برق هسته‌اي </a:t>
            </a:r>
            <a:endParaRPr lang="fa-IR" sz="27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3" y="142859"/>
            <a:ext cx="8643998" cy="44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4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شركت</a:t>
            </a:r>
            <a:endParaRPr lang="en-US" sz="24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(مطابق با اساسنامه شركت،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موارد زير از وظايف 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اصلي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شركت مي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باشد</a:t>
            </a: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)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47463" indent="-147463" algn="justLow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هرگونه فعاليت در راستاي مطالعات، احداث و بهره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برداري ايمن از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مين سوخت هسته‌اي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47463" indent="-147463" algn="justLow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بررسي و تدوين پيشنهادهاي لازم در زمينه راهبردها، سياست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و برنامه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بلندمدت و ميان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مدت صنعت برق هسته‌اي و ارايه آنها به سازمان انرژي اتمي ايران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47463" indent="-147463" algn="justLow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اجراي راهبردها، سياست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و برنامه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سازمان انرژي اتمي ايران در راستاي اهداف شركت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</a:p>
          <a:p>
            <a:pPr marL="151521" indent="-151521" algn="justLow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بررسي و از كاراندازي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سيسات مربوط و نظارت برآنها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همكاري در ساخت وسايل، ادوات، تجهيزات، اجزا و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سيسات مورد نياز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كليه مشتقات مربوط به آنها در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داخل كشور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خريد و فروش انرژي برق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ar-SA" sz="2700" dirty="0" smtClean="0"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8809"/>
            <a:ext cx="8715436" cy="4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شركت</a:t>
            </a:r>
            <a:endParaRPr lang="en-US" sz="20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(ادامه ...)</a:t>
            </a: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0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تحقيقات و مطالعات لازم در زمينه انرژي اتمي، سرمايه گذاري، مشاركت، مديريت، نظارت، ريسك پذيري، حمايت مالي و اعتباري، فعاليتهاي تجاري و بازرگاني و انجام هرگونه معاملات، واردات و صادرات خدمات، تجهيزات، قطعات و ماشين آلات در اين زمينه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سرمايه گذاري در توليد، انتقال و فروش برق حاصل از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در داخل و خارج كشور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سرمايه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و تشويق نسبت به مطالعات و تحقيقات در زمينه انتقال فناوري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و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سيسات برق هسته‌اي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سرمايه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در فعاليت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و تحقيقات و مطالعات لازم در زمينه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مين سوخت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با رعايت قوانين و مقررات مربوط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اخذ هرگونه اعتبار، وام و تسهيلات مالي از منابع داخلي و خارجي، عرضه اوراق مشاركت و ساير روش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مين منابع مالي با اخذ مجوز از مراجع قانوني ذيربط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7820"/>
            <a:ext cx="8715436" cy="4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شركت</a:t>
            </a:r>
            <a:endParaRPr lang="en-US" sz="20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(ادامه ...)</a:t>
            </a: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مين، توسعه و مديريت منابع مالي اعم از عمومي و يا غير آن و استفاده بهينه از اين منابع از طريق برقراري تسهيلات و گردش منابع مالي و مديريت و هماهنگي تجاري، فني و برنامه‌اي و هدايت آنها درجهت سياست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تعيين شده دولت و سازمان انرژي اتمي ايران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ايجاد ارتباط و يا انعقاد قرارداد با مراجع بين المللي، شركت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و موسسات خارجي و داخلي در زمينه نيروگاه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به منظور استفاده صلح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جويانه از انرژي هسته‌اي مطابق ضوابط بين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المللي و نظام ايمني هسته‌اي كشور و با رعايت قوانين و مقررات مربوط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تهيه و تنظيم مقررات، استانداردها و دستورالعمل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لازم براي حسن اجراي امور و استفاده بهينه از امكانات و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سيسات صنعت برق هسته‌اي و ارايه آنها به مراجع ذيربط جهت تصويب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حمايت، سرمايه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و تشويق فعاليت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آموزشي و پژوهشي در زمينه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تخصصي مرتبط با صنعت برق هسته‌اي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4240"/>
            <a:ext cx="8715436" cy="4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شركت</a:t>
            </a:r>
            <a:endParaRPr lang="en-US" sz="20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(ادامه ...)</a:t>
            </a: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تربيت نيروي انساني متخصص و مورد نياز در داخل و يا خارج كشور و برگزاري كارآموزي و دوره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آموزشي لازم با انعقاد قرارداد آموزشي و كارآموزي با اشخاص حقيقي و حقوقي داخل و خارج كشور در چارچوب قوانين و مقررات مربوط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cs typeface="B Mitra" pitchFamily="2" charset="-78"/>
            </a:endParaRPr>
          </a:p>
          <a:p>
            <a:pPr marL="151521" indent="-151521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05748" algn="l"/>
              </a:tabLst>
            </a:pP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كليه امور مهندسي، طراحي، ساخت، ايجاد و نصب 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سيسات آب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شيرين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كن با استفاده از فناوري هسته‌اي در كشور و بهره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برداري از آنها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</a:p>
          <a:p>
            <a:pPr marL="308454" indent="-227282" algn="justLow" fontAlgn="base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81172" algn="l"/>
                <a:tab pos="151521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هرگونه عمليات مالي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و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معاملات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ي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و مشاركت در موسسات و شركت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ديگر كه مرتبط با موضوع شركت باشد در چارچوب قوانين و مقررات مربوط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؛</a:t>
            </a:r>
            <a:endParaRPr lang="en-US" sz="24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308454" indent="-227282" algn="justLow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03042" algn="l"/>
                <a:tab pos="384214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مبادرت به هرگونه فعاليت كه با هدف شركت مرتبط باشد.</a:t>
            </a:r>
            <a:endParaRPr lang="en-US" sz="24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618261" indent="-470798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303042" algn="l"/>
                <a:tab pos="457269" algn="l"/>
              </a:tabLst>
            </a:pP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تبصره - شركت مي‌تواند در انجام و اجراي اهداف و وظايف يادشده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حسب مورد ر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أ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سا و يا از طريق همكاري و يا مشاركت با اشخاص حقيقي و حقوقي و شركت</a:t>
            </a:r>
            <a:r>
              <a:rPr lang="fa-IR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داخل يا خارج كشور اقدام نمايد.</a:t>
            </a:r>
            <a:endParaRPr lang="fa-IR" sz="24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7" y="285735"/>
            <a:ext cx="8352928" cy="4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بيانيه چشم‌انداز و مأموريت‌هاي اصلي شركت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fa-IR" sz="9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ar-SA" sz="1900" dirty="0" smtClean="0">
                <a:cs typeface="B Mitra" pitchFamily="2" charset="-78"/>
              </a:rPr>
              <a:t>شركت توليد و توسعه انرژي اتمي ايران نماد استفاده از فناوري صلح‌آميز هسته‌اي براي توليد برق ايمن و مطمئن به منظور رفع نياز نسل‌هاي آينده به انرژي پاك در راستاي توسعه پايدار كشور، سازماني پويا و توانمند از نظر علمي و فني و برخوردار از سرمايه‌هاي انساني شايسته، متعهد و توانا است.</a:t>
            </a:r>
            <a:endParaRPr lang="fa-IR" sz="19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"/>
            <a:endParaRPr lang="fa-IR" sz="900" dirty="0" smtClean="0">
              <a:cs typeface="B Mitra" pitchFamily="2" charset="-78"/>
            </a:endParaRPr>
          </a:p>
          <a:p>
            <a:pPr algn="just"/>
            <a:r>
              <a:rPr lang="ar-SA" sz="1900" dirty="0" smtClean="0">
                <a:cs typeface="B Mitra" pitchFamily="2" charset="-78"/>
              </a:rPr>
              <a:t>مأموريت شركت توليد و توسعه انرژي اتمي ايران عبارت است از توسعه‌ همه‌جانبه نيروگاه‌هاي هسته‌اي در تمام مراحل مطالعات امكان‌سنجي، تعيين ساختگاه، طراحي، ساخت، راه‌اندازي، بهره‌برداري و از كاراندازي از منظر كمي، مقبوليت اجتماعي، ايمني و فناوري</a:t>
            </a:r>
            <a:r>
              <a:rPr lang="fa-IR" sz="1900" dirty="0" smtClean="0">
                <a:cs typeface="B Mitra" pitchFamily="2" charset="-78"/>
              </a:rPr>
              <a:t>.</a:t>
            </a:r>
            <a:r>
              <a:rPr lang="ar-SA" sz="1900" dirty="0" smtClean="0">
                <a:cs typeface="B Mitra" pitchFamily="2" charset="-78"/>
              </a:rPr>
              <a:t> در اين راستا، محورهاي اصلي فعاليت شركت </a:t>
            </a:r>
            <a:r>
              <a:rPr lang="fa-IR" sz="1900" dirty="0" smtClean="0">
                <a:cs typeface="B Mitra" pitchFamily="2" charset="-78"/>
              </a:rPr>
              <a:t>و مأموريت واحدهاي زيرمجموعه </a:t>
            </a:r>
            <a:r>
              <a:rPr lang="ar-SA" sz="1900" dirty="0" smtClean="0">
                <a:cs typeface="B Mitra" pitchFamily="2" charset="-78"/>
              </a:rPr>
              <a:t>به شرح زير است</a:t>
            </a:r>
            <a:r>
              <a:rPr lang="fa-IR" sz="1900" dirty="0" smtClean="0">
                <a:cs typeface="B Mitra" pitchFamily="2" charset="-78"/>
              </a:rPr>
              <a:t>:  </a:t>
            </a:r>
            <a:r>
              <a:rPr lang="fa-IR" sz="1700" b="1" dirty="0" smtClean="0">
                <a:cs typeface="B Mitra" pitchFamily="2" charset="-78"/>
                <a:hlinkClick r:id="rId2" action="ppaction://hlinkfile"/>
              </a:rPr>
              <a:t>ادامه...</a:t>
            </a:r>
            <a:endParaRPr lang="en-US" sz="1900" dirty="0" smtClean="0">
              <a:cs typeface="B Mitra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endParaRPr lang="fa-IR" sz="2000" b="1" dirty="0" smtClean="0">
              <a:solidFill>
                <a:srgbClr val="00008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sz="20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بيانيه خط‌مشي سيستم مديريت شركت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05748" algn="l"/>
              </a:tabLst>
            </a:pPr>
            <a:r>
              <a:rPr lang="fa-IR" sz="1900" dirty="0" smtClean="0">
                <a:cs typeface="B Mitra" pitchFamily="2" charset="-78"/>
              </a:rPr>
              <a:t>شركت مادر تخصصي توليد و توسعه انرژي اتمي ايران مسئوليت مديريت و نظارت بر سرمايه‌هاي شركت جهت انجام هرگونه فعاليت در راستاي توليد و توسعه برق هسته‌اي، مديريت و نظارت بر انجام مطالعات، مكان‌يابي، طراحي، احداث، تأمين سوخت هسته‌اي، راه‌اندازي، بهره‌برداري ايمن و از‌ كار‌اندازي نيروگاه‌هاي هسته‌اي و تأسيسات آنها و انجام كليه معاملات مربوط به برق هسته‌اي را دارا مي‌باشد.  </a:t>
            </a:r>
            <a:r>
              <a:rPr lang="fa-IR" sz="1700" b="1" dirty="0" smtClean="0">
                <a:cs typeface="B Mitra" pitchFamily="2" charset="-78"/>
                <a:hlinkClick r:id="rId3" action="ppaction://hlinkfile"/>
              </a:rPr>
              <a:t>ادامه...</a:t>
            </a:r>
            <a:endParaRPr lang="en-US" sz="1900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3723</Words>
  <Application>Microsoft Office PowerPoint</Application>
  <PresentationFormat>On-screen Show (16:9)</PresentationFormat>
  <Paragraphs>1005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1-  تقسيم‌بندي سني كاركنان: </vt:lpstr>
      <vt:lpstr> 3-  سوابق خدمتي: </vt:lpstr>
      <vt:lpstr>1- برنامه‌هاي بلندمدت شركت شامل مديريت و نظارت توليد و توسعه برق هسته‌اي، مطالعات مكان‌يابي، امكان‌سنجي، تعيين و معرفي محل مناسب جهت امكان احداث نيروگاه‌هاي هسته‌اي در سراسر كشور و انجام مطالعات طراحي و احداث نيروگاه‌هاي هسته‌اي تا ميزان 7000 مگاوات در افق بيست ساله كشور مي‌باشد. </vt:lpstr>
      <vt:lpstr>Slide 16</vt:lpstr>
      <vt:lpstr>Slide 17</vt:lpstr>
      <vt:lpstr>Slide 18</vt:lpstr>
      <vt:lpstr>Slide 19</vt:lpstr>
      <vt:lpstr>نمودار توليد و برق تحويلي نيروگاه اتمي بوشهر به شبكه در سال 1392</vt:lpstr>
      <vt:lpstr>وضعيت توليد و فروش برق نيروگاه اتمي بوشهر (تا پايان سال 1392)</vt:lpstr>
      <vt:lpstr>Slide 22</vt:lpstr>
      <vt:lpstr>Slide 23</vt:lpstr>
      <vt:lpstr>Slide 24</vt:lpstr>
      <vt:lpstr>Slide 25</vt:lpstr>
      <vt:lpstr>محاسبه هزينه توليد برق نيروگاه‌هاي فسيلي كشور  و نيروگاه هسته‌اي و مقايسه آنها </vt:lpstr>
      <vt:lpstr>پارامترهاي ورودي براي محاسبه        </vt:lpstr>
      <vt:lpstr>قيمت سوخت مصرفي نيروگاه‌ها</vt:lpstr>
      <vt:lpstr>نتايج محاسبه</vt:lpstr>
      <vt:lpstr>آناليز حساسيت</vt:lpstr>
      <vt:lpstr>جزييات دامنه تغييرات پارامترها</vt:lpstr>
      <vt:lpstr>نمودار نتايج هزينه توليد هر كيلووات ساعت برق در انواع نيروگاه‌ها  با توجه به تغيير مقادير پارامترهاي اصلي</vt:lpstr>
      <vt:lpstr>تركيب هزينه به دست آمده براي نيروگاه‌ها (بدون احتساب هزينه زيست محيطي)</vt:lpstr>
      <vt:lpstr>تركيب هزينه به دست آمده براي نيروگاه‌ها (با احتساب هزينه زيست محيطي)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عملكرد طر حهاي دارايي  ‌ها  ي سر ما يه‌اي شركت تا پايان اسفند 1388</dc:title>
  <dc:creator>Salimpour</dc:creator>
  <cp:lastModifiedBy>Home</cp:lastModifiedBy>
  <cp:revision>552</cp:revision>
  <cp:lastPrinted>2014-09-02T11:15:05Z</cp:lastPrinted>
  <dcterms:created xsi:type="dcterms:W3CDTF">2010-05-02T09:42:05Z</dcterms:created>
  <dcterms:modified xsi:type="dcterms:W3CDTF">2014-09-05T06:53:58Z</dcterms:modified>
</cp:coreProperties>
</file>