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60" r:id="rId4"/>
    <p:sldId id="261" r:id="rId5"/>
    <p:sldId id="263"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1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293AF5-6C12-492E-90F3-8CAD7EE3FD97}" type="datetimeFigureOut">
              <a:rPr lang="en-US" smtClean="0"/>
              <a:pPr/>
              <a:t>8/2/2014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607FFD-FBAA-41DE-B1B7-461A33F66E9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293AF5-6C12-492E-90F3-8CAD7EE3FD97}" type="datetimeFigureOut">
              <a:rPr lang="en-US" smtClean="0"/>
              <a:pPr/>
              <a:t>8/2/2014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607FFD-FBAA-41DE-B1B7-461A33F66E9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293AF5-6C12-492E-90F3-8CAD7EE3FD97}" type="datetimeFigureOut">
              <a:rPr lang="en-US" smtClean="0"/>
              <a:pPr/>
              <a:t>8/2/2014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607FFD-FBAA-41DE-B1B7-461A33F66E9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293AF5-6C12-492E-90F3-8CAD7EE3FD97}" type="datetimeFigureOut">
              <a:rPr lang="en-US" smtClean="0"/>
              <a:pPr/>
              <a:t>8/2/2014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607FFD-FBAA-41DE-B1B7-461A33F66E9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293AF5-6C12-492E-90F3-8CAD7EE3FD97}" type="datetimeFigureOut">
              <a:rPr lang="en-US" smtClean="0"/>
              <a:pPr/>
              <a:t>8/2/2014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607FFD-FBAA-41DE-B1B7-461A33F66E9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5293AF5-6C12-492E-90F3-8CAD7EE3FD97}" type="datetimeFigureOut">
              <a:rPr lang="en-US" smtClean="0"/>
              <a:pPr/>
              <a:t>8/2/2014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607FFD-FBAA-41DE-B1B7-461A33F66E9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293AF5-6C12-492E-90F3-8CAD7EE3FD97}" type="datetimeFigureOut">
              <a:rPr lang="en-US" smtClean="0"/>
              <a:pPr/>
              <a:t>8/2/2014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607FFD-FBAA-41DE-B1B7-461A33F66E9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293AF5-6C12-492E-90F3-8CAD7EE3FD97}" type="datetimeFigureOut">
              <a:rPr lang="en-US" smtClean="0"/>
              <a:pPr/>
              <a:t>8/2/2014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607FFD-FBAA-41DE-B1B7-461A33F66E9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293AF5-6C12-492E-90F3-8CAD7EE3FD97}" type="datetimeFigureOut">
              <a:rPr lang="en-US" smtClean="0"/>
              <a:pPr/>
              <a:t>8/2/2014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607FFD-FBAA-41DE-B1B7-461A33F66E9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293AF5-6C12-492E-90F3-8CAD7EE3FD97}" type="datetimeFigureOut">
              <a:rPr lang="en-US" smtClean="0"/>
              <a:pPr/>
              <a:t>8/2/2014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607FFD-FBAA-41DE-B1B7-461A33F66E9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293AF5-6C12-492E-90F3-8CAD7EE3FD97}" type="datetimeFigureOut">
              <a:rPr lang="en-US" smtClean="0"/>
              <a:pPr/>
              <a:t>8/2/2014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607FFD-FBAA-41DE-B1B7-461A33F66E9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293AF5-6C12-492E-90F3-8CAD7EE3FD97}" type="datetimeFigureOut">
              <a:rPr lang="en-US" smtClean="0"/>
              <a:pPr/>
              <a:t>8/2/2014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607FFD-FBAA-41DE-B1B7-461A33F66E9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tile tx="0" ty="0" sx="92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8001000" cy="1066800"/>
          </a:xfrm>
        </p:spPr>
        <p:txBody>
          <a:bodyPr>
            <a:normAutofit/>
          </a:bodyPr>
          <a:lstStyle/>
          <a:p>
            <a:pPr fontAlgn="base">
              <a:spcAft>
                <a:spcPct val="0"/>
              </a:spcAft>
              <a:defRPr/>
            </a:pPr>
            <a:r>
              <a:rPr lang="en-US" sz="3200" dirty="0" smtClean="0"/>
              <a:t>Vibration </a:t>
            </a:r>
            <a:r>
              <a:rPr lang="en-US" sz="3200" dirty="0"/>
              <a:t>Monitoring </a:t>
            </a:r>
            <a:r>
              <a:rPr lang="en-US" sz="3200" dirty="0" smtClean="0"/>
              <a:t>System </a:t>
            </a:r>
            <a:r>
              <a:rPr lang="en-US" sz="3200" dirty="0"/>
              <a:t>in </a:t>
            </a:r>
            <a:r>
              <a:rPr lang="en-US" sz="3200" dirty="0" err="1"/>
              <a:t>Bushehr</a:t>
            </a:r>
            <a:r>
              <a:rPr lang="en-US" sz="3200" dirty="0"/>
              <a:t> </a:t>
            </a:r>
            <a:r>
              <a:rPr lang="en-US" sz="3200" dirty="0" smtClean="0"/>
              <a:t>Npp1</a:t>
            </a:r>
            <a:br>
              <a:rPr lang="en-US" sz="3200" dirty="0" smtClean="0"/>
            </a:br>
            <a:r>
              <a:rPr lang="en-US" sz="1800" dirty="0" smtClean="0"/>
              <a:t>introduction &amp; </a:t>
            </a:r>
            <a:r>
              <a:rPr lang="en-US" sz="1800" dirty="0" smtClean="0"/>
              <a:t>problems</a:t>
            </a:r>
            <a:endParaRPr lang="en-US" sz="1800" dirty="0"/>
          </a:p>
        </p:txBody>
      </p:sp>
      <p:sp>
        <p:nvSpPr>
          <p:cNvPr id="5" name="TextBox 4"/>
          <p:cNvSpPr txBox="1"/>
          <p:nvPr/>
        </p:nvSpPr>
        <p:spPr>
          <a:xfrm>
            <a:off x="533400" y="2743200"/>
            <a:ext cx="8229600" cy="1169551"/>
          </a:xfrm>
          <a:prstGeom prst="rect">
            <a:avLst/>
          </a:prstGeom>
          <a:noFill/>
        </p:spPr>
        <p:txBody>
          <a:bodyPr wrap="square" rtlCol="1">
            <a:spAutoFit/>
          </a:bodyPr>
          <a:lstStyle/>
          <a:p>
            <a:pPr algn="ctr"/>
            <a:r>
              <a:rPr lang="en-US" sz="1400" b="1" dirty="0" smtClean="0"/>
              <a:t>Acquaintance with Methods of Vibration Monitoring of Rotating Machines Including RCP and </a:t>
            </a:r>
            <a:r>
              <a:rPr lang="en-US" sz="1400" b="1" dirty="0" smtClean="0"/>
              <a:t>Turbine-Generator</a:t>
            </a:r>
            <a:endParaRPr lang="en-US" sz="1400" dirty="0" smtClean="0"/>
          </a:p>
          <a:p>
            <a:pPr algn="ctr"/>
            <a:r>
              <a:rPr lang="en-US" sz="1400" b="1" dirty="0" smtClean="0"/>
              <a:t>8 – 11 September 2014</a:t>
            </a:r>
            <a:endParaRPr lang="en-US" sz="1400" dirty="0" smtClean="0"/>
          </a:p>
          <a:p>
            <a:pPr algn="ctr"/>
            <a:r>
              <a:rPr lang="en-US" sz="1400" b="1" dirty="0" smtClean="0"/>
              <a:t>IAEA Headquarters</a:t>
            </a:r>
            <a:endParaRPr lang="en-US" sz="1400" dirty="0" smtClean="0"/>
          </a:p>
          <a:p>
            <a:pPr algn="ctr"/>
            <a:r>
              <a:rPr lang="en-US" sz="1400" b="1" dirty="0" smtClean="0"/>
              <a:t>Vienna, Austria</a:t>
            </a:r>
            <a:endParaRPr lang="en-US" sz="1400" dirty="0"/>
          </a:p>
        </p:txBody>
      </p:sp>
      <p:sp>
        <p:nvSpPr>
          <p:cNvPr id="6" name="Subtitle 2"/>
          <p:cNvSpPr>
            <a:spLocks noGrp="1"/>
          </p:cNvSpPr>
          <p:nvPr>
            <p:ph type="subTitle" idx="1"/>
          </p:nvPr>
        </p:nvSpPr>
        <p:spPr>
          <a:xfrm>
            <a:off x="1371600" y="4495800"/>
            <a:ext cx="6400800" cy="1752600"/>
          </a:xfrm>
        </p:spPr>
        <p:txBody>
          <a:bodyPr/>
          <a:lstStyle/>
          <a:p>
            <a:pPr rtl="0"/>
            <a:r>
              <a:rPr lang="en-US" sz="1400" dirty="0" smtClean="0"/>
              <a:t>Provided by:</a:t>
            </a:r>
          </a:p>
          <a:p>
            <a:pPr rtl="0"/>
            <a:r>
              <a:rPr lang="en-US" sz="1400" dirty="0" smtClean="0"/>
              <a:t>Adel </a:t>
            </a:r>
            <a:r>
              <a:rPr lang="en-US" sz="1400" dirty="0" err="1" smtClean="0"/>
              <a:t>Derisi</a:t>
            </a:r>
            <a:endParaRPr lang="en-US" sz="1400" dirty="0" smtClean="0"/>
          </a:p>
          <a:p>
            <a:r>
              <a:rPr lang="en-US" sz="1400" dirty="0" smtClean="0"/>
              <a:t>(BNPP Operating Company)</a:t>
            </a:r>
          </a:p>
          <a:p>
            <a:pPr rtl="0"/>
            <a:r>
              <a:rPr lang="en-US" sz="1400" dirty="0" err="1" smtClean="0"/>
              <a:t>Mohamad</a:t>
            </a:r>
            <a:r>
              <a:rPr lang="en-US" sz="1400" dirty="0" smtClean="0"/>
              <a:t> </a:t>
            </a:r>
            <a:r>
              <a:rPr lang="en-US" sz="1400" dirty="0" err="1" smtClean="0"/>
              <a:t>Rasti</a:t>
            </a:r>
            <a:endParaRPr lang="en-US" sz="1400" dirty="0" smtClean="0"/>
          </a:p>
          <a:p>
            <a:pPr rtl="0"/>
            <a:r>
              <a:rPr lang="en-US" sz="1400" dirty="0" smtClean="0"/>
              <a:t>(BNPP Operating Company)</a:t>
            </a:r>
          </a:p>
          <a:p>
            <a:pPr rtl="0"/>
            <a:endParaRPr 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tile tx="0" ty="0" sx="92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7696200" cy="1143000"/>
          </a:xfrm>
        </p:spPr>
        <p:txBody>
          <a:bodyPr>
            <a:normAutofit/>
          </a:bodyPr>
          <a:lstStyle/>
          <a:p>
            <a:pPr algn="l" fontAlgn="base">
              <a:spcAft>
                <a:spcPct val="0"/>
              </a:spcAft>
              <a:defRPr/>
            </a:pPr>
            <a:endParaRPr lang="en-US" sz="2800" dirty="0">
              <a:solidFill>
                <a:schemeClr val="accent5">
                  <a:lumMod val="20000"/>
                  <a:lumOff val="80000"/>
                </a:schemeClr>
              </a:solidFill>
            </a:endParaRPr>
          </a:p>
        </p:txBody>
      </p:sp>
      <p:pic>
        <p:nvPicPr>
          <p:cNvPr id="4" name="Picture 2" descr="Bushehr Nuclear Power Plant is located in Iran"/>
          <p:cNvPicPr>
            <a:picLocks noChangeAspect="1" noChangeArrowheads="1"/>
          </p:cNvPicPr>
          <p:nvPr/>
        </p:nvPicPr>
        <p:blipFill>
          <a:blip r:embed="rId3" cstate="print"/>
          <a:srcRect/>
          <a:stretch>
            <a:fillRect/>
          </a:stretch>
        </p:blipFill>
        <p:spPr bwMode="auto">
          <a:xfrm>
            <a:off x="2743200" y="1143000"/>
            <a:ext cx="6400800" cy="5715000"/>
          </a:xfrm>
          <a:prstGeom prst="rect">
            <a:avLst/>
          </a:prstGeom>
          <a:noFill/>
        </p:spPr>
      </p:pic>
      <p:sp>
        <p:nvSpPr>
          <p:cNvPr id="5" name="TextBox 4"/>
          <p:cNvSpPr txBox="1"/>
          <p:nvPr/>
        </p:nvSpPr>
        <p:spPr>
          <a:xfrm>
            <a:off x="228600" y="1447800"/>
            <a:ext cx="8610600" cy="2585323"/>
          </a:xfrm>
          <a:prstGeom prst="rect">
            <a:avLst/>
          </a:prstGeom>
          <a:noFill/>
        </p:spPr>
        <p:txBody>
          <a:bodyPr wrap="square" rtlCol="0">
            <a:spAutoFit/>
          </a:bodyPr>
          <a:lstStyle/>
          <a:p>
            <a:pPr algn="justLow"/>
            <a:r>
              <a:rPr lang="en-US" dirty="0" smtClean="0"/>
              <a:t>HISTORY:</a:t>
            </a:r>
          </a:p>
          <a:p>
            <a:pPr algn="justLow"/>
            <a:endParaRPr lang="en-US" dirty="0" smtClean="0"/>
          </a:p>
          <a:p>
            <a:pPr algn="justLow">
              <a:buFont typeface="Wingdings" pitchFamily="2" charset="2"/>
              <a:buChar char="Ø"/>
            </a:pPr>
            <a:r>
              <a:rPr lang="en-US" dirty="0" smtClean="0"/>
              <a:t>Construction of the plant was started in 1975 by German companies (KWU), but the work was stopped in 1979.</a:t>
            </a:r>
          </a:p>
          <a:p>
            <a:pPr algn="justLow">
              <a:buFont typeface="Wingdings" pitchFamily="2" charset="2"/>
              <a:buChar char="Ø"/>
            </a:pPr>
            <a:r>
              <a:rPr lang="en-US" dirty="0" smtClean="0"/>
              <a:t>We had to assess the damage done to the partially complete plant by the passage of time and by air raids during the Iran–Iraq War.</a:t>
            </a:r>
          </a:p>
          <a:p>
            <a:pPr algn="justLow">
              <a:buFont typeface="Wingdings" pitchFamily="2" charset="2"/>
              <a:buChar char="Ø"/>
            </a:pPr>
            <a:r>
              <a:rPr lang="en-US" dirty="0" smtClean="0"/>
              <a:t>A contract for finishing the plant was signed between Iran and the Russian Ministry for Atomic Energy in 1995, with Russia's Atomstroyexport named as the main contractor.</a:t>
            </a:r>
          </a:p>
          <a:p>
            <a:pPr algn="justLow"/>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tile tx="0" ty="0" sx="92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7696200" cy="1143000"/>
          </a:xfrm>
        </p:spPr>
        <p:txBody>
          <a:bodyPr>
            <a:normAutofit/>
          </a:bodyPr>
          <a:lstStyle/>
          <a:p>
            <a:pPr algn="l" fontAlgn="base">
              <a:spcAft>
                <a:spcPct val="0"/>
              </a:spcAft>
              <a:defRPr/>
            </a:pPr>
            <a:r>
              <a:rPr lang="en-US" sz="2800" dirty="0">
                <a:solidFill>
                  <a:schemeClr val="accent5">
                    <a:lumMod val="20000"/>
                    <a:lumOff val="80000"/>
                  </a:schemeClr>
                </a:solidFill>
              </a:rPr>
              <a:t>Automatic Vibration Monitoring System(AVMS)</a:t>
            </a:r>
          </a:p>
        </p:txBody>
      </p:sp>
      <p:sp>
        <p:nvSpPr>
          <p:cNvPr id="3" name="Subtitle 2"/>
          <p:cNvSpPr>
            <a:spLocks noGrp="1"/>
          </p:cNvSpPr>
          <p:nvPr>
            <p:ph type="subTitle" idx="1"/>
          </p:nvPr>
        </p:nvSpPr>
        <p:spPr>
          <a:xfrm>
            <a:off x="228600" y="1219200"/>
            <a:ext cx="8686800" cy="914400"/>
          </a:xfrm>
        </p:spPr>
        <p:txBody>
          <a:bodyPr>
            <a:noAutofit/>
          </a:bodyPr>
          <a:lstStyle/>
          <a:p>
            <a:r>
              <a:rPr lang="en-US" sz="2800" b="1" dirty="0" smtClean="0">
                <a:solidFill>
                  <a:schemeClr val="tx1"/>
                </a:solidFill>
              </a:rPr>
              <a:t>Introduction </a:t>
            </a:r>
            <a:r>
              <a:rPr lang="en-US" sz="2800" b="1" dirty="0" smtClean="0">
                <a:solidFill>
                  <a:schemeClr val="tx1"/>
                </a:solidFill>
              </a:rPr>
              <a:t>to the </a:t>
            </a:r>
            <a:r>
              <a:rPr lang="en-US" sz="2800" b="1" dirty="0" smtClean="0">
                <a:solidFill>
                  <a:schemeClr val="tx1"/>
                </a:solidFill>
              </a:rPr>
              <a:t>BNPP Vibration  </a:t>
            </a:r>
            <a:r>
              <a:rPr lang="en-US" sz="2800" b="1" dirty="0" smtClean="0">
                <a:solidFill>
                  <a:schemeClr val="tx1"/>
                </a:solidFill>
              </a:rPr>
              <a:t>Monitoring </a:t>
            </a:r>
            <a:r>
              <a:rPr lang="en-US" sz="2800" b="1" dirty="0" smtClean="0">
                <a:solidFill>
                  <a:schemeClr val="tx1"/>
                </a:solidFill>
              </a:rPr>
              <a:t>&amp;diagnostic</a:t>
            </a:r>
            <a:endParaRPr lang="en-US" sz="2800" b="1" dirty="0" smtClean="0">
              <a:solidFill>
                <a:schemeClr val="tx1"/>
              </a:solidFill>
            </a:endParaRPr>
          </a:p>
        </p:txBody>
      </p:sp>
      <p:sp>
        <p:nvSpPr>
          <p:cNvPr id="4" name="Subtitle 2"/>
          <p:cNvSpPr txBox="1">
            <a:spLocks/>
          </p:cNvSpPr>
          <p:nvPr/>
        </p:nvSpPr>
        <p:spPr>
          <a:xfrm>
            <a:off x="381000" y="2133600"/>
            <a:ext cx="7696200" cy="3505200"/>
          </a:xfrm>
          <a:prstGeom prst="rect">
            <a:avLst/>
          </a:prstGeom>
        </p:spPr>
        <p:txBody>
          <a:bodyPr vert="horz" lIns="91440" tIns="45720" rIns="91440" bIns="45720" rtlCol="0">
            <a:normAutofit/>
          </a:bodyPr>
          <a:lstStyle/>
          <a:p>
            <a:pPr>
              <a:spcBef>
                <a:spcPct val="20000"/>
              </a:spcBef>
              <a:buFont typeface="Arial" pitchFamily="34" charset="0"/>
              <a:buChar char="•"/>
            </a:pPr>
            <a:r>
              <a:rPr lang="en-US" sz="2800" b="1" dirty="0" smtClean="0"/>
              <a:t>On-line </a:t>
            </a:r>
            <a:r>
              <a:rPr lang="en-US" sz="2800" b="1" dirty="0" smtClean="0"/>
              <a:t>monitoring systems </a:t>
            </a:r>
            <a:endParaRPr lang="en-US" sz="2000" dirty="0" smtClean="0"/>
          </a:p>
          <a:p>
            <a:pPr lvl="0">
              <a:spcBef>
                <a:spcPct val="20000"/>
              </a:spcBef>
              <a:buFont typeface="Wingdings" pitchFamily="2" charset="2"/>
              <a:buChar char="Ø"/>
            </a:pPr>
            <a:r>
              <a:rPr lang="en-US" sz="2000" dirty="0" smtClean="0"/>
              <a:t> </a:t>
            </a:r>
            <a:r>
              <a:rPr lang="en-US" sz="2000" dirty="0" smtClean="0"/>
              <a:t>    RCP</a:t>
            </a:r>
          </a:p>
          <a:p>
            <a:pPr lvl="0">
              <a:spcBef>
                <a:spcPct val="20000"/>
              </a:spcBef>
              <a:buFont typeface="Wingdings" pitchFamily="2" charset="2"/>
              <a:buChar char="Ø"/>
            </a:pPr>
            <a:r>
              <a:rPr lang="en-US" sz="2000" dirty="0" smtClean="0"/>
              <a:t>     Turbine</a:t>
            </a:r>
          </a:p>
          <a:p>
            <a:pPr lvl="0">
              <a:spcBef>
                <a:spcPct val="20000"/>
              </a:spcBef>
              <a:buFont typeface="Wingdings" pitchFamily="2" charset="2"/>
              <a:buChar char="Ø"/>
            </a:pPr>
            <a:r>
              <a:rPr lang="en-US" sz="2000" dirty="0" smtClean="0"/>
              <a:t>     Cooling </a:t>
            </a:r>
            <a:r>
              <a:rPr lang="en-US" sz="2000" dirty="0" smtClean="0"/>
              <a:t>machines</a:t>
            </a:r>
          </a:p>
          <a:p>
            <a:pPr lvl="0">
              <a:spcBef>
                <a:spcPct val="20000"/>
              </a:spcBef>
              <a:buFont typeface="Arial" pitchFamily="34" charset="0"/>
              <a:buChar char="•"/>
            </a:pPr>
            <a:r>
              <a:rPr lang="en-US" sz="2800" dirty="0" smtClean="0"/>
              <a:t>Off-line monitoring</a:t>
            </a:r>
            <a:r>
              <a:rPr lang="en-US" sz="2800" b="1" dirty="0" smtClean="0"/>
              <a:t> </a:t>
            </a:r>
            <a:r>
              <a:rPr lang="en-US" sz="2800" dirty="0" smtClean="0"/>
              <a:t>&amp;diagnostic </a:t>
            </a:r>
            <a:r>
              <a:rPr lang="en-US" sz="2800" dirty="0" smtClean="0"/>
              <a:t>by </a:t>
            </a:r>
            <a:r>
              <a:rPr lang="en-US" sz="2800" dirty="0" smtClean="0"/>
              <a:t>mobile </a:t>
            </a:r>
            <a:r>
              <a:rPr lang="en-US" sz="2800" dirty="0" smtClean="0"/>
              <a:t>devices</a:t>
            </a:r>
            <a:endParaRPr lang="en-US" sz="2800" dirty="0" smtClean="0"/>
          </a:p>
          <a:p>
            <a:pPr lvl="0">
              <a:spcBef>
                <a:spcPct val="20000"/>
              </a:spcBef>
            </a:pPr>
            <a:endParaRPr lang="en-US" sz="2800" dirty="0" smtClean="0"/>
          </a:p>
          <a:p>
            <a:pPr lvl="0">
              <a:spcBef>
                <a:spcPct val="20000"/>
              </a:spcBef>
            </a:pPr>
            <a:endParaRPr kumimoji="0" lang="en-US"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tile tx="0" ty="0" sx="92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7696200" cy="1143000"/>
          </a:xfrm>
        </p:spPr>
        <p:txBody>
          <a:bodyPr>
            <a:normAutofit/>
          </a:bodyPr>
          <a:lstStyle/>
          <a:p>
            <a:pPr algn="l" fontAlgn="base">
              <a:spcAft>
                <a:spcPct val="0"/>
              </a:spcAft>
              <a:defRPr/>
            </a:pPr>
            <a:r>
              <a:rPr lang="en-US" sz="2800" dirty="0" smtClean="0">
                <a:solidFill>
                  <a:schemeClr val="accent5">
                    <a:lumMod val="20000"/>
                    <a:lumOff val="80000"/>
                  </a:schemeClr>
                </a:solidFill>
              </a:rPr>
              <a:t>Vibration </a:t>
            </a:r>
            <a:r>
              <a:rPr lang="en-US" sz="2800" dirty="0">
                <a:solidFill>
                  <a:schemeClr val="accent5">
                    <a:lumMod val="20000"/>
                    <a:lumOff val="80000"/>
                  </a:schemeClr>
                </a:solidFill>
              </a:rPr>
              <a:t>Monitoring </a:t>
            </a:r>
            <a:r>
              <a:rPr lang="en-US" sz="2800" dirty="0" smtClean="0">
                <a:solidFill>
                  <a:schemeClr val="accent5">
                    <a:lumMod val="20000"/>
                    <a:lumOff val="80000"/>
                  </a:schemeClr>
                </a:solidFill>
              </a:rPr>
              <a:t>System</a:t>
            </a:r>
            <a:endParaRPr lang="en-US" sz="2800" dirty="0">
              <a:solidFill>
                <a:schemeClr val="accent5">
                  <a:lumMod val="20000"/>
                  <a:lumOff val="80000"/>
                </a:schemeClr>
              </a:solidFill>
            </a:endParaRPr>
          </a:p>
        </p:txBody>
      </p:sp>
      <p:sp>
        <p:nvSpPr>
          <p:cNvPr id="3" name="Subtitle 2"/>
          <p:cNvSpPr>
            <a:spLocks noGrp="1"/>
          </p:cNvSpPr>
          <p:nvPr>
            <p:ph type="subTitle" idx="1"/>
          </p:nvPr>
        </p:nvSpPr>
        <p:spPr>
          <a:xfrm>
            <a:off x="228600" y="1219200"/>
            <a:ext cx="8458200" cy="4953000"/>
          </a:xfrm>
        </p:spPr>
        <p:txBody>
          <a:bodyPr>
            <a:noAutofit/>
          </a:bodyPr>
          <a:lstStyle/>
          <a:p>
            <a:endParaRPr lang="en-US" sz="2400" dirty="0">
              <a:solidFill>
                <a:schemeClr val="tx1"/>
              </a:solidFill>
            </a:endParaRPr>
          </a:p>
          <a:p>
            <a:endParaRPr lang="en-US" sz="2400" dirty="0">
              <a:solidFill>
                <a:schemeClr val="tx1"/>
              </a:solidFill>
            </a:endParaRPr>
          </a:p>
        </p:txBody>
      </p:sp>
      <p:sp>
        <p:nvSpPr>
          <p:cNvPr id="4" name="Rectangle 3"/>
          <p:cNvSpPr/>
          <p:nvPr/>
        </p:nvSpPr>
        <p:spPr>
          <a:xfrm>
            <a:off x="457200" y="1143000"/>
            <a:ext cx="8305800" cy="2763834"/>
          </a:xfrm>
          <a:prstGeom prst="rect">
            <a:avLst/>
          </a:prstGeom>
        </p:spPr>
        <p:txBody>
          <a:bodyPr wrap="square">
            <a:spAutoFit/>
          </a:bodyPr>
          <a:lstStyle/>
          <a:p>
            <a:pPr>
              <a:spcBef>
                <a:spcPct val="20000"/>
              </a:spcBef>
            </a:pPr>
            <a:r>
              <a:rPr lang="en-US" sz="3200" b="1" dirty="0" smtClean="0"/>
              <a:t>On-line monitoring systems </a:t>
            </a:r>
            <a:endParaRPr lang="en-US" sz="2400" dirty="0" smtClean="0"/>
          </a:p>
          <a:p>
            <a:pPr lvl="1">
              <a:spcBef>
                <a:spcPct val="20000"/>
              </a:spcBef>
              <a:buFont typeface="Wingdings" pitchFamily="2" charset="2"/>
              <a:buChar char="Ø"/>
            </a:pPr>
            <a:r>
              <a:rPr lang="en-US" dirty="0" smtClean="0"/>
              <a:t> </a:t>
            </a:r>
            <a:r>
              <a:rPr lang="en-US" sz="2000" dirty="0" smtClean="0"/>
              <a:t>RCP (Displacement &amp; Velocity )</a:t>
            </a:r>
            <a:endParaRPr lang="en-US" dirty="0" smtClean="0"/>
          </a:p>
          <a:p>
            <a:pPr lvl="2">
              <a:spcBef>
                <a:spcPct val="20000"/>
              </a:spcBef>
              <a:buFont typeface="Arial" pitchFamily="34" charset="0"/>
              <a:buChar char="•"/>
            </a:pPr>
            <a:r>
              <a:rPr lang="en-US" dirty="0" smtClean="0"/>
              <a:t> </a:t>
            </a:r>
            <a:r>
              <a:rPr lang="en-US" dirty="0" smtClean="0"/>
              <a:t>DIAPROM</a:t>
            </a:r>
            <a:r>
              <a:rPr lang="en-US" dirty="0" smtClean="0"/>
              <a:t> </a:t>
            </a:r>
            <a:r>
              <a:rPr lang="en-US" dirty="0" smtClean="0"/>
              <a:t>Russian system </a:t>
            </a:r>
          </a:p>
          <a:p>
            <a:pPr lvl="1">
              <a:spcBef>
                <a:spcPct val="20000"/>
              </a:spcBef>
              <a:buFont typeface="Wingdings" pitchFamily="2" charset="2"/>
              <a:buChar char="Ø"/>
            </a:pPr>
            <a:r>
              <a:rPr lang="en-US" dirty="0" smtClean="0"/>
              <a:t> </a:t>
            </a:r>
            <a:r>
              <a:rPr lang="en-US" sz="2000" dirty="0" smtClean="0"/>
              <a:t>Turbine </a:t>
            </a:r>
            <a:r>
              <a:rPr lang="en-US" sz="2000" dirty="0" smtClean="0"/>
              <a:t>(Displacement &amp; Velocity )</a:t>
            </a:r>
          </a:p>
          <a:p>
            <a:pPr lvl="2">
              <a:spcBef>
                <a:spcPct val="20000"/>
              </a:spcBef>
              <a:buFont typeface="Arial" pitchFamily="34" charset="0"/>
              <a:buChar char="•"/>
            </a:pPr>
            <a:r>
              <a:rPr lang="en-US" dirty="0" smtClean="0"/>
              <a:t> </a:t>
            </a:r>
            <a:r>
              <a:rPr lang="ru-RU" sz="2000" dirty="0" smtClean="0"/>
              <a:t>ВИБРОБИТ</a:t>
            </a:r>
            <a:r>
              <a:rPr lang="ru-RU" dirty="0" smtClean="0"/>
              <a:t> </a:t>
            </a:r>
            <a:r>
              <a:rPr lang="en-US" dirty="0" smtClean="0"/>
              <a:t>100 </a:t>
            </a:r>
            <a:r>
              <a:rPr lang="en-US" dirty="0" smtClean="0"/>
              <a:t>Russian system </a:t>
            </a:r>
          </a:p>
          <a:p>
            <a:pPr lvl="1">
              <a:spcBef>
                <a:spcPct val="20000"/>
              </a:spcBef>
              <a:buFont typeface="Wingdings" pitchFamily="2" charset="2"/>
              <a:buChar char="Ø"/>
            </a:pPr>
            <a:r>
              <a:rPr lang="en-US" sz="2000" dirty="0" smtClean="0"/>
              <a:t> </a:t>
            </a:r>
            <a:r>
              <a:rPr lang="en-US" sz="2000" dirty="0" smtClean="0"/>
              <a:t>Cooling </a:t>
            </a:r>
            <a:r>
              <a:rPr lang="en-US" sz="2000" dirty="0" smtClean="0"/>
              <a:t>machines </a:t>
            </a:r>
            <a:r>
              <a:rPr lang="en-US" sz="2000" dirty="0" smtClean="0"/>
              <a:t>(</a:t>
            </a:r>
            <a:r>
              <a:rPr lang="en-US" sz="2000" dirty="0" smtClean="0"/>
              <a:t>only Displacement of shaft </a:t>
            </a:r>
            <a:r>
              <a:rPr lang="en-US" sz="2000" dirty="0" smtClean="0"/>
              <a:t>)</a:t>
            </a:r>
          </a:p>
          <a:p>
            <a:pPr lvl="2">
              <a:spcBef>
                <a:spcPct val="20000"/>
              </a:spcBef>
              <a:buFont typeface="Arial" pitchFamily="34" charset="0"/>
              <a:buChar char="•"/>
            </a:pPr>
            <a:r>
              <a:rPr lang="en-US" sz="2000" dirty="0" smtClean="0"/>
              <a:t> </a:t>
            </a:r>
            <a:r>
              <a:rPr lang="en-US" sz="2000" dirty="0" err="1" smtClean="0"/>
              <a:t>Bently</a:t>
            </a:r>
            <a:r>
              <a:rPr lang="en-US" sz="2000" dirty="0" smtClean="0"/>
              <a:t> Nevada USA</a:t>
            </a:r>
            <a:endParaRPr lang="en-US" sz="20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tile tx="0" ty="0" sx="92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7696200" cy="1143000"/>
          </a:xfrm>
        </p:spPr>
        <p:txBody>
          <a:bodyPr>
            <a:normAutofit/>
          </a:bodyPr>
          <a:lstStyle/>
          <a:p>
            <a:pPr algn="l" fontAlgn="base">
              <a:spcAft>
                <a:spcPct val="0"/>
              </a:spcAft>
              <a:defRPr/>
            </a:pPr>
            <a:r>
              <a:rPr lang="en-US" sz="2800" dirty="0" smtClean="0">
                <a:solidFill>
                  <a:schemeClr val="accent5">
                    <a:lumMod val="20000"/>
                    <a:lumOff val="80000"/>
                  </a:schemeClr>
                </a:solidFill>
              </a:rPr>
              <a:t>Vibration </a:t>
            </a:r>
            <a:r>
              <a:rPr lang="en-US" sz="2800" dirty="0">
                <a:solidFill>
                  <a:schemeClr val="accent5">
                    <a:lumMod val="20000"/>
                    <a:lumOff val="80000"/>
                  </a:schemeClr>
                </a:solidFill>
              </a:rPr>
              <a:t>Monitoring </a:t>
            </a:r>
            <a:r>
              <a:rPr lang="en-US" sz="2800" dirty="0" smtClean="0">
                <a:solidFill>
                  <a:schemeClr val="accent5">
                    <a:lumMod val="20000"/>
                    <a:lumOff val="80000"/>
                  </a:schemeClr>
                </a:solidFill>
              </a:rPr>
              <a:t>System</a:t>
            </a:r>
            <a:endParaRPr lang="en-US" sz="2800" dirty="0">
              <a:solidFill>
                <a:schemeClr val="accent5">
                  <a:lumMod val="20000"/>
                  <a:lumOff val="80000"/>
                </a:schemeClr>
              </a:solidFill>
            </a:endParaRPr>
          </a:p>
        </p:txBody>
      </p:sp>
      <p:sp>
        <p:nvSpPr>
          <p:cNvPr id="3" name="Subtitle 2"/>
          <p:cNvSpPr>
            <a:spLocks noGrp="1"/>
          </p:cNvSpPr>
          <p:nvPr>
            <p:ph type="subTitle" idx="1"/>
          </p:nvPr>
        </p:nvSpPr>
        <p:spPr>
          <a:xfrm>
            <a:off x="228600" y="1219200"/>
            <a:ext cx="8458200" cy="4953000"/>
          </a:xfrm>
        </p:spPr>
        <p:txBody>
          <a:bodyPr>
            <a:noAutofit/>
          </a:bodyPr>
          <a:lstStyle/>
          <a:p>
            <a:endParaRPr lang="en-US" sz="2400" dirty="0">
              <a:solidFill>
                <a:schemeClr val="tx1"/>
              </a:solidFill>
            </a:endParaRPr>
          </a:p>
          <a:p>
            <a:endParaRPr lang="en-US" sz="2400" dirty="0">
              <a:solidFill>
                <a:schemeClr val="tx1"/>
              </a:solidFill>
            </a:endParaRPr>
          </a:p>
        </p:txBody>
      </p:sp>
      <p:sp>
        <p:nvSpPr>
          <p:cNvPr id="4" name="Rectangle 3"/>
          <p:cNvSpPr/>
          <p:nvPr/>
        </p:nvSpPr>
        <p:spPr>
          <a:xfrm>
            <a:off x="457200" y="1143000"/>
            <a:ext cx="8305800" cy="1409617"/>
          </a:xfrm>
          <a:prstGeom prst="rect">
            <a:avLst/>
          </a:prstGeom>
        </p:spPr>
        <p:txBody>
          <a:bodyPr wrap="square">
            <a:spAutoFit/>
          </a:bodyPr>
          <a:lstStyle/>
          <a:p>
            <a:pPr lvl="0">
              <a:spcBef>
                <a:spcPct val="20000"/>
              </a:spcBef>
              <a:buFont typeface="Arial" pitchFamily="34" charset="0"/>
              <a:buChar char="•"/>
            </a:pPr>
            <a:r>
              <a:rPr lang="en-US" sz="3200" dirty="0" smtClean="0"/>
              <a:t>Off-line monitoring</a:t>
            </a:r>
            <a:r>
              <a:rPr lang="en-US" sz="3200" b="1" dirty="0" smtClean="0"/>
              <a:t> </a:t>
            </a:r>
            <a:r>
              <a:rPr lang="en-US" sz="3200" dirty="0" smtClean="0"/>
              <a:t>&amp;diagnostic by mobile devices</a:t>
            </a:r>
          </a:p>
          <a:p>
            <a:pPr lvl="1">
              <a:spcBef>
                <a:spcPct val="20000"/>
              </a:spcBef>
              <a:buFont typeface="Wingdings" pitchFamily="2" charset="2"/>
              <a:buChar char="Ø"/>
            </a:pPr>
            <a:r>
              <a:rPr lang="en-US" dirty="0" smtClean="0"/>
              <a:t> </a:t>
            </a:r>
            <a:endParaRPr lang="en-US" sz="20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tile tx="0" ty="0" sx="92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7696200" cy="1143000"/>
          </a:xfrm>
        </p:spPr>
        <p:txBody>
          <a:bodyPr>
            <a:normAutofit/>
          </a:bodyPr>
          <a:lstStyle/>
          <a:p>
            <a:pPr algn="l" fontAlgn="base">
              <a:spcAft>
                <a:spcPct val="0"/>
              </a:spcAft>
              <a:defRPr/>
            </a:pPr>
            <a:r>
              <a:rPr lang="en-US" sz="2800" dirty="0">
                <a:solidFill>
                  <a:schemeClr val="accent5">
                    <a:lumMod val="20000"/>
                    <a:lumOff val="80000"/>
                  </a:schemeClr>
                </a:solidFill>
              </a:rPr>
              <a:t>Automatic Vibration Monitoring System(AVMS)</a:t>
            </a:r>
          </a:p>
        </p:txBody>
      </p:sp>
      <p:sp>
        <p:nvSpPr>
          <p:cNvPr id="3" name="Subtitle 2"/>
          <p:cNvSpPr>
            <a:spLocks noGrp="1"/>
          </p:cNvSpPr>
          <p:nvPr>
            <p:ph type="subTitle" idx="1"/>
          </p:nvPr>
        </p:nvSpPr>
        <p:spPr>
          <a:xfrm>
            <a:off x="228600" y="1219200"/>
            <a:ext cx="8458200" cy="4724400"/>
          </a:xfrm>
        </p:spPr>
        <p:txBody>
          <a:bodyPr>
            <a:noAutofit/>
          </a:bodyPr>
          <a:lstStyle/>
          <a:p>
            <a:r>
              <a:rPr lang="en-US" sz="2400" dirty="0">
                <a:solidFill>
                  <a:schemeClr val="tx1"/>
                </a:solidFill>
              </a:rPr>
              <a:t>We use Automatic Vibration Monitoring System(AVMS) in BNPP in RCPs(Reactor Coolant Pump),Turbo-generator and UF,VS chillers </a:t>
            </a:r>
            <a:r>
              <a:rPr lang="en-US" sz="2400" dirty="0" smtClean="0">
                <a:solidFill>
                  <a:schemeClr val="tx1"/>
                </a:solidFill>
              </a:rPr>
              <a:t>.</a:t>
            </a:r>
          </a:p>
          <a:p>
            <a:r>
              <a:rPr lang="en-US" sz="2400" dirty="0">
                <a:solidFill>
                  <a:schemeClr val="tx1"/>
                </a:solidFill>
              </a:rPr>
              <a:t>The system for doing this monitoring includes sensor located in position and another system located in control room .This system(AVMS) can only perform monitoring(detects defects) but can not perform diagnosis. We use portable vibration analyzer for diagnosis. This set measures the velocity of vibration.</a:t>
            </a:r>
          </a:p>
          <a:p>
            <a:r>
              <a:rPr lang="en-US" sz="2400" dirty="0">
                <a:solidFill>
                  <a:schemeClr val="tx1"/>
                </a:solidFill>
              </a:rPr>
              <a:t>Problems:</a:t>
            </a:r>
          </a:p>
          <a:p>
            <a:pPr lvl="0"/>
            <a:r>
              <a:rPr lang="en-US" sz="2400" dirty="0">
                <a:solidFill>
                  <a:schemeClr val="tx1"/>
                </a:solidFill>
              </a:rPr>
              <a:t>As for turbo generator and chillers AVMS </a:t>
            </a:r>
            <a:r>
              <a:rPr lang="en-US" sz="2400" dirty="0" err="1">
                <a:solidFill>
                  <a:schemeClr val="tx1"/>
                </a:solidFill>
              </a:rPr>
              <a:t>measurs</a:t>
            </a:r>
            <a:r>
              <a:rPr lang="en-US" sz="2400" dirty="0">
                <a:solidFill>
                  <a:schemeClr val="tx1"/>
                </a:solidFill>
              </a:rPr>
              <a:t> displacement of vibration and portable vibration analyzer measures velocity of vibration. It is not clear for us how these sets can interact each other to help us to diagnose the defects.</a:t>
            </a:r>
          </a:p>
          <a:p>
            <a:pPr lvl="0"/>
            <a:r>
              <a:rPr lang="en-US" sz="2400" dirty="0">
                <a:solidFill>
                  <a:schemeClr val="tx1"/>
                </a:solidFill>
              </a:rPr>
              <a:t>As for RCPs , the </a:t>
            </a:r>
            <a:r>
              <a:rPr lang="en-US" sz="2400" dirty="0" err="1">
                <a:solidFill>
                  <a:schemeClr val="tx1"/>
                </a:solidFill>
              </a:rPr>
              <a:t>measurments</a:t>
            </a:r>
            <a:r>
              <a:rPr lang="en-US" sz="2400" dirty="0">
                <a:solidFill>
                  <a:schemeClr val="tx1"/>
                </a:solidFill>
              </a:rPr>
              <a:t> taken from AVMS do not conform with </a:t>
            </a:r>
            <a:r>
              <a:rPr lang="en-US" sz="2400" dirty="0" err="1">
                <a:solidFill>
                  <a:schemeClr val="tx1"/>
                </a:solidFill>
              </a:rPr>
              <a:t>measurments</a:t>
            </a:r>
            <a:r>
              <a:rPr lang="en-US" sz="2400" dirty="0">
                <a:solidFill>
                  <a:schemeClr val="tx1"/>
                </a:solidFill>
              </a:rPr>
              <a:t> of portable vibration analyzer</a:t>
            </a:r>
            <a:r>
              <a:rPr lang="ar-SA" sz="2400" dirty="0">
                <a:solidFill>
                  <a:schemeClr val="tx1"/>
                </a:solidFill>
              </a:rPr>
              <a:t>.</a:t>
            </a:r>
            <a:endParaRPr lang="en-US" sz="2400" dirty="0">
              <a:solidFill>
                <a:schemeClr val="tx1"/>
              </a:solidFill>
            </a:endParaRPr>
          </a:p>
          <a:p>
            <a:endParaRPr lang="en-US" sz="2400" dirty="0">
              <a:solidFill>
                <a:schemeClr val="tx1"/>
              </a:solidFill>
            </a:endParaRPr>
          </a:p>
          <a:p>
            <a:endParaRPr lang="en-US" sz="2400" dirty="0">
              <a:solidFill>
                <a:schemeClr val="tx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509</TotalTime>
  <Words>344</Words>
  <Application>Microsoft Office PowerPoint</Application>
  <PresentationFormat>On-screen Show (4:3)</PresentationFormat>
  <Paragraphs>39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Vibration Monitoring System in Bushehr Npp1 introduction &amp; problems</vt:lpstr>
      <vt:lpstr>Slide 2</vt:lpstr>
      <vt:lpstr>Automatic Vibration Monitoring System(AVMS)</vt:lpstr>
      <vt:lpstr>Vibration Monitoring System</vt:lpstr>
      <vt:lpstr>Vibration Monitoring System</vt:lpstr>
      <vt:lpstr>Automatic Vibration Monitoring System(AVMS)</vt:lpstr>
    </vt:vector>
  </TitlesOfParts>
  <Company>MRT www.Win2Farsi.com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MRT</dc:creator>
  <cp:lastModifiedBy>MRT</cp:lastModifiedBy>
  <cp:revision>53</cp:revision>
  <dcterms:created xsi:type="dcterms:W3CDTF">2014-06-09T06:12:19Z</dcterms:created>
  <dcterms:modified xsi:type="dcterms:W3CDTF">2014-08-02T11:25:35Z</dcterms:modified>
</cp:coreProperties>
</file>