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</p:sldIdLst>
  <p:sldSz cx="9144000" cy="5143500" type="screen16x9"/>
  <p:notesSz cx="6858000" cy="9144000"/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136" d="100"/>
          <a:sy n="136" d="100"/>
        </p:scale>
        <p:origin x="-162" y="-7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0B065-A9AA-44A0-AA12-35B7DD6795C0}" type="datetimeFigureOut">
              <a:rPr lang="fa-IR" smtClean="0"/>
              <a:t>11/11/1440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4213B6-19FE-4BC3-BBEA-89A54863F343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3926596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0B065-A9AA-44A0-AA12-35B7DD6795C0}" type="datetimeFigureOut">
              <a:rPr lang="fa-IR" smtClean="0"/>
              <a:t>11/11/1440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4213B6-19FE-4BC3-BBEA-89A54863F343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0602988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0B065-A9AA-44A0-AA12-35B7DD6795C0}" type="datetimeFigureOut">
              <a:rPr lang="fa-IR" smtClean="0"/>
              <a:t>11/11/1440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4213B6-19FE-4BC3-BBEA-89A54863F343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8866793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0B065-A9AA-44A0-AA12-35B7DD6795C0}" type="datetimeFigureOut">
              <a:rPr lang="fa-IR" smtClean="0"/>
              <a:t>11/11/1440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4213B6-19FE-4BC3-BBEA-89A54863F343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3096316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0B065-A9AA-44A0-AA12-35B7DD6795C0}" type="datetimeFigureOut">
              <a:rPr lang="fa-IR" smtClean="0"/>
              <a:t>11/11/1440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4213B6-19FE-4BC3-BBEA-89A54863F343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7470304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0B065-A9AA-44A0-AA12-35B7DD6795C0}" type="datetimeFigureOut">
              <a:rPr lang="fa-IR" smtClean="0"/>
              <a:t>11/11/1440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4213B6-19FE-4BC3-BBEA-89A54863F343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0342367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0B065-A9AA-44A0-AA12-35B7DD6795C0}" type="datetimeFigureOut">
              <a:rPr lang="fa-IR" smtClean="0"/>
              <a:t>11/11/1440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4213B6-19FE-4BC3-BBEA-89A54863F343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2979103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0B065-A9AA-44A0-AA12-35B7DD6795C0}" type="datetimeFigureOut">
              <a:rPr lang="fa-IR" smtClean="0"/>
              <a:t>11/11/1440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4213B6-19FE-4BC3-BBEA-89A54863F343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41877880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0B065-A9AA-44A0-AA12-35B7DD6795C0}" type="datetimeFigureOut">
              <a:rPr lang="fa-IR" smtClean="0"/>
              <a:t>11/11/1440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4213B6-19FE-4BC3-BBEA-89A54863F343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9408304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0B065-A9AA-44A0-AA12-35B7DD6795C0}" type="datetimeFigureOut">
              <a:rPr lang="fa-IR" smtClean="0"/>
              <a:t>11/11/1440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4213B6-19FE-4BC3-BBEA-89A54863F343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0749201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0B065-A9AA-44A0-AA12-35B7DD6795C0}" type="datetimeFigureOut">
              <a:rPr lang="fa-IR" smtClean="0"/>
              <a:t>11/11/1440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4213B6-19FE-4BC3-BBEA-89A54863F343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825163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B0B065-A9AA-44A0-AA12-35B7DD6795C0}" type="datetimeFigureOut">
              <a:rPr lang="fa-IR" smtClean="0"/>
              <a:t>11/11/1440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4213B6-19FE-4BC3-BBEA-89A54863F343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760148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a-IR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e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7584" y="87474"/>
            <a:ext cx="7772400" cy="756085"/>
          </a:xfrm>
          <a:solidFill>
            <a:schemeClr val="accent1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r>
              <a:rPr lang="fa-IR" sz="2000" dirty="0">
                <a:cs typeface="B Titr" pitchFamily="2" charset="-78"/>
              </a:rPr>
              <a:t>ارزیابی و تعیین سهم استفاده از توانمندیها و صنایع داخل کشور در اجرای</a:t>
            </a:r>
            <a:r>
              <a:rPr lang="en-US" sz="2000" dirty="0">
                <a:cs typeface="B Titr" pitchFamily="2" charset="-78"/>
              </a:rPr>
              <a:t/>
            </a:r>
            <a:br>
              <a:rPr lang="en-US" sz="2000" dirty="0">
                <a:cs typeface="B Titr" pitchFamily="2" charset="-78"/>
              </a:rPr>
            </a:br>
            <a:r>
              <a:rPr lang="fa-IR" sz="2000" dirty="0">
                <a:cs typeface="B Titr" pitchFamily="2" charset="-78"/>
              </a:rPr>
              <a:t>طرح احداث واحدهای 2 و3 نیروگاه اتمی بوشهر</a:t>
            </a:r>
            <a:endParaRPr lang="en-US" sz="2000" dirty="0">
              <a:cs typeface="B Titr" pitchFamily="2" charset="-7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7544" y="915566"/>
            <a:ext cx="8208912" cy="3960440"/>
          </a:xfrm>
        </p:spPr>
        <p:txBody>
          <a:bodyPr>
            <a:normAutofit/>
          </a:bodyPr>
          <a:lstStyle/>
          <a:p>
            <a:pPr marL="457200" indent="-457200" algn="just">
              <a:buFontTx/>
              <a:buChar char="-"/>
            </a:pPr>
            <a:r>
              <a:rPr lang="fa-IR" sz="1800" b="1" dirty="0" smtClean="0">
                <a:solidFill>
                  <a:schemeClr val="tx1"/>
                </a:solidFill>
                <a:cs typeface="B Nazanin" pitchFamily="2" charset="-78"/>
              </a:rPr>
              <a:t>در محاسبات درصد وزنی فعالیتها از تفکیک اعداد قراردادی زیر استفاده شده است</a:t>
            </a:r>
          </a:p>
          <a:p>
            <a:pPr marL="457200" indent="-457200" algn="just">
              <a:buFontTx/>
              <a:buChar char="-"/>
            </a:pPr>
            <a:endParaRPr lang="fa-IR" sz="2000" b="1" dirty="0">
              <a:solidFill>
                <a:schemeClr val="tx1"/>
              </a:solidFill>
              <a:cs typeface="B Nazanin" pitchFamily="2" charset="-78"/>
            </a:endParaRPr>
          </a:p>
          <a:p>
            <a:pPr marL="457200" indent="-457200" algn="just">
              <a:buFontTx/>
              <a:buChar char="-"/>
            </a:pPr>
            <a:endParaRPr lang="fa-IR" sz="2000" b="1" dirty="0" smtClean="0">
              <a:solidFill>
                <a:schemeClr val="tx1"/>
              </a:solidFill>
              <a:cs typeface="B Nazanin" pitchFamily="2" charset="-78"/>
            </a:endParaRPr>
          </a:p>
          <a:p>
            <a:pPr marL="457200" indent="-457200" algn="just">
              <a:buFontTx/>
              <a:buChar char="-"/>
            </a:pPr>
            <a:endParaRPr lang="fa-IR" sz="2000" b="1" dirty="0">
              <a:solidFill>
                <a:schemeClr val="tx1"/>
              </a:solidFill>
              <a:cs typeface="B Nazanin" pitchFamily="2" charset="-78"/>
            </a:endParaRPr>
          </a:p>
          <a:p>
            <a:pPr marL="457200" indent="-457200" algn="just">
              <a:buFontTx/>
              <a:buChar char="-"/>
            </a:pPr>
            <a:endParaRPr lang="fa-IR" sz="2000" b="1" dirty="0" smtClean="0">
              <a:solidFill>
                <a:schemeClr val="tx1"/>
              </a:solidFill>
              <a:cs typeface="B Nazanin" pitchFamily="2" charset="-78"/>
            </a:endParaRPr>
          </a:p>
          <a:p>
            <a:pPr marL="457200" indent="-457200" algn="just">
              <a:buFontTx/>
              <a:buChar char="-"/>
            </a:pPr>
            <a:endParaRPr lang="fa-IR" sz="2000" b="1" dirty="0">
              <a:solidFill>
                <a:schemeClr val="tx1"/>
              </a:solidFill>
              <a:cs typeface="B Nazanin" pitchFamily="2" charset="-78"/>
            </a:endParaRPr>
          </a:p>
          <a:p>
            <a:pPr marL="457200" indent="-457200" algn="just">
              <a:buFontTx/>
              <a:buChar char="-"/>
            </a:pPr>
            <a:endParaRPr lang="fa-IR" sz="2000" b="1" dirty="0" smtClean="0">
              <a:solidFill>
                <a:schemeClr val="tx1"/>
              </a:solidFill>
              <a:cs typeface="B Nazanin" pitchFamily="2" charset="-78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1146656"/>
              </p:ext>
            </p:extLst>
          </p:nvPr>
        </p:nvGraphicFramePr>
        <p:xfrm>
          <a:off x="827584" y="1268342"/>
          <a:ext cx="7488832" cy="375168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367944"/>
                <a:gridCol w="2305697"/>
                <a:gridCol w="2059052"/>
                <a:gridCol w="1381691"/>
                <a:gridCol w="1374448"/>
              </a:tblGrid>
              <a:tr h="510708">
                <a:tc>
                  <a:txBody>
                    <a:bodyPr/>
                    <a:lstStyle/>
                    <a:p>
                      <a:pPr algn="ctr" rtl="1"/>
                      <a:r>
                        <a:rPr lang="fa-IR" sz="800" dirty="0" smtClean="0">
                          <a:cs typeface="B Nazanin" pitchFamily="2" charset="-78"/>
                        </a:rPr>
                        <a:t>ردیف</a:t>
                      </a:r>
                      <a:endParaRPr lang="fa-IR" sz="800" dirty="0">
                        <a:cs typeface="B Nazanin" pitchFamily="2" charset="-78"/>
                      </a:endParaRP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400" dirty="0" smtClean="0">
                          <a:cs typeface="B Nazanin" pitchFamily="2" charset="-78"/>
                        </a:rPr>
                        <a:t>شرح</a:t>
                      </a:r>
                      <a:endParaRPr lang="fa-IR" sz="1400" dirty="0">
                        <a:cs typeface="B Nazanin" pitchFamily="2" charset="-78"/>
                      </a:endParaRP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400" dirty="0" smtClean="0">
                          <a:cs typeface="B Nazanin" pitchFamily="2" charset="-78"/>
                        </a:rPr>
                        <a:t>مبلغ</a:t>
                      </a:r>
                      <a:r>
                        <a:rPr lang="fa-IR" sz="1400" baseline="0" dirty="0" smtClean="0">
                          <a:cs typeface="B Nazanin" pitchFamily="2" charset="-78"/>
                        </a:rPr>
                        <a:t> (میلیون یورو)</a:t>
                      </a:r>
                      <a:endParaRPr lang="fa-IR" sz="1400" dirty="0">
                        <a:cs typeface="B Nazanin" pitchFamily="2" charset="-78"/>
                      </a:endParaRP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200" dirty="0" smtClean="0">
                          <a:cs typeface="B Nazanin" pitchFamily="2" charset="-78"/>
                        </a:rPr>
                        <a:t>درصد بر مبنای مبلغ</a:t>
                      </a:r>
                      <a:r>
                        <a:rPr lang="fa-IR" sz="1200" baseline="0" dirty="0" smtClean="0">
                          <a:cs typeface="B Nazanin" pitchFamily="2" charset="-78"/>
                        </a:rPr>
                        <a:t> پایه قرارداد</a:t>
                      </a:r>
                      <a:endParaRPr lang="fa-IR" sz="1200" dirty="0">
                        <a:cs typeface="B Nazanin" pitchFamily="2" charset="-78"/>
                      </a:endParaRP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200" dirty="0" smtClean="0">
                          <a:cs typeface="B Nazanin" pitchFamily="2" charset="-78"/>
                        </a:rPr>
                        <a:t>درصد</a:t>
                      </a:r>
                      <a:r>
                        <a:rPr lang="fa-IR" sz="1200" baseline="0" dirty="0" smtClean="0">
                          <a:cs typeface="B Nazanin" pitchFamily="2" charset="-78"/>
                        </a:rPr>
                        <a:t> بر مبنای مبلغ کل قرارداد</a:t>
                      </a:r>
                      <a:endParaRPr lang="fa-IR" sz="1200" dirty="0">
                        <a:cs typeface="B Nazanin" pitchFamily="2" charset="-78"/>
                      </a:endParaRPr>
                    </a:p>
                  </a:txBody>
                  <a:tcPr marT="34290" marB="34290" anchor="ctr"/>
                </a:tc>
              </a:tr>
              <a:tr h="275170">
                <a:tc>
                  <a:txBody>
                    <a:bodyPr/>
                    <a:lstStyle/>
                    <a:p>
                      <a:pPr algn="ctr" rtl="1"/>
                      <a:r>
                        <a:rPr lang="fa-IR" sz="14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cs typeface="B Nazanin" pitchFamily="2" charset="-78"/>
                        </a:rPr>
                        <a:t>1</a:t>
                      </a:r>
                      <a:endParaRPr lang="fa-IR" sz="1400" b="1" dirty="0">
                        <a:solidFill>
                          <a:schemeClr val="accent2">
                            <a:lumMod val="75000"/>
                          </a:schemeClr>
                        </a:solidFill>
                        <a:cs typeface="B Nazanin" pitchFamily="2" charset="-78"/>
                      </a:endParaRP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4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cs typeface="B Nazanin" pitchFamily="2" charset="-78"/>
                        </a:rPr>
                        <a:t>کل قرارداد</a:t>
                      </a:r>
                      <a:endParaRPr lang="fa-IR" sz="1400" b="1" dirty="0">
                        <a:solidFill>
                          <a:schemeClr val="tx2">
                            <a:lumMod val="75000"/>
                          </a:schemeClr>
                        </a:solidFill>
                        <a:cs typeface="B Nazanin" pitchFamily="2" charset="-78"/>
                      </a:endParaRP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marL="0" indent="265113" algn="r" rtl="1"/>
                      <a:r>
                        <a:rPr lang="fa-IR" sz="1400" b="1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B Nazanin" pitchFamily="2" charset="-78"/>
                        </a:rPr>
                        <a:t>8،800</a:t>
                      </a: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400" b="1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B Nazanin" pitchFamily="2" charset="-78"/>
                        </a:rPr>
                        <a:t>-</a:t>
                      </a: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400" b="1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B Nazanin" pitchFamily="2" charset="-78"/>
                        </a:rPr>
                        <a:t>100</a:t>
                      </a:r>
                    </a:p>
                  </a:txBody>
                  <a:tcPr marT="34290" marB="34290" anchor="ctr"/>
                </a:tc>
              </a:tr>
              <a:tr h="275170">
                <a:tc>
                  <a:txBody>
                    <a:bodyPr/>
                    <a:lstStyle/>
                    <a:p>
                      <a:pPr algn="ctr" rtl="1"/>
                      <a:r>
                        <a:rPr lang="fa-IR" sz="14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cs typeface="B Nazanin" pitchFamily="2" charset="-78"/>
                        </a:rPr>
                        <a:t>2</a:t>
                      </a:r>
                      <a:endParaRPr lang="fa-IR" sz="1400" b="1" dirty="0">
                        <a:solidFill>
                          <a:schemeClr val="accent2">
                            <a:lumMod val="75000"/>
                          </a:schemeClr>
                        </a:solidFill>
                        <a:cs typeface="B Nazanin" pitchFamily="2" charset="-78"/>
                      </a:endParaRP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4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cs typeface="B Nazanin" pitchFamily="2" charset="-78"/>
                        </a:rPr>
                        <a:t>کسر می‌شود</a:t>
                      </a:r>
                      <a:r>
                        <a:rPr lang="fa-IR" sz="1400" b="1" baseline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cs typeface="B Nazanin" pitchFamily="2" charset="-78"/>
                        </a:rPr>
                        <a:t>: </a:t>
                      </a:r>
                      <a:r>
                        <a:rPr lang="fa-IR" sz="14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cs typeface="B Nazanin" pitchFamily="2" charset="-78"/>
                        </a:rPr>
                        <a:t>تعدیل</a:t>
                      </a:r>
                      <a:endParaRPr lang="fa-IR" sz="1400" b="1" dirty="0">
                        <a:solidFill>
                          <a:schemeClr val="accent2">
                            <a:lumMod val="75000"/>
                          </a:schemeClr>
                        </a:solidFill>
                        <a:cs typeface="B Nazanin" pitchFamily="2" charset="-78"/>
                      </a:endParaRP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marL="0" indent="265113" algn="r" rtl="1"/>
                      <a:r>
                        <a:rPr lang="fa-IR" sz="14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B Nazanin" pitchFamily="2" charset="-78"/>
                        </a:rPr>
                        <a:t>1،100</a:t>
                      </a: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4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cs typeface="B Nazanin" pitchFamily="2" charset="-78"/>
                        </a:rPr>
                        <a:t>-</a:t>
                      </a: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4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cs typeface="B Nazanin" pitchFamily="2" charset="-78"/>
                        </a:rPr>
                        <a:t>12/5</a:t>
                      </a:r>
                    </a:p>
                  </a:txBody>
                  <a:tcPr marT="34290" marB="34290" anchor="ctr"/>
                </a:tc>
              </a:tr>
              <a:tr h="275170">
                <a:tc>
                  <a:txBody>
                    <a:bodyPr/>
                    <a:lstStyle/>
                    <a:p>
                      <a:pPr algn="ctr" rtl="1"/>
                      <a:r>
                        <a:rPr lang="fa-IR" sz="14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cs typeface="B Nazanin" pitchFamily="2" charset="-78"/>
                        </a:rPr>
                        <a:t>3</a:t>
                      </a:r>
                      <a:endParaRPr lang="fa-IR" sz="1400" b="1" dirty="0">
                        <a:solidFill>
                          <a:schemeClr val="accent2">
                            <a:lumMod val="75000"/>
                          </a:schemeClr>
                        </a:solidFill>
                        <a:cs typeface="B Nazanin" pitchFamily="2" charset="-78"/>
                      </a:endParaRP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fa-IR" sz="1400" b="1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B Nazanin" pitchFamily="2" charset="-78"/>
                        </a:rPr>
                        <a:t>مبلغ پایه قرارداد</a:t>
                      </a:r>
                      <a:endParaRPr lang="fa-IR" sz="1400" b="1" kern="1200" dirty="0">
                        <a:solidFill>
                          <a:schemeClr val="tx2">
                            <a:lumMod val="75000"/>
                          </a:schemeClr>
                        </a:solidFill>
                        <a:latin typeface="+mn-lt"/>
                        <a:ea typeface="+mn-ea"/>
                        <a:cs typeface="B Nazanin" pitchFamily="2" charset="-78"/>
                      </a:endParaRP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marL="0" indent="265113" algn="r" rtl="1"/>
                      <a:r>
                        <a:rPr lang="fa-IR" sz="1400" b="1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B Nazanin" pitchFamily="2" charset="-78"/>
                        </a:rPr>
                        <a:t>7،700</a:t>
                      </a:r>
                      <a:endParaRPr lang="fa-IR" sz="1400" b="1" kern="1200" dirty="0">
                        <a:solidFill>
                          <a:schemeClr val="tx2">
                            <a:lumMod val="75000"/>
                          </a:schemeClr>
                        </a:solidFill>
                        <a:latin typeface="+mn-lt"/>
                        <a:ea typeface="+mn-ea"/>
                        <a:cs typeface="B Nazanin" pitchFamily="2" charset="-78"/>
                      </a:endParaRP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400" b="1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B Nazanin" pitchFamily="2" charset="-78"/>
                        </a:rPr>
                        <a:t>100</a:t>
                      </a:r>
                      <a:endParaRPr lang="fa-IR" sz="1400" b="1" kern="1200" dirty="0">
                        <a:solidFill>
                          <a:schemeClr val="tx2">
                            <a:lumMod val="75000"/>
                          </a:schemeClr>
                        </a:solidFill>
                        <a:latin typeface="+mn-lt"/>
                        <a:ea typeface="+mn-ea"/>
                        <a:cs typeface="B Nazanin" pitchFamily="2" charset="-78"/>
                      </a:endParaRP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400" b="1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B Nazanin" pitchFamily="2" charset="-78"/>
                        </a:rPr>
                        <a:t>87/5</a:t>
                      </a:r>
                      <a:endParaRPr lang="fa-IR" sz="1400" b="1" kern="1200" dirty="0">
                        <a:solidFill>
                          <a:schemeClr val="tx2">
                            <a:lumMod val="75000"/>
                          </a:schemeClr>
                        </a:solidFill>
                        <a:latin typeface="+mn-lt"/>
                        <a:ea typeface="+mn-ea"/>
                        <a:cs typeface="B Nazanin" pitchFamily="2" charset="-78"/>
                      </a:endParaRPr>
                    </a:p>
                  </a:txBody>
                  <a:tcPr marT="34290" marB="34290" anchor="ctr"/>
                </a:tc>
              </a:tr>
              <a:tr h="275170">
                <a:tc>
                  <a:txBody>
                    <a:bodyPr/>
                    <a:lstStyle/>
                    <a:p>
                      <a:pPr algn="ctr" rtl="1"/>
                      <a:r>
                        <a:rPr lang="fa-IR" sz="14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cs typeface="B Nazanin" pitchFamily="2" charset="-78"/>
                        </a:rPr>
                        <a:t>4</a:t>
                      </a:r>
                      <a:endParaRPr lang="fa-IR" sz="1400" b="1" dirty="0">
                        <a:solidFill>
                          <a:schemeClr val="accent2">
                            <a:lumMod val="75000"/>
                          </a:schemeClr>
                        </a:solidFill>
                        <a:cs typeface="B Nazanin" pitchFamily="2" charset="-78"/>
                      </a:endParaRP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4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cs typeface="B Nazanin" pitchFamily="2" charset="-78"/>
                        </a:rPr>
                        <a:t>سهم کارفرما</a:t>
                      </a:r>
                      <a:endParaRPr lang="fa-IR" sz="1400" b="1" dirty="0">
                        <a:solidFill>
                          <a:schemeClr val="accent2">
                            <a:lumMod val="75000"/>
                          </a:schemeClr>
                        </a:solidFill>
                        <a:cs typeface="B Nazanin" pitchFamily="2" charset="-78"/>
                      </a:endParaRP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marL="0" indent="265113" algn="r" rtl="1"/>
                      <a:r>
                        <a:rPr lang="fa-IR" sz="14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B Nazanin" pitchFamily="2" charset="-78"/>
                        </a:rPr>
                        <a:t>350</a:t>
                      </a:r>
                      <a:endParaRPr lang="fa-IR" sz="14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+mn-lt"/>
                        <a:ea typeface="+mn-ea"/>
                        <a:cs typeface="B Nazanin" pitchFamily="2" charset="-78"/>
                      </a:endParaRP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4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cs typeface="B Nazanin" pitchFamily="2" charset="-78"/>
                        </a:rPr>
                        <a:t>4/5</a:t>
                      </a: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4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cs typeface="B Nazanin" pitchFamily="2" charset="-78"/>
                        </a:rPr>
                        <a:t>4</a:t>
                      </a:r>
                    </a:p>
                  </a:txBody>
                  <a:tcPr marT="34290" marB="34290" anchor="ctr"/>
                </a:tc>
              </a:tr>
              <a:tr h="275170">
                <a:tc>
                  <a:txBody>
                    <a:bodyPr/>
                    <a:lstStyle/>
                    <a:p>
                      <a:pPr algn="ctr" rtl="1"/>
                      <a:r>
                        <a:rPr lang="fa-IR" sz="14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cs typeface="B Nazanin" pitchFamily="2" charset="-78"/>
                        </a:rPr>
                        <a:t>5</a:t>
                      </a:r>
                      <a:endParaRPr lang="fa-IR" sz="1400" b="1" dirty="0">
                        <a:solidFill>
                          <a:schemeClr val="accent2">
                            <a:lumMod val="75000"/>
                          </a:schemeClr>
                        </a:solidFill>
                        <a:cs typeface="B Nazanin" pitchFamily="2" charset="-78"/>
                      </a:endParaRP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400" b="1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B Nazanin" pitchFamily="2" charset="-78"/>
                        </a:rPr>
                        <a:t>سهم پیمانکار</a:t>
                      </a: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marL="0" indent="265113" algn="r" defTabSz="914400" rtl="1" eaLnBrk="1" latinLnBrk="0" hangingPunct="1"/>
                      <a:r>
                        <a:rPr lang="fa-IR" sz="1400" b="1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B Nazanin" pitchFamily="2" charset="-78"/>
                        </a:rPr>
                        <a:t>7،350</a:t>
                      </a: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fa-IR" sz="1400" b="1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B Nazanin" pitchFamily="2" charset="-78"/>
                        </a:rPr>
                        <a:t>95/5</a:t>
                      </a: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fa-IR" sz="1400" b="1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B Nazanin" pitchFamily="2" charset="-78"/>
                        </a:rPr>
                        <a:t>83/5</a:t>
                      </a:r>
                    </a:p>
                  </a:txBody>
                  <a:tcPr marT="34290" marB="34290" anchor="ctr"/>
                </a:tc>
              </a:tr>
              <a:tr h="454740">
                <a:tc>
                  <a:txBody>
                    <a:bodyPr/>
                    <a:lstStyle/>
                    <a:p>
                      <a:pPr algn="ctr" rtl="1"/>
                      <a:r>
                        <a:rPr lang="fa-IR" sz="14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cs typeface="B Nazanin" pitchFamily="2" charset="-78"/>
                        </a:rPr>
                        <a:t>6</a:t>
                      </a:r>
                      <a:endParaRPr lang="fa-IR" sz="1400" b="1" dirty="0">
                        <a:solidFill>
                          <a:schemeClr val="accent2">
                            <a:lumMod val="75000"/>
                          </a:schemeClr>
                        </a:solidFill>
                        <a:cs typeface="B Nazanin" pitchFamily="2" charset="-78"/>
                      </a:endParaRP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4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B Nazanin" pitchFamily="2" charset="-78"/>
                        </a:rPr>
                        <a:t>3</a:t>
                      </a:r>
                      <a:r>
                        <a:rPr lang="fa-IR" sz="1400" b="1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B Nazanin" pitchFamily="2" charset="-78"/>
                        </a:rPr>
                        <a:t> </a:t>
                      </a:r>
                      <a:r>
                        <a:rPr lang="fa-IR" sz="14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B Nazanin" pitchFamily="2" charset="-78"/>
                        </a:rPr>
                        <a:t>درصد ریالی</a:t>
                      </a: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marL="0" indent="265113" algn="r" rtl="1"/>
                      <a:r>
                        <a:rPr lang="fa-IR" sz="14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B Nazanin" pitchFamily="2" charset="-78"/>
                        </a:rPr>
                        <a:t>220 </a:t>
                      </a:r>
                      <a:r>
                        <a:rPr lang="fa-IR" sz="12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B Nazanin" pitchFamily="2" charset="-78"/>
                        </a:rPr>
                        <a:t>+ 7356 میلیاردریال</a:t>
                      </a: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4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cs typeface="B Nazanin" pitchFamily="2" charset="-78"/>
                        </a:rPr>
                        <a:t>2/9</a:t>
                      </a: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4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cs typeface="B Nazanin" pitchFamily="2" charset="-78"/>
                        </a:rPr>
                        <a:t>2/5</a:t>
                      </a:r>
                    </a:p>
                  </a:txBody>
                  <a:tcPr marT="34290" marB="34290" anchor="ctr"/>
                </a:tc>
              </a:tr>
              <a:tr h="458844">
                <a:tc>
                  <a:txBody>
                    <a:bodyPr/>
                    <a:lstStyle/>
                    <a:p>
                      <a:pPr algn="ctr" rtl="1"/>
                      <a:r>
                        <a:rPr lang="fa-IR" sz="14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cs typeface="B Nazanin" pitchFamily="2" charset="-78"/>
                        </a:rPr>
                        <a:t>7</a:t>
                      </a:r>
                      <a:endParaRPr lang="fa-IR" sz="1400" b="1" dirty="0">
                        <a:solidFill>
                          <a:schemeClr val="accent2">
                            <a:lumMod val="75000"/>
                          </a:schemeClr>
                        </a:solidFill>
                        <a:cs typeface="B Nazanin" pitchFamily="2" charset="-78"/>
                      </a:endParaRP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4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B Nazanin" pitchFamily="2" charset="-78"/>
                        </a:rPr>
                        <a:t>10 درصد مبلغ پایه قرارداد</a:t>
                      </a: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marL="0" indent="265113" algn="r" rtl="1"/>
                      <a:r>
                        <a:rPr lang="fa-IR" sz="14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B Nazanin" pitchFamily="2" charset="-78"/>
                        </a:rPr>
                        <a:t>735</a:t>
                      </a: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4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cs typeface="B Nazanin" pitchFamily="2" charset="-78"/>
                        </a:rPr>
                        <a:t>9/5</a:t>
                      </a: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4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cs typeface="B Nazanin" pitchFamily="2" charset="-78"/>
                        </a:rPr>
                        <a:t>8/4</a:t>
                      </a:r>
                    </a:p>
                  </a:txBody>
                  <a:tcPr marT="34290" marB="34290" anchor="ctr"/>
                </a:tc>
              </a:tr>
              <a:tr h="458844">
                <a:tc gridSpan="3">
                  <a:txBody>
                    <a:bodyPr/>
                    <a:lstStyle/>
                    <a:p>
                      <a:pPr algn="ctr"/>
                      <a:r>
                        <a:rPr lang="fa-IR" sz="1400" b="1" kern="1200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B Nazanin" pitchFamily="2" charset="-78"/>
                        </a:rPr>
                        <a:t>سهم مالی براساس قرارداد (حداقل)</a:t>
                      </a:r>
                      <a:endParaRPr lang="fa-IR" sz="1400" b="1" kern="1200" baseline="0" dirty="0">
                        <a:solidFill>
                          <a:schemeClr val="tx2">
                            <a:lumMod val="75000"/>
                          </a:schemeClr>
                        </a:solidFill>
                        <a:latin typeface="+mn-lt"/>
                        <a:ea typeface="+mn-ea"/>
                        <a:cs typeface="B Nazanin" pitchFamily="2" charset="-78"/>
                      </a:endParaRPr>
                    </a:p>
                  </a:txBody>
                  <a:tcPr marT="34290" marB="34290" anchor="ctr"/>
                </a:tc>
                <a:tc hMerge="1"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a-IR" sz="1400" b="1" kern="1200" dirty="0" smtClean="0">
                        <a:solidFill>
                          <a:schemeClr val="tx2">
                            <a:lumMod val="75000"/>
                          </a:schemeClr>
                        </a:solidFill>
                        <a:latin typeface="+mn-lt"/>
                        <a:ea typeface="+mn-ea"/>
                        <a:cs typeface="B Nazanin" pitchFamily="2" charset="-78"/>
                      </a:endParaRPr>
                    </a:p>
                  </a:txBody>
                  <a:tcPr marT="34290" marB="34290" anchor="ctr"/>
                </a:tc>
                <a:tc hMerge="1">
                  <a:txBody>
                    <a:bodyPr/>
                    <a:lstStyle/>
                    <a:p>
                      <a:pPr algn="ctr" rtl="1"/>
                      <a:endParaRPr lang="fa-IR" sz="1400" b="1" dirty="0">
                        <a:solidFill>
                          <a:schemeClr val="accent2">
                            <a:lumMod val="75000"/>
                          </a:schemeClr>
                        </a:solidFill>
                        <a:cs typeface="B Nazanin" pitchFamily="2" charset="-78"/>
                      </a:endParaRP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600" b="1" kern="1200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B Nazanin" pitchFamily="2" charset="-78"/>
                        </a:rPr>
                        <a:t>16/9</a:t>
                      </a: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600" b="1" kern="1200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B Nazanin" pitchFamily="2" charset="-78"/>
                        </a:rPr>
                        <a:t>14/9</a:t>
                      </a:r>
                    </a:p>
                  </a:txBody>
                  <a:tcPr marT="34290" marB="34290" anchor="ctr"/>
                </a:tc>
              </a:tr>
              <a:tr h="458844">
                <a:tc gridSpan="3">
                  <a:txBody>
                    <a:bodyPr/>
                    <a:lstStyle/>
                    <a:p>
                      <a:pPr algn="ctr"/>
                      <a:r>
                        <a:rPr lang="fa-IR" sz="1400" b="1" kern="1200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B Nazanin" pitchFamily="2" charset="-78"/>
                        </a:rPr>
                        <a:t>سهم مالی بدون احتساب ضمیمه </a:t>
                      </a:r>
                      <a:r>
                        <a:rPr lang="en-US" sz="1400" b="1" kern="1200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B Nazanin" pitchFamily="2" charset="-78"/>
                        </a:rPr>
                        <a:t>D</a:t>
                      </a:r>
                      <a:endParaRPr lang="fa-IR" sz="1400" b="1" kern="1200" baseline="0" dirty="0">
                        <a:solidFill>
                          <a:schemeClr val="tx2">
                            <a:lumMod val="75000"/>
                          </a:schemeClr>
                        </a:solidFill>
                        <a:latin typeface="+mn-lt"/>
                        <a:ea typeface="+mn-ea"/>
                        <a:cs typeface="B Nazanin" pitchFamily="2" charset="-78"/>
                      </a:endParaRPr>
                    </a:p>
                  </a:txBody>
                  <a:tcPr marT="34290" marB="3429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600" b="1" kern="1200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B Nazanin" pitchFamily="2" charset="-78"/>
                        </a:rPr>
                        <a:t>12/4</a:t>
                      </a:r>
                    </a:p>
                  </a:txBody>
                  <a:tcPr marT="34290" marB="3429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600" b="1" kern="1200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B Nazanin" pitchFamily="2" charset="-78"/>
                        </a:rPr>
                        <a:t>10/9</a:t>
                      </a:r>
                    </a:p>
                  </a:txBody>
                  <a:tcPr marT="34290" marB="3429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73553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7584" y="411510"/>
            <a:ext cx="7772400" cy="756085"/>
          </a:xfrm>
        </p:spPr>
        <p:txBody>
          <a:bodyPr>
            <a:noAutofit/>
          </a:bodyPr>
          <a:lstStyle/>
          <a:p>
            <a:pPr algn="r"/>
            <a:r>
              <a:rPr lang="fa-IR" sz="2000" dirty="0" smtClean="0">
                <a:cs typeface="B Titr" pitchFamily="2" charset="-78"/>
              </a:rPr>
              <a:t>فرضیات:</a:t>
            </a:r>
            <a:endParaRPr lang="en-US" sz="2000" dirty="0">
              <a:cs typeface="B Titr" pitchFamily="2" charset="-7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7584" y="1059582"/>
            <a:ext cx="7776864" cy="3564396"/>
          </a:xfrm>
        </p:spPr>
        <p:txBody>
          <a:bodyPr>
            <a:normAutofit/>
          </a:bodyPr>
          <a:lstStyle/>
          <a:p>
            <a:pPr marL="457200" indent="-457200" algn="just">
              <a:buFontTx/>
              <a:buChar char="-"/>
            </a:pPr>
            <a:r>
              <a:rPr lang="fa-IR" sz="2000" b="1" dirty="0" smtClean="0">
                <a:solidFill>
                  <a:schemeClr val="tx2"/>
                </a:solidFill>
                <a:cs typeface="B Nazanin" pitchFamily="2" charset="-78"/>
              </a:rPr>
              <a:t>براساس قرارداد، معیار 10 درصد مالی جذب شده توسط شرکتهای ایرانی ملاک است.</a:t>
            </a:r>
          </a:p>
          <a:p>
            <a:pPr marL="457200" indent="-457200" algn="just">
              <a:buFontTx/>
              <a:buChar char="-"/>
            </a:pPr>
            <a:r>
              <a:rPr lang="fa-IR" sz="2000" b="1" dirty="0" smtClean="0">
                <a:solidFill>
                  <a:schemeClr val="tx2"/>
                </a:solidFill>
                <a:cs typeface="B Nazanin" pitchFamily="2" charset="-78"/>
              </a:rPr>
              <a:t>منظور از مشارکت شرکتهای داخلی، گردش مالی جذب شده براساس جداول پیوست </a:t>
            </a:r>
            <a:r>
              <a:rPr lang="en-US" sz="2000" b="1" dirty="0" smtClean="0">
                <a:solidFill>
                  <a:schemeClr val="tx2"/>
                </a:solidFill>
                <a:cs typeface="B Nazanin" pitchFamily="2" charset="-78"/>
              </a:rPr>
              <a:t> K </a:t>
            </a:r>
            <a:r>
              <a:rPr lang="fa-IR" sz="2000" b="1" dirty="0" smtClean="0">
                <a:solidFill>
                  <a:schemeClr val="tx2"/>
                </a:solidFill>
                <a:cs typeface="B Nazanin" pitchFamily="2" charset="-78"/>
              </a:rPr>
              <a:t>است.</a:t>
            </a:r>
          </a:p>
          <a:p>
            <a:pPr marL="457200" indent="-457200" algn="just">
              <a:buFontTx/>
              <a:buChar char="-"/>
            </a:pPr>
            <a:r>
              <a:rPr lang="fa-IR" sz="2000" b="1" dirty="0" smtClean="0">
                <a:solidFill>
                  <a:schemeClr val="tx2"/>
                </a:solidFill>
                <a:cs typeface="B Nazanin" pitchFamily="2" charset="-78"/>
              </a:rPr>
              <a:t>از آنجایی که هنوز درصد وزنی احجام </a:t>
            </a:r>
            <a:r>
              <a:rPr lang="fa-IR" sz="2000" b="1" dirty="0">
                <a:solidFill>
                  <a:schemeClr val="tx2"/>
                </a:solidFill>
                <a:cs typeface="B Nazanin" pitchFamily="2" charset="-78"/>
              </a:rPr>
              <a:t>کار مشخص </a:t>
            </a:r>
            <a:r>
              <a:rPr lang="fa-IR" sz="2000" b="1" dirty="0" smtClean="0">
                <a:solidFill>
                  <a:schemeClr val="tx2"/>
                </a:solidFill>
                <a:cs typeface="B Nazanin" pitchFamily="2" charset="-78"/>
              </a:rPr>
              <a:t>نشده و با توجه به پیش‌فرض در نظر گرفته شده در تهیه </a:t>
            </a:r>
            <a:r>
              <a:rPr lang="en-US" sz="2000" b="1" dirty="0" smtClean="0">
                <a:solidFill>
                  <a:schemeClr val="tx2"/>
                </a:solidFill>
                <a:cs typeface="B Nazanin" pitchFamily="2" charset="-78"/>
              </a:rPr>
              <a:t>WBS</a:t>
            </a:r>
            <a:r>
              <a:rPr lang="fa-IR" sz="2000" b="1" dirty="0" smtClean="0">
                <a:solidFill>
                  <a:schemeClr val="tx2"/>
                </a:solidFill>
                <a:cs typeface="B Nazanin" pitchFamily="2" charset="-78"/>
              </a:rPr>
              <a:t>‌، درصد احجام فعالیتها برابر با درصد مالی فعالیتها در نظر گرفته شده است.</a:t>
            </a:r>
          </a:p>
          <a:p>
            <a:pPr marL="457200" indent="-457200" algn="just">
              <a:buFontTx/>
              <a:buChar char="-"/>
            </a:pPr>
            <a:endParaRPr lang="fa-IR" sz="2000" b="1" dirty="0" smtClean="0">
              <a:solidFill>
                <a:schemeClr val="tx2"/>
              </a:solidFill>
              <a:cs typeface="B Nazanin" pitchFamily="2" charset="-78"/>
            </a:endParaRPr>
          </a:p>
          <a:p>
            <a:pPr marL="457200" indent="-457200" algn="just">
              <a:buFontTx/>
              <a:buChar char="-"/>
            </a:pPr>
            <a:endParaRPr lang="fa-IR" sz="2000" b="1" dirty="0">
              <a:solidFill>
                <a:schemeClr val="tx2"/>
              </a:solidFill>
              <a:cs typeface="B 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039984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4518109"/>
              </p:ext>
            </p:extLst>
          </p:nvPr>
        </p:nvGraphicFramePr>
        <p:xfrm>
          <a:off x="1259632" y="446492"/>
          <a:ext cx="7056784" cy="461631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1" name="Worksheet" r:id="rId3" imgW="13906637" imgH="9096461" progId="Excel.Sheet.12">
                  <p:embed/>
                </p:oleObj>
              </mc:Choice>
              <mc:Fallback>
                <p:oleObj name="Worksheet" r:id="rId3" imgW="13906637" imgH="9096461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259632" y="446492"/>
                        <a:ext cx="7056784" cy="461631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ctangle 1"/>
          <p:cNvSpPr/>
          <p:nvPr/>
        </p:nvSpPr>
        <p:spPr>
          <a:xfrm>
            <a:off x="35496" y="51470"/>
            <a:ext cx="864096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a-IR" dirty="0" smtClean="0">
                <a:cs typeface="B Titr" pitchFamily="2" charset="-78"/>
              </a:rPr>
              <a:t>برآورد سهم </a:t>
            </a:r>
            <a:r>
              <a:rPr lang="fa-IR" dirty="0">
                <a:cs typeface="B Titr" pitchFamily="2" charset="-78"/>
              </a:rPr>
              <a:t>استفاده از توانمندیها و صنایع داخل کشور </a:t>
            </a:r>
            <a:r>
              <a:rPr lang="fa-IR" dirty="0" smtClean="0">
                <a:cs typeface="B Titr" pitchFamily="2" charset="-78"/>
              </a:rPr>
              <a:t>براساس مبلغ پایه قرارداد (بدون ضمیمه </a:t>
            </a:r>
            <a:r>
              <a:rPr lang="en-US" dirty="0" smtClean="0">
                <a:cs typeface="B Titr" pitchFamily="2" charset="-78"/>
              </a:rPr>
              <a:t>D</a:t>
            </a:r>
            <a:r>
              <a:rPr lang="fa-IR" dirty="0" smtClean="0">
                <a:cs typeface="B Titr" pitchFamily="2" charset="-78"/>
              </a:rPr>
              <a:t> )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1831422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38778055"/>
              </p:ext>
            </p:extLst>
          </p:nvPr>
        </p:nvGraphicFramePr>
        <p:xfrm>
          <a:off x="971600" y="361254"/>
          <a:ext cx="7200800" cy="468802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2" name="Worksheet" r:id="rId3" imgW="13973162" imgH="9096461" progId="Excel.Sheet.12">
                  <p:embed/>
                </p:oleObj>
              </mc:Choice>
              <mc:Fallback>
                <p:oleObj name="Worksheet" r:id="rId3" imgW="13973162" imgH="9096461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971600" y="361254"/>
                        <a:ext cx="7200800" cy="468802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ounded Rectangular Callout 3"/>
          <p:cNvSpPr/>
          <p:nvPr/>
        </p:nvSpPr>
        <p:spPr>
          <a:xfrm>
            <a:off x="395536" y="1059582"/>
            <a:ext cx="4320480" cy="1069260"/>
          </a:xfrm>
          <a:prstGeom prst="wedgeRoundRectCallou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fa-IR" dirty="0">
                <a:solidFill>
                  <a:schemeClr val="tx1"/>
                </a:solidFill>
                <a:cs typeface="B Nazanin" pitchFamily="2" charset="-78"/>
              </a:rPr>
              <a:t>درصد حجمی انجام فعالیتهای ساختمانی و تهیه متریال احتمالا بیش از 70 درصد خواهد بود که درصد جذب مالی پیش‌بینی شده حداکثر 50 درصد می‌باشد.</a:t>
            </a:r>
          </a:p>
        </p:txBody>
      </p:sp>
      <p:sp>
        <p:nvSpPr>
          <p:cNvPr id="5" name="Rounded Rectangular Callout 4"/>
          <p:cNvSpPr/>
          <p:nvPr/>
        </p:nvSpPr>
        <p:spPr>
          <a:xfrm>
            <a:off x="395536" y="1286466"/>
            <a:ext cx="4320480" cy="1069260"/>
          </a:xfrm>
          <a:prstGeom prst="wedgeRoundRectCallou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fa-IR" dirty="0">
                <a:solidFill>
                  <a:schemeClr val="tx1"/>
                </a:solidFill>
                <a:cs typeface="B Nazanin" pitchFamily="2" charset="-78"/>
              </a:rPr>
              <a:t>درصد حجمی انجام فعالیتهای نصب و تهیه متریال احتمالا بیش از 25 درصد خواهد بود که درصد جذب مالی پیش‌بینی شده حداکثر 10 درصد می‌باشد.</a:t>
            </a:r>
          </a:p>
        </p:txBody>
      </p:sp>
      <p:sp>
        <p:nvSpPr>
          <p:cNvPr id="6" name="Rounded Rectangular Callout 5"/>
          <p:cNvSpPr/>
          <p:nvPr/>
        </p:nvSpPr>
        <p:spPr>
          <a:xfrm>
            <a:off x="366327" y="1862530"/>
            <a:ext cx="4320480" cy="1069260"/>
          </a:xfrm>
          <a:prstGeom prst="wedgeRoundRectCallou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fa-IR" dirty="0">
                <a:solidFill>
                  <a:schemeClr val="tx1"/>
                </a:solidFill>
                <a:cs typeface="B Nazanin" pitchFamily="2" charset="-78"/>
              </a:rPr>
              <a:t>درصد وزنی تامین و ساخت تجهیزات بیشتر از </a:t>
            </a:r>
            <a:r>
              <a:rPr lang="fa-IR" dirty="0" smtClean="0">
                <a:solidFill>
                  <a:schemeClr val="tx1"/>
                </a:solidFill>
                <a:cs typeface="B Nazanin" pitchFamily="2" charset="-78"/>
              </a:rPr>
              <a:t>40 درصد </a:t>
            </a:r>
            <a:r>
              <a:rPr lang="fa-IR" dirty="0">
                <a:solidFill>
                  <a:schemeClr val="tx1"/>
                </a:solidFill>
                <a:cs typeface="B Nazanin" pitchFamily="2" charset="-78"/>
              </a:rPr>
              <a:t>خواهد بود که درصد جذب مالی </a:t>
            </a:r>
            <a:r>
              <a:rPr lang="fa-IR" dirty="0" smtClean="0">
                <a:solidFill>
                  <a:schemeClr val="tx1"/>
                </a:solidFill>
                <a:cs typeface="B Nazanin" pitchFamily="2" charset="-78"/>
              </a:rPr>
              <a:t>پیش‌بینی </a:t>
            </a:r>
            <a:r>
              <a:rPr lang="fa-IR" dirty="0">
                <a:solidFill>
                  <a:schemeClr val="tx1"/>
                </a:solidFill>
                <a:cs typeface="B Nazanin" pitchFamily="2" charset="-78"/>
              </a:rPr>
              <a:t>شده حداکثر 20 درصد می‌باشد.</a:t>
            </a:r>
          </a:p>
        </p:txBody>
      </p:sp>
      <p:sp>
        <p:nvSpPr>
          <p:cNvPr id="7" name="Rectangle 6"/>
          <p:cNvSpPr/>
          <p:nvPr/>
        </p:nvSpPr>
        <p:spPr>
          <a:xfrm>
            <a:off x="107504" y="-20538"/>
            <a:ext cx="842493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a-IR" dirty="0" smtClean="0">
                <a:cs typeface="B Titr" pitchFamily="2" charset="-78"/>
              </a:rPr>
              <a:t>برآورد </a:t>
            </a:r>
            <a:r>
              <a:rPr lang="fa-IR" dirty="0">
                <a:cs typeface="B Titr" pitchFamily="2" charset="-78"/>
              </a:rPr>
              <a:t>سهم استفاده از توانمندیها و صنایع داخل کشور </a:t>
            </a:r>
            <a:r>
              <a:rPr lang="fa-IR" dirty="0" smtClean="0">
                <a:cs typeface="B Titr" pitchFamily="2" charset="-78"/>
              </a:rPr>
              <a:t>براساس احجام کاری قرارداد (بدون ضمیمه </a:t>
            </a:r>
            <a:r>
              <a:rPr lang="en-US" dirty="0" smtClean="0">
                <a:cs typeface="B Titr" pitchFamily="2" charset="-78"/>
              </a:rPr>
              <a:t>D</a:t>
            </a:r>
            <a:r>
              <a:rPr lang="fa-IR" dirty="0" smtClean="0">
                <a:cs typeface="B Titr" pitchFamily="2" charset="-78"/>
              </a:rPr>
              <a:t>)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7287268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0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0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5" grpId="0" animBg="1"/>
      <p:bldP spid="5" grpId="1" animBg="1"/>
      <p:bldP spid="6" grpId="0" animBg="1"/>
      <p:bldP spid="6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915816" y="3795886"/>
            <a:ext cx="3168352" cy="36004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2" name="Rectangle 1"/>
          <p:cNvSpPr/>
          <p:nvPr/>
        </p:nvSpPr>
        <p:spPr>
          <a:xfrm>
            <a:off x="3059832" y="1419622"/>
            <a:ext cx="3024336" cy="36004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3" name="Rectangle 2"/>
          <p:cNvSpPr/>
          <p:nvPr/>
        </p:nvSpPr>
        <p:spPr>
          <a:xfrm>
            <a:off x="251520" y="51470"/>
            <a:ext cx="864096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a-IR" dirty="0" smtClean="0">
                <a:cs typeface="B Titr" pitchFamily="2" charset="-78"/>
              </a:rPr>
              <a:t>تعیین </a:t>
            </a:r>
            <a:r>
              <a:rPr lang="fa-IR" dirty="0">
                <a:cs typeface="B Titr" pitchFamily="2" charset="-78"/>
              </a:rPr>
              <a:t>سهم استفاده از توانمندیها و صنایع داخل کشور </a:t>
            </a:r>
            <a:r>
              <a:rPr lang="fa-IR" dirty="0" smtClean="0">
                <a:cs typeface="B Titr" pitchFamily="2" charset="-78"/>
              </a:rPr>
              <a:t>براساس مبلغ پایه </a:t>
            </a:r>
            <a:r>
              <a:rPr lang="fa-IR" dirty="0" smtClean="0">
                <a:cs typeface="B Titr" pitchFamily="2" charset="-78"/>
              </a:rPr>
              <a:t>قرارداد</a:t>
            </a:r>
            <a:endParaRPr lang="fa-IR" dirty="0"/>
          </a:p>
        </p:txBody>
      </p:sp>
      <p:sp>
        <p:nvSpPr>
          <p:cNvPr id="4" name="Subtitle 2"/>
          <p:cNvSpPr>
            <a:spLocks noGrp="1"/>
          </p:cNvSpPr>
          <p:nvPr>
            <p:ph type="subTitle" idx="1"/>
          </p:nvPr>
        </p:nvSpPr>
        <p:spPr>
          <a:xfrm>
            <a:off x="359532" y="1059582"/>
            <a:ext cx="8424936" cy="3852428"/>
          </a:xfrm>
        </p:spPr>
        <p:txBody>
          <a:bodyPr>
            <a:normAutofit lnSpcReduction="10000"/>
          </a:bodyPr>
          <a:lstStyle/>
          <a:p>
            <a:pPr marL="457200" indent="-457200" algn="just">
              <a:lnSpc>
                <a:spcPct val="110000"/>
              </a:lnSpc>
              <a:buFontTx/>
              <a:buChar char="-"/>
            </a:pPr>
            <a:r>
              <a:rPr lang="fa-IR" sz="2000" b="1" dirty="0" smtClean="0">
                <a:solidFill>
                  <a:schemeClr val="accent4">
                    <a:lumMod val="50000"/>
                  </a:schemeClr>
                </a:solidFill>
                <a:cs typeface="B Nazanin" pitchFamily="2" charset="-78"/>
              </a:rPr>
              <a:t>سهم کل صنایع و توانمندیهای داخل کشور با اضافه کردن ضمیمه </a:t>
            </a:r>
            <a:r>
              <a:rPr lang="en-US" sz="2000" b="1" dirty="0" smtClean="0">
                <a:solidFill>
                  <a:schemeClr val="accent4">
                    <a:lumMod val="50000"/>
                  </a:schemeClr>
                </a:solidFill>
                <a:cs typeface="B Nazanin" pitchFamily="2" charset="-78"/>
              </a:rPr>
              <a:t>D</a:t>
            </a:r>
            <a:r>
              <a:rPr lang="fa-IR" sz="2000" b="1" dirty="0" smtClean="0">
                <a:solidFill>
                  <a:schemeClr val="accent4">
                    <a:lumMod val="50000"/>
                  </a:schemeClr>
                </a:solidFill>
                <a:cs typeface="B Nazanin" pitchFamily="2" charset="-78"/>
              </a:rPr>
              <a:t>:</a:t>
            </a:r>
            <a:endParaRPr lang="en-US" sz="2000" b="1" dirty="0" smtClean="0">
              <a:solidFill>
                <a:schemeClr val="accent4">
                  <a:lumMod val="50000"/>
                </a:schemeClr>
              </a:solidFill>
              <a:cs typeface="B Nazanin" pitchFamily="2" charset="-78"/>
            </a:endParaRPr>
          </a:p>
          <a:p>
            <a:pPr>
              <a:lnSpc>
                <a:spcPct val="110000"/>
              </a:lnSpc>
            </a:pPr>
            <a:r>
              <a:rPr lang="fa-IR" sz="2000" b="1" dirty="0" smtClean="0">
                <a:solidFill>
                  <a:schemeClr val="accent4">
                    <a:lumMod val="50000"/>
                  </a:schemeClr>
                </a:solidFill>
                <a:cs typeface="B Nazanin" pitchFamily="2" charset="-78"/>
              </a:rPr>
              <a:t> درصد  23/64 = 4/5 + 19/14</a:t>
            </a:r>
          </a:p>
          <a:p>
            <a:pPr algn="just">
              <a:lnSpc>
                <a:spcPct val="110000"/>
              </a:lnSpc>
            </a:pPr>
            <a:r>
              <a:rPr lang="fa-IR" sz="2000" b="1" dirty="0">
                <a:solidFill>
                  <a:schemeClr val="accent4">
                    <a:lumMod val="50000"/>
                  </a:schemeClr>
                </a:solidFill>
                <a:cs typeface="B Nazanin" pitchFamily="2" charset="-78"/>
              </a:rPr>
              <a:t>منظور </a:t>
            </a:r>
            <a:r>
              <a:rPr lang="fa-IR" sz="2000" b="1" dirty="0">
                <a:solidFill>
                  <a:schemeClr val="accent4">
                    <a:lumMod val="50000"/>
                  </a:schemeClr>
                </a:solidFill>
                <a:cs typeface="B Nazanin" pitchFamily="2" charset="-78"/>
              </a:rPr>
              <a:t>این است </a:t>
            </a:r>
            <a:r>
              <a:rPr lang="fa-IR" sz="2000" b="1" dirty="0">
                <a:solidFill>
                  <a:schemeClr val="accent4">
                    <a:lumMod val="50000"/>
                  </a:schemeClr>
                </a:solidFill>
                <a:cs typeface="B Nazanin" pitchFamily="2" charset="-78"/>
              </a:rPr>
              <a:t>که امکان افزایش سهم کل صنایع داخل از 16/9 درصد </a:t>
            </a:r>
            <a:r>
              <a:rPr lang="fa-IR" sz="2000" b="1" dirty="0" smtClean="0">
                <a:solidFill>
                  <a:schemeClr val="accent4">
                    <a:lumMod val="50000"/>
                  </a:schemeClr>
                </a:solidFill>
                <a:cs typeface="B Nazanin" pitchFamily="2" charset="-78"/>
              </a:rPr>
              <a:t>(حداقل) براساس </a:t>
            </a:r>
            <a:r>
              <a:rPr lang="fa-IR" sz="2000" b="1" dirty="0">
                <a:solidFill>
                  <a:schemeClr val="accent4">
                    <a:lumMod val="50000"/>
                  </a:schemeClr>
                </a:solidFill>
                <a:cs typeface="B Nazanin" pitchFamily="2" charset="-78"/>
              </a:rPr>
              <a:t>مبلغ پایه </a:t>
            </a:r>
            <a:r>
              <a:rPr lang="fa-IR" sz="2000" b="1" dirty="0">
                <a:solidFill>
                  <a:schemeClr val="accent4">
                    <a:lumMod val="50000"/>
                  </a:schemeClr>
                </a:solidFill>
                <a:cs typeface="B Nazanin" pitchFamily="2" charset="-78"/>
              </a:rPr>
              <a:t>قرارداد به 23/64 </a:t>
            </a:r>
            <a:r>
              <a:rPr lang="fa-IR" sz="2000" b="1" dirty="0" smtClean="0">
                <a:solidFill>
                  <a:schemeClr val="accent4">
                    <a:lumMod val="50000"/>
                  </a:schemeClr>
                </a:solidFill>
                <a:cs typeface="B Nazanin" pitchFamily="2" charset="-78"/>
              </a:rPr>
              <a:t>درصد وجود </a:t>
            </a:r>
            <a:r>
              <a:rPr lang="fa-IR" sz="2000" b="1" dirty="0">
                <a:solidFill>
                  <a:schemeClr val="accent4">
                    <a:lumMod val="50000"/>
                  </a:schemeClr>
                </a:solidFill>
                <a:cs typeface="B Nazanin" pitchFamily="2" charset="-78"/>
              </a:rPr>
              <a:t>دارد</a:t>
            </a:r>
            <a:r>
              <a:rPr lang="fa-IR" sz="2000" b="1" dirty="0" smtClean="0">
                <a:solidFill>
                  <a:schemeClr val="accent4">
                    <a:lumMod val="50000"/>
                  </a:schemeClr>
                </a:solidFill>
                <a:cs typeface="B Nazanin" pitchFamily="2" charset="-78"/>
              </a:rPr>
              <a:t>. این می‌تواند مبنای مناسبی برای مقدار کمی دستیابی به سهم داخلی </a:t>
            </a:r>
            <a:r>
              <a:rPr lang="fa-IR" sz="2000" b="1" dirty="0">
                <a:solidFill>
                  <a:schemeClr val="accent4">
                    <a:lumMod val="50000"/>
                  </a:schemeClr>
                </a:solidFill>
                <a:cs typeface="B Nazanin" pitchFamily="2" charset="-78"/>
              </a:rPr>
              <a:t>قابل قبول </a:t>
            </a:r>
            <a:r>
              <a:rPr lang="fa-IR" sz="2000" b="1" dirty="0" smtClean="0">
                <a:solidFill>
                  <a:schemeClr val="accent4">
                    <a:lumMod val="50000"/>
                  </a:schemeClr>
                </a:solidFill>
                <a:cs typeface="B Nazanin" pitchFamily="2" charset="-78"/>
              </a:rPr>
              <a:t>برآورد شده و بالاتر از آن به عنوان عملکرد بهتر ارزیابی شود. </a:t>
            </a:r>
          </a:p>
          <a:p>
            <a:pPr algn="just">
              <a:lnSpc>
                <a:spcPct val="110000"/>
              </a:lnSpc>
            </a:pPr>
            <a:endParaRPr lang="fa-IR" sz="2000" b="1" dirty="0">
              <a:solidFill>
                <a:schemeClr val="accent4">
                  <a:lumMod val="50000"/>
                </a:schemeClr>
              </a:solidFill>
              <a:cs typeface="B Nazanin" pitchFamily="2" charset="-78"/>
            </a:endParaRPr>
          </a:p>
          <a:p>
            <a:pPr marL="457200" indent="-457200" algn="just">
              <a:lnSpc>
                <a:spcPct val="110000"/>
              </a:lnSpc>
              <a:buFontTx/>
              <a:buChar char="-"/>
            </a:pPr>
            <a:r>
              <a:rPr lang="fa-IR" sz="2000" b="1" dirty="0" smtClean="0">
                <a:solidFill>
                  <a:schemeClr val="tx2"/>
                </a:solidFill>
                <a:cs typeface="B Nazanin" pitchFamily="2" charset="-78"/>
              </a:rPr>
              <a:t>در این حالت میزان افزایش سهم داخل نسبت به وضعیت حداقل برابر است با:</a:t>
            </a:r>
          </a:p>
          <a:p>
            <a:pPr>
              <a:lnSpc>
                <a:spcPct val="110000"/>
              </a:lnSpc>
            </a:pPr>
            <a:r>
              <a:rPr lang="fa-IR" sz="2000" b="1" dirty="0" smtClean="0">
                <a:solidFill>
                  <a:schemeClr val="tx2"/>
                </a:solidFill>
                <a:cs typeface="B Nazanin" pitchFamily="2" charset="-78"/>
              </a:rPr>
              <a:t> درصد  6/74 = 16/9 - 23/64</a:t>
            </a:r>
            <a:endParaRPr lang="en-US" sz="2000" b="1" dirty="0" smtClean="0">
              <a:solidFill>
                <a:schemeClr val="tx2"/>
              </a:solidFill>
              <a:cs typeface="B Nazanin" pitchFamily="2" charset="-78"/>
            </a:endParaRPr>
          </a:p>
          <a:p>
            <a:pPr algn="just">
              <a:lnSpc>
                <a:spcPct val="110000"/>
              </a:lnSpc>
            </a:pPr>
            <a:r>
              <a:rPr lang="fa-IR" sz="2000" b="1" dirty="0" smtClean="0">
                <a:solidFill>
                  <a:schemeClr val="tx2"/>
                </a:solidFill>
                <a:cs typeface="B Nazanin" pitchFamily="2" charset="-78"/>
              </a:rPr>
              <a:t>برای دستیابی به این هدف نیاز به توجه و برطرف </a:t>
            </a:r>
            <a:r>
              <a:rPr lang="fa-IR" sz="2000" b="1">
                <a:solidFill>
                  <a:schemeClr val="tx2"/>
                </a:solidFill>
                <a:cs typeface="B Nazanin" pitchFamily="2" charset="-78"/>
              </a:rPr>
              <a:t>کردن </a:t>
            </a:r>
            <a:r>
              <a:rPr lang="fa-IR" sz="2000" b="1" smtClean="0">
                <a:solidFill>
                  <a:schemeClr val="tx2"/>
                </a:solidFill>
                <a:cs typeface="B Nazanin" pitchFamily="2" charset="-78"/>
              </a:rPr>
              <a:t>چالشهای </a:t>
            </a:r>
            <a:r>
              <a:rPr lang="fa-IR" sz="2000" b="1" dirty="0" smtClean="0">
                <a:solidFill>
                  <a:schemeClr val="tx2"/>
                </a:solidFill>
                <a:cs typeface="B Nazanin" pitchFamily="2" charset="-78"/>
              </a:rPr>
              <a:t>پیش‌رو ضروری است.</a:t>
            </a:r>
            <a:endParaRPr lang="fa-IR" sz="2000" b="1" dirty="0" smtClean="0">
              <a:solidFill>
                <a:schemeClr val="tx2"/>
              </a:solidFill>
              <a:cs typeface="B Nazanin" pitchFamily="2" charset="-78"/>
            </a:endParaRPr>
          </a:p>
          <a:p>
            <a:pPr marL="457200" indent="-457200" algn="just">
              <a:buFontTx/>
              <a:buChar char="-"/>
            </a:pPr>
            <a:endParaRPr lang="fa-IR" sz="2000" b="1" dirty="0">
              <a:solidFill>
                <a:schemeClr val="tx2"/>
              </a:solidFill>
              <a:cs typeface="B Nazanin" pitchFamily="2" charset="-78"/>
            </a:endParaRPr>
          </a:p>
        </p:txBody>
      </p:sp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827584" y="411510"/>
            <a:ext cx="7772400" cy="756085"/>
          </a:xfrm>
        </p:spPr>
        <p:txBody>
          <a:bodyPr>
            <a:noAutofit/>
          </a:bodyPr>
          <a:lstStyle/>
          <a:p>
            <a:pPr algn="r"/>
            <a:r>
              <a:rPr lang="fa-IR" sz="2000" dirty="0" smtClean="0">
                <a:cs typeface="B Titr" pitchFamily="2" charset="-78"/>
              </a:rPr>
              <a:t>جمع بندی:</a:t>
            </a:r>
            <a:endParaRPr lang="en-US" sz="2000" dirty="0">
              <a:cs typeface="B Tit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829566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363</TotalTime>
  <Words>422</Words>
  <Application>Microsoft Office PowerPoint</Application>
  <PresentationFormat>On-screen Show (16:9)</PresentationFormat>
  <Paragraphs>70</Paragraphs>
  <Slides>5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7" baseType="lpstr">
      <vt:lpstr>Office Theme</vt:lpstr>
      <vt:lpstr>Worksheet</vt:lpstr>
      <vt:lpstr>ارزیابی و تعیین سهم استفاده از توانمندیها و صنایع داخل کشور در اجرای طرح احداث واحدهای 2 و3 نیروگاه اتمی بوشهر</vt:lpstr>
      <vt:lpstr>فرضیات:</vt:lpstr>
      <vt:lpstr>PowerPoint Presentation</vt:lpstr>
      <vt:lpstr>PowerPoint Presentation</vt:lpstr>
      <vt:lpstr>جمع بندی: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ارزیابی و تعیین سهم استفاده از توانمندیها و صنایع داخل کشور در اجرای طرح احداث واحدهای 2 و3 نیروگاه اتمی بوشهر</dc:title>
  <dc:creator>Fatourehchian , Saeed</dc:creator>
  <cp:lastModifiedBy>Fatourehchian , Saeed</cp:lastModifiedBy>
  <cp:revision>28</cp:revision>
  <dcterms:created xsi:type="dcterms:W3CDTF">2019-07-10T07:58:38Z</dcterms:created>
  <dcterms:modified xsi:type="dcterms:W3CDTF">2019-07-13T14:06:17Z</dcterms:modified>
</cp:coreProperties>
</file>