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699CD1-466B-4014-85DD-349C85539C4C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5085184"/>
            <a:ext cx="6172200" cy="1584176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fa-IR" dirty="0" smtClean="0">
                <a:cs typeface="B Traffic" pitchFamily="2" charset="-78"/>
              </a:rPr>
              <a:t>معاونت برنامه ریزی و توسعه </a:t>
            </a:r>
          </a:p>
          <a:p>
            <a:pPr algn="ctr" rtl="1"/>
            <a:r>
              <a:rPr lang="fa-IR" dirty="0" smtClean="0">
                <a:cs typeface="B Traffic" pitchFamily="2" charset="-78"/>
              </a:rPr>
              <a:t>مدیریت ارتباطات علمی و توسعه اجتماعی</a:t>
            </a:r>
          </a:p>
          <a:p>
            <a:pPr algn="ctr" rtl="1"/>
            <a:r>
              <a:rPr lang="fa-IR" dirty="0" smtClean="0">
                <a:cs typeface="B Traffic" pitchFamily="2" charset="-78"/>
              </a:rPr>
              <a:t/>
            </a:r>
            <a:br>
              <a:rPr lang="fa-IR" dirty="0" smtClean="0">
                <a:cs typeface="B Traffic" pitchFamily="2" charset="-78"/>
              </a:rPr>
            </a:br>
            <a:r>
              <a:rPr lang="fa-IR" dirty="0" smtClean="0">
                <a:cs typeface="B Traffic" pitchFamily="2" charset="-78"/>
              </a:rPr>
              <a:t>(امرداد- </a:t>
            </a:r>
            <a:r>
              <a:rPr lang="fa-IR" dirty="0" smtClean="0">
                <a:cs typeface="B Traffic" pitchFamily="2" charset="-78"/>
              </a:rPr>
              <a:t>1399)</a:t>
            </a:r>
            <a:br>
              <a:rPr lang="fa-IR" dirty="0" smtClean="0">
                <a:cs typeface="B Traffic" pitchFamily="2" charset="-78"/>
              </a:rPr>
            </a:br>
            <a:endParaRPr lang="en-US" dirty="0">
              <a:cs typeface="B Traffic" pitchFamily="2" charset="-78"/>
            </a:endParaRPr>
          </a:p>
        </p:txBody>
      </p:sp>
      <p:pic>
        <p:nvPicPr>
          <p:cNvPr id="4" name="Picture 3" descr="1419917666537_6-th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81620"/>
            <a:ext cx="5842000" cy="412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467600" cy="724942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اقدامات مرتبط با دستورالعمل آموزش و آگاه سازی عموم</a:t>
            </a:r>
            <a:endParaRPr lang="en-US" sz="28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7673280" cy="2548880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sz="2000" b="1" dirty="0" smtClean="0">
                <a:cs typeface="B Mitra" pitchFamily="2" charset="-78"/>
              </a:rPr>
              <a:t>اقدامات مرتبط با آموزش و آگاه سازی در سه سطح زیر طبقه بندی شد: 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سطح 1: قبل </a:t>
            </a:r>
            <a:r>
              <a:rPr lang="fa-IR" dirty="0" smtClean="0">
                <a:cs typeface="B Mitra" pitchFamily="2" charset="-78"/>
              </a:rPr>
              <a:t>از </a:t>
            </a:r>
            <a:r>
              <a:rPr lang="fa-IR" dirty="0" smtClean="0">
                <a:cs typeface="B Mitra" pitchFamily="2" charset="-78"/>
              </a:rPr>
              <a:t>حادثه (</a:t>
            </a:r>
            <a:r>
              <a:rPr lang="fa-IR" dirty="0" smtClean="0">
                <a:cs typeface="B Mitra" pitchFamily="2" charset="-78"/>
              </a:rPr>
              <a:t>اقدامات </a:t>
            </a:r>
            <a:r>
              <a:rPr lang="fa-IR" dirty="0" smtClean="0">
                <a:cs typeface="B Mitra" pitchFamily="2" charset="-78"/>
              </a:rPr>
              <a:t>زیربنایی، </a:t>
            </a:r>
            <a:r>
              <a:rPr lang="fa-IR" dirty="0" smtClean="0">
                <a:cs typeface="B Mitra" pitchFamily="2" charset="-78"/>
              </a:rPr>
              <a:t>آموزش و آگاه </a:t>
            </a:r>
            <a:r>
              <a:rPr lang="fa-IR" dirty="0" smtClean="0">
                <a:cs typeface="B Mitra" pitchFamily="2" charset="-78"/>
              </a:rPr>
              <a:t>سازی)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سطح 2: هنگام حادثه (اقدامات اجرایی)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سطح 3: </a:t>
            </a:r>
            <a:r>
              <a:rPr lang="fa-IR" dirty="0" smtClean="0">
                <a:cs typeface="B Mitra" pitchFamily="2" charset="-78"/>
              </a:rPr>
              <a:t>بعد از حادثه </a:t>
            </a:r>
            <a:r>
              <a:rPr lang="fa-IR" dirty="0" smtClean="0">
                <a:cs typeface="B Mitra" pitchFamily="2" charset="-78"/>
              </a:rPr>
              <a:t>(آگاه سازی زمان پایان حادثه و بازگشت به شرایط عادی)</a:t>
            </a:r>
          </a:p>
          <a:p>
            <a:pPr algn="r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652934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تعیین شاخص های سطوح تعیین شده </a:t>
            </a:r>
            <a:endParaRPr lang="en-US" sz="28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47664" y="1600200"/>
            <a:ext cx="6377136" cy="4873752"/>
          </a:xfrm>
        </p:spPr>
        <p:txBody>
          <a:bodyPr/>
          <a:lstStyle/>
          <a:p>
            <a:pPr algn="r" rtl="1"/>
            <a:r>
              <a:rPr lang="fa-IR" b="1" dirty="0" smtClean="0">
                <a:cs typeface="B Mitra" pitchFamily="2" charset="-78"/>
              </a:rPr>
              <a:t>نوع اقدام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جامعه هدف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عملیات مرتبط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زمان بندی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انجام کار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کنترل فعالیت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هزینه</a:t>
            </a:r>
            <a:endParaRPr lang="en-US" b="1" dirty="0">
              <a:cs typeface="B Mitra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467600" cy="4873752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تهیه محتواهای آموزشی </a:t>
            </a:r>
            <a:r>
              <a:rPr lang="fa-IR" sz="2000" dirty="0" smtClean="0">
                <a:cs typeface="B Mitra" pitchFamily="2" charset="-78"/>
              </a:rPr>
              <a:t>شرایط اضطراری با </a:t>
            </a:r>
            <a:r>
              <a:rPr lang="fa-IR" sz="2000" dirty="0" smtClean="0">
                <a:cs typeface="B Mitra" pitchFamily="2" charset="-78"/>
              </a:rPr>
              <a:t>توجه </a:t>
            </a:r>
            <a:r>
              <a:rPr lang="fa-IR" sz="2000" dirty="0" smtClean="0">
                <a:cs typeface="B Mitra" pitchFamily="2" charset="-78"/>
              </a:rPr>
              <a:t>به گروه مخاطبین</a:t>
            </a:r>
          </a:p>
          <a:p>
            <a:pPr algn="r" rtl="1"/>
            <a:r>
              <a:rPr lang="fa-IR" sz="2000" dirty="0" smtClean="0">
                <a:cs typeface="B Mitra" pitchFamily="2" charset="-78"/>
              </a:rPr>
              <a:t>تدوین دستورالعمل </a:t>
            </a:r>
            <a:r>
              <a:rPr lang="fa-IR" sz="2000" dirty="0" smtClean="0">
                <a:cs typeface="B Mitra" pitchFamily="2" charset="-78"/>
              </a:rPr>
              <a:t>های </a:t>
            </a:r>
            <a:r>
              <a:rPr lang="fa-IR" sz="2000" dirty="0" smtClean="0">
                <a:cs typeface="B Mitra" pitchFamily="2" charset="-78"/>
              </a:rPr>
              <a:t>اقدامات مرتبط با آموزش و اطلاع رسانی در شرایط اضطراری با توجه به گروه های </a:t>
            </a:r>
            <a:r>
              <a:rPr lang="fa-IR" sz="2000" dirty="0" smtClean="0">
                <a:cs typeface="B Mitra" pitchFamily="2" charset="-78"/>
              </a:rPr>
              <a:t>هدف</a:t>
            </a:r>
          </a:p>
          <a:p>
            <a:pPr algn="r" rtl="1"/>
            <a:r>
              <a:rPr lang="fa-IR" sz="2000" dirty="0" smtClean="0">
                <a:cs typeface="B Mitra" pitchFamily="2" charset="-78"/>
              </a:rPr>
              <a:t>تامین زیرساخت های سیستم های ارتباطی </a:t>
            </a:r>
            <a:endParaRPr lang="en-US" sz="2000" dirty="0" smtClean="0">
              <a:cs typeface="B Mitra" pitchFamily="2" charset="-78"/>
            </a:endParaRP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تدوین برنامه اطلاع رسانی </a:t>
            </a:r>
            <a:r>
              <a:rPr lang="fa-IR" sz="2000" dirty="0" smtClean="0">
                <a:cs typeface="B Mitra" pitchFamily="2" charset="-78"/>
              </a:rPr>
              <a:t>حادثه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تعیین و تامین زیرساخت های اطلاع </a:t>
            </a:r>
            <a:r>
              <a:rPr lang="fa-IR" sz="2000" dirty="0" smtClean="0">
                <a:cs typeface="B Mitra" pitchFamily="2" charset="-78"/>
              </a:rPr>
              <a:t>رسانی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آشنایی با </a:t>
            </a:r>
            <a:r>
              <a:rPr lang="fa-IR" sz="2000" dirty="0" smtClean="0">
                <a:cs typeface="B Mitra" pitchFamily="2" charset="-78"/>
              </a:rPr>
              <a:t>مدارک، الزامات </a:t>
            </a:r>
            <a:r>
              <a:rPr lang="fa-IR" sz="2000" dirty="0" smtClean="0">
                <a:cs typeface="B Mitra" pitchFamily="2" charset="-78"/>
              </a:rPr>
              <a:t>و </a:t>
            </a:r>
            <a:r>
              <a:rPr lang="fa-IR" sz="2000" dirty="0" smtClean="0">
                <a:cs typeface="B Mitra" pitchFamily="2" charset="-78"/>
              </a:rPr>
              <a:t>توصیه های  </a:t>
            </a:r>
            <a:r>
              <a:rPr lang="en-US" sz="1600" dirty="0" smtClean="0">
                <a:cs typeface="B Mitra" pitchFamily="2" charset="-78"/>
              </a:rPr>
              <a:t>IAEA</a:t>
            </a:r>
            <a:r>
              <a:rPr lang="en-US" sz="2000" dirty="0" smtClean="0">
                <a:cs typeface="B Mitra" pitchFamily="2" charset="-78"/>
              </a:rPr>
              <a:t>  , </a:t>
            </a:r>
            <a:r>
              <a:rPr lang="en-US" sz="1600" dirty="0" smtClean="0">
                <a:cs typeface="B Mitra" pitchFamily="2" charset="-78"/>
              </a:rPr>
              <a:t>WANO</a:t>
            </a:r>
            <a:r>
              <a:rPr lang="en-US" sz="2000" dirty="0" smtClean="0">
                <a:cs typeface="B Mitra" pitchFamily="2" charset="-78"/>
              </a:rPr>
              <a:t> </a:t>
            </a:r>
            <a:r>
              <a:rPr lang="fa-IR" sz="2000" dirty="0" smtClean="0">
                <a:cs typeface="B Mitra" pitchFamily="2" charset="-78"/>
              </a:rPr>
              <a:t> در </a:t>
            </a:r>
            <a:r>
              <a:rPr lang="fa-IR" sz="2000" dirty="0" smtClean="0">
                <a:cs typeface="B Mitra" pitchFamily="2" charset="-78"/>
              </a:rPr>
              <a:t>حوزه آموزش و آگاه سازی مردم در شرایط </a:t>
            </a:r>
            <a:r>
              <a:rPr lang="fa-IR" sz="2000" dirty="0" smtClean="0">
                <a:cs typeface="B Mitra" pitchFamily="2" charset="-78"/>
              </a:rPr>
              <a:t>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تدوین سناریوهای </a:t>
            </a:r>
            <a:r>
              <a:rPr lang="fa-IR" sz="2000" dirty="0" smtClean="0">
                <a:cs typeface="B Mitra" pitchFamily="2" charset="-78"/>
              </a:rPr>
              <a:t>مانورهای </a:t>
            </a:r>
            <a:r>
              <a:rPr lang="fa-IR" sz="2000" dirty="0" smtClean="0">
                <a:cs typeface="B Mitra" pitchFamily="2" charset="-78"/>
              </a:rPr>
              <a:t>شرایط </a:t>
            </a:r>
            <a:r>
              <a:rPr lang="fa-IR" sz="2000" dirty="0" smtClean="0">
                <a:cs typeface="B Mitra" pitchFamily="2" charset="-78"/>
              </a:rPr>
              <a:t>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عقد تفاهم نامه با ارگان های ذیربط در حوزه های آموزش و آگاه سازی  شرایط </a:t>
            </a:r>
            <a:r>
              <a:rPr lang="fa-IR" sz="2000" dirty="0" smtClean="0">
                <a:cs typeface="B Mitra" pitchFamily="2" charset="-78"/>
              </a:rPr>
              <a:t>اضطراری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تعیین و ابلاغ وظایف معاونت ها/ مدیریت ها، اعضا، کارگروه آموزش و اطلاع رسانی، اعضاء کمیته بحران نیروگاه در حوزه آموزش و اطلاع </a:t>
            </a:r>
            <a:r>
              <a:rPr lang="fa-IR" sz="2000" dirty="0" smtClean="0">
                <a:cs typeface="B Mitra" pitchFamily="2" charset="-78"/>
              </a:rPr>
              <a:t>رسانی</a:t>
            </a:r>
          </a:p>
          <a:p>
            <a:pPr algn="just" rtl="1"/>
            <a:r>
              <a:rPr lang="fa-IR" sz="2000" dirty="0" smtClean="0">
                <a:cs typeface="B Mitra" pitchFamily="2" charset="-78"/>
              </a:rPr>
              <a:t>آشنایی با وظایف قرارگاه پرتوی استان و سازمان پدافند غیر عامل کشور در حوزه آموزش و اطلاع رسانی</a:t>
            </a:r>
            <a:endParaRPr lang="fa-IR" sz="2000" dirty="0" smtClean="0">
              <a:cs typeface="B Mitra" pitchFamily="2" charset="-78"/>
            </a:endParaRPr>
          </a:p>
          <a:p>
            <a:pPr algn="just" rtl="1"/>
            <a:endParaRPr lang="en-US" sz="2000" dirty="0" smtClean="0">
              <a:cs typeface="B Mitra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01272" cy="652934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1: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قبل از حادثه (اقدامات زیربنایی، آموزش و آگاه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سازی)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01272" cy="652934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2: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هنگام حادثه (اقدامات </a:t>
            </a:r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اجرایی)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63688" y="1412776"/>
            <a:ext cx="6099448" cy="4873752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Mitra" pitchFamily="2" charset="-78"/>
              </a:rPr>
              <a:t>فعال سازی سیستم های ارتباطی 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sz="2000" dirty="0" smtClean="0">
                <a:cs typeface="B Mitra" pitchFamily="2" charset="-78"/>
              </a:rPr>
              <a:t>ارسال پیام ها به گروه های ذینفع 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sz="2000" dirty="0" smtClean="0">
                <a:cs typeface="B Mitra" pitchFamily="2" charset="-78"/>
              </a:rPr>
              <a:t>اطلاع رسانی </a:t>
            </a:r>
            <a:r>
              <a:rPr lang="fa-IR" sz="2000" dirty="0" smtClean="0">
                <a:cs typeface="B Mitra" pitchFamily="2" charset="-78"/>
              </a:rPr>
              <a:t>مطابق زونبندی شرایط اضطراری (مثال زون اول: کمپ مسکونی، بندرگاه و .... زون دوم: تنگک. زون سوم: شهر و ...).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3212976"/>
            <a:ext cx="8280920" cy="65293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اقدامات سطح 3: بعد از حادثه  </a:t>
            </a:r>
            <a:endParaRPr kumimoji="0" lang="en-US" sz="2000" b="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115616" y="4221088"/>
            <a:ext cx="6747520" cy="1512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آگاه سازی زمان پایان حادثه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تهیه دستورالعملهای بازگشت برای عموم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اطلاع رسانی مطابق زونبندی مدیریت شرایط اضطراری </a:t>
            </a:r>
            <a:endParaRPr kumimoji="0" lang="fa-I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80920" cy="652934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نمونه اقدامات اجرایی فاز قبل از حادثه (شرایط کار عادی نیروگاه)</a:t>
            </a:r>
            <a:endParaRPr lang="en-US" sz="20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99592" y="1397000"/>
          <a:ext cx="7416822" cy="306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512168"/>
                <a:gridCol w="1224136"/>
                <a:gridCol w="1416156"/>
                <a:gridCol w="1320148"/>
                <a:gridCol w="11521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a-IR" sz="14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B Mitra"/>
                        </a:rPr>
                        <a:t>هزینه</a:t>
                      </a:r>
                      <a:endParaRPr kumimoji="0" lang="en-US" sz="1400" b="1" kern="1200" dirty="0" smtClean="0">
                        <a:solidFill>
                          <a:schemeClr val="lt1"/>
                        </a:solidFill>
                        <a:latin typeface="Calibri"/>
                        <a:ea typeface="Calibri"/>
                        <a:cs typeface="B Mit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Calibri"/>
                          <a:ea typeface="Calibri"/>
                          <a:cs typeface="B Mitra"/>
                        </a:rPr>
                        <a:t>مسئول کنترل فعالیت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اقدام کننده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عملیات مرتبط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جامعه هدف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نوع اقدام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مدیریت شرایط اضطراری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مرکز منابع انسانی و آموزش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اجرای برنامه آموزشی 4 ساعته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کارکنان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(بهره بردار،تپنا، پارسیان مجری طرح و شرکت های تابعه)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 pitchFamily="2" charset="-78"/>
                        </a:rPr>
                        <a:t>اجرای دوره های آموزشی</a:t>
                      </a:r>
                      <a:endParaRPr lang="en-US" sz="1200" b="1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/>
                        </a:rPr>
                        <a:t>کارگروه آموزش و اطلاع رسانی نیروگاه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/>
                        </a:rPr>
                        <a:t>مدیریت شرایط اضطراری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/>
                        </a:rPr>
                        <a:t>تهیه ، ترجمه و ارائه مدارک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/>
                        </a:rPr>
                        <a:t>سازمانهای پاسخگوی استان، اعضاءکارگروه آموزش و اطلاع رسانی نیروگاه و استان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4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آشنایی با مدارک ،الزامات و توصیه های  </a:t>
                      </a: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IAEA  , WANO </a:t>
                      </a:r>
                      <a:r>
                        <a:rPr kumimoji="0" lang="fa-IR" sz="14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در حوزه آموزش و آگاه سازی مردم در شرایط اضطراری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980728"/>
            <a:ext cx="6059689" cy="4032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426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Slide 1</vt:lpstr>
      <vt:lpstr>اقدامات مرتبط با دستورالعمل آموزش و آگاه سازی عموم</vt:lpstr>
      <vt:lpstr>تعیین شاخص های سطوح تعیین شده </vt:lpstr>
      <vt:lpstr>اقدامات سطح 1: قبل از حادثه (اقدامات زیربنایی، آموزش و آگاه سازی)</vt:lpstr>
      <vt:lpstr>اقدامات سطح 2: هنگام حادثه (اقدامات اجرایی)</vt:lpstr>
      <vt:lpstr>نمونه اقدامات اجرایی فاز قبل از حادثه (شرایط کار عادی نیروگاه)</vt:lpstr>
      <vt:lpstr>Slide 7</vt:lpstr>
    </vt:vector>
  </TitlesOfParts>
  <Company>nppd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Mohammadi</dc:creator>
  <cp:lastModifiedBy>Mohammadi</cp:lastModifiedBy>
  <cp:revision>18</cp:revision>
  <dcterms:created xsi:type="dcterms:W3CDTF">2019-07-24T08:38:13Z</dcterms:created>
  <dcterms:modified xsi:type="dcterms:W3CDTF">2020-08-09T11:10:18Z</dcterms:modified>
</cp:coreProperties>
</file>