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3996" r:id="rId1"/>
  </p:sldMasterIdLst>
  <p:notesMasterIdLst>
    <p:notesMasterId r:id="rId71"/>
  </p:notesMasterIdLst>
  <p:handoutMasterIdLst>
    <p:handoutMasterId r:id="rId72"/>
  </p:handoutMasterIdLst>
  <p:sldIdLst>
    <p:sldId id="493" r:id="rId2"/>
    <p:sldId id="634" r:id="rId3"/>
    <p:sldId id="592" r:id="rId4"/>
    <p:sldId id="618" r:id="rId5"/>
    <p:sldId id="624" r:id="rId6"/>
    <p:sldId id="625" r:id="rId7"/>
    <p:sldId id="626" r:id="rId8"/>
    <p:sldId id="661" r:id="rId9"/>
    <p:sldId id="635" r:id="rId10"/>
    <p:sldId id="594" r:id="rId11"/>
    <p:sldId id="595" r:id="rId12"/>
    <p:sldId id="596" r:id="rId13"/>
    <p:sldId id="609" r:id="rId14"/>
    <p:sldId id="598" r:id="rId15"/>
    <p:sldId id="608" r:id="rId16"/>
    <p:sldId id="610" r:id="rId17"/>
    <p:sldId id="611" r:id="rId18"/>
    <p:sldId id="612" r:id="rId19"/>
    <p:sldId id="599" r:id="rId20"/>
    <p:sldId id="601" r:id="rId21"/>
    <p:sldId id="602" r:id="rId22"/>
    <p:sldId id="620" r:id="rId23"/>
    <p:sldId id="621" r:id="rId24"/>
    <p:sldId id="622" r:id="rId25"/>
    <p:sldId id="639" r:id="rId26"/>
    <p:sldId id="614" r:id="rId27"/>
    <p:sldId id="615" r:id="rId28"/>
    <p:sldId id="616" r:id="rId29"/>
    <p:sldId id="660" r:id="rId30"/>
    <p:sldId id="657" r:id="rId31"/>
    <p:sldId id="658" r:id="rId32"/>
    <p:sldId id="659" r:id="rId33"/>
    <p:sldId id="603" r:id="rId34"/>
    <p:sldId id="604" r:id="rId35"/>
    <p:sldId id="656" r:id="rId36"/>
    <p:sldId id="641" r:id="rId37"/>
    <p:sldId id="642" r:id="rId38"/>
    <p:sldId id="643" r:id="rId39"/>
    <p:sldId id="644" r:id="rId40"/>
    <p:sldId id="645" r:id="rId41"/>
    <p:sldId id="646" r:id="rId42"/>
    <p:sldId id="647" r:id="rId43"/>
    <p:sldId id="648" r:id="rId44"/>
    <p:sldId id="649" r:id="rId45"/>
    <p:sldId id="650" r:id="rId46"/>
    <p:sldId id="651" r:id="rId47"/>
    <p:sldId id="652" r:id="rId48"/>
    <p:sldId id="653" r:id="rId49"/>
    <p:sldId id="654" r:id="rId50"/>
    <p:sldId id="655" r:id="rId51"/>
    <p:sldId id="636" r:id="rId52"/>
    <p:sldId id="576" r:id="rId53"/>
    <p:sldId id="605" r:id="rId54"/>
    <p:sldId id="606" r:id="rId55"/>
    <p:sldId id="637" r:id="rId56"/>
    <p:sldId id="577" r:id="rId57"/>
    <p:sldId id="578" r:id="rId58"/>
    <p:sldId id="579" r:id="rId59"/>
    <p:sldId id="580" r:id="rId60"/>
    <p:sldId id="581" r:id="rId61"/>
    <p:sldId id="583" r:id="rId62"/>
    <p:sldId id="584" r:id="rId63"/>
    <p:sldId id="585" r:id="rId64"/>
    <p:sldId id="590" r:id="rId65"/>
    <p:sldId id="587" r:id="rId66"/>
    <p:sldId id="588" r:id="rId67"/>
    <p:sldId id="640" r:id="rId68"/>
    <p:sldId id="591" r:id="rId69"/>
    <p:sldId id="638" r:id="rId70"/>
  </p:sldIdLst>
  <p:sldSz cx="9144000" cy="6858000" type="screen4x3"/>
  <p:notesSz cx="6708775" cy="9774238"/>
  <p:defaultTextStyle>
    <a:defPPr>
      <a:defRPr lang="ar-SA"/>
    </a:defPPr>
    <a:lvl1pPr algn="r" rtl="1" fontAlgn="base">
      <a:spcBef>
        <a:spcPct val="0"/>
      </a:spcBef>
      <a:spcAft>
        <a:spcPct val="0"/>
      </a:spcAft>
      <a:defRPr sz="3300" b="1" kern="1200">
        <a:solidFill>
          <a:schemeClr val="tx1"/>
        </a:solidFill>
        <a:latin typeface="Verdana" pitchFamily="34" charset="0"/>
        <a:ea typeface="+mn-ea"/>
        <a:cs typeface="B Lotus" pitchFamily="2" charset="-78"/>
      </a:defRPr>
    </a:lvl1pPr>
    <a:lvl2pPr marL="457200" algn="r" rtl="1" fontAlgn="base">
      <a:spcBef>
        <a:spcPct val="0"/>
      </a:spcBef>
      <a:spcAft>
        <a:spcPct val="0"/>
      </a:spcAft>
      <a:defRPr sz="3300" b="1" kern="1200">
        <a:solidFill>
          <a:schemeClr val="tx1"/>
        </a:solidFill>
        <a:latin typeface="Verdana" pitchFamily="34" charset="0"/>
        <a:ea typeface="+mn-ea"/>
        <a:cs typeface="B Lotus" pitchFamily="2" charset="-78"/>
      </a:defRPr>
    </a:lvl2pPr>
    <a:lvl3pPr marL="914400" algn="r" rtl="1" fontAlgn="base">
      <a:spcBef>
        <a:spcPct val="0"/>
      </a:spcBef>
      <a:spcAft>
        <a:spcPct val="0"/>
      </a:spcAft>
      <a:defRPr sz="3300" b="1" kern="1200">
        <a:solidFill>
          <a:schemeClr val="tx1"/>
        </a:solidFill>
        <a:latin typeface="Verdana" pitchFamily="34" charset="0"/>
        <a:ea typeface="+mn-ea"/>
        <a:cs typeface="B Lotus" pitchFamily="2" charset="-78"/>
      </a:defRPr>
    </a:lvl3pPr>
    <a:lvl4pPr marL="1371600" algn="r" rtl="1" fontAlgn="base">
      <a:spcBef>
        <a:spcPct val="0"/>
      </a:spcBef>
      <a:spcAft>
        <a:spcPct val="0"/>
      </a:spcAft>
      <a:defRPr sz="3300" b="1" kern="1200">
        <a:solidFill>
          <a:schemeClr val="tx1"/>
        </a:solidFill>
        <a:latin typeface="Verdana" pitchFamily="34" charset="0"/>
        <a:ea typeface="+mn-ea"/>
        <a:cs typeface="B Lotus" pitchFamily="2" charset="-78"/>
      </a:defRPr>
    </a:lvl4pPr>
    <a:lvl5pPr marL="1828800" algn="r" rtl="1" fontAlgn="base">
      <a:spcBef>
        <a:spcPct val="0"/>
      </a:spcBef>
      <a:spcAft>
        <a:spcPct val="0"/>
      </a:spcAft>
      <a:defRPr sz="3300" b="1" kern="1200">
        <a:solidFill>
          <a:schemeClr val="tx1"/>
        </a:solidFill>
        <a:latin typeface="Verdana" pitchFamily="34" charset="0"/>
        <a:ea typeface="+mn-ea"/>
        <a:cs typeface="B Lotus" pitchFamily="2" charset="-78"/>
      </a:defRPr>
    </a:lvl5pPr>
    <a:lvl6pPr marL="2286000" algn="l" defTabSz="914400" rtl="0" eaLnBrk="1" latinLnBrk="0" hangingPunct="1">
      <a:defRPr sz="3300" b="1" kern="1200">
        <a:solidFill>
          <a:schemeClr val="tx1"/>
        </a:solidFill>
        <a:latin typeface="Verdana" pitchFamily="34" charset="0"/>
        <a:ea typeface="+mn-ea"/>
        <a:cs typeface="B Lotus" pitchFamily="2" charset="-78"/>
      </a:defRPr>
    </a:lvl6pPr>
    <a:lvl7pPr marL="2743200" algn="l" defTabSz="914400" rtl="0" eaLnBrk="1" latinLnBrk="0" hangingPunct="1">
      <a:defRPr sz="3300" b="1" kern="1200">
        <a:solidFill>
          <a:schemeClr val="tx1"/>
        </a:solidFill>
        <a:latin typeface="Verdana" pitchFamily="34" charset="0"/>
        <a:ea typeface="+mn-ea"/>
        <a:cs typeface="B Lotus" pitchFamily="2" charset="-78"/>
      </a:defRPr>
    </a:lvl7pPr>
    <a:lvl8pPr marL="3200400" algn="l" defTabSz="914400" rtl="0" eaLnBrk="1" latinLnBrk="0" hangingPunct="1">
      <a:defRPr sz="3300" b="1" kern="1200">
        <a:solidFill>
          <a:schemeClr val="tx1"/>
        </a:solidFill>
        <a:latin typeface="Verdana" pitchFamily="34" charset="0"/>
        <a:ea typeface="+mn-ea"/>
        <a:cs typeface="B Lotus" pitchFamily="2" charset="-78"/>
      </a:defRPr>
    </a:lvl8pPr>
    <a:lvl9pPr marL="3657600" algn="l" defTabSz="914400" rtl="0" eaLnBrk="1" latinLnBrk="0" hangingPunct="1">
      <a:defRPr sz="3300" b="1" kern="1200">
        <a:solidFill>
          <a:schemeClr val="tx1"/>
        </a:solidFill>
        <a:latin typeface="Verdana" pitchFamily="34" charset="0"/>
        <a:ea typeface="+mn-ea"/>
        <a:cs typeface="B Lotus" pitchFamily="2" charset="-7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FF"/>
    <a:srgbClr val="93C2D1"/>
    <a:srgbClr val="99FF99"/>
    <a:srgbClr val="FFCCCC"/>
    <a:srgbClr val="CCFFFF"/>
    <a:srgbClr val="FF6600"/>
    <a:srgbClr val="FFFFCC"/>
    <a:srgbClr val="0066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479" autoAdjust="0"/>
    <p:restoredTop sz="94533" autoAdjust="0"/>
  </p:normalViewPr>
  <p:slideViewPr>
    <p:cSldViewPr>
      <p:cViewPr>
        <p:scale>
          <a:sx n="75" d="100"/>
          <a:sy n="75" d="100"/>
        </p:scale>
        <p:origin x="-37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41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3800908" y="1"/>
            <a:ext cx="2907867" cy="488712"/>
          </a:xfrm>
          <a:prstGeom prst="rect">
            <a:avLst/>
          </a:prstGeom>
          <a:noFill/>
          <a:ln w="9525">
            <a:noFill/>
            <a:miter lim="800000"/>
            <a:headEnd/>
            <a:tailEnd/>
          </a:ln>
          <a:effectLst/>
        </p:spPr>
        <p:txBody>
          <a:bodyPr vert="horz" wrap="square" lIns="90434" tIns="45217" rIns="90434" bIns="45217" numCol="1" anchor="t" anchorCtr="0" compatLnSpc="1">
            <a:prstTxWarp prst="textNoShape">
              <a:avLst/>
            </a:prstTxWarp>
          </a:bodyPr>
          <a:lstStyle>
            <a:lvl1pPr algn="r" eaLnBrk="0" hangingPunct="0">
              <a:spcBef>
                <a:spcPct val="20000"/>
              </a:spcBef>
              <a:buClr>
                <a:schemeClr val="accent2"/>
              </a:buClr>
              <a:buFont typeface="Wingdings" pitchFamily="2" charset="2"/>
              <a:buNone/>
              <a:defRPr sz="1200"/>
            </a:lvl1pPr>
          </a:lstStyle>
          <a:p>
            <a:pPr>
              <a:defRPr/>
            </a:pPr>
            <a:endParaRPr lang="en-US"/>
          </a:p>
        </p:txBody>
      </p:sp>
      <p:sp>
        <p:nvSpPr>
          <p:cNvPr id="54275" name="Rectangle 3"/>
          <p:cNvSpPr>
            <a:spLocks noGrp="1" noChangeArrowheads="1"/>
          </p:cNvSpPr>
          <p:nvPr>
            <p:ph type="dt" sz="quarter" idx="1"/>
          </p:nvPr>
        </p:nvSpPr>
        <p:spPr bwMode="auto">
          <a:xfrm>
            <a:off x="1568" y="1"/>
            <a:ext cx="2907867" cy="488712"/>
          </a:xfrm>
          <a:prstGeom prst="rect">
            <a:avLst/>
          </a:prstGeom>
          <a:noFill/>
          <a:ln w="9525">
            <a:noFill/>
            <a:miter lim="800000"/>
            <a:headEnd/>
            <a:tailEnd/>
          </a:ln>
          <a:effectLst/>
        </p:spPr>
        <p:txBody>
          <a:bodyPr vert="horz" wrap="square" lIns="90434" tIns="45217" rIns="90434" bIns="45217" numCol="1" anchor="t" anchorCtr="0" compatLnSpc="1">
            <a:prstTxWarp prst="textNoShape">
              <a:avLst/>
            </a:prstTxWarp>
          </a:bodyPr>
          <a:lstStyle>
            <a:lvl1pPr algn="l" eaLnBrk="0" hangingPunct="0">
              <a:spcBef>
                <a:spcPct val="20000"/>
              </a:spcBef>
              <a:buClr>
                <a:schemeClr val="accent2"/>
              </a:buClr>
              <a:buFont typeface="Wingdings" pitchFamily="2" charset="2"/>
              <a:buNone/>
              <a:defRPr sz="1200"/>
            </a:lvl1pPr>
          </a:lstStyle>
          <a:p>
            <a:pPr>
              <a:defRPr/>
            </a:pPr>
            <a:fld id="{47536B92-0A97-4896-A154-5995BFC35068}" type="datetimeFigureOut">
              <a:rPr lang="ar-SA"/>
              <a:pPr>
                <a:defRPr/>
              </a:pPr>
              <a:t>06/02/1437</a:t>
            </a:fld>
            <a:endParaRPr lang="en-US"/>
          </a:p>
        </p:txBody>
      </p:sp>
      <p:sp>
        <p:nvSpPr>
          <p:cNvPr id="54276" name="Rectangle 4"/>
          <p:cNvSpPr>
            <a:spLocks noGrp="1" noChangeArrowheads="1"/>
          </p:cNvSpPr>
          <p:nvPr>
            <p:ph type="ftr" sz="quarter" idx="2"/>
          </p:nvPr>
        </p:nvSpPr>
        <p:spPr bwMode="auto">
          <a:xfrm>
            <a:off x="3800908" y="9283955"/>
            <a:ext cx="2907867" cy="488712"/>
          </a:xfrm>
          <a:prstGeom prst="rect">
            <a:avLst/>
          </a:prstGeom>
          <a:noFill/>
          <a:ln w="9525">
            <a:noFill/>
            <a:miter lim="800000"/>
            <a:headEnd/>
            <a:tailEnd/>
          </a:ln>
          <a:effectLst/>
        </p:spPr>
        <p:txBody>
          <a:bodyPr vert="horz" wrap="square" lIns="90434" tIns="45217" rIns="90434" bIns="45217" numCol="1" anchor="b" anchorCtr="0" compatLnSpc="1">
            <a:prstTxWarp prst="textNoShape">
              <a:avLst/>
            </a:prstTxWarp>
          </a:bodyPr>
          <a:lstStyle>
            <a:lvl1pPr algn="r" eaLnBrk="0" hangingPunct="0">
              <a:spcBef>
                <a:spcPct val="20000"/>
              </a:spcBef>
              <a:buClr>
                <a:schemeClr val="accent2"/>
              </a:buClr>
              <a:buFont typeface="Wingdings" pitchFamily="2" charset="2"/>
              <a:buNone/>
              <a:defRPr sz="1200"/>
            </a:lvl1pPr>
          </a:lstStyle>
          <a:p>
            <a:pPr>
              <a:defRPr/>
            </a:pPr>
            <a:endParaRPr lang="en-US"/>
          </a:p>
        </p:txBody>
      </p:sp>
      <p:sp>
        <p:nvSpPr>
          <p:cNvPr id="54277" name="Rectangle 5"/>
          <p:cNvSpPr>
            <a:spLocks noGrp="1" noChangeArrowheads="1"/>
          </p:cNvSpPr>
          <p:nvPr>
            <p:ph type="sldNum" sz="quarter" idx="3"/>
          </p:nvPr>
        </p:nvSpPr>
        <p:spPr bwMode="auto">
          <a:xfrm>
            <a:off x="1568" y="9283955"/>
            <a:ext cx="2907867" cy="488712"/>
          </a:xfrm>
          <a:prstGeom prst="rect">
            <a:avLst/>
          </a:prstGeom>
          <a:noFill/>
          <a:ln w="9525">
            <a:noFill/>
            <a:miter lim="800000"/>
            <a:headEnd/>
            <a:tailEnd/>
          </a:ln>
          <a:effectLst/>
        </p:spPr>
        <p:txBody>
          <a:bodyPr vert="horz" wrap="square" lIns="90434" tIns="45217" rIns="90434" bIns="45217" numCol="1" anchor="b" anchorCtr="0" compatLnSpc="1">
            <a:prstTxWarp prst="textNoShape">
              <a:avLst/>
            </a:prstTxWarp>
          </a:bodyPr>
          <a:lstStyle>
            <a:lvl1pPr algn="l" eaLnBrk="0" hangingPunct="0">
              <a:spcBef>
                <a:spcPct val="20000"/>
              </a:spcBef>
              <a:buClr>
                <a:schemeClr val="accent2"/>
              </a:buClr>
              <a:buFont typeface="Wingdings" pitchFamily="2" charset="2"/>
              <a:buNone/>
              <a:defRPr sz="1200"/>
            </a:lvl1pPr>
          </a:lstStyle>
          <a:p>
            <a:pPr>
              <a:defRPr/>
            </a:pPr>
            <a:fld id="{E185A9F0-1E9E-4B9E-89EB-D215659FB156}" type="slidenum">
              <a:rPr lang="ar-SA"/>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3800908" y="1"/>
            <a:ext cx="2907867" cy="488712"/>
          </a:xfrm>
          <a:prstGeom prst="rect">
            <a:avLst/>
          </a:prstGeom>
          <a:noFill/>
          <a:ln w="9525">
            <a:noFill/>
            <a:miter lim="800000"/>
            <a:headEnd/>
            <a:tailEnd/>
          </a:ln>
          <a:effectLst/>
        </p:spPr>
        <p:txBody>
          <a:bodyPr vert="horz" wrap="square" lIns="90434" tIns="45217" rIns="90434" bIns="45217" numCol="1" anchor="t" anchorCtr="0" compatLnSpc="1">
            <a:prstTxWarp prst="textNoShape">
              <a:avLst/>
            </a:prstTxWarp>
          </a:bodyPr>
          <a:lstStyle>
            <a:lvl1pPr algn="r">
              <a:spcBef>
                <a:spcPct val="0"/>
              </a:spcBef>
              <a:buClrTx/>
              <a:buFontTx/>
              <a:buNone/>
              <a:defRPr sz="1200" b="0">
                <a:latin typeface="Arial" pitchFamily="34" charset="0"/>
                <a:cs typeface="Arial" pitchFamily="34" charset="0"/>
              </a:defRPr>
            </a:lvl1pPr>
          </a:lstStyle>
          <a:p>
            <a:pPr>
              <a:defRPr/>
            </a:pPr>
            <a:endParaRPr lang="en-US"/>
          </a:p>
        </p:txBody>
      </p:sp>
      <p:sp>
        <p:nvSpPr>
          <p:cNvPr id="5123" name="Rectangle 3"/>
          <p:cNvSpPr>
            <a:spLocks noGrp="1" noChangeArrowheads="1"/>
          </p:cNvSpPr>
          <p:nvPr>
            <p:ph type="dt" idx="1"/>
          </p:nvPr>
        </p:nvSpPr>
        <p:spPr bwMode="auto">
          <a:xfrm>
            <a:off x="1568" y="1"/>
            <a:ext cx="2907867" cy="488712"/>
          </a:xfrm>
          <a:prstGeom prst="rect">
            <a:avLst/>
          </a:prstGeom>
          <a:noFill/>
          <a:ln w="9525">
            <a:noFill/>
            <a:miter lim="800000"/>
            <a:headEnd/>
            <a:tailEnd/>
          </a:ln>
          <a:effectLst/>
        </p:spPr>
        <p:txBody>
          <a:bodyPr vert="horz" wrap="square" lIns="90434" tIns="45217" rIns="90434" bIns="45217" numCol="1" anchor="t" anchorCtr="0" compatLnSpc="1">
            <a:prstTxWarp prst="textNoShape">
              <a:avLst/>
            </a:prstTxWarp>
          </a:bodyPr>
          <a:lstStyle>
            <a:lvl1pPr algn="l">
              <a:spcBef>
                <a:spcPct val="0"/>
              </a:spcBef>
              <a:buClrTx/>
              <a:buFontTx/>
              <a:buNone/>
              <a:defRPr sz="1200" b="0">
                <a:latin typeface="Arial" pitchFamily="34" charset="0"/>
                <a:cs typeface="Arial" pitchFamily="34" charset="0"/>
              </a:defRPr>
            </a:lvl1pPr>
          </a:lstStyle>
          <a:p>
            <a:pPr>
              <a:defRPr/>
            </a:pPr>
            <a:endParaRPr lang="en-US"/>
          </a:p>
        </p:txBody>
      </p:sp>
      <p:sp>
        <p:nvSpPr>
          <p:cNvPr id="29700" name="Rectangle 4"/>
          <p:cNvSpPr>
            <a:spLocks noGrp="1" noRot="1" noChangeAspect="1" noChangeArrowheads="1" noTextEdit="1"/>
          </p:cNvSpPr>
          <p:nvPr>
            <p:ph type="sldImg" idx="2"/>
          </p:nvPr>
        </p:nvSpPr>
        <p:spPr bwMode="auto">
          <a:xfrm>
            <a:off x="911225" y="733425"/>
            <a:ext cx="4887913" cy="3665538"/>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70566" y="4643550"/>
            <a:ext cx="5367646" cy="4398406"/>
          </a:xfrm>
          <a:prstGeom prst="rect">
            <a:avLst/>
          </a:prstGeom>
          <a:noFill/>
          <a:ln w="9525">
            <a:noFill/>
            <a:miter lim="800000"/>
            <a:headEnd/>
            <a:tailEnd/>
          </a:ln>
          <a:effectLst/>
        </p:spPr>
        <p:txBody>
          <a:bodyPr vert="horz" wrap="square" lIns="90434" tIns="45217" rIns="90434" bIns="4521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3800908" y="9283955"/>
            <a:ext cx="2907867" cy="488712"/>
          </a:xfrm>
          <a:prstGeom prst="rect">
            <a:avLst/>
          </a:prstGeom>
          <a:noFill/>
          <a:ln w="9525">
            <a:noFill/>
            <a:miter lim="800000"/>
            <a:headEnd/>
            <a:tailEnd/>
          </a:ln>
          <a:effectLst/>
        </p:spPr>
        <p:txBody>
          <a:bodyPr vert="horz" wrap="square" lIns="90434" tIns="45217" rIns="90434" bIns="45217" numCol="1" anchor="b" anchorCtr="0" compatLnSpc="1">
            <a:prstTxWarp prst="textNoShape">
              <a:avLst/>
            </a:prstTxWarp>
          </a:bodyPr>
          <a:lstStyle>
            <a:lvl1pPr algn="r">
              <a:spcBef>
                <a:spcPct val="0"/>
              </a:spcBef>
              <a:buClrTx/>
              <a:buFontTx/>
              <a:buNone/>
              <a:defRPr sz="1200" b="0">
                <a:latin typeface="Arial" pitchFamily="34" charset="0"/>
                <a:cs typeface="Arial" pitchFamily="34" charset="0"/>
              </a:defRPr>
            </a:lvl1pPr>
          </a:lstStyle>
          <a:p>
            <a:pPr>
              <a:defRPr/>
            </a:pPr>
            <a:endParaRPr lang="en-US"/>
          </a:p>
        </p:txBody>
      </p:sp>
      <p:sp>
        <p:nvSpPr>
          <p:cNvPr id="5127" name="Rectangle 7"/>
          <p:cNvSpPr>
            <a:spLocks noGrp="1" noChangeArrowheads="1"/>
          </p:cNvSpPr>
          <p:nvPr>
            <p:ph type="sldNum" sz="quarter" idx="5"/>
          </p:nvPr>
        </p:nvSpPr>
        <p:spPr bwMode="auto">
          <a:xfrm>
            <a:off x="1568" y="9283955"/>
            <a:ext cx="2907867" cy="488712"/>
          </a:xfrm>
          <a:prstGeom prst="rect">
            <a:avLst/>
          </a:prstGeom>
          <a:noFill/>
          <a:ln w="9525">
            <a:noFill/>
            <a:miter lim="800000"/>
            <a:headEnd/>
            <a:tailEnd/>
          </a:ln>
          <a:effectLst/>
        </p:spPr>
        <p:txBody>
          <a:bodyPr vert="horz" wrap="square" lIns="90434" tIns="45217" rIns="90434" bIns="45217" numCol="1" anchor="b" anchorCtr="0" compatLnSpc="1">
            <a:prstTxWarp prst="textNoShape">
              <a:avLst/>
            </a:prstTxWarp>
          </a:bodyPr>
          <a:lstStyle>
            <a:lvl1pPr algn="l">
              <a:spcBef>
                <a:spcPct val="0"/>
              </a:spcBef>
              <a:buClrTx/>
              <a:buFontTx/>
              <a:buNone/>
              <a:defRPr sz="1200" b="0">
                <a:latin typeface="Arial" pitchFamily="34" charset="0"/>
                <a:cs typeface="Arial" pitchFamily="34" charset="0"/>
              </a:defRPr>
            </a:lvl1pPr>
          </a:lstStyle>
          <a:p>
            <a:pPr>
              <a:defRPr/>
            </a:pPr>
            <a:fld id="{F5C5262A-E330-4749-9EDE-D3A67A208E90}" type="slidenum">
              <a:rPr lang="ar-SA"/>
              <a:pPr>
                <a:defRPr/>
              </a:pPr>
              <a:t>‹#›</a:t>
            </a:fld>
            <a:endParaRPr lang="en-US"/>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21F287-8F06-4CDA-8F2E-0CFE2C33447B}" type="slidenum">
              <a:rPr lang="ar-SA"/>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D9425F-BBC1-4636-9941-01BB8DB09540}" type="slidenum">
              <a:rPr lang="ar-SA"/>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37F3CA4-9A9A-472D-B84F-E92DD007A7F4}" type="slidenum">
              <a:rPr lang="ar-SA"/>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p:txBody>
          <a:bodyPr/>
          <a:lstStyle>
            <a:lvl1pPr>
              <a:defRPr/>
            </a:lvl1pPr>
          </a:lstStyle>
          <a:p>
            <a:pPr>
              <a:defRPr/>
            </a:pPr>
            <a:endParaRPr lang="en-US"/>
          </a:p>
        </p:txBody>
      </p:sp>
      <p:sp>
        <p:nvSpPr>
          <p:cNvPr id="4" name="Rectangle 6"/>
          <p:cNvSpPr>
            <a:spLocks noGrp="1" noChangeArrowheads="1"/>
          </p:cNvSpPr>
          <p:nvPr>
            <p:ph type="sldNum" sz="quarter" idx="11"/>
          </p:nvPr>
        </p:nvSpPr>
        <p:spPr/>
        <p:txBody>
          <a:bodyPr/>
          <a:lstStyle>
            <a:lvl1pPr>
              <a:defRPr/>
            </a:lvl1pPr>
          </a:lstStyle>
          <a:p>
            <a:pPr>
              <a:defRPr/>
            </a:pPr>
            <a:fld id="{84BA352D-8873-4A6C-A6C3-C569B21B3B7C}" type="slidenum">
              <a:rPr lang="ar-SA"/>
              <a:pPr>
                <a:defRPr/>
              </a:pPr>
              <a:t>‹#›</a:t>
            </a:fld>
            <a:endParaRPr lang="en-US"/>
          </a:p>
        </p:txBody>
      </p:sp>
      <p:sp>
        <p:nvSpPr>
          <p:cNvPr id="5" name="Rectangle 30"/>
          <p:cNvSpPr>
            <a:spLocks noGrp="1" noChangeArrowheads="1"/>
          </p:cNvSpPr>
          <p:nvPr>
            <p:ph type="dt" sz="half" idx="12"/>
          </p:nvPr>
        </p:nvSpPr>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C790BB6-1BD1-45FD-A29D-543C99DE4A5D}" type="slidenum">
              <a:rPr lang="ar-SA"/>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5D6AB7-D260-4975-9D32-A4AC3E54B430}" type="slidenum">
              <a:rPr lang="ar-SA"/>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4E206F1-F7B9-41FB-9198-CE6209B758D3}" type="slidenum">
              <a:rPr lang="ar-SA"/>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05AEC3C-1281-46E1-8BE4-FDB0113F0421}" type="slidenum">
              <a:rPr lang="ar-SA"/>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EC9A21E-B377-491B-AB72-8243D2D4951B}" type="slidenum">
              <a:rPr lang="ar-SA"/>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7B867DE-B630-468A-A395-F69EC121BD6A}" type="slidenum">
              <a:rPr lang="ar-SA"/>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3E2494D-7783-4B5A-8FFB-1E6C61B04AC1}" type="slidenum">
              <a:rPr lang="ar-SA"/>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7B800C-0179-4A66-87BE-62C3615F83B0}" type="slidenum">
              <a:rPr lang="ar-SA"/>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D7697A2-988B-4AFD-9568-FE10A6A00577}"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4387" r:id="rId1"/>
    <p:sldLayoutId id="2147484388" r:id="rId2"/>
    <p:sldLayoutId id="2147484389" r:id="rId3"/>
    <p:sldLayoutId id="2147484390" r:id="rId4"/>
    <p:sldLayoutId id="2147484391" r:id="rId5"/>
    <p:sldLayoutId id="2147484392" r:id="rId6"/>
    <p:sldLayoutId id="2147484393" r:id="rId7"/>
    <p:sldLayoutId id="2147484394" r:id="rId8"/>
    <p:sldLayoutId id="2147484395" r:id="rId9"/>
    <p:sldLayoutId id="2147484396" r:id="rId10"/>
    <p:sldLayoutId id="2147484397" r:id="rId11"/>
    <p:sldLayoutId id="2147484398"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0"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0"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0"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0" fontAlgn="base">
        <a:spcBef>
          <a:spcPct val="0"/>
        </a:spcBef>
        <a:spcAft>
          <a:spcPct val="0"/>
        </a:spcAft>
        <a:defRPr sz="4400">
          <a:solidFill>
            <a:schemeClr val="tx1"/>
          </a:solidFill>
          <a:latin typeface="Calibri" pitchFamily="34" charset="0"/>
          <a:cs typeface="Times New Roman" pitchFamily="18" charset="0"/>
        </a:defRPr>
      </a:lvl6pPr>
      <a:lvl7pPr marL="914400" algn="ctr" rtl="0" fontAlgn="base">
        <a:spcBef>
          <a:spcPct val="0"/>
        </a:spcBef>
        <a:spcAft>
          <a:spcPct val="0"/>
        </a:spcAft>
        <a:defRPr sz="4400">
          <a:solidFill>
            <a:schemeClr val="tx1"/>
          </a:solidFill>
          <a:latin typeface="Calibri" pitchFamily="34" charset="0"/>
          <a:cs typeface="Times New Roman" pitchFamily="18" charset="0"/>
        </a:defRPr>
      </a:lvl7pPr>
      <a:lvl8pPr marL="1371600" algn="ctr" rtl="0" fontAlgn="base">
        <a:spcBef>
          <a:spcPct val="0"/>
        </a:spcBef>
        <a:spcAft>
          <a:spcPct val="0"/>
        </a:spcAft>
        <a:defRPr sz="4400">
          <a:solidFill>
            <a:schemeClr val="tx1"/>
          </a:solidFill>
          <a:latin typeface="Calibri" pitchFamily="34" charset="0"/>
          <a:cs typeface="Times New Roman" pitchFamily="18" charset="0"/>
        </a:defRPr>
      </a:lvl8pPr>
      <a:lvl9pPr marL="1828800" algn="ctr" rtl="0"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3"/>
          <p:cNvSpPr txBox="1">
            <a:spLocks noChangeArrowheads="1"/>
          </p:cNvSpPr>
          <p:nvPr/>
        </p:nvSpPr>
        <p:spPr>
          <a:xfrm>
            <a:off x="1752600" y="5562600"/>
            <a:ext cx="6019800" cy="1143000"/>
          </a:xfrm>
          <a:prstGeom prst="rect">
            <a:avLst/>
          </a:prstGeom>
          <a:ln>
            <a:noFill/>
          </a:ln>
        </p:spPr>
        <p:style>
          <a:lnRef idx="2">
            <a:schemeClr val="accent1"/>
          </a:lnRef>
          <a:fillRef idx="1">
            <a:schemeClr val="lt1"/>
          </a:fillRef>
          <a:effectRef idx="0">
            <a:schemeClr val="accent1"/>
          </a:effectRef>
          <a:fontRef idx="minor">
            <a:schemeClr val="dk1"/>
          </a:fontRef>
        </p:style>
        <p:txBody>
          <a:bodyPr/>
          <a:lstStyle/>
          <a:p>
            <a:pPr marL="342900" indent="-342900" algn="ctr">
              <a:spcBef>
                <a:spcPct val="20000"/>
              </a:spcBef>
              <a:buClr>
                <a:schemeClr val="hlink"/>
              </a:buClr>
              <a:defRPr/>
            </a:pPr>
            <a:r>
              <a:rPr lang="fa-IR" sz="4000" b="0" kern="0" dirty="0">
                <a:solidFill>
                  <a:srgbClr val="800080"/>
                </a:solidFill>
                <a:latin typeface="IranNastaliq" pitchFamily="18" charset="0"/>
                <a:cs typeface="B Titr" pitchFamily="2" charset="-78"/>
              </a:rPr>
              <a:t>جلسة </a:t>
            </a:r>
            <a:r>
              <a:rPr lang="fa-IR" sz="4000" b="0" kern="0" dirty="0" smtClean="0">
                <a:solidFill>
                  <a:srgbClr val="800080"/>
                </a:solidFill>
                <a:latin typeface="IranNastaliq" pitchFamily="18" charset="0"/>
                <a:cs typeface="B Titr" pitchFamily="2" charset="-78"/>
              </a:rPr>
              <a:t>شوراي برنامه ريزي  انرژي</a:t>
            </a:r>
            <a:endParaRPr lang="en-US" sz="4000" b="0" kern="0" dirty="0">
              <a:solidFill>
                <a:srgbClr val="800080"/>
              </a:solidFill>
              <a:latin typeface="IranNastaliq" pitchFamily="18" charset="0"/>
              <a:cs typeface="B Titr" pitchFamily="2" charset="-78"/>
            </a:endParaRPr>
          </a:p>
          <a:p>
            <a:pPr marL="342900" indent="-342900" algn="ctr">
              <a:spcBef>
                <a:spcPct val="20000"/>
              </a:spcBef>
              <a:buClr>
                <a:schemeClr val="hlink"/>
              </a:buClr>
              <a:defRPr/>
            </a:pPr>
            <a:r>
              <a:rPr lang="fa-IR" sz="2800" b="0" kern="0" dirty="0" smtClean="0">
                <a:solidFill>
                  <a:srgbClr val="800080"/>
                </a:solidFill>
                <a:latin typeface="IranNastaliq" pitchFamily="18" charset="0"/>
                <a:cs typeface="B Titr" pitchFamily="2" charset="-78"/>
              </a:rPr>
              <a:t>شهريور 94</a:t>
            </a:r>
            <a:endParaRPr lang="en-US" sz="2800" b="0" kern="0" dirty="0">
              <a:solidFill>
                <a:srgbClr val="800080"/>
              </a:solidFill>
              <a:latin typeface="IranNastaliq" pitchFamily="18" charset="0"/>
              <a:cs typeface="B Titr" pitchFamily="2" charset="-78"/>
            </a:endParaRPr>
          </a:p>
        </p:txBody>
      </p:sp>
      <p:pic>
        <p:nvPicPr>
          <p:cNvPr id="3075" name="Picture 4" descr="arm2.JPG"/>
          <p:cNvPicPr>
            <a:picLocks noChangeAspect="1"/>
          </p:cNvPicPr>
          <p:nvPr/>
        </p:nvPicPr>
        <p:blipFill>
          <a:blip r:embed="rId2" cstate="print"/>
          <a:srcRect/>
          <a:stretch>
            <a:fillRect/>
          </a:stretch>
        </p:blipFill>
        <p:spPr bwMode="auto">
          <a:xfrm>
            <a:off x="1295400" y="990600"/>
            <a:ext cx="6804025" cy="4194175"/>
          </a:xfrm>
          <a:prstGeom prst="rect">
            <a:avLst/>
          </a:prstGeom>
          <a:noFill/>
          <a:ln w="9525">
            <a:noFill/>
            <a:miter lim="800000"/>
            <a:headEnd/>
            <a:tailEnd/>
          </a:ln>
        </p:spPr>
      </p:pic>
      <p:pic>
        <p:nvPicPr>
          <p:cNvPr id="3076"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rot="10800000" flipH="1" flipV="1">
            <a:off x="3962400" y="76200"/>
            <a:ext cx="1379538" cy="1828800"/>
          </a:xfrm>
          <a:prstGeom prst="rect">
            <a:avLst/>
          </a:prstGeom>
          <a:noFill/>
          <a:ln w="9525">
            <a:noFill/>
            <a:miter lim="800000"/>
            <a:headEnd/>
            <a:tailEnd/>
          </a:ln>
        </p:spPr>
      </p:pic>
      <p:sp>
        <p:nvSpPr>
          <p:cNvPr id="6" name="Slide Number Placeholder 5"/>
          <p:cNvSpPr>
            <a:spLocks noGrp="1"/>
          </p:cNvSpPr>
          <p:nvPr>
            <p:ph type="sldNum" sz="quarter" idx="11"/>
          </p:nvPr>
        </p:nvSpPr>
        <p:spPr>
          <a:xfrm>
            <a:off x="6553200" y="6172200"/>
            <a:ext cx="2133600" cy="549275"/>
          </a:xfrm>
        </p:spPr>
        <p:txBody>
          <a:bodyPr/>
          <a:lstStyle/>
          <a:p>
            <a:pPr>
              <a:defRPr/>
            </a:pPr>
            <a:fld id="{84BA352D-8873-4A6C-A6C3-C569B21B3B7C}" type="slidenum">
              <a:rPr lang="ar-SA" smtClean="0"/>
              <a:pPr>
                <a:defRPr/>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81000" y="381000"/>
            <a:ext cx="8382000" cy="838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sz="2400" dirty="0" smtClean="0">
                <a:solidFill>
                  <a:srgbClr val="C00000"/>
                </a:solidFill>
                <a:cs typeface="B Titr" pitchFamily="2" charset="-78"/>
              </a:rPr>
              <a:t>ظرفيت نامي نيروگاهي (مگاوات) </a:t>
            </a:r>
          </a:p>
        </p:txBody>
      </p:sp>
      <p:sp>
        <p:nvSpPr>
          <p:cNvPr id="6" name="Rounded Rectangle 5"/>
          <p:cNvSpPr/>
          <p:nvPr/>
        </p:nvSpPr>
        <p:spPr>
          <a:xfrm>
            <a:off x="152400" y="1295400"/>
            <a:ext cx="8610600" cy="5334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fa-IR" sz="1800" dirty="0">
              <a:solidFill>
                <a:schemeClr val="tx2"/>
              </a:solidFill>
              <a:cs typeface="B Mitra" pitchFamily="2" charset="-78"/>
            </a:endParaRPr>
          </a:p>
          <a:p>
            <a:pPr algn="just">
              <a:defRPr/>
            </a:pPr>
            <a:endParaRPr lang="fa-IR" sz="1800" dirty="0">
              <a:solidFill>
                <a:schemeClr val="tx2"/>
              </a:solidFill>
              <a:cs typeface="B Mitra" pitchFamily="2" charset="-78"/>
            </a:endParaRPr>
          </a:p>
          <a:p>
            <a:pPr marL="398463" indent="-398463" algn="just">
              <a:spcBef>
                <a:spcPts val="600"/>
              </a:spcBef>
              <a:spcAft>
                <a:spcPts val="600"/>
              </a:spcAft>
              <a:buClr>
                <a:schemeClr val="accent2"/>
              </a:buClr>
              <a:tabLst>
                <a:tab pos="0" algn="l"/>
                <a:tab pos="92075" algn="l"/>
                <a:tab pos="457200" algn="r"/>
                <a:tab pos="2636838" algn="ctr"/>
                <a:tab pos="5273675" algn="r"/>
              </a:tabLst>
              <a:defRPr/>
            </a:pPr>
            <a:endParaRPr lang="fa-IR" sz="1800" dirty="0">
              <a:solidFill>
                <a:schemeClr val="tx2"/>
              </a:solidFill>
              <a:cs typeface="B Mitra" pitchFamily="2" charset="-78"/>
            </a:endParaRPr>
          </a:p>
        </p:txBody>
      </p:sp>
      <p:sp>
        <p:nvSpPr>
          <p:cNvPr id="5" name="Slide Number Placeholder 4"/>
          <p:cNvSpPr>
            <a:spLocks noGrp="1"/>
          </p:cNvSpPr>
          <p:nvPr>
            <p:ph type="sldNum" sz="quarter" idx="12"/>
          </p:nvPr>
        </p:nvSpPr>
        <p:spPr/>
        <p:txBody>
          <a:bodyPr/>
          <a:lstStyle/>
          <a:p>
            <a:pPr>
              <a:defRPr/>
            </a:pPr>
            <a:fld id="{5C790BB6-1BD1-45FD-A29D-543C99DE4A5D}" type="slidenum">
              <a:rPr lang="ar-SA" smtClean="0"/>
              <a:pPr>
                <a:defRPr/>
              </a:pPr>
              <a:t>10</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990600" y="1371599"/>
            <a:ext cx="7162800" cy="5171483"/>
          </a:xfrm>
          <a:prstGeom prst="rect">
            <a:avLst/>
          </a:prstGeom>
          <a:noFill/>
          <a:ln w="9525">
            <a:noFill/>
            <a:miter lim="800000"/>
            <a:headEnd/>
            <a:tailEnd/>
          </a:ln>
          <a:effectLst/>
        </p:spPr>
      </p:pic>
      <p:cxnSp>
        <p:nvCxnSpPr>
          <p:cNvPr id="8" name="Straight Arrow Connector 7"/>
          <p:cNvCxnSpPr/>
          <p:nvPr/>
        </p:nvCxnSpPr>
        <p:spPr>
          <a:xfrm>
            <a:off x="3200400" y="3962400"/>
            <a:ext cx="1219200" cy="0"/>
          </a:xfrm>
          <a:prstGeom prst="straightConnector1">
            <a:avLst/>
          </a:prstGeom>
          <a:ln w="28575"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144409" y="3581400"/>
            <a:ext cx="1160895" cy="307777"/>
          </a:xfrm>
          <a:prstGeom prst="rect">
            <a:avLst/>
          </a:prstGeom>
          <a:noFill/>
        </p:spPr>
        <p:txBody>
          <a:bodyPr wrap="none" rtlCol="0">
            <a:spAutoFit/>
          </a:bodyPr>
          <a:lstStyle/>
          <a:p>
            <a:r>
              <a:rPr lang="fa-IR" sz="1400" dirty="0" smtClean="0">
                <a:solidFill>
                  <a:srgbClr val="FF0000"/>
                </a:solidFill>
              </a:rPr>
              <a:t>رشد سالانه 8/5%</a:t>
            </a:r>
            <a:endParaRPr lang="en-US" sz="1400" dirty="0">
              <a:solidFill>
                <a:srgbClr val="FF0000"/>
              </a:solidFill>
            </a:endParaRPr>
          </a:p>
        </p:txBody>
      </p:sp>
      <p:cxnSp>
        <p:nvCxnSpPr>
          <p:cNvPr id="10" name="Straight Arrow Connector 9"/>
          <p:cNvCxnSpPr/>
          <p:nvPr/>
        </p:nvCxnSpPr>
        <p:spPr>
          <a:xfrm>
            <a:off x="5257800" y="2971800"/>
            <a:ext cx="1219200" cy="0"/>
          </a:xfrm>
          <a:prstGeom prst="straightConnector1">
            <a:avLst/>
          </a:prstGeom>
          <a:ln w="28575"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201809" y="2590800"/>
            <a:ext cx="1160895" cy="307777"/>
          </a:xfrm>
          <a:prstGeom prst="rect">
            <a:avLst/>
          </a:prstGeom>
          <a:noFill/>
        </p:spPr>
        <p:txBody>
          <a:bodyPr wrap="none" rtlCol="0">
            <a:spAutoFit/>
          </a:bodyPr>
          <a:lstStyle/>
          <a:p>
            <a:r>
              <a:rPr lang="fa-IR" sz="1400" dirty="0" smtClean="0">
                <a:solidFill>
                  <a:srgbClr val="FF0000"/>
                </a:solidFill>
              </a:rPr>
              <a:t>رشد سالانه 5/4%</a:t>
            </a:r>
            <a:endParaRPr lang="en-US" sz="1400" dirty="0">
              <a:solidFill>
                <a:srgbClr val="FF0000"/>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81000" y="381000"/>
            <a:ext cx="8382000" cy="838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sz="2400" dirty="0" smtClean="0">
                <a:solidFill>
                  <a:srgbClr val="C00000"/>
                </a:solidFill>
                <a:cs typeface="B Titr" pitchFamily="2" charset="-78"/>
              </a:rPr>
              <a:t>توليد ناويژه نيروگاه (ميليون كيلووات ساعت)</a:t>
            </a:r>
            <a:endParaRPr lang="en-US" sz="2400" dirty="0" smtClean="0">
              <a:solidFill>
                <a:srgbClr val="C00000"/>
              </a:solidFill>
              <a:cs typeface="B Titr" pitchFamily="2" charset="-78"/>
            </a:endParaRPr>
          </a:p>
        </p:txBody>
      </p:sp>
      <p:sp>
        <p:nvSpPr>
          <p:cNvPr id="6" name="Rounded Rectangle 5"/>
          <p:cNvSpPr/>
          <p:nvPr/>
        </p:nvSpPr>
        <p:spPr>
          <a:xfrm>
            <a:off x="152400" y="1295400"/>
            <a:ext cx="8610600" cy="5334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fa-IR" sz="1800" dirty="0">
              <a:solidFill>
                <a:schemeClr val="tx2"/>
              </a:solidFill>
              <a:cs typeface="B Mitra" pitchFamily="2" charset="-78"/>
            </a:endParaRPr>
          </a:p>
          <a:p>
            <a:pPr algn="just">
              <a:defRPr/>
            </a:pPr>
            <a:endParaRPr lang="fa-IR" sz="1800" dirty="0">
              <a:solidFill>
                <a:schemeClr val="tx2"/>
              </a:solidFill>
              <a:cs typeface="B Mitra" pitchFamily="2" charset="-78"/>
            </a:endParaRPr>
          </a:p>
          <a:p>
            <a:pPr marL="398463" indent="-398463" algn="just">
              <a:spcBef>
                <a:spcPts val="600"/>
              </a:spcBef>
              <a:spcAft>
                <a:spcPts val="600"/>
              </a:spcAft>
              <a:buClr>
                <a:schemeClr val="accent2"/>
              </a:buClr>
              <a:tabLst>
                <a:tab pos="0" algn="l"/>
                <a:tab pos="92075" algn="l"/>
                <a:tab pos="457200" algn="r"/>
                <a:tab pos="2636838" algn="ctr"/>
                <a:tab pos="5273675" algn="r"/>
              </a:tabLst>
              <a:defRPr/>
            </a:pPr>
            <a:endParaRPr lang="fa-IR" sz="1800" dirty="0">
              <a:solidFill>
                <a:schemeClr val="tx2"/>
              </a:solidFill>
              <a:cs typeface="B Mitra" pitchFamily="2" charset="-78"/>
            </a:endParaRPr>
          </a:p>
        </p:txBody>
      </p:sp>
      <p:sp>
        <p:nvSpPr>
          <p:cNvPr id="5" name="Slide Number Placeholder 4"/>
          <p:cNvSpPr>
            <a:spLocks noGrp="1"/>
          </p:cNvSpPr>
          <p:nvPr>
            <p:ph type="sldNum" sz="quarter" idx="12"/>
          </p:nvPr>
        </p:nvSpPr>
        <p:spPr/>
        <p:txBody>
          <a:bodyPr/>
          <a:lstStyle/>
          <a:p>
            <a:pPr>
              <a:defRPr/>
            </a:pPr>
            <a:fld id="{5C790BB6-1BD1-45FD-A29D-543C99DE4A5D}" type="slidenum">
              <a:rPr lang="ar-SA" smtClean="0"/>
              <a:pPr>
                <a:defRPr/>
              </a:pPr>
              <a:t>11</a:t>
            </a:fld>
            <a:endParaRPr lang="en-US"/>
          </a:p>
        </p:txBody>
      </p:sp>
      <p:pic>
        <p:nvPicPr>
          <p:cNvPr id="2050" name="Picture 2"/>
          <p:cNvPicPr>
            <a:picLocks noChangeAspect="1" noChangeArrowheads="1"/>
          </p:cNvPicPr>
          <p:nvPr/>
        </p:nvPicPr>
        <p:blipFill>
          <a:blip r:embed="rId2" cstate="print"/>
          <a:srcRect/>
          <a:stretch>
            <a:fillRect/>
          </a:stretch>
        </p:blipFill>
        <p:spPr bwMode="auto">
          <a:xfrm>
            <a:off x="914400" y="1371600"/>
            <a:ext cx="7239000" cy="5226497"/>
          </a:xfrm>
          <a:prstGeom prst="rect">
            <a:avLst/>
          </a:prstGeom>
          <a:noFill/>
          <a:ln w="9525">
            <a:noFill/>
            <a:miter lim="800000"/>
            <a:headEnd/>
            <a:tailEnd/>
          </a:ln>
          <a:effectLst/>
        </p:spPr>
      </p:pic>
      <p:cxnSp>
        <p:nvCxnSpPr>
          <p:cNvPr id="7" name="Straight Arrow Connector 6"/>
          <p:cNvCxnSpPr/>
          <p:nvPr/>
        </p:nvCxnSpPr>
        <p:spPr>
          <a:xfrm>
            <a:off x="5257800" y="2819400"/>
            <a:ext cx="1219200" cy="0"/>
          </a:xfrm>
          <a:prstGeom prst="straightConnector1">
            <a:avLst/>
          </a:prstGeom>
          <a:ln w="28575"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201810" y="2514600"/>
            <a:ext cx="1160895" cy="307777"/>
          </a:xfrm>
          <a:prstGeom prst="rect">
            <a:avLst/>
          </a:prstGeom>
          <a:noFill/>
        </p:spPr>
        <p:txBody>
          <a:bodyPr wrap="none" rtlCol="0">
            <a:spAutoFit/>
          </a:bodyPr>
          <a:lstStyle/>
          <a:p>
            <a:r>
              <a:rPr lang="fa-IR" sz="1400" dirty="0" smtClean="0">
                <a:solidFill>
                  <a:srgbClr val="FF0000"/>
                </a:solidFill>
              </a:rPr>
              <a:t>رشد سالانه 4/5%</a:t>
            </a:r>
            <a:endParaRPr lang="en-US" sz="1400" dirty="0">
              <a:solidFill>
                <a:srgbClr val="FF0000"/>
              </a:solidFill>
            </a:endParaRPr>
          </a:p>
        </p:txBody>
      </p:sp>
      <p:cxnSp>
        <p:nvCxnSpPr>
          <p:cNvPr id="9" name="Straight Arrow Connector 8"/>
          <p:cNvCxnSpPr/>
          <p:nvPr/>
        </p:nvCxnSpPr>
        <p:spPr>
          <a:xfrm>
            <a:off x="3276600" y="3657600"/>
            <a:ext cx="1219200" cy="0"/>
          </a:xfrm>
          <a:prstGeom prst="straightConnector1">
            <a:avLst/>
          </a:prstGeom>
          <a:ln w="28575"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144410" y="3276600"/>
            <a:ext cx="1160895" cy="307777"/>
          </a:xfrm>
          <a:prstGeom prst="rect">
            <a:avLst/>
          </a:prstGeom>
          <a:noFill/>
        </p:spPr>
        <p:txBody>
          <a:bodyPr wrap="none" rtlCol="0">
            <a:spAutoFit/>
          </a:bodyPr>
          <a:lstStyle/>
          <a:p>
            <a:r>
              <a:rPr lang="fa-IR" sz="1400" dirty="0" smtClean="0">
                <a:solidFill>
                  <a:srgbClr val="FF0000"/>
                </a:solidFill>
              </a:rPr>
              <a:t>رشد سالانه 6/3%</a:t>
            </a:r>
            <a:endParaRPr lang="en-US" sz="1400" dirty="0">
              <a:solidFill>
                <a:srgbClr val="FF0000"/>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381000"/>
            <a:ext cx="8382000" cy="838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sz="2400" dirty="0" smtClean="0">
                <a:solidFill>
                  <a:srgbClr val="C00000"/>
                </a:solidFill>
                <a:cs typeface="B Titr" pitchFamily="2" charset="-78"/>
              </a:rPr>
              <a:t>توان توليدشده همزمان در پيك  (مگاوات)</a:t>
            </a:r>
            <a:endParaRPr lang="en-US" sz="2400" dirty="0" smtClean="0">
              <a:solidFill>
                <a:srgbClr val="C00000"/>
              </a:solidFill>
              <a:cs typeface="B Titr" pitchFamily="2" charset="-78"/>
            </a:endParaRPr>
          </a:p>
        </p:txBody>
      </p:sp>
      <p:sp>
        <p:nvSpPr>
          <p:cNvPr id="6" name="Rounded Rectangle 5"/>
          <p:cNvSpPr/>
          <p:nvPr/>
        </p:nvSpPr>
        <p:spPr>
          <a:xfrm>
            <a:off x="152400" y="1295400"/>
            <a:ext cx="8610600" cy="5334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fa-IR" sz="1800" dirty="0">
              <a:solidFill>
                <a:schemeClr val="tx2"/>
              </a:solidFill>
              <a:cs typeface="B Mitra" pitchFamily="2" charset="-78"/>
            </a:endParaRPr>
          </a:p>
          <a:p>
            <a:pPr algn="just">
              <a:defRPr/>
            </a:pPr>
            <a:endParaRPr lang="fa-IR" sz="1800" dirty="0">
              <a:solidFill>
                <a:schemeClr val="tx2"/>
              </a:solidFill>
              <a:cs typeface="B Mitra" pitchFamily="2" charset="-78"/>
            </a:endParaRPr>
          </a:p>
          <a:p>
            <a:pPr marL="398463" indent="-398463" algn="just">
              <a:spcBef>
                <a:spcPts val="600"/>
              </a:spcBef>
              <a:spcAft>
                <a:spcPts val="600"/>
              </a:spcAft>
              <a:buClr>
                <a:schemeClr val="accent2"/>
              </a:buClr>
              <a:tabLst>
                <a:tab pos="0" algn="l"/>
                <a:tab pos="92075" algn="l"/>
                <a:tab pos="457200" algn="r"/>
                <a:tab pos="2636838" algn="ctr"/>
                <a:tab pos="5273675" algn="r"/>
              </a:tabLst>
              <a:defRPr/>
            </a:pPr>
            <a:endParaRPr lang="fa-IR" sz="1800" dirty="0">
              <a:solidFill>
                <a:schemeClr val="tx2"/>
              </a:solidFill>
              <a:cs typeface="B Mitra" pitchFamily="2" charset="-78"/>
            </a:endParaRPr>
          </a:p>
        </p:txBody>
      </p:sp>
      <p:sp>
        <p:nvSpPr>
          <p:cNvPr id="5" name="Slide Number Placeholder 4"/>
          <p:cNvSpPr>
            <a:spLocks noGrp="1"/>
          </p:cNvSpPr>
          <p:nvPr>
            <p:ph type="sldNum" sz="quarter" idx="12"/>
          </p:nvPr>
        </p:nvSpPr>
        <p:spPr/>
        <p:txBody>
          <a:bodyPr/>
          <a:lstStyle/>
          <a:p>
            <a:pPr>
              <a:defRPr/>
            </a:pPr>
            <a:fld id="{5C790BB6-1BD1-45FD-A29D-543C99DE4A5D}" type="slidenum">
              <a:rPr lang="ar-SA" smtClean="0"/>
              <a:pPr>
                <a:defRPr/>
              </a:pPr>
              <a:t>12</a:t>
            </a:fld>
            <a:endParaRPr lang="en-US"/>
          </a:p>
        </p:txBody>
      </p:sp>
      <p:pic>
        <p:nvPicPr>
          <p:cNvPr id="3074" name="Picture 2"/>
          <p:cNvPicPr>
            <a:picLocks noChangeAspect="1" noChangeArrowheads="1"/>
          </p:cNvPicPr>
          <p:nvPr/>
        </p:nvPicPr>
        <p:blipFill>
          <a:blip r:embed="rId2" cstate="print"/>
          <a:srcRect/>
          <a:stretch>
            <a:fillRect/>
          </a:stretch>
        </p:blipFill>
        <p:spPr bwMode="auto">
          <a:xfrm>
            <a:off x="838200" y="1295400"/>
            <a:ext cx="7162800" cy="5171482"/>
          </a:xfrm>
          <a:prstGeom prst="rect">
            <a:avLst/>
          </a:prstGeom>
          <a:noFill/>
          <a:ln w="9525">
            <a:noFill/>
            <a:miter lim="800000"/>
            <a:headEnd/>
            <a:tailEnd/>
          </a:ln>
          <a:effectLst/>
        </p:spPr>
      </p:pic>
      <p:cxnSp>
        <p:nvCxnSpPr>
          <p:cNvPr id="7" name="Straight Arrow Connector 6"/>
          <p:cNvCxnSpPr/>
          <p:nvPr/>
        </p:nvCxnSpPr>
        <p:spPr>
          <a:xfrm>
            <a:off x="5105400" y="2667000"/>
            <a:ext cx="1219199" cy="0"/>
          </a:xfrm>
          <a:prstGeom prst="straightConnector1">
            <a:avLst/>
          </a:prstGeom>
          <a:ln w="28575"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105400" y="2209800"/>
            <a:ext cx="1181105" cy="307777"/>
          </a:xfrm>
          <a:prstGeom prst="rect">
            <a:avLst/>
          </a:prstGeom>
          <a:noFill/>
        </p:spPr>
        <p:txBody>
          <a:bodyPr wrap="square" rtlCol="0">
            <a:spAutoFit/>
          </a:bodyPr>
          <a:lstStyle/>
          <a:p>
            <a:r>
              <a:rPr lang="fa-IR" sz="1400" dirty="0" smtClean="0">
                <a:solidFill>
                  <a:srgbClr val="FF0000"/>
                </a:solidFill>
              </a:rPr>
              <a:t>رشد سالانه 4/3%</a:t>
            </a:r>
            <a:endParaRPr lang="en-US" sz="1400" dirty="0">
              <a:solidFill>
                <a:srgbClr val="FF0000"/>
              </a:solidFill>
            </a:endParaRPr>
          </a:p>
        </p:txBody>
      </p:sp>
      <p:cxnSp>
        <p:nvCxnSpPr>
          <p:cNvPr id="10" name="Straight Arrow Connector 9"/>
          <p:cNvCxnSpPr/>
          <p:nvPr/>
        </p:nvCxnSpPr>
        <p:spPr>
          <a:xfrm>
            <a:off x="3048000" y="3505200"/>
            <a:ext cx="1219200" cy="0"/>
          </a:xfrm>
          <a:prstGeom prst="straightConnector1">
            <a:avLst/>
          </a:prstGeom>
          <a:ln w="28575"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048000" y="3048000"/>
            <a:ext cx="1181105" cy="307777"/>
          </a:xfrm>
          <a:prstGeom prst="rect">
            <a:avLst/>
          </a:prstGeom>
          <a:noFill/>
        </p:spPr>
        <p:txBody>
          <a:bodyPr wrap="square" rtlCol="0">
            <a:spAutoFit/>
          </a:bodyPr>
          <a:lstStyle/>
          <a:p>
            <a:r>
              <a:rPr lang="fa-IR" sz="1400" dirty="0" smtClean="0">
                <a:solidFill>
                  <a:srgbClr val="FF0000"/>
                </a:solidFill>
              </a:rPr>
              <a:t>رشد سالانه 6/1%</a:t>
            </a:r>
            <a:endParaRPr lang="en-US" sz="1400" dirty="0">
              <a:solidFill>
                <a:srgbClr val="FF0000"/>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304800"/>
            <a:ext cx="8382000" cy="838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sz="2400" dirty="0" smtClean="0">
                <a:solidFill>
                  <a:srgbClr val="C00000"/>
                </a:solidFill>
                <a:cs typeface="B Titr" pitchFamily="2" charset="-78"/>
              </a:rPr>
              <a:t>طول خطوط انتقال (كيلومترمدار)</a:t>
            </a:r>
            <a:endParaRPr lang="en-US" sz="2400" dirty="0" smtClean="0">
              <a:solidFill>
                <a:srgbClr val="C00000"/>
              </a:solidFill>
              <a:cs typeface="B Titr" pitchFamily="2" charset="-78"/>
            </a:endParaRPr>
          </a:p>
        </p:txBody>
      </p:sp>
      <p:sp>
        <p:nvSpPr>
          <p:cNvPr id="6" name="Rounded Rectangle 5"/>
          <p:cNvSpPr/>
          <p:nvPr/>
        </p:nvSpPr>
        <p:spPr>
          <a:xfrm>
            <a:off x="152400" y="1295400"/>
            <a:ext cx="8610600" cy="5334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fa-IR" sz="1800" dirty="0">
              <a:solidFill>
                <a:schemeClr val="tx2"/>
              </a:solidFill>
              <a:cs typeface="B Mitra" pitchFamily="2" charset="-78"/>
            </a:endParaRPr>
          </a:p>
          <a:p>
            <a:pPr algn="just">
              <a:defRPr/>
            </a:pPr>
            <a:endParaRPr lang="fa-IR" sz="1800" dirty="0">
              <a:solidFill>
                <a:schemeClr val="tx2"/>
              </a:solidFill>
              <a:cs typeface="B Mitra" pitchFamily="2" charset="-78"/>
            </a:endParaRPr>
          </a:p>
          <a:p>
            <a:pPr marL="398463" indent="-398463" algn="just">
              <a:spcBef>
                <a:spcPts val="600"/>
              </a:spcBef>
              <a:spcAft>
                <a:spcPts val="600"/>
              </a:spcAft>
              <a:buClr>
                <a:schemeClr val="accent2"/>
              </a:buClr>
              <a:tabLst>
                <a:tab pos="0" algn="l"/>
                <a:tab pos="92075" algn="l"/>
                <a:tab pos="457200" algn="r"/>
                <a:tab pos="2636838" algn="ctr"/>
                <a:tab pos="5273675" algn="r"/>
              </a:tabLst>
              <a:defRPr/>
            </a:pPr>
            <a:endParaRPr lang="fa-IR" sz="1800" dirty="0">
              <a:solidFill>
                <a:schemeClr val="tx2"/>
              </a:solidFill>
              <a:cs typeface="B Mitra" pitchFamily="2" charset="-78"/>
            </a:endParaRPr>
          </a:p>
        </p:txBody>
      </p:sp>
      <p:sp>
        <p:nvSpPr>
          <p:cNvPr id="5" name="Slide Number Placeholder 4"/>
          <p:cNvSpPr>
            <a:spLocks noGrp="1"/>
          </p:cNvSpPr>
          <p:nvPr>
            <p:ph type="sldNum" sz="quarter" idx="12"/>
          </p:nvPr>
        </p:nvSpPr>
        <p:spPr/>
        <p:txBody>
          <a:bodyPr/>
          <a:lstStyle/>
          <a:p>
            <a:pPr>
              <a:defRPr/>
            </a:pPr>
            <a:fld id="{5C790BB6-1BD1-45FD-A29D-543C99DE4A5D}" type="slidenum">
              <a:rPr lang="ar-SA" smtClean="0"/>
              <a:pPr>
                <a:defRPr/>
              </a:pPr>
              <a:t>13</a:t>
            </a:fld>
            <a:endParaRPr lang="en-US"/>
          </a:p>
        </p:txBody>
      </p:sp>
      <p:pic>
        <p:nvPicPr>
          <p:cNvPr id="4098" name="Picture 2"/>
          <p:cNvPicPr>
            <a:picLocks noChangeAspect="1" noChangeArrowheads="1"/>
          </p:cNvPicPr>
          <p:nvPr/>
        </p:nvPicPr>
        <p:blipFill>
          <a:blip r:embed="rId2" cstate="print"/>
          <a:srcRect/>
          <a:stretch>
            <a:fillRect/>
          </a:stretch>
        </p:blipFill>
        <p:spPr bwMode="auto">
          <a:xfrm>
            <a:off x="838200" y="1371600"/>
            <a:ext cx="7191720" cy="5192362"/>
          </a:xfrm>
          <a:prstGeom prst="rect">
            <a:avLst/>
          </a:prstGeom>
          <a:noFill/>
          <a:ln w="9525">
            <a:noFill/>
            <a:miter lim="800000"/>
            <a:headEnd/>
            <a:tailEnd/>
          </a:ln>
          <a:effectLst/>
        </p:spPr>
      </p:pic>
      <p:cxnSp>
        <p:nvCxnSpPr>
          <p:cNvPr id="7" name="Straight Arrow Connector 6"/>
          <p:cNvCxnSpPr/>
          <p:nvPr/>
        </p:nvCxnSpPr>
        <p:spPr>
          <a:xfrm>
            <a:off x="5105400" y="2667000"/>
            <a:ext cx="1219200" cy="0"/>
          </a:xfrm>
          <a:prstGeom prst="straightConnector1">
            <a:avLst/>
          </a:prstGeom>
          <a:ln w="28575"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105400" y="2209800"/>
            <a:ext cx="1219200" cy="307777"/>
          </a:xfrm>
          <a:prstGeom prst="rect">
            <a:avLst/>
          </a:prstGeom>
          <a:noFill/>
        </p:spPr>
        <p:txBody>
          <a:bodyPr wrap="square" rtlCol="0">
            <a:spAutoFit/>
          </a:bodyPr>
          <a:lstStyle/>
          <a:p>
            <a:r>
              <a:rPr lang="fa-IR" sz="1400" dirty="0" smtClean="0">
                <a:solidFill>
                  <a:srgbClr val="FF0000"/>
                </a:solidFill>
              </a:rPr>
              <a:t>رشد سالانه 1/9%</a:t>
            </a:r>
            <a:endParaRPr lang="en-US" sz="1400" dirty="0">
              <a:solidFill>
                <a:srgbClr val="FF0000"/>
              </a:solidFill>
            </a:endParaRPr>
          </a:p>
        </p:txBody>
      </p:sp>
      <p:cxnSp>
        <p:nvCxnSpPr>
          <p:cNvPr id="11" name="Straight Arrow Connector 10"/>
          <p:cNvCxnSpPr/>
          <p:nvPr/>
        </p:nvCxnSpPr>
        <p:spPr>
          <a:xfrm>
            <a:off x="3048000" y="3352800"/>
            <a:ext cx="1219200" cy="0"/>
          </a:xfrm>
          <a:prstGeom prst="straightConnector1">
            <a:avLst/>
          </a:prstGeom>
          <a:ln w="28575"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048000" y="2971800"/>
            <a:ext cx="1160895" cy="307777"/>
          </a:xfrm>
          <a:prstGeom prst="rect">
            <a:avLst/>
          </a:prstGeom>
          <a:noFill/>
        </p:spPr>
        <p:txBody>
          <a:bodyPr wrap="none" rtlCol="0">
            <a:spAutoFit/>
          </a:bodyPr>
          <a:lstStyle/>
          <a:p>
            <a:r>
              <a:rPr lang="fa-IR" sz="1400" dirty="0" smtClean="0">
                <a:solidFill>
                  <a:srgbClr val="FF0000"/>
                </a:solidFill>
              </a:rPr>
              <a:t>رشد سالانه 4/9%</a:t>
            </a:r>
            <a:endParaRPr lang="en-US" sz="1400" dirty="0">
              <a:solidFill>
                <a:srgbClr val="FF0000"/>
              </a:solidFill>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304800"/>
            <a:ext cx="8382000" cy="838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sz="2400" dirty="0" smtClean="0">
                <a:solidFill>
                  <a:srgbClr val="C00000"/>
                </a:solidFill>
                <a:cs typeface="B Titr" pitchFamily="2" charset="-78"/>
              </a:rPr>
              <a:t>طول خطوط فوق توزيع (كيلومترمدار)</a:t>
            </a:r>
            <a:endParaRPr lang="en-US" sz="2400" dirty="0" smtClean="0">
              <a:solidFill>
                <a:srgbClr val="C00000"/>
              </a:solidFill>
              <a:cs typeface="B Titr" pitchFamily="2" charset="-78"/>
            </a:endParaRPr>
          </a:p>
        </p:txBody>
      </p:sp>
      <p:sp>
        <p:nvSpPr>
          <p:cNvPr id="6" name="Rounded Rectangle 5"/>
          <p:cNvSpPr/>
          <p:nvPr/>
        </p:nvSpPr>
        <p:spPr>
          <a:xfrm>
            <a:off x="152400" y="1295400"/>
            <a:ext cx="8610600" cy="5334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fa-IR" sz="1800" dirty="0">
              <a:solidFill>
                <a:schemeClr val="tx2"/>
              </a:solidFill>
              <a:cs typeface="B Mitra" pitchFamily="2" charset="-78"/>
            </a:endParaRPr>
          </a:p>
          <a:p>
            <a:pPr algn="just">
              <a:defRPr/>
            </a:pPr>
            <a:endParaRPr lang="fa-IR" sz="1800" dirty="0">
              <a:solidFill>
                <a:schemeClr val="tx2"/>
              </a:solidFill>
              <a:cs typeface="B Mitra" pitchFamily="2" charset="-78"/>
            </a:endParaRPr>
          </a:p>
          <a:p>
            <a:pPr marL="398463" indent="-398463" algn="just">
              <a:spcBef>
                <a:spcPts val="600"/>
              </a:spcBef>
              <a:spcAft>
                <a:spcPts val="600"/>
              </a:spcAft>
              <a:buClr>
                <a:schemeClr val="accent2"/>
              </a:buClr>
              <a:tabLst>
                <a:tab pos="0" algn="l"/>
                <a:tab pos="92075" algn="l"/>
                <a:tab pos="457200" algn="r"/>
                <a:tab pos="2636838" algn="ctr"/>
                <a:tab pos="5273675" algn="r"/>
              </a:tabLst>
              <a:defRPr/>
            </a:pPr>
            <a:endParaRPr lang="fa-IR" sz="1800" dirty="0">
              <a:solidFill>
                <a:schemeClr val="tx2"/>
              </a:solidFill>
              <a:cs typeface="B Mitra" pitchFamily="2" charset="-78"/>
            </a:endParaRPr>
          </a:p>
        </p:txBody>
      </p:sp>
      <p:sp>
        <p:nvSpPr>
          <p:cNvPr id="5" name="Slide Number Placeholder 4"/>
          <p:cNvSpPr>
            <a:spLocks noGrp="1"/>
          </p:cNvSpPr>
          <p:nvPr>
            <p:ph type="sldNum" sz="quarter" idx="12"/>
          </p:nvPr>
        </p:nvSpPr>
        <p:spPr/>
        <p:txBody>
          <a:bodyPr/>
          <a:lstStyle/>
          <a:p>
            <a:pPr>
              <a:defRPr/>
            </a:pPr>
            <a:fld id="{5C790BB6-1BD1-45FD-A29D-543C99DE4A5D}" type="slidenum">
              <a:rPr lang="ar-SA" smtClean="0"/>
              <a:pPr>
                <a:defRPr/>
              </a:pPr>
              <a:t>14</a:t>
            </a:fld>
            <a:endParaRPr lang="en-US"/>
          </a:p>
        </p:txBody>
      </p:sp>
      <p:pic>
        <p:nvPicPr>
          <p:cNvPr id="4099" name="Picture 3"/>
          <p:cNvPicPr>
            <a:picLocks noChangeAspect="1" noChangeArrowheads="1"/>
          </p:cNvPicPr>
          <p:nvPr/>
        </p:nvPicPr>
        <p:blipFill>
          <a:blip r:embed="rId2" cstate="print"/>
          <a:srcRect/>
          <a:stretch>
            <a:fillRect/>
          </a:stretch>
        </p:blipFill>
        <p:spPr bwMode="auto">
          <a:xfrm>
            <a:off x="533400" y="1447800"/>
            <a:ext cx="7862832" cy="4800600"/>
          </a:xfrm>
          <a:prstGeom prst="rect">
            <a:avLst/>
          </a:prstGeom>
          <a:noFill/>
          <a:ln w="9525">
            <a:noFill/>
            <a:miter lim="800000"/>
            <a:headEnd/>
            <a:tailEnd/>
          </a:ln>
          <a:effectLst/>
        </p:spPr>
      </p:pic>
      <p:cxnSp>
        <p:nvCxnSpPr>
          <p:cNvPr id="7" name="Straight Arrow Connector 6"/>
          <p:cNvCxnSpPr/>
          <p:nvPr/>
        </p:nvCxnSpPr>
        <p:spPr>
          <a:xfrm>
            <a:off x="5257800" y="2590800"/>
            <a:ext cx="1295400" cy="0"/>
          </a:xfrm>
          <a:prstGeom prst="straightConnector1">
            <a:avLst/>
          </a:prstGeom>
          <a:ln w="28575"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201810" y="2057400"/>
            <a:ext cx="1160895" cy="307777"/>
          </a:xfrm>
          <a:prstGeom prst="rect">
            <a:avLst/>
          </a:prstGeom>
          <a:noFill/>
        </p:spPr>
        <p:txBody>
          <a:bodyPr wrap="none" rtlCol="0">
            <a:spAutoFit/>
          </a:bodyPr>
          <a:lstStyle/>
          <a:p>
            <a:r>
              <a:rPr lang="fa-IR" sz="1400" dirty="0" smtClean="0">
                <a:solidFill>
                  <a:srgbClr val="FF0000"/>
                </a:solidFill>
              </a:rPr>
              <a:t>رشد سالانه 2/3%</a:t>
            </a:r>
            <a:endParaRPr lang="en-US" sz="1400" dirty="0">
              <a:solidFill>
                <a:srgbClr val="FF0000"/>
              </a:solidFill>
            </a:endParaRPr>
          </a:p>
        </p:txBody>
      </p:sp>
      <p:cxnSp>
        <p:nvCxnSpPr>
          <p:cNvPr id="11" name="Straight Arrow Connector 10"/>
          <p:cNvCxnSpPr/>
          <p:nvPr/>
        </p:nvCxnSpPr>
        <p:spPr>
          <a:xfrm flipV="1">
            <a:off x="3048000" y="3124200"/>
            <a:ext cx="1305636" cy="19334"/>
          </a:xfrm>
          <a:prstGeom prst="straightConnector1">
            <a:avLst/>
          </a:prstGeom>
          <a:ln w="28575"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992010" y="2590800"/>
            <a:ext cx="1160895" cy="307777"/>
          </a:xfrm>
          <a:prstGeom prst="rect">
            <a:avLst/>
          </a:prstGeom>
          <a:noFill/>
        </p:spPr>
        <p:txBody>
          <a:bodyPr wrap="none" rtlCol="0">
            <a:spAutoFit/>
          </a:bodyPr>
          <a:lstStyle/>
          <a:p>
            <a:r>
              <a:rPr lang="fa-IR" sz="1400" dirty="0" smtClean="0">
                <a:solidFill>
                  <a:srgbClr val="FF0000"/>
                </a:solidFill>
              </a:rPr>
              <a:t>رشد سالانه 4/2%</a:t>
            </a:r>
            <a:endParaRPr lang="en-US" sz="1400" dirty="0">
              <a:solidFill>
                <a:srgbClr val="FF0000"/>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304800"/>
            <a:ext cx="8382000" cy="838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sz="2400" dirty="0" smtClean="0">
                <a:solidFill>
                  <a:srgbClr val="C00000"/>
                </a:solidFill>
                <a:cs typeface="B Titr" pitchFamily="2" charset="-78"/>
              </a:rPr>
              <a:t>طول خطوط توزيع فشار متوسط و ضعيف (كيلومترمدار)</a:t>
            </a:r>
            <a:endParaRPr lang="en-US" sz="2400" dirty="0" smtClean="0">
              <a:solidFill>
                <a:srgbClr val="C00000"/>
              </a:solidFill>
              <a:cs typeface="B Titr" pitchFamily="2" charset="-78"/>
            </a:endParaRPr>
          </a:p>
        </p:txBody>
      </p:sp>
      <p:sp>
        <p:nvSpPr>
          <p:cNvPr id="6" name="Rounded Rectangle 5"/>
          <p:cNvSpPr/>
          <p:nvPr/>
        </p:nvSpPr>
        <p:spPr>
          <a:xfrm>
            <a:off x="152400" y="1295400"/>
            <a:ext cx="8610600" cy="5334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fa-IR" sz="1800" dirty="0">
              <a:solidFill>
                <a:schemeClr val="tx2"/>
              </a:solidFill>
              <a:cs typeface="B Mitra" pitchFamily="2" charset="-78"/>
            </a:endParaRPr>
          </a:p>
          <a:p>
            <a:pPr algn="just">
              <a:defRPr/>
            </a:pPr>
            <a:endParaRPr lang="fa-IR" sz="1800" dirty="0">
              <a:solidFill>
                <a:schemeClr val="tx2"/>
              </a:solidFill>
              <a:cs typeface="B Mitra" pitchFamily="2" charset="-78"/>
            </a:endParaRPr>
          </a:p>
          <a:p>
            <a:pPr marL="398463" indent="-398463" algn="just">
              <a:spcBef>
                <a:spcPts val="600"/>
              </a:spcBef>
              <a:spcAft>
                <a:spcPts val="600"/>
              </a:spcAft>
              <a:buClr>
                <a:schemeClr val="accent2"/>
              </a:buClr>
              <a:tabLst>
                <a:tab pos="0" algn="l"/>
                <a:tab pos="92075" algn="l"/>
                <a:tab pos="457200" algn="r"/>
                <a:tab pos="2636838" algn="ctr"/>
                <a:tab pos="5273675" algn="r"/>
              </a:tabLst>
              <a:defRPr/>
            </a:pPr>
            <a:endParaRPr lang="fa-IR" sz="1800" dirty="0">
              <a:solidFill>
                <a:schemeClr val="tx2"/>
              </a:solidFill>
              <a:cs typeface="B Mitra" pitchFamily="2" charset="-78"/>
            </a:endParaRPr>
          </a:p>
        </p:txBody>
      </p:sp>
      <p:sp>
        <p:nvSpPr>
          <p:cNvPr id="5" name="Slide Number Placeholder 4"/>
          <p:cNvSpPr>
            <a:spLocks noGrp="1"/>
          </p:cNvSpPr>
          <p:nvPr>
            <p:ph type="sldNum" sz="quarter" idx="12"/>
          </p:nvPr>
        </p:nvSpPr>
        <p:spPr/>
        <p:txBody>
          <a:bodyPr/>
          <a:lstStyle/>
          <a:p>
            <a:pPr>
              <a:defRPr/>
            </a:pPr>
            <a:fld id="{5C790BB6-1BD1-45FD-A29D-543C99DE4A5D}" type="slidenum">
              <a:rPr lang="ar-SA" smtClean="0"/>
              <a:pPr>
                <a:defRPr/>
              </a:pPr>
              <a:t>15</a:t>
            </a:fld>
            <a:endParaRPr lang="en-US"/>
          </a:p>
        </p:txBody>
      </p:sp>
      <p:pic>
        <p:nvPicPr>
          <p:cNvPr id="49154" name="Picture 2"/>
          <p:cNvPicPr>
            <a:picLocks noChangeAspect="1" noChangeArrowheads="1"/>
          </p:cNvPicPr>
          <p:nvPr/>
        </p:nvPicPr>
        <p:blipFill>
          <a:blip r:embed="rId2" cstate="print"/>
          <a:srcRect/>
          <a:stretch>
            <a:fillRect/>
          </a:stretch>
        </p:blipFill>
        <p:spPr bwMode="auto">
          <a:xfrm>
            <a:off x="533400" y="1524000"/>
            <a:ext cx="7852279" cy="4724400"/>
          </a:xfrm>
          <a:prstGeom prst="rect">
            <a:avLst/>
          </a:prstGeom>
          <a:noFill/>
          <a:ln w="9525">
            <a:noFill/>
            <a:miter lim="800000"/>
            <a:headEnd/>
            <a:tailEnd/>
          </a:ln>
          <a:effectLst/>
        </p:spPr>
      </p:pic>
      <p:cxnSp>
        <p:nvCxnSpPr>
          <p:cNvPr id="7" name="Straight Arrow Connector 6"/>
          <p:cNvCxnSpPr/>
          <p:nvPr/>
        </p:nvCxnSpPr>
        <p:spPr>
          <a:xfrm>
            <a:off x="5257800" y="2590800"/>
            <a:ext cx="1295400" cy="0"/>
          </a:xfrm>
          <a:prstGeom prst="straightConnector1">
            <a:avLst/>
          </a:prstGeom>
          <a:ln w="28575"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201810" y="2133600"/>
            <a:ext cx="1160895" cy="307777"/>
          </a:xfrm>
          <a:prstGeom prst="rect">
            <a:avLst/>
          </a:prstGeom>
          <a:noFill/>
        </p:spPr>
        <p:txBody>
          <a:bodyPr wrap="none" rtlCol="0">
            <a:spAutoFit/>
          </a:bodyPr>
          <a:lstStyle/>
          <a:p>
            <a:r>
              <a:rPr lang="fa-IR" sz="1400" dirty="0" smtClean="0">
                <a:solidFill>
                  <a:srgbClr val="FF0000"/>
                </a:solidFill>
              </a:rPr>
              <a:t>رشد سالانه 2/8%</a:t>
            </a:r>
            <a:endParaRPr lang="en-US" sz="1400" dirty="0">
              <a:solidFill>
                <a:srgbClr val="FF0000"/>
              </a:solidFill>
            </a:endParaRPr>
          </a:p>
        </p:txBody>
      </p:sp>
      <p:cxnSp>
        <p:nvCxnSpPr>
          <p:cNvPr id="11" name="Straight Arrow Connector 10"/>
          <p:cNvCxnSpPr/>
          <p:nvPr/>
        </p:nvCxnSpPr>
        <p:spPr>
          <a:xfrm>
            <a:off x="3124200" y="3048000"/>
            <a:ext cx="1295400" cy="0"/>
          </a:xfrm>
          <a:prstGeom prst="straightConnector1">
            <a:avLst/>
          </a:prstGeom>
          <a:ln w="28575"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068210" y="2590800"/>
            <a:ext cx="1160895" cy="307777"/>
          </a:xfrm>
          <a:prstGeom prst="rect">
            <a:avLst/>
          </a:prstGeom>
          <a:noFill/>
        </p:spPr>
        <p:txBody>
          <a:bodyPr wrap="none" rtlCol="0">
            <a:spAutoFit/>
          </a:bodyPr>
          <a:lstStyle/>
          <a:p>
            <a:r>
              <a:rPr lang="fa-IR" sz="1400" dirty="0" smtClean="0">
                <a:solidFill>
                  <a:srgbClr val="FF0000"/>
                </a:solidFill>
              </a:rPr>
              <a:t>رشد سالانه 3/8%</a:t>
            </a:r>
            <a:endParaRPr lang="en-US" sz="1400" dirty="0">
              <a:solidFill>
                <a:srgbClr val="FF0000"/>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304800"/>
            <a:ext cx="8382000" cy="838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sz="2400" dirty="0" smtClean="0">
                <a:solidFill>
                  <a:srgbClr val="C00000"/>
                </a:solidFill>
                <a:cs typeface="B Titr" pitchFamily="2" charset="-78"/>
              </a:rPr>
              <a:t>ظرفيت پستهاي انتقال (مگاولت آمپر)</a:t>
            </a:r>
            <a:endParaRPr lang="en-US" sz="2400" dirty="0" smtClean="0">
              <a:solidFill>
                <a:srgbClr val="C00000"/>
              </a:solidFill>
              <a:cs typeface="B Titr" pitchFamily="2" charset="-78"/>
            </a:endParaRPr>
          </a:p>
        </p:txBody>
      </p:sp>
      <p:sp>
        <p:nvSpPr>
          <p:cNvPr id="6" name="Rounded Rectangle 5"/>
          <p:cNvSpPr/>
          <p:nvPr/>
        </p:nvSpPr>
        <p:spPr>
          <a:xfrm>
            <a:off x="152400" y="1295400"/>
            <a:ext cx="8610600" cy="5334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fa-IR" sz="1800" dirty="0">
              <a:solidFill>
                <a:schemeClr val="tx2"/>
              </a:solidFill>
              <a:cs typeface="B Mitra" pitchFamily="2" charset="-78"/>
            </a:endParaRPr>
          </a:p>
          <a:p>
            <a:pPr algn="just">
              <a:defRPr/>
            </a:pPr>
            <a:endParaRPr lang="fa-IR" sz="1800" dirty="0">
              <a:solidFill>
                <a:schemeClr val="tx2"/>
              </a:solidFill>
              <a:cs typeface="B Mitra" pitchFamily="2" charset="-78"/>
            </a:endParaRPr>
          </a:p>
          <a:p>
            <a:pPr marL="398463" indent="-398463" algn="just">
              <a:spcBef>
                <a:spcPts val="600"/>
              </a:spcBef>
              <a:spcAft>
                <a:spcPts val="600"/>
              </a:spcAft>
              <a:buClr>
                <a:schemeClr val="accent2"/>
              </a:buClr>
              <a:tabLst>
                <a:tab pos="0" algn="l"/>
                <a:tab pos="92075" algn="l"/>
                <a:tab pos="457200" algn="r"/>
                <a:tab pos="2636838" algn="ctr"/>
                <a:tab pos="5273675" algn="r"/>
              </a:tabLst>
              <a:defRPr/>
            </a:pPr>
            <a:endParaRPr lang="fa-IR" sz="1800" dirty="0">
              <a:solidFill>
                <a:schemeClr val="tx2"/>
              </a:solidFill>
              <a:cs typeface="B Mitra" pitchFamily="2" charset="-78"/>
            </a:endParaRPr>
          </a:p>
        </p:txBody>
      </p:sp>
      <p:sp>
        <p:nvSpPr>
          <p:cNvPr id="5" name="Slide Number Placeholder 4"/>
          <p:cNvSpPr>
            <a:spLocks noGrp="1"/>
          </p:cNvSpPr>
          <p:nvPr>
            <p:ph type="sldNum" sz="quarter" idx="12"/>
          </p:nvPr>
        </p:nvSpPr>
        <p:spPr/>
        <p:txBody>
          <a:bodyPr/>
          <a:lstStyle/>
          <a:p>
            <a:pPr>
              <a:defRPr/>
            </a:pPr>
            <a:fld id="{5C790BB6-1BD1-45FD-A29D-543C99DE4A5D}" type="slidenum">
              <a:rPr lang="ar-SA" smtClean="0"/>
              <a:pPr>
                <a:defRPr/>
              </a:pPr>
              <a:t>16</a:t>
            </a:fld>
            <a:endParaRPr lang="en-US"/>
          </a:p>
        </p:txBody>
      </p:sp>
      <p:pic>
        <p:nvPicPr>
          <p:cNvPr id="50178" name="Picture 2"/>
          <p:cNvPicPr>
            <a:picLocks noChangeAspect="1" noChangeArrowheads="1"/>
          </p:cNvPicPr>
          <p:nvPr/>
        </p:nvPicPr>
        <p:blipFill>
          <a:blip r:embed="rId2" cstate="print"/>
          <a:srcRect/>
          <a:stretch>
            <a:fillRect/>
          </a:stretch>
        </p:blipFill>
        <p:spPr bwMode="auto">
          <a:xfrm>
            <a:off x="457200" y="1524000"/>
            <a:ext cx="7924800" cy="4768033"/>
          </a:xfrm>
          <a:prstGeom prst="rect">
            <a:avLst/>
          </a:prstGeom>
          <a:noFill/>
          <a:ln w="9525">
            <a:noFill/>
            <a:miter lim="800000"/>
            <a:headEnd/>
            <a:tailEnd/>
          </a:ln>
          <a:effectLst/>
        </p:spPr>
      </p:pic>
      <p:cxnSp>
        <p:nvCxnSpPr>
          <p:cNvPr id="7" name="Straight Arrow Connector 6"/>
          <p:cNvCxnSpPr/>
          <p:nvPr/>
        </p:nvCxnSpPr>
        <p:spPr>
          <a:xfrm>
            <a:off x="5257800" y="2895600"/>
            <a:ext cx="1295400" cy="0"/>
          </a:xfrm>
          <a:prstGeom prst="straightConnector1">
            <a:avLst/>
          </a:prstGeom>
          <a:ln w="28575"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201810" y="2514600"/>
            <a:ext cx="1160895" cy="307777"/>
          </a:xfrm>
          <a:prstGeom prst="rect">
            <a:avLst/>
          </a:prstGeom>
          <a:noFill/>
        </p:spPr>
        <p:txBody>
          <a:bodyPr wrap="none" rtlCol="0">
            <a:spAutoFit/>
          </a:bodyPr>
          <a:lstStyle/>
          <a:p>
            <a:r>
              <a:rPr lang="fa-IR" sz="1400" dirty="0" smtClean="0">
                <a:solidFill>
                  <a:srgbClr val="FF0000"/>
                </a:solidFill>
              </a:rPr>
              <a:t>رشد سالانه 5/4%</a:t>
            </a:r>
            <a:endParaRPr lang="en-US" sz="1400" dirty="0">
              <a:solidFill>
                <a:srgbClr val="FF0000"/>
              </a:solidFill>
            </a:endParaRPr>
          </a:p>
        </p:txBody>
      </p:sp>
      <p:cxnSp>
        <p:nvCxnSpPr>
          <p:cNvPr id="12" name="Straight Arrow Connector 11"/>
          <p:cNvCxnSpPr/>
          <p:nvPr/>
        </p:nvCxnSpPr>
        <p:spPr>
          <a:xfrm>
            <a:off x="3048000" y="3581400"/>
            <a:ext cx="1295400" cy="0"/>
          </a:xfrm>
          <a:prstGeom prst="straightConnector1">
            <a:avLst/>
          </a:prstGeom>
          <a:ln w="28575"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068210" y="3124200"/>
            <a:ext cx="1160895" cy="307777"/>
          </a:xfrm>
          <a:prstGeom prst="rect">
            <a:avLst/>
          </a:prstGeom>
          <a:noFill/>
        </p:spPr>
        <p:txBody>
          <a:bodyPr wrap="none" rtlCol="0">
            <a:spAutoFit/>
          </a:bodyPr>
          <a:lstStyle/>
          <a:p>
            <a:r>
              <a:rPr lang="fa-IR" sz="1400" dirty="0" smtClean="0">
                <a:solidFill>
                  <a:srgbClr val="FF0000"/>
                </a:solidFill>
              </a:rPr>
              <a:t>رشد سالانه 6/6%</a:t>
            </a:r>
            <a:endParaRPr lang="en-US" sz="1400" dirty="0">
              <a:solidFill>
                <a:srgbClr val="FF0000"/>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304800"/>
            <a:ext cx="8382000" cy="838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sz="2400" dirty="0" smtClean="0">
                <a:solidFill>
                  <a:srgbClr val="C00000"/>
                </a:solidFill>
                <a:cs typeface="B Titr" pitchFamily="2" charset="-78"/>
              </a:rPr>
              <a:t>ظرفيت پستهاي فوق توزيع (مگاولت آمپر)</a:t>
            </a:r>
            <a:endParaRPr lang="en-US" sz="2400" dirty="0" smtClean="0">
              <a:solidFill>
                <a:srgbClr val="C00000"/>
              </a:solidFill>
              <a:cs typeface="B Titr" pitchFamily="2" charset="-78"/>
            </a:endParaRPr>
          </a:p>
        </p:txBody>
      </p:sp>
      <p:sp>
        <p:nvSpPr>
          <p:cNvPr id="6" name="Rounded Rectangle 5"/>
          <p:cNvSpPr/>
          <p:nvPr/>
        </p:nvSpPr>
        <p:spPr>
          <a:xfrm>
            <a:off x="152400" y="1295400"/>
            <a:ext cx="8610600" cy="5334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fa-IR" sz="1800" dirty="0">
              <a:solidFill>
                <a:schemeClr val="tx2"/>
              </a:solidFill>
              <a:cs typeface="B Mitra" pitchFamily="2" charset="-78"/>
            </a:endParaRPr>
          </a:p>
          <a:p>
            <a:pPr algn="just">
              <a:defRPr/>
            </a:pPr>
            <a:endParaRPr lang="fa-IR" sz="1800" dirty="0">
              <a:solidFill>
                <a:schemeClr val="tx2"/>
              </a:solidFill>
              <a:cs typeface="B Mitra" pitchFamily="2" charset="-78"/>
            </a:endParaRPr>
          </a:p>
          <a:p>
            <a:pPr marL="398463" indent="-398463" algn="just">
              <a:spcBef>
                <a:spcPts val="600"/>
              </a:spcBef>
              <a:spcAft>
                <a:spcPts val="600"/>
              </a:spcAft>
              <a:buClr>
                <a:schemeClr val="accent2"/>
              </a:buClr>
              <a:tabLst>
                <a:tab pos="0" algn="l"/>
                <a:tab pos="92075" algn="l"/>
                <a:tab pos="457200" algn="r"/>
                <a:tab pos="2636838" algn="ctr"/>
                <a:tab pos="5273675" algn="r"/>
              </a:tabLst>
              <a:defRPr/>
            </a:pPr>
            <a:endParaRPr lang="fa-IR" sz="1800" dirty="0">
              <a:solidFill>
                <a:schemeClr val="tx2"/>
              </a:solidFill>
              <a:cs typeface="B Mitra" pitchFamily="2" charset="-78"/>
            </a:endParaRPr>
          </a:p>
        </p:txBody>
      </p:sp>
      <p:sp>
        <p:nvSpPr>
          <p:cNvPr id="5" name="Slide Number Placeholder 4"/>
          <p:cNvSpPr>
            <a:spLocks noGrp="1"/>
          </p:cNvSpPr>
          <p:nvPr>
            <p:ph type="sldNum" sz="quarter" idx="12"/>
          </p:nvPr>
        </p:nvSpPr>
        <p:spPr/>
        <p:txBody>
          <a:bodyPr/>
          <a:lstStyle/>
          <a:p>
            <a:pPr>
              <a:defRPr/>
            </a:pPr>
            <a:fld id="{5C790BB6-1BD1-45FD-A29D-543C99DE4A5D}" type="slidenum">
              <a:rPr lang="ar-SA" smtClean="0"/>
              <a:pPr>
                <a:defRPr/>
              </a:pPr>
              <a:t>17</a:t>
            </a:fld>
            <a:endParaRPr lang="en-US"/>
          </a:p>
        </p:txBody>
      </p:sp>
      <p:pic>
        <p:nvPicPr>
          <p:cNvPr id="51202" name="Picture 2"/>
          <p:cNvPicPr>
            <a:picLocks noChangeAspect="1" noChangeArrowheads="1"/>
          </p:cNvPicPr>
          <p:nvPr/>
        </p:nvPicPr>
        <p:blipFill>
          <a:blip r:embed="rId2" cstate="print"/>
          <a:srcRect/>
          <a:stretch>
            <a:fillRect/>
          </a:stretch>
        </p:blipFill>
        <p:spPr bwMode="auto">
          <a:xfrm>
            <a:off x="533400" y="1524000"/>
            <a:ext cx="7852279" cy="4724400"/>
          </a:xfrm>
          <a:prstGeom prst="rect">
            <a:avLst/>
          </a:prstGeom>
          <a:noFill/>
          <a:ln w="9525">
            <a:noFill/>
            <a:miter lim="800000"/>
            <a:headEnd/>
            <a:tailEnd/>
          </a:ln>
          <a:effectLst/>
        </p:spPr>
      </p:pic>
      <p:cxnSp>
        <p:nvCxnSpPr>
          <p:cNvPr id="7" name="Straight Arrow Connector 6"/>
          <p:cNvCxnSpPr/>
          <p:nvPr/>
        </p:nvCxnSpPr>
        <p:spPr>
          <a:xfrm>
            <a:off x="5257800" y="2667000"/>
            <a:ext cx="1295400" cy="0"/>
          </a:xfrm>
          <a:prstGeom prst="straightConnector1">
            <a:avLst/>
          </a:prstGeom>
          <a:ln w="28575"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410200" y="2133600"/>
            <a:ext cx="1160895" cy="307777"/>
          </a:xfrm>
          <a:prstGeom prst="rect">
            <a:avLst/>
          </a:prstGeom>
          <a:noFill/>
        </p:spPr>
        <p:txBody>
          <a:bodyPr wrap="none" rtlCol="0">
            <a:spAutoFit/>
          </a:bodyPr>
          <a:lstStyle/>
          <a:p>
            <a:r>
              <a:rPr lang="fa-IR" sz="1400" dirty="0" smtClean="0">
                <a:solidFill>
                  <a:srgbClr val="FF0000"/>
                </a:solidFill>
              </a:rPr>
              <a:t>رشد سالانه 4/2%</a:t>
            </a:r>
            <a:endParaRPr lang="en-US" sz="1400" dirty="0">
              <a:solidFill>
                <a:srgbClr val="FF0000"/>
              </a:solidFill>
            </a:endParaRPr>
          </a:p>
        </p:txBody>
      </p:sp>
      <p:cxnSp>
        <p:nvCxnSpPr>
          <p:cNvPr id="11" name="Straight Arrow Connector 10"/>
          <p:cNvCxnSpPr/>
          <p:nvPr/>
        </p:nvCxnSpPr>
        <p:spPr>
          <a:xfrm>
            <a:off x="3124200" y="3581400"/>
            <a:ext cx="1295400" cy="0"/>
          </a:xfrm>
          <a:prstGeom prst="straightConnector1">
            <a:avLst/>
          </a:prstGeom>
          <a:ln w="28575"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124200" y="3048000"/>
            <a:ext cx="1160895" cy="307777"/>
          </a:xfrm>
          <a:prstGeom prst="rect">
            <a:avLst/>
          </a:prstGeom>
          <a:noFill/>
        </p:spPr>
        <p:txBody>
          <a:bodyPr wrap="none" rtlCol="0">
            <a:spAutoFit/>
          </a:bodyPr>
          <a:lstStyle/>
          <a:p>
            <a:r>
              <a:rPr lang="fa-IR" sz="1400" dirty="0" smtClean="0">
                <a:solidFill>
                  <a:srgbClr val="FF0000"/>
                </a:solidFill>
              </a:rPr>
              <a:t>رشد سالانه 7/6%</a:t>
            </a:r>
            <a:endParaRPr lang="en-US" sz="1400" dirty="0">
              <a:solidFill>
                <a:srgbClr val="FF0000"/>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304800"/>
            <a:ext cx="8382000" cy="838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sz="2400" dirty="0" smtClean="0">
                <a:solidFill>
                  <a:srgbClr val="C00000"/>
                </a:solidFill>
                <a:cs typeface="B Titr" pitchFamily="2" charset="-78"/>
              </a:rPr>
              <a:t>ظرفيت ترانسفورماتورهاي توزيع(مگاولت آمپر)</a:t>
            </a:r>
            <a:endParaRPr lang="en-US" sz="2400" dirty="0" smtClean="0">
              <a:solidFill>
                <a:srgbClr val="C00000"/>
              </a:solidFill>
              <a:cs typeface="B Titr" pitchFamily="2" charset="-78"/>
            </a:endParaRPr>
          </a:p>
        </p:txBody>
      </p:sp>
      <p:sp>
        <p:nvSpPr>
          <p:cNvPr id="6" name="Rounded Rectangle 5"/>
          <p:cNvSpPr/>
          <p:nvPr/>
        </p:nvSpPr>
        <p:spPr>
          <a:xfrm>
            <a:off x="152400" y="1295400"/>
            <a:ext cx="8610600" cy="5334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fa-IR" sz="1800" dirty="0">
              <a:solidFill>
                <a:schemeClr val="tx2"/>
              </a:solidFill>
              <a:cs typeface="B Mitra" pitchFamily="2" charset="-78"/>
            </a:endParaRPr>
          </a:p>
          <a:p>
            <a:pPr algn="just">
              <a:defRPr/>
            </a:pPr>
            <a:endParaRPr lang="fa-IR" sz="1800" dirty="0">
              <a:solidFill>
                <a:schemeClr val="tx2"/>
              </a:solidFill>
              <a:cs typeface="B Mitra" pitchFamily="2" charset="-78"/>
            </a:endParaRPr>
          </a:p>
          <a:p>
            <a:pPr marL="398463" indent="-398463" algn="just">
              <a:spcBef>
                <a:spcPts val="600"/>
              </a:spcBef>
              <a:spcAft>
                <a:spcPts val="600"/>
              </a:spcAft>
              <a:buClr>
                <a:schemeClr val="accent2"/>
              </a:buClr>
              <a:tabLst>
                <a:tab pos="0" algn="l"/>
                <a:tab pos="92075" algn="l"/>
                <a:tab pos="457200" algn="r"/>
                <a:tab pos="2636838" algn="ctr"/>
                <a:tab pos="5273675" algn="r"/>
              </a:tabLst>
              <a:defRPr/>
            </a:pPr>
            <a:endParaRPr lang="fa-IR" sz="1800" dirty="0">
              <a:solidFill>
                <a:schemeClr val="tx2"/>
              </a:solidFill>
              <a:cs typeface="B Mitra" pitchFamily="2" charset="-78"/>
            </a:endParaRPr>
          </a:p>
        </p:txBody>
      </p:sp>
      <p:sp>
        <p:nvSpPr>
          <p:cNvPr id="5" name="Slide Number Placeholder 4"/>
          <p:cNvSpPr>
            <a:spLocks noGrp="1"/>
          </p:cNvSpPr>
          <p:nvPr>
            <p:ph type="sldNum" sz="quarter" idx="12"/>
          </p:nvPr>
        </p:nvSpPr>
        <p:spPr/>
        <p:txBody>
          <a:bodyPr/>
          <a:lstStyle/>
          <a:p>
            <a:pPr>
              <a:defRPr/>
            </a:pPr>
            <a:fld id="{5C790BB6-1BD1-45FD-A29D-543C99DE4A5D}" type="slidenum">
              <a:rPr lang="ar-SA" smtClean="0"/>
              <a:pPr>
                <a:defRPr/>
              </a:pPr>
              <a:t>18</a:t>
            </a:fld>
            <a:endParaRPr lang="en-US"/>
          </a:p>
        </p:txBody>
      </p:sp>
      <p:pic>
        <p:nvPicPr>
          <p:cNvPr id="52226" name="Picture 2"/>
          <p:cNvPicPr>
            <a:picLocks noChangeAspect="1" noChangeArrowheads="1"/>
          </p:cNvPicPr>
          <p:nvPr/>
        </p:nvPicPr>
        <p:blipFill>
          <a:blip r:embed="rId2" cstate="print"/>
          <a:srcRect/>
          <a:stretch>
            <a:fillRect/>
          </a:stretch>
        </p:blipFill>
        <p:spPr bwMode="auto">
          <a:xfrm>
            <a:off x="533400" y="1447800"/>
            <a:ext cx="7852278" cy="4724400"/>
          </a:xfrm>
          <a:prstGeom prst="rect">
            <a:avLst/>
          </a:prstGeom>
          <a:noFill/>
          <a:ln w="9525">
            <a:noFill/>
            <a:miter lim="800000"/>
            <a:headEnd/>
            <a:tailEnd/>
          </a:ln>
          <a:effectLst/>
        </p:spPr>
      </p:pic>
      <p:cxnSp>
        <p:nvCxnSpPr>
          <p:cNvPr id="7" name="Straight Arrow Connector 6"/>
          <p:cNvCxnSpPr/>
          <p:nvPr/>
        </p:nvCxnSpPr>
        <p:spPr>
          <a:xfrm flipV="1">
            <a:off x="5257800" y="2895600"/>
            <a:ext cx="1320421" cy="1136"/>
          </a:xfrm>
          <a:prstGeom prst="straightConnector1">
            <a:avLst/>
          </a:prstGeom>
          <a:ln w="28575"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383063" y="2438400"/>
            <a:ext cx="1029449" cy="307777"/>
          </a:xfrm>
          <a:prstGeom prst="rect">
            <a:avLst/>
          </a:prstGeom>
          <a:noFill/>
        </p:spPr>
        <p:txBody>
          <a:bodyPr wrap="none" rtlCol="0">
            <a:spAutoFit/>
          </a:bodyPr>
          <a:lstStyle/>
          <a:p>
            <a:r>
              <a:rPr lang="fa-IR" sz="1400" dirty="0" smtClean="0">
                <a:solidFill>
                  <a:srgbClr val="FF0000"/>
                </a:solidFill>
              </a:rPr>
              <a:t>رشد سالانه 5%</a:t>
            </a:r>
            <a:endParaRPr lang="en-US" sz="1400" dirty="0">
              <a:solidFill>
                <a:srgbClr val="FF0000"/>
              </a:solidFill>
            </a:endParaRPr>
          </a:p>
        </p:txBody>
      </p:sp>
      <p:cxnSp>
        <p:nvCxnSpPr>
          <p:cNvPr id="11" name="Straight Arrow Connector 10"/>
          <p:cNvCxnSpPr/>
          <p:nvPr/>
        </p:nvCxnSpPr>
        <p:spPr>
          <a:xfrm>
            <a:off x="3124200" y="3657600"/>
            <a:ext cx="1295400" cy="0"/>
          </a:xfrm>
          <a:prstGeom prst="straightConnector1">
            <a:avLst/>
          </a:prstGeom>
          <a:ln w="28575"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068210" y="3124200"/>
            <a:ext cx="1160895" cy="307777"/>
          </a:xfrm>
          <a:prstGeom prst="rect">
            <a:avLst/>
          </a:prstGeom>
          <a:noFill/>
        </p:spPr>
        <p:txBody>
          <a:bodyPr wrap="none" rtlCol="0">
            <a:spAutoFit/>
          </a:bodyPr>
          <a:lstStyle/>
          <a:p>
            <a:r>
              <a:rPr lang="fa-IR" sz="1400" dirty="0" smtClean="0">
                <a:solidFill>
                  <a:srgbClr val="FF0000"/>
                </a:solidFill>
              </a:rPr>
              <a:t>رشد سالانه 7/1%</a:t>
            </a:r>
            <a:endParaRPr lang="en-US" sz="1400" dirty="0">
              <a:solidFill>
                <a:srgbClr val="FF0000"/>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81000" y="381000"/>
            <a:ext cx="8229600" cy="838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sz="2400" dirty="0" smtClean="0">
                <a:solidFill>
                  <a:srgbClr val="C00000"/>
                </a:solidFill>
                <a:cs typeface="B Titr" pitchFamily="2" charset="-78"/>
              </a:rPr>
              <a:t>مشتركان برق (هزار مشترك)</a:t>
            </a:r>
            <a:endParaRPr lang="en-US" sz="2400" dirty="0" smtClean="0">
              <a:solidFill>
                <a:srgbClr val="C00000"/>
              </a:solidFill>
              <a:cs typeface="B Titr" pitchFamily="2" charset="-78"/>
            </a:endParaRPr>
          </a:p>
        </p:txBody>
      </p:sp>
      <p:sp>
        <p:nvSpPr>
          <p:cNvPr id="6" name="Rounded Rectangle 5"/>
          <p:cNvSpPr/>
          <p:nvPr/>
        </p:nvSpPr>
        <p:spPr>
          <a:xfrm>
            <a:off x="152400" y="1295400"/>
            <a:ext cx="8610600" cy="5334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fa-IR" sz="1800" dirty="0">
              <a:solidFill>
                <a:schemeClr val="tx2"/>
              </a:solidFill>
              <a:cs typeface="B Mitra" pitchFamily="2" charset="-78"/>
            </a:endParaRPr>
          </a:p>
          <a:p>
            <a:pPr algn="just">
              <a:defRPr/>
            </a:pPr>
            <a:endParaRPr lang="fa-IR" sz="1800" dirty="0">
              <a:solidFill>
                <a:schemeClr val="tx2"/>
              </a:solidFill>
              <a:cs typeface="B Mitra" pitchFamily="2" charset="-78"/>
            </a:endParaRPr>
          </a:p>
          <a:p>
            <a:pPr marL="398463" indent="-398463" algn="just">
              <a:spcBef>
                <a:spcPts val="600"/>
              </a:spcBef>
              <a:spcAft>
                <a:spcPts val="600"/>
              </a:spcAft>
              <a:buClr>
                <a:schemeClr val="accent2"/>
              </a:buClr>
              <a:tabLst>
                <a:tab pos="0" algn="l"/>
                <a:tab pos="92075" algn="l"/>
                <a:tab pos="457200" algn="r"/>
                <a:tab pos="2636838" algn="ctr"/>
                <a:tab pos="5273675" algn="r"/>
              </a:tabLst>
              <a:defRPr/>
            </a:pPr>
            <a:endParaRPr lang="fa-IR" sz="1800" dirty="0">
              <a:solidFill>
                <a:schemeClr val="tx2"/>
              </a:solidFill>
              <a:cs typeface="B Mitra" pitchFamily="2" charset="-78"/>
            </a:endParaRPr>
          </a:p>
        </p:txBody>
      </p:sp>
      <p:sp>
        <p:nvSpPr>
          <p:cNvPr id="5" name="Slide Number Placeholder 4"/>
          <p:cNvSpPr>
            <a:spLocks noGrp="1"/>
          </p:cNvSpPr>
          <p:nvPr>
            <p:ph type="sldNum" sz="quarter" idx="12"/>
          </p:nvPr>
        </p:nvSpPr>
        <p:spPr/>
        <p:txBody>
          <a:bodyPr/>
          <a:lstStyle/>
          <a:p>
            <a:pPr>
              <a:defRPr/>
            </a:pPr>
            <a:fld id="{5C790BB6-1BD1-45FD-A29D-543C99DE4A5D}" type="slidenum">
              <a:rPr lang="ar-SA" smtClean="0"/>
              <a:pPr>
                <a:defRPr/>
              </a:pPr>
              <a:t>19</a:t>
            </a:fld>
            <a:endParaRPr lang="en-US"/>
          </a:p>
        </p:txBody>
      </p:sp>
      <p:pic>
        <p:nvPicPr>
          <p:cNvPr id="5122" name="Picture 2"/>
          <p:cNvPicPr>
            <a:picLocks noChangeAspect="1" noChangeArrowheads="1"/>
          </p:cNvPicPr>
          <p:nvPr/>
        </p:nvPicPr>
        <p:blipFill>
          <a:blip r:embed="rId2" cstate="print"/>
          <a:srcRect/>
          <a:stretch>
            <a:fillRect/>
          </a:stretch>
        </p:blipFill>
        <p:spPr bwMode="auto">
          <a:xfrm>
            <a:off x="762000" y="1371600"/>
            <a:ext cx="7267920" cy="5247379"/>
          </a:xfrm>
          <a:prstGeom prst="rect">
            <a:avLst/>
          </a:prstGeom>
          <a:noFill/>
          <a:ln w="9525">
            <a:noFill/>
            <a:miter lim="800000"/>
            <a:headEnd/>
            <a:tailEnd/>
          </a:ln>
          <a:effectLst/>
        </p:spPr>
      </p:pic>
      <p:cxnSp>
        <p:nvCxnSpPr>
          <p:cNvPr id="7" name="Straight Arrow Connector 6"/>
          <p:cNvCxnSpPr/>
          <p:nvPr/>
        </p:nvCxnSpPr>
        <p:spPr>
          <a:xfrm>
            <a:off x="5105400" y="2971800"/>
            <a:ext cx="1219200" cy="0"/>
          </a:xfrm>
          <a:prstGeom prst="straightConnector1">
            <a:avLst/>
          </a:prstGeom>
          <a:ln w="28575"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49410" y="2362200"/>
            <a:ext cx="1160895" cy="307777"/>
          </a:xfrm>
          <a:prstGeom prst="rect">
            <a:avLst/>
          </a:prstGeom>
          <a:noFill/>
        </p:spPr>
        <p:txBody>
          <a:bodyPr wrap="none" rtlCol="0">
            <a:spAutoFit/>
          </a:bodyPr>
          <a:lstStyle/>
          <a:p>
            <a:r>
              <a:rPr lang="fa-IR" sz="1400" dirty="0" smtClean="0">
                <a:solidFill>
                  <a:srgbClr val="FF0000"/>
                </a:solidFill>
              </a:rPr>
              <a:t>رشد سالانه 5/5%</a:t>
            </a:r>
            <a:endParaRPr lang="en-US" sz="1400" dirty="0">
              <a:solidFill>
                <a:srgbClr val="FF0000"/>
              </a:solidFill>
            </a:endParaRPr>
          </a:p>
        </p:txBody>
      </p:sp>
      <p:cxnSp>
        <p:nvCxnSpPr>
          <p:cNvPr id="12" name="Straight Arrow Connector 11"/>
          <p:cNvCxnSpPr/>
          <p:nvPr/>
        </p:nvCxnSpPr>
        <p:spPr>
          <a:xfrm>
            <a:off x="3048000" y="3657600"/>
            <a:ext cx="1219200" cy="0"/>
          </a:xfrm>
          <a:prstGeom prst="straightConnector1">
            <a:avLst/>
          </a:prstGeom>
          <a:ln w="28575"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992010" y="3124200"/>
            <a:ext cx="1160895" cy="307777"/>
          </a:xfrm>
          <a:prstGeom prst="rect">
            <a:avLst/>
          </a:prstGeom>
          <a:noFill/>
        </p:spPr>
        <p:txBody>
          <a:bodyPr wrap="none" rtlCol="0">
            <a:spAutoFit/>
          </a:bodyPr>
          <a:lstStyle/>
          <a:p>
            <a:r>
              <a:rPr lang="fa-IR" sz="1400" dirty="0" smtClean="0">
                <a:solidFill>
                  <a:srgbClr val="FF0000"/>
                </a:solidFill>
              </a:rPr>
              <a:t>رشد سالانه 5/2%</a:t>
            </a:r>
            <a:endParaRPr lang="en-US" sz="1400" dirty="0">
              <a:solidFill>
                <a:srgbClr val="FF0000"/>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1"/>
          </p:nvPr>
        </p:nvSpPr>
        <p:spPr/>
        <p:txBody>
          <a:bodyPr/>
          <a:lstStyle/>
          <a:p>
            <a:pPr>
              <a:defRPr/>
            </a:pPr>
            <a:fld id="{84BA352D-8873-4A6C-A6C3-C569B21B3B7C}" type="slidenum">
              <a:rPr lang="ar-SA" smtClean="0"/>
              <a:pPr>
                <a:defRPr/>
              </a:pPr>
              <a:t>2</a:t>
            </a:fld>
            <a:endParaRPr lang="en-US"/>
          </a:p>
        </p:txBody>
      </p:sp>
      <p:pic>
        <p:nvPicPr>
          <p:cNvPr id="4" name="Picture 3" descr="khor9_0.tmp"/>
          <p:cNvPicPr>
            <a:picLocks noChangeAspect="1"/>
          </p:cNvPicPr>
          <p:nvPr/>
        </p:nvPicPr>
        <p:blipFill>
          <a:blip r:embed="rId2" cstate="print"/>
          <a:stretch>
            <a:fillRect/>
          </a:stretch>
        </p:blipFill>
        <p:spPr>
          <a:xfrm>
            <a:off x="0" y="1"/>
            <a:ext cx="9143998" cy="6858000"/>
          </a:xfrm>
          <a:prstGeom prst="rect">
            <a:avLst/>
          </a:prstGeom>
        </p:spPr>
      </p:pic>
      <p:sp>
        <p:nvSpPr>
          <p:cNvPr id="5" name="Title 1"/>
          <p:cNvSpPr txBox="1">
            <a:spLocks/>
          </p:cNvSpPr>
          <p:nvPr/>
        </p:nvSpPr>
        <p:spPr bwMode="auto">
          <a:xfrm>
            <a:off x="7315200" y="0"/>
            <a:ext cx="18288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fa-IR" sz="3600" b="1" i="0" u="none" strike="noStrike" kern="1200" cap="none" spc="0" normalizeH="0" baseline="0" noProof="0" dirty="0" smtClean="0">
                <a:ln>
                  <a:noFill/>
                </a:ln>
                <a:solidFill>
                  <a:srgbClr val="FF0000"/>
                </a:solidFill>
                <a:effectLst/>
                <a:uLnTx/>
                <a:uFillTx/>
                <a:latin typeface="+mj-lt"/>
                <a:ea typeface="+mj-ea"/>
                <a:cs typeface="B Lotus"/>
              </a:rPr>
              <a:t>فهرست</a:t>
            </a:r>
            <a:endParaRPr kumimoji="0" lang="en-US" sz="4800" b="1" i="0" u="none" strike="noStrike" kern="1200" cap="none" spc="0" normalizeH="0" baseline="0" noProof="0" dirty="0" smtClean="0">
              <a:ln>
                <a:noFill/>
              </a:ln>
              <a:solidFill>
                <a:schemeClr val="tx1"/>
              </a:solidFill>
              <a:effectLst/>
              <a:uLnTx/>
              <a:uFillTx/>
              <a:latin typeface="Calibri"/>
              <a:ea typeface="+mj-ea"/>
              <a:cs typeface="B Lotus"/>
            </a:endParaRPr>
          </a:p>
        </p:txBody>
      </p:sp>
      <p:sp>
        <p:nvSpPr>
          <p:cNvPr id="7" name="Rounded Rectangle 6"/>
          <p:cNvSpPr/>
          <p:nvPr/>
        </p:nvSpPr>
        <p:spPr>
          <a:xfrm>
            <a:off x="-457200" y="1295400"/>
            <a:ext cx="8153400" cy="4495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514350" indent="-514350" algn="just">
              <a:spcBef>
                <a:spcPts val="1200"/>
              </a:spcBef>
              <a:spcAft>
                <a:spcPts val="1200"/>
              </a:spcAft>
              <a:buClr>
                <a:schemeClr val="accent2"/>
              </a:buClr>
              <a:buFont typeface="Wingdings" pitchFamily="2" charset="2"/>
              <a:buChar char="q"/>
              <a:defRPr/>
            </a:pPr>
            <a:r>
              <a:rPr lang="fa-IR" sz="1800" dirty="0" smtClean="0">
                <a:solidFill>
                  <a:srgbClr val="FFFF00"/>
                </a:solidFill>
                <a:cs typeface="B Titr" pitchFamily="2" charset="-78"/>
              </a:rPr>
              <a:t> مأموريت و چشم انداز وزارت نيرو در بخش برق و انرژي</a:t>
            </a:r>
          </a:p>
          <a:p>
            <a:pPr marL="514350" indent="-514350" algn="just">
              <a:spcBef>
                <a:spcPts val="1200"/>
              </a:spcBef>
              <a:spcAft>
                <a:spcPts val="1200"/>
              </a:spcAft>
              <a:buClr>
                <a:schemeClr val="accent2"/>
              </a:buClr>
              <a:buFont typeface="Wingdings" pitchFamily="2" charset="2"/>
              <a:buChar char="q"/>
              <a:defRPr/>
            </a:pPr>
            <a:r>
              <a:rPr lang="fa-IR" sz="1800" dirty="0" smtClean="0">
                <a:solidFill>
                  <a:srgbClr val="FFFF00"/>
                </a:solidFill>
                <a:cs typeface="B Titr" pitchFamily="2" charset="-78"/>
              </a:rPr>
              <a:t>سياست هاي كلي اقتصاد مقاومتي و برنامه وزارت نيرو</a:t>
            </a:r>
          </a:p>
          <a:p>
            <a:pPr marL="514350" indent="-514350" algn="just">
              <a:spcBef>
                <a:spcPts val="1200"/>
              </a:spcBef>
              <a:spcAft>
                <a:spcPts val="1200"/>
              </a:spcAft>
              <a:buClr>
                <a:schemeClr val="accent2"/>
              </a:buClr>
              <a:buFont typeface="Wingdings" pitchFamily="2" charset="2"/>
              <a:buChar char="q"/>
              <a:defRPr/>
            </a:pPr>
            <a:r>
              <a:rPr lang="fa-IR" sz="1800" dirty="0" smtClean="0">
                <a:solidFill>
                  <a:srgbClr val="FFFF00"/>
                </a:solidFill>
                <a:cs typeface="B Titr" pitchFamily="2" charset="-78"/>
              </a:rPr>
              <a:t>سیاست‌های کلی برنامه ششم توسعه</a:t>
            </a:r>
          </a:p>
          <a:p>
            <a:pPr marL="514350" indent="-514350" algn="just">
              <a:spcBef>
                <a:spcPts val="1200"/>
              </a:spcBef>
              <a:spcAft>
                <a:spcPts val="1200"/>
              </a:spcAft>
              <a:buClr>
                <a:schemeClr val="accent2"/>
              </a:buClr>
              <a:buFont typeface="Wingdings" pitchFamily="2" charset="2"/>
              <a:buChar char="q"/>
              <a:defRPr/>
            </a:pPr>
            <a:r>
              <a:rPr lang="fa-IR" sz="1800" dirty="0" smtClean="0">
                <a:solidFill>
                  <a:srgbClr val="FFFF00"/>
                </a:solidFill>
                <a:cs typeface="B Titr" pitchFamily="2" charset="-78"/>
              </a:rPr>
              <a:t> وضعيت موجود و عملكرد بخش برق</a:t>
            </a:r>
          </a:p>
          <a:p>
            <a:pPr marL="514350" indent="-514350" algn="just">
              <a:spcBef>
                <a:spcPts val="1200"/>
              </a:spcBef>
              <a:spcAft>
                <a:spcPts val="1200"/>
              </a:spcAft>
              <a:buClr>
                <a:schemeClr val="accent2"/>
              </a:buClr>
              <a:buFont typeface="Wingdings" pitchFamily="2" charset="2"/>
              <a:buChar char="q"/>
              <a:defRPr/>
            </a:pPr>
            <a:r>
              <a:rPr lang="fa-IR" sz="1800" dirty="0" smtClean="0">
                <a:solidFill>
                  <a:srgbClr val="FFFF00"/>
                </a:solidFill>
                <a:cs typeface="B Titr" pitchFamily="2" charset="-78"/>
              </a:rPr>
              <a:t>مقایسه متوسط راندمان نیروگاه‌های حرارتی ایران با برخي كشورها</a:t>
            </a:r>
            <a:endParaRPr lang="en-US" sz="1800" dirty="0" smtClean="0">
              <a:solidFill>
                <a:srgbClr val="FFFF00"/>
              </a:solidFill>
              <a:cs typeface="B Titr" pitchFamily="2" charset="-78"/>
            </a:endParaRPr>
          </a:p>
          <a:p>
            <a:pPr marL="514350" indent="-514350" algn="just">
              <a:spcBef>
                <a:spcPts val="1200"/>
              </a:spcBef>
              <a:spcAft>
                <a:spcPts val="1200"/>
              </a:spcAft>
              <a:buClr>
                <a:schemeClr val="accent2"/>
              </a:buClr>
              <a:buFont typeface="Wingdings" pitchFamily="2" charset="2"/>
              <a:buChar char="q"/>
              <a:defRPr/>
            </a:pPr>
            <a:r>
              <a:rPr lang="fa-IR" sz="1800" dirty="0" smtClean="0">
                <a:solidFill>
                  <a:srgbClr val="FFFF00"/>
                </a:solidFill>
                <a:cs typeface="B Titr" pitchFamily="2" charset="-78"/>
              </a:rPr>
              <a:t>وضعیت درآمد و هزینه صنعت برق</a:t>
            </a:r>
          </a:p>
          <a:p>
            <a:pPr marL="514350" indent="-514350" algn="just">
              <a:spcBef>
                <a:spcPts val="1200"/>
              </a:spcBef>
              <a:spcAft>
                <a:spcPts val="1200"/>
              </a:spcAft>
              <a:buClr>
                <a:schemeClr val="accent2"/>
              </a:buClr>
              <a:buFont typeface="Wingdings" pitchFamily="2" charset="2"/>
              <a:buChar char="q"/>
              <a:defRPr/>
            </a:pPr>
            <a:r>
              <a:rPr lang="fa-IR" sz="1800" dirty="0" smtClean="0">
                <a:solidFill>
                  <a:srgbClr val="FFFF00"/>
                </a:solidFill>
                <a:cs typeface="B Titr" pitchFamily="2" charset="-78"/>
              </a:rPr>
              <a:t>پيش بيني تراز توليد ومصرف و سوخت مورد نياز نيروگاهها</a:t>
            </a:r>
          </a:p>
          <a:p>
            <a:pPr marL="514350" indent="-514350" algn="just">
              <a:spcBef>
                <a:spcPts val="1200"/>
              </a:spcBef>
              <a:spcAft>
                <a:spcPts val="1200"/>
              </a:spcAft>
              <a:buClr>
                <a:schemeClr val="accent2"/>
              </a:buClr>
              <a:buFont typeface="Wingdings" pitchFamily="2" charset="2"/>
              <a:buChar char="q"/>
              <a:defRPr/>
            </a:pPr>
            <a:r>
              <a:rPr lang="fa-IR" sz="1800" dirty="0" smtClean="0">
                <a:solidFill>
                  <a:srgbClr val="FFFF00"/>
                </a:solidFill>
                <a:cs typeface="B Titr" pitchFamily="2" charset="-78"/>
              </a:rPr>
              <a:t>‌ تنگناها، چالش ها، امكانات و قوت ها</a:t>
            </a:r>
          </a:p>
          <a:p>
            <a:pPr marL="514350" indent="-514350" algn="just">
              <a:spcBef>
                <a:spcPts val="1200"/>
              </a:spcBef>
              <a:spcAft>
                <a:spcPts val="1200"/>
              </a:spcAft>
              <a:buClr>
                <a:schemeClr val="accent2"/>
              </a:buClr>
              <a:buFont typeface="Wingdings" pitchFamily="2" charset="2"/>
              <a:buChar char="q"/>
              <a:defRPr/>
            </a:pPr>
            <a:r>
              <a:rPr lang="ar-SA" sz="1800" dirty="0" smtClean="0">
                <a:solidFill>
                  <a:srgbClr val="FFFF00"/>
                </a:solidFill>
                <a:cs typeface="B Titr" pitchFamily="2" charset="-78"/>
              </a:rPr>
              <a:t>تكاليف بخش برق در برنامه‌ پنجم توسعه و آسيب شناسي كلي آنها</a:t>
            </a:r>
            <a:endParaRPr lang="fa-IR" sz="1800" dirty="0" smtClean="0">
              <a:solidFill>
                <a:srgbClr val="FFFF00"/>
              </a:solidFill>
              <a:cs typeface="B Titr" pitchFamily="2" charset="-78"/>
            </a:endParaRPr>
          </a:p>
          <a:p>
            <a:pPr marL="514350" indent="-514350" algn="just">
              <a:spcBef>
                <a:spcPts val="1200"/>
              </a:spcBef>
              <a:spcAft>
                <a:spcPts val="1200"/>
              </a:spcAft>
              <a:buClr>
                <a:schemeClr val="accent2"/>
              </a:buClr>
              <a:buFont typeface="Wingdings" pitchFamily="2" charset="2"/>
              <a:buChar char="q"/>
              <a:defRPr/>
            </a:pPr>
            <a:r>
              <a:rPr lang="fa-IR" sz="1800" dirty="0" smtClean="0">
                <a:solidFill>
                  <a:srgbClr val="FFFF00"/>
                </a:solidFill>
                <a:cs typeface="B Titr" pitchFamily="2" charset="-78"/>
              </a:rPr>
              <a:t> ‌اهداف كلي، راهبردها و سياست‌هاي اجرايي در برنامه ششم</a:t>
            </a:r>
          </a:p>
          <a:p>
            <a:pPr marL="514350" indent="-514350" algn="just">
              <a:spcBef>
                <a:spcPts val="1200"/>
              </a:spcBef>
              <a:spcAft>
                <a:spcPts val="1200"/>
              </a:spcAft>
              <a:buClr>
                <a:schemeClr val="accent2"/>
              </a:buClr>
              <a:buFont typeface="Wingdings" pitchFamily="2" charset="2"/>
              <a:buChar char="q"/>
              <a:defRPr/>
            </a:pPr>
            <a:r>
              <a:rPr lang="fa-IR" sz="1800" dirty="0" smtClean="0">
                <a:solidFill>
                  <a:srgbClr val="FFFF00"/>
                </a:solidFill>
                <a:cs typeface="B Titr" pitchFamily="2" charset="-78"/>
              </a:rPr>
              <a:t>احكام بخش برق</a:t>
            </a:r>
          </a:p>
          <a:p>
            <a:pPr marL="514350" indent="-514350" algn="just">
              <a:spcBef>
                <a:spcPts val="1200"/>
              </a:spcBef>
              <a:spcAft>
                <a:spcPts val="1200"/>
              </a:spcAft>
              <a:buClr>
                <a:schemeClr val="accent2"/>
              </a:buClr>
              <a:buFont typeface="Wingdings" pitchFamily="2" charset="2"/>
              <a:buChar char="q"/>
              <a:defRPr/>
            </a:pPr>
            <a:r>
              <a:rPr lang="fa-IR" sz="1800" dirty="0" smtClean="0">
                <a:solidFill>
                  <a:srgbClr val="FFFF00"/>
                </a:solidFill>
                <a:cs typeface="B Titr" pitchFamily="2" charset="-78"/>
              </a:rPr>
              <a:t>اهداف كمي</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81000" y="381000"/>
            <a:ext cx="8382000" cy="838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sz="2400" dirty="0" smtClean="0">
                <a:solidFill>
                  <a:srgbClr val="C00000"/>
                </a:solidFill>
                <a:cs typeface="B Titr" pitchFamily="2" charset="-78"/>
              </a:rPr>
              <a:t>سرانه مصرف برق (كيلوواتساعت)</a:t>
            </a:r>
            <a:endParaRPr lang="en-US" sz="2400" dirty="0" smtClean="0">
              <a:solidFill>
                <a:srgbClr val="C00000"/>
              </a:solidFill>
              <a:cs typeface="B Titr" pitchFamily="2" charset="-78"/>
            </a:endParaRPr>
          </a:p>
        </p:txBody>
      </p:sp>
      <p:sp>
        <p:nvSpPr>
          <p:cNvPr id="6" name="Rounded Rectangle 5"/>
          <p:cNvSpPr/>
          <p:nvPr/>
        </p:nvSpPr>
        <p:spPr>
          <a:xfrm>
            <a:off x="152400" y="1295400"/>
            <a:ext cx="8610600" cy="5334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fa-IR" sz="1800" dirty="0">
              <a:solidFill>
                <a:schemeClr val="tx2"/>
              </a:solidFill>
              <a:cs typeface="B Mitra" pitchFamily="2" charset="-78"/>
            </a:endParaRPr>
          </a:p>
          <a:p>
            <a:pPr algn="just">
              <a:defRPr/>
            </a:pPr>
            <a:endParaRPr lang="fa-IR" sz="1800" dirty="0">
              <a:solidFill>
                <a:schemeClr val="tx2"/>
              </a:solidFill>
              <a:cs typeface="B Mitra" pitchFamily="2" charset="-78"/>
            </a:endParaRPr>
          </a:p>
          <a:p>
            <a:pPr marL="398463" indent="-398463" algn="just">
              <a:spcBef>
                <a:spcPts val="600"/>
              </a:spcBef>
              <a:spcAft>
                <a:spcPts val="600"/>
              </a:spcAft>
              <a:buClr>
                <a:schemeClr val="accent2"/>
              </a:buClr>
              <a:tabLst>
                <a:tab pos="0" algn="l"/>
                <a:tab pos="92075" algn="l"/>
                <a:tab pos="457200" algn="r"/>
                <a:tab pos="2636838" algn="ctr"/>
                <a:tab pos="5273675" algn="r"/>
              </a:tabLst>
              <a:defRPr/>
            </a:pPr>
            <a:endParaRPr lang="fa-IR" sz="1800" dirty="0">
              <a:solidFill>
                <a:schemeClr val="tx2"/>
              </a:solidFill>
              <a:cs typeface="B Mitra" pitchFamily="2" charset="-78"/>
            </a:endParaRPr>
          </a:p>
        </p:txBody>
      </p:sp>
      <p:sp>
        <p:nvSpPr>
          <p:cNvPr id="5" name="Slide Number Placeholder 4"/>
          <p:cNvSpPr>
            <a:spLocks noGrp="1"/>
          </p:cNvSpPr>
          <p:nvPr>
            <p:ph type="sldNum" sz="quarter" idx="12"/>
          </p:nvPr>
        </p:nvSpPr>
        <p:spPr/>
        <p:txBody>
          <a:bodyPr/>
          <a:lstStyle/>
          <a:p>
            <a:pPr>
              <a:defRPr/>
            </a:pPr>
            <a:fld id="{5C790BB6-1BD1-45FD-A29D-543C99DE4A5D}" type="slidenum">
              <a:rPr lang="ar-SA" smtClean="0"/>
              <a:pPr>
                <a:defRPr/>
              </a:pPr>
              <a:t>20</a:t>
            </a:fld>
            <a:endParaRPr lang="en-US"/>
          </a:p>
        </p:txBody>
      </p:sp>
      <p:pic>
        <p:nvPicPr>
          <p:cNvPr id="7170" name="Picture 2"/>
          <p:cNvPicPr>
            <a:picLocks noChangeAspect="1" noChangeArrowheads="1"/>
          </p:cNvPicPr>
          <p:nvPr/>
        </p:nvPicPr>
        <p:blipFill>
          <a:blip r:embed="rId2" cstate="print"/>
          <a:srcRect/>
          <a:stretch>
            <a:fillRect/>
          </a:stretch>
        </p:blipFill>
        <p:spPr bwMode="auto">
          <a:xfrm>
            <a:off x="762000" y="1371601"/>
            <a:ext cx="7297262" cy="5181600"/>
          </a:xfrm>
          <a:prstGeom prst="rect">
            <a:avLst/>
          </a:prstGeom>
          <a:noFill/>
          <a:ln w="9525">
            <a:noFill/>
            <a:miter lim="800000"/>
            <a:headEnd/>
            <a:tailEnd/>
          </a:ln>
          <a:effectLst/>
        </p:spPr>
      </p:pic>
      <p:cxnSp>
        <p:nvCxnSpPr>
          <p:cNvPr id="7" name="Straight Arrow Connector 6"/>
          <p:cNvCxnSpPr/>
          <p:nvPr/>
        </p:nvCxnSpPr>
        <p:spPr>
          <a:xfrm>
            <a:off x="5105400" y="2667000"/>
            <a:ext cx="1219200" cy="0"/>
          </a:xfrm>
          <a:prstGeom prst="straightConnector1">
            <a:avLst/>
          </a:prstGeom>
          <a:ln w="28575"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973210" y="2209800"/>
            <a:ext cx="1160895" cy="307777"/>
          </a:xfrm>
          <a:prstGeom prst="rect">
            <a:avLst/>
          </a:prstGeom>
          <a:noFill/>
        </p:spPr>
        <p:txBody>
          <a:bodyPr wrap="none" rtlCol="0">
            <a:spAutoFit/>
          </a:bodyPr>
          <a:lstStyle/>
          <a:p>
            <a:r>
              <a:rPr lang="fa-IR" sz="1400" dirty="0" smtClean="0">
                <a:solidFill>
                  <a:srgbClr val="FF0000"/>
                </a:solidFill>
              </a:rPr>
              <a:t>رشد سالانه 3/9%</a:t>
            </a:r>
            <a:endParaRPr lang="en-US" sz="1400" dirty="0">
              <a:solidFill>
                <a:srgbClr val="FF0000"/>
              </a:solidFill>
            </a:endParaRPr>
          </a:p>
        </p:txBody>
      </p:sp>
      <p:cxnSp>
        <p:nvCxnSpPr>
          <p:cNvPr id="11" name="Straight Arrow Connector 10"/>
          <p:cNvCxnSpPr/>
          <p:nvPr/>
        </p:nvCxnSpPr>
        <p:spPr>
          <a:xfrm>
            <a:off x="2971800" y="3276600"/>
            <a:ext cx="1219200" cy="0"/>
          </a:xfrm>
          <a:prstGeom prst="straightConnector1">
            <a:avLst/>
          </a:prstGeom>
          <a:ln w="28575"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915810" y="2895600"/>
            <a:ext cx="1160895" cy="307777"/>
          </a:xfrm>
          <a:prstGeom prst="rect">
            <a:avLst/>
          </a:prstGeom>
          <a:noFill/>
        </p:spPr>
        <p:txBody>
          <a:bodyPr wrap="none" rtlCol="0">
            <a:spAutoFit/>
          </a:bodyPr>
          <a:lstStyle/>
          <a:p>
            <a:r>
              <a:rPr lang="fa-IR" sz="1400" dirty="0" smtClean="0">
                <a:solidFill>
                  <a:srgbClr val="FF0000"/>
                </a:solidFill>
              </a:rPr>
              <a:t>رشد سالانه 4/5%</a:t>
            </a:r>
            <a:endParaRPr lang="en-US" sz="1400" dirty="0">
              <a:solidFill>
                <a:srgbClr val="FF0000"/>
              </a:solidFill>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81000" y="381000"/>
            <a:ext cx="8382000" cy="838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sz="2400" dirty="0" smtClean="0">
                <a:solidFill>
                  <a:srgbClr val="C00000"/>
                </a:solidFill>
                <a:cs typeface="B Titr" pitchFamily="2" charset="-78"/>
              </a:rPr>
              <a:t>سرانه توليد برق (كيلوواتساعت)</a:t>
            </a:r>
            <a:endParaRPr lang="en-US" sz="2400" dirty="0" smtClean="0">
              <a:solidFill>
                <a:srgbClr val="C00000"/>
              </a:solidFill>
              <a:cs typeface="B Titr" pitchFamily="2" charset="-78"/>
            </a:endParaRPr>
          </a:p>
        </p:txBody>
      </p:sp>
      <p:sp>
        <p:nvSpPr>
          <p:cNvPr id="6" name="Rounded Rectangle 5"/>
          <p:cNvSpPr/>
          <p:nvPr/>
        </p:nvSpPr>
        <p:spPr>
          <a:xfrm>
            <a:off x="152400" y="1295400"/>
            <a:ext cx="8610600" cy="5334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fa-IR" sz="1800" dirty="0">
              <a:solidFill>
                <a:schemeClr val="tx2"/>
              </a:solidFill>
              <a:cs typeface="B Mitra" pitchFamily="2" charset="-78"/>
            </a:endParaRPr>
          </a:p>
          <a:p>
            <a:pPr algn="just">
              <a:defRPr/>
            </a:pPr>
            <a:endParaRPr lang="fa-IR" sz="1800" dirty="0">
              <a:solidFill>
                <a:schemeClr val="tx2"/>
              </a:solidFill>
              <a:cs typeface="B Mitra" pitchFamily="2" charset="-78"/>
            </a:endParaRPr>
          </a:p>
          <a:p>
            <a:pPr marL="398463" indent="-398463" algn="just">
              <a:spcBef>
                <a:spcPts val="600"/>
              </a:spcBef>
              <a:spcAft>
                <a:spcPts val="600"/>
              </a:spcAft>
              <a:buClr>
                <a:schemeClr val="accent2"/>
              </a:buClr>
              <a:tabLst>
                <a:tab pos="0" algn="l"/>
                <a:tab pos="92075" algn="l"/>
                <a:tab pos="457200" algn="r"/>
                <a:tab pos="2636838" algn="ctr"/>
                <a:tab pos="5273675" algn="r"/>
              </a:tabLst>
              <a:defRPr/>
            </a:pPr>
            <a:endParaRPr lang="fa-IR" sz="1800" dirty="0">
              <a:solidFill>
                <a:schemeClr val="tx2"/>
              </a:solidFill>
              <a:cs typeface="B Mitra" pitchFamily="2" charset="-78"/>
            </a:endParaRPr>
          </a:p>
        </p:txBody>
      </p:sp>
      <p:sp>
        <p:nvSpPr>
          <p:cNvPr id="5" name="Slide Number Placeholder 4"/>
          <p:cNvSpPr>
            <a:spLocks noGrp="1"/>
          </p:cNvSpPr>
          <p:nvPr>
            <p:ph type="sldNum" sz="quarter" idx="12"/>
          </p:nvPr>
        </p:nvSpPr>
        <p:spPr/>
        <p:txBody>
          <a:bodyPr/>
          <a:lstStyle/>
          <a:p>
            <a:pPr>
              <a:defRPr/>
            </a:pPr>
            <a:fld id="{5C790BB6-1BD1-45FD-A29D-543C99DE4A5D}" type="slidenum">
              <a:rPr lang="ar-SA" smtClean="0"/>
              <a:pPr>
                <a:defRPr/>
              </a:pPr>
              <a:t>21</a:t>
            </a:fld>
            <a:endParaRPr lang="en-US"/>
          </a:p>
        </p:txBody>
      </p:sp>
      <p:pic>
        <p:nvPicPr>
          <p:cNvPr id="8194" name="Picture 2"/>
          <p:cNvPicPr>
            <a:picLocks noChangeAspect="1" noChangeArrowheads="1"/>
          </p:cNvPicPr>
          <p:nvPr/>
        </p:nvPicPr>
        <p:blipFill>
          <a:blip r:embed="rId2" cstate="print"/>
          <a:srcRect/>
          <a:stretch>
            <a:fillRect/>
          </a:stretch>
        </p:blipFill>
        <p:spPr bwMode="auto">
          <a:xfrm>
            <a:off x="838620" y="1371600"/>
            <a:ext cx="7162380" cy="5171178"/>
          </a:xfrm>
          <a:prstGeom prst="rect">
            <a:avLst/>
          </a:prstGeom>
          <a:noFill/>
          <a:ln w="9525">
            <a:noFill/>
            <a:miter lim="800000"/>
            <a:headEnd/>
            <a:tailEnd/>
          </a:ln>
          <a:effectLst/>
        </p:spPr>
      </p:pic>
      <p:cxnSp>
        <p:nvCxnSpPr>
          <p:cNvPr id="7" name="Straight Arrow Connector 6"/>
          <p:cNvCxnSpPr/>
          <p:nvPr/>
        </p:nvCxnSpPr>
        <p:spPr>
          <a:xfrm>
            <a:off x="5029200" y="2667000"/>
            <a:ext cx="1262418" cy="6824"/>
          </a:xfrm>
          <a:prstGeom prst="straightConnector1">
            <a:avLst/>
          </a:prstGeom>
          <a:ln w="28575"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78263" y="2209800"/>
            <a:ext cx="1029449" cy="307777"/>
          </a:xfrm>
          <a:prstGeom prst="rect">
            <a:avLst/>
          </a:prstGeom>
          <a:noFill/>
        </p:spPr>
        <p:txBody>
          <a:bodyPr wrap="none" rtlCol="0">
            <a:spAutoFit/>
          </a:bodyPr>
          <a:lstStyle/>
          <a:p>
            <a:r>
              <a:rPr lang="fa-IR" sz="1400" dirty="0" smtClean="0">
                <a:solidFill>
                  <a:srgbClr val="FF0000"/>
                </a:solidFill>
              </a:rPr>
              <a:t>رشد سالانه 3%</a:t>
            </a:r>
            <a:endParaRPr lang="en-US" sz="1400" dirty="0">
              <a:solidFill>
                <a:srgbClr val="FF0000"/>
              </a:solidFill>
            </a:endParaRPr>
          </a:p>
        </p:txBody>
      </p:sp>
      <p:cxnSp>
        <p:nvCxnSpPr>
          <p:cNvPr id="11" name="Straight Arrow Connector 10"/>
          <p:cNvCxnSpPr/>
          <p:nvPr/>
        </p:nvCxnSpPr>
        <p:spPr>
          <a:xfrm>
            <a:off x="2971800" y="3352800"/>
            <a:ext cx="1219200" cy="0"/>
          </a:xfrm>
          <a:prstGeom prst="straightConnector1">
            <a:avLst/>
          </a:prstGeom>
          <a:ln w="28575"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992010" y="2819400"/>
            <a:ext cx="1160895" cy="307777"/>
          </a:xfrm>
          <a:prstGeom prst="rect">
            <a:avLst/>
          </a:prstGeom>
          <a:noFill/>
        </p:spPr>
        <p:txBody>
          <a:bodyPr wrap="none" rtlCol="0">
            <a:spAutoFit/>
          </a:bodyPr>
          <a:lstStyle/>
          <a:p>
            <a:r>
              <a:rPr lang="fa-IR" sz="1400" dirty="0" smtClean="0">
                <a:solidFill>
                  <a:srgbClr val="FF0000"/>
                </a:solidFill>
              </a:rPr>
              <a:t>رشد سالانه 4/8%</a:t>
            </a:r>
            <a:endParaRPr lang="en-US" sz="1400" dirty="0">
              <a:solidFill>
                <a:srgbClr val="FF0000"/>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81000" y="381000"/>
            <a:ext cx="8382000" cy="838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sz="2400" dirty="0" smtClean="0">
                <a:solidFill>
                  <a:srgbClr val="C00000"/>
                </a:solidFill>
                <a:cs typeface="B Titr" pitchFamily="2" charset="-78"/>
              </a:rPr>
              <a:t>راندمان نيروگاه‌هاي حرارتي كشور</a:t>
            </a:r>
            <a:endParaRPr lang="en-US" sz="2400" dirty="0" smtClean="0">
              <a:solidFill>
                <a:srgbClr val="C00000"/>
              </a:solidFill>
              <a:cs typeface="B Titr" pitchFamily="2" charset="-78"/>
            </a:endParaRPr>
          </a:p>
        </p:txBody>
      </p:sp>
      <p:sp>
        <p:nvSpPr>
          <p:cNvPr id="6" name="Rounded Rectangle 5"/>
          <p:cNvSpPr/>
          <p:nvPr/>
        </p:nvSpPr>
        <p:spPr>
          <a:xfrm>
            <a:off x="152400" y="1295400"/>
            <a:ext cx="8610600" cy="5334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fa-IR" sz="1800" dirty="0">
              <a:solidFill>
                <a:schemeClr val="tx2"/>
              </a:solidFill>
              <a:cs typeface="B Mitra" pitchFamily="2" charset="-78"/>
            </a:endParaRPr>
          </a:p>
          <a:p>
            <a:pPr algn="just">
              <a:defRPr/>
            </a:pPr>
            <a:endParaRPr lang="fa-IR" sz="1800" dirty="0">
              <a:solidFill>
                <a:schemeClr val="tx2"/>
              </a:solidFill>
              <a:cs typeface="B Mitra" pitchFamily="2" charset="-78"/>
            </a:endParaRPr>
          </a:p>
          <a:p>
            <a:pPr marL="398463" indent="-398463" algn="just">
              <a:spcBef>
                <a:spcPts val="600"/>
              </a:spcBef>
              <a:spcAft>
                <a:spcPts val="600"/>
              </a:spcAft>
              <a:buClr>
                <a:schemeClr val="accent2"/>
              </a:buClr>
              <a:tabLst>
                <a:tab pos="0" algn="l"/>
                <a:tab pos="92075" algn="l"/>
                <a:tab pos="457200" algn="r"/>
                <a:tab pos="2636838" algn="ctr"/>
                <a:tab pos="5273675" algn="r"/>
              </a:tabLst>
              <a:defRPr/>
            </a:pPr>
            <a:endParaRPr lang="fa-IR" sz="1800" dirty="0">
              <a:solidFill>
                <a:schemeClr val="tx2"/>
              </a:solidFill>
              <a:cs typeface="B Mitra" pitchFamily="2" charset="-78"/>
            </a:endParaRPr>
          </a:p>
        </p:txBody>
      </p:sp>
      <p:sp>
        <p:nvSpPr>
          <p:cNvPr id="5" name="Slide Number Placeholder 4"/>
          <p:cNvSpPr>
            <a:spLocks noGrp="1"/>
          </p:cNvSpPr>
          <p:nvPr>
            <p:ph type="sldNum" sz="quarter" idx="12"/>
          </p:nvPr>
        </p:nvSpPr>
        <p:spPr/>
        <p:txBody>
          <a:bodyPr/>
          <a:lstStyle/>
          <a:p>
            <a:pPr>
              <a:defRPr/>
            </a:pPr>
            <a:fld id="{5C790BB6-1BD1-45FD-A29D-543C99DE4A5D}" type="slidenum">
              <a:rPr lang="ar-SA" smtClean="0"/>
              <a:pPr>
                <a:defRPr/>
              </a:pPr>
              <a:t>22</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443412" y="1447801"/>
            <a:ext cx="8039567" cy="4419600"/>
          </a:xfrm>
          <a:prstGeom prst="rect">
            <a:avLst/>
          </a:prstGeom>
          <a:noFill/>
          <a:ln w="9525">
            <a:noFill/>
            <a:miter lim="800000"/>
            <a:headEnd/>
            <a:tailEnd/>
          </a:ln>
          <a:effectLst/>
        </p:spPr>
      </p:pic>
      <p:sp>
        <p:nvSpPr>
          <p:cNvPr id="1027" name="Rectangle 3"/>
          <p:cNvSpPr>
            <a:spLocks noChangeArrowheads="1"/>
          </p:cNvSpPr>
          <p:nvPr/>
        </p:nvSpPr>
        <p:spPr bwMode="auto">
          <a:xfrm>
            <a:off x="609600" y="5990510"/>
            <a:ext cx="77724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Low"/>
            <a:r>
              <a:rPr lang="fa-IR" sz="1600" dirty="0" smtClean="0">
                <a:solidFill>
                  <a:srgbClr val="C00000"/>
                </a:solidFill>
                <a:latin typeface="+mn-lt"/>
                <a:cs typeface="B Titr" pitchFamily="2" charset="-78"/>
              </a:rPr>
              <a:t>راندمان نيروگاه‌هاي حرارتي از سال 1370 تا سال 1392 از 31/2درصد به 37% ارتقاء يافته است.</a:t>
            </a:r>
            <a:endParaRPr kumimoji="0" lang="fa-IR" sz="180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81000" y="381000"/>
            <a:ext cx="8382000" cy="838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sz="2400" dirty="0" smtClean="0">
                <a:solidFill>
                  <a:srgbClr val="C00000"/>
                </a:solidFill>
                <a:cs typeface="B Titr" pitchFamily="2" charset="-78"/>
              </a:rPr>
              <a:t>مقایسه متوسط راندمان نیروگاه‌های حرارتی ایران با اتحادیه اروپا</a:t>
            </a:r>
            <a:endParaRPr lang="en-US" sz="2400" dirty="0" smtClean="0">
              <a:solidFill>
                <a:srgbClr val="C00000"/>
              </a:solidFill>
              <a:cs typeface="B Titr" pitchFamily="2" charset="-78"/>
            </a:endParaRPr>
          </a:p>
        </p:txBody>
      </p:sp>
      <p:sp>
        <p:nvSpPr>
          <p:cNvPr id="6" name="Rounded Rectangle 5"/>
          <p:cNvSpPr/>
          <p:nvPr/>
        </p:nvSpPr>
        <p:spPr>
          <a:xfrm>
            <a:off x="152400" y="1295400"/>
            <a:ext cx="8610600" cy="5334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fa-IR" sz="1800" dirty="0">
              <a:solidFill>
                <a:schemeClr val="tx2"/>
              </a:solidFill>
              <a:cs typeface="B Mitra" pitchFamily="2" charset="-78"/>
            </a:endParaRPr>
          </a:p>
          <a:p>
            <a:pPr algn="just">
              <a:defRPr/>
            </a:pPr>
            <a:endParaRPr lang="fa-IR" sz="1800" dirty="0">
              <a:solidFill>
                <a:schemeClr val="tx2"/>
              </a:solidFill>
              <a:cs typeface="B Mitra" pitchFamily="2" charset="-78"/>
            </a:endParaRPr>
          </a:p>
          <a:p>
            <a:pPr marL="398463" indent="-398463" algn="just">
              <a:spcBef>
                <a:spcPts val="600"/>
              </a:spcBef>
              <a:spcAft>
                <a:spcPts val="600"/>
              </a:spcAft>
              <a:buClr>
                <a:schemeClr val="accent2"/>
              </a:buClr>
              <a:tabLst>
                <a:tab pos="0" algn="l"/>
                <a:tab pos="92075" algn="l"/>
                <a:tab pos="457200" algn="r"/>
                <a:tab pos="2636838" algn="ctr"/>
                <a:tab pos="5273675" algn="r"/>
              </a:tabLst>
              <a:defRPr/>
            </a:pPr>
            <a:endParaRPr lang="fa-IR" sz="1800" dirty="0">
              <a:solidFill>
                <a:schemeClr val="tx2"/>
              </a:solidFill>
              <a:cs typeface="B Mitra" pitchFamily="2" charset="-78"/>
            </a:endParaRPr>
          </a:p>
        </p:txBody>
      </p:sp>
      <p:sp>
        <p:nvSpPr>
          <p:cNvPr id="5" name="Slide Number Placeholder 4"/>
          <p:cNvSpPr>
            <a:spLocks noGrp="1"/>
          </p:cNvSpPr>
          <p:nvPr>
            <p:ph type="sldNum" sz="quarter" idx="12"/>
          </p:nvPr>
        </p:nvSpPr>
        <p:spPr/>
        <p:txBody>
          <a:bodyPr/>
          <a:lstStyle/>
          <a:p>
            <a:pPr>
              <a:defRPr/>
            </a:pPr>
            <a:fld id="{5C790BB6-1BD1-45FD-A29D-543C99DE4A5D}" type="slidenum">
              <a:rPr lang="ar-SA" smtClean="0"/>
              <a:pPr>
                <a:defRPr/>
              </a:pPr>
              <a:t>23</a:t>
            </a:fld>
            <a:endParaRPr lang="en-US"/>
          </a:p>
        </p:txBody>
      </p:sp>
      <p:sp>
        <p:nvSpPr>
          <p:cNvPr id="1027" name="Rectangle 3"/>
          <p:cNvSpPr>
            <a:spLocks noChangeArrowheads="1"/>
          </p:cNvSpPr>
          <p:nvPr/>
        </p:nvSpPr>
        <p:spPr bwMode="auto">
          <a:xfrm>
            <a:off x="609600" y="5867400"/>
            <a:ext cx="77724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Low"/>
            <a:r>
              <a:rPr lang="fa-IR" sz="1600" dirty="0" smtClean="0">
                <a:solidFill>
                  <a:srgbClr val="C00000"/>
                </a:solidFill>
                <a:latin typeface="+mn-lt"/>
                <a:cs typeface="B Titr" pitchFamily="2" charset="-78"/>
              </a:rPr>
              <a:t>اختلاف بين راندمان نيروگاه‌هاي حرارتي ايران و اتحاديه اروپا تقريباً در محدوده 10 درصد حفظ شده است.</a:t>
            </a:r>
            <a:endParaRPr kumimoji="0" lang="fa-IR" sz="1800" i="0" u="none" strike="noStrike" cap="none" normalizeH="0" baseline="0" dirty="0" smtClean="0">
              <a:ln>
                <a:noFill/>
              </a:ln>
              <a:solidFill>
                <a:schemeClr val="tx1"/>
              </a:solidFill>
              <a:effectLst/>
              <a:latin typeface="Arial" pitchFamily="34" charset="0"/>
              <a:cs typeface="Arial" pitchFamily="34" charset="0"/>
            </a:endParaRPr>
          </a:p>
        </p:txBody>
      </p:sp>
      <p:grpSp>
        <p:nvGrpSpPr>
          <p:cNvPr id="9" name="Group 8"/>
          <p:cNvGrpSpPr/>
          <p:nvPr/>
        </p:nvGrpSpPr>
        <p:grpSpPr>
          <a:xfrm>
            <a:off x="533400" y="1447800"/>
            <a:ext cx="7848600" cy="4358399"/>
            <a:chOff x="533400" y="1447800"/>
            <a:chExt cx="7848600" cy="4358399"/>
          </a:xfrm>
        </p:grpSpPr>
        <p:pic>
          <p:nvPicPr>
            <p:cNvPr id="58370" name="Picture 2"/>
            <p:cNvPicPr>
              <a:picLocks noChangeAspect="1" noChangeArrowheads="1"/>
            </p:cNvPicPr>
            <p:nvPr/>
          </p:nvPicPr>
          <p:blipFill>
            <a:blip r:embed="rId2" cstate="print"/>
            <a:srcRect/>
            <a:stretch>
              <a:fillRect/>
            </a:stretch>
          </p:blipFill>
          <p:spPr bwMode="auto">
            <a:xfrm>
              <a:off x="533400" y="1447800"/>
              <a:ext cx="7848600" cy="4358399"/>
            </a:xfrm>
            <a:prstGeom prst="rect">
              <a:avLst/>
            </a:prstGeom>
            <a:noFill/>
            <a:ln w="9525">
              <a:noFill/>
              <a:miter lim="800000"/>
              <a:headEnd/>
              <a:tailEnd/>
            </a:ln>
            <a:effectLst/>
          </p:spPr>
        </p:pic>
        <p:sp>
          <p:nvSpPr>
            <p:cNvPr id="7" name="Rectangle 3"/>
            <p:cNvSpPr>
              <a:spLocks noChangeArrowheads="1"/>
            </p:cNvSpPr>
            <p:nvPr/>
          </p:nvSpPr>
          <p:spPr bwMode="auto">
            <a:xfrm>
              <a:off x="1752600" y="2286000"/>
              <a:ext cx="2667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Low"/>
              <a:r>
                <a:rPr lang="fa-IR" sz="1600" dirty="0" smtClean="0">
                  <a:solidFill>
                    <a:srgbClr val="C00000"/>
                  </a:solidFill>
                  <a:latin typeface="+mn-lt"/>
                  <a:cs typeface="B Titr" pitchFamily="2" charset="-78"/>
                </a:rPr>
                <a:t>متوسط افزايش سالانه : 0/25%</a:t>
              </a:r>
            </a:p>
          </p:txBody>
        </p:sp>
      </p:grpSp>
      <p:sp>
        <p:nvSpPr>
          <p:cNvPr id="8" name="Rectangle 3"/>
          <p:cNvSpPr>
            <a:spLocks noChangeArrowheads="1"/>
          </p:cNvSpPr>
          <p:nvPr/>
        </p:nvSpPr>
        <p:spPr bwMode="auto">
          <a:xfrm>
            <a:off x="4419600" y="4191000"/>
            <a:ext cx="2667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Low"/>
            <a:r>
              <a:rPr lang="fa-IR" sz="1600" dirty="0" smtClean="0">
                <a:solidFill>
                  <a:schemeClr val="tx2"/>
                </a:solidFill>
                <a:latin typeface="+mn-lt"/>
                <a:cs typeface="B Titr" pitchFamily="2" charset="-78"/>
              </a:rPr>
              <a:t>متوسط افزايش سالانه : 0/29%</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81000" y="381000"/>
            <a:ext cx="8382000" cy="838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sz="2400" dirty="0" smtClean="0">
                <a:solidFill>
                  <a:srgbClr val="C00000"/>
                </a:solidFill>
                <a:cs typeface="B Titr" pitchFamily="2" charset="-78"/>
              </a:rPr>
              <a:t>مقایسه متوسط راندمان نیروگاه‌های فسیلی ایران با برخی کشورها</a:t>
            </a:r>
            <a:endParaRPr lang="en-US" sz="2400" dirty="0" smtClean="0">
              <a:solidFill>
                <a:srgbClr val="C00000"/>
              </a:solidFill>
              <a:cs typeface="B Titr" pitchFamily="2" charset="-78"/>
            </a:endParaRPr>
          </a:p>
        </p:txBody>
      </p:sp>
      <p:sp>
        <p:nvSpPr>
          <p:cNvPr id="6" name="Rounded Rectangle 5"/>
          <p:cNvSpPr/>
          <p:nvPr/>
        </p:nvSpPr>
        <p:spPr>
          <a:xfrm>
            <a:off x="152400" y="1295400"/>
            <a:ext cx="8610600" cy="5334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fa-IR" sz="1800" dirty="0">
              <a:solidFill>
                <a:schemeClr val="tx2"/>
              </a:solidFill>
              <a:cs typeface="B Mitra" pitchFamily="2" charset="-78"/>
            </a:endParaRPr>
          </a:p>
          <a:p>
            <a:pPr algn="just">
              <a:defRPr/>
            </a:pPr>
            <a:endParaRPr lang="fa-IR" sz="1800" dirty="0">
              <a:solidFill>
                <a:schemeClr val="tx2"/>
              </a:solidFill>
              <a:cs typeface="B Mitra" pitchFamily="2" charset="-78"/>
            </a:endParaRPr>
          </a:p>
          <a:p>
            <a:pPr marL="398463" indent="-398463" algn="just">
              <a:spcBef>
                <a:spcPts val="600"/>
              </a:spcBef>
              <a:spcAft>
                <a:spcPts val="600"/>
              </a:spcAft>
              <a:buClr>
                <a:schemeClr val="accent2"/>
              </a:buClr>
              <a:tabLst>
                <a:tab pos="0" algn="l"/>
                <a:tab pos="92075" algn="l"/>
                <a:tab pos="457200" algn="r"/>
                <a:tab pos="2636838" algn="ctr"/>
                <a:tab pos="5273675" algn="r"/>
              </a:tabLst>
              <a:defRPr/>
            </a:pPr>
            <a:endParaRPr lang="fa-IR" sz="1800" dirty="0">
              <a:solidFill>
                <a:schemeClr val="tx2"/>
              </a:solidFill>
              <a:cs typeface="B Mitra" pitchFamily="2" charset="-78"/>
            </a:endParaRPr>
          </a:p>
        </p:txBody>
      </p:sp>
      <p:sp>
        <p:nvSpPr>
          <p:cNvPr id="5" name="Slide Number Placeholder 4"/>
          <p:cNvSpPr>
            <a:spLocks noGrp="1"/>
          </p:cNvSpPr>
          <p:nvPr>
            <p:ph type="sldNum" sz="quarter" idx="12"/>
          </p:nvPr>
        </p:nvSpPr>
        <p:spPr/>
        <p:txBody>
          <a:bodyPr/>
          <a:lstStyle/>
          <a:p>
            <a:pPr>
              <a:defRPr/>
            </a:pPr>
            <a:fld id="{5C790BB6-1BD1-45FD-A29D-543C99DE4A5D}" type="slidenum">
              <a:rPr lang="ar-SA" smtClean="0"/>
              <a:pPr>
                <a:defRPr/>
              </a:pPr>
              <a:t>24</a:t>
            </a:fld>
            <a:endParaRPr lang="en-US"/>
          </a:p>
        </p:txBody>
      </p:sp>
      <p:pic>
        <p:nvPicPr>
          <p:cNvPr id="59394" name="Picture 2"/>
          <p:cNvPicPr>
            <a:picLocks noChangeAspect="1" noChangeArrowheads="1"/>
          </p:cNvPicPr>
          <p:nvPr/>
        </p:nvPicPr>
        <p:blipFill>
          <a:blip r:embed="rId2" cstate="print"/>
          <a:srcRect/>
          <a:stretch>
            <a:fillRect/>
          </a:stretch>
        </p:blipFill>
        <p:spPr bwMode="auto">
          <a:xfrm>
            <a:off x="685800" y="1365017"/>
            <a:ext cx="7467600" cy="519342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4" name="Slide Number Placeholder 3"/>
          <p:cNvSpPr>
            <a:spLocks noGrp="1"/>
          </p:cNvSpPr>
          <p:nvPr>
            <p:ph type="sldNum" sz="quarter" idx="12"/>
          </p:nvPr>
        </p:nvSpPr>
        <p:spPr/>
        <p:txBody>
          <a:bodyPr/>
          <a:lstStyle/>
          <a:p>
            <a:pPr>
              <a:defRPr/>
            </a:pPr>
            <a:fld id="{5C790BB6-1BD1-45FD-A29D-543C99DE4A5D}" type="slidenum">
              <a:rPr lang="ar-SA" smtClean="0"/>
              <a:pPr>
                <a:defRPr/>
              </a:pPr>
              <a:t>25</a:t>
            </a:fld>
            <a:endParaRPr lang="en-US"/>
          </a:p>
        </p:txBody>
      </p:sp>
      <p:pic>
        <p:nvPicPr>
          <p:cNvPr id="7" name="Picture 24" descr="http://images.wisegeek.com/power-plant.jpg"/>
          <p:cNvPicPr>
            <a:picLocks noGrp="1" noChangeAspect="1" noChangeArrowheads="1"/>
          </p:cNvPicPr>
          <p:nvPr>
            <p:ph idx="1"/>
          </p:nvPr>
        </p:nvPicPr>
        <p:blipFill>
          <a:blip r:embed="rId2" cstate="print"/>
          <a:srcRect/>
          <a:stretch>
            <a:fillRect/>
          </a:stretch>
        </p:blipFill>
        <p:spPr bwMode="auto">
          <a:xfrm>
            <a:off x="1" y="0"/>
            <a:ext cx="9144000" cy="6858000"/>
          </a:xfrm>
          <a:prstGeom prst="rect">
            <a:avLst/>
          </a:prstGeom>
          <a:noFill/>
        </p:spPr>
      </p:pic>
      <p:sp>
        <p:nvSpPr>
          <p:cNvPr id="8" name="TextBox 7"/>
          <p:cNvSpPr txBox="1"/>
          <p:nvPr/>
        </p:nvSpPr>
        <p:spPr>
          <a:xfrm>
            <a:off x="838200" y="1219200"/>
            <a:ext cx="7543800" cy="707886"/>
          </a:xfrm>
          <a:prstGeom prst="rect">
            <a:avLst/>
          </a:prstGeom>
          <a:noFill/>
        </p:spPr>
        <p:txBody>
          <a:bodyPr wrap="square" rtlCol="1">
            <a:spAutoFit/>
          </a:bodyPr>
          <a:lstStyle/>
          <a:p>
            <a:pPr algn="ctr">
              <a:defRPr/>
            </a:pPr>
            <a:r>
              <a:rPr lang="fa-IR" sz="4000" dirty="0" smtClean="0">
                <a:solidFill>
                  <a:srgbClr val="FFFF00"/>
                </a:solidFill>
                <a:cs typeface="B Titr" pitchFamily="2" charset="-78"/>
              </a:rPr>
              <a:t>بررسی وضعیت درآمد و هزینه صنعت برق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81000" y="381000"/>
            <a:ext cx="8382000" cy="838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fa-IR" sz="2400" dirty="0" smtClean="0">
                <a:solidFill>
                  <a:srgbClr val="FF0000"/>
                </a:solidFill>
                <a:cs typeface="B Titr" pitchFamily="2" charset="-78"/>
              </a:rPr>
              <a:t>متوسط نرخ فروش برق به قیمت‌های جاری و ثابت</a:t>
            </a:r>
            <a:r>
              <a:rPr lang="fa-IR" sz="2800" dirty="0" smtClean="0">
                <a:solidFill>
                  <a:srgbClr val="FF0000"/>
                </a:solidFill>
                <a:cs typeface="B Titr" pitchFamily="2" charset="-78"/>
              </a:rPr>
              <a:t> </a:t>
            </a:r>
          </a:p>
          <a:p>
            <a:pPr algn="ctr"/>
            <a:r>
              <a:rPr lang="fa-IR" sz="1400" dirty="0" smtClean="0">
                <a:solidFill>
                  <a:srgbClr val="FF0000"/>
                </a:solidFill>
                <a:cs typeface="B Titr" pitchFamily="2" charset="-78"/>
              </a:rPr>
              <a:t>ریال برکیلوواتساعت</a:t>
            </a:r>
            <a:endParaRPr lang="fa-IR" sz="1400" dirty="0">
              <a:solidFill>
                <a:srgbClr val="FF0000"/>
              </a:solidFill>
              <a:cs typeface="B Titr" pitchFamily="2" charset="-78"/>
            </a:endParaRPr>
          </a:p>
        </p:txBody>
      </p:sp>
      <p:sp>
        <p:nvSpPr>
          <p:cNvPr id="6" name="Rounded Rectangle 5"/>
          <p:cNvSpPr/>
          <p:nvPr/>
        </p:nvSpPr>
        <p:spPr>
          <a:xfrm>
            <a:off x="228600" y="1295400"/>
            <a:ext cx="8686800" cy="52578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fa-IR" sz="1800" dirty="0" smtClean="0">
              <a:solidFill>
                <a:schemeClr val="tx2"/>
              </a:solidFill>
              <a:cs typeface="B Mitra" pitchFamily="2" charset="-78"/>
            </a:endParaRPr>
          </a:p>
          <a:p>
            <a:pPr algn="just">
              <a:defRPr/>
            </a:pPr>
            <a:r>
              <a:rPr lang="fa-IR" sz="1800" dirty="0" smtClean="0">
                <a:solidFill>
                  <a:schemeClr val="tx2"/>
                </a:solidFill>
                <a:cs typeface="B Mitra" pitchFamily="2" charset="-78"/>
              </a:rPr>
              <a:t> </a:t>
            </a:r>
          </a:p>
          <a:p>
            <a:pPr algn="just">
              <a:defRPr/>
            </a:pPr>
            <a:endParaRPr lang="en-US" sz="1800" dirty="0">
              <a:solidFill>
                <a:schemeClr val="tx2"/>
              </a:solidFill>
              <a:cs typeface="B Mitra" pitchFamily="2" charset="-78"/>
            </a:endParaRPr>
          </a:p>
          <a:p>
            <a:pPr marL="398463" indent="-398463" algn="just">
              <a:spcBef>
                <a:spcPts val="600"/>
              </a:spcBef>
              <a:spcAft>
                <a:spcPts val="600"/>
              </a:spcAft>
              <a:buClr>
                <a:schemeClr val="accent2"/>
              </a:buClr>
              <a:tabLst>
                <a:tab pos="0" algn="l"/>
                <a:tab pos="92075" algn="l"/>
                <a:tab pos="457200" algn="r"/>
                <a:tab pos="2636838" algn="ctr"/>
                <a:tab pos="5273675" algn="r"/>
              </a:tabLst>
              <a:defRPr/>
            </a:pPr>
            <a:endParaRPr lang="fa-IR" sz="1800" dirty="0">
              <a:solidFill>
                <a:schemeClr val="tx2"/>
              </a:solidFill>
              <a:cs typeface="B Mitra" pitchFamily="2" charset="-78"/>
            </a:endParaRPr>
          </a:p>
        </p:txBody>
      </p:sp>
      <p:sp>
        <p:nvSpPr>
          <p:cNvPr id="5" name="Slide Number Placeholder 4"/>
          <p:cNvSpPr>
            <a:spLocks noGrp="1"/>
          </p:cNvSpPr>
          <p:nvPr>
            <p:ph type="sldNum" sz="quarter" idx="12"/>
          </p:nvPr>
        </p:nvSpPr>
        <p:spPr/>
        <p:txBody>
          <a:bodyPr/>
          <a:lstStyle/>
          <a:p>
            <a:pPr>
              <a:defRPr/>
            </a:pPr>
            <a:fld id="{5C790BB6-1BD1-45FD-A29D-543C99DE4A5D}" type="slidenum">
              <a:rPr lang="ar-SA" smtClean="0"/>
              <a:pPr>
                <a:defRPr/>
              </a:pPr>
              <a:t>26</a:t>
            </a:fld>
            <a:endParaRPr lang="en-US"/>
          </a:p>
        </p:txBody>
      </p:sp>
      <p:pic>
        <p:nvPicPr>
          <p:cNvPr id="1027" name="Picture 3"/>
          <p:cNvPicPr>
            <a:picLocks noChangeAspect="1" noChangeArrowheads="1"/>
          </p:cNvPicPr>
          <p:nvPr/>
        </p:nvPicPr>
        <p:blipFill>
          <a:blip r:embed="rId2" cstate="print"/>
          <a:srcRect/>
          <a:stretch>
            <a:fillRect/>
          </a:stretch>
        </p:blipFill>
        <p:spPr bwMode="auto">
          <a:xfrm>
            <a:off x="553370" y="1447800"/>
            <a:ext cx="7978928" cy="48006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81000" y="381000"/>
            <a:ext cx="8382000" cy="838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sz="2400" dirty="0" smtClean="0">
                <a:solidFill>
                  <a:srgbClr val="C00000"/>
                </a:solidFill>
                <a:cs typeface="B Titr" pitchFamily="2" charset="-78"/>
              </a:rPr>
              <a:t>میزان کسری جاري صنعت برق در سال 1393</a:t>
            </a:r>
            <a:endParaRPr lang="en-US" sz="2400" dirty="0" smtClean="0">
              <a:solidFill>
                <a:srgbClr val="C00000"/>
              </a:solidFill>
              <a:cs typeface="B Titr" pitchFamily="2" charset="-78"/>
            </a:endParaRPr>
          </a:p>
        </p:txBody>
      </p:sp>
      <p:sp>
        <p:nvSpPr>
          <p:cNvPr id="6" name="Rounded Rectangle 5"/>
          <p:cNvSpPr/>
          <p:nvPr/>
        </p:nvSpPr>
        <p:spPr>
          <a:xfrm>
            <a:off x="304800" y="1371600"/>
            <a:ext cx="8458200" cy="51816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fa-IR" sz="1800" dirty="0" smtClean="0">
              <a:solidFill>
                <a:schemeClr val="tx2"/>
              </a:solidFill>
              <a:cs typeface="B Mitra" pitchFamily="2" charset="-78"/>
            </a:endParaRPr>
          </a:p>
          <a:p>
            <a:pPr algn="just">
              <a:defRPr/>
            </a:pPr>
            <a:r>
              <a:rPr lang="fa-IR" sz="1800" dirty="0" smtClean="0">
                <a:solidFill>
                  <a:schemeClr val="tx2"/>
                </a:solidFill>
                <a:cs typeface="B Mitra" pitchFamily="2" charset="-78"/>
              </a:rPr>
              <a:t> </a:t>
            </a:r>
          </a:p>
          <a:p>
            <a:pPr algn="just">
              <a:defRPr/>
            </a:pPr>
            <a:endParaRPr lang="en-US" sz="1800" dirty="0">
              <a:solidFill>
                <a:schemeClr val="tx2"/>
              </a:solidFill>
              <a:cs typeface="B Mitra" pitchFamily="2" charset="-78"/>
            </a:endParaRPr>
          </a:p>
          <a:p>
            <a:pPr marL="398463" indent="-398463" algn="just">
              <a:spcBef>
                <a:spcPts val="600"/>
              </a:spcBef>
              <a:spcAft>
                <a:spcPts val="600"/>
              </a:spcAft>
              <a:buClr>
                <a:schemeClr val="accent2"/>
              </a:buClr>
              <a:tabLst>
                <a:tab pos="0" algn="l"/>
                <a:tab pos="92075" algn="l"/>
                <a:tab pos="457200" algn="r"/>
                <a:tab pos="2636838" algn="ctr"/>
                <a:tab pos="5273675" algn="r"/>
              </a:tabLst>
              <a:defRPr/>
            </a:pPr>
            <a:endParaRPr lang="fa-IR" sz="1800" dirty="0">
              <a:solidFill>
                <a:schemeClr val="tx2"/>
              </a:solidFill>
              <a:cs typeface="B Mitra" pitchFamily="2" charset="-78"/>
            </a:endParaRPr>
          </a:p>
        </p:txBody>
      </p:sp>
      <p:sp>
        <p:nvSpPr>
          <p:cNvPr id="5" name="Slide Number Placeholder 4"/>
          <p:cNvSpPr>
            <a:spLocks noGrp="1"/>
          </p:cNvSpPr>
          <p:nvPr>
            <p:ph type="sldNum" sz="quarter" idx="12"/>
          </p:nvPr>
        </p:nvSpPr>
        <p:spPr/>
        <p:txBody>
          <a:bodyPr/>
          <a:lstStyle/>
          <a:p>
            <a:pPr>
              <a:defRPr/>
            </a:pPr>
            <a:fld id="{5C790BB6-1BD1-45FD-A29D-543C99DE4A5D}" type="slidenum">
              <a:rPr lang="ar-SA" smtClean="0"/>
              <a:pPr>
                <a:defRPr/>
              </a:pPr>
              <a:t>27</a:t>
            </a:fld>
            <a:endParaRPr lang="en-US"/>
          </a:p>
        </p:txBody>
      </p:sp>
      <p:graphicFrame>
        <p:nvGraphicFramePr>
          <p:cNvPr id="10" name="Table 9"/>
          <p:cNvGraphicFramePr>
            <a:graphicFrameLocks noGrp="1"/>
          </p:cNvGraphicFramePr>
          <p:nvPr>
            <p:extLst>
              <p:ext uri="{D42A27DB-BD31-4B8C-83A1-F6EECF244321}">
                <p14:modId xmlns="" xmlns:p14="http://schemas.microsoft.com/office/powerpoint/2010/main" val="1651452500"/>
              </p:ext>
            </p:extLst>
          </p:nvPr>
        </p:nvGraphicFramePr>
        <p:xfrm>
          <a:off x="838200" y="1600200"/>
          <a:ext cx="7327875" cy="3816420"/>
        </p:xfrm>
        <a:graphic>
          <a:graphicData uri="http://schemas.openxmlformats.org/drawingml/2006/table">
            <a:tbl>
              <a:tblPr/>
              <a:tblGrid>
                <a:gridCol w="2348360"/>
                <a:gridCol w="1573306"/>
                <a:gridCol w="3406209"/>
              </a:tblGrid>
              <a:tr h="381642">
                <a:tc>
                  <a:txBody>
                    <a:bodyPr/>
                    <a:lstStyle/>
                    <a:p>
                      <a:pPr algn="ctr" rtl="1" fontAlgn="b"/>
                      <a:r>
                        <a:rPr lang="fa-IR" sz="1600" b="1" i="0" u="none" strike="noStrike" dirty="0">
                          <a:solidFill>
                            <a:srgbClr val="000000"/>
                          </a:solidFill>
                          <a:latin typeface="Calibri"/>
                          <a:cs typeface="B Mitra" panose="00000400000000000000" pitchFamily="2" charset="-78"/>
                        </a:rPr>
                        <a:t>واحد</a:t>
                      </a:r>
                    </a:p>
                  </a:txBody>
                  <a:tcPr marL="8792" marR="8792"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rtl="1" fontAlgn="b"/>
                      <a:r>
                        <a:rPr lang="fa-IR" sz="1600" b="1" i="0" u="none" strike="noStrike">
                          <a:solidFill>
                            <a:srgbClr val="000000"/>
                          </a:solidFill>
                          <a:latin typeface="Calibri"/>
                          <a:cs typeface="B Mitra" panose="00000400000000000000" pitchFamily="2" charset="-78"/>
                        </a:rPr>
                        <a:t>مقدار</a:t>
                      </a:r>
                    </a:p>
                  </a:txBody>
                  <a:tcPr marL="8792" marR="8792"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r" rtl="1" fontAlgn="b"/>
                      <a:r>
                        <a:rPr lang="fa-IR" sz="1600" b="1" i="0" u="none" strike="noStrike" dirty="0" smtClean="0">
                          <a:solidFill>
                            <a:srgbClr val="000000"/>
                          </a:solidFill>
                          <a:latin typeface="Calibri"/>
                          <a:cs typeface="B Mitra" panose="00000400000000000000" pitchFamily="2" charset="-78"/>
                        </a:rPr>
                        <a:t>عنوان</a:t>
                      </a:r>
                      <a:endParaRPr lang="fa-IR" sz="1600" b="1" i="0" u="none" strike="noStrike" dirty="0">
                        <a:solidFill>
                          <a:srgbClr val="000000"/>
                        </a:solidFill>
                        <a:latin typeface="Calibri"/>
                        <a:cs typeface="B Mitra" panose="00000400000000000000" pitchFamily="2" charset="-78"/>
                      </a:endParaRPr>
                    </a:p>
                  </a:txBody>
                  <a:tcPr marL="8792" marR="8792"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r>
              <a:tr h="381642">
                <a:tc>
                  <a:txBody>
                    <a:bodyPr/>
                    <a:lstStyle/>
                    <a:p>
                      <a:pPr algn="ctr" rtl="1" fontAlgn="b"/>
                      <a:r>
                        <a:rPr lang="fa-IR" sz="1200" b="1" i="0" u="none" strike="noStrike" dirty="0">
                          <a:solidFill>
                            <a:srgbClr val="000000"/>
                          </a:solidFill>
                          <a:latin typeface="Calibri"/>
                          <a:cs typeface="B Mitra" panose="00000400000000000000" pitchFamily="2" charset="-78"/>
                        </a:rPr>
                        <a:t>ريال </a:t>
                      </a:r>
                      <a:r>
                        <a:rPr lang="fa-IR" sz="1200" b="1" i="0" u="none" strike="noStrike" dirty="0" smtClean="0">
                          <a:solidFill>
                            <a:srgbClr val="000000"/>
                          </a:solidFill>
                          <a:latin typeface="Calibri"/>
                          <a:cs typeface="B Mitra" panose="00000400000000000000" pitchFamily="2" charset="-78"/>
                        </a:rPr>
                        <a:t> بر </a:t>
                      </a:r>
                      <a:r>
                        <a:rPr lang="fa-IR" sz="1200" b="1" i="0" u="none" strike="noStrike" dirty="0">
                          <a:solidFill>
                            <a:srgbClr val="000000"/>
                          </a:solidFill>
                          <a:latin typeface="Calibri"/>
                          <a:cs typeface="B Mitra" panose="00000400000000000000" pitchFamily="2" charset="-78"/>
                        </a:rPr>
                        <a:t>كيلووات ساعت</a:t>
                      </a:r>
                    </a:p>
                  </a:txBody>
                  <a:tcPr marL="8792" marR="8792"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b"/>
                      <a:r>
                        <a:rPr lang="fa-IR" sz="1600" b="1" i="0" u="none" strike="noStrike" dirty="0" smtClean="0">
                          <a:solidFill>
                            <a:srgbClr val="000000"/>
                          </a:solidFill>
                          <a:latin typeface="Calibri"/>
                          <a:cs typeface="B Mitra" panose="00000400000000000000" pitchFamily="2" charset="-78"/>
                        </a:rPr>
                        <a:t>700</a:t>
                      </a:r>
                      <a:endParaRPr lang="en-US" sz="1600" b="1" i="0" u="none" strike="noStrike" dirty="0">
                        <a:solidFill>
                          <a:srgbClr val="000000"/>
                        </a:solidFill>
                        <a:latin typeface="Calibri"/>
                        <a:cs typeface="B Mitra" panose="00000400000000000000" pitchFamily="2" charset="-78"/>
                      </a:endParaRPr>
                    </a:p>
                  </a:txBody>
                  <a:tcPr marL="8792" marR="8792"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r" rtl="1" fontAlgn="b"/>
                      <a:r>
                        <a:rPr lang="fa-IR" sz="1600" b="1" i="0" u="none" strike="noStrike" dirty="0">
                          <a:solidFill>
                            <a:srgbClr val="000000"/>
                          </a:solidFill>
                          <a:latin typeface="Calibri"/>
                          <a:cs typeface="B Mitra" panose="00000400000000000000" pitchFamily="2" charset="-78"/>
                        </a:rPr>
                        <a:t>متوسط قيمت تمام شده (هزينه تامين برق) </a:t>
                      </a:r>
                    </a:p>
                  </a:txBody>
                  <a:tcPr marL="8792" marR="8792"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r>
              <a:tr h="381642">
                <a:tc>
                  <a:txBody>
                    <a:bodyPr/>
                    <a:lstStyle/>
                    <a:p>
                      <a:pPr algn="ctr" rtl="1" fontAlgn="b"/>
                      <a:r>
                        <a:rPr lang="fa-IR" sz="1200" b="1" i="0" u="none" strike="noStrike" smtClean="0">
                          <a:solidFill>
                            <a:srgbClr val="000000"/>
                          </a:solidFill>
                          <a:latin typeface="Calibri"/>
                          <a:cs typeface="B Mitra" panose="00000400000000000000" pitchFamily="2" charset="-78"/>
                        </a:rPr>
                        <a:t>ريال  بر كيلووات ساعت</a:t>
                      </a:r>
                      <a:endParaRPr lang="fa-IR" sz="1200" b="1" i="0" u="none" strike="noStrike" dirty="0">
                        <a:solidFill>
                          <a:srgbClr val="000000"/>
                        </a:solidFill>
                        <a:latin typeface="Calibri"/>
                        <a:cs typeface="B Mitra" panose="00000400000000000000" pitchFamily="2" charset="-78"/>
                      </a:endParaRPr>
                    </a:p>
                  </a:txBody>
                  <a:tcPr marL="8792" marR="8792"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a-IR" sz="1600" b="1" i="0" u="none" strike="noStrike" dirty="0" smtClean="0">
                          <a:solidFill>
                            <a:srgbClr val="000000"/>
                          </a:solidFill>
                          <a:latin typeface="Calibri"/>
                          <a:cs typeface="B Mitra" panose="00000400000000000000" pitchFamily="2" charset="-78"/>
                        </a:rPr>
                        <a:t>500</a:t>
                      </a:r>
                      <a:endParaRPr lang="en-US" sz="1600" b="1" i="0" u="none" strike="noStrike" dirty="0">
                        <a:solidFill>
                          <a:srgbClr val="000000"/>
                        </a:solidFill>
                        <a:latin typeface="Calibri"/>
                        <a:cs typeface="B Mitra" panose="00000400000000000000" pitchFamily="2" charset="-78"/>
                      </a:endParaRPr>
                    </a:p>
                  </a:txBody>
                  <a:tcPr marL="8792" marR="8792"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r>
                        <a:rPr lang="fa-IR" sz="1600" b="1" i="0" u="none" strike="noStrike" dirty="0">
                          <a:solidFill>
                            <a:srgbClr val="000000"/>
                          </a:solidFill>
                          <a:latin typeface="Calibri"/>
                          <a:cs typeface="B Mitra" panose="00000400000000000000" pitchFamily="2" charset="-78"/>
                        </a:rPr>
                        <a:t>متوسط قيمت فروش داخلي </a:t>
                      </a:r>
                    </a:p>
                  </a:txBody>
                  <a:tcPr marL="8792" marR="8792"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642">
                <a:tc>
                  <a:txBody>
                    <a:bodyPr/>
                    <a:lstStyle/>
                    <a:p>
                      <a:pPr algn="ctr" rtl="1" fontAlgn="b"/>
                      <a:r>
                        <a:rPr lang="fa-IR" sz="1200" b="1" i="0" u="none" strike="noStrike" smtClean="0">
                          <a:solidFill>
                            <a:srgbClr val="000000"/>
                          </a:solidFill>
                          <a:latin typeface="Calibri"/>
                          <a:cs typeface="B Mitra" panose="00000400000000000000" pitchFamily="2" charset="-78"/>
                        </a:rPr>
                        <a:t>ريال  بر كيلووات ساعت</a:t>
                      </a:r>
                      <a:endParaRPr lang="fa-IR" sz="1200" b="1" i="0" u="none" strike="noStrike" dirty="0">
                        <a:solidFill>
                          <a:srgbClr val="000000"/>
                        </a:solidFill>
                        <a:latin typeface="Calibri"/>
                        <a:cs typeface="B Mitra" panose="00000400000000000000" pitchFamily="2" charset="-78"/>
                      </a:endParaRPr>
                    </a:p>
                  </a:txBody>
                  <a:tcPr marL="8792" marR="8792"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a-IR" sz="1600" b="1" i="0" u="none" strike="noStrike" dirty="0" smtClean="0">
                          <a:solidFill>
                            <a:srgbClr val="000000"/>
                          </a:solidFill>
                          <a:latin typeface="Calibri"/>
                          <a:cs typeface="B Mitra" panose="00000400000000000000" pitchFamily="2" charset="-78"/>
                        </a:rPr>
                        <a:t>138</a:t>
                      </a:r>
                      <a:endParaRPr lang="en-US" sz="1600" b="1" i="0" u="none" strike="noStrike" dirty="0">
                        <a:solidFill>
                          <a:srgbClr val="000000"/>
                        </a:solidFill>
                        <a:latin typeface="Calibri"/>
                        <a:cs typeface="B Mitra" panose="00000400000000000000" pitchFamily="2" charset="-78"/>
                      </a:endParaRPr>
                    </a:p>
                  </a:txBody>
                  <a:tcPr marL="8792" marR="8792"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r>
                        <a:rPr lang="fa-IR" sz="1600" b="1" i="0" u="none" strike="noStrike">
                          <a:solidFill>
                            <a:srgbClr val="000000"/>
                          </a:solidFill>
                          <a:latin typeface="Calibri"/>
                          <a:cs typeface="B Mitra" panose="00000400000000000000" pitchFamily="2" charset="-78"/>
                        </a:rPr>
                        <a:t>متوسط درآمد حاصل از صادرات برق</a:t>
                      </a:r>
                    </a:p>
                  </a:txBody>
                  <a:tcPr marL="8792" marR="8792"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642">
                <a:tc>
                  <a:txBody>
                    <a:bodyPr/>
                    <a:lstStyle/>
                    <a:p>
                      <a:pPr algn="ctr" rtl="1" fontAlgn="b"/>
                      <a:r>
                        <a:rPr lang="fa-IR" sz="1200" b="1" i="0" u="none" strike="noStrike" smtClean="0">
                          <a:solidFill>
                            <a:srgbClr val="000000"/>
                          </a:solidFill>
                          <a:latin typeface="Calibri"/>
                          <a:cs typeface="B Mitra" panose="00000400000000000000" pitchFamily="2" charset="-78"/>
                        </a:rPr>
                        <a:t>ريال  بر كيلووات ساعت</a:t>
                      </a:r>
                      <a:endParaRPr lang="fa-IR" sz="1200" b="1" i="0" u="none" strike="noStrike" dirty="0">
                        <a:solidFill>
                          <a:srgbClr val="000000"/>
                        </a:solidFill>
                        <a:latin typeface="Calibri"/>
                        <a:cs typeface="B Mitra" panose="00000400000000000000" pitchFamily="2" charset="-78"/>
                      </a:endParaRPr>
                    </a:p>
                  </a:txBody>
                  <a:tcPr marL="8792" marR="8792"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fa-IR" sz="1600" b="1" i="0" u="none" strike="noStrike" dirty="0" smtClean="0">
                          <a:solidFill>
                            <a:srgbClr val="000000"/>
                          </a:solidFill>
                          <a:latin typeface="Calibri"/>
                          <a:cs typeface="B Mitra" panose="00000400000000000000" pitchFamily="2" charset="-78"/>
                        </a:rPr>
                        <a:t>638</a:t>
                      </a:r>
                      <a:endParaRPr lang="en-US" sz="1600" b="1" i="0" u="none" strike="noStrike" dirty="0">
                        <a:solidFill>
                          <a:srgbClr val="000000"/>
                        </a:solidFill>
                        <a:latin typeface="Calibri"/>
                        <a:cs typeface="B Mitra" panose="00000400000000000000" pitchFamily="2" charset="-78"/>
                      </a:endParaRPr>
                    </a:p>
                  </a:txBody>
                  <a:tcPr marL="8792" marR="8792"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rtl="1" fontAlgn="b"/>
                      <a:r>
                        <a:rPr lang="fa-IR" sz="1600" b="1" i="0" u="none" strike="noStrike" dirty="0">
                          <a:solidFill>
                            <a:srgbClr val="000000"/>
                          </a:solidFill>
                          <a:latin typeface="Calibri"/>
                          <a:cs typeface="B Mitra" panose="00000400000000000000" pitchFamily="2" charset="-78"/>
                        </a:rPr>
                        <a:t>جمع درآمد</a:t>
                      </a:r>
                    </a:p>
                  </a:txBody>
                  <a:tcPr marL="8792" marR="8792"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r>
              <a:tr h="381642">
                <a:tc>
                  <a:txBody>
                    <a:bodyPr/>
                    <a:lstStyle/>
                    <a:p>
                      <a:pPr algn="ctr" rtl="1" fontAlgn="b"/>
                      <a:r>
                        <a:rPr lang="fa-IR" sz="1200" b="1" i="0" u="none" strike="noStrike" smtClean="0">
                          <a:solidFill>
                            <a:srgbClr val="000000"/>
                          </a:solidFill>
                          <a:latin typeface="Calibri"/>
                          <a:cs typeface="B Mitra" panose="00000400000000000000" pitchFamily="2" charset="-78"/>
                        </a:rPr>
                        <a:t>ريال  بر كيلووات ساعت</a:t>
                      </a:r>
                      <a:endParaRPr lang="fa-IR" sz="1200" b="1" i="0" u="none" strike="noStrike" dirty="0">
                        <a:solidFill>
                          <a:srgbClr val="000000"/>
                        </a:solidFill>
                        <a:latin typeface="Calibri"/>
                        <a:cs typeface="B Mitra" panose="00000400000000000000" pitchFamily="2" charset="-78"/>
                      </a:endParaRPr>
                    </a:p>
                  </a:txBody>
                  <a:tcPr marL="8792" marR="8792"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b"/>
                      <a:r>
                        <a:rPr lang="fa-IR" sz="1600" b="1" i="0" u="none" strike="noStrike" dirty="0" smtClean="0">
                          <a:solidFill>
                            <a:srgbClr val="000000"/>
                          </a:solidFill>
                          <a:latin typeface="Calibri"/>
                          <a:cs typeface="B Mitra" panose="00000400000000000000" pitchFamily="2" charset="-78"/>
                        </a:rPr>
                        <a:t>102</a:t>
                      </a:r>
                      <a:endParaRPr lang="en-US" sz="1600" b="1" i="0" u="none" strike="noStrike" dirty="0">
                        <a:solidFill>
                          <a:srgbClr val="000000"/>
                        </a:solidFill>
                        <a:latin typeface="Calibri"/>
                        <a:cs typeface="B Mitra" panose="00000400000000000000" pitchFamily="2" charset="-78"/>
                      </a:endParaRPr>
                    </a:p>
                  </a:txBody>
                  <a:tcPr marL="8792" marR="8792"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r" rtl="1" fontAlgn="b"/>
                      <a:r>
                        <a:rPr lang="fa-IR" sz="1600" b="1" i="0" u="none" strike="noStrike" dirty="0">
                          <a:solidFill>
                            <a:srgbClr val="000000"/>
                          </a:solidFill>
                          <a:latin typeface="Calibri"/>
                          <a:cs typeface="B Mitra" panose="00000400000000000000" pitchFamily="2" charset="-78"/>
                        </a:rPr>
                        <a:t>كسر سهم سوخت با حساب هدفمندي</a:t>
                      </a:r>
                    </a:p>
                  </a:txBody>
                  <a:tcPr marL="8792" marR="8792"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r>
              <a:tr h="381642">
                <a:tc>
                  <a:txBody>
                    <a:bodyPr/>
                    <a:lstStyle/>
                    <a:p>
                      <a:pPr algn="ctr" rtl="1" fontAlgn="b"/>
                      <a:r>
                        <a:rPr lang="fa-IR" sz="1200" b="1" i="0" u="none" strike="noStrike" smtClean="0">
                          <a:solidFill>
                            <a:srgbClr val="000000"/>
                          </a:solidFill>
                          <a:latin typeface="Calibri"/>
                          <a:cs typeface="B Mitra" panose="00000400000000000000" pitchFamily="2" charset="-78"/>
                        </a:rPr>
                        <a:t>ريال  بر كيلووات ساعت</a:t>
                      </a:r>
                      <a:endParaRPr lang="fa-IR" sz="1200" b="1" i="0" u="none" strike="noStrike" dirty="0">
                        <a:solidFill>
                          <a:srgbClr val="000000"/>
                        </a:solidFill>
                        <a:latin typeface="Calibri"/>
                        <a:cs typeface="B Mitra" panose="00000400000000000000" pitchFamily="2" charset="-78"/>
                      </a:endParaRPr>
                    </a:p>
                  </a:txBody>
                  <a:tcPr marL="8792" marR="8792"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a-IR" sz="1600" b="1" i="0" u="none" strike="noStrike" dirty="0" smtClean="0">
                          <a:solidFill>
                            <a:srgbClr val="000000"/>
                          </a:solidFill>
                          <a:latin typeface="Calibri"/>
                          <a:cs typeface="B Mitra" panose="00000400000000000000" pitchFamily="2" charset="-78"/>
                        </a:rPr>
                        <a:t>536</a:t>
                      </a:r>
                      <a:endParaRPr lang="en-US" sz="1600" b="1" i="0" u="none" strike="noStrike" dirty="0">
                        <a:solidFill>
                          <a:srgbClr val="000000"/>
                        </a:solidFill>
                        <a:latin typeface="Calibri"/>
                        <a:cs typeface="B Mitra" panose="00000400000000000000" pitchFamily="2" charset="-78"/>
                      </a:endParaRPr>
                    </a:p>
                  </a:txBody>
                  <a:tcPr marL="8792" marR="8792"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r>
                        <a:rPr lang="fa-IR" sz="1600" b="1" i="0" u="none" strike="noStrike" dirty="0">
                          <a:solidFill>
                            <a:srgbClr val="000000"/>
                          </a:solidFill>
                          <a:latin typeface="Calibri"/>
                          <a:cs typeface="B Mitra" panose="00000400000000000000" pitchFamily="2" charset="-78"/>
                        </a:rPr>
                        <a:t>خالص درآمد صنعت برق</a:t>
                      </a:r>
                    </a:p>
                  </a:txBody>
                  <a:tcPr marL="8792" marR="8792"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642">
                <a:tc>
                  <a:txBody>
                    <a:bodyPr/>
                    <a:lstStyle/>
                    <a:p>
                      <a:pPr algn="ctr" rtl="1" fontAlgn="b"/>
                      <a:r>
                        <a:rPr lang="fa-IR" sz="1200" b="1" i="0" u="none" strike="noStrike" dirty="0" smtClean="0">
                          <a:solidFill>
                            <a:srgbClr val="000000"/>
                          </a:solidFill>
                          <a:latin typeface="Calibri"/>
                          <a:cs typeface="B Mitra" panose="00000400000000000000" pitchFamily="2" charset="-78"/>
                        </a:rPr>
                        <a:t>ريال  بر كيلووات ساعت</a:t>
                      </a:r>
                      <a:endParaRPr lang="fa-IR" sz="1200" b="1" i="0" u="none" strike="noStrike" dirty="0">
                        <a:solidFill>
                          <a:srgbClr val="000000"/>
                        </a:solidFill>
                        <a:latin typeface="Calibri"/>
                        <a:cs typeface="B Mitra" panose="00000400000000000000" pitchFamily="2" charset="-78"/>
                      </a:endParaRPr>
                    </a:p>
                  </a:txBody>
                  <a:tcPr marL="8792" marR="8792"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fa-IR" sz="1600" b="1" i="0" u="none" strike="noStrike" dirty="0" smtClean="0">
                          <a:solidFill>
                            <a:srgbClr val="000000"/>
                          </a:solidFill>
                          <a:latin typeface="Calibri"/>
                          <a:cs typeface="B Mitra" panose="00000400000000000000" pitchFamily="2" charset="-78"/>
                        </a:rPr>
                        <a:t>164</a:t>
                      </a:r>
                      <a:endParaRPr lang="en-US" sz="1600" b="1" i="0" u="none" strike="noStrike" dirty="0">
                        <a:solidFill>
                          <a:srgbClr val="000000"/>
                        </a:solidFill>
                        <a:latin typeface="Calibri"/>
                        <a:cs typeface="B Mitra" panose="00000400000000000000" pitchFamily="2" charset="-78"/>
                      </a:endParaRPr>
                    </a:p>
                  </a:txBody>
                  <a:tcPr marL="8792" marR="8792"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rtl="1" fontAlgn="b"/>
                      <a:r>
                        <a:rPr lang="fa-IR" sz="1600" b="1" i="0" u="none" strike="noStrike" dirty="0">
                          <a:solidFill>
                            <a:srgbClr val="000000"/>
                          </a:solidFill>
                          <a:latin typeface="Calibri"/>
                          <a:cs typeface="B Mitra" panose="00000400000000000000" pitchFamily="2" charset="-78"/>
                        </a:rPr>
                        <a:t>كسري جاري صنعت برق</a:t>
                      </a:r>
                    </a:p>
                  </a:txBody>
                  <a:tcPr marL="8792" marR="8792"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r>
              <a:tr h="381642">
                <a:tc>
                  <a:txBody>
                    <a:bodyPr/>
                    <a:lstStyle/>
                    <a:p>
                      <a:pPr algn="ctr" rtl="1" fontAlgn="b"/>
                      <a:r>
                        <a:rPr lang="fa-IR" sz="1200" b="1" i="0" u="none" strike="noStrike">
                          <a:solidFill>
                            <a:srgbClr val="000000"/>
                          </a:solidFill>
                          <a:latin typeface="Calibri"/>
                          <a:cs typeface="B Mitra" panose="00000400000000000000" pitchFamily="2" charset="-78"/>
                        </a:rPr>
                        <a:t>ميليارد كيلووات ساعت</a:t>
                      </a:r>
                    </a:p>
                  </a:txBody>
                  <a:tcPr marL="8792" marR="8792"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a-IR" sz="1600" b="1" i="0" u="none" strike="noStrike" dirty="0" smtClean="0">
                          <a:solidFill>
                            <a:srgbClr val="000000"/>
                          </a:solidFill>
                          <a:latin typeface="Calibri"/>
                          <a:cs typeface="B Mitra" panose="00000400000000000000" pitchFamily="2" charset="-78"/>
                        </a:rPr>
                        <a:t>217</a:t>
                      </a:r>
                      <a:endParaRPr lang="en-US" sz="1600" b="1" i="0" u="none" strike="noStrike" dirty="0">
                        <a:solidFill>
                          <a:srgbClr val="000000"/>
                        </a:solidFill>
                        <a:latin typeface="Calibri"/>
                        <a:cs typeface="B Mitra" panose="00000400000000000000" pitchFamily="2" charset="-78"/>
                      </a:endParaRPr>
                    </a:p>
                  </a:txBody>
                  <a:tcPr marL="8792" marR="8792"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r>
                        <a:rPr lang="fa-IR" sz="1600" b="1" i="0" u="none" strike="noStrike" dirty="0">
                          <a:solidFill>
                            <a:srgbClr val="000000"/>
                          </a:solidFill>
                          <a:latin typeface="Calibri"/>
                          <a:cs typeface="B Mitra" panose="00000400000000000000" pitchFamily="2" charset="-78"/>
                        </a:rPr>
                        <a:t>ميزان فروش</a:t>
                      </a:r>
                    </a:p>
                  </a:txBody>
                  <a:tcPr marL="8792" marR="8792"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642">
                <a:tc>
                  <a:txBody>
                    <a:bodyPr/>
                    <a:lstStyle/>
                    <a:p>
                      <a:pPr algn="ctr" rtl="1" fontAlgn="b"/>
                      <a:r>
                        <a:rPr lang="fa-IR" sz="1600" b="1" i="0" u="none" strike="noStrike" dirty="0">
                          <a:solidFill>
                            <a:srgbClr val="000000"/>
                          </a:solidFill>
                          <a:latin typeface="Calibri"/>
                          <a:cs typeface="B Mitra" panose="00000400000000000000" pitchFamily="2" charset="-78"/>
                        </a:rPr>
                        <a:t>ميليارد </a:t>
                      </a:r>
                      <a:r>
                        <a:rPr lang="fa-IR" sz="1600" b="1" i="0" u="none" strike="noStrike" dirty="0" smtClean="0">
                          <a:solidFill>
                            <a:srgbClr val="000000"/>
                          </a:solidFill>
                          <a:latin typeface="Calibri"/>
                          <a:cs typeface="B Mitra" panose="00000400000000000000" pitchFamily="2" charset="-78"/>
                        </a:rPr>
                        <a:t>ریال</a:t>
                      </a:r>
                      <a:endParaRPr lang="fa-IR" sz="1600" b="1" i="0" u="none" strike="noStrike" dirty="0">
                        <a:solidFill>
                          <a:srgbClr val="000000"/>
                        </a:solidFill>
                        <a:latin typeface="Calibri"/>
                        <a:cs typeface="B Mitra" panose="00000400000000000000" pitchFamily="2" charset="-78"/>
                      </a:endParaRPr>
                    </a:p>
                  </a:txBody>
                  <a:tcPr marL="8792" marR="8792"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fa-IR" sz="1600" b="1" i="0" u="none" strike="noStrike" dirty="0" smtClean="0">
                          <a:solidFill>
                            <a:srgbClr val="000000"/>
                          </a:solidFill>
                          <a:latin typeface="Calibri"/>
                          <a:cs typeface="B Mitra" panose="00000400000000000000" pitchFamily="2" charset="-78"/>
                        </a:rPr>
                        <a:t>35588</a:t>
                      </a:r>
                      <a:endParaRPr lang="en-US" sz="1600" b="1" i="0" u="none" strike="noStrike" dirty="0">
                        <a:solidFill>
                          <a:srgbClr val="000000"/>
                        </a:solidFill>
                        <a:latin typeface="Calibri"/>
                        <a:cs typeface="B Mitra" panose="00000400000000000000" pitchFamily="2" charset="-78"/>
                      </a:endParaRPr>
                    </a:p>
                  </a:txBody>
                  <a:tcPr marL="8792" marR="8792"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rtl="1" fontAlgn="b"/>
                      <a:r>
                        <a:rPr lang="fa-IR" sz="1600" b="1" i="0" u="none" strike="noStrike" dirty="0">
                          <a:solidFill>
                            <a:srgbClr val="000000"/>
                          </a:solidFill>
                          <a:latin typeface="Calibri"/>
                          <a:cs typeface="B Mitra" panose="00000400000000000000" pitchFamily="2" charset="-78"/>
                        </a:rPr>
                        <a:t>كل كسري</a:t>
                      </a:r>
                    </a:p>
                  </a:txBody>
                  <a:tcPr marL="8792" marR="8792"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r>
            </a:tbl>
          </a:graphicData>
        </a:graphic>
      </p:graphicFrame>
      <p:sp>
        <p:nvSpPr>
          <p:cNvPr id="11" name="Rounded Rectangle 10"/>
          <p:cNvSpPr/>
          <p:nvPr/>
        </p:nvSpPr>
        <p:spPr>
          <a:xfrm>
            <a:off x="838200" y="5638800"/>
            <a:ext cx="7391400" cy="722237"/>
          </a:xfrm>
          <a:prstGeom prst="roundRect">
            <a:avLst/>
          </a:prstGeom>
        </p:spPr>
        <p:style>
          <a:lnRef idx="2">
            <a:schemeClr val="accent2"/>
          </a:lnRef>
          <a:fillRef idx="1">
            <a:schemeClr val="lt1"/>
          </a:fillRef>
          <a:effectRef idx="0">
            <a:schemeClr val="accent2"/>
          </a:effectRef>
          <a:fontRef idx="minor">
            <a:schemeClr val="dk1"/>
          </a:fontRef>
        </p:style>
        <p:txBody>
          <a:bodyPr rtlCol="1" anchor="ctr"/>
          <a:lstStyle/>
          <a:p>
            <a:pPr algn="just"/>
            <a:r>
              <a:rPr lang="fa-IR" sz="2000" b="1" dirty="0" smtClean="0">
                <a:solidFill>
                  <a:srgbClr val="FF0000"/>
                </a:solidFill>
                <a:cs typeface="B Mitra" panose="00000400000000000000" pitchFamily="2" charset="-78"/>
              </a:rPr>
              <a:t>میزان </a:t>
            </a:r>
            <a:r>
              <a:rPr lang="fa-IR" sz="2000" b="1" dirty="0" smtClean="0">
                <a:solidFill>
                  <a:srgbClr val="00B0F0"/>
                </a:solidFill>
                <a:cs typeface="B Mitra" panose="00000400000000000000" pitchFamily="2" charset="-78"/>
              </a:rPr>
              <a:t>کسری منابع مالی جاری </a:t>
            </a:r>
            <a:r>
              <a:rPr lang="fa-IR" sz="2000" b="1" dirty="0" smtClean="0">
                <a:solidFill>
                  <a:srgbClr val="FF0000"/>
                </a:solidFill>
                <a:cs typeface="B Mitra" panose="00000400000000000000" pitchFamily="2" charset="-78"/>
              </a:rPr>
              <a:t>در سال 93 مبلغ 35588 </a:t>
            </a:r>
            <a:r>
              <a:rPr lang="fa-IR" sz="2000" dirty="0" smtClean="0">
                <a:solidFill>
                  <a:srgbClr val="FF0000"/>
                </a:solidFill>
                <a:cs typeface="B Mitra" panose="00000400000000000000" pitchFamily="2" charset="-78"/>
              </a:rPr>
              <a:t>میلیارد ریال و </a:t>
            </a:r>
            <a:r>
              <a:rPr lang="fa-IR" sz="2000" b="1" dirty="0" smtClean="0">
                <a:solidFill>
                  <a:srgbClr val="FF0000"/>
                </a:solidFill>
                <a:cs typeface="B Mitra" panose="00000400000000000000" pitchFamily="2" charset="-78"/>
              </a:rPr>
              <a:t>پیش بینی آن برای سال 94 مبلغ 54288 میلیارد ریال خواهد بود.</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81000" y="381000"/>
            <a:ext cx="8382000" cy="838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sz="2400" dirty="0" smtClean="0">
                <a:solidFill>
                  <a:srgbClr val="C00000"/>
                </a:solidFill>
                <a:cs typeface="B Titr" pitchFamily="2" charset="-78"/>
              </a:rPr>
              <a:t>مجموع بدهی های صنعت برق تا پایان سال 1393</a:t>
            </a:r>
          </a:p>
        </p:txBody>
      </p:sp>
      <p:sp>
        <p:nvSpPr>
          <p:cNvPr id="6" name="Rounded Rectangle 5"/>
          <p:cNvSpPr/>
          <p:nvPr/>
        </p:nvSpPr>
        <p:spPr>
          <a:xfrm>
            <a:off x="304800" y="1371600"/>
            <a:ext cx="8686800" cy="5334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fa-IR" sz="1800" dirty="0" smtClean="0">
              <a:solidFill>
                <a:schemeClr val="tx2"/>
              </a:solidFill>
              <a:cs typeface="B Mitra" pitchFamily="2" charset="-78"/>
            </a:endParaRPr>
          </a:p>
          <a:p>
            <a:pPr algn="just">
              <a:defRPr/>
            </a:pPr>
            <a:r>
              <a:rPr lang="fa-IR" sz="1800" dirty="0" smtClean="0">
                <a:solidFill>
                  <a:schemeClr val="tx2"/>
                </a:solidFill>
                <a:cs typeface="B Mitra" pitchFamily="2" charset="-78"/>
              </a:rPr>
              <a:t> </a:t>
            </a:r>
          </a:p>
          <a:p>
            <a:pPr algn="just">
              <a:defRPr/>
            </a:pPr>
            <a:endParaRPr lang="en-US" sz="1800" dirty="0">
              <a:solidFill>
                <a:schemeClr val="tx2"/>
              </a:solidFill>
              <a:cs typeface="B Mitra" pitchFamily="2" charset="-78"/>
            </a:endParaRPr>
          </a:p>
          <a:p>
            <a:pPr marL="398463" indent="-398463" algn="just">
              <a:spcBef>
                <a:spcPts val="600"/>
              </a:spcBef>
              <a:spcAft>
                <a:spcPts val="600"/>
              </a:spcAft>
              <a:buClr>
                <a:schemeClr val="accent2"/>
              </a:buClr>
              <a:tabLst>
                <a:tab pos="0" algn="l"/>
                <a:tab pos="92075" algn="l"/>
                <a:tab pos="457200" algn="r"/>
                <a:tab pos="2636838" algn="ctr"/>
                <a:tab pos="5273675" algn="r"/>
              </a:tabLst>
              <a:defRPr/>
            </a:pPr>
            <a:endParaRPr lang="fa-IR" sz="1800" dirty="0">
              <a:solidFill>
                <a:schemeClr val="tx2"/>
              </a:solidFill>
              <a:cs typeface="B Mitra" pitchFamily="2" charset="-78"/>
            </a:endParaRPr>
          </a:p>
        </p:txBody>
      </p:sp>
      <p:sp>
        <p:nvSpPr>
          <p:cNvPr id="5" name="Slide Number Placeholder 4"/>
          <p:cNvSpPr>
            <a:spLocks noGrp="1"/>
          </p:cNvSpPr>
          <p:nvPr>
            <p:ph type="sldNum" sz="quarter" idx="12"/>
          </p:nvPr>
        </p:nvSpPr>
        <p:spPr/>
        <p:txBody>
          <a:bodyPr/>
          <a:lstStyle/>
          <a:p>
            <a:pPr>
              <a:defRPr/>
            </a:pPr>
            <a:fld id="{5C790BB6-1BD1-45FD-A29D-543C99DE4A5D}" type="slidenum">
              <a:rPr lang="ar-SA" smtClean="0"/>
              <a:pPr>
                <a:defRPr/>
              </a:pPr>
              <a:t>28</a:t>
            </a:fld>
            <a:endParaRPr lang="en-US"/>
          </a:p>
        </p:txBody>
      </p:sp>
      <p:sp>
        <p:nvSpPr>
          <p:cNvPr id="8" name="Title 1"/>
          <p:cNvSpPr txBox="1">
            <a:spLocks/>
          </p:cNvSpPr>
          <p:nvPr/>
        </p:nvSpPr>
        <p:spPr>
          <a:xfrm>
            <a:off x="1524000" y="1447800"/>
            <a:ext cx="5784074" cy="685800"/>
          </a:xfrm>
          <a:prstGeom prst="rect">
            <a:avLst/>
          </a:prstGeom>
        </p:spPr>
        <p:txBody>
          <a:bodyPr vert="horz" lIns="91407" tIns="45704" rIns="91407" bIns="45704" rtlCol="0" anchor="ctr">
            <a:normAutofit fontScale="97500"/>
          </a:bodyPr>
          <a:lstStyle>
            <a:lvl1pPr algn="ctr" defTabSz="914070" rtl="0" eaLnBrk="1" latinLnBrk="0" hangingPunct="1">
              <a:spcBef>
                <a:spcPct val="0"/>
              </a:spcBef>
              <a:buNone/>
              <a:defRPr sz="4400" kern="1200">
                <a:solidFill>
                  <a:schemeClr val="tx1"/>
                </a:solidFill>
                <a:latin typeface="+mj-lt"/>
                <a:ea typeface="+mj-ea"/>
                <a:cs typeface="+mj-cs"/>
              </a:defRPr>
            </a:lvl1pPr>
          </a:lstStyle>
          <a:p>
            <a:pPr algn="r" rtl="1"/>
            <a:endParaRPr lang="fa-IR" sz="1600" b="1" dirty="0">
              <a:solidFill>
                <a:schemeClr val="accent6">
                  <a:lumMod val="50000"/>
                </a:schemeClr>
              </a:solidFill>
              <a:cs typeface="B Mitra" pitchFamily="2" charset="-78"/>
            </a:endParaRPr>
          </a:p>
        </p:txBody>
      </p:sp>
      <p:graphicFrame>
        <p:nvGraphicFramePr>
          <p:cNvPr id="18" name="Table 17"/>
          <p:cNvGraphicFramePr>
            <a:graphicFrameLocks noGrp="1"/>
          </p:cNvGraphicFramePr>
          <p:nvPr>
            <p:extLst>
              <p:ext uri="{D42A27DB-BD31-4B8C-83A1-F6EECF244321}">
                <p14:modId xmlns="" xmlns:p14="http://schemas.microsoft.com/office/powerpoint/2010/main" val="760959278"/>
              </p:ext>
            </p:extLst>
          </p:nvPr>
        </p:nvGraphicFramePr>
        <p:xfrm>
          <a:off x="762000" y="1524000"/>
          <a:ext cx="7589125" cy="3946600"/>
        </p:xfrm>
        <a:graphic>
          <a:graphicData uri="http://schemas.openxmlformats.org/drawingml/2006/table">
            <a:tbl>
              <a:tblPr firstRow="1" bandRow="1">
                <a:tableStyleId>{5C22544A-7EE6-4342-B048-85BDC9FD1C3A}</a:tableStyleId>
              </a:tblPr>
              <a:tblGrid>
                <a:gridCol w="2066013"/>
                <a:gridCol w="4533226"/>
                <a:gridCol w="989886"/>
              </a:tblGrid>
              <a:tr h="724518">
                <a:tc>
                  <a:txBody>
                    <a:bodyPr/>
                    <a:lstStyle/>
                    <a:p>
                      <a:pPr algn="ctr" rtl="1"/>
                      <a:r>
                        <a:rPr lang="fa-IR" dirty="0" smtClean="0">
                          <a:solidFill>
                            <a:schemeClr val="tx1"/>
                          </a:solidFill>
                          <a:cs typeface="B Roya" panose="00000400000000000000" pitchFamily="2" charset="-78"/>
                        </a:rPr>
                        <a:t>مبلغ</a:t>
                      </a:r>
                      <a:r>
                        <a:rPr lang="fa-IR" baseline="0" dirty="0" smtClean="0">
                          <a:solidFill>
                            <a:schemeClr val="tx1"/>
                          </a:solidFill>
                          <a:cs typeface="B Roya" panose="00000400000000000000" pitchFamily="2" charset="-78"/>
                        </a:rPr>
                        <a:t>  ( میلیارد ریال )</a:t>
                      </a:r>
                      <a:endParaRPr lang="en-US" dirty="0">
                        <a:solidFill>
                          <a:schemeClr val="tx1"/>
                        </a:solidFill>
                        <a:cs typeface="B Roya" panose="000004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dirty="0" smtClean="0">
                          <a:solidFill>
                            <a:schemeClr val="tx1"/>
                          </a:solidFill>
                          <a:cs typeface="B Roya" panose="00000400000000000000" pitchFamily="2" charset="-78"/>
                        </a:rPr>
                        <a:t>شرح</a:t>
                      </a:r>
                      <a:endParaRPr lang="en-US" dirty="0">
                        <a:solidFill>
                          <a:schemeClr val="tx1"/>
                        </a:solidFill>
                        <a:cs typeface="B Roya" panose="000004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dirty="0" smtClean="0">
                          <a:solidFill>
                            <a:schemeClr val="tx1"/>
                          </a:solidFill>
                          <a:cs typeface="B Roya" panose="00000400000000000000" pitchFamily="2" charset="-78"/>
                        </a:rPr>
                        <a:t>رديف</a:t>
                      </a:r>
                      <a:endParaRPr lang="en-US" dirty="0">
                        <a:solidFill>
                          <a:schemeClr val="tx1"/>
                        </a:solidFill>
                        <a:cs typeface="B Roya" panose="000004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3912">
                <a:tc>
                  <a:txBody>
                    <a:bodyPr/>
                    <a:lstStyle/>
                    <a:p>
                      <a:pPr algn="ctr" rtl="1" fontAlgn="b"/>
                      <a:r>
                        <a:rPr lang="en-US" sz="2400" b="0" i="0" u="none" strike="noStrike" dirty="0">
                          <a:solidFill>
                            <a:srgbClr val="000000"/>
                          </a:solidFill>
                          <a:effectLst/>
                          <a:latin typeface="B Nazanin"/>
                        </a:rPr>
                        <a:t>55744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b="1" dirty="0" smtClean="0">
                          <a:cs typeface="B Roya" panose="00000400000000000000" pitchFamily="2" charset="-78"/>
                        </a:rPr>
                        <a:t>مانده بدهي</a:t>
                      </a:r>
                      <a:r>
                        <a:rPr lang="fa-IR" b="1" baseline="0" dirty="0" smtClean="0">
                          <a:cs typeface="B Roya" panose="00000400000000000000" pitchFamily="2" charset="-78"/>
                        </a:rPr>
                        <a:t> </a:t>
                      </a:r>
                      <a:r>
                        <a:rPr lang="fa-IR" b="1" dirty="0" smtClean="0">
                          <a:cs typeface="B Roya" panose="00000400000000000000" pitchFamily="2" charset="-78"/>
                        </a:rPr>
                        <a:t>به نيروگاههاي خصوصي</a:t>
                      </a:r>
                      <a:endParaRPr lang="en-US" b="1" dirty="0">
                        <a:cs typeface="B Roya" panose="000004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b="1" dirty="0" smtClean="0">
                          <a:cs typeface="B Roya" panose="00000400000000000000" pitchFamily="2" charset="-78"/>
                        </a:rPr>
                        <a:t>1</a:t>
                      </a:r>
                      <a:endParaRPr lang="en-US" b="1" dirty="0">
                        <a:cs typeface="B Roya" panose="000004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0949">
                <a:tc>
                  <a:txBody>
                    <a:bodyPr/>
                    <a:lstStyle/>
                    <a:p>
                      <a:pPr algn="ctr" rtl="1" fontAlgn="b"/>
                      <a:r>
                        <a:rPr lang="en-US" sz="2400" b="0" i="0" u="none" strike="noStrike">
                          <a:solidFill>
                            <a:srgbClr val="000000"/>
                          </a:solidFill>
                          <a:effectLst/>
                          <a:latin typeface="B Nazanin"/>
                        </a:rPr>
                        <a:t>13572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dirty="0" smtClean="0">
                          <a:ln>
                            <a:noFill/>
                          </a:ln>
                          <a:solidFill>
                            <a:srgbClr val="000000"/>
                          </a:solidFill>
                          <a:effectLst/>
                          <a:uLnTx/>
                          <a:uFillTx/>
                          <a:latin typeface="+mn-lt"/>
                          <a:ea typeface="+mn-ea"/>
                          <a:cs typeface="B Roya" panose="00000400000000000000" pitchFamily="2" charset="-78"/>
                        </a:rPr>
                        <a:t>مانده بدهي به نيروگاههاي برق آبي </a:t>
                      </a:r>
                      <a:endParaRPr kumimoji="0" lang="en-US" sz="1800" b="1" i="0" u="none" strike="noStrike" kern="1200" cap="none" spc="0" normalizeH="0" baseline="0" noProof="0" dirty="0" smtClean="0">
                        <a:ln>
                          <a:noFill/>
                        </a:ln>
                        <a:solidFill>
                          <a:srgbClr val="000000"/>
                        </a:solidFill>
                        <a:effectLst/>
                        <a:uLnTx/>
                        <a:uFillTx/>
                        <a:latin typeface="+mn-lt"/>
                        <a:ea typeface="+mn-ea"/>
                        <a:cs typeface="B Roya" panose="000004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b="1" dirty="0" smtClean="0">
                          <a:cs typeface="B Roya" panose="00000400000000000000" pitchFamily="2" charset="-78"/>
                        </a:rPr>
                        <a:t>2</a:t>
                      </a:r>
                      <a:endParaRPr lang="en-US" b="1" dirty="0">
                        <a:cs typeface="B Roya" panose="000004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8941">
                <a:tc>
                  <a:txBody>
                    <a:bodyPr/>
                    <a:lstStyle/>
                    <a:p>
                      <a:pPr algn="ctr" rtl="1" fontAlgn="b"/>
                      <a:r>
                        <a:rPr lang="en-US" sz="2400" b="0" i="0" u="none" strike="noStrike" dirty="0">
                          <a:solidFill>
                            <a:srgbClr val="000000"/>
                          </a:solidFill>
                          <a:effectLst/>
                          <a:latin typeface="B Nazanin"/>
                        </a:rPr>
                        <a:t>74999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b="1" dirty="0" smtClean="0">
                          <a:cs typeface="B Roya" panose="00000400000000000000" pitchFamily="2" charset="-78"/>
                        </a:rPr>
                        <a:t>*بدهي بابت تسهيلات بانکي و اوراق مشارکت</a:t>
                      </a:r>
                      <a:endParaRPr lang="en-US" b="1" dirty="0">
                        <a:cs typeface="B Roya" panose="000004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b="1" dirty="0" smtClean="0">
                          <a:cs typeface="B Roya" panose="00000400000000000000" pitchFamily="2" charset="-78"/>
                        </a:rPr>
                        <a:t>3</a:t>
                      </a:r>
                      <a:endParaRPr lang="en-US" b="1" dirty="0">
                        <a:cs typeface="B Roya" panose="000004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4056">
                <a:tc>
                  <a:txBody>
                    <a:bodyPr/>
                    <a:lstStyle/>
                    <a:p>
                      <a:pPr algn="ctr" rtl="1" fontAlgn="b"/>
                      <a:r>
                        <a:rPr lang="en-US" sz="2400" b="0" i="0" u="none" strike="noStrike">
                          <a:solidFill>
                            <a:srgbClr val="000000"/>
                          </a:solidFill>
                          <a:effectLst/>
                          <a:latin typeface="B Nazanin"/>
                        </a:rPr>
                        <a:t>5306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b="1" dirty="0" smtClean="0">
                          <a:cs typeface="B Roya" panose="00000400000000000000" pitchFamily="2" charset="-78"/>
                        </a:rPr>
                        <a:t>بدهي به پيمانکاران</a:t>
                      </a:r>
                      <a:r>
                        <a:rPr lang="fa-IR" b="1" baseline="0" dirty="0" smtClean="0">
                          <a:cs typeface="B Roya" panose="00000400000000000000" pitchFamily="2" charset="-78"/>
                        </a:rPr>
                        <a:t> </a:t>
                      </a:r>
                      <a:endParaRPr lang="en-US" b="1" dirty="0">
                        <a:cs typeface="B Roya" panose="000004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b="1" dirty="0" smtClean="0">
                          <a:cs typeface="B Roya" panose="00000400000000000000" pitchFamily="2" charset="-78"/>
                        </a:rPr>
                        <a:t>4</a:t>
                      </a:r>
                      <a:endParaRPr lang="en-US" b="1" dirty="0">
                        <a:cs typeface="B Roya" panose="000004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6064">
                <a:tc>
                  <a:txBody>
                    <a:bodyPr/>
                    <a:lstStyle/>
                    <a:p>
                      <a:pPr algn="ctr" rtl="1" fontAlgn="b"/>
                      <a:r>
                        <a:rPr lang="en-US" sz="2400" b="0" i="0" u="none" strike="noStrike">
                          <a:solidFill>
                            <a:srgbClr val="000000"/>
                          </a:solidFill>
                          <a:effectLst/>
                          <a:latin typeface="B Nazanin"/>
                        </a:rPr>
                        <a:t>7315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b="1" dirty="0" smtClean="0">
                          <a:cs typeface="B Roya" panose="00000400000000000000" pitchFamily="2" charset="-78"/>
                        </a:rPr>
                        <a:t>بدهي به فروشندگان و تامين کنندگان</a:t>
                      </a:r>
                      <a:r>
                        <a:rPr lang="fa-IR" b="1" baseline="0" dirty="0" smtClean="0">
                          <a:cs typeface="B Roya" panose="00000400000000000000" pitchFamily="2" charset="-78"/>
                        </a:rPr>
                        <a:t> تجهيزات</a:t>
                      </a:r>
                      <a:endParaRPr lang="en-US" b="1" dirty="0">
                        <a:cs typeface="B Roya" panose="000004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b="1" dirty="0" smtClean="0">
                          <a:cs typeface="B Roya" panose="00000400000000000000" pitchFamily="2" charset="-78"/>
                        </a:rPr>
                        <a:t>5</a:t>
                      </a:r>
                      <a:endParaRPr lang="en-US" b="1" dirty="0">
                        <a:cs typeface="B Roya" panose="000004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4056">
                <a:tc>
                  <a:txBody>
                    <a:bodyPr/>
                    <a:lstStyle/>
                    <a:p>
                      <a:pPr algn="ctr" rtl="1" fontAlgn="b"/>
                      <a:r>
                        <a:rPr lang="en-US" sz="2400" b="0" i="0" u="none" strike="noStrike" dirty="0">
                          <a:solidFill>
                            <a:srgbClr val="000000"/>
                          </a:solidFill>
                          <a:effectLst/>
                          <a:latin typeface="B Nazanin"/>
                        </a:rPr>
                        <a:t>156936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rtl="1"/>
                      <a:r>
                        <a:rPr lang="fa-IR" sz="2800" b="1" dirty="0" smtClean="0">
                          <a:cs typeface="B Roya" panose="00000400000000000000" pitchFamily="2" charset="-78"/>
                        </a:rPr>
                        <a:t>جمع</a:t>
                      </a:r>
                      <a:r>
                        <a:rPr lang="fa-IR" sz="2800" b="1" baseline="0" dirty="0" smtClean="0">
                          <a:cs typeface="B Roya" panose="00000400000000000000" pitchFamily="2" charset="-78"/>
                        </a:rPr>
                        <a:t> کل </a:t>
                      </a:r>
                      <a:endParaRPr lang="en-US" sz="2800" b="1" dirty="0">
                        <a:cs typeface="B Roya" panose="000004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cs typeface="Mitra" panose="00000400000000000000" pitchFamily="2" charset="-78"/>
                      </a:endParaRPr>
                    </a:p>
                  </a:txBody>
                  <a:tcPr anchor="ctr"/>
                </a:tc>
              </a:tr>
            </a:tbl>
          </a:graphicData>
        </a:graphic>
      </p:graphicFrame>
      <p:sp>
        <p:nvSpPr>
          <p:cNvPr id="19" name="TextBox 18"/>
          <p:cNvSpPr txBox="1"/>
          <p:nvPr/>
        </p:nvSpPr>
        <p:spPr>
          <a:xfrm>
            <a:off x="457200" y="5638800"/>
            <a:ext cx="8018145" cy="588623"/>
          </a:xfrm>
          <a:prstGeom prst="rect">
            <a:avLst/>
          </a:prstGeom>
          <a:noFill/>
        </p:spPr>
        <p:txBody>
          <a:bodyPr wrap="square" rtlCol="0">
            <a:spAutoFit/>
          </a:bodyPr>
          <a:lstStyle/>
          <a:p>
            <a:pPr>
              <a:lnSpc>
                <a:spcPct val="150000"/>
              </a:lnSpc>
            </a:pPr>
            <a:r>
              <a:rPr lang="fa-IR" sz="1050" dirty="0" smtClean="0">
                <a:cs typeface="B Roya" panose="00000400000000000000" pitchFamily="2" charset="-78"/>
              </a:rPr>
              <a:t>*حصه بلندمدت (تعهدات آتي و سررسيد نشده) تسهيلات بانکي و اوراق مشارکت نيز 131.686 ميليارد ريال مي‌باشد.</a:t>
            </a:r>
          </a:p>
          <a:p>
            <a:pPr algn="r" rtl="1">
              <a:lnSpc>
                <a:spcPct val="150000"/>
              </a:lnSpc>
            </a:pPr>
            <a:r>
              <a:rPr lang="fa-IR" sz="1100" dirty="0" smtClean="0">
                <a:solidFill>
                  <a:srgbClr val="000000"/>
                </a:solidFill>
                <a:latin typeface="Arial"/>
                <a:cs typeface="B Roya" panose="00000400000000000000" pitchFamily="2" charset="-78"/>
              </a:rPr>
              <a:t>*</a:t>
            </a:r>
            <a:r>
              <a:rPr lang="fa-IR" sz="1050" dirty="0" smtClean="0">
                <a:cs typeface="B Roya" panose="00000400000000000000" pitchFamily="2" charset="-78"/>
              </a:rPr>
              <a:t>علاوه بر اين بدهي  شرکت توانير مبلغ 46.984.386ميليون ريال بابت اختلاف  بانک مرکزي ناشي از انتقال ديون به دولت و نيز وام ماده 32 در دفاتر ثبت گرديده است.</a:t>
            </a:r>
            <a:endParaRPr lang="en-US" sz="1050" dirty="0">
              <a:cs typeface="B Roya" panose="00000400000000000000" pitchFamily="2" charset="-78"/>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C790BB6-1BD1-45FD-A29D-543C99DE4A5D}" type="slidenum">
              <a:rPr lang="ar-SA" smtClean="0"/>
              <a:pPr>
                <a:defRPr/>
              </a:pPr>
              <a:t>29</a:t>
            </a:fld>
            <a:endParaRPr lang="en-US"/>
          </a:p>
        </p:txBody>
      </p:sp>
      <p:pic>
        <p:nvPicPr>
          <p:cNvPr id="5" name="Picture 4" descr="DSC03447_0.tmp"/>
          <p:cNvPicPr>
            <a:picLocks noChangeAspect="1"/>
          </p:cNvPicPr>
          <p:nvPr/>
        </p:nvPicPr>
        <p:blipFill>
          <a:blip r:embed="rId2" cstate="print"/>
          <a:stretch>
            <a:fillRect/>
          </a:stretch>
        </p:blipFill>
        <p:spPr>
          <a:xfrm>
            <a:off x="0" y="0"/>
            <a:ext cx="9144000" cy="6858000"/>
          </a:xfrm>
          <a:prstGeom prst="rect">
            <a:avLst/>
          </a:prstGeom>
        </p:spPr>
      </p:pic>
      <p:sp>
        <p:nvSpPr>
          <p:cNvPr id="6" name="TextBox 5"/>
          <p:cNvSpPr txBox="1"/>
          <p:nvPr/>
        </p:nvSpPr>
        <p:spPr>
          <a:xfrm>
            <a:off x="2514600" y="457200"/>
            <a:ext cx="5647700" cy="830997"/>
          </a:xfrm>
          <a:prstGeom prst="rect">
            <a:avLst/>
          </a:prstGeom>
          <a:noFill/>
        </p:spPr>
        <p:txBody>
          <a:bodyPr wrap="none" rtlCol="1">
            <a:spAutoFit/>
          </a:bodyPr>
          <a:lstStyle/>
          <a:p>
            <a:r>
              <a:rPr lang="fa-IR" sz="4800" dirty="0" smtClean="0">
                <a:solidFill>
                  <a:srgbClr val="FF0000"/>
                </a:solidFill>
              </a:rPr>
              <a:t>پيش بيني برخي شاخص ها </a:t>
            </a:r>
            <a:endParaRPr lang="fa-IR" sz="4800"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81000" y="381000"/>
            <a:ext cx="8382000" cy="838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sz="2400" dirty="0" smtClean="0">
                <a:solidFill>
                  <a:srgbClr val="C00000"/>
                </a:solidFill>
                <a:cs typeface="B Titr" pitchFamily="2" charset="-78"/>
              </a:rPr>
              <a:t>مأموريت وزارت نيرو در بخش برق و انرژي</a:t>
            </a:r>
            <a:endParaRPr lang="en-US" sz="2400" dirty="0">
              <a:solidFill>
                <a:srgbClr val="C00000"/>
              </a:solidFill>
              <a:cs typeface="B Titr" pitchFamily="2" charset="-78"/>
            </a:endParaRPr>
          </a:p>
        </p:txBody>
      </p:sp>
      <p:sp>
        <p:nvSpPr>
          <p:cNvPr id="6" name="Rounded Rectangle 5"/>
          <p:cNvSpPr/>
          <p:nvPr/>
        </p:nvSpPr>
        <p:spPr>
          <a:xfrm>
            <a:off x="152400" y="1295400"/>
            <a:ext cx="8763000" cy="5334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fa-IR" sz="2100" dirty="0" smtClean="0">
              <a:solidFill>
                <a:schemeClr val="tx1"/>
              </a:solidFill>
              <a:cs typeface="B Mitra" pitchFamily="2" charset="-78"/>
            </a:endParaRPr>
          </a:p>
          <a:p>
            <a:pPr algn="just"/>
            <a:r>
              <a:rPr lang="fa-IR" sz="2100" dirty="0" smtClean="0">
                <a:solidFill>
                  <a:schemeClr val="tx1"/>
                </a:solidFill>
                <a:cs typeface="B Mitra" pitchFamily="2" charset="-78"/>
              </a:rPr>
              <a:t>    وزارت نيرو در بخشهاي برق و انرژي عهده دار سياستگذاري و برنامه ريزي كلان انرژي و ايجاد تعادل بين عرضه و تقاضاي برق و حفظ كيفيت آن در راستاي توسعه پايدار و امنيت عرضه انرژي كشور مي باشد.</a:t>
            </a:r>
          </a:p>
          <a:p>
            <a:pPr algn="just"/>
            <a:r>
              <a:rPr lang="fa-IR" sz="2100" dirty="0" smtClean="0">
                <a:solidFill>
                  <a:schemeClr val="tx1"/>
                </a:solidFill>
                <a:cs typeface="B Mitra" pitchFamily="2" charset="-78"/>
              </a:rPr>
              <a:t>    وزارت نيرو در اين بخش با سياست گذاري، برنامه ريزي، سازماندهي، هدايت، نظارت، تدوين ضوابط و مقررات و لوايح مرتبط، بسترهاي لازم را براي ايجاد هماهنگي بين نقش آفرينان، فعاليت بخش هاي خصوصي، تعاوني و عمومي در تمامي عرصه ها فراهم نموده و با حمايت از بهينه سازي مصرف، رونق بخشي به فضاي كسب و كار در عرصه ملي و فراملي بخش برق و انرژي، حقوق كليه ذينفعان شامل آحاد جامعه، بخش هاي صنعت، كشاورزي، خدمات، دولت و نهادهاي قانونگذار را رعايت مي كند.</a:t>
            </a:r>
          </a:p>
          <a:p>
            <a:pPr algn="just"/>
            <a:r>
              <a:rPr lang="fa-IR" sz="2100" dirty="0" smtClean="0">
                <a:solidFill>
                  <a:schemeClr val="tx1"/>
                </a:solidFill>
                <a:cs typeface="B Mitra" pitchFamily="2" charset="-78"/>
              </a:rPr>
              <a:t>    وزارت نيرو در اين بخش با ارتقاء بهره وري و بهره گيري از فناوري هاي نوين، سازگار با محيط زيست و متناسب با زيرساخت هاي حال و آينده و توسعه مشاركت و بهره وري منابع انساني متخصص و خلاق به عنوان ارزشمندترين دارايي، نقشي مؤثر در رفاه اجتماعي و تبادل برق با كشورهاي منطقه ايفا نموده و در راستاي كاهش شدت انرژي، افزايش خوداتكايي و توسعه كاربرد انرژي هاي تجديدپذير اقدام مي كند.</a:t>
            </a:r>
          </a:p>
        </p:txBody>
      </p:sp>
      <p:sp>
        <p:nvSpPr>
          <p:cNvPr id="5" name="Slide Number Placeholder 4"/>
          <p:cNvSpPr>
            <a:spLocks noGrp="1"/>
          </p:cNvSpPr>
          <p:nvPr>
            <p:ph type="sldNum" sz="quarter" idx="12"/>
          </p:nvPr>
        </p:nvSpPr>
        <p:spPr/>
        <p:txBody>
          <a:bodyPr/>
          <a:lstStyle/>
          <a:p>
            <a:pPr>
              <a:defRPr/>
            </a:pPr>
            <a:fld id="{5C790BB6-1BD1-45FD-A29D-543C99DE4A5D}" type="slidenum">
              <a:rPr lang="ar-SA" smtClean="0"/>
              <a:pPr>
                <a:defRPr/>
              </a:pPr>
              <a:t>3</a:t>
            </a:fld>
            <a:endParaRPr lang="en-US"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sp>
        <p:nvSpPr>
          <p:cNvPr id="4" name="Slide Number Placeholder 3"/>
          <p:cNvSpPr>
            <a:spLocks noGrp="1"/>
          </p:cNvSpPr>
          <p:nvPr>
            <p:ph type="sldNum" sz="quarter" idx="12"/>
          </p:nvPr>
        </p:nvSpPr>
        <p:spPr/>
        <p:txBody>
          <a:bodyPr/>
          <a:lstStyle/>
          <a:p>
            <a:pPr>
              <a:defRPr/>
            </a:pPr>
            <a:fld id="{5C790BB6-1BD1-45FD-A29D-543C99DE4A5D}" type="slidenum">
              <a:rPr lang="ar-SA" smtClean="0"/>
              <a:pPr>
                <a:defRPr/>
              </a:pPr>
              <a:t>30</a:t>
            </a:fld>
            <a:endParaRPr lang="en-US"/>
          </a:p>
        </p:txBody>
      </p:sp>
      <p:sp>
        <p:nvSpPr>
          <p:cNvPr id="5" name="Rounded Rectangle 4"/>
          <p:cNvSpPr/>
          <p:nvPr/>
        </p:nvSpPr>
        <p:spPr>
          <a:xfrm>
            <a:off x="381000" y="381000"/>
            <a:ext cx="8382000" cy="838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sz="2400" dirty="0" smtClean="0">
                <a:solidFill>
                  <a:srgbClr val="C00000"/>
                </a:solidFill>
                <a:cs typeface="B Titr" pitchFamily="2" charset="-78"/>
              </a:rPr>
              <a:t> پيش بيني تراز توليد نيروگاهها و نياز مصرف طي سالهاي 1395 الي 1399</a:t>
            </a:r>
          </a:p>
        </p:txBody>
      </p:sp>
      <p:sp>
        <p:nvSpPr>
          <p:cNvPr id="6" name="Rounded Rectangle 5"/>
          <p:cNvSpPr/>
          <p:nvPr/>
        </p:nvSpPr>
        <p:spPr>
          <a:xfrm>
            <a:off x="304800" y="1371600"/>
            <a:ext cx="8458200" cy="5105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fa-IR" sz="1800" smtClean="0">
              <a:solidFill>
                <a:schemeClr val="tx2"/>
              </a:solidFill>
              <a:cs typeface="B Mitra" pitchFamily="2" charset="-78"/>
            </a:endParaRPr>
          </a:p>
          <a:p>
            <a:pPr algn="just">
              <a:defRPr/>
            </a:pPr>
            <a:r>
              <a:rPr lang="fa-IR" sz="1800" smtClean="0">
                <a:solidFill>
                  <a:schemeClr val="tx2"/>
                </a:solidFill>
                <a:cs typeface="B Mitra" pitchFamily="2" charset="-78"/>
              </a:rPr>
              <a:t> </a:t>
            </a:r>
          </a:p>
          <a:p>
            <a:pPr algn="just">
              <a:defRPr/>
            </a:pPr>
            <a:endParaRPr lang="en-US" sz="1800" smtClean="0">
              <a:solidFill>
                <a:schemeClr val="tx2"/>
              </a:solidFill>
              <a:cs typeface="B Mitra" pitchFamily="2" charset="-78"/>
            </a:endParaRPr>
          </a:p>
          <a:p>
            <a:pPr marL="398463" indent="-398463" algn="just">
              <a:spcBef>
                <a:spcPts val="600"/>
              </a:spcBef>
              <a:spcAft>
                <a:spcPts val="600"/>
              </a:spcAft>
              <a:buClr>
                <a:schemeClr val="accent2"/>
              </a:buClr>
              <a:tabLst>
                <a:tab pos="0" algn="l"/>
                <a:tab pos="92075" algn="l"/>
                <a:tab pos="457200" algn="r"/>
                <a:tab pos="2636838" algn="ctr"/>
                <a:tab pos="5273675" algn="r"/>
              </a:tabLst>
              <a:defRPr/>
            </a:pPr>
            <a:endParaRPr lang="fa-IR" sz="1800" dirty="0">
              <a:solidFill>
                <a:schemeClr val="tx2"/>
              </a:solidFill>
              <a:cs typeface="B Mitra" pitchFamily="2" charset="-78"/>
            </a:endParaRPr>
          </a:p>
        </p:txBody>
      </p:sp>
      <p:graphicFrame>
        <p:nvGraphicFramePr>
          <p:cNvPr id="7" name="Table 6"/>
          <p:cNvGraphicFramePr>
            <a:graphicFrameLocks noGrp="1"/>
          </p:cNvGraphicFramePr>
          <p:nvPr>
            <p:extLst>
              <p:ext uri="{D42A27DB-BD31-4B8C-83A1-F6EECF244321}">
                <p14:modId xmlns="" xmlns:p14="http://schemas.microsoft.com/office/powerpoint/2010/main" val="3455332852"/>
              </p:ext>
            </p:extLst>
          </p:nvPr>
        </p:nvGraphicFramePr>
        <p:xfrm>
          <a:off x="1752600" y="1295400"/>
          <a:ext cx="6180594" cy="3938751"/>
        </p:xfrm>
        <a:graphic>
          <a:graphicData uri="http://schemas.openxmlformats.org/drawingml/2006/table">
            <a:tbl>
              <a:tblPr rtl="1"/>
              <a:tblGrid>
                <a:gridCol w="436116"/>
                <a:gridCol w="791478"/>
                <a:gridCol w="162526"/>
                <a:gridCol w="770020"/>
                <a:gridCol w="770020"/>
                <a:gridCol w="824533"/>
                <a:gridCol w="804091"/>
                <a:gridCol w="810905"/>
                <a:gridCol w="810905"/>
              </a:tblGrid>
              <a:tr h="398723">
                <a:tc>
                  <a:txBody>
                    <a:bodyPr/>
                    <a:lstStyle/>
                    <a:p>
                      <a:pPr algn="ctr" rtl="0" fontAlgn="b"/>
                      <a:endParaRPr lang="en-US" sz="1000" b="0" i="0" u="none" strike="noStrike" dirty="0">
                        <a:solidFill>
                          <a:srgbClr val="000000"/>
                        </a:solidFill>
                        <a:latin typeface="B Nazanin"/>
                        <a:cs typeface="B Lotus" pitchFamily="2" charset="-78"/>
                      </a:endParaRPr>
                    </a:p>
                  </a:txBody>
                  <a:tcPr marL="7165" marR="7165" marT="8409" marB="0" anchor="b">
                    <a:lnL>
                      <a:noFill/>
                    </a:lnL>
                    <a:lnR>
                      <a:noFill/>
                    </a:lnR>
                    <a:lnT>
                      <a:noFill/>
                    </a:lnT>
                    <a:lnB w="25400" cap="flat" cmpd="dbl" algn="ctr">
                      <a:solidFill>
                        <a:srgbClr val="000000"/>
                      </a:solidFill>
                      <a:prstDash val="solid"/>
                      <a:round/>
                      <a:headEnd type="none" w="med" len="med"/>
                      <a:tailEnd type="none" w="med" len="med"/>
                    </a:lnB>
                  </a:tcPr>
                </a:tc>
                <a:tc gridSpan="2">
                  <a:txBody>
                    <a:bodyPr/>
                    <a:lstStyle/>
                    <a:p>
                      <a:pPr algn="ctr" rtl="0" fontAlgn="b"/>
                      <a:endParaRPr lang="en-US" sz="1000" b="0" i="0" u="none" strike="noStrike" dirty="0">
                        <a:solidFill>
                          <a:srgbClr val="000000"/>
                        </a:solidFill>
                        <a:latin typeface="B Nazanin"/>
                        <a:cs typeface="B Lotus" pitchFamily="2" charset="-78"/>
                      </a:endParaRPr>
                    </a:p>
                  </a:txBody>
                  <a:tcPr marL="7165" marR="7165" marT="8409" marB="0" anchor="b">
                    <a:lnL>
                      <a:noFill/>
                    </a:lnL>
                    <a:lnR>
                      <a:noFill/>
                    </a:lnR>
                    <a:lnT>
                      <a:noFill/>
                    </a:lnT>
                    <a:lnB w="25400" cap="flat" cmpd="dbl" algn="ctr">
                      <a:solidFill>
                        <a:srgbClr val="000000"/>
                      </a:solidFill>
                      <a:prstDash val="solid"/>
                      <a:round/>
                      <a:headEnd type="none" w="med" len="med"/>
                      <a:tailEnd type="none" w="med" len="med"/>
                    </a:lnB>
                  </a:tcPr>
                </a:tc>
                <a:tc hMerge="1">
                  <a:txBody>
                    <a:bodyPr/>
                    <a:lstStyle/>
                    <a:p>
                      <a:pPr rtl="1"/>
                      <a:endParaRPr lang="fa-IR"/>
                    </a:p>
                  </a:txBody>
                  <a:tcPr/>
                </a:tc>
                <a:tc>
                  <a:txBody>
                    <a:bodyPr/>
                    <a:lstStyle/>
                    <a:p>
                      <a:pPr algn="ctr" rtl="0" fontAlgn="b"/>
                      <a:endParaRPr lang="en-US" sz="1000" b="0" i="0" u="none" strike="noStrike" dirty="0">
                        <a:solidFill>
                          <a:srgbClr val="000000"/>
                        </a:solidFill>
                        <a:latin typeface="B Nazanin"/>
                        <a:cs typeface="B Lotus" pitchFamily="2" charset="-78"/>
                      </a:endParaRPr>
                    </a:p>
                  </a:txBody>
                  <a:tcPr marL="7165" marR="7165" marT="8409"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rtl="0" fontAlgn="b"/>
                      <a:endParaRPr lang="en-US" sz="1000" b="0" i="0" u="none" strike="noStrike" dirty="0">
                        <a:solidFill>
                          <a:srgbClr val="000000"/>
                        </a:solidFill>
                        <a:latin typeface="B Nazanin"/>
                        <a:cs typeface="B Lotus" pitchFamily="2" charset="-78"/>
                      </a:endParaRPr>
                    </a:p>
                  </a:txBody>
                  <a:tcPr marL="7165" marR="7165" marT="8409"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rtl="0" fontAlgn="b"/>
                      <a:endParaRPr lang="en-US" sz="1800" b="0" i="0" u="none" strike="noStrike" dirty="0">
                        <a:solidFill>
                          <a:srgbClr val="000000"/>
                        </a:solidFill>
                        <a:latin typeface="B Nazanin"/>
                        <a:cs typeface="B Lotus" pitchFamily="2" charset="-78"/>
                      </a:endParaRPr>
                    </a:p>
                  </a:txBody>
                  <a:tcPr marL="7165" marR="7165" marT="8409" marB="0" anchor="b">
                    <a:lnL>
                      <a:noFill/>
                    </a:lnL>
                    <a:lnR>
                      <a:noFill/>
                    </a:lnR>
                    <a:lnT>
                      <a:noFill/>
                    </a:lnT>
                    <a:lnB w="25400" cap="flat" cmpd="dbl" algn="ctr">
                      <a:solidFill>
                        <a:srgbClr val="000000"/>
                      </a:solidFill>
                      <a:prstDash val="solid"/>
                      <a:round/>
                      <a:headEnd type="none" w="med" len="med"/>
                      <a:tailEnd type="none" w="med" len="med"/>
                    </a:lnB>
                  </a:tcPr>
                </a:tc>
                <a:tc gridSpan="3">
                  <a:txBody>
                    <a:bodyPr/>
                    <a:lstStyle/>
                    <a:p>
                      <a:pPr algn="ctr" rtl="1" fontAlgn="b"/>
                      <a:r>
                        <a:rPr lang="fa-IR" sz="1800" b="1" i="0" u="none" strike="noStrike" dirty="0">
                          <a:solidFill>
                            <a:srgbClr val="000000"/>
                          </a:solidFill>
                          <a:latin typeface="B Nazanin"/>
                          <a:cs typeface="B Lotus" pitchFamily="2" charset="-78"/>
                        </a:rPr>
                        <a:t>ارقام بر حسب مگاوات</a:t>
                      </a:r>
                    </a:p>
                  </a:txBody>
                  <a:tcPr marL="7165" marR="7165" marT="8409" marB="0" anchor="b">
                    <a:lnL>
                      <a:noFill/>
                    </a:lnL>
                    <a:lnR>
                      <a:noFill/>
                    </a:lnR>
                    <a:lnT>
                      <a:noFill/>
                    </a:lnT>
                    <a:lnB w="25400" cap="flat" cmpd="dbl"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algn="l" rtl="1" fontAlgn="b"/>
                      <a:endParaRPr lang="fa-IR" sz="1000" b="1" i="0" u="none" strike="noStrike" dirty="0">
                        <a:solidFill>
                          <a:srgbClr val="000000"/>
                        </a:solidFill>
                        <a:latin typeface="B Nazanin"/>
                        <a:cs typeface="B Lotus" pitchFamily="2" charset="-78"/>
                      </a:endParaRPr>
                    </a:p>
                  </a:txBody>
                  <a:tcPr marL="7165" marR="7165" marT="8409" marB="0" anchor="b">
                    <a:lnL>
                      <a:noFill/>
                    </a:lnL>
                    <a:lnR>
                      <a:noFill/>
                    </a:lnR>
                    <a:lnT>
                      <a:noFill/>
                    </a:lnT>
                    <a:lnB w="25400" cap="flat" cmpd="dbl" algn="ctr">
                      <a:solidFill>
                        <a:srgbClr val="000000"/>
                      </a:solidFill>
                      <a:prstDash val="solid"/>
                      <a:round/>
                      <a:headEnd type="none" w="med" len="med"/>
                      <a:tailEnd type="none" w="med" len="med"/>
                    </a:lnB>
                  </a:tcPr>
                </a:tc>
              </a:tr>
              <a:tr h="439477">
                <a:tc gridSpan="4">
                  <a:txBody>
                    <a:bodyPr/>
                    <a:lstStyle/>
                    <a:p>
                      <a:pPr algn="ctr" rtl="1" fontAlgn="ctr"/>
                      <a:r>
                        <a:rPr lang="fa-IR" sz="1800" b="0" i="0" u="none" strike="noStrike" dirty="0">
                          <a:solidFill>
                            <a:srgbClr val="000000"/>
                          </a:solidFill>
                          <a:latin typeface="B Lotus"/>
                          <a:cs typeface="B Lotus" pitchFamily="2" charset="-78"/>
                        </a:rPr>
                        <a:t>شرح</a:t>
                      </a:r>
                    </a:p>
                  </a:txBody>
                  <a:tcPr marL="7165" marR="7165" marT="840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rtl="1"/>
                      <a:endParaRPr lang="fa-IR"/>
                    </a:p>
                  </a:txBody>
                  <a:tcPr/>
                </a:tc>
                <a:tc hMerge="1">
                  <a:txBody>
                    <a:bodyPr/>
                    <a:lstStyle/>
                    <a:p>
                      <a:pPr algn="ctr" rtl="0" fontAlgn="ctr"/>
                      <a:endParaRPr lang="en-US" sz="1800" b="1" i="0" u="none" strike="noStrike" dirty="0">
                        <a:solidFill>
                          <a:srgbClr val="000000"/>
                        </a:solidFill>
                        <a:latin typeface="B Lotus"/>
                        <a:cs typeface="B Lotus" pitchFamily="2" charset="-78"/>
                      </a:endParaRPr>
                    </a:p>
                  </a:txBody>
                  <a:tcPr marL="7165" marR="7165" marT="84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800" b="1" i="0" u="none" strike="noStrike" dirty="0" smtClean="0">
                          <a:solidFill>
                            <a:srgbClr val="000000"/>
                          </a:solidFill>
                          <a:latin typeface="B Lotus"/>
                          <a:cs typeface="B Lotus" pitchFamily="2" charset="-78"/>
                        </a:rPr>
                        <a:t>139</a:t>
                      </a:r>
                      <a:r>
                        <a:rPr lang="fa-IR" sz="1800" b="1" i="0" u="none" strike="noStrike" dirty="0" smtClean="0">
                          <a:solidFill>
                            <a:srgbClr val="000000"/>
                          </a:solidFill>
                          <a:latin typeface="B Lotus"/>
                          <a:cs typeface="B Lotus" pitchFamily="2" charset="-78"/>
                        </a:rPr>
                        <a:t>5</a:t>
                      </a:r>
                      <a:endParaRPr lang="en-US" sz="1800" b="1" i="0" u="none" strike="noStrike" dirty="0">
                        <a:solidFill>
                          <a:srgbClr val="000000"/>
                        </a:solidFill>
                        <a:latin typeface="B Lotus"/>
                        <a:cs typeface="B Lotus" pitchFamily="2" charset="-78"/>
                      </a:endParaRPr>
                    </a:p>
                  </a:txBody>
                  <a:tcPr marL="7165" marR="7165" marT="84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800" b="1" i="0" u="none" strike="noStrike" dirty="0" smtClean="0">
                          <a:solidFill>
                            <a:srgbClr val="000000"/>
                          </a:solidFill>
                          <a:latin typeface="B Lotus"/>
                          <a:cs typeface="B Lotus" pitchFamily="2" charset="-78"/>
                        </a:rPr>
                        <a:t>139</a:t>
                      </a:r>
                      <a:r>
                        <a:rPr lang="fa-IR" sz="1800" b="1" i="0" u="none" strike="noStrike" dirty="0" smtClean="0">
                          <a:solidFill>
                            <a:srgbClr val="000000"/>
                          </a:solidFill>
                          <a:latin typeface="B Lotus"/>
                          <a:cs typeface="B Lotus" pitchFamily="2" charset="-78"/>
                        </a:rPr>
                        <a:t>6</a:t>
                      </a:r>
                      <a:endParaRPr lang="en-US" sz="1800" b="1" i="0" u="none" strike="noStrike" dirty="0">
                        <a:solidFill>
                          <a:srgbClr val="000000"/>
                        </a:solidFill>
                        <a:latin typeface="B Lotus"/>
                        <a:cs typeface="B Lotus" pitchFamily="2" charset="-78"/>
                      </a:endParaRPr>
                    </a:p>
                  </a:txBody>
                  <a:tcPr marL="7165" marR="7165" marT="84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800" b="1" i="0" u="none" strike="noStrike" dirty="0" smtClean="0">
                          <a:solidFill>
                            <a:srgbClr val="000000"/>
                          </a:solidFill>
                          <a:latin typeface="B Lotus"/>
                          <a:cs typeface="B Lotus" pitchFamily="2" charset="-78"/>
                        </a:rPr>
                        <a:t>139</a:t>
                      </a:r>
                      <a:r>
                        <a:rPr lang="fa-IR" sz="1800" b="1" i="0" u="none" strike="noStrike" dirty="0" smtClean="0">
                          <a:solidFill>
                            <a:srgbClr val="000000"/>
                          </a:solidFill>
                          <a:latin typeface="B Lotus"/>
                          <a:cs typeface="B Lotus" pitchFamily="2" charset="-78"/>
                        </a:rPr>
                        <a:t>7</a:t>
                      </a:r>
                      <a:endParaRPr lang="en-US" sz="1800" b="1" i="0" u="none" strike="noStrike" dirty="0">
                        <a:solidFill>
                          <a:srgbClr val="000000"/>
                        </a:solidFill>
                        <a:latin typeface="B Lotus"/>
                        <a:cs typeface="B Lotus" pitchFamily="2" charset="-78"/>
                      </a:endParaRPr>
                    </a:p>
                  </a:txBody>
                  <a:tcPr marL="7165" marR="7165" marT="84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1800" b="1" i="0" u="none" strike="noStrike" dirty="0" smtClean="0">
                          <a:solidFill>
                            <a:srgbClr val="000000"/>
                          </a:solidFill>
                          <a:latin typeface="B Lotus"/>
                          <a:cs typeface="B Lotus" pitchFamily="2" charset="-78"/>
                        </a:rPr>
                        <a:t>1398</a:t>
                      </a:r>
                      <a:endParaRPr lang="en-US" sz="1800" b="1" i="0" u="none" strike="noStrike" dirty="0">
                        <a:solidFill>
                          <a:srgbClr val="000000"/>
                        </a:solidFill>
                        <a:latin typeface="B Lotus"/>
                        <a:cs typeface="B Lotus" pitchFamily="2" charset="-78"/>
                      </a:endParaRPr>
                    </a:p>
                  </a:txBody>
                  <a:tcPr marL="7165" marR="7165" marT="84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800" b="1" i="0" u="none" strike="noStrike" dirty="0" smtClean="0">
                          <a:solidFill>
                            <a:srgbClr val="000000"/>
                          </a:solidFill>
                          <a:latin typeface="B Lotus"/>
                          <a:cs typeface="B Lotus" pitchFamily="2" charset="-78"/>
                        </a:rPr>
                        <a:t>139</a:t>
                      </a:r>
                      <a:r>
                        <a:rPr lang="fa-IR" sz="1800" b="1" i="0" u="none" strike="noStrike" dirty="0" smtClean="0">
                          <a:solidFill>
                            <a:srgbClr val="000000"/>
                          </a:solidFill>
                          <a:latin typeface="B Lotus"/>
                          <a:cs typeface="B Lotus" pitchFamily="2" charset="-78"/>
                        </a:rPr>
                        <a:t>9</a:t>
                      </a:r>
                      <a:endParaRPr lang="en-US" sz="1800" b="1" i="0" u="none" strike="noStrike" dirty="0">
                        <a:solidFill>
                          <a:srgbClr val="000000"/>
                        </a:solidFill>
                        <a:latin typeface="B Lotus"/>
                        <a:cs typeface="B Lotus" pitchFamily="2" charset="-78"/>
                      </a:endParaRPr>
                    </a:p>
                  </a:txBody>
                  <a:tcPr marL="7165" marR="7165" marT="840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gridSpan="4">
                  <a:txBody>
                    <a:bodyPr/>
                    <a:lstStyle/>
                    <a:p>
                      <a:pPr algn="ctr" rtl="1" fontAlgn="ctr"/>
                      <a:r>
                        <a:rPr lang="fa-IR" sz="1800" b="0" i="0" u="none" strike="noStrike" dirty="0" smtClean="0">
                          <a:solidFill>
                            <a:srgbClr val="000000"/>
                          </a:solidFill>
                          <a:latin typeface="B Lotus"/>
                          <a:cs typeface="B Lotus" pitchFamily="2" charset="-78"/>
                        </a:rPr>
                        <a:t>ظرفيت </a:t>
                      </a:r>
                      <a:r>
                        <a:rPr lang="fa-IR" sz="1800" b="0" i="0" u="none" strike="noStrike" dirty="0">
                          <a:solidFill>
                            <a:srgbClr val="000000"/>
                          </a:solidFill>
                          <a:latin typeface="B Lotus"/>
                          <a:cs typeface="B Lotus" pitchFamily="2" charset="-78"/>
                        </a:rPr>
                        <a:t>اسمي </a:t>
                      </a:r>
                    </a:p>
                  </a:txBody>
                  <a:tcPr marL="7165" marR="7165" marT="840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rtl="1"/>
                      <a:endParaRPr lang="fa-IR"/>
                    </a:p>
                  </a:txBody>
                  <a:tcPr/>
                </a:tc>
                <a:tc hMerge="1">
                  <a:txBody>
                    <a:bodyPr/>
                    <a:lstStyle/>
                    <a:p>
                      <a:pPr algn="ctr" rtl="0" fontAlgn="ctr"/>
                      <a:endParaRPr lang="en-US" sz="1800" b="1" i="0" u="none" strike="noStrike" dirty="0">
                        <a:solidFill>
                          <a:srgbClr val="000000"/>
                        </a:solidFill>
                        <a:latin typeface="B Lotus"/>
                        <a:cs typeface="B Lotus" pitchFamily="2" charset="-78"/>
                      </a:endParaRPr>
                    </a:p>
                  </a:txBody>
                  <a:tcPr marL="7165" marR="7165" marT="84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a-IR" sz="1800" b="1" i="0" u="none" strike="noStrike" dirty="0" smtClean="0">
                          <a:solidFill>
                            <a:srgbClr val="000000"/>
                          </a:solidFill>
                          <a:latin typeface="B Lotus"/>
                          <a:cs typeface="B Lotus" pitchFamily="2" charset="-78"/>
                        </a:rPr>
                        <a:t>78113</a:t>
                      </a:r>
                      <a:endParaRPr lang="en-US" sz="1800" b="1" i="0" u="none" strike="noStrike" dirty="0">
                        <a:solidFill>
                          <a:srgbClr val="000000"/>
                        </a:solidFill>
                        <a:latin typeface="B Lotus"/>
                        <a:cs typeface="B Lotus" pitchFamily="2" charset="-78"/>
                      </a:endParaRPr>
                    </a:p>
                  </a:txBody>
                  <a:tcPr marL="7165" marR="7165" marT="84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a-IR" sz="1800" b="1" i="0" u="none" strike="noStrike" dirty="0" smtClean="0">
                          <a:solidFill>
                            <a:srgbClr val="000000"/>
                          </a:solidFill>
                          <a:latin typeface="B Lotus"/>
                          <a:cs typeface="B Lotus" pitchFamily="2" charset="-78"/>
                        </a:rPr>
                        <a:t>83516</a:t>
                      </a:r>
                      <a:endParaRPr lang="en-US" sz="1800" b="1" i="0" u="none" strike="noStrike" dirty="0">
                        <a:solidFill>
                          <a:srgbClr val="000000"/>
                        </a:solidFill>
                        <a:latin typeface="B Lotus"/>
                        <a:cs typeface="B Lotus" pitchFamily="2" charset="-78"/>
                      </a:endParaRPr>
                    </a:p>
                  </a:txBody>
                  <a:tcPr marL="7165" marR="7165" marT="84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a-IR" sz="1800" b="1" i="0" u="none" strike="noStrike" dirty="0" smtClean="0">
                          <a:solidFill>
                            <a:srgbClr val="000000"/>
                          </a:solidFill>
                          <a:latin typeface="B Lotus"/>
                          <a:cs typeface="B Lotus" pitchFamily="2" charset="-78"/>
                        </a:rPr>
                        <a:t>90408</a:t>
                      </a:r>
                      <a:endParaRPr lang="en-US" sz="1800" b="1" i="0" u="none" strike="noStrike" dirty="0">
                        <a:solidFill>
                          <a:srgbClr val="000000"/>
                        </a:solidFill>
                        <a:latin typeface="B Lotus"/>
                        <a:cs typeface="B Lotus" pitchFamily="2" charset="-78"/>
                      </a:endParaRPr>
                    </a:p>
                  </a:txBody>
                  <a:tcPr marL="7165" marR="7165" marT="84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a-IR" sz="1800" b="1" i="0" u="none" strike="noStrike" dirty="0" smtClean="0">
                          <a:solidFill>
                            <a:srgbClr val="000000"/>
                          </a:solidFill>
                          <a:latin typeface="B Lotus"/>
                          <a:cs typeface="B Lotus" pitchFamily="2" charset="-78"/>
                        </a:rPr>
                        <a:t>97991</a:t>
                      </a:r>
                      <a:endParaRPr lang="en-US" sz="1800" b="1" i="0" u="none" strike="noStrike" dirty="0">
                        <a:solidFill>
                          <a:srgbClr val="000000"/>
                        </a:solidFill>
                        <a:latin typeface="B Lotus"/>
                        <a:cs typeface="B Lotus" pitchFamily="2" charset="-78"/>
                      </a:endParaRPr>
                    </a:p>
                  </a:txBody>
                  <a:tcPr marL="7165" marR="7165" marT="84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a-IR" sz="1800" b="1" i="0" u="none" strike="noStrike" dirty="0" smtClean="0">
                          <a:solidFill>
                            <a:srgbClr val="000000"/>
                          </a:solidFill>
                          <a:latin typeface="B Lotus"/>
                          <a:cs typeface="B Lotus" pitchFamily="2" charset="-78"/>
                        </a:rPr>
                        <a:t>105159</a:t>
                      </a:r>
                      <a:endParaRPr lang="en-US" sz="1800" b="1" i="0" u="none" strike="noStrike" dirty="0">
                        <a:solidFill>
                          <a:srgbClr val="000000"/>
                        </a:solidFill>
                        <a:latin typeface="B Lotus"/>
                        <a:cs typeface="B Lotus" pitchFamily="2" charset="-78"/>
                      </a:endParaRPr>
                    </a:p>
                  </a:txBody>
                  <a:tcPr marL="7165" marR="7165" marT="840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000">
                <a:tc rowSpan="3" gridSpan="2">
                  <a:txBody>
                    <a:bodyPr/>
                    <a:lstStyle/>
                    <a:p>
                      <a:pPr algn="ctr" rtl="1" fontAlgn="ctr"/>
                      <a:r>
                        <a:rPr lang="fa-IR" sz="1800" b="0" i="0" u="none" strike="noStrike" dirty="0">
                          <a:solidFill>
                            <a:srgbClr val="000000"/>
                          </a:solidFill>
                          <a:latin typeface="B Lotus"/>
                          <a:cs typeface="B Lotus" pitchFamily="2" charset="-78"/>
                        </a:rPr>
                        <a:t>قدرت </a:t>
                      </a:r>
                      <a:r>
                        <a:rPr lang="fa-IR" sz="1800" b="0" i="0" u="none" strike="noStrike" dirty="0" smtClean="0">
                          <a:solidFill>
                            <a:srgbClr val="000000"/>
                          </a:solidFill>
                          <a:latin typeface="B Lotus"/>
                          <a:cs typeface="B Lotus" pitchFamily="2" charset="-78"/>
                        </a:rPr>
                        <a:t>عملي در پيك</a:t>
                      </a:r>
                      <a:endParaRPr lang="fa-IR" sz="1800" b="0" i="0" u="none" strike="noStrike" dirty="0">
                        <a:solidFill>
                          <a:srgbClr val="000000"/>
                        </a:solidFill>
                        <a:latin typeface="B Lotus"/>
                        <a:cs typeface="B Lotus" pitchFamily="2" charset="-78"/>
                      </a:endParaRPr>
                    </a:p>
                  </a:txBody>
                  <a:tcPr marL="7165" marR="7165" marT="8409"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hMerge="1">
                  <a:txBody>
                    <a:bodyPr/>
                    <a:lstStyle/>
                    <a:p>
                      <a:endParaRPr lang="en-US"/>
                    </a:p>
                  </a:txBody>
                  <a:tcPr/>
                </a:tc>
                <a:tc gridSpan="2">
                  <a:txBody>
                    <a:bodyPr/>
                    <a:lstStyle/>
                    <a:p>
                      <a:pPr algn="ctr" rtl="0" fontAlgn="ctr"/>
                      <a:r>
                        <a:rPr lang="fa-IR" sz="1800" b="0" i="0" u="none" strike="noStrike" dirty="0" smtClean="0">
                          <a:solidFill>
                            <a:srgbClr val="000000"/>
                          </a:solidFill>
                          <a:latin typeface="B Lotus"/>
                          <a:cs typeface="B Lotus" pitchFamily="2" charset="-78"/>
                        </a:rPr>
                        <a:t>حرارتي</a:t>
                      </a:r>
                      <a:endParaRPr lang="en-US" sz="1800" b="0" i="0" u="none" strike="noStrike" dirty="0">
                        <a:solidFill>
                          <a:srgbClr val="000000"/>
                        </a:solidFill>
                        <a:latin typeface="B Lotus"/>
                        <a:cs typeface="B Lotus" pitchFamily="2" charset="-78"/>
                      </a:endParaRPr>
                    </a:p>
                  </a:txBody>
                  <a:tcPr marL="7165" marR="7165" marT="8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rtl="0" fontAlgn="ctr"/>
                      <a:endParaRPr lang="en-US" sz="1800" b="1" i="0" u="none" strike="noStrike" dirty="0">
                        <a:solidFill>
                          <a:srgbClr val="000000"/>
                        </a:solidFill>
                        <a:latin typeface="B Lotus"/>
                        <a:cs typeface="B Lotus" pitchFamily="2" charset="-78"/>
                      </a:endParaRPr>
                    </a:p>
                  </a:txBody>
                  <a:tcPr marL="7165" marR="7165" marT="8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a-IR" sz="1800" b="1" i="0" u="none" strike="noStrike" kern="1200" dirty="0" smtClean="0">
                          <a:solidFill>
                            <a:srgbClr val="000000"/>
                          </a:solidFill>
                          <a:latin typeface="B Lotus"/>
                          <a:ea typeface="+mn-ea"/>
                          <a:cs typeface="B Lotus" pitchFamily="2" charset="-78"/>
                        </a:rPr>
                        <a:t>49683</a:t>
                      </a:r>
                      <a:endParaRPr lang="en-US" sz="1800" b="1" i="0" u="none" strike="noStrike" kern="1200" dirty="0">
                        <a:solidFill>
                          <a:srgbClr val="000000"/>
                        </a:solidFill>
                        <a:latin typeface="B Lotus"/>
                        <a:ea typeface="+mn-ea"/>
                        <a:cs typeface="B Lotus" pitchFamily="2" charset="-78"/>
                      </a:endParaRPr>
                    </a:p>
                  </a:txBody>
                  <a:tcPr marL="7165" marR="7165" marT="840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a-IR" sz="1800" b="1" i="0" u="none" strike="noStrike" dirty="0" smtClean="0">
                          <a:solidFill>
                            <a:srgbClr val="000000"/>
                          </a:solidFill>
                          <a:latin typeface="B Lotus"/>
                          <a:cs typeface="B Lotus" pitchFamily="2" charset="-78"/>
                        </a:rPr>
                        <a:t>52146</a:t>
                      </a:r>
                      <a:endParaRPr lang="en-US" sz="1800" b="1" i="0" u="none" strike="noStrike" dirty="0">
                        <a:solidFill>
                          <a:srgbClr val="000000"/>
                        </a:solidFill>
                        <a:latin typeface="B Lotus"/>
                        <a:cs typeface="B Lotus" pitchFamily="2" charset="-78"/>
                      </a:endParaRPr>
                    </a:p>
                  </a:txBody>
                  <a:tcPr marL="7165" marR="7165" marT="84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a-IR" sz="1800" b="1" i="0" u="none" strike="noStrike" dirty="0" smtClean="0">
                          <a:solidFill>
                            <a:srgbClr val="000000"/>
                          </a:solidFill>
                          <a:latin typeface="B Lotus"/>
                          <a:cs typeface="B Lotus" pitchFamily="2" charset="-78"/>
                        </a:rPr>
                        <a:t>56397</a:t>
                      </a:r>
                      <a:endParaRPr lang="en-US" sz="1800" b="1" i="0" u="none" strike="noStrike" dirty="0">
                        <a:solidFill>
                          <a:srgbClr val="000000"/>
                        </a:solidFill>
                        <a:latin typeface="B Lotus"/>
                        <a:cs typeface="B Lotus" pitchFamily="2" charset="-78"/>
                      </a:endParaRPr>
                    </a:p>
                  </a:txBody>
                  <a:tcPr marL="7165" marR="7165" marT="84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a-IR" sz="1800" b="1" i="0" u="none" strike="noStrike" dirty="0" smtClean="0">
                          <a:solidFill>
                            <a:srgbClr val="000000"/>
                          </a:solidFill>
                          <a:latin typeface="B Lotus"/>
                          <a:cs typeface="B Lotus" pitchFamily="2" charset="-78"/>
                        </a:rPr>
                        <a:t>61975</a:t>
                      </a:r>
                      <a:endParaRPr lang="en-US" sz="1800" b="1" i="0" u="none" strike="noStrike" dirty="0">
                        <a:solidFill>
                          <a:srgbClr val="000000"/>
                        </a:solidFill>
                        <a:latin typeface="B Lotus"/>
                        <a:cs typeface="B Lotus" pitchFamily="2" charset="-78"/>
                      </a:endParaRPr>
                    </a:p>
                  </a:txBody>
                  <a:tcPr marL="7165" marR="7165" marT="84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a-IR" sz="1800" b="1" i="0" u="none" strike="noStrike" dirty="0" smtClean="0">
                          <a:solidFill>
                            <a:srgbClr val="000000"/>
                          </a:solidFill>
                          <a:latin typeface="B Lotus"/>
                          <a:cs typeface="B Lotus" pitchFamily="2" charset="-78"/>
                        </a:rPr>
                        <a:t>66309</a:t>
                      </a:r>
                      <a:endParaRPr lang="en-US" sz="1800" b="1" i="0" u="none" strike="noStrike" dirty="0">
                        <a:solidFill>
                          <a:srgbClr val="000000"/>
                        </a:solidFill>
                        <a:latin typeface="B Lotus"/>
                        <a:cs typeface="B Lotus" pitchFamily="2" charset="-78"/>
                      </a:endParaRPr>
                    </a:p>
                  </a:txBody>
                  <a:tcPr marL="7165" marR="7165" marT="840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000">
                <a:tc gridSpan="2" vMerge="1">
                  <a:txBody>
                    <a:bodyPr/>
                    <a:lstStyle/>
                    <a:p>
                      <a:pPr algn="ctr" rtl="1" fontAlgn="ctr"/>
                      <a:endParaRPr lang="fa-IR" sz="1800" b="0" i="0" u="none" strike="noStrike" dirty="0">
                        <a:solidFill>
                          <a:srgbClr val="000000"/>
                        </a:solidFill>
                        <a:latin typeface="B Lotus"/>
                        <a:cs typeface="B Lotus" pitchFamily="2" charset="-78"/>
                      </a:endParaRPr>
                    </a:p>
                  </a:txBody>
                  <a:tcPr marL="7165" marR="7165" marT="8409"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vMerge="1">
                  <a:txBody>
                    <a:bodyPr/>
                    <a:lstStyle/>
                    <a:p>
                      <a:pPr rtl="1"/>
                      <a:endParaRPr lang="fa-IR"/>
                    </a:p>
                  </a:txBody>
                  <a:tcPr/>
                </a:tc>
                <a:tc gridSpan="2">
                  <a:txBody>
                    <a:bodyPr/>
                    <a:lstStyle/>
                    <a:p>
                      <a:pPr algn="ctr" rtl="0" fontAlgn="ctr"/>
                      <a:r>
                        <a:rPr lang="fa-IR" sz="1800" b="0" i="0" u="none" strike="noStrike" dirty="0" smtClean="0">
                          <a:solidFill>
                            <a:srgbClr val="000000"/>
                          </a:solidFill>
                          <a:latin typeface="B Lotus"/>
                          <a:cs typeface="B Lotus" pitchFamily="2" charset="-78"/>
                        </a:rPr>
                        <a:t>غيرحرارتي</a:t>
                      </a:r>
                      <a:endParaRPr lang="en-US" sz="1800" b="0" i="0" u="none" strike="noStrike" dirty="0">
                        <a:solidFill>
                          <a:srgbClr val="000000"/>
                        </a:solidFill>
                        <a:latin typeface="B Lotus"/>
                        <a:cs typeface="B Lotus" pitchFamily="2" charset="-78"/>
                      </a:endParaRPr>
                    </a:p>
                  </a:txBody>
                  <a:tcPr marL="7165" marR="7165" marT="8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rtl="0" fontAlgn="ctr"/>
                      <a:endParaRPr lang="en-US" sz="1800" b="1" i="0" u="none" strike="noStrike" dirty="0">
                        <a:solidFill>
                          <a:srgbClr val="000000"/>
                        </a:solidFill>
                        <a:latin typeface="B Lotus"/>
                        <a:cs typeface="B Lotus" pitchFamily="2" charset="-78"/>
                      </a:endParaRPr>
                    </a:p>
                  </a:txBody>
                  <a:tcPr marL="7165" marR="7165" marT="8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a-IR" sz="1800" b="1" i="0" u="none" strike="noStrike" dirty="0" smtClean="0">
                          <a:solidFill>
                            <a:srgbClr val="000000"/>
                          </a:solidFill>
                          <a:latin typeface="B Lotus"/>
                          <a:cs typeface="B Lotus" pitchFamily="2" charset="-78"/>
                        </a:rPr>
                        <a:t>11485</a:t>
                      </a:r>
                      <a:endParaRPr lang="en-US" sz="1800" b="1" i="0" u="none" strike="noStrike" dirty="0">
                        <a:solidFill>
                          <a:srgbClr val="000000"/>
                        </a:solidFill>
                        <a:latin typeface="B Lotus"/>
                        <a:cs typeface="B Lotus" pitchFamily="2" charset="-78"/>
                      </a:endParaRPr>
                    </a:p>
                  </a:txBody>
                  <a:tcPr marL="7165" marR="7165" marT="840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a-IR" sz="1800" b="1" i="0" u="none" strike="noStrike" dirty="0" smtClean="0">
                          <a:solidFill>
                            <a:srgbClr val="000000"/>
                          </a:solidFill>
                          <a:latin typeface="B Lotus"/>
                          <a:cs typeface="B Lotus" pitchFamily="2" charset="-78"/>
                        </a:rPr>
                        <a:t>11970</a:t>
                      </a:r>
                      <a:endParaRPr lang="en-US" sz="1800" b="1" i="0" u="none" strike="noStrike" dirty="0">
                        <a:solidFill>
                          <a:srgbClr val="000000"/>
                        </a:solidFill>
                        <a:latin typeface="B Lotus"/>
                        <a:cs typeface="B Lotus" pitchFamily="2" charset="-78"/>
                      </a:endParaRPr>
                    </a:p>
                  </a:txBody>
                  <a:tcPr marL="7165" marR="7165" marT="84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a-IR" sz="1800" b="1" i="0" u="none" strike="noStrike" smtClean="0">
                          <a:solidFill>
                            <a:srgbClr val="000000"/>
                          </a:solidFill>
                          <a:latin typeface="B Lotus"/>
                          <a:cs typeface="B Lotus" pitchFamily="2" charset="-78"/>
                        </a:rPr>
                        <a:t>12644</a:t>
                      </a:r>
                      <a:endParaRPr lang="en-US" sz="1800" b="1" i="0" u="none" strike="noStrike" dirty="0">
                        <a:solidFill>
                          <a:srgbClr val="000000"/>
                        </a:solidFill>
                        <a:latin typeface="B Lotus"/>
                        <a:cs typeface="B Lotus" pitchFamily="2" charset="-78"/>
                      </a:endParaRPr>
                    </a:p>
                  </a:txBody>
                  <a:tcPr marL="7165" marR="7165" marT="84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a-IR" sz="1800" b="1" i="0" u="none" strike="noStrike" dirty="0" smtClean="0">
                          <a:solidFill>
                            <a:srgbClr val="000000"/>
                          </a:solidFill>
                          <a:latin typeface="B Lotus"/>
                          <a:cs typeface="B Lotus" pitchFamily="2" charset="-78"/>
                        </a:rPr>
                        <a:t>14149</a:t>
                      </a:r>
                      <a:endParaRPr lang="en-US" sz="1800" b="1" i="0" u="none" strike="noStrike" dirty="0">
                        <a:solidFill>
                          <a:srgbClr val="000000"/>
                        </a:solidFill>
                        <a:latin typeface="B Lotus"/>
                        <a:cs typeface="B Lotus" pitchFamily="2" charset="-78"/>
                      </a:endParaRPr>
                    </a:p>
                  </a:txBody>
                  <a:tcPr marL="7165" marR="7165" marT="84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a-IR" sz="1800" b="1" i="0" u="none" strike="noStrike" dirty="0" smtClean="0">
                          <a:solidFill>
                            <a:srgbClr val="000000"/>
                          </a:solidFill>
                          <a:latin typeface="B Lotus"/>
                          <a:cs typeface="B Lotus" pitchFamily="2" charset="-78"/>
                        </a:rPr>
                        <a:t>15533</a:t>
                      </a:r>
                      <a:endParaRPr lang="en-US" sz="1800" b="1" i="0" u="none" strike="noStrike" dirty="0">
                        <a:solidFill>
                          <a:srgbClr val="000000"/>
                        </a:solidFill>
                        <a:latin typeface="B Lotus"/>
                        <a:cs typeface="B Lotus" pitchFamily="2" charset="-78"/>
                      </a:endParaRPr>
                    </a:p>
                  </a:txBody>
                  <a:tcPr marL="7165" marR="7165" marT="840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7200">
                <a:tc gridSpan="2" vMerge="1">
                  <a:txBody>
                    <a:bodyPr/>
                    <a:lstStyle/>
                    <a:p>
                      <a:pPr algn="ctr" rtl="1" fontAlgn="ctr"/>
                      <a:endParaRPr lang="fa-IR" sz="1800" b="0" i="0" u="none" strike="noStrike" dirty="0">
                        <a:solidFill>
                          <a:srgbClr val="000000"/>
                        </a:solidFill>
                        <a:latin typeface="B Lotus"/>
                        <a:cs typeface="B Lotus" pitchFamily="2" charset="-78"/>
                      </a:endParaRPr>
                    </a:p>
                  </a:txBody>
                  <a:tcPr marL="7165" marR="7165" marT="8409"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vMerge="1">
                  <a:txBody>
                    <a:bodyPr/>
                    <a:lstStyle/>
                    <a:p>
                      <a:pPr rtl="1"/>
                      <a:endParaRPr lang="fa-IR"/>
                    </a:p>
                  </a:txBody>
                  <a:tcPr/>
                </a:tc>
                <a:tc gridSpan="2">
                  <a:txBody>
                    <a:bodyPr/>
                    <a:lstStyle/>
                    <a:p>
                      <a:pPr algn="ctr" rtl="1"/>
                      <a:r>
                        <a:rPr lang="fa-IR" sz="1800" b="0" i="0" u="none" strike="noStrike" kern="1200" dirty="0" smtClean="0">
                          <a:solidFill>
                            <a:srgbClr val="000000"/>
                          </a:solidFill>
                          <a:latin typeface="B Lotus"/>
                          <a:ea typeface="+mn-ea"/>
                          <a:cs typeface="B Lotus" pitchFamily="2" charset="-78"/>
                        </a:rPr>
                        <a:t>جمع</a:t>
                      </a:r>
                    </a:p>
                  </a:txBody>
                  <a:tcPr marL="7165" marR="7165" marT="8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rtl="0" fontAlgn="ctr"/>
                      <a:endParaRPr lang="en-US" sz="1800" b="1" i="0" u="none" strike="noStrike" dirty="0">
                        <a:solidFill>
                          <a:srgbClr val="000000"/>
                        </a:solidFill>
                        <a:latin typeface="B Lotus"/>
                        <a:cs typeface="B Lotus" pitchFamily="2" charset="-78"/>
                      </a:endParaRPr>
                    </a:p>
                  </a:txBody>
                  <a:tcPr marL="7165" marR="7165" marT="8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a-IR" sz="1800" b="1" i="0" u="none" strike="noStrike" kern="1200" dirty="0" smtClean="0">
                          <a:solidFill>
                            <a:srgbClr val="000000"/>
                          </a:solidFill>
                          <a:latin typeface="B Lotus"/>
                          <a:ea typeface="+mn-ea"/>
                          <a:cs typeface="B Lotus" pitchFamily="2" charset="-78"/>
                        </a:rPr>
                        <a:t>61168</a:t>
                      </a:r>
                      <a:endParaRPr lang="en-US" sz="1800" b="1" i="0" u="none" strike="noStrike" kern="1200" dirty="0">
                        <a:solidFill>
                          <a:srgbClr val="000000"/>
                        </a:solidFill>
                        <a:latin typeface="B Lotus"/>
                        <a:ea typeface="+mn-ea"/>
                        <a:cs typeface="B Lotus" pitchFamily="2" charset="-78"/>
                      </a:endParaRPr>
                    </a:p>
                  </a:txBody>
                  <a:tcPr marL="7165" marR="7165" marT="840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a-IR" sz="1800" b="1" i="0" u="none" strike="noStrike" dirty="0" smtClean="0">
                          <a:solidFill>
                            <a:srgbClr val="000000"/>
                          </a:solidFill>
                          <a:latin typeface="B Lotus"/>
                          <a:cs typeface="B Lotus" pitchFamily="2" charset="-78"/>
                        </a:rPr>
                        <a:t>64116</a:t>
                      </a:r>
                      <a:endParaRPr lang="en-US" sz="1800" b="1" i="0" u="none" strike="noStrike" dirty="0">
                        <a:solidFill>
                          <a:srgbClr val="000000"/>
                        </a:solidFill>
                        <a:latin typeface="B Lotus"/>
                        <a:cs typeface="B Lotus" pitchFamily="2" charset="-78"/>
                      </a:endParaRPr>
                    </a:p>
                  </a:txBody>
                  <a:tcPr marL="7165" marR="7165" marT="84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a-IR" sz="1800" b="1" i="0" u="none" strike="noStrike" dirty="0" smtClean="0">
                          <a:solidFill>
                            <a:srgbClr val="000000"/>
                          </a:solidFill>
                          <a:latin typeface="B Lotus"/>
                          <a:cs typeface="B Lotus" pitchFamily="2" charset="-78"/>
                        </a:rPr>
                        <a:t>69041</a:t>
                      </a:r>
                      <a:endParaRPr lang="en-US" sz="1800" b="1" i="0" u="none" strike="noStrike" dirty="0">
                        <a:solidFill>
                          <a:srgbClr val="000000"/>
                        </a:solidFill>
                        <a:latin typeface="B Lotus"/>
                        <a:cs typeface="B Lotus" pitchFamily="2" charset="-78"/>
                      </a:endParaRPr>
                    </a:p>
                  </a:txBody>
                  <a:tcPr marL="7165" marR="7165" marT="84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a-IR" sz="1800" b="1" i="0" u="none" strike="noStrike" dirty="0" smtClean="0">
                          <a:solidFill>
                            <a:srgbClr val="000000"/>
                          </a:solidFill>
                          <a:latin typeface="B Lotus"/>
                          <a:cs typeface="B Lotus" pitchFamily="2" charset="-78"/>
                        </a:rPr>
                        <a:t>76123</a:t>
                      </a:r>
                      <a:endParaRPr lang="en-US" sz="1800" b="1" i="0" u="none" strike="noStrike" dirty="0">
                        <a:solidFill>
                          <a:srgbClr val="000000"/>
                        </a:solidFill>
                        <a:latin typeface="B Lotus"/>
                        <a:cs typeface="B Lotus" pitchFamily="2" charset="-78"/>
                      </a:endParaRPr>
                    </a:p>
                  </a:txBody>
                  <a:tcPr marL="7165" marR="7165" marT="84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a-IR" sz="1800" b="1" i="0" u="none" strike="noStrike" dirty="0" smtClean="0">
                          <a:solidFill>
                            <a:srgbClr val="000000"/>
                          </a:solidFill>
                          <a:latin typeface="B Lotus"/>
                          <a:cs typeface="B Lotus" pitchFamily="2" charset="-78"/>
                        </a:rPr>
                        <a:t>81843</a:t>
                      </a:r>
                      <a:endParaRPr lang="en-US" sz="1800" b="1" i="0" u="none" strike="noStrike" dirty="0">
                        <a:solidFill>
                          <a:srgbClr val="000000"/>
                        </a:solidFill>
                        <a:latin typeface="B Lotus"/>
                        <a:cs typeface="B Lotus" pitchFamily="2" charset="-78"/>
                      </a:endParaRPr>
                    </a:p>
                  </a:txBody>
                  <a:tcPr marL="7165" marR="7165" marT="840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09600">
                <a:tc gridSpan="4">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fa-IR" sz="1800" b="0" i="0" u="none" strike="noStrike" dirty="0" smtClean="0">
                          <a:solidFill>
                            <a:srgbClr val="000000"/>
                          </a:solidFill>
                          <a:latin typeface="B Lotus"/>
                          <a:cs typeface="B Lotus" pitchFamily="2" charset="-78"/>
                        </a:rPr>
                        <a:t>قدرت عملي در پيك پس از كسر</a:t>
                      </a:r>
                      <a:r>
                        <a:rPr lang="fa-IR" sz="1800" b="0" i="0" u="none" strike="noStrike" baseline="0" dirty="0" smtClean="0">
                          <a:solidFill>
                            <a:srgbClr val="000000"/>
                          </a:solidFill>
                          <a:latin typeface="B Lotus"/>
                          <a:cs typeface="B Lotus" pitchFamily="2" charset="-78"/>
                        </a:rPr>
                        <a:t> خروج اضطراري</a:t>
                      </a:r>
                      <a:endParaRPr lang="fa-IR" sz="1800" b="0" i="0" u="none" strike="noStrike" dirty="0" smtClean="0">
                        <a:solidFill>
                          <a:srgbClr val="000000"/>
                        </a:solidFill>
                        <a:latin typeface="B Lotus"/>
                        <a:cs typeface="B Lotus" pitchFamily="2" charset="-78"/>
                      </a:endParaRPr>
                    </a:p>
                  </a:txBody>
                  <a:tcPr marL="7165" marR="7165" marT="840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a:txBody>
                    <a:bodyPr/>
                    <a:lstStyle/>
                    <a:p>
                      <a:pPr algn="ctr" rtl="0" fontAlgn="ctr"/>
                      <a:r>
                        <a:rPr lang="fa-IR" sz="1800" b="1" i="0" u="none" strike="noStrike" dirty="0" smtClean="0">
                          <a:solidFill>
                            <a:srgbClr val="000000"/>
                          </a:solidFill>
                          <a:latin typeface="B Lotus"/>
                          <a:cs typeface="B Lotus" pitchFamily="2" charset="-78"/>
                        </a:rPr>
                        <a:t>51983</a:t>
                      </a:r>
                      <a:endParaRPr lang="en-US" sz="1800" b="1" i="0" u="none" strike="noStrike" dirty="0">
                        <a:solidFill>
                          <a:srgbClr val="000000"/>
                        </a:solidFill>
                        <a:latin typeface="B Lotus"/>
                        <a:cs typeface="B Lotus" pitchFamily="2" charset="-78"/>
                      </a:endParaRPr>
                    </a:p>
                  </a:txBody>
                  <a:tcPr marL="7165" marR="7165" marT="84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a-IR" sz="1800" b="1" i="0" u="none" strike="noStrike" dirty="0" smtClean="0">
                          <a:solidFill>
                            <a:srgbClr val="000000"/>
                          </a:solidFill>
                          <a:latin typeface="B Lotus"/>
                          <a:cs typeface="B Lotus" pitchFamily="2" charset="-78"/>
                        </a:rPr>
                        <a:t>55542</a:t>
                      </a:r>
                      <a:endParaRPr lang="en-US" sz="1800" b="1" i="0" u="none" strike="noStrike" dirty="0">
                        <a:solidFill>
                          <a:srgbClr val="000000"/>
                        </a:solidFill>
                        <a:latin typeface="B Lotus"/>
                        <a:cs typeface="B Lotus" pitchFamily="2" charset="-78"/>
                      </a:endParaRPr>
                    </a:p>
                  </a:txBody>
                  <a:tcPr marL="7165" marR="7165" marT="84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a-IR" sz="1800" b="1" i="0" u="none" strike="noStrike" dirty="0" smtClean="0">
                          <a:solidFill>
                            <a:srgbClr val="000000"/>
                          </a:solidFill>
                          <a:latin typeface="B Lotus"/>
                          <a:cs typeface="B Lotus" pitchFamily="2" charset="-78"/>
                        </a:rPr>
                        <a:t>59853</a:t>
                      </a:r>
                      <a:endParaRPr lang="en-US" sz="1800" b="1" i="0" u="none" strike="noStrike" dirty="0">
                        <a:solidFill>
                          <a:srgbClr val="000000"/>
                        </a:solidFill>
                        <a:latin typeface="B Lotus"/>
                        <a:cs typeface="B Lotus" pitchFamily="2" charset="-78"/>
                      </a:endParaRPr>
                    </a:p>
                  </a:txBody>
                  <a:tcPr marL="7165" marR="7165" marT="84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a-IR" sz="1800" b="1" i="0" u="none" strike="noStrike" dirty="0" smtClean="0">
                          <a:solidFill>
                            <a:srgbClr val="000000"/>
                          </a:solidFill>
                          <a:latin typeface="B Lotus"/>
                          <a:cs typeface="B Lotus" pitchFamily="2" charset="-78"/>
                        </a:rPr>
                        <a:t>65955</a:t>
                      </a:r>
                      <a:endParaRPr lang="en-US" sz="1800" b="1" i="0" u="none" strike="noStrike" dirty="0">
                        <a:solidFill>
                          <a:srgbClr val="000000"/>
                        </a:solidFill>
                        <a:latin typeface="B Lotus"/>
                        <a:cs typeface="B Lotus" pitchFamily="2" charset="-78"/>
                      </a:endParaRPr>
                    </a:p>
                  </a:txBody>
                  <a:tcPr marL="7165" marR="7165" marT="84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a-IR" sz="1800" b="1" i="0" u="none" strike="noStrike" dirty="0" smtClean="0">
                          <a:solidFill>
                            <a:srgbClr val="000000"/>
                          </a:solidFill>
                          <a:latin typeface="B Lotus"/>
                          <a:cs typeface="B Lotus" pitchFamily="2" charset="-78"/>
                        </a:rPr>
                        <a:t>71515</a:t>
                      </a:r>
                      <a:endParaRPr lang="en-US" sz="1800" b="1" i="0" u="none" strike="noStrike" dirty="0">
                        <a:solidFill>
                          <a:srgbClr val="000000"/>
                        </a:solidFill>
                        <a:latin typeface="B Lotus"/>
                        <a:cs typeface="B Lotus" pitchFamily="2" charset="-78"/>
                      </a:endParaRPr>
                    </a:p>
                  </a:txBody>
                  <a:tcPr marL="7165" marR="7165" marT="840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7200">
                <a:tc gridSpan="4">
                  <a:txBody>
                    <a:bodyPr/>
                    <a:lstStyle/>
                    <a:p>
                      <a:pPr algn="ctr" rtl="1" fontAlgn="ctr"/>
                      <a:r>
                        <a:rPr lang="fa-IR" sz="1800" b="0" i="0" u="none" strike="noStrike" dirty="0">
                          <a:solidFill>
                            <a:srgbClr val="000000"/>
                          </a:solidFill>
                          <a:latin typeface="B Lotus"/>
                          <a:cs typeface="B Lotus" pitchFamily="2" charset="-78"/>
                        </a:rPr>
                        <a:t>حداكثر نياز مصرف</a:t>
                      </a:r>
                    </a:p>
                  </a:txBody>
                  <a:tcPr marL="7165" marR="7165" marT="840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rtl="1"/>
                      <a:endParaRPr lang="fa-IR" dirty="0"/>
                    </a:p>
                  </a:txBody>
                  <a:tcPr marL="7165" marR="7165" marT="84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rtl="0" fontAlgn="ctr"/>
                      <a:endParaRPr lang="en-US" sz="1800" b="1" i="0" u="none" strike="noStrike" dirty="0">
                        <a:solidFill>
                          <a:srgbClr val="000000"/>
                        </a:solidFill>
                        <a:latin typeface="B Lotus"/>
                        <a:cs typeface="B Lotus" pitchFamily="2" charset="-78"/>
                      </a:endParaRPr>
                    </a:p>
                  </a:txBody>
                  <a:tcPr marL="7165" marR="7165" marT="84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a-IR" sz="1800" b="1" i="0" u="none" strike="noStrike" dirty="0" smtClean="0">
                          <a:solidFill>
                            <a:srgbClr val="000000"/>
                          </a:solidFill>
                          <a:latin typeface="B Lotus"/>
                          <a:cs typeface="B Lotus" pitchFamily="2" charset="-78"/>
                        </a:rPr>
                        <a:t>54590</a:t>
                      </a:r>
                      <a:endParaRPr lang="en-US" sz="1800" b="1" i="0" u="none" strike="noStrike" dirty="0">
                        <a:solidFill>
                          <a:srgbClr val="000000"/>
                        </a:solidFill>
                        <a:latin typeface="B Lotus"/>
                        <a:cs typeface="B Lotus" pitchFamily="2" charset="-78"/>
                      </a:endParaRPr>
                    </a:p>
                  </a:txBody>
                  <a:tcPr marL="7165" marR="7165" marT="84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a-IR" sz="1800" b="1" i="0" u="none" strike="noStrike" dirty="0" smtClean="0">
                          <a:solidFill>
                            <a:srgbClr val="000000"/>
                          </a:solidFill>
                          <a:latin typeface="B Lotus"/>
                          <a:cs typeface="B Lotus" pitchFamily="2" charset="-78"/>
                        </a:rPr>
                        <a:t>57865</a:t>
                      </a:r>
                      <a:endParaRPr lang="en-US" sz="1800" b="1" i="0" u="none" strike="noStrike" dirty="0">
                        <a:solidFill>
                          <a:srgbClr val="000000"/>
                        </a:solidFill>
                        <a:latin typeface="B Lotus"/>
                        <a:cs typeface="B Lotus" pitchFamily="2" charset="-78"/>
                      </a:endParaRPr>
                    </a:p>
                  </a:txBody>
                  <a:tcPr marL="7165" marR="7165" marT="84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a-IR" sz="1800" b="1" i="0" u="none" strike="noStrike" dirty="0" smtClean="0">
                          <a:solidFill>
                            <a:srgbClr val="000000"/>
                          </a:solidFill>
                          <a:latin typeface="B Lotus"/>
                          <a:cs typeface="B Lotus" pitchFamily="2" charset="-78"/>
                        </a:rPr>
                        <a:t>61337</a:t>
                      </a:r>
                      <a:endParaRPr lang="en-US" sz="1800" b="1" i="0" u="none" strike="noStrike" dirty="0">
                        <a:solidFill>
                          <a:srgbClr val="000000"/>
                        </a:solidFill>
                        <a:latin typeface="B Lotus"/>
                        <a:cs typeface="B Lotus" pitchFamily="2" charset="-78"/>
                      </a:endParaRPr>
                    </a:p>
                  </a:txBody>
                  <a:tcPr marL="7165" marR="7165" marT="84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a-IR" sz="1800" b="1" i="0" u="none" strike="noStrike" dirty="0" smtClean="0">
                          <a:solidFill>
                            <a:srgbClr val="000000"/>
                          </a:solidFill>
                          <a:latin typeface="B Lotus"/>
                          <a:cs typeface="B Lotus" pitchFamily="2" charset="-78"/>
                        </a:rPr>
                        <a:t>65018</a:t>
                      </a:r>
                      <a:endParaRPr lang="en-US" sz="1800" b="1" i="0" u="none" strike="noStrike" dirty="0">
                        <a:solidFill>
                          <a:srgbClr val="000000"/>
                        </a:solidFill>
                        <a:latin typeface="B Lotus"/>
                        <a:cs typeface="B Lotus" pitchFamily="2" charset="-78"/>
                      </a:endParaRPr>
                    </a:p>
                  </a:txBody>
                  <a:tcPr marL="7165" marR="7165" marT="84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a-IR" sz="1800" b="1" i="0" u="none" strike="noStrike" dirty="0" smtClean="0">
                          <a:solidFill>
                            <a:srgbClr val="000000"/>
                          </a:solidFill>
                          <a:latin typeface="B Lotus"/>
                          <a:cs typeface="B Lotus" pitchFamily="2" charset="-78"/>
                        </a:rPr>
                        <a:t>68919</a:t>
                      </a:r>
                      <a:endParaRPr lang="en-US" sz="1800" b="1" i="0" u="none" strike="noStrike" dirty="0">
                        <a:solidFill>
                          <a:srgbClr val="000000"/>
                        </a:solidFill>
                        <a:latin typeface="B Lotus"/>
                        <a:cs typeface="B Lotus" pitchFamily="2" charset="-78"/>
                      </a:endParaRPr>
                    </a:p>
                  </a:txBody>
                  <a:tcPr marL="7165" marR="7165" marT="840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3551">
                <a:tc gridSpan="4">
                  <a:txBody>
                    <a:bodyPr/>
                    <a:lstStyle/>
                    <a:p>
                      <a:pPr algn="ctr" rtl="1" fontAlgn="ctr"/>
                      <a:r>
                        <a:rPr lang="fa-IR" sz="1800" b="0" i="0" u="none" strike="noStrike" dirty="0">
                          <a:solidFill>
                            <a:srgbClr val="000000"/>
                          </a:solidFill>
                          <a:latin typeface="B Lotus"/>
                          <a:cs typeface="B Lotus" pitchFamily="2" charset="-78"/>
                        </a:rPr>
                        <a:t>تراز توليد </a:t>
                      </a:r>
                      <a:r>
                        <a:rPr lang="fa-IR" sz="1800" b="0" i="0" u="none" strike="noStrike" dirty="0" smtClean="0">
                          <a:solidFill>
                            <a:srgbClr val="000000"/>
                          </a:solidFill>
                          <a:latin typeface="B Lotus"/>
                          <a:cs typeface="B Lotus" pitchFamily="2" charset="-78"/>
                        </a:rPr>
                        <a:t>و </a:t>
                      </a:r>
                      <a:r>
                        <a:rPr lang="fa-IR" sz="1800" b="0" i="0" u="none" strike="noStrike" dirty="0">
                          <a:solidFill>
                            <a:srgbClr val="000000"/>
                          </a:solidFill>
                          <a:latin typeface="B Lotus"/>
                          <a:cs typeface="B Lotus" pitchFamily="2" charset="-78"/>
                        </a:rPr>
                        <a:t>مصرف </a:t>
                      </a:r>
                    </a:p>
                  </a:txBody>
                  <a:tcPr marL="7165" marR="7165" marT="8409"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rtl="1"/>
                      <a:endParaRPr lang="fa-IR" dirty="0"/>
                    </a:p>
                  </a:txBody>
                  <a:tcPr marL="7165" marR="7165" marT="8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pPr algn="ctr" rtl="0" fontAlgn="ctr"/>
                      <a:endParaRPr lang="en-US" sz="1800" b="1" i="0" u="none" strike="noStrike" dirty="0">
                        <a:solidFill>
                          <a:srgbClr val="FF0000"/>
                        </a:solidFill>
                        <a:latin typeface="B Lotus"/>
                        <a:cs typeface="B Lotus" pitchFamily="2" charset="-78"/>
                      </a:endParaRPr>
                    </a:p>
                  </a:txBody>
                  <a:tcPr marL="7165" marR="7165" marT="8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ctr"/>
                      <a:r>
                        <a:rPr lang="fa-IR" sz="1800" b="1" i="0" u="none" strike="noStrike" dirty="0" smtClean="0">
                          <a:solidFill>
                            <a:srgbClr val="FF0000"/>
                          </a:solidFill>
                          <a:latin typeface="B Lotus"/>
                          <a:cs typeface="B Lotus" pitchFamily="2" charset="-78"/>
                        </a:rPr>
                        <a:t>2607-</a:t>
                      </a:r>
                      <a:endParaRPr lang="en-US" sz="1800" b="1" i="0" u="none" strike="noStrike" dirty="0">
                        <a:solidFill>
                          <a:srgbClr val="FF0000"/>
                        </a:solidFill>
                        <a:latin typeface="B Lotus"/>
                        <a:cs typeface="B Lotus" pitchFamily="2" charset="-78"/>
                      </a:endParaRPr>
                    </a:p>
                  </a:txBody>
                  <a:tcPr marL="7165" marR="7165" marT="840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ctr"/>
                      <a:r>
                        <a:rPr lang="fa-IR" sz="1800" b="1" i="0" u="none" strike="noStrike" dirty="0" smtClean="0">
                          <a:solidFill>
                            <a:srgbClr val="FF0000"/>
                          </a:solidFill>
                          <a:latin typeface="B Lotus"/>
                          <a:cs typeface="B Lotus" pitchFamily="2" charset="-78"/>
                        </a:rPr>
                        <a:t>2323-</a:t>
                      </a:r>
                      <a:endParaRPr lang="en-US" sz="1800" b="1" i="0" u="none" strike="noStrike" dirty="0">
                        <a:solidFill>
                          <a:srgbClr val="FF0000"/>
                        </a:solidFill>
                        <a:latin typeface="B Lotus"/>
                        <a:cs typeface="B Lotus" pitchFamily="2" charset="-78"/>
                      </a:endParaRPr>
                    </a:p>
                  </a:txBody>
                  <a:tcPr marL="7165" marR="7165" marT="84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ctr"/>
                      <a:r>
                        <a:rPr lang="fa-IR" sz="1800" b="1" i="0" u="none" strike="noStrike" dirty="0" smtClean="0">
                          <a:solidFill>
                            <a:srgbClr val="FF0000"/>
                          </a:solidFill>
                          <a:latin typeface="B Lotus"/>
                          <a:cs typeface="B Lotus" pitchFamily="2" charset="-78"/>
                        </a:rPr>
                        <a:t>1484-</a:t>
                      </a:r>
                      <a:endParaRPr lang="en-US" sz="1800" b="1" i="0" u="none" strike="noStrike" dirty="0">
                        <a:solidFill>
                          <a:srgbClr val="FF0000"/>
                        </a:solidFill>
                        <a:latin typeface="B Lotus"/>
                        <a:cs typeface="B Lotus" pitchFamily="2" charset="-78"/>
                      </a:endParaRPr>
                    </a:p>
                  </a:txBody>
                  <a:tcPr marL="7165" marR="7165" marT="84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ctr"/>
                      <a:r>
                        <a:rPr lang="fa-IR" sz="1800" b="1" i="0" u="none" strike="noStrike" dirty="0" smtClean="0">
                          <a:solidFill>
                            <a:srgbClr val="FF0000"/>
                          </a:solidFill>
                          <a:latin typeface="B Lotus"/>
                          <a:cs typeface="B Lotus" pitchFamily="2" charset="-78"/>
                        </a:rPr>
                        <a:t>937</a:t>
                      </a:r>
                      <a:endParaRPr lang="en-US" sz="1800" b="1" i="0" u="none" strike="noStrike" dirty="0">
                        <a:solidFill>
                          <a:srgbClr val="FF0000"/>
                        </a:solidFill>
                        <a:latin typeface="B Lotus"/>
                        <a:cs typeface="B Lotus" pitchFamily="2" charset="-78"/>
                      </a:endParaRPr>
                    </a:p>
                  </a:txBody>
                  <a:tcPr marL="7165" marR="7165" marT="84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ctr"/>
                      <a:r>
                        <a:rPr lang="fa-IR" sz="1800" b="1" i="0" u="none" strike="noStrike" dirty="0" smtClean="0">
                          <a:solidFill>
                            <a:srgbClr val="FF0000"/>
                          </a:solidFill>
                          <a:latin typeface="B Lotus"/>
                          <a:cs typeface="B Lotus" pitchFamily="2" charset="-78"/>
                        </a:rPr>
                        <a:t>2596</a:t>
                      </a:r>
                      <a:endParaRPr lang="en-US" sz="1800" b="1" i="0" u="none" strike="noStrike" dirty="0">
                        <a:solidFill>
                          <a:srgbClr val="FF0000"/>
                        </a:solidFill>
                        <a:latin typeface="B Lotus"/>
                        <a:cs typeface="B Lotus" pitchFamily="2" charset="-78"/>
                      </a:endParaRPr>
                    </a:p>
                  </a:txBody>
                  <a:tcPr marL="7165" marR="7165" marT="840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4" name="Slide Number Placeholder 3"/>
          <p:cNvSpPr>
            <a:spLocks noGrp="1"/>
          </p:cNvSpPr>
          <p:nvPr>
            <p:ph type="sldNum" sz="quarter" idx="12"/>
          </p:nvPr>
        </p:nvSpPr>
        <p:spPr/>
        <p:txBody>
          <a:bodyPr/>
          <a:lstStyle/>
          <a:p>
            <a:pPr>
              <a:defRPr/>
            </a:pPr>
            <a:fld id="{5C790BB6-1BD1-45FD-A29D-543C99DE4A5D}" type="slidenum">
              <a:rPr lang="ar-SA" smtClean="0"/>
              <a:pPr>
                <a:defRPr/>
              </a:pPr>
              <a:t>31</a:t>
            </a:fld>
            <a:endParaRPr lang="en-US"/>
          </a:p>
        </p:txBody>
      </p:sp>
      <p:sp>
        <p:nvSpPr>
          <p:cNvPr id="5" name="Rounded Rectangle 4"/>
          <p:cNvSpPr/>
          <p:nvPr/>
        </p:nvSpPr>
        <p:spPr>
          <a:xfrm>
            <a:off x="381000" y="381000"/>
            <a:ext cx="8382000" cy="838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sz="2400" dirty="0" smtClean="0">
                <a:solidFill>
                  <a:srgbClr val="C00000"/>
                </a:solidFill>
                <a:cs typeface="B Titr" pitchFamily="2" charset="-78"/>
              </a:rPr>
              <a:t>پيش بيني متوسط سوخت مصرفي معادل گاز طبيعي در نيروگاهها و راندمان طي سالهاي 1395 الي 1399</a:t>
            </a:r>
          </a:p>
        </p:txBody>
      </p:sp>
      <p:sp>
        <p:nvSpPr>
          <p:cNvPr id="6" name="Content Placeholder 5"/>
          <p:cNvSpPr>
            <a:spLocks noGrp="1"/>
          </p:cNvSpPr>
          <p:nvPr>
            <p:ph idx="1"/>
          </p:nvPr>
        </p:nvSpPr>
        <p:spPr>
          <a:xfrm>
            <a:off x="381000" y="1600200"/>
            <a:ext cx="8229600" cy="452596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fa-IR" sz="1800" dirty="0" smtClean="0">
              <a:solidFill>
                <a:schemeClr val="tx2"/>
              </a:solidFill>
              <a:cs typeface="B Mitra" pitchFamily="2" charset="-78"/>
            </a:endParaRPr>
          </a:p>
          <a:p>
            <a:pPr algn="just">
              <a:buNone/>
              <a:defRPr/>
            </a:pPr>
            <a:r>
              <a:rPr lang="fa-IR" sz="1800" dirty="0" smtClean="0">
                <a:solidFill>
                  <a:schemeClr val="tx2"/>
                </a:solidFill>
                <a:cs typeface="B Mitra" pitchFamily="2" charset="-78"/>
              </a:rPr>
              <a:t> </a:t>
            </a:r>
          </a:p>
          <a:p>
            <a:pPr algn="just">
              <a:defRPr/>
            </a:pPr>
            <a:endParaRPr lang="en-US" sz="1800" dirty="0" smtClean="0">
              <a:solidFill>
                <a:schemeClr val="tx2"/>
              </a:solidFill>
              <a:cs typeface="B Mitra" pitchFamily="2" charset="-78"/>
            </a:endParaRPr>
          </a:p>
          <a:p>
            <a:pPr marL="398463" indent="-398463" algn="just">
              <a:spcBef>
                <a:spcPts val="600"/>
              </a:spcBef>
              <a:spcAft>
                <a:spcPts val="600"/>
              </a:spcAft>
              <a:buClr>
                <a:schemeClr val="accent2"/>
              </a:buClr>
              <a:tabLst>
                <a:tab pos="0" algn="l"/>
                <a:tab pos="92075" algn="l"/>
                <a:tab pos="457200" algn="r"/>
                <a:tab pos="2636838" algn="ctr"/>
                <a:tab pos="5273675" algn="r"/>
              </a:tabLst>
              <a:defRPr/>
            </a:pPr>
            <a:endParaRPr lang="fa-IR" sz="1800" dirty="0">
              <a:solidFill>
                <a:schemeClr val="tx2"/>
              </a:solidFill>
              <a:cs typeface="B Mitra" pitchFamily="2" charset="-78"/>
            </a:endParaRPr>
          </a:p>
        </p:txBody>
      </p:sp>
      <p:graphicFrame>
        <p:nvGraphicFramePr>
          <p:cNvPr id="7" name="Table 6"/>
          <p:cNvGraphicFramePr>
            <a:graphicFrameLocks noGrp="1"/>
          </p:cNvGraphicFramePr>
          <p:nvPr>
            <p:extLst>
              <p:ext uri="{D42A27DB-BD31-4B8C-83A1-F6EECF244321}">
                <p14:modId xmlns="" xmlns:p14="http://schemas.microsoft.com/office/powerpoint/2010/main" val="3455332852"/>
              </p:ext>
            </p:extLst>
          </p:nvPr>
        </p:nvGraphicFramePr>
        <p:xfrm>
          <a:off x="1219200" y="1752600"/>
          <a:ext cx="6883401" cy="1219200"/>
        </p:xfrm>
        <a:graphic>
          <a:graphicData uri="http://schemas.openxmlformats.org/drawingml/2006/table">
            <a:tbl>
              <a:tblPr rtl="1"/>
              <a:tblGrid>
                <a:gridCol w="893052"/>
                <a:gridCol w="1053484"/>
                <a:gridCol w="1076065"/>
                <a:gridCol w="812800"/>
                <a:gridCol w="913580"/>
                <a:gridCol w="696634"/>
                <a:gridCol w="710471"/>
                <a:gridCol w="727315"/>
              </a:tblGrid>
              <a:tr h="398723">
                <a:tc>
                  <a:txBody>
                    <a:bodyPr/>
                    <a:lstStyle/>
                    <a:p>
                      <a:pPr algn="ctr" rtl="0" fontAlgn="b"/>
                      <a:endParaRPr lang="en-US" sz="1000" b="0" i="0" u="none" strike="noStrike" dirty="0">
                        <a:solidFill>
                          <a:srgbClr val="000000"/>
                        </a:solidFill>
                        <a:latin typeface="B Nazanin"/>
                        <a:cs typeface="B Lotus" pitchFamily="2" charset="-78"/>
                      </a:endParaRPr>
                    </a:p>
                  </a:txBody>
                  <a:tcPr marL="7165" marR="7165" marT="8409"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rtl="0" fontAlgn="b"/>
                      <a:endParaRPr lang="en-US" sz="1000" b="0" i="0" u="none" strike="noStrike" dirty="0">
                        <a:solidFill>
                          <a:srgbClr val="000000"/>
                        </a:solidFill>
                        <a:latin typeface="B Nazanin"/>
                        <a:cs typeface="B Lotus" pitchFamily="2" charset="-78"/>
                      </a:endParaRPr>
                    </a:p>
                  </a:txBody>
                  <a:tcPr marL="7165" marR="7165" marT="8409"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rtl="0" fontAlgn="b"/>
                      <a:endParaRPr lang="en-US" sz="1000" b="0" i="0" u="none" strike="noStrike" dirty="0">
                        <a:solidFill>
                          <a:srgbClr val="000000"/>
                        </a:solidFill>
                        <a:latin typeface="B Nazanin"/>
                        <a:cs typeface="B Lotus" pitchFamily="2" charset="-78"/>
                      </a:endParaRPr>
                    </a:p>
                  </a:txBody>
                  <a:tcPr marL="7165" marR="7165" marT="8409"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rtl="0" fontAlgn="b"/>
                      <a:endParaRPr lang="en-US" sz="1000" b="0" i="0" u="none" strike="noStrike" dirty="0">
                        <a:solidFill>
                          <a:srgbClr val="000000"/>
                        </a:solidFill>
                        <a:latin typeface="B Nazanin"/>
                        <a:cs typeface="B Lotus" pitchFamily="2" charset="-78"/>
                      </a:endParaRPr>
                    </a:p>
                  </a:txBody>
                  <a:tcPr marL="7165" marR="7165" marT="8409" marB="0" anchor="b">
                    <a:lnL>
                      <a:noFill/>
                    </a:lnL>
                    <a:lnR>
                      <a:noFill/>
                    </a:lnR>
                    <a:lnT>
                      <a:noFill/>
                    </a:lnT>
                    <a:lnB w="25400" cap="flat" cmpd="dbl" algn="ctr">
                      <a:solidFill>
                        <a:srgbClr val="000000"/>
                      </a:solidFill>
                      <a:prstDash val="solid"/>
                      <a:round/>
                      <a:headEnd type="none" w="med" len="med"/>
                      <a:tailEnd type="none" w="med" len="med"/>
                    </a:lnB>
                  </a:tcPr>
                </a:tc>
                <a:tc gridSpan="4">
                  <a:txBody>
                    <a:bodyPr/>
                    <a:lstStyle/>
                    <a:p>
                      <a:pPr algn="ctr" rtl="1" fontAlgn="b"/>
                      <a:r>
                        <a:rPr lang="fa-IR" sz="1800" b="1" i="0" u="none" strike="noStrike" dirty="0">
                          <a:solidFill>
                            <a:srgbClr val="000000"/>
                          </a:solidFill>
                          <a:latin typeface="B Nazanin"/>
                          <a:cs typeface="B Lotus" pitchFamily="2" charset="-78"/>
                        </a:rPr>
                        <a:t>ارقام بر حسب </a:t>
                      </a:r>
                      <a:r>
                        <a:rPr lang="fa-IR" sz="1800" b="1" i="0" u="none" strike="noStrike" dirty="0" smtClean="0">
                          <a:solidFill>
                            <a:srgbClr val="000000"/>
                          </a:solidFill>
                          <a:latin typeface="B Nazanin"/>
                          <a:cs typeface="B Lotus" pitchFamily="2" charset="-78"/>
                        </a:rPr>
                        <a:t>ميليون متر مكعب در روز</a:t>
                      </a:r>
                      <a:endParaRPr lang="fa-IR" sz="1800" b="1" i="0" u="none" strike="noStrike" dirty="0">
                        <a:solidFill>
                          <a:srgbClr val="000000"/>
                        </a:solidFill>
                        <a:latin typeface="B Nazanin"/>
                        <a:cs typeface="B Lotus" pitchFamily="2" charset="-78"/>
                      </a:endParaRPr>
                    </a:p>
                  </a:txBody>
                  <a:tcPr marL="7165" marR="7165" marT="8409" marB="0" anchor="b">
                    <a:lnL>
                      <a:noFill/>
                    </a:lnL>
                    <a:lnR>
                      <a:noFill/>
                    </a:lnR>
                    <a:lnT>
                      <a:noFill/>
                    </a:lnT>
                    <a:lnB w="25400" cap="flat" cmpd="dbl" algn="ctr">
                      <a:solidFill>
                        <a:srgbClr val="000000"/>
                      </a:solidFill>
                      <a:prstDash val="solid"/>
                      <a:round/>
                      <a:headEnd type="none" w="med" len="med"/>
                      <a:tailEnd type="none" w="med" len="med"/>
                    </a:lnB>
                  </a:tcPr>
                </a:tc>
                <a:tc hMerge="1">
                  <a:txBody>
                    <a:bodyPr/>
                    <a:lstStyle/>
                    <a:p>
                      <a:pPr algn="ctr" rtl="1" fontAlgn="b"/>
                      <a:endParaRPr lang="fa-IR" sz="1800" b="1" i="0" u="none" strike="noStrike" dirty="0">
                        <a:solidFill>
                          <a:srgbClr val="000000"/>
                        </a:solidFill>
                        <a:latin typeface="B Nazanin"/>
                        <a:cs typeface="B Lotus" pitchFamily="2" charset="-78"/>
                      </a:endParaRPr>
                    </a:p>
                  </a:txBody>
                  <a:tcPr marL="7165" marR="7165" marT="8409" marB="0" anchor="b">
                    <a:lnL>
                      <a:noFill/>
                    </a:lnL>
                    <a:lnR>
                      <a:noFill/>
                    </a:lnR>
                    <a:lnT>
                      <a:noFill/>
                    </a:lnT>
                    <a:lnB w="25400" cap="flat" cmpd="dbl"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algn="l" rtl="1" fontAlgn="b"/>
                      <a:endParaRPr lang="fa-IR" sz="1000" b="1" i="0" u="none" strike="noStrike" dirty="0">
                        <a:solidFill>
                          <a:srgbClr val="000000"/>
                        </a:solidFill>
                        <a:latin typeface="B Nazanin"/>
                        <a:cs typeface="B Lotus" pitchFamily="2" charset="-78"/>
                      </a:endParaRPr>
                    </a:p>
                  </a:txBody>
                  <a:tcPr marL="7165" marR="7165" marT="8409" marB="0" anchor="b">
                    <a:lnL>
                      <a:noFill/>
                    </a:lnL>
                    <a:lnR>
                      <a:noFill/>
                    </a:lnR>
                    <a:lnT>
                      <a:noFill/>
                    </a:lnT>
                    <a:lnB w="25400" cap="flat" cmpd="dbl" algn="ctr">
                      <a:solidFill>
                        <a:srgbClr val="000000"/>
                      </a:solidFill>
                      <a:prstDash val="solid"/>
                      <a:round/>
                      <a:headEnd type="none" w="med" len="med"/>
                      <a:tailEnd type="none" w="med" len="med"/>
                    </a:lnB>
                  </a:tcPr>
                </a:tc>
              </a:tr>
              <a:tr h="439477">
                <a:tc gridSpan="3">
                  <a:txBody>
                    <a:bodyPr/>
                    <a:lstStyle/>
                    <a:p>
                      <a:pPr algn="ctr" rtl="1" fontAlgn="ctr"/>
                      <a:r>
                        <a:rPr lang="fa-IR" sz="1800" b="0" i="0" u="none" strike="noStrike" dirty="0">
                          <a:solidFill>
                            <a:srgbClr val="000000"/>
                          </a:solidFill>
                          <a:latin typeface="B Lotus"/>
                          <a:cs typeface="B Lotus" pitchFamily="2" charset="-78"/>
                        </a:rPr>
                        <a:t>شرح</a:t>
                      </a:r>
                    </a:p>
                  </a:txBody>
                  <a:tcPr marL="7165" marR="7165" marT="840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algn="ctr" rtl="0" fontAlgn="ctr"/>
                      <a:endParaRPr lang="en-US" sz="1800" b="1" i="0" u="none" strike="noStrike" dirty="0">
                        <a:solidFill>
                          <a:srgbClr val="000000"/>
                        </a:solidFill>
                        <a:latin typeface="B Lotus"/>
                        <a:cs typeface="B Lotus" pitchFamily="2" charset="-78"/>
                      </a:endParaRPr>
                    </a:p>
                  </a:txBody>
                  <a:tcPr marL="7165" marR="7165" marT="84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800" b="1" i="0" u="none" strike="noStrike" dirty="0" smtClean="0">
                          <a:solidFill>
                            <a:srgbClr val="000000"/>
                          </a:solidFill>
                          <a:latin typeface="B Lotus"/>
                          <a:cs typeface="B Lotus" pitchFamily="2" charset="-78"/>
                        </a:rPr>
                        <a:t>139</a:t>
                      </a:r>
                      <a:r>
                        <a:rPr lang="fa-IR" sz="1800" b="1" i="0" u="none" strike="noStrike" dirty="0" smtClean="0">
                          <a:solidFill>
                            <a:srgbClr val="000000"/>
                          </a:solidFill>
                          <a:latin typeface="B Lotus"/>
                          <a:cs typeface="B Lotus" pitchFamily="2" charset="-78"/>
                        </a:rPr>
                        <a:t>5</a:t>
                      </a:r>
                      <a:endParaRPr lang="en-US" sz="1800" b="1" i="0" u="none" strike="noStrike" dirty="0">
                        <a:solidFill>
                          <a:srgbClr val="000000"/>
                        </a:solidFill>
                        <a:latin typeface="B Lotus"/>
                        <a:cs typeface="B Lotus" pitchFamily="2" charset="-78"/>
                      </a:endParaRPr>
                    </a:p>
                  </a:txBody>
                  <a:tcPr marL="7165" marR="7165" marT="84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800" b="1" i="0" u="none" strike="noStrike" dirty="0" smtClean="0">
                          <a:solidFill>
                            <a:srgbClr val="000000"/>
                          </a:solidFill>
                          <a:latin typeface="B Lotus"/>
                          <a:cs typeface="B Lotus" pitchFamily="2" charset="-78"/>
                        </a:rPr>
                        <a:t>139</a:t>
                      </a:r>
                      <a:r>
                        <a:rPr lang="fa-IR" sz="1800" b="1" i="0" u="none" strike="noStrike" dirty="0" smtClean="0">
                          <a:solidFill>
                            <a:srgbClr val="000000"/>
                          </a:solidFill>
                          <a:latin typeface="B Lotus"/>
                          <a:cs typeface="B Lotus" pitchFamily="2" charset="-78"/>
                        </a:rPr>
                        <a:t>6</a:t>
                      </a:r>
                      <a:endParaRPr lang="en-US" sz="1800" b="1" i="0" u="none" strike="noStrike" dirty="0">
                        <a:solidFill>
                          <a:srgbClr val="000000"/>
                        </a:solidFill>
                        <a:latin typeface="B Lotus"/>
                        <a:cs typeface="B Lotus" pitchFamily="2" charset="-78"/>
                      </a:endParaRPr>
                    </a:p>
                  </a:txBody>
                  <a:tcPr marL="7165" marR="7165" marT="84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800" b="1" i="0" u="none" strike="noStrike" dirty="0" smtClean="0">
                          <a:solidFill>
                            <a:srgbClr val="000000"/>
                          </a:solidFill>
                          <a:latin typeface="B Lotus"/>
                          <a:cs typeface="B Lotus" pitchFamily="2" charset="-78"/>
                        </a:rPr>
                        <a:t>139</a:t>
                      </a:r>
                      <a:r>
                        <a:rPr lang="fa-IR" sz="1800" b="1" i="0" u="none" strike="noStrike" dirty="0" smtClean="0">
                          <a:solidFill>
                            <a:srgbClr val="000000"/>
                          </a:solidFill>
                          <a:latin typeface="B Lotus"/>
                          <a:cs typeface="B Lotus" pitchFamily="2" charset="-78"/>
                        </a:rPr>
                        <a:t>7</a:t>
                      </a:r>
                      <a:endParaRPr lang="en-US" sz="1800" b="1" i="0" u="none" strike="noStrike" dirty="0">
                        <a:solidFill>
                          <a:srgbClr val="000000"/>
                        </a:solidFill>
                        <a:latin typeface="B Lotus"/>
                        <a:cs typeface="B Lotus" pitchFamily="2" charset="-78"/>
                      </a:endParaRPr>
                    </a:p>
                  </a:txBody>
                  <a:tcPr marL="7165" marR="7165" marT="84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1800" b="1" i="0" u="none" strike="noStrike" dirty="0" smtClean="0">
                          <a:solidFill>
                            <a:srgbClr val="000000"/>
                          </a:solidFill>
                          <a:latin typeface="B Lotus"/>
                          <a:cs typeface="B Lotus" pitchFamily="2" charset="-78"/>
                        </a:rPr>
                        <a:t>1398</a:t>
                      </a:r>
                      <a:endParaRPr lang="en-US" sz="1800" b="1" i="0" u="none" strike="noStrike" dirty="0">
                        <a:solidFill>
                          <a:srgbClr val="000000"/>
                        </a:solidFill>
                        <a:latin typeface="B Lotus"/>
                        <a:cs typeface="B Lotus" pitchFamily="2" charset="-78"/>
                      </a:endParaRPr>
                    </a:p>
                  </a:txBody>
                  <a:tcPr marL="7165" marR="7165" marT="84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800" b="1" i="0" u="none" strike="noStrike" dirty="0" smtClean="0">
                          <a:solidFill>
                            <a:srgbClr val="000000"/>
                          </a:solidFill>
                          <a:latin typeface="B Lotus"/>
                          <a:cs typeface="B Lotus" pitchFamily="2" charset="-78"/>
                        </a:rPr>
                        <a:t>139</a:t>
                      </a:r>
                      <a:r>
                        <a:rPr lang="fa-IR" sz="1800" b="1" i="0" u="none" strike="noStrike" dirty="0" smtClean="0">
                          <a:solidFill>
                            <a:srgbClr val="000000"/>
                          </a:solidFill>
                          <a:latin typeface="B Lotus"/>
                          <a:cs typeface="B Lotus" pitchFamily="2" charset="-78"/>
                        </a:rPr>
                        <a:t>9</a:t>
                      </a:r>
                      <a:endParaRPr lang="en-US" sz="1800" b="1" i="0" u="none" strike="noStrike" dirty="0">
                        <a:solidFill>
                          <a:srgbClr val="000000"/>
                        </a:solidFill>
                        <a:latin typeface="B Lotus"/>
                        <a:cs typeface="B Lotus" pitchFamily="2" charset="-78"/>
                      </a:endParaRPr>
                    </a:p>
                  </a:txBody>
                  <a:tcPr marL="7165" marR="7165" marT="840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gridSpan="3">
                  <a:txBody>
                    <a:bodyPr/>
                    <a:lstStyle/>
                    <a:p>
                      <a:pPr algn="ctr" rtl="0" fontAlgn="ctr"/>
                      <a:r>
                        <a:rPr lang="fa-IR" sz="1800" b="0" i="0" u="none" strike="noStrike" kern="1200" dirty="0" smtClean="0">
                          <a:solidFill>
                            <a:srgbClr val="000000"/>
                          </a:solidFill>
                          <a:latin typeface="B Lotus"/>
                          <a:ea typeface="+mn-ea"/>
                          <a:cs typeface="B Lotus" pitchFamily="2" charset="-78"/>
                        </a:rPr>
                        <a:t>متوسط سوخت مصرفي معادل گاز طبيعي</a:t>
                      </a:r>
                      <a:endParaRPr lang="fa-IR" sz="1800" b="0" i="0" u="none" strike="noStrike" dirty="0">
                        <a:solidFill>
                          <a:srgbClr val="000000"/>
                        </a:solidFill>
                        <a:latin typeface="B Lotus"/>
                        <a:cs typeface="B Lotus" pitchFamily="2" charset="-78"/>
                      </a:endParaRPr>
                    </a:p>
                  </a:txBody>
                  <a:tcPr marL="7165" marR="7165" marT="840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algn="ctr" rtl="0" fontAlgn="ctr"/>
                      <a:endParaRPr lang="en-US" sz="1800" b="1" i="0" u="none" strike="noStrike" dirty="0">
                        <a:solidFill>
                          <a:srgbClr val="000000"/>
                        </a:solidFill>
                        <a:latin typeface="B Lotus"/>
                        <a:cs typeface="B Lotus" pitchFamily="2" charset="-78"/>
                      </a:endParaRPr>
                    </a:p>
                  </a:txBody>
                  <a:tcPr marL="7165" marR="7165" marT="84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a-IR" sz="1800" b="1" i="0" u="none" strike="noStrike" dirty="0" smtClean="0">
                          <a:solidFill>
                            <a:srgbClr val="000000"/>
                          </a:solidFill>
                          <a:latin typeface="B Lotus"/>
                          <a:cs typeface="B Lotus" pitchFamily="2" charset="-78"/>
                        </a:rPr>
                        <a:t>209</a:t>
                      </a:r>
                      <a:endParaRPr lang="en-US" sz="1800" b="1" i="0" u="none" strike="noStrike" dirty="0">
                        <a:solidFill>
                          <a:srgbClr val="000000"/>
                        </a:solidFill>
                        <a:latin typeface="B Lotus"/>
                        <a:cs typeface="B Lotus" pitchFamily="2" charset="-78"/>
                      </a:endParaRPr>
                    </a:p>
                  </a:txBody>
                  <a:tcPr marL="7165" marR="7165" marT="84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a-IR" sz="1800" b="1" i="0" u="none" strike="noStrike" dirty="0" smtClean="0">
                          <a:solidFill>
                            <a:srgbClr val="000000"/>
                          </a:solidFill>
                          <a:latin typeface="B Lotus"/>
                          <a:cs typeface="B Lotus" pitchFamily="2" charset="-78"/>
                        </a:rPr>
                        <a:t>237</a:t>
                      </a:r>
                      <a:endParaRPr lang="en-US" sz="1800" b="1" i="0" u="none" strike="noStrike" dirty="0">
                        <a:solidFill>
                          <a:srgbClr val="000000"/>
                        </a:solidFill>
                        <a:latin typeface="B Lotus"/>
                        <a:cs typeface="B Lotus" pitchFamily="2" charset="-78"/>
                      </a:endParaRPr>
                    </a:p>
                  </a:txBody>
                  <a:tcPr marL="7165" marR="7165" marT="84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a-IR" sz="1800" b="1" i="0" u="none" strike="noStrike" dirty="0" smtClean="0">
                          <a:solidFill>
                            <a:srgbClr val="000000"/>
                          </a:solidFill>
                          <a:latin typeface="B Lotus"/>
                          <a:cs typeface="B Lotus" pitchFamily="2" charset="-78"/>
                        </a:rPr>
                        <a:t>270</a:t>
                      </a:r>
                      <a:endParaRPr lang="en-US" sz="1800" b="1" i="0" u="none" strike="noStrike" dirty="0">
                        <a:solidFill>
                          <a:srgbClr val="000000"/>
                        </a:solidFill>
                        <a:latin typeface="B Lotus"/>
                        <a:cs typeface="B Lotus" pitchFamily="2" charset="-78"/>
                      </a:endParaRPr>
                    </a:p>
                  </a:txBody>
                  <a:tcPr marL="7165" marR="7165" marT="84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a-IR" sz="1800" b="1" i="0" u="none" strike="noStrike" dirty="0" smtClean="0">
                          <a:solidFill>
                            <a:srgbClr val="000000"/>
                          </a:solidFill>
                          <a:latin typeface="B Lotus"/>
                          <a:cs typeface="B Lotus" pitchFamily="2" charset="-78"/>
                        </a:rPr>
                        <a:t>294</a:t>
                      </a:r>
                      <a:endParaRPr lang="en-US" sz="1800" b="1" i="0" u="none" strike="noStrike" dirty="0">
                        <a:solidFill>
                          <a:srgbClr val="000000"/>
                        </a:solidFill>
                        <a:latin typeface="B Lotus"/>
                        <a:cs typeface="B Lotus" pitchFamily="2" charset="-78"/>
                      </a:endParaRPr>
                    </a:p>
                  </a:txBody>
                  <a:tcPr marL="7165" marR="7165" marT="84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a-IR" sz="1800" b="1" i="0" u="none" strike="noStrike" dirty="0" smtClean="0">
                          <a:solidFill>
                            <a:srgbClr val="000000"/>
                          </a:solidFill>
                          <a:latin typeface="B Lotus"/>
                          <a:cs typeface="B Lotus" pitchFamily="2" charset="-78"/>
                        </a:rPr>
                        <a:t>302</a:t>
                      </a:r>
                      <a:endParaRPr lang="en-US" sz="1800" b="1" i="0" u="none" strike="noStrike" dirty="0">
                        <a:solidFill>
                          <a:srgbClr val="000000"/>
                        </a:solidFill>
                        <a:latin typeface="B Lotus"/>
                        <a:cs typeface="B Lotus" pitchFamily="2" charset="-78"/>
                      </a:endParaRPr>
                    </a:p>
                  </a:txBody>
                  <a:tcPr marL="7165" marR="7165" marT="840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8" name="Table 7"/>
          <p:cNvGraphicFramePr>
            <a:graphicFrameLocks noGrp="1"/>
          </p:cNvGraphicFramePr>
          <p:nvPr>
            <p:extLst>
              <p:ext uri="{D42A27DB-BD31-4B8C-83A1-F6EECF244321}">
                <p14:modId xmlns="" xmlns:p14="http://schemas.microsoft.com/office/powerpoint/2010/main" val="3455332852"/>
              </p:ext>
            </p:extLst>
          </p:nvPr>
        </p:nvGraphicFramePr>
        <p:xfrm>
          <a:off x="1219200" y="3886200"/>
          <a:ext cx="6731001" cy="1347046"/>
        </p:xfrm>
        <a:graphic>
          <a:graphicData uri="http://schemas.openxmlformats.org/drawingml/2006/table">
            <a:tbl>
              <a:tblPr rtl="1"/>
              <a:tblGrid>
                <a:gridCol w="893052"/>
                <a:gridCol w="1053484"/>
                <a:gridCol w="1812665"/>
                <a:gridCol w="609600"/>
                <a:gridCol w="584200"/>
                <a:gridCol w="584200"/>
                <a:gridCol w="618885"/>
                <a:gridCol w="574915"/>
              </a:tblGrid>
              <a:tr h="381000">
                <a:tc>
                  <a:txBody>
                    <a:bodyPr/>
                    <a:lstStyle/>
                    <a:p>
                      <a:pPr algn="ctr" rtl="0" fontAlgn="b"/>
                      <a:endParaRPr lang="en-US" sz="1000" b="0" i="0" u="none" strike="noStrike" dirty="0">
                        <a:solidFill>
                          <a:srgbClr val="000000"/>
                        </a:solidFill>
                        <a:latin typeface="B Nazanin"/>
                        <a:cs typeface="B Lotus" pitchFamily="2" charset="-78"/>
                      </a:endParaRPr>
                    </a:p>
                  </a:txBody>
                  <a:tcPr marL="7165" marR="7165" marT="8409"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rtl="0" fontAlgn="b"/>
                      <a:endParaRPr lang="en-US" sz="1000" b="0" i="0" u="none" strike="noStrike" dirty="0">
                        <a:solidFill>
                          <a:srgbClr val="000000"/>
                        </a:solidFill>
                        <a:latin typeface="B Nazanin"/>
                        <a:cs typeface="B Lotus" pitchFamily="2" charset="-78"/>
                      </a:endParaRPr>
                    </a:p>
                  </a:txBody>
                  <a:tcPr marL="7165" marR="7165" marT="8409"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rtl="0" fontAlgn="b"/>
                      <a:endParaRPr lang="en-US" sz="1000" b="0" i="0" u="none" strike="noStrike" dirty="0">
                        <a:solidFill>
                          <a:srgbClr val="000000"/>
                        </a:solidFill>
                        <a:latin typeface="B Nazanin"/>
                        <a:cs typeface="B Lotus" pitchFamily="2" charset="-78"/>
                      </a:endParaRPr>
                    </a:p>
                  </a:txBody>
                  <a:tcPr marL="7165" marR="7165" marT="8409"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rtl="0" fontAlgn="b"/>
                      <a:endParaRPr lang="en-US" sz="1000" b="0" i="0" u="none" strike="noStrike" dirty="0">
                        <a:solidFill>
                          <a:srgbClr val="000000"/>
                        </a:solidFill>
                        <a:latin typeface="B Nazanin"/>
                        <a:cs typeface="B Lotus" pitchFamily="2" charset="-78"/>
                      </a:endParaRPr>
                    </a:p>
                  </a:txBody>
                  <a:tcPr marL="7165" marR="7165" marT="8409" marB="0" anchor="b">
                    <a:lnL>
                      <a:noFill/>
                    </a:lnL>
                    <a:lnR>
                      <a:noFill/>
                    </a:lnR>
                    <a:lnT>
                      <a:noFill/>
                    </a:lnT>
                    <a:lnB w="25400" cap="flat" cmpd="dbl" algn="ctr">
                      <a:solidFill>
                        <a:srgbClr val="000000"/>
                      </a:solidFill>
                      <a:prstDash val="solid"/>
                      <a:round/>
                      <a:headEnd type="none" w="med" len="med"/>
                      <a:tailEnd type="none" w="med" len="med"/>
                    </a:lnB>
                  </a:tcPr>
                </a:tc>
                <a:tc gridSpan="4">
                  <a:txBody>
                    <a:bodyPr/>
                    <a:lstStyle/>
                    <a:p>
                      <a:pPr algn="l" rtl="1" fontAlgn="b"/>
                      <a:r>
                        <a:rPr lang="fa-IR" sz="1800" b="1" i="0" u="none" strike="noStrike" dirty="0">
                          <a:solidFill>
                            <a:srgbClr val="000000"/>
                          </a:solidFill>
                          <a:latin typeface="B Nazanin"/>
                          <a:cs typeface="B Lotus" pitchFamily="2" charset="-78"/>
                        </a:rPr>
                        <a:t>ارقام بر </a:t>
                      </a:r>
                      <a:r>
                        <a:rPr lang="fa-IR" sz="1800" b="1" i="0" u="none" strike="noStrike" dirty="0" smtClean="0">
                          <a:solidFill>
                            <a:srgbClr val="000000"/>
                          </a:solidFill>
                          <a:latin typeface="B Nazanin"/>
                          <a:cs typeface="B Lotus" pitchFamily="2" charset="-78"/>
                        </a:rPr>
                        <a:t>حسب درصد </a:t>
                      </a:r>
                      <a:endParaRPr lang="fa-IR" sz="1800" b="1" i="0" u="none" strike="noStrike" dirty="0">
                        <a:solidFill>
                          <a:srgbClr val="000000"/>
                        </a:solidFill>
                        <a:latin typeface="B Nazanin"/>
                        <a:cs typeface="B Lotus" pitchFamily="2" charset="-78"/>
                      </a:endParaRPr>
                    </a:p>
                  </a:txBody>
                  <a:tcPr marL="7165" marR="7165" marT="8409" marB="0" anchor="b">
                    <a:lnL>
                      <a:noFill/>
                    </a:lnL>
                    <a:lnR>
                      <a:noFill/>
                    </a:lnR>
                    <a:lnT>
                      <a:noFill/>
                    </a:lnT>
                    <a:lnB w="25400" cap="flat" cmpd="dbl" algn="ctr">
                      <a:solidFill>
                        <a:srgbClr val="000000"/>
                      </a:solidFill>
                      <a:prstDash val="solid"/>
                      <a:round/>
                      <a:headEnd type="none" w="med" len="med"/>
                      <a:tailEnd type="none" w="med" len="med"/>
                    </a:lnB>
                  </a:tcPr>
                </a:tc>
                <a:tc hMerge="1">
                  <a:txBody>
                    <a:bodyPr/>
                    <a:lstStyle/>
                    <a:p>
                      <a:pPr algn="ctr" rtl="1" fontAlgn="b"/>
                      <a:endParaRPr lang="fa-IR" sz="1800" b="1" i="0" u="none" strike="noStrike" dirty="0">
                        <a:solidFill>
                          <a:srgbClr val="000000"/>
                        </a:solidFill>
                        <a:latin typeface="B Nazanin"/>
                        <a:cs typeface="B Lotus" pitchFamily="2" charset="-78"/>
                      </a:endParaRPr>
                    </a:p>
                  </a:txBody>
                  <a:tcPr marL="7165" marR="7165" marT="8409" marB="0" anchor="b">
                    <a:lnL>
                      <a:noFill/>
                    </a:lnL>
                    <a:lnR>
                      <a:noFill/>
                    </a:lnR>
                    <a:lnT>
                      <a:noFill/>
                    </a:lnT>
                    <a:lnB w="25400" cap="flat" cmpd="dbl"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algn="l" rtl="1" fontAlgn="b"/>
                      <a:endParaRPr lang="fa-IR" sz="1000" b="1" i="0" u="none" strike="noStrike" dirty="0">
                        <a:solidFill>
                          <a:srgbClr val="000000"/>
                        </a:solidFill>
                        <a:latin typeface="B Nazanin"/>
                        <a:cs typeface="B Lotus" pitchFamily="2" charset="-78"/>
                      </a:endParaRPr>
                    </a:p>
                  </a:txBody>
                  <a:tcPr marL="7165" marR="7165" marT="8409" marB="0" anchor="b">
                    <a:lnL>
                      <a:noFill/>
                    </a:lnL>
                    <a:lnR>
                      <a:noFill/>
                    </a:lnR>
                    <a:lnT>
                      <a:noFill/>
                    </a:lnT>
                    <a:lnB w="25400" cap="flat" cmpd="dbl" algn="ctr">
                      <a:solidFill>
                        <a:srgbClr val="000000"/>
                      </a:solidFill>
                      <a:prstDash val="solid"/>
                      <a:round/>
                      <a:headEnd type="none" w="med" len="med"/>
                      <a:tailEnd type="none" w="med" len="med"/>
                    </a:lnB>
                  </a:tcPr>
                </a:tc>
              </a:tr>
              <a:tr h="439477">
                <a:tc gridSpan="3">
                  <a:txBody>
                    <a:bodyPr/>
                    <a:lstStyle/>
                    <a:p>
                      <a:pPr algn="ctr" rtl="1" fontAlgn="ctr"/>
                      <a:r>
                        <a:rPr lang="fa-IR" sz="1800" b="0" i="0" u="none" strike="noStrike" dirty="0">
                          <a:solidFill>
                            <a:srgbClr val="000000"/>
                          </a:solidFill>
                          <a:latin typeface="B Lotus"/>
                          <a:cs typeface="B Lotus" pitchFamily="2" charset="-78"/>
                        </a:rPr>
                        <a:t>شرح</a:t>
                      </a:r>
                    </a:p>
                  </a:txBody>
                  <a:tcPr marL="7165" marR="7165" marT="840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algn="ctr" rtl="0" fontAlgn="ctr"/>
                      <a:endParaRPr lang="en-US" sz="1800" b="1" i="0" u="none" strike="noStrike" dirty="0">
                        <a:solidFill>
                          <a:srgbClr val="000000"/>
                        </a:solidFill>
                        <a:latin typeface="B Lotus"/>
                        <a:cs typeface="B Lotus" pitchFamily="2" charset="-78"/>
                      </a:endParaRPr>
                    </a:p>
                  </a:txBody>
                  <a:tcPr marL="7165" marR="7165" marT="84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800" b="1" i="0" u="none" strike="noStrike" dirty="0" smtClean="0">
                          <a:solidFill>
                            <a:srgbClr val="000000"/>
                          </a:solidFill>
                          <a:latin typeface="B Lotus"/>
                          <a:cs typeface="B Lotus" pitchFamily="2" charset="-78"/>
                        </a:rPr>
                        <a:t>139</a:t>
                      </a:r>
                      <a:r>
                        <a:rPr lang="fa-IR" sz="1800" b="1" i="0" u="none" strike="noStrike" dirty="0" smtClean="0">
                          <a:solidFill>
                            <a:srgbClr val="000000"/>
                          </a:solidFill>
                          <a:latin typeface="B Lotus"/>
                          <a:cs typeface="B Lotus" pitchFamily="2" charset="-78"/>
                        </a:rPr>
                        <a:t>5</a:t>
                      </a:r>
                      <a:endParaRPr lang="en-US" sz="1800" b="1" i="0" u="none" strike="noStrike" dirty="0">
                        <a:solidFill>
                          <a:srgbClr val="000000"/>
                        </a:solidFill>
                        <a:latin typeface="B Lotus"/>
                        <a:cs typeface="B Lotus" pitchFamily="2" charset="-78"/>
                      </a:endParaRPr>
                    </a:p>
                  </a:txBody>
                  <a:tcPr marL="7165" marR="7165" marT="84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800" b="1" i="0" u="none" strike="noStrike" dirty="0" smtClean="0">
                          <a:solidFill>
                            <a:srgbClr val="000000"/>
                          </a:solidFill>
                          <a:latin typeface="B Lotus"/>
                          <a:cs typeface="B Lotus" pitchFamily="2" charset="-78"/>
                        </a:rPr>
                        <a:t>139</a:t>
                      </a:r>
                      <a:r>
                        <a:rPr lang="fa-IR" sz="1800" b="1" i="0" u="none" strike="noStrike" dirty="0" smtClean="0">
                          <a:solidFill>
                            <a:srgbClr val="000000"/>
                          </a:solidFill>
                          <a:latin typeface="B Lotus"/>
                          <a:cs typeface="B Lotus" pitchFamily="2" charset="-78"/>
                        </a:rPr>
                        <a:t>6</a:t>
                      </a:r>
                      <a:endParaRPr lang="en-US" sz="1800" b="1" i="0" u="none" strike="noStrike" dirty="0">
                        <a:solidFill>
                          <a:srgbClr val="000000"/>
                        </a:solidFill>
                        <a:latin typeface="B Lotus"/>
                        <a:cs typeface="B Lotus" pitchFamily="2" charset="-78"/>
                      </a:endParaRPr>
                    </a:p>
                  </a:txBody>
                  <a:tcPr marL="7165" marR="7165" marT="84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800" b="1" i="0" u="none" strike="noStrike" dirty="0" smtClean="0">
                          <a:solidFill>
                            <a:srgbClr val="000000"/>
                          </a:solidFill>
                          <a:latin typeface="B Lotus"/>
                          <a:cs typeface="B Lotus" pitchFamily="2" charset="-78"/>
                        </a:rPr>
                        <a:t>139</a:t>
                      </a:r>
                      <a:r>
                        <a:rPr lang="fa-IR" sz="1800" b="1" i="0" u="none" strike="noStrike" dirty="0" smtClean="0">
                          <a:solidFill>
                            <a:srgbClr val="000000"/>
                          </a:solidFill>
                          <a:latin typeface="B Lotus"/>
                          <a:cs typeface="B Lotus" pitchFamily="2" charset="-78"/>
                        </a:rPr>
                        <a:t>7</a:t>
                      </a:r>
                      <a:endParaRPr lang="en-US" sz="1800" b="1" i="0" u="none" strike="noStrike" dirty="0">
                        <a:solidFill>
                          <a:srgbClr val="000000"/>
                        </a:solidFill>
                        <a:latin typeface="B Lotus"/>
                        <a:cs typeface="B Lotus" pitchFamily="2" charset="-78"/>
                      </a:endParaRPr>
                    </a:p>
                  </a:txBody>
                  <a:tcPr marL="7165" marR="7165" marT="84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a-IR" sz="1800" b="1" i="0" u="none" strike="noStrike" dirty="0" smtClean="0">
                          <a:solidFill>
                            <a:srgbClr val="000000"/>
                          </a:solidFill>
                          <a:latin typeface="B Lotus"/>
                          <a:cs typeface="B Lotus" pitchFamily="2" charset="-78"/>
                        </a:rPr>
                        <a:t>1398</a:t>
                      </a:r>
                      <a:endParaRPr lang="en-US" sz="1800" b="1" i="0" u="none" strike="noStrike" dirty="0">
                        <a:solidFill>
                          <a:srgbClr val="000000"/>
                        </a:solidFill>
                        <a:latin typeface="B Lotus"/>
                        <a:cs typeface="B Lotus" pitchFamily="2" charset="-78"/>
                      </a:endParaRPr>
                    </a:p>
                  </a:txBody>
                  <a:tcPr marL="7165" marR="7165" marT="84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800" b="1" i="0" u="none" strike="noStrike" dirty="0" smtClean="0">
                          <a:solidFill>
                            <a:srgbClr val="000000"/>
                          </a:solidFill>
                          <a:latin typeface="B Lotus"/>
                          <a:cs typeface="B Lotus" pitchFamily="2" charset="-78"/>
                        </a:rPr>
                        <a:t>139</a:t>
                      </a:r>
                      <a:r>
                        <a:rPr lang="fa-IR" sz="1800" b="1" i="0" u="none" strike="noStrike" dirty="0" smtClean="0">
                          <a:solidFill>
                            <a:srgbClr val="000000"/>
                          </a:solidFill>
                          <a:latin typeface="B Lotus"/>
                          <a:cs typeface="B Lotus" pitchFamily="2" charset="-78"/>
                        </a:rPr>
                        <a:t>9</a:t>
                      </a:r>
                      <a:endParaRPr lang="en-US" sz="1800" b="1" i="0" u="none" strike="noStrike" dirty="0">
                        <a:solidFill>
                          <a:srgbClr val="000000"/>
                        </a:solidFill>
                        <a:latin typeface="B Lotus"/>
                        <a:cs typeface="B Lotus" pitchFamily="2" charset="-78"/>
                      </a:endParaRPr>
                    </a:p>
                  </a:txBody>
                  <a:tcPr marL="7165" marR="7165" marT="840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6569">
                <a:tc gridSpan="3">
                  <a:txBody>
                    <a:bodyPr/>
                    <a:lstStyle/>
                    <a:p>
                      <a:pPr algn="ctr" rtl="0" fontAlgn="ctr"/>
                      <a:r>
                        <a:rPr lang="fa-IR" sz="1800" b="0" i="0" u="none" strike="noStrike" kern="1200" dirty="0" smtClean="0">
                          <a:solidFill>
                            <a:srgbClr val="000000"/>
                          </a:solidFill>
                          <a:latin typeface="B Lotus"/>
                          <a:ea typeface="+mn-ea"/>
                          <a:cs typeface="B Lotus" pitchFamily="2" charset="-78"/>
                        </a:rPr>
                        <a:t>متوسط راندمان الكتريكي نيروگاههاي حرارتي </a:t>
                      </a:r>
                      <a:endParaRPr lang="fa-IR" sz="1800" b="0" i="0" u="none" strike="noStrike" dirty="0">
                        <a:solidFill>
                          <a:srgbClr val="000000"/>
                        </a:solidFill>
                        <a:latin typeface="B Lotus"/>
                        <a:cs typeface="B Lotus" pitchFamily="2" charset="-78"/>
                      </a:endParaRPr>
                    </a:p>
                  </a:txBody>
                  <a:tcPr marL="7165" marR="7165" marT="840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algn="ctr" rtl="0" fontAlgn="ctr"/>
                      <a:endParaRPr lang="en-US" sz="1800" b="1" i="0" u="none" strike="noStrike" dirty="0">
                        <a:solidFill>
                          <a:srgbClr val="000000"/>
                        </a:solidFill>
                        <a:latin typeface="B Lotus"/>
                        <a:cs typeface="B Lotus" pitchFamily="2" charset="-78"/>
                      </a:endParaRPr>
                    </a:p>
                  </a:txBody>
                  <a:tcPr marL="7165" marR="7165" marT="84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a-IR" sz="1800" b="1" i="0" u="none" strike="noStrike" dirty="0" smtClean="0">
                          <a:solidFill>
                            <a:srgbClr val="000000"/>
                          </a:solidFill>
                          <a:latin typeface="B Lotus"/>
                          <a:cs typeface="B Lotus" pitchFamily="2" charset="-78"/>
                        </a:rPr>
                        <a:t>37/7</a:t>
                      </a:r>
                      <a:endParaRPr lang="en-US" sz="1800" b="1" i="0" u="none" strike="noStrike" dirty="0">
                        <a:solidFill>
                          <a:srgbClr val="000000"/>
                        </a:solidFill>
                        <a:latin typeface="B Lotus"/>
                        <a:cs typeface="B Lotus" pitchFamily="2" charset="-78"/>
                      </a:endParaRPr>
                    </a:p>
                  </a:txBody>
                  <a:tcPr marL="7165" marR="7165" marT="84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a-IR" sz="1800" b="1" i="0" u="none" strike="noStrike" dirty="0" smtClean="0">
                          <a:solidFill>
                            <a:srgbClr val="000000"/>
                          </a:solidFill>
                          <a:latin typeface="B Lotus"/>
                          <a:cs typeface="B Lotus" pitchFamily="2" charset="-78"/>
                        </a:rPr>
                        <a:t>38/5</a:t>
                      </a:r>
                      <a:endParaRPr lang="en-US" sz="1800" b="1" i="0" u="none" strike="noStrike" dirty="0">
                        <a:solidFill>
                          <a:srgbClr val="000000"/>
                        </a:solidFill>
                        <a:latin typeface="B Lotus"/>
                        <a:cs typeface="B Lotus" pitchFamily="2" charset="-78"/>
                      </a:endParaRPr>
                    </a:p>
                  </a:txBody>
                  <a:tcPr marL="7165" marR="7165" marT="84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a-IR" sz="1800" b="1" i="0" u="none" strike="noStrike" dirty="0" smtClean="0">
                          <a:solidFill>
                            <a:srgbClr val="000000"/>
                          </a:solidFill>
                          <a:latin typeface="B Lotus"/>
                          <a:cs typeface="B Lotus" pitchFamily="2" charset="-78"/>
                        </a:rPr>
                        <a:t>39/2</a:t>
                      </a:r>
                      <a:endParaRPr lang="en-US" sz="1800" b="1" i="0" u="none" strike="noStrike" dirty="0">
                        <a:solidFill>
                          <a:srgbClr val="000000"/>
                        </a:solidFill>
                        <a:latin typeface="B Lotus"/>
                        <a:cs typeface="B Lotus" pitchFamily="2" charset="-78"/>
                      </a:endParaRPr>
                    </a:p>
                  </a:txBody>
                  <a:tcPr marL="7165" marR="7165" marT="84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a-IR" sz="1800" b="1" i="0" u="none" strike="noStrike" dirty="0" smtClean="0">
                          <a:solidFill>
                            <a:srgbClr val="000000"/>
                          </a:solidFill>
                          <a:latin typeface="B Lotus"/>
                          <a:cs typeface="B Lotus" pitchFamily="2" charset="-78"/>
                        </a:rPr>
                        <a:t>40</a:t>
                      </a:r>
                      <a:endParaRPr lang="en-US" sz="1800" b="1" i="0" u="none" strike="noStrike" dirty="0">
                        <a:solidFill>
                          <a:srgbClr val="000000"/>
                        </a:solidFill>
                        <a:latin typeface="B Lotus"/>
                        <a:cs typeface="B Lotus" pitchFamily="2" charset="-78"/>
                      </a:endParaRPr>
                    </a:p>
                  </a:txBody>
                  <a:tcPr marL="7165" marR="7165" marT="84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a-IR" sz="1800" b="1" i="0" u="none" strike="noStrike" dirty="0" smtClean="0">
                          <a:solidFill>
                            <a:srgbClr val="000000"/>
                          </a:solidFill>
                          <a:latin typeface="B Lotus"/>
                          <a:cs typeface="B Lotus" pitchFamily="2" charset="-78"/>
                        </a:rPr>
                        <a:t>41</a:t>
                      </a:r>
                      <a:endParaRPr lang="en-US" sz="1800" b="1" i="0" u="none" strike="noStrike" dirty="0">
                        <a:solidFill>
                          <a:srgbClr val="000000"/>
                        </a:solidFill>
                        <a:latin typeface="B Lotus"/>
                        <a:cs typeface="B Lotus" pitchFamily="2" charset="-78"/>
                      </a:endParaRPr>
                    </a:p>
                  </a:txBody>
                  <a:tcPr marL="7165" marR="7165" marT="840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C790BB6-1BD1-45FD-A29D-543C99DE4A5D}" type="slidenum">
              <a:rPr lang="ar-SA" smtClean="0"/>
              <a:pPr>
                <a:defRPr/>
              </a:pPr>
              <a:t>32</a:t>
            </a:fld>
            <a:endParaRPr lang="en-US"/>
          </a:p>
        </p:txBody>
      </p:sp>
      <p:pic>
        <p:nvPicPr>
          <p:cNvPr id="5" name="Picture 4" descr="khor9_0.tmp"/>
          <p:cNvPicPr>
            <a:picLocks noChangeAspect="1"/>
          </p:cNvPicPr>
          <p:nvPr/>
        </p:nvPicPr>
        <p:blipFill>
          <a:blip r:embed="rId2" cstate="print"/>
          <a:stretch>
            <a:fillRect/>
          </a:stretch>
        </p:blipFill>
        <p:spPr>
          <a:xfrm>
            <a:off x="0" y="1"/>
            <a:ext cx="9143998" cy="6858000"/>
          </a:xfrm>
          <a:prstGeom prst="rect">
            <a:avLst/>
          </a:prstGeom>
        </p:spPr>
      </p:pic>
      <p:sp>
        <p:nvSpPr>
          <p:cNvPr id="6" name="TextBox 5"/>
          <p:cNvSpPr txBox="1"/>
          <p:nvPr/>
        </p:nvSpPr>
        <p:spPr>
          <a:xfrm>
            <a:off x="866425" y="914400"/>
            <a:ext cx="6946132" cy="769441"/>
          </a:xfrm>
          <a:prstGeom prst="rect">
            <a:avLst/>
          </a:prstGeom>
          <a:noFill/>
        </p:spPr>
        <p:txBody>
          <a:bodyPr wrap="none" rtlCol="1">
            <a:spAutoFit/>
          </a:bodyPr>
          <a:lstStyle/>
          <a:p>
            <a:r>
              <a:rPr lang="fa-IR" sz="4400" dirty="0" smtClean="0">
                <a:solidFill>
                  <a:srgbClr val="FFFF00"/>
                </a:solidFill>
              </a:rPr>
              <a:t>تنگناها، چالش ها، امكانات و قوت ها</a:t>
            </a:r>
            <a:endParaRPr lang="fa-IR" sz="4400" dirty="0">
              <a:solidFill>
                <a:srgbClr val="FFFF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81000" y="381000"/>
            <a:ext cx="8382000" cy="838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sz="2400" dirty="0" smtClean="0">
                <a:solidFill>
                  <a:srgbClr val="C00000"/>
                </a:solidFill>
                <a:cs typeface="B Titr" pitchFamily="2" charset="-78"/>
              </a:rPr>
              <a:t>تنگناها و چالشها</a:t>
            </a:r>
            <a:endParaRPr lang="en-US" sz="2400" dirty="0">
              <a:solidFill>
                <a:srgbClr val="C00000"/>
              </a:solidFill>
              <a:cs typeface="B Titr" pitchFamily="2" charset="-78"/>
            </a:endParaRPr>
          </a:p>
        </p:txBody>
      </p:sp>
      <p:sp>
        <p:nvSpPr>
          <p:cNvPr id="6" name="Rounded Rectangle 5"/>
          <p:cNvSpPr/>
          <p:nvPr/>
        </p:nvSpPr>
        <p:spPr>
          <a:xfrm>
            <a:off x="228600" y="1295400"/>
            <a:ext cx="8686800" cy="52578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fa-IR" sz="1800" dirty="0" smtClean="0">
              <a:solidFill>
                <a:schemeClr val="tx2"/>
              </a:solidFill>
              <a:cs typeface="B Mitra" pitchFamily="2" charset="-78"/>
            </a:endParaRPr>
          </a:p>
          <a:p>
            <a:pPr algn="just">
              <a:defRPr/>
            </a:pPr>
            <a:r>
              <a:rPr lang="fa-IR" sz="1800" dirty="0" smtClean="0">
                <a:solidFill>
                  <a:schemeClr val="tx2"/>
                </a:solidFill>
                <a:cs typeface="B Mitra" pitchFamily="2" charset="-78"/>
              </a:rPr>
              <a:t> </a:t>
            </a:r>
          </a:p>
          <a:p>
            <a:pPr algn="just">
              <a:buFont typeface="Wingdings" pitchFamily="2" charset="2"/>
              <a:buChar char="Ø"/>
            </a:pPr>
            <a:r>
              <a:rPr lang="fa-IR" sz="1800" dirty="0" smtClean="0">
                <a:solidFill>
                  <a:schemeClr val="tx1"/>
                </a:solidFill>
                <a:cs typeface="B Mitra" pitchFamily="2" charset="-78"/>
              </a:rPr>
              <a:t>عدم توازن منابع و مصارف صنعت برق به دليل قيمت گذاري نامناسب برق و به تبع آن، انباشته شدن بدهيها به نيروگاههاي خصوصي، پيمانكاران، سازندگان و بانكها و كاهش شديد منابع لازم جهت سرمايه گذاريهاي جديد خصوصاً از طريق مشاركت بخش غيردولتي</a:t>
            </a:r>
          </a:p>
          <a:p>
            <a:pPr algn="just"/>
            <a:endParaRPr lang="fa-IR" sz="1800" dirty="0" smtClean="0">
              <a:solidFill>
                <a:schemeClr val="tx1"/>
              </a:solidFill>
              <a:cs typeface="B Mitra" pitchFamily="2" charset="-78"/>
            </a:endParaRPr>
          </a:p>
          <a:p>
            <a:pPr algn="just">
              <a:buFont typeface="Wingdings" pitchFamily="2" charset="2"/>
              <a:buChar char="Ø"/>
            </a:pPr>
            <a:r>
              <a:rPr lang="fa-IR" sz="1800" dirty="0" smtClean="0">
                <a:solidFill>
                  <a:schemeClr val="tx1"/>
                </a:solidFill>
                <a:cs typeface="B Mitra" pitchFamily="2" charset="-78"/>
              </a:rPr>
              <a:t>بازده نسبتاً پايين نيروگاهها، تلفات نسبتاً بالا در شبكه توزيع برق و راندمان پايين تجهيزات مصرف كننده برق</a:t>
            </a:r>
          </a:p>
          <a:p>
            <a:pPr algn="just"/>
            <a:endParaRPr lang="fa-IR" sz="1800" dirty="0" smtClean="0">
              <a:solidFill>
                <a:schemeClr val="tx1"/>
              </a:solidFill>
              <a:cs typeface="B Mitra" pitchFamily="2" charset="-78"/>
            </a:endParaRPr>
          </a:p>
          <a:p>
            <a:pPr algn="just">
              <a:buFont typeface="Wingdings" pitchFamily="2" charset="2"/>
              <a:buChar char="Ø"/>
            </a:pPr>
            <a:r>
              <a:rPr lang="fa-IR" sz="1800" dirty="0" smtClean="0">
                <a:solidFill>
                  <a:schemeClr val="tx1"/>
                </a:solidFill>
                <a:cs typeface="B Mitra" pitchFamily="2" charset="-78"/>
              </a:rPr>
              <a:t>عدم بهره گيري مناسب از منابع انرژي تجديدپذير جهت توليد برق</a:t>
            </a:r>
          </a:p>
          <a:p>
            <a:pPr algn="just">
              <a:buFont typeface="Wingdings" pitchFamily="2" charset="2"/>
              <a:buChar char="Ø"/>
            </a:pPr>
            <a:endParaRPr lang="fa-IR" sz="1800" dirty="0" smtClean="0">
              <a:solidFill>
                <a:schemeClr val="tx1"/>
              </a:solidFill>
              <a:cs typeface="B Mitra" pitchFamily="2" charset="-78"/>
            </a:endParaRPr>
          </a:p>
          <a:p>
            <a:pPr algn="just">
              <a:buFont typeface="Wingdings" pitchFamily="2" charset="2"/>
              <a:buChar char="Ø"/>
            </a:pPr>
            <a:r>
              <a:rPr lang="fa-IR" sz="1800" dirty="0" smtClean="0">
                <a:solidFill>
                  <a:schemeClr val="tx1"/>
                </a:solidFill>
                <a:cs typeface="B Mitra" pitchFamily="2" charset="-78"/>
              </a:rPr>
              <a:t>كاهش ذخيره توليد برق به واسطه رشد بالاي مصرف برق و عدم انجام سرمايه گذاريهاي مورد نياز جهت توسعه ظرفيت توليد، انتقال و توزيع برق</a:t>
            </a:r>
          </a:p>
          <a:p>
            <a:pPr algn="just">
              <a:buFont typeface="Wingdings" pitchFamily="2" charset="2"/>
              <a:buChar char="Ø"/>
            </a:pPr>
            <a:endParaRPr lang="fa-IR" sz="1800" dirty="0" smtClean="0">
              <a:solidFill>
                <a:schemeClr val="tx1"/>
              </a:solidFill>
              <a:cs typeface="B Mitra" pitchFamily="2" charset="-78"/>
            </a:endParaRPr>
          </a:p>
          <a:p>
            <a:pPr algn="just">
              <a:buFont typeface="Wingdings" pitchFamily="2" charset="2"/>
              <a:buChar char="Ø"/>
            </a:pPr>
            <a:r>
              <a:rPr lang="fa-IR" sz="1800" dirty="0" smtClean="0">
                <a:solidFill>
                  <a:schemeClr val="tx1"/>
                </a:solidFill>
                <a:cs typeface="B Mitra" pitchFamily="2" charset="-78"/>
              </a:rPr>
              <a:t>بالا بودن شدت مصرف برق به دليل قيمت غيرواقعي برق و پايين بودن سطح فناوري در بخشهاي توليد</a:t>
            </a:r>
          </a:p>
          <a:p>
            <a:pPr algn="just">
              <a:buFont typeface="Wingdings" pitchFamily="2" charset="2"/>
              <a:buChar char="Ø"/>
            </a:pPr>
            <a:endParaRPr lang="fa-IR" sz="1800" dirty="0" smtClean="0">
              <a:solidFill>
                <a:schemeClr val="tx1"/>
              </a:solidFill>
              <a:cs typeface="B Mitra" pitchFamily="2" charset="-78"/>
            </a:endParaRPr>
          </a:p>
          <a:p>
            <a:pPr algn="just">
              <a:buFont typeface="Wingdings" pitchFamily="2" charset="2"/>
              <a:buChar char="Ø"/>
            </a:pPr>
            <a:r>
              <a:rPr lang="fa-IR" sz="1800" dirty="0" smtClean="0">
                <a:solidFill>
                  <a:schemeClr val="tx1"/>
                </a:solidFill>
                <a:cs typeface="B Mitra" pitchFamily="2" charset="-78"/>
              </a:rPr>
              <a:t> شكل گيري الگوي نامناسب مصرف برق در بخشهاي خانگي و تجاري به دليل قيمت غيرواقعي برق</a:t>
            </a:r>
          </a:p>
          <a:p>
            <a:pPr algn="just">
              <a:buFont typeface="Wingdings" pitchFamily="2" charset="2"/>
              <a:buChar char="Ø"/>
            </a:pPr>
            <a:endParaRPr lang="fa-IR" sz="1800" dirty="0" smtClean="0">
              <a:solidFill>
                <a:schemeClr val="tx1"/>
              </a:solidFill>
              <a:cs typeface="B Mitra" pitchFamily="2" charset="-78"/>
            </a:endParaRPr>
          </a:p>
          <a:p>
            <a:pPr algn="just">
              <a:buFont typeface="Wingdings" pitchFamily="2" charset="2"/>
              <a:buChar char="Ø"/>
            </a:pPr>
            <a:r>
              <a:rPr lang="fa-IR" sz="1800" dirty="0" smtClean="0">
                <a:solidFill>
                  <a:schemeClr val="tx1"/>
                </a:solidFill>
                <a:cs typeface="B Mitra" pitchFamily="2" charset="-78"/>
              </a:rPr>
              <a:t>عدم ضمانت اجراي كامل و دقيق استانداردها و معيارهاي مصرف انرژي براي بسياري از تجهيزات و فرآيندهاي مصرف كننده آن در بخشهاي مختلف مصرف به دليل ضعف دستگاههاي نظارتي ذيربط</a:t>
            </a:r>
            <a:endParaRPr lang="en-US" sz="1800" dirty="0">
              <a:solidFill>
                <a:schemeClr val="tx1"/>
              </a:solidFill>
              <a:cs typeface="B Mitra" pitchFamily="2" charset="-78"/>
            </a:endParaRPr>
          </a:p>
          <a:p>
            <a:pPr algn="just">
              <a:defRPr/>
            </a:pPr>
            <a:endParaRPr lang="en-US" sz="1800" dirty="0">
              <a:solidFill>
                <a:schemeClr val="tx2"/>
              </a:solidFill>
              <a:cs typeface="B Mitra" pitchFamily="2" charset="-78"/>
            </a:endParaRPr>
          </a:p>
          <a:p>
            <a:pPr marL="398463" indent="-398463" algn="just">
              <a:spcBef>
                <a:spcPts val="600"/>
              </a:spcBef>
              <a:spcAft>
                <a:spcPts val="600"/>
              </a:spcAft>
              <a:buClr>
                <a:schemeClr val="accent2"/>
              </a:buClr>
              <a:tabLst>
                <a:tab pos="0" algn="l"/>
                <a:tab pos="92075" algn="l"/>
                <a:tab pos="457200" algn="r"/>
                <a:tab pos="2636838" algn="ctr"/>
                <a:tab pos="5273675" algn="r"/>
              </a:tabLst>
              <a:defRPr/>
            </a:pPr>
            <a:endParaRPr lang="fa-IR" sz="1800" dirty="0">
              <a:solidFill>
                <a:schemeClr val="tx2"/>
              </a:solidFill>
              <a:cs typeface="B Mitra" pitchFamily="2" charset="-78"/>
            </a:endParaRPr>
          </a:p>
        </p:txBody>
      </p:sp>
      <p:sp>
        <p:nvSpPr>
          <p:cNvPr id="5" name="Slide Number Placeholder 4"/>
          <p:cNvSpPr>
            <a:spLocks noGrp="1"/>
          </p:cNvSpPr>
          <p:nvPr>
            <p:ph type="sldNum" sz="quarter" idx="12"/>
          </p:nvPr>
        </p:nvSpPr>
        <p:spPr/>
        <p:txBody>
          <a:bodyPr/>
          <a:lstStyle/>
          <a:p>
            <a:pPr>
              <a:defRPr/>
            </a:pPr>
            <a:fld id="{5C790BB6-1BD1-45FD-A29D-543C99DE4A5D}" type="slidenum">
              <a:rPr lang="ar-SA" smtClean="0"/>
              <a:pPr>
                <a:defRPr/>
              </a:pPr>
              <a:t>33</a:t>
            </a:fld>
            <a:endParaRPr lang="en-US"/>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81000" y="381000"/>
            <a:ext cx="8382000" cy="838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sz="2400" dirty="0" smtClean="0">
                <a:solidFill>
                  <a:srgbClr val="C00000"/>
                </a:solidFill>
                <a:cs typeface="B Titr" pitchFamily="2" charset="-78"/>
              </a:rPr>
              <a:t>امكانات و قابليتها</a:t>
            </a:r>
            <a:endParaRPr lang="en-US" sz="2400" dirty="0">
              <a:solidFill>
                <a:srgbClr val="C00000"/>
              </a:solidFill>
              <a:cs typeface="B Titr" pitchFamily="2" charset="-78"/>
            </a:endParaRPr>
          </a:p>
        </p:txBody>
      </p:sp>
      <p:sp>
        <p:nvSpPr>
          <p:cNvPr id="6" name="Rounded Rectangle 5"/>
          <p:cNvSpPr/>
          <p:nvPr/>
        </p:nvSpPr>
        <p:spPr>
          <a:xfrm>
            <a:off x="228600" y="1295400"/>
            <a:ext cx="8686800" cy="52578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buFont typeface="Wingdings" pitchFamily="2" charset="2"/>
              <a:buChar char="Ø"/>
            </a:pPr>
            <a:r>
              <a:rPr lang="fa-IR" sz="1800" dirty="0" smtClean="0">
                <a:solidFill>
                  <a:schemeClr val="tx1"/>
                </a:solidFill>
                <a:cs typeface="B Mitra" pitchFamily="2" charset="-78"/>
              </a:rPr>
              <a:t>وجود پتانسيل بالاي صرفه جويي در مصرف برق در بخشهاي مختلف مصرف از طريق اجراي سياستهاي قيمتي و غيرقيمتي</a:t>
            </a:r>
          </a:p>
          <a:p>
            <a:pPr algn="just"/>
            <a:endParaRPr lang="fa-IR" sz="1800" dirty="0" smtClean="0">
              <a:solidFill>
                <a:schemeClr val="tx1"/>
              </a:solidFill>
              <a:cs typeface="B Mitra" pitchFamily="2" charset="-78"/>
            </a:endParaRPr>
          </a:p>
          <a:p>
            <a:pPr algn="just">
              <a:buFont typeface="Wingdings" pitchFamily="2" charset="2"/>
              <a:buChar char="Ø"/>
            </a:pPr>
            <a:r>
              <a:rPr lang="fa-IR" sz="1800" dirty="0" smtClean="0">
                <a:solidFill>
                  <a:schemeClr val="tx1"/>
                </a:solidFill>
                <a:cs typeface="B Mitra" pitchFamily="2" charset="-78"/>
              </a:rPr>
              <a:t>امكان اتصال به شبكه برق كشورهاي همسايه و ارتقاء سطح تبادل برق</a:t>
            </a:r>
          </a:p>
          <a:p>
            <a:pPr algn="just"/>
            <a:endParaRPr lang="fa-IR" sz="1800" dirty="0" smtClean="0">
              <a:solidFill>
                <a:schemeClr val="tx1"/>
              </a:solidFill>
              <a:cs typeface="B Mitra" pitchFamily="2" charset="-78"/>
            </a:endParaRPr>
          </a:p>
          <a:p>
            <a:pPr algn="just">
              <a:buFont typeface="Wingdings" pitchFamily="2" charset="2"/>
              <a:buChar char="Ø"/>
            </a:pPr>
            <a:r>
              <a:rPr lang="fa-IR" sz="1800" dirty="0" smtClean="0">
                <a:solidFill>
                  <a:schemeClr val="tx1"/>
                </a:solidFill>
                <a:cs typeface="B Mitra" pitchFamily="2" charset="-78"/>
              </a:rPr>
              <a:t>وجود منابع قابل توجه انرژيهاي تجديدپذير در كشور</a:t>
            </a:r>
          </a:p>
          <a:p>
            <a:pPr algn="just"/>
            <a:endParaRPr lang="fa-IR" sz="1800" dirty="0" smtClean="0">
              <a:solidFill>
                <a:schemeClr val="tx1"/>
              </a:solidFill>
              <a:cs typeface="B Mitra" pitchFamily="2" charset="-78"/>
            </a:endParaRPr>
          </a:p>
          <a:p>
            <a:pPr algn="just">
              <a:buFont typeface="Wingdings" pitchFamily="2" charset="2"/>
              <a:buChar char="Ø"/>
            </a:pPr>
            <a:r>
              <a:rPr lang="fa-IR" sz="1800" dirty="0" smtClean="0">
                <a:solidFill>
                  <a:schemeClr val="tx1"/>
                </a:solidFill>
                <a:cs typeface="B Mitra" pitchFamily="2" charset="-78"/>
              </a:rPr>
              <a:t>وجود نيروي انساني باتجربه و ماهردر بخش براي تحقق اهداف آن</a:t>
            </a:r>
          </a:p>
          <a:p>
            <a:pPr algn="just"/>
            <a:endParaRPr lang="fa-IR" sz="1800" dirty="0" smtClean="0">
              <a:solidFill>
                <a:schemeClr val="tx1"/>
              </a:solidFill>
              <a:cs typeface="B Mitra" pitchFamily="2" charset="-78"/>
            </a:endParaRPr>
          </a:p>
          <a:p>
            <a:pPr algn="just">
              <a:buFont typeface="Wingdings" pitchFamily="2" charset="2"/>
              <a:buChar char="Ø"/>
            </a:pPr>
            <a:r>
              <a:rPr lang="fa-IR" sz="1800" dirty="0" smtClean="0">
                <a:solidFill>
                  <a:schemeClr val="tx1"/>
                </a:solidFill>
                <a:cs typeface="B Mitra" pitchFamily="2" charset="-78"/>
              </a:rPr>
              <a:t>وجود شركتهاي مشاوره و پيمانكار در كشور براي اجراي طرحهاي توسعه بخش</a:t>
            </a:r>
          </a:p>
          <a:p>
            <a:pPr algn="just"/>
            <a:endParaRPr lang="fa-IR" sz="1800" dirty="0" smtClean="0">
              <a:solidFill>
                <a:schemeClr val="tx1"/>
              </a:solidFill>
              <a:cs typeface="B Mitra" pitchFamily="2" charset="-78"/>
            </a:endParaRPr>
          </a:p>
          <a:p>
            <a:pPr algn="just">
              <a:buFont typeface="Wingdings" pitchFamily="2" charset="2"/>
              <a:buChar char="Ø"/>
            </a:pPr>
            <a:r>
              <a:rPr lang="fa-IR" sz="1800" dirty="0" smtClean="0">
                <a:solidFill>
                  <a:schemeClr val="tx1"/>
                </a:solidFill>
                <a:cs typeface="B Mitra" pitchFamily="2" charset="-78"/>
              </a:rPr>
              <a:t>امكان افزايش كارايي در توليد و عرضه برق از طريق پياده سازي سازوكار بازار رقابتي و اجراي سياستهاي مناسب براي جلب مشاركت بيشتر بخش غيردولتي</a:t>
            </a:r>
          </a:p>
          <a:p>
            <a:pPr algn="just"/>
            <a:endParaRPr lang="fa-IR" sz="1800" dirty="0" smtClean="0">
              <a:solidFill>
                <a:schemeClr val="tx1"/>
              </a:solidFill>
              <a:cs typeface="B Mitra" pitchFamily="2" charset="-78"/>
            </a:endParaRPr>
          </a:p>
          <a:p>
            <a:pPr algn="just">
              <a:buFont typeface="Wingdings" pitchFamily="2" charset="2"/>
              <a:buChar char="Ø"/>
            </a:pPr>
            <a:r>
              <a:rPr lang="fa-IR" sz="1800" dirty="0" smtClean="0">
                <a:solidFill>
                  <a:schemeClr val="tx1"/>
                </a:solidFill>
                <a:cs typeface="B Mitra" pitchFamily="2" charset="-78"/>
              </a:rPr>
              <a:t>اجماع قابل توجه نظرات و ديدگاه هاي برنامه ريزان، سياستگذاران، مديران ارشد و مياني و نيز اقشار مختلف مردم بر ضرورت صرفه جويي در مصرف و بهره برداري بهينه از منابع انرژي با توجه به شرايط جديد به وجود آمده با اجراي قانون هدفمندي يارانه ها</a:t>
            </a:r>
            <a:endParaRPr lang="fa-IR" sz="1800" dirty="0">
              <a:solidFill>
                <a:schemeClr val="tx1"/>
              </a:solidFill>
              <a:cs typeface="B Mitra" pitchFamily="2" charset="-78"/>
            </a:endParaRPr>
          </a:p>
        </p:txBody>
      </p:sp>
      <p:sp>
        <p:nvSpPr>
          <p:cNvPr id="5" name="Slide Number Placeholder 4"/>
          <p:cNvSpPr>
            <a:spLocks noGrp="1"/>
          </p:cNvSpPr>
          <p:nvPr>
            <p:ph type="sldNum" sz="quarter" idx="12"/>
          </p:nvPr>
        </p:nvSpPr>
        <p:spPr/>
        <p:txBody>
          <a:bodyPr/>
          <a:lstStyle/>
          <a:p>
            <a:pPr>
              <a:defRPr/>
            </a:pPr>
            <a:fld id="{5C790BB6-1BD1-45FD-A29D-543C99DE4A5D}" type="slidenum">
              <a:rPr lang="ar-SA" smtClean="0"/>
              <a:pPr>
                <a:defRPr/>
              </a:pPr>
              <a:t>34</a:t>
            </a:fld>
            <a:endParaRPr lang="en-US"/>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sp>
        <p:nvSpPr>
          <p:cNvPr id="4" name="Slide Number Placeholder 3"/>
          <p:cNvSpPr>
            <a:spLocks noGrp="1"/>
          </p:cNvSpPr>
          <p:nvPr>
            <p:ph type="sldNum" sz="quarter" idx="12"/>
          </p:nvPr>
        </p:nvSpPr>
        <p:spPr/>
        <p:txBody>
          <a:bodyPr/>
          <a:lstStyle/>
          <a:p>
            <a:pPr>
              <a:defRPr/>
            </a:pPr>
            <a:fld id="{5C790BB6-1BD1-45FD-A29D-543C99DE4A5D}" type="slidenum">
              <a:rPr lang="ar-SA" smtClean="0"/>
              <a:pPr>
                <a:defRPr/>
              </a:pPr>
              <a:t>35</a:t>
            </a:fld>
            <a:endParaRPr lang="en-US"/>
          </a:p>
        </p:txBody>
      </p:sp>
      <p:pic>
        <p:nvPicPr>
          <p:cNvPr id="5" name="Picture 2" descr="EB Image"/>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Rectangle 5"/>
          <p:cNvSpPr/>
          <p:nvPr/>
        </p:nvSpPr>
        <p:spPr>
          <a:xfrm>
            <a:off x="914400" y="4648200"/>
            <a:ext cx="7391400" cy="1685077"/>
          </a:xfrm>
          <a:prstGeom prst="rect">
            <a:avLst/>
          </a:prstGeom>
        </p:spPr>
        <p:txBody>
          <a:bodyPr wrap="square">
            <a:spAutoFit/>
          </a:bodyPr>
          <a:lstStyle/>
          <a:p>
            <a:pPr algn="ctr">
              <a:lnSpc>
                <a:spcPct val="150000"/>
              </a:lnSpc>
            </a:pPr>
            <a:r>
              <a:rPr lang="ar-SA" sz="3600" dirty="0" smtClean="0">
                <a:solidFill>
                  <a:srgbClr val="FFFF00"/>
                </a:solidFill>
                <a:cs typeface="B Titr" pitchFamily="2" charset="-78"/>
              </a:rPr>
              <a:t>تكاليف بخش برق در برنامه‌ پنجم توسعه و آسيب شناسي كلي آنها</a:t>
            </a:r>
            <a:endParaRPr lang="fa-IR" dirty="0">
              <a:solidFill>
                <a:srgbClr val="FFFF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C790BB6-1BD1-45FD-A29D-543C99DE4A5D}" type="slidenum">
              <a:rPr lang="ar-SA" smtClean="0"/>
              <a:pPr>
                <a:defRPr/>
              </a:pPr>
              <a:t>36</a:t>
            </a:fld>
            <a:endParaRPr lang="en-US" dirty="0"/>
          </a:p>
        </p:txBody>
      </p:sp>
      <p:sp>
        <p:nvSpPr>
          <p:cNvPr id="5" name="Title 4"/>
          <p:cNvSpPr>
            <a:spLocks noGrp="1"/>
          </p:cNvSpPr>
          <p:nvPr>
            <p:ph type="title"/>
          </p:nvPr>
        </p:nvSpPr>
        <p:spPr>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ar-SA" sz="2400" dirty="0" smtClean="0">
                <a:solidFill>
                  <a:srgbClr val="C00000"/>
                </a:solidFill>
                <a:cs typeface="B Titr" pitchFamily="2" charset="-78"/>
              </a:rPr>
              <a:t>تكاليف بخش برق در برنامه‌ پنجم توسعه و آسيب شناسي كلي آنها</a:t>
            </a:r>
            <a:endParaRPr lang="en-US" sz="2400" dirty="0">
              <a:solidFill>
                <a:srgbClr val="C00000"/>
              </a:solidFill>
              <a:cs typeface="B Titr" pitchFamily="2" charset="-78"/>
            </a:endParaRPr>
          </a:p>
        </p:txBody>
      </p:sp>
      <p:sp>
        <p:nvSpPr>
          <p:cNvPr id="9" name="Content Placeholder 8"/>
          <p:cNvSpPr>
            <a:spLocks noGrp="1"/>
          </p:cNvSpPr>
          <p:nvPr>
            <p:ph idx="1"/>
          </p:nvPr>
        </p:nvSpPr>
        <p:spPr/>
        <p:txBody>
          <a:bodyPr/>
          <a:lstStyle/>
          <a:p>
            <a:endParaRPr lang="fa-IR" dirty="0"/>
          </a:p>
        </p:txBody>
      </p:sp>
      <p:graphicFrame>
        <p:nvGraphicFramePr>
          <p:cNvPr id="10" name="Content Placeholder 5"/>
          <p:cNvGraphicFramePr>
            <a:graphicFrameLocks/>
          </p:cNvGraphicFramePr>
          <p:nvPr/>
        </p:nvGraphicFramePr>
        <p:xfrm>
          <a:off x="482600" y="1524000"/>
          <a:ext cx="8204200" cy="3735832"/>
        </p:xfrm>
        <a:graphic>
          <a:graphicData uri="http://schemas.openxmlformats.org/drawingml/2006/table">
            <a:tbl>
              <a:tblPr rtl="1" firstRow="1" bandRow="1">
                <a:tableStyleId>{D7AC3CCA-C797-4891-BE02-D94E43425B78}</a:tableStyleId>
              </a:tblPr>
              <a:tblGrid>
                <a:gridCol w="558800"/>
                <a:gridCol w="1701800"/>
                <a:gridCol w="3124200"/>
                <a:gridCol w="2819400"/>
              </a:tblGrid>
              <a:tr h="370840">
                <a:tc>
                  <a:txBody>
                    <a:bodyPr/>
                    <a:lstStyle/>
                    <a:p>
                      <a:pPr marL="0" indent="-228600" algn="ctr" defTabSz="914400" rtl="1" eaLnBrk="1" latinLnBrk="0" hangingPunct="1">
                        <a:lnSpc>
                          <a:spcPct val="92000"/>
                        </a:lnSpc>
                        <a:spcAft>
                          <a:spcPts val="0"/>
                        </a:spcAft>
                      </a:pPr>
                      <a:r>
                        <a:rPr lang="fa-IR" sz="1600" b="1" kern="1200" dirty="0" smtClean="0">
                          <a:solidFill>
                            <a:schemeClr val="tx1"/>
                          </a:solidFill>
                          <a:latin typeface="+mn-lt"/>
                          <a:ea typeface="+mn-ea"/>
                          <a:cs typeface="B Mitra" pitchFamily="2" charset="-78"/>
                        </a:rPr>
                        <a:t>رديف</a:t>
                      </a:r>
                      <a:endParaRPr lang="en-US" sz="1600" b="1" kern="1200" dirty="0">
                        <a:solidFill>
                          <a:schemeClr val="tx1"/>
                        </a:solidFill>
                        <a:latin typeface="+mn-lt"/>
                        <a:ea typeface="+mn-ea"/>
                        <a:cs typeface="B Mitra" pitchFamily="2" charset="-78"/>
                      </a:endParaRPr>
                    </a:p>
                  </a:txBody>
                  <a:tcPr marL="68580" marR="68580" marT="0" marB="0" anchor="ctr">
                    <a:solidFill>
                      <a:schemeClr val="tx2">
                        <a:lumMod val="40000"/>
                        <a:lumOff val="60000"/>
                      </a:schemeClr>
                    </a:solidFill>
                  </a:tcPr>
                </a:tc>
                <a:tc>
                  <a:txBody>
                    <a:bodyPr/>
                    <a:lstStyle/>
                    <a:p>
                      <a:pPr marL="0" indent="-228600" algn="ctr" defTabSz="914400" rtl="1" eaLnBrk="1" latinLnBrk="0" hangingPunct="1">
                        <a:lnSpc>
                          <a:spcPct val="92000"/>
                        </a:lnSpc>
                        <a:spcAft>
                          <a:spcPts val="0"/>
                        </a:spcAft>
                      </a:pPr>
                      <a:r>
                        <a:rPr lang="fa-IR" sz="1600" b="1" kern="1200" dirty="0">
                          <a:solidFill>
                            <a:schemeClr val="tx1"/>
                          </a:solidFill>
                          <a:latin typeface="+mn-lt"/>
                          <a:ea typeface="+mn-ea"/>
                          <a:cs typeface="B Mitra" pitchFamily="2" charset="-78"/>
                        </a:rPr>
                        <a:t>محور اصلي تكليف</a:t>
                      </a:r>
                      <a:endParaRPr lang="en-US" sz="1600" b="1" kern="1200" dirty="0">
                        <a:solidFill>
                          <a:schemeClr val="tx1"/>
                        </a:solidFill>
                        <a:latin typeface="+mn-lt"/>
                        <a:ea typeface="+mn-ea"/>
                        <a:cs typeface="B Mitra" pitchFamily="2" charset="-78"/>
                      </a:endParaRPr>
                    </a:p>
                  </a:txBody>
                  <a:tcPr marL="68580" marR="68580" marT="0" marB="0" anchor="ctr">
                    <a:solidFill>
                      <a:schemeClr val="tx2">
                        <a:lumMod val="40000"/>
                        <a:lumOff val="60000"/>
                      </a:schemeClr>
                    </a:solidFill>
                  </a:tcPr>
                </a:tc>
                <a:tc>
                  <a:txBody>
                    <a:bodyPr/>
                    <a:lstStyle/>
                    <a:p>
                      <a:pPr marL="0" indent="-228600" algn="ctr" defTabSz="914400" rtl="1" eaLnBrk="1" latinLnBrk="0" hangingPunct="1">
                        <a:lnSpc>
                          <a:spcPct val="92000"/>
                        </a:lnSpc>
                        <a:spcAft>
                          <a:spcPts val="0"/>
                        </a:spcAft>
                      </a:pPr>
                      <a:r>
                        <a:rPr lang="fa-IR" sz="1600" b="1" kern="1200" dirty="0" smtClean="0">
                          <a:solidFill>
                            <a:schemeClr val="tx1"/>
                          </a:solidFill>
                          <a:latin typeface="+mn-lt"/>
                          <a:ea typeface="+mn-ea"/>
                          <a:cs typeface="B Mitra" pitchFamily="2" charset="-78"/>
                        </a:rPr>
                        <a:t>خلاصة عملكرد</a:t>
                      </a:r>
                      <a:endParaRPr lang="en-US" sz="1600" b="1" kern="1200" dirty="0" smtClean="0">
                        <a:solidFill>
                          <a:schemeClr val="tx1"/>
                        </a:solidFill>
                        <a:latin typeface="+mn-lt"/>
                        <a:ea typeface="+mn-ea"/>
                        <a:cs typeface="B Mitra" pitchFamily="2" charset="-78"/>
                      </a:endParaRPr>
                    </a:p>
                  </a:txBody>
                  <a:tcPr marL="68580" marR="68580" marT="0" marB="0" anchor="ctr">
                    <a:solidFill>
                      <a:schemeClr val="tx2">
                        <a:lumMod val="40000"/>
                        <a:lumOff val="60000"/>
                      </a:schemeClr>
                    </a:solidFill>
                  </a:tcPr>
                </a:tc>
                <a:tc>
                  <a:txBody>
                    <a:bodyPr/>
                    <a:lstStyle/>
                    <a:p>
                      <a:pPr marL="0" marR="0" indent="-228600" algn="ctr" defTabSz="914400" rtl="1" eaLnBrk="1" fontAlgn="auto" latinLnBrk="0" hangingPunct="1">
                        <a:lnSpc>
                          <a:spcPct val="100000"/>
                        </a:lnSpc>
                        <a:spcBef>
                          <a:spcPts val="0"/>
                        </a:spcBef>
                        <a:spcAft>
                          <a:spcPts val="0"/>
                        </a:spcAft>
                        <a:buClrTx/>
                        <a:buSzTx/>
                        <a:buFontTx/>
                        <a:buNone/>
                        <a:tabLst/>
                        <a:defRPr/>
                      </a:pPr>
                      <a:r>
                        <a:rPr lang="fa-IR" sz="1600" b="1" kern="1200" dirty="0" smtClean="0">
                          <a:solidFill>
                            <a:schemeClr val="tx1"/>
                          </a:solidFill>
                          <a:latin typeface="+mn-lt"/>
                          <a:ea typeface="+mn-ea"/>
                          <a:cs typeface="B Mitra" pitchFamily="2" charset="-78"/>
                        </a:rPr>
                        <a:t>دلايل موفقيت يا عدم موفقيت</a:t>
                      </a:r>
                      <a:endParaRPr lang="en-US" sz="1600" b="1" kern="1200" dirty="0" smtClean="0">
                        <a:solidFill>
                          <a:schemeClr val="tx1"/>
                        </a:solidFill>
                        <a:latin typeface="+mn-lt"/>
                        <a:ea typeface="+mn-ea"/>
                        <a:cs typeface="B Mitra" pitchFamily="2" charset="-78"/>
                      </a:endParaRPr>
                    </a:p>
                  </a:txBody>
                  <a:tcPr marL="68580" marR="68580" marT="0" marB="0" anchor="ctr">
                    <a:solidFill>
                      <a:schemeClr val="tx2">
                        <a:lumMod val="40000"/>
                        <a:lumOff val="60000"/>
                      </a:schemeClr>
                    </a:solidFill>
                  </a:tcPr>
                </a:tc>
              </a:tr>
              <a:tr h="1153160">
                <a:tc>
                  <a:txBody>
                    <a:bodyPr/>
                    <a:lstStyle/>
                    <a:p>
                      <a:pPr algn="ctr" rtl="1">
                        <a:lnSpc>
                          <a:spcPct val="92000"/>
                        </a:lnSpc>
                        <a:spcAft>
                          <a:spcPts val="0"/>
                        </a:spcAft>
                      </a:pPr>
                      <a:r>
                        <a:rPr lang="ar-SA" sz="2000" b="0" kern="1200" dirty="0">
                          <a:solidFill>
                            <a:schemeClr val="tx1"/>
                          </a:solidFill>
                          <a:latin typeface="+mn-lt"/>
                          <a:ea typeface="+mn-ea"/>
                          <a:cs typeface="B Mitra" pitchFamily="2" charset="-78"/>
                        </a:rPr>
                        <a:t>1</a:t>
                      </a:r>
                      <a:endParaRPr lang="en-US" sz="2000" b="0" kern="1200" dirty="0">
                        <a:solidFill>
                          <a:schemeClr val="tx1"/>
                        </a:solidFill>
                        <a:latin typeface="+mn-lt"/>
                        <a:ea typeface="+mn-ea"/>
                        <a:cs typeface="B Mitra" pitchFamily="2" charset="-78"/>
                      </a:endParaRPr>
                    </a:p>
                  </a:txBody>
                  <a:tcPr marL="68580" marR="68580" marT="0" marB="0"/>
                </a:tc>
                <a:tc>
                  <a:txBody>
                    <a:bodyPr/>
                    <a:lstStyle/>
                    <a:p>
                      <a:pPr marL="0" indent="-228600" algn="justLow" defTabSz="914400" rtl="1" eaLnBrk="1" latinLnBrk="0" hangingPunct="1">
                        <a:lnSpc>
                          <a:spcPct val="92000"/>
                        </a:lnSpc>
                        <a:spcAft>
                          <a:spcPts val="0"/>
                        </a:spcAft>
                      </a:pPr>
                      <a:r>
                        <a:rPr lang="ar-SA" sz="2000" b="0" kern="1200" dirty="0">
                          <a:solidFill>
                            <a:schemeClr val="tx1"/>
                          </a:solidFill>
                          <a:latin typeface="+mn-lt"/>
                          <a:ea typeface="+mn-ea"/>
                          <a:cs typeface="B Mitra" pitchFamily="2" charset="-78"/>
                        </a:rPr>
                        <a:t>ماده 125- بند ب: تدوين سندملي راهبرد انرژي كشور</a:t>
                      </a:r>
                      <a:endParaRPr lang="en-US" sz="2000" b="0" kern="1200" dirty="0">
                        <a:solidFill>
                          <a:schemeClr val="tx1"/>
                        </a:solidFill>
                        <a:latin typeface="+mn-lt"/>
                        <a:ea typeface="+mn-ea"/>
                        <a:cs typeface="B Mitra" pitchFamily="2" charset="-78"/>
                      </a:endParaRPr>
                    </a:p>
                  </a:txBody>
                  <a:tcPr marL="68580" marR="68580" marT="0" marB="0"/>
                </a:tc>
                <a:tc>
                  <a:txBody>
                    <a:bodyPr/>
                    <a:lstStyle/>
                    <a:p>
                      <a:pPr marL="0" indent="-228600" algn="justLow" defTabSz="914400" rtl="1" eaLnBrk="1" latinLnBrk="0" hangingPunct="1">
                        <a:lnSpc>
                          <a:spcPct val="92000"/>
                        </a:lnSpc>
                        <a:spcAft>
                          <a:spcPts val="0"/>
                        </a:spcAft>
                      </a:pPr>
                      <a:r>
                        <a:rPr lang="fa-IR" sz="2000" b="0" kern="1200" dirty="0">
                          <a:solidFill>
                            <a:schemeClr val="tx1"/>
                          </a:solidFill>
                          <a:latin typeface="+mn-lt"/>
                          <a:ea typeface="+mn-ea"/>
                          <a:cs typeface="B Mitra" pitchFamily="2" charset="-78"/>
                        </a:rPr>
                        <a:t>پيش نويس «سند ملي راهبرد انرژي كشور» با همكاري وزارت نيرو و ساير دستگاه هاي متولي امر انرژي كشور و معاونت برنامه ريزي و نظارت راهبردي رييس جمهور تهيه و براي تأييد به هيأت محترم دولت ارسال گرديده است.</a:t>
                      </a:r>
                      <a:endParaRPr lang="en-US" sz="2000" b="0" kern="1200" dirty="0">
                        <a:solidFill>
                          <a:schemeClr val="tx1"/>
                        </a:solidFill>
                        <a:latin typeface="+mn-lt"/>
                        <a:ea typeface="+mn-ea"/>
                        <a:cs typeface="B Mitra" pitchFamily="2" charset="-78"/>
                      </a:endParaRPr>
                    </a:p>
                  </a:txBody>
                  <a:tcPr marL="68580" marR="68580" marT="0" marB="0"/>
                </a:tc>
                <a:tc>
                  <a:txBody>
                    <a:bodyPr/>
                    <a:lstStyle/>
                    <a:p>
                      <a:pPr marL="0" algn="justLow" defTabSz="914400" rtl="1" eaLnBrk="1" latinLnBrk="0" hangingPunct="1">
                        <a:lnSpc>
                          <a:spcPct val="92000"/>
                        </a:lnSpc>
                        <a:spcAft>
                          <a:spcPts val="0"/>
                        </a:spcAft>
                      </a:pPr>
                      <a:r>
                        <a:rPr lang="ar-SA" sz="2000" b="0" kern="1200" dirty="0">
                          <a:solidFill>
                            <a:schemeClr val="tx1"/>
                          </a:solidFill>
                          <a:latin typeface="+mn-lt"/>
                          <a:ea typeface="+mn-ea"/>
                          <a:cs typeface="B Mitra" pitchFamily="2" charset="-78"/>
                        </a:rPr>
                        <a:t>اصولاً اجرای مطالعه فنی دربارة طرح جامع انرژی مقدم بر تدوین سند ملی راهبرد انرژی است. زیرا یکی از موضوعات اساسی در تدوین این سند، تعیین اولویت و سهم انواع فناوریها و حاملهای انرژی در تأمین انرژی مورد نیاز در بخشهای مختلف مصرف است. پاسخ به این سوال اساسی مستلزم انجام مطالعات فنی دربارة برنامه ریزی جامع انرژی است که پس از انجام آن، سند ملی راهبرد انرژی باید تدوین شود.</a:t>
                      </a:r>
                      <a:endParaRPr lang="en-US" sz="2000" b="0" kern="1200" dirty="0">
                        <a:solidFill>
                          <a:schemeClr val="tx1"/>
                        </a:solidFill>
                        <a:latin typeface="+mn-lt"/>
                        <a:ea typeface="+mn-ea"/>
                        <a:cs typeface="B Mitra" pitchFamily="2" charset="-78"/>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C790BB6-1BD1-45FD-A29D-543C99DE4A5D}" type="slidenum">
              <a:rPr lang="ar-SA" smtClean="0"/>
              <a:pPr>
                <a:defRPr/>
              </a:pPr>
              <a:t>37</a:t>
            </a:fld>
            <a:endParaRPr lang="en-US"/>
          </a:p>
        </p:txBody>
      </p:sp>
      <p:sp>
        <p:nvSpPr>
          <p:cNvPr id="5" name="Title 4"/>
          <p:cNvSpPr>
            <a:spLocks noGrp="1"/>
          </p:cNvSpPr>
          <p:nvPr>
            <p:ph type="title"/>
          </p:nvPr>
        </p:nvSpPr>
        <p:spPr>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ar-SA" sz="2400" dirty="0" smtClean="0">
                <a:solidFill>
                  <a:srgbClr val="C00000"/>
                </a:solidFill>
                <a:cs typeface="B Titr" pitchFamily="2" charset="-78"/>
              </a:rPr>
              <a:t>تكاليف بخش برق در برنامه‌ پنجم توسعه و آسيب شناسي كلي آنها</a:t>
            </a:r>
            <a:endParaRPr lang="en-US" sz="2400" dirty="0">
              <a:solidFill>
                <a:srgbClr val="C00000"/>
              </a:solidFill>
              <a:cs typeface="B Titr" pitchFamily="2" charset="-78"/>
            </a:endParaRPr>
          </a:p>
        </p:txBody>
      </p:sp>
      <p:sp>
        <p:nvSpPr>
          <p:cNvPr id="7" name="Content Placeholder 6"/>
          <p:cNvSpPr>
            <a:spLocks noGrp="1"/>
          </p:cNvSpPr>
          <p:nvPr>
            <p:ph idx="1"/>
          </p:nvPr>
        </p:nvSpPr>
        <p:spPr/>
        <p:txBody>
          <a:bodyPr/>
          <a:lstStyle/>
          <a:p>
            <a:endParaRPr lang="fa-IR"/>
          </a:p>
        </p:txBody>
      </p:sp>
      <p:graphicFrame>
        <p:nvGraphicFramePr>
          <p:cNvPr id="8" name="Content Placeholder 5"/>
          <p:cNvGraphicFramePr>
            <a:graphicFrameLocks/>
          </p:cNvGraphicFramePr>
          <p:nvPr/>
        </p:nvGraphicFramePr>
        <p:xfrm>
          <a:off x="482600" y="1524000"/>
          <a:ext cx="8204200" cy="4016248"/>
        </p:xfrm>
        <a:graphic>
          <a:graphicData uri="http://schemas.openxmlformats.org/drawingml/2006/table">
            <a:tbl>
              <a:tblPr rtl="1" firstRow="1" bandRow="1">
                <a:tableStyleId>{D7AC3CCA-C797-4891-BE02-D94E43425B78}</a:tableStyleId>
              </a:tblPr>
              <a:tblGrid>
                <a:gridCol w="533400"/>
                <a:gridCol w="1828800"/>
                <a:gridCol w="2921000"/>
                <a:gridCol w="2921000"/>
              </a:tblGrid>
              <a:tr h="370840">
                <a:tc>
                  <a:txBody>
                    <a:bodyPr/>
                    <a:lstStyle/>
                    <a:p>
                      <a:pPr marL="0" indent="-228600" algn="ctr" defTabSz="914400" rtl="1" eaLnBrk="1" latinLnBrk="0" hangingPunct="1">
                        <a:lnSpc>
                          <a:spcPct val="92000"/>
                        </a:lnSpc>
                        <a:spcAft>
                          <a:spcPts val="0"/>
                        </a:spcAft>
                      </a:pPr>
                      <a:r>
                        <a:rPr lang="fa-IR" sz="1600" b="1" kern="1200" dirty="0" smtClean="0">
                          <a:solidFill>
                            <a:schemeClr val="tx1"/>
                          </a:solidFill>
                          <a:latin typeface="+mn-lt"/>
                          <a:ea typeface="+mn-ea"/>
                          <a:cs typeface="B Mitra" pitchFamily="2" charset="-78"/>
                        </a:rPr>
                        <a:t>رديف</a:t>
                      </a:r>
                      <a:endParaRPr lang="en-US" sz="1600" b="1" kern="1200" dirty="0">
                        <a:solidFill>
                          <a:schemeClr val="tx1"/>
                        </a:solidFill>
                        <a:latin typeface="+mn-lt"/>
                        <a:ea typeface="+mn-ea"/>
                        <a:cs typeface="B Mitra" pitchFamily="2" charset="-78"/>
                      </a:endParaRPr>
                    </a:p>
                  </a:txBody>
                  <a:tcPr marL="68580" marR="68580" marT="0" marB="0" anchor="ctr">
                    <a:solidFill>
                      <a:schemeClr val="tx2">
                        <a:lumMod val="40000"/>
                        <a:lumOff val="60000"/>
                      </a:schemeClr>
                    </a:solidFill>
                  </a:tcPr>
                </a:tc>
                <a:tc>
                  <a:txBody>
                    <a:bodyPr/>
                    <a:lstStyle/>
                    <a:p>
                      <a:pPr marL="0" indent="-228600" algn="ctr" defTabSz="914400" rtl="1" eaLnBrk="1" latinLnBrk="0" hangingPunct="1">
                        <a:lnSpc>
                          <a:spcPct val="92000"/>
                        </a:lnSpc>
                        <a:spcAft>
                          <a:spcPts val="0"/>
                        </a:spcAft>
                      </a:pPr>
                      <a:r>
                        <a:rPr lang="fa-IR" sz="1600" b="1" kern="1200" dirty="0">
                          <a:solidFill>
                            <a:schemeClr val="tx1"/>
                          </a:solidFill>
                          <a:latin typeface="+mn-lt"/>
                          <a:ea typeface="+mn-ea"/>
                          <a:cs typeface="B Mitra" pitchFamily="2" charset="-78"/>
                        </a:rPr>
                        <a:t>محور اصلي تكليف</a:t>
                      </a:r>
                      <a:endParaRPr lang="en-US" sz="1600" b="1" kern="1200" dirty="0">
                        <a:solidFill>
                          <a:schemeClr val="tx1"/>
                        </a:solidFill>
                        <a:latin typeface="+mn-lt"/>
                        <a:ea typeface="+mn-ea"/>
                        <a:cs typeface="B Mitra" pitchFamily="2" charset="-78"/>
                      </a:endParaRPr>
                    </a:p>
                  </a:txBody>
                  <a:tcPr marL="68580" marR="68580" marT="0" marB="0" anchor="ctr">
                    <a:solidFill>
                      <a:schemeClr val="tx2">
                        <a:lumMod val="40000"/>
                        <a:lumOff val="60000"/>
                      </a:schemeClr>
                    </a:solidFill>
                  </a:tcPr>
                </a:tc>
                <a:tc>
                  <a:txBody>
                    <a:bodyPr/>
                    <a:lstStyle/>
                    <a:p>
                      <a:pPr marL="0" indent="-228600" algn="ctr" defTabSz="914400" rtl="1" eaLnBrk="1" latinLnBrk="0" hangingPunct="1">
                        <a:lnSpc>
                          <a:spcPct val="92000"/>
                        </a:lnSpc>
                        <a:spcAft>
                          <a:spcPts val="0"/>
                        </a:spcAft>
                      </a:pPr>
                      <a:r>
                        <a:rPr lang="fa-IR" sz="1600" b="1" kern="1200" dirty="0" smtClean="0">
                          <a:solidFill>
                            <a:schemeClr val="tx1"/>
                          </a:solidFill>
                          <a:latin typeface="+mn-lt"/>
                          <a:ea typeface="+mn-ea"/>
                          <a:cs typeface="B Mitra" pitchFamily="2" charset="-78"/>
                        </a:rPr>
                        <a:t>خلاصة عملكرد</a:t>
                      </a:r>
                      <a:endParaRPr lang="en-US" sz="1600" b="1" kern="1200" dirty="0" smtClean="0">
                        <a:solidFill>
                          <a:schemeClr val="tx1"/>
                        </a:solidFill>
                        <a:latin typeface="+mn-lt"/>
                        <a:ea typeface="+mn-ea"/>
                        <a:cs typeface="B Mitra" pitchFamily="2" charset="-78"/>
                      </a:endParaRPr>
                    </a:p>
                  </a:txBody>
                  <a:tcPr marL="68580" marR="68580" marT="0" marB="0" anchor="ctr">
                    <a:solidFill>
                      <a:schemeClr val="tx2">
                        <a:lumMod val="40000"/>
                        <a:lumOff val="60000"/>
                      </a:schemeClr>
                    </a:solidFill>
                  </a:tcPr>
                </a:tc>
                <a:tc>
                  <a:txBody>
                    <a:bodyPr/>
                    <a:lstStyle/>
                    <a:p>
                      <a:pPr marL="0" marR="0" indent="-228600" algn="ctr" defTabSz="914400" rtl="1" eaLnBrk="1" fontAlgn="auto" latinLnBrk="0" hangingPunct="1">
                        <a:lnSpc>
                          <a:spcPct val="100000"/>
                        </a:lnSpc>
                        <a:spcBef>
                          <a:spcPts val="0"/>
                        </a:spcBef>
                        <a:spcAft>
                          <a:spcPts val="0"/>
                        </a:spcAft>
                        <a:buClrTx/>
                        <a:buSzTx/>
                        <a:buFontTx/>
                        <a:buNone/>
                        <a:tabLst/>
                        <a:defRPr/>
                      </a:pPr>
                      <a:r>
                        <a:rPr lang="fa-IR" sz="1600" b="1" kern="1200" dirty="0" smtClean="0">
                          <a:solidFill>
                            <a:schemeClr val="tx1"/>
                          </a:solidFill>
                          <a:latin typeface="+mn-lt"/>
                          <a:ea typeface="+mn-ea"/>
                          <a:cs typeface="B Mitra" pitchFamily="2" charset="-78"/>
                        </a:rPr>
                        <a:t>دلايل موفقيت يا عدم موفقيت</a:t>
                      </a:r>
                      <a:endParaRPr lang="en-US" sz="1600" b="1" kern="1200" dirty="0" smtClean="0">
                        <a:solidFill>
                          <a:schemeClr val="tx1"/>
                        </a:solidFill>
                        <a:latin typeface="+mn-lt"/>
                        <a:ea typeface="+mn-ea"/>
                        <a:cs typeface="B Mitra" pitchFamily="2" charset="-78"/>
                      </a:endParaRPr>
                    </a:p>
                  </a:txBody>
                  <a:tcPr marL="68580" marR="68580" marT="0" marB="0" anchor="ctr">
                    <a:solidFill>
                      <a:schemeClr val="tx2">
                        <a:lumMod val="40000"/>
                        <a:lumOff val="60000"/>
                      </a:schemeClr>
                    </a:solidFill>
                  </a:tcPr>
                </a:tc>
              </a:tr>
              <a:tr h="1457960">
                <a:tc>
                  <a:txBody>
                    <a:bodyPr/>
                    <a:lstStyle/>
                    <a:p>
                      <a:pPr algn="ctr" rtl="1">
                        <a:lnSpc>
                          <a:spcPct val="92000"/>
                        </a:lnSpc>
                        <a:spcAft>
                          <a:spcPts val="0"/>
                        </a:spcAft>
                      </a:pPr>
                      <a:r>
                        <a:rPr lang="ar-SA" sz="2000" b="0" kern="1200" dirty="0">
                          <a:solidFill>
                            <a:schemeClr val="tx1"/>
                          </a:solidFill>
                          <a:latin typeface="+mn-lt"/>
                          <a:ea typeface="+mn-ea"/>
                          <a:cs typeface="B Mitra" pitchFamily="2" charset="-78"/>
                        </a:rPr>
                        <a:t>2</a:t>
                      </a:r>
                      <a:endParaRPr lang="en-US" sz="2000" b="0" kern="1200" dirty="0">
                        <a:solidFill>
                          <a:schemeClr val="tx1"/>
                        </a:solidFill>
                        <a:latin typeface="+mn-lt"/>
                        <a:ea typeface="+mn-ea"/>
                        <a:cs typeface="B Mitra" pitchFamily="2" charset="-78"/>
                      </a:endParaRPr>
                    </a:p>
                  </a:txBody>
                  <a:tcPr marL="68580" marR="68580" marT="0" marB="0"/>
                </a:tc>
                <a:tc>
                  <a:txBody>
                    <a:bodyPr/>
                    <a:lstStyle/>
                    <a:p>
                      <a:pPr algn="justLow" rtl="1">
                        <a:lnSpc>
                          <a:spcPct val="92000"/>
                        </a:lnSpc>
                        <a:spcAft>
                          <a:spcPts val="0"/>
                        </a:spcAft>
                      </a:pPr>
                      <a:r>
                        <a:rPr lang="ar-SA" sz="2000" b="0" kern="1200" dirty="0">
                          <a:solidFill>
                            <a:schemeClr val="tx1"/>
                          </a:solidFill>
                          <a:latin typeface="+mn-lt"/>
                          <a:ea typeface="+mn-ea"/>
                          <a:cs typeface="B Mitra" pitchFamily="2" charset="-78"/>
                        </a:rPr>
                        <a:t>ماده 125- بند ب- تبصره:تهيه برنامه اجرايي طرح جامع انرژي كشور</a:t>
                      </a:r>
                      <a:endParaRPr lang="en-US" sz="2000" b="0" kern="1200" dirty="0">
                        <a:solidFill>
                          <a:schemeClr val="tx1"/>
                        </a:solidFill>
                        <a:latin typeface="+mn-lt"/>
                        <a:ea typeface="+mn-ea"/>
                        <a:cs typeface="B Mitra" pitchFamily="2" charset="-78"/>
                      </a:endParaRPr>
                    </a:p>
                  </a:txBody>
                  <a:tcPr marL="68580" marR="68580" marT="0" marB="0"/>
                </a:tc>
                <a:tc>
                  <a:txBody>
                    <a:bodyPr/>
                    <a:lstStyle/>
                    <a:p>
                      <a:pPr algn="justLow" rtl="1">
                        <a:lnSpc>
                          <a:spcPct val="92000"/>
                        </a:lnSpc>
                        <a:spcAft>
                          <a:spcPts val="0"/>
                        </a:spcAft>
                      </a:pPr>
                      <a:r>
                        <a:rPr lang="ar-SA" sz="2000" b="0" kern="1200" dirty="0">
                          <a:solidFill>
                            <a:schemeClr val="tx1"/>
                          </a:solidFill>
                          <a:latin typeface="+mn-lt"/>
                          <a:ea typeface="+mn-ea"/>
                          <a:cs typeface="B Mitra" pitchFamily="2" charset="-78"/>
                        </a:rPr>
                        <a:t>پس از تصويب «سند ملي راهبرد انرژي كشور» موضوع بند ب ماده 125 در مجلس محترم شوراي اسلامي امكان شروع به تهيه برنامه اجرايي طرح جامع انرژي كشور توسط وزارتين نيرو و نفت وجود دارد. با اين وجود در حال حاضر همگام با همكاري در تدوين سند ملي راهبردي، به طور مستقل، تهيه برنامه جامع انرژي از طريق مطالعات فني مربوطه در حال انجام مي باشد.</a:t>
                      </a:r>
                      <a:endParaRPr lang="en-US" sz="2000" b="0" kern="1200" dirty="0">
                        <a:solidFill>
                          <a:schemeClr val="tx1"/>
                        </a:solidFill>
                        <a:latin typeface="+mn-lt"/>
                        <a:ea typeface="+mn-ea"/>
                        <a:cs typeface="B Mitra" pitchFamily="2" charset="-78"/>
                      </a:endParaRPr>
                    </a:p>
                  </a:txBody>
                  <a:tcPr marL="68580" marR="68580" marT="0" marB="0"/>
                </a:tc>
                <a:tc>
                  <a:txBody>
                    <a:bodyPr/>
                    <a:lstStyle/>
                    <a:p>
                      <a:pPr algn="justLow" rtl="1">
                        <a:lnSpc>
                          <a:spcPct val="92000"/>
                        </a:lnSpc>
                        <a:spcAft>
                          <a:spcPts val="0"/>
                        </a:spcAft>
                      </a:pPr>
                      <a:r>
                        <a:rPr lang="ar-SA" sz="2000" b="0" kern="1200" dirty="0">
                          <a:solidFill>
                            <a:schemeClr val="tx1"/>
                          </a:solidFill>
                          <a:latin typeface="+mn-lt"/>
                          <a:ea typeface="+mn-ea"/>
                          <a:cs typeface="B Mitra" pitchFamily="2" charset="-78"/>
                        </a:rPr>
                        <a:t>- فقدان پایگاه اطلاعات انرژی مفید برای </a:t>
                      </a:r>
                      <a:r>
                        <a:rPr lang="ar-SA" sz="2000" b="0" kern="1200" dirty="0" smtClean="0">
                          <a:solidFill>
                            <a:schemeClr val="tx1"/>
                          </a:solidFill>
                          <a:latin typeface="+mn-lt"/>
                          <a:ea typeface="+mn-ea"/>
                          <a:cs typeface="B Mitra" pitchFamily="2" charset="-78"/>
                        </a:rPr>
                        <a:t>بخش</a:t>
                      </a:r>
                      <a:r>
                        <a:rPr lang="en-US" sz="2000" b="0" kern="1200" dirty="0" smtClean="0">
                          <a:solidFill>
                            <a:schemeClr val="tx1"/>
                          </a:solidFill>
                          <a:latin typeface="+mn-lt"/>
                          <a:ea typeface="+mn-ea"/>
                          <a:cs typeface="B Mitra" pitchFamily="2" charset="-78"/>
                        </a:rPr>
                        <a:t> </a:t>
                      </a:r>
                      <a:r>
                        <a:rPr lang="ar-SA" sz="2000" b="0" kern="1200" dirty="0" smtClean="0">
                          <a:solidFill>
                            <a:schemeClr val="tx1"/>
                          </a:solidFill>
                          <a:latin typeface="+mn-lt"/>
                          <a:ea typeface="+mn-ea"/>
                          <a:cs typeface="B Mitra" pitchFamily="2" charset="-78"/>
                        </a:rPr>
                        <a:t>های </a:t>
                      </a:r>
                      <a:r>
                        <a:rPr lang="ar-SA" sz="2000" b="0" kern="1200" dirty="0">
                          <a:solidFill>
                            <a:schemeClr val="tx1"/>
                          </a:solidFill>
                          <a:latin typeface="+mn-lt"/>
                          <a:ea typeface="+mn-ea"/>
                          <a:cs typeface="B Mitra" pitchFamily="2" charset="-78"/>
                        </a:rPr>
                        <a:t>مختلف مصرف</a:t>
                      </a:r>
                      <a:endParaRPr lang="en-US" sz="2000" b="0" kern="1200" dirty="0">
                        <a:solidFill>
                          <a:schemeClr val="tx1"/>
                        </a:solidFill>
                        <a:latin typeface="+mn-lt"/>
                        <a:ea typeface="+mn-ea"/>
                        <a:cs typeface="B Mitra" pitchFamily="2" charset="-78"/>
                      </a:endParaRPr>
                    </a:p>
                    <a:p>
                      <a:pPr algn="justLow" rtl="1">
                        <a:lnSpc>
                          <a:spcPct val="92000"/>
                        </a:lnSpc>
                        <a:spcAft>
                          <a:spcPts val="0"/>
                        </a:spcAft>
                      </a:pPr>
                      <a:r>
                        <a:rPr lang="ar-SA" sz="2000" b="0" kern="1200" dirty="0">
                          <a:solidFill>
                            <a:schemeClr val="tx1"/>
                          </a:solidFill>
                          <a:latin typeface="+mn-lt"/>
                          <a:ea typeface="+mn-ea"/>
                          <a:cs typeface="B Mitra" pitchFamily="2" charset="-78"/>
                        </a:rPr>
                        <a:t>- فقدان پایگاه اطلاعات فناوری های موجود و نوین انرژی در بخشهای مختلف تولید و مصرف</a:t>
                      </a:r>
                      <a:endParaRPr lang="en-US" sz="2000" b="0" kern="1200" dirty="0">
                        <a:solidFill>
                          <a:schemeClr val="tx1"/>
                        </a:solidFill>
                        <a:latin typeface="+mn-lt"/>
                        <a:ea typeface="+mn-ea"/>
                        <a:cs typeface="B Mitra" pitchFamily="2" charset="-78"/>
                      </a:endParaRPr>
                    </a:p>
                    <a:p>
                      <a:pPr algn="justLow" rtl="1">
                        <a:lnSpc>
                          <a:spcPct val="92000"/>
                        </a:lnSpc>
                        <a:spcAft>
                          <a:spcPts val="0"/>
                        </a:spcAft>
                      </a:pPr>
                      <a:r>
                        <a:rPr lang="ar-SA" sz="2000" b="0" kern="1200" dirty="0">
                          <a:solidFill>
                            <a:schemeClr val="tx1"/>
                          </a:solidFill>
                          <a:latin typeface="+mn-lt"/>
                          <a:ea typeface="+mn-ea"/>
                          <a:cs typeface="B Mitra" pitchFamily="2" charset="-78"/>
                        </a:rPr>
                        <a:t>- عدم انطباق نظام آمار انرژی کشور با نظام  بین المللی آمارهای اقتصادی </a:t>
                      </a:r>
                      <a:r>
                        <a:rPr lang="en-US" sz="2000" b="0" kern="1200" dirty="0">
                          <a:solidFill>
                            <a:schemeClr val="tx1"/>
                          </a:solidFill>
                          <a:latin typeface="+mn-lt"/>
                          <a:ea typeface="+mn-ea"/>
                          <a:cs typeface="B Mitra" pitchFamily="2" charset="-78"/>
                        </a:rPr>
                        <a:t>(ISIC)</a:t>
                      </a:r>
                    </a:p>
                    <a:p>
                      <a:pPr algn="justLow" rtl="1">
                        <a:lnSpc>
                          <a:spcPct val="92000"/>
                        </a:lnSpc>
                        <a:spcAft>
                          <a:spcPts val="0"/>
                        </a:spcAft>
                      </a:pPr>
                      <a:r>
                        <a:rPr lang="ar-SA" sz="2000" b="0" kern="1200" dirty="0">
                          <a:solidFill>
                            <a:schemeClr val="tx1"/>
                          </a:solidFill>
                          <a:latin typeface="+mn-lt"/>
                          <a:ea typeface="+mn-ea"/>
                          <a:cs typeface="B Mitra" pitchFamily="2" charset="-78"/>
                        </a:rPr>
                        <a:t>- فقدان </a:t>
                      </a:r>
                      <a:r>
                        <a:rPr lang="ar-SA" sz="2000" b="0" kern="1200" dirty="0" smtClean="0">
                          <a:solidFill>
                            <a:schemeClr val="tx1"/>
                          </a:solidFill>
                          <a:latin typeface="+mn-lt"/>
                          <a:ea typeface="+mn-ea"/>
                          <a:cs typeface="B Mitra" pitchFamily="2" charset="-78"/>
                        </a:rPr>
                        <a:t>برنامه</a:t>
                      </a:r>
                      <a:r>
                        <a:rPr lang="en-US" sz="2000" b="0" kern="1200" dirty="0" smtClean="0">
                          <a:solidFill>
                            <a:schemeClr val="tx1"/>
                          </a:solidFill>
                          <a:latin typeface="+mn-lt"/>
                          <a:ea typeface="+mn-ea"/>
                          <a:cs typeface="B Mitra" pitchFamily="2" charset="-78"/>
                        </a:rPr>
                        <a:t> </a:t>
                      </a:r>
                      <a:r>
                        <a:rPr lang="ar-SA" sz="2000" b="0" kern="1200" dirty="0" smtClean="0">
                          <a:solidFill>
                            <a:schemeClr val="tx1"/>
                          </a:solidFill>
                          <a:latin typeface="+mn-lt"/>
                          <a:ea typeface="+mn-ea"/>
                          <a:cs typeface="B Mitra" pitchFamily="2" charset="-78"/>
                        </a:rPr>
                        <a:t>های </a:t>
                      </a:r>
                      <a:r>
                        <a:rPr lang="ar-SA" sz="2000" b="0" kern="1200" dirty="0">
                          <a:solidFill>
                            <a:schemeClr val="tx1"/>
                          </a:solidFill>
                          <a:latin typeface="+mn-lt"/>
                          <a:ea typeface="+mn-ea"/>
                          <a:cs typeface="B Mitra" pitchFamily="2" charset="-78"/>
                        </a:rPr>
                        <a:t>مصوب توسعه بلندمدت بخشی در کشور</a:t>
                      </a:r>
                      <a:endParaRPr lang="en-US" sz="2000" b="0" kern="1200" dirty="0">
                        <a:solidFill>
                          <a:schemeClr val="tx1"/>
                        </a:solidFill>
                        <a:latin typeface="+mn-lt"/>
                        <a:ea typeface="+mn-ea"/>
                        <a:cs typeface="B Mitra" pitchFamily="2" charset="-78"/>
                      </a:endParaRPr>
                    </a:p>
                    <a:p>
                      <a:pPr algn="justLow" rtl="1">
                        <a:lnSpc>
                          <a:spcPct val="92000"/>
                        </a:lnSpc>
                        <a:spcAft>
                          <a:spcPts val="0"/>
                        </a:spcAft>
                      </a:pPr>
                      <a:r>
                        <a:rPr lang="ar-SA" sz="2000" b="0" kern="1200" dirty="0">
                          <a:solidFill>
                            <a:schemeClr val="tx1"/>
                          </a:solidFill>
                          <a:latin typeface="+mn-lt"/>
                          <a:ea typeface="+mn-ea"/>
                          <a:cs typeface="B Mitra" pitchFamily="2" charset="-78"/>
                        </a:rPr>
                        <a:t>- فقدان مطالعات فنی کامل در زمینه پتانسیل سنجی فنی و اقتصادی </a:t>
                      </a:r>
                      <a:r>
                        <a:rPr lang="ar-SA" sz="2000" b="0" kern="1200" dirty="0" smtClean="0">
                          <a:solidFill>
                            <a:schemeClr val="tx1"/>
                          </a:solidFill>
                          <a:latin typeface="+mn-lt"/>
                          <a:ea typeface="+mn-ea"/>
                          <a:cs typeface="B Mitra" pitchFamily="2" charset="-78"/>
                        </a:rPr>
                        <a:t>صرفه</a:t>
                      </a:r>
                      <a:r>
                        <a:rPr lang="fa-IR" sz="2000" b="0" kern="1200" dirty="0" smtClean="0">
                          <a:solidFill>
                            <a:schemeClr val="tx1"/>
                          </a:solidFill>
                          <a:latin typeface="+mn-lt"/>
                          <a:ea typeface="+mn-ea"/>
                          <a:cs typeface="B Mitra" pitchFamily="2" charset="-78"/>
                        </a:rPr>
                        <a:t> </a:t>
                      </a:r>
                      <a:r>
                        <a:rPr lang="ar-SA" sz="2000" b="0" kern="1200" dirty="0" smtClean="0">
                          <a:solidFill>
                            <a:schemeClr val="tx1"/>
                          </a:solidFill>
                          <a:latin typeface="+mn-lt"/>
                          <a:ea typeface="+mn-ea"/>
                          <a:cs typeface="B Mitra" pitchFamily="2" charset="-78"/>
                        </a:rPr>
                        <a:t>جویی </a:t>
                      </a:r>
                      <a:r>
                        <a:rPr lang="ar-SA" sz="2000" b="0" kern="1200" dirty="0">
                          <a:solidFill>
                            <a:schemeClr val="tx1"/>
                          </a:solidFill>
                          <a:latin typeface="+mn-lt"/>
                          <a:ea typeface="+mn-ea"/>
                          <a:cs typeface="B Mitra" pitchFamily="2" charset="-78"/>
                        </a:rPr>
                        <a:t>انرژی در تمام بخشهای مصرف</a:t>
                      </a:r>
                      <a:endParaRPr lang="en-US" sz="2000" b="0" kern="1200" dirty="0">
                        <a:solidFill>
                          <a:schemeClr val="tx1"/>
                        </a:solidFill>
                        <a:latin typeface="+mn-lt"/>
                        <a:ea typeface="+mn-ea"/>
                        <a:cs typeface="B Mitra" pitchFamily="2" charset="-78"/>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457200" y="1524000"/>
          <a:ext cx="8229600" cy="4296664"/>
        </p:xfrm>
        <a:graphic>
          <a:graphicData uri="http://schemas.openxmlformats.org/drawingml/2006/table">
            <a:tbl>
              <a:tblPr rtl="1" firstRow="1" bandRow="1">
                <a:tableStyleId>{D7AC3CCA-C797-4891-BE02-D94E43425B78}</a:tableStyleId>
              </a:tblPr>
              <a:tblGrid>
                <a:gridCol w="558800"/>
                <a:gridCol w="1600200"/>
                <a:gridCol w="3225800"/>
                <a:gridCol w="2844800"/>
              </a:tblGrid>
              <a:tr h="370840">
                <a:tc>
                  <a:txBody>
                    <a:bodyPr/>
                    <a:lstStyle/>
                    <a:p>
                      <a:pPr marL="0" indent="-228600" algn="ctr" defTabSz="914400" rtl="1" eaLnBrk="1" latinLnBrk="0" hangingPunct="1">
                        <a:lnSpc>
                          <a:spcPct val="92000"/>
                        </a:lnSpc>
                        <a:spcAft>
                          <a:spcPts val="0"/>
                        </a:spcAft>
                      </a:pPr>
                      <a:r>
                        <a:rPr lang="fa-IR" sz="1600" b="1" kern="1200" dirty="0" smtClean="0">
                          <a:solidFill>
                            <a:schemeClr val="tx1"/>
                          </a:solidFill>
                          <a:latin typeface="+mn-lt"/>
                          <a:ea typeface="+mn-ea"/>
                          <a:cs typeface="B Mitra" pitchFamily="2" charset="-78"/>
                        </a:rPr>
                        <a:t>رديف</a:t>
                      </a:r>
                      <a:endParaRPr lang="en-US" sz="1600" b="1" kern="1200" dirty="0">
                        <a:solidFill>
                          <a:schemeClr val="tx1"/>
                        </a:solidFill>
                        <a:latin typeface="+mn-lt"/>
                        <a:ea typeface="+mn-ea"/>
                        <a:cs typeface="B Mitra" pitchFamily="2" charset="-78"/>
                      </a:endParaRPr>
                    </a:p>
                  </a:txBody>
                  <a:tcPr marL="68580" marR="68580" marT="0" marB="0" anchor="ctr">
                    <a:solidFill>
                      <a:schemeClr val="tx2">
                        <a:lumMod val="40000"/>
                        <a:lumOff val="60000"/>
                      </a:schemeClr>
                    </a:solidFill>
                  </a:tcPr>
                </a:tc>
                <a:tc>
                  <a:txBody>
                    <a:bodyPr/>
                    <a:lstStyle/>
                    <a:p>
                      <a:pPr marL="0" indent="-228600" algn="ctr" defTabSz="914400" rtl="1" eaLnBrk="1" latinLnBrk="0" hangingPunct="1">
                        <a:lnSpc>
                          <a:spcPct val="92000"/>
                        </a:lnSpc>
                        <a:spcAft>
                          <a:spcPts val="0"/>
                        </a:spcAft>
                      </a:pPr>
                      <a:r>
                        <a:rPr lang="fa-IR" sz="1600" b="1" kern="1200" dirty="0">
                          <a:solidFill>
                            <a:schemeClr val="tx1"/>
                          </a:solidFill>
                          <a:latin typeface="+mn-lt"/>
                          <a:ea typeface="+mn-ea"/>
                          <a:cs typeface="B Mitra" pitchFamily="2" charset="-78"/>
                        </a:rPr>
                        <a:t>محور اصلي تكليف</a:t>
                      </a:r>
                      <a:endParaRPr lang="en-US" sz="1600" b="1" kern="1200" dirty="0">
                        <a:solidFill>
                          <a:schemeClr val="tx1"/>
                        </a:solidFill>
                        <a:latin typeface="+mn-lt"/>
                        <a:ea typeface="+mn-ea"/>
                        <a:cs typeface="B Mitra" pitchFamily="2" charset="-78"/>
                      </a:endParaRPr>
                    </a:p>
                  </a:txBody>
                  <a:tcPr marL="68580" marR="68580" marT="0" marB="0" anchor="ctr">
                    <a:solidFill>
                      <a:schemeClr val="tx2">
                        <a:lumMod val="40000"/>
                        <a:lumOff val="60000"/>
                      </a:schemeClr>
                    </a:solidFill>
                  </a:tcPr>
                </a:tc>
                <a:tc>
                  <a:txBody>
                    <a:bodyPr/>
                    <a:lstStyle/>
                    <a:p>
                      <a:pPr marL="0" indent="-228600" algn="ctr" defTabSz="914400" rtl="1" eaLnBrk="1" latinLnBrk="0" hangingPunct="1">
                        <a:lnSpc>
                          <a:spcPct val="92000"/>
                        </a:lnSpc>
                        <a:spcAft>
                          <a:spcPts val="0"/>
                        </a:spcAft>
                      </a:pPr>
                      <a:r>
                        <a:rPr lang="fa-IR" sz="1600" b="1" kern="1200" dirty="0" smtClean="0">
                          <a:solidFill>
                            <a:schemeClr val="tx1"/>
                          </a:solidFill>
                          <a:latin typeface="+mn-lt"/>
                          <a:ea typeface="+mn-ea"/>
                          <a:cs typeface="B Mitra" pitchFamily="2" charset="-78"/>
                        </a:rPr>
                        <a:t>خلاصة عملكرد</a:t>
                      </a:r>
                      <a:endParaRPr lang="en-US" sz="1600" b="1" kern="1200" dirty="0" smtClean="0">
                        <a:solidFill>
                          <a:schemeClr val="tx1"/>
                        </a:solidFill>
                        <a:latin typeface="+mn-lt"/>
                        <a:ea typeface="+mn-ea"/>
                        <a:cs typeface="B Mitra" pitchFamily="2" charset="-78"/>
                      </a:endParaRPr>
                    </a:p>
                  </a:txBody>
                  <a:tcPr marL="68580" marR="68580" marT="0" marB="0" anchor="ctr">
                    <a:solidFill>
                      <a:schemeClr val="tx2">
                        <a:lumMod val="40000"/>
                        <a:lumOff val="60000"/>
                      </a:schemeClr>
                    </a:solidFill>
                  </a:tcPr>
                </a:tc>
                <a:tc>
                  <a:txBody>
                    <a:bodyPr/>
                    <a:lstStyle/>
                    <a:p>
                      <a:pPr marL="0" marR="0" indent="-228600" algn="ctr" defTabSz="914400" rtl="1" eaLnBrk="1" fontAlgn="auto" latinLnBrk="0" hangingPunct="1">
                        <a:lnSpc>
                          <a:spcPct val="100000"/>
                        </a:lnSpc>
                        <a:spcBef>
                          <a:spcPts val="0"/>
                        </a:spcBef>
                        <a:spcAft>
                          <a:spcPts val="0"/>
                        </a:spcAft>
                        <a:buClrTx/>
                        <a:buSzTx/>
                        <a:buFontTx/>
                        <a:buNone/>
                        <a:tabLst/>
                        <a:defRPr/>
                      </a:pPr>
                      <a:r>
                        <a:rPr lang="fa-IR" sz="1600" b="1" kern="1200" dirty="0" smtClean="0">
                          <a:solidFill>
                            <a:schemeClr val="tx1"/>
                          </a:solidFill>
                          <a:latin typeface="+mn-lt"/>
                          <a:ea typeface="+mn-ea"/>
                          <a:cs typeface="B Mitra" pitchFamily="2" charset="-78"/>
                        </a:rPr>
                        <a:t>دلايل موفقيت يا عدم موفقيت</a:t>
                      </a:r>
                      <a:endParaRPr lang="en-US" sz="1600" b="1" kern="1200" dirty="0" smtClean="0">
                        <a:solidFill>
                          <a:schemeClr val="tx1"/>
                        </a:solidFill>
                        <a:latin typeface="+mn-lt"/>
                        <a:ea typeface="+mn-ea"/>
                        <a:cs typeface="B Mitra" pitchFamily="2" charset="-78"/>
                      </a:endParaRPr>
                    </a:p>
                  </a:txBody>
                  <a:tcPr marL="68580" marR="68580" marT="0" marB="0" anchor="ctr">
                    <a:solidFill>
                      <a:schemeClr val="tx2">
                        <a:lumMod val="40000"/>
                        <a:lumOff val="60000"/>
                      </a:schemeClr>
                    </a:solidFill>
                  </a:tcPr>
                </a:tc>
              </a:tr>
              <a:tr h="370840">
                <a:tc>
                  <a:txBody>
                    <a:bodyPr/>
                    <a:lstStyle/>
                    <a:p>
                      <a:pPr algn="ctr" rtl="1">
                        <a:lnSpc>
                          <a:spcPct val="92000"/>
                        </a:lnSpc>
                        <a:spcAft>
                          <a:spcPts val="0"/>
                        </a:spcAft>
                      </a:pPr>
                      <a:r>
                        <a:rPr lang="ar-SA" sz="2000" b="0" kern="1200" dirty="0">
                          <a:solidFill>
                            <a:schemeClr val="tx1"/>
                          </a:solidFill>
                          <a:latin typeface="+mn-lt"/>
                          <a:ea typeface="+mn-ea"/>
                          <a:cs typeface="B Mitra" pitchFamily="2" charset="-78"/>
                        </a:rPr>
                        <a:t>3</a:t>
                      </a:r>
                      <a:endParaRPr lang="en-US" sz="2000" b="0" kern="1200" dirty="0">
                        <a:solidFill>
                          <a:schemeClr val="tx1"/>
                        </a:solidFill>
                        <a:latin typeface="+mn-lt"/>
                        <a:ea typeface="+mn-ea"/>
                        <a:cs typeface="B Mitra" pitchFamily="2" charset="-78"/>
                      </a:endParaRPr>
                    </a:p>
                  </a:txBody>
                  <a:tcPr marL="68580" marR="68580" marT="0" marB="0"/>
                </a:tc>
                <a:tc>
                  <a:txBody>
                    <a:bodyPr/>
                    <a:lstStyle/>
                    <a:p>
                      <a:pPr algn="justLow" rtl="1">
                        <a:lnSpc>
                          <a:spcPct val="92000"/>
                        </a:lnSpc>
                        <a:spcAft>
                          <a:spcPts val="0"/>
                        </a:spcAft>
                      </a:pPr>
                      <a:r>
                        <a:rPr lang="ar-SA" sz="2000" b="0" kern="1200" dirty="0">
                          <a:solidFill>
                            <a:schemeClr val="tx1"/>
                          </a:solidFill>
                          <a:latin typeface="+mn-lt"/>
                          <a:ea typeface="+mn-ea"/>
                          <a:cs typeface="B Mitra" pitchFamily="2" charset="-78"/>
                        </a:rPr>
                        <a:t>ماده133-بندالف: پرداخت يارانه خريد برق از توليدكنندگان برق پراكنده با مقياس كوچك و </a:t>
                      </a:r>
                      <a:r>
                        <a:rPr lang="ar-SA" sz="2000" b="0" kern="1200" dirty="0" smtClean="0">
                          <a:solidFill>
                            <a:schemeClr val="tx1"/>
                          </a:solidFill>
                          <a:latin typeface="+mn-lt"/>
                          <a:ea typeface="+mn-ea"/>
                          <a:cs typeface="B Mitra" pitchFamily="2" charset="-78"/>
                        </a:rPr>
                        <a:t>ظرفيتهاي </a:t>
                      </a:r>
                      <a:r>
                        <a:rPr lang="ar-SA" sz="2000" b="0" kern="1200" dirty="0">
                          <a:solidFill>
                            <a:schemeClr val="tx1"/>
                          </a:solidFill>
                          <a:latin typeface="+mn-lt"/>
                          <a:ea typeface="+mn-ea"/>
                          <a:cs typeface="B Mitra" pitchFamily="2" charset="-78"/>
                        </a:rPr>
                        <a:t>توليد برق مشتركين با عقد قراردادهاي بلندمدت</a:t>
                      </a:r>
                      <a:endParaRPr lang="en-US" sz="2000" b="0" kern="1200" dirty="0">
                        <a:solidFill>
                          <a:schemeClr val="tx1"/>
                        </a:solidFill>
                        <a:latin typeface="+mn-lt"/>
                        <a:ea typeface="+mn-ea"/>
                        <a:cs typeface="B Mitra" pitchFamily="2" charset="-78"/>
                      </a:endParaRPr>
                    </a:p>
                  </a:txBody>
                  <a:tcPr marL="68580" marR="68580" marT="0" marB="0"/>
                </a:tc>
                <a:tc>
                  <a:txBody>
                    <a:bodyPr/>
                    <a:lstStyle/>
                    <a:p>
                      <a:pPr algn="justLow" rtl="1">
                        <a:lnSpc>
                          <a:spcPct val="92000"/>
                        </a:lnSpc>
                        <a:spcAft>
                          <a:spcPts val="0"/>
                        </a:spcAft>
                      </a:pPr>
                      <a:r>
                        <a:rPr lang="ar-SA" sz="2000" b="0" kern="1200" dirty="0">
                          <a:solidFill>
                            <a:schemeClr val="tx1"/>
                          </a:solidFill>
                          <a:latin typeface="+mn-lt"/>
                          <a:ea typeface="+mn-ea"/>
                          <a:cs typeface="B Mitra" pitchFamily="2" charset="-78"/>
                        </a:rPr>
                        <a:t>سازوكار لازم جهت عقد قرارداد خريد تضميني برق به ميزان 2350 مگاوات از توليدكنندگان برق پراكنده به مدت پنـج سال به همراه پرداخت پول سوخت ايجاد شده است. قراردادهاي خريد تضميني مولدهاي مقياس كوچك با قيمت 354 ريال باضافه 25 درصد قيمت گاز كه جمعاً بيشتر از قيمت فروش به بازار برق است منعقد مي­شود طي سال 92 تعداد 47 قرارداد جديد با ظرفيت 519 مگاوات با توليدکنندگان پراکنده برق منعقد گرديده است. طي اين سال درمجموع بابت خريد 546846 مگاواتساعت برق توليدي مولدهاي مقياس کوچک معادل 478197 ميليون ريال پرداخت شده است.</a:t>
                      </a:r>
                      <a:endParaRPr lang="en-US" sz="2000" b="0" kern="1200" dirty="0">
                        <a:solidFill>
                          <a:schemeClr val="tx1"/>
                        </a:solidFill>
                        <a:latin typeface="+mn-lt"/>
                        <a:ea typeface="+mn-ea"/>
                        <a:cs typeface="B Mitra" pitchFamily="2" charset="-78"/>
                      </a:endParaRPr>
                    </a:p>
                  </a:txBody>
                  <a:tcPr marL="68580" marR="68580" marT="0" marB="0"/>
                </a:tc>
                <a:tc>
                  <a:txBody>
                    <a:bodyPr/>
                    <a:lstStyle/>
                    <a:p>
                      <a:pPr algn="justLow" rtl="1">
                        <a:lnSpc>
                          <a:spcPct val="92000"/>
                        </a:lnSpc>
                        <a:spcAft>
                          <a:spcPts val="0"/>
                        </a:spcAft>
                      </a:pPr>
                      <a:r>
                        <a:rPr lang="ar-SA" sz="2000" b="0" kern="1200" dirty="0">
                          <a:solidFill>
                            <a:schemeClr val="tx1"/>
                          </a:solidFill>
                          <a:latin typeface="+mn-lt"/>
                          <a:ea typeface="+mn-ea"/>
                          <a:cs typeface="B Mitra" pitchFamily="2" charset="-78"/>
                        </a:rPr>
                        <a:t>- نبود منابع مالی کافی و مطمئن به دلیل عدم برگشت درآمد حاصل از فروش </a:t>
                      </a:r>
                      <a:r>
                        <a:rPr lang="ar-SA" sz="2000" b="0" kern="1200" dirty="0" smtClean="0">
                          <a:solidFill>
                            <a:schemeClr val="tx1"/>
                          </a:solidFill>
                          <a:latin typeface="+mn-lt"/>
                          <a:ea typeface="+mn-ea"/>
                          <a:cs typeface="B Mitra" pitchFamily="2" charset="-78"/>
                        </a:rPr>
                        <a:t>نیروگاهها </a:t>
                      </a:r>
                      <a:r>
                        <a:rPr lang="ar-SA" sz="2000" b="0" kern="1200" dirty="0">
                          <a:solidFill>
                            <a:schemeClr val="tx1"/>
                          </a:solidFill>
                          <a:latin typeface="+mn-lt"/>
                          <a:ea typeface="+mn-ea"/>
                          <a:cs typeface="B Mitra" pitchFamily="2" charset="-78"/>
                        </a:rPr>
                        <a:t>به صنعت </a:t>
                      </a:r>
                      <a:r>
                        <a:rPr lang="ar-SA" sz="2000" b="0" kern="1200" dirty="0" smtClean="0">
                          <a:solidFill>
                            <a:schemeClr val="tx1"/>
                          </a:solidFill>
                          <a:latin typeface="+mn-lt"/>
                          <a:ea typeface="+mn-ea"/>
                          <a:cs typeface="B Mitra" pitchFamily="2" charset="-78"/>
                        </a:rPr>
                        <a:t>برق</a:t>
                      </a:r>
                      <a:r>
                        <a:rPr lang="fa-IR" sz="2000" b="0" kern="1200" dirty="0" smtClean="0">
                          <a:solidFill>
                            <a:schemeClr val="tx1"/>
                          </a:solidFill>
                          <a:latin typeface="+mn-lt"/>
                          <a:ea typeface="+mn-ea"/>
                          <a:cs typeface="B Mitra" pitchFamily="2" charset="-78"/>
                        </a:rPr>
                        <a:t>.</a:t>
                      </a:r>
                      <a:endParaRPr lang="en-US" sz="2000" b="0" kern="1200" dirty="0">
                        <a:solidFill>
                          <a:schemeClr val="tx1"/>
                        </a:solidFill>
                        <a:latin typeface="+mn-lt"/>
                        <a:ea typeface="+mn-ea"/>
                        <a:cs typeface="B Mitra" pitchFamily="2" charset="-78"/>
                      </a:endParaRPr>
                    </a:p>
                    <a:p>
                      <a:pPr algn="justLow" rtl="1">
                        <a:lnSpc>
                          <a:spcPct val="92000"/>
                        </a:lnSpc>
                        <a:spcAft>
                          <a:spcPts val="0"/>
                        </a:spcAft>
                        <a:buFontTx/>
                        <a:buChar char="-"/>
                      </a:pPr>
                      <a:r>
                        <a:rPr lang="ar-SA" sz="2000" b="0" kern="1200" dirty="0" smtClean="0">
                          <a:solidFill>
                            <a:schemeClr val="tx1"/>
                          </a:solidFill>
                          <a:latin typeface="+mn-lt"/>
                          <a:ea typeface="+mn-ea"/>
                          <a:cs typeface="B Mitra" pitchFamily="2" charset="-78"/>
                        </a:rPr>
                        <a:t>استقبال </a:t>
                      </a:r>
                      <a:r>
                        <a:rPr lang="ar-SA" sz="2000" b="0" kern="1200" dirty="0">
                          <a:solidFill>
                            <a:schemeClr val="tx1"/>
                          </a:solidFill>
                          <a:latin typeface="+mn-lt"/>
                          <a:ea typeface="+mn-ea"/>
                          <a:cs typeface="B Mitra" pitchFamily="2" charset="-78"/>
                        </a:rPr>
                        <a:t>كم سرمايه گذاران خصوصي از خريد نيروگاهها</a:t>
                      </a:r>
                      <a:endParaRPr lang="en-US" sz="2000" b="0" kern="1200" dirty="0">
                        <a:solidFill>
                          <a:schemeClr val="tx1"/>
                        </a:solidFill>
                        <a:latin typeface="+mn-lt"/>
                        <a:ea typeface="+mn-ea"/>
                        <a:cs typeface="B Mitra" pitchFamily="2" charset="-78"/>
                      </a:endParaRPr>
                    </a:p>
                    <a:p>
                      <a:pPr algn="justLow" rtl="1">
                        <a:lnSpc>
                          <a:spcPct val="92000"/>
                        </a:lnSpc>
                        <a:spcAft>
                          <a:spcPts val="0"/>
                        </a:spcAft>
                        <a:buFontTx/>
                        <a:buChar char="-"/>
                      </a:pPr>
                      <a:r>
                        <a:rPr lang="ar-SA" sz="2000" b="0" kern="1200" dirty="0" smtClean="0">
                          <a:solidFill>
                            <a:schemeClr val="tx1"/>
                          </a:solidFill>
                          <a:latin typeface="+mn-lt"/>
                          <a:ea typeface="+mn-ea"/>
                          <a:cs typeface="B Mitra" pitchFamily="2" charset="-78"/>
                        </a:rPr>
                        <a:t> </a:t>
                      </a:r>
                      <a:r>
                        <a:rPr lang="ar-SA" sz="2000" b="0" kern="1200" dirty="0">
                          <a:solidFill>
                            <a:schemeClr val="tx1"/>
                          </a:solidFill>
                          <a:latin typeface="+mn-lt"/>
                          <a:ea typeface="+mn-ea"/>
                          <a:cs typeface="B Mitra" pitchFamily="2" charset="-78"/>
                        </a:rPr>
                        <a:t>موضوع خرید برق از تولیدکنندگان برق پراکنده را </a:t>
                      </a:r>
                      <a:r>
                        <a:rPr lang="ar-SA" sz="2000" b="0" kern="1200" dirty="0" smtClean="0">
                          <a:solidFill>
                            <a:schemeClr val="tx1"/>
                          </a:solidFill>
                          <a:latin typeface="+mn-lt"/>
                          <a:ea typeface="+mn-ea"/>
                          <a:cs typeface="B Mitra" pitchFamily="2" charset="-78"/>
                        </a:rPr>
                        <a:t>می</a:t>
                      </a:r>
                      <a:r>
                        <a:rPr lang="en-US" sz="2000" b="0" kern="1200" dirty="0" smtClean="0">
                          <a:solidFill>
                            <a:schemeClr val="tx1"/>
                          </a:solidFill>
                          <a:latin typeface="+mn-lt"/>
                          <a:ea typeface="+mn-ea"/>
                          <a:cs typeface="B Mitra" pitchFamily="2" charset="-78"/>
                        </a:rPr>
                        <a:t> </a:t>
                      </a:r>
                      <a:r>
                        <a:rPr lang="ar-SA" sz="2000" b="0" kern="1200" dirty="0" smtClean="0">
                          <a:solidFill>
                            <a:schemeClr val="tx1"/>
                          </a:solidFill>
                          <a:latin typeface="+mn-lt"/>
                          <a:ea typeface="+mn-ea"/>
                          <a:cs typeface="B Mitra" pitchFamily="2" charset="-78"/>
                        </a:rPr>
                        <a:t>بایست </a:t>
                      </a:r>
                      <a:r>
                        <a:rPr lang="ar-SA" sz="2000" b="0" kern="1200" dirty="0">
                          <a:solidFill>
                            <a:schemeClr val="tx1"/>
                          </a:solidFill>
                          <a:latin typeface="+mn-lt"/>
                          <a:ea typeface="+mn-ea"/>
                          <a:cs typeface="B Mitra" pitchFamily="2" charset="-78"/>
                        </a:rPr>
                        <a:t>جدا از موضوع تبدیل </a:t>
                      </a:r>
                      <a:r>
                        <a:rPr lang="ar-SA" sz="2000" b="0" kern="1200" dirty="0" smtClean="0">
                          <a:solidFill>
                            <a:schemeClr val="tx1"/>
                          </a:solidFill>
                          <a:latin typeface="+mn-lt"/>
                          <a:ea typeface="+mn-ea"/>
                          <a:cs typeface="B Mitra" pitchFamily="2" charset="-78"/>
                        </a:rPr>
                        <a:t>نیروگاههای </a:t>
                      </a:r>
                      <a:r>
                        <a:rPr lang="ar-SA" sz="2000" b="0" kern="1200" dirty="0">
                          <a:solidFill>
                            <a:schemeClr val="tx1"/>
                          </a:solidFill>
                          <a:latin typeface="+mn-lt"/>
                          <a:ea typeface="+mn-ea"/>
                          <a:cs typeface="B Mitra" pitchFamily="2" charset="-78"/>
                        </a:rPr>
                        <a:t>گازی به سیکل ترکیبی در قانون مطرح کرد تا تحت الشعاع آن قرار نگیرد. </a:t>
                      </a:r>
                      <a:endParaRPr lang="en-US" sz="2000" b="0" kern="1200" dirty="0">
                        <a:solidFill>
                          <a:schemeClr val="tx1"/>
                        </a:solidFill>
                        <a:latin typeface="+mn-lt"/>
                        <a:ea typeface="+mn-ea"/>
                        <a:cs typeface="B Mitra" pitchFamily="2" charset="-78"/>
                      </a:endParaRPr>
                    </a:p>
                  </a:txBody>
                  <a:tcPr marL="68580" marR="68580" marT="0" marB="0"/>
                </a:tc>
              </a:tr>
            </a:tbl>
          </a:graphicData>
        </a:graphic>
      </p:graphicFrame>
      <p:sp>
        <p:nvSpPr>
          <p:cNvPr id="4" name="Slide Number Placeholder 3"/>
          <p:cNvSpPr>
            <a:spLocks noGrp="1"/>
          </p:cNvSpPr>
          <p:nvPr>
            <p:ph type="sldNum" sz="quarter" idx="12"/>
          </p:nvPr>
        </p:nvSpPr>
        <p:spPr/>
        <p:txBody>
          <a:bodyPr/>
          <a:lstStyle/>
          <a:p>
            <a:pPr>
              <a:defRPr/>
            </a:pPr>
            <a:fld id="{5C790BB6-1BD1-45FD-A29D-543C99DE4A5D}" type="slidenum">
              <a:rPr lang="ar-SA" smtClean="0"/>
              <a:pPr>
                <a:defRPr/>
              </a:pPr>
              <a:t>38</a:t>
            </a:fld>
            <a:endParaRPr lang="en-US"/>
          </a:p>
        </p:txBody>
      </p:sp>
      <p:sp>
        <p:nvSpPr>
          <p:cNvPr id="5" name="Title 4"/>
          <p:cNvSpPr>
            <a:spLocks noGrp="1"/>
          </p:cNvSpPr>
          <p:nvPr>
            <p:ph type="title"/>
          </p:nvPr>
        </p:nvSpPr>
        <p:spPr>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ar-SA" sz="2400" dirty="0" smtClean="0">
                <a:solidFill>
                  <a:srgbClr val="C00000"/>
                </a:solidFill>
                <a:cs typeface="B Titr" pitchFamily="2" charset="-78"/>
              </a:rPr>
              <a:t>تكاليف بخش برق در برنامه‌ پنجم توسعه و آسيب شناسي كلي آنها</a:t>
            </a:r>
            <a:endParaRPr lang="en-US" sz="2400" dirty="0">
              <a:solidFill>
                <a:srgbClr val="C00000"/>
              </a:solidFill>
              <a:cs typeface="B Titr" pitchFamily="2" charset="-78"/>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sp>
        <p:nvSpPr>
          <p:cNvPr id="4" name="Slide Number Placeholder 3"/>
          <p:cNvSpPr>
            <a:spLocks noGrp="1"/>
          </p:cNvSpPr>
          <p:nvPr>
            <p:ph type="sldNum" sz="quarter" idx="12"/>
          </p:nvPr>
        </p:nvSpPr>
        <p:spPr/>
        <p:txBody>
          <a:bodyPr/>
          <a:lstStyle/>
          <a:p>
            <a:pPr>
              <a:defRPr/>
            </a:pPr>
            <a:fld id="{5C790BB6-1BD1-45FD-A29D-543C99DE4A5D}" type="slidenum">
              <a:rPr lang="ar-SA" smtClean="0"/>
              <a:pPr>
                <a:defRPr/>
              </a:pPr>
              <a:t>39</a:t>
            </a:fld>
            <a:endParaRPr lang="en-US"/>
          </a:p>
        </p:txBody>
      </p:sp>
      <p:graphicFrame>
        <p:nvGraphicFramePr>
          <p:cNvPr id="5" name="Content Placeholder 5"/>
          <p:cNvGraphicFramePr>
            <a:graphicFrameLocks/>
          </p:cNvGraphicFramePr>
          <p:nvPr/>
        </p:nvGraphicFramePr>
        <p:xfrm>
          <a:off x="457200" y="1554162"/>
          <a:ext cx="8229600" cy="4016248"/>
        </p:xfrm>
        <a:graphic>
          <a:graphicData uri="http://schemas.openxmlformats.org/drawingml/2006/table">
            <a:tbl>
              <a:tblPr rtl="1" firstRow="1" bandRow="1">
                <a:tableStyleId>{D7AC3CCA-C797-4891-BE02-D94E43425B78}</a:tableStyleId>
              </a:tblPr>
              <a:tblGrid>
                <a:gridCol w="558800"/>
                <a:gridCol w="2082800"/>
                <a:gridCol w="2743200"/>
                <a:gridCol w="2844800"/>
              </a:tblGrid>
              <a:tr h="370840">
                <a:tc>
                  <a:txBody>
                    <a:bodyPr/>
                    <a:lstStyle/>
                    <a:p>
                      <a:pPr marL="0" indent="-228600" algn="ctr" defTabSz="914400" rtl="1" eaLnBrk="1" latinLnBrk="0" hangingPunct="1">
                        <a:lnSpc>
                          <a:spcPct val="92000"/>
                        </a:lnSpc>
                        <a:spcAft>
                          <a:spcPts val="0"/>
                        </a:spcAft>
                      </a:pPr>
                      <a:r>
                        <a:rPr lang="fa-IR" sz="1600" b="1" kern="1200" dirty="0" smtClean="0">
                          <a:solidFill>
                            <a:schemeClr val="tx1"/>
                          </a:solidFill>
                          <a:latin typeface="+mn-lt"/>
                          <a:ea typeface="+mn-ea"/>
                          <a:cs typeface="B Mitra" pitchFamily="2" charset="-78"/>
                        </a:rPr>
                        <a:t>رديف</a:t>
                      </a:r>
                      <a:endParaRPr lang="en-US" sz="1600" b="1" kern="1200" dirty="0">
                        <a:solidFill>
                          <a:schemeClr val="tx1"/>
                        </a:solidFill>
                        <a:latin typeface="+mn-lt"/>
                        <a:ea typeface="+mn-ea"/>
                        <a:cs typeface="B Mitra" pitchFamily="2" charset="-78"/>
                      </a:endParaRPr>
                    </a:p>
                  </a:txBody>
                  <a:tcPr marL="68580" marR="68580" marT="0" marB="0" anchor="ctr">
                    <a:solidFill>
                      <a:schemeClr val="tx2">
                        <a:lumMod val="40000"/>
                        <a:lumOff val="60000"/>
                      </a:schemeClr>
                    </a:solidFill>
                  </a:tcPr>
                </a:tc>
                <a:tc>
                  <a:txBody>
                    <a:bodyPr/>
                    <a:lstStyle/>
                    <a:p>
                      <a:pPr marL="0" indent="-228600" algn="ctr" defTabSz="914400" rtl="1" eaLnBrk="1" latinLnBrk="0" hangingPunct="1">
                        <a:lnSpc>
                          <a:spcPct val="92000"/>
                        </a:lnSpc>
                        <a:spcAft>
                          <a:spcPts val="0"/>
                        </a:spcAft>
                      </a:pPr>
                      <a:r>
                        <a:rPr lang="fa-IR" sz="1600" b="1" kern="1200" dirty="0">
                          <a:solidFill>
                            <a:schemeClr val="tx1"/>
                          </a:solidFill>
                          <a:latin typeface="+mn-lt"/>
                          <a:ea typeface="+mn-ea"/>
                          <a:cs typeface="B Mitra" pitchFamily="2" charset="-78"/>
                        </a:rPr>
                        <a:t>محور اصلي تكليف</a:t>
                      </a:r>
                      <a:endParaRPr lang="en-US" sz="1600" b="1" kern="1200" dirty="0">
                        <a:solidFill>
                          <a:schemeClr val="tx1"/>
                        </a:solidFill>
                        <a:latin typeface="+mn-lt"/>
                        <a:ea typeface="+mn-ea"/>
                        <a:cs typeface="B Mitra" pitchFamily="2" charset="-78"/>
                      </a:endParaRPr>
                    </a:p>
                  </a:txBody>
                  <a:tcPr marL="68580" marR="68580" marT="0" marB="0" anchor="ctr">
                    <a:solidFill>
                      <a:schemeClr val="tx2">
                        <a:lumMod val="40000"/>
                        <a:lumOff val="60000"/>
                      </a:schemeClr>
                    </a:solidFill>
                  </a:tcPr>
                </a:tc>
                <a:tc>
                  <a:txBody>
                    <a:bodyPr/>
                    <a:lstStyle/>
                    <a:p>
                      <a:pPr marL="0" indent="-228600" algn="ctr" defTabSz="914400" rtl="1" eaLnBrk="1" latinLnBrk="0" hangingPunct="1">
                        <a:lnSpc>
                          <a:spcPct val="92000"/>
                        </a:lnSpc>
                        <a:spcAft>
                          <a:spcPts val="0"/>
                        </a:spcAft>
                      </a:pPr>
                      <a:r>
                        <a:rPr lang="fa-IR" sz="1600" b="1" kern="1200" dirty="0" smtClean="0">
                          <a:solidFill>
                            <a:schemeClr val="tx1"/>
                          </a:solidFill>
                          <a:latin typeface="+mn-lt"/>
                          <a:ea typeface="+mn-ea"/>
                          <a:cs typeface="B Mitra" pitchFamily="2" charset="-78"/>
                        </a:rPr>
                        <a:t>خلاصة عملكرد</a:t>
                      </a:r>
                      <a:endParaRPr lang="en-US" sz="1600" b="1" kern="1200" dirty="0" smtClean="0">
                        <a:solidFill>
                          <a:schemeClr val="tx1"/>
                        </a:solidFill>
                        <a:latin typeface="+mn-lt"/>
                        <a:ea typeface="+mn-ea"/>
                        <a:cs typeface="B Mitra" pitchFamily="2" charset="-78"/>
                      </a:endParaRPr>
                    </a:p>
                  </a:txBody>
                  <a:tcPr marL="68580" marR="68580" marT="0" marB="0" anchor="ctr">
                    <a:solidFill>
                      <a:schemeClr val="tx2">
                        <a:lumMod val="40000"/>
                        <a:lumOff val="60000"/>
                      </a:schemeClr>
                    </a:solidFill>
                  </a:tcPr>
                </a:tc>
                <a:tc>
                  <a:txBody>
                    <a:bodyPr/>
                    <a:lstStyle/>
                    <a:p>
                      <a:pPr marL="0" marR="0" indent="-228600" algn="ctr" defTabSz="914400" rtl="1" eaLnBrk="1" fontAlgn="auto" latinLnBrk="0" hangingPunct="1">
                        <a:lnSpc>
                          <a:spcPct val="100000"/>
                        </a:lnSpc>
                        <a:spcBef>
                          <a:spcPts val="0"/>
                        </a:spcBef>
                        <a:spcAft>
                          <a:spcPts val="0"/>
                        </a:spcAft>
                        <a:buClrTx/>
                        <a:buSzTx/>
                        <a:buFontTx/>
                        <a:buNone/>
                        <a:tabLst/>
                        <a:defRPr/>
                      </a:pPr>
                      <a:r>
                        <a:rPr lang="fa-IR" sz="1600" b="1" kern="1200" dirty="0" smtClean="0">
                          <a:solidFill>
                            <a:schemeClr val="tx1"/>
                          </a:solidFill>
                          <a:latin typeface="+mn-lt"/>
                          <a:ea typeface="+mn-ea"/>
                          <a:cs typeface="B Mitra" pitchFamily="2" charset="-78"/>
                        </a:rPr>
                        <a:t>دلايل موفقيت يا عدم موفقيت</a:t>
                      </a:r>
                      <a:endParaRPr lang="en-US" sz="1600" b="1" kern="1200" dirty="0" smtClean="0">
                        <a:solidFill>
                          <a:schemeClr val="tx1"/>
                        </a:solidFill>
                        <a:latin typeface="+mn-lt"/>
                        <a:ea typeface="+mn-ea"/>
                        <a:cs typeface="B Mitra" pitchFamily="2" charset="-78"/>
                      </a:endParaRPr>
                    </a:p>
                  </a:txBody>
                  <a:tcPr marL="68580" marR="68580" marT="0" marB="0" anchor="ctr">
                    <a:solidFill>
                      <a:schemeClr val="tx2">
                        <a:lumMod val="40000"/>
                        <a:lumOff val="60000"/>
                      </a:schemeClr>
                    </a:solidFill>
                  </a:tcPr>
                </a:tc>
              </a:tr>
              <a:tr h="1275398">
                <a:tc>
                  <a:txBody>
                    <a:bodyPr/>
                    <a:lstStyle/>
                    <a:p>
                      <a:pPr algn="ctr" rtl="1">
                        <a:lnSpc>
                          <a:spcPct val="92000"/>
                        </a:lnSpc>
                        <a:spcAft>
                          <a:spcPts val="0"/>
                        </a:spcAft>
                      </a:pPr>
                      <a:r>
                        <a:rPr lang="ar-SA" sz="2000" b="0" kern="1200" dirty="0">
                          <a:solidFill>
                            <a:schemeClr val="tx1"/>
                          </a:solidFill>
                          <a:latin typeface="+mn-lt"/>
                          <a:ea typeface="+mn-ea"/>
                          <a:cs typeface="B Mitra" pitchFamily="2" charset="-78"/>
                        </a:rPr>
                        <a:t>4</a:t>
                      </a:r>
                      <a:endParaRPr lang="en-US" sz="2000" b="0" kern="1200" dirty="0">
                        <a:solidFill>
                          <a:schemeClr val="tx1"/>
                        </a:solidFill>
                        <a:latin typeface="+mn-lt"/>
                        <a:ea typeface="+mn-ea"/>
                        <a:cs typeface="B Mitra" pitchFamily="2" charset="-78"/>
                      </a:endParaRPr>
                    </a:p>
                  </a:txBody>
                  <a:tcPr marL="68580" marR="68580" marT="0" marB="0"/>
                </a:tc>
                <a:tc>
                  <a:txBody>
                    <a:bodyPr/>
                    <a:lstStyle/>
                    <a:p>
                      <a:pPr algn="justLow" rtl="1">
                        <a:lnSpc>
                          <a:spcPct val="92000"/>
                        </a:lnSpc>
                        <a:spcAft>
                          <a:spcPts val="0"/>
                        </a:spcAft>
                      </a:pPr>
                      <a:r>
                        <a:rPr lang="ar-SA" sz="2000" b="0" kern="1200" dirty="0">
                          <a:solidFill>
                            <a:schemeClr val="tx1"/>
                          </a:solidFill>
                          <a:latin typeface="+mn-lt"/>
                          <a:ea typeface="+mn-ea"/>
                          <a:cs typeface="B Mitra" pitchFamily="2" charset="-78"/>
                        </a:rPr>
                        <a:t>ماده133-بندالف و تبصره آن: تبديل تا 12000 مگاوات نيروگاههاي گازي به سيكل تركيبي و حمايت از تبديل نيروگاههاي گازي خصوصي به سيكل تركيبي</a:t>
                      </a:r>
                      <a:endParaRPr lang="en-US" sz="2000" b="0" kern="1200" dirty="0">
                        <a:solidFill>
                          <a:schemeClr val="tx1"/>
                        </a:solidFill>
                        <a:latin typeface="+mn-lt"/>
                        <a:ea typeface="+mn-ea"/>
                        <a:cs typeface="B Mitra" pitchFamily="2" charset="-78"/>
                      </a:endParaRPr>
                    </a:p>
                  </a:txBody>
                  <a:tcPr marL="68580" marR="68580" marT="0" marB="0"/>
                </a:tc>
                <a:tc>
                  <a:txBody>
                    <a:bodyPr/>
                    <a:lstStyle/>
                    <a:p>
                      <a:pPr algn="justLow" rtl="1">
                        <a:lnSpc>
                          <a:spcPct val="92000"/>
                        </a:lnSpc>
                        <a:spcAft>
                          <a:spcPts val="0"/>
                        </a:spcAft>
                      </a:pPr>
                      <a:r>
                        <a:rPr lang="ar-SA" sz="2000" b="0" kern="1200" dirty="0">
                          <a:solidFill>
                            <a:schemeClr val="tx1"/>
                          </a:solidFill>
                          <a:latin typeface="+mn-lt"/>
                          <a:ea typeface="+mn-ea"/>
                          <a:cs typeface="B Mitra" pitchFamily="2" charset="-78"/>
                        </a:rPr>
                        <a:t>احداث 11 واحد بخش بخار براي تبديل حدود 3200 مگاوات نيروگاه گازي موجود به سيكل تركيبي. همچنين تمامي نيروگاههايي که طي سال 92 احداث شده‌اند از نوع سيکل ترکيبي مي‌باشند.</a:t>
                      </a:r>
                      <a:endParaRPr lang="en-US" sz="2000" b="0" kern="1200" dirty="0">
                        <a:solidFill>
                          <a:schemeClr val="tx1"/>
                        </a:solidFill>
                        <a:latin typeface="+mn-lt"/>
                        <a:ea typeface="+mn-ea"/>
                        <a:cs typeface="B Mitra" pitchFamily="2" charset="-78"/>
                      </a:endParaRPr>
                    </a:p>
                  </a:txBody>
                  <a:tcPr marL="68580" marR="68580" marT="0" marB="0"/>
                </a:tc>
                <a:tc>
                  <a:txBody>
                    <a:bodyPr/>
                    <a:lstStyle/>
                    <a:p>
                      <a:pPr algn="justLow" rtl="1">
                        <a:lnSpc>
                          <a:spcPct val="92000"/>
                        </a:lnSpc>
                        <a:spcAft>
                          <a:spcPts val="0"/>
                        </a:spcAft>
                      </a:pPr>
                      <a:r>
                        <a:rPr lang="ar-SA" sz="2000" b="0" kern="1200" dirty="0">
                          <a:solidFill>
                            <a:schemeClr val="tx1"/>
                          </a:solidFill>
                          <a:latin typeface="+mn-lt"/>
                          <a:ea typeface="+mn-ea"/>
                          <a:cs typeface="B Mitra" pitchFamily="2" charset="-78"/>
                        </a:rPr>
                        <a:t>- نبود منابع مالی کافی و مطمئن به دليل عدم برگشت درآمد حاصل از فروش نيروگاهها به صنعت برق</a:t>
                      </a:r>
                      <a:endParaRPr lang="en-US" sz="2000" b="0" kern="1200" dirty="0">
                        <a:solidFill>
                          <a:schemeClr val="tx1"/>
                        </a:solidFill>
                        <a:latin typeface="+mn-lt"/>
                        <a:ea typeface="+mn-ea"/>
                        <a:cs typeface="B Mitra" pitchFamily="2" charset="-78"/>
                      </a:endParaRPr>
                    </a:p>
                    <a:p>
                      <a:pPr algn="justLow" rtl="1">
                        <a:lnSpc>
                          <a:spcPct val="92000"/>
                        </a:lnSpc>
                        <a:spcAft>
                          <a:spcPts val="0"/>
                        </a:spcAft>
                      </a:pPr>
                      <a:r>
                        <a:rPr lang="ar-SA" sz="2000" b="0" kern="1200" dirty="0">
                          <a:solidFill>
                            <a:schemeClr val="tx1"/>
                          </a:solidFill>
                          <a:latin typeface="+mn-lt"/>
                          <a:ea typeface="+mn-ea"/>
                          <a:cs typeface="B Mitra" pitchFamily="2" charset="-78"/>
                        </a:rPr>
                        <a:t>- بهتر </a:t>
                      </a:r>
                      <a:r>
                        <a:rPr lang="ar-SA" sz="2000" b="0" kern="1200" dirty="0" smtClean="0">
                          <a:solidFill>
                            <a:schemeClr val="tx1"/>
                          </a:solidFill>
                          <a:latin typeface="+mn-lt"/>
                          <a:ea typeface="+mn-ea"/>
                          <a:cs typeface="B Mitra" pitchFamily="2" charset="-78"/>
                        </a:rPr>
                        <a:t>می</a:t>
                      </a:r>
                      <a:r>
                        <a:rPr lang="en-US" sz="2000" b="0" kern="1200" dirty="0" smtClean="0">
                          <a:solidFill>
                            <a:schemeClr val="tx1"/>
                          </a:solidFill>
                          <a:latin typeface="+mn-lt"/>
                          <a:ea typeface="+mn-ea"/>
                          <a:cs typeface="B Mitra" pitchFamily="2" charset="-78"/>
                        </a:rPr>
                        <a:t> </a:t>
                      </a:r>
                      <a:r>
                        <a:rPr lang="ar-SA" sz="2000" b="0" kern="1200" dirty="0" smtClean="0">
                          <a:solidFill>
                            <a:schemeClr val="tx1"/>
                          </a:solidFill>
                          <a:latin typeface="+mn-lt"/>
                          <a:ea typeface="+mn-ea"/>
                          <a:cs typeface="B Mitra" pitchFamily="2" charset="-78"/>
                        </a:rPr>
                        <a:t>بود </a:t>
                      </a:r>
                      <a:r>
                        <a:rPr lang="ar-SA" sz="2000" b="0" kern="1200" dirty="0">
                          <a:solidFill>
                            <a:schemeClr val="tx1"/>
                          </a:solidFill>
                          <a:latin typeface="+mn-lt"/>
                          <a:ea typeface="+mn-ea"/>
                          <a:cs typeface="B Mitra" pitchFamily="2" charset="-78"/>
                        </a:rPr>
                        <a:t>که این اقدام براساس درآمد حاصل از صرفه جویی در سوخت با نرخ واقعي به دلیل تبدیل نیروگاه­های گازی به سیکل ترکیبی تأمین مالی </a:t>
                      </a:r>
                      <a:r>
                        <a:rPr lang="ar-SA" sz="2000" b="0" kern="1200" dirty="0" smtClean="0">
                          <a:solidFill>
                            <a:schemeClr val="tx1"/>
                          </a:solidFill>
                          <a:latin typeface="+mn-lt"/>
                          <a:ea typeface="+mn-ea"/>
                          <a:cs typeface="B Mitra" pitchFamily="2" charset="-78"/>
                        </a:rPr>
                        <a:t>می</a:t>
                      </a:r>
                      <a:r>
                        <a:rPr lang="en-US" sz="2000" b="0" kern="1200" dirty="0" smtClean="0">
                          <a:solidFill>
                            <a:schemeClr val="tx1"/>
                          </a:solidFill>
                          <a:latin typeface="+mn-lt"/>
                          <a:ea typeface="+mn-ea"/>
                          <a:cs typeface="B Mitra" pitchFamily="2" charset="-78"/>
                        </a:rPr>
                        <a:t> </a:t>
                      </a:r>
                      <a:r>
                        <a:rPr lang="ar-SA" sz="2000" b="0" kern="1200" dirty="0" smtClean="0">
                          <a:solidFill>
                            <a:schemeClr val="tx1"/>
                          </a:solidFill>
                          <a:latin typeface="+mn-lt"/>
                          <a:ea typeface="+mn-ea"/>
                          <a:cs typeface="B Mitra" pitchFamily="2" charset="-78"/>
                        </a:rPr>
                        <a:t>شد</a:t>
                      </a:r>
                      <a:r>
                        <a:rPr lang="ar-SA" sz="2000" b="0" kern="1200" dirty="0">
                          <a:solidFill>
                            <a:schemeClr val="tx1"/>
                          </a:solidFill>
                          <a:latin typeface="+mn-lt"/>
                          <a:ea typeface="+mn-ea"/>
                          <a:cs typeface="B Mitra" pitchFamily="2" charset="-78"/>
                        </a:rPr>
                        <a:t>.</a:t>
                      </a:r>
                      <a:endParaRPr lang="en-US" sz="2000" b="0" kern="1200" dirty="0">
                        <a:solidFill>
                          <a:schemeClr val="tx1"/>
                        </a:solidFill>
                        <a:latin typeface="+mn-lt"/>
                        <a:ea typeface="+mn-ea"/>
                        <a:cs typeface="B Mitra" pitchFamily="2" charset="-78"/>
                      </a:endParaRPr>
                    </a:p>
                    <a:p>
                      <a:pPr algn="justLow" rtl="1">
                        <a:lnSpc>
                          <a:spcPct val="92000"/>
                        </a:lnSpc>
                        <a:spcAft>
                          <a:spcPts val="0"/>
                        </a:spcAft>
                      </a:pPr>
                      <a:r>
                        <a:rPr lang="ar-SA" sz="2000" b="0" kern="1200" dirty="0">
                          <a:solidFill>
                            <a:schemeClr val="tx1"/>
                          </a:solidFill>
                          <a:latin typeface="+mn-lt"/>
                          <a:ea typeface="+mn-ea"/>
                          <a:cs typeface="B Mitra" pitchFamily="2" charset="-78"/>
                        </a:rPr>
                        <a:t>- با افزایش قیمت برق به مقدار واقعی آن و نیز تحویل سوخت به </a:t>
                      </a:r>
                      <a:r>
                        <a:rPr lang="ar-SA" sz="2000" b="0" kern="1200" dirty="0" smtClean="0">
                          <a:solidFill>
                            <a:schemeClr val="tx1"/>
                          </a:solidFill>
                          <a:latin typeface="+mn-lt"/>
                          <a:ea typeface="+mn-ea"/>
                          <a:cs typeface="B Mitra" pitchFamily="2" charset="-78"/>
                        </a:rPr>
                        <a:t>نیروگاهها </a:t>
                      </a:r>
                      <a:r>
                        <a:rPr lang="ar-SA" sz="2000" b="0" kern="1200" dirty="0">
                          <a:solidFill>
                            <a:schemeClr val="tx1"/>
                          </a:solidFill>
                          <a:latin typeface="+mn-lt"/>
                          <a:ea typeface="+mn-ea"/>
                          <a:cs typeface="B Mitra" pitchFamily="2" charset="-78"/>
                        </a:rPr>
                        <a:t>به قیمت واقعی، نیروگاهها برای تبدیل واحد گازی به سیکل ترکیبی انگیزه کافی خواهند داشت.</a:t>
                      </a:r>
                      <a:endParaRPr lang="en-US" sz="2000" b="0" kern="1200" dirty="0">
                        <a:solidFill>
                          <a:schemeClr val="tx1"/>
                        </a:solidFill>
                        <a:latin typeface="+mn-lt"/>
                        <a:ea typeface="+mn-ea"/>
                        <a:cs typeface="B Mitra" pitchFamily="2" charset="-78"/>
                      </a:endParaRPr>
                    </a:p>
                  </a:txBody>
                  <a:tcPr marL="68580" marR="68580" marT="0" marB="0"/>
                </a:tc>
              </a:tr>
            </a:tbl>
          </a:graphicData>
        </a:graphic>
      </p:graphicFrame>
      <p:sp>
        <p:nvSpPr>
          <p:cNvPr id="6" name="Title 4"/>
          <p:cNvSpPr txBox="1">
            <a:spLocks/>
          </p:cNvSpPr>
          <p:nvPr/>
        </p:nvSpPr>
        <p:spPr bwMode="auto">
          <a:xfrm>
            <a:off x="457200" y="304800"/>
            <a:ext cx="8229600" cy="1143000"/>
          </a:xfrm>
          <a:prstGeom prst="roundRect">
            <a:avLst/>
          </a:prstGeom>
          <a:solidFill>
            <a:schemeClr val="accent1">
              <a:lumMod val="20000"/>
              <a:lumOff val="80000"/>
            </a:schemeClr>
          </a:solidFill>
          <a:ln w="25400" cap="flat"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2400" b="0" i="0" u="none" strike="noStrike" kern="1200" cap="none" spc="0" normalizeH="0" baseline="0" noProof="0" smtClean="0">
                <a:ln>
                  <a:noFill/>
                </a:ln>
                <a:solidFill>
                  <a:srgbClr val="C00000"/>
                </a:solidFill>
                <a:effectLst/>
                <a:uLnTx/>
                <a:uFillTx/>
                <a:latin typeface="+mn-lt"/>
                <a:ea typeface="+mn-ea"/>
                <a:cs typeface="B Titr" pitchFamily="2" charset="-78"/>
              </a:rPr>
              <a:t>تكاليف بخش برق در برنامه‌ پنجم توسعه و آسيب شناسي كلي آنها</a:t>
            </a:r>
            <a:endParaRPr kumimoji="0" lang="en-US" sz="2400" b="0" i="0" u="none" strike="noStrike" kern="1200" cap="none" spc="0" normalizeH="0" baseline="0" noProof="0" dirty="0">
              <a:ln>
                <a:noFill/>
              </a:ln>
              <a:solidFill>
                <a:srgbClr val="C00000"/>
              </a:solidFill>
              <a:effectLst/>
              <a:uLnTx/>
              <a:uFillTx/>
              <a:latin typeface="+mn-lt"/>
              <a:ea typeface="+mn-ea"/>
              <a:cs typeface="B Titr" pitchFamily="2" charset="-7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81000" y="381000"/>
            <a:ext cx="8382000" cy="838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SA" sz="2400" dirty="0" smtClean="0">
                <a:solidFill>
                  <a:srgbClr val="C00000"/>
                </a:solidFill>
                <a:cs typeface="B Titr" pitchFamily="2" charset="-78"/>
              </a:rPr>
              <a:t>چشم‌انداز </a:t>
            </a:r>
            <a:r>
              <a:rPr lang="fa-IR" sz="2400" dirty="0" smtClean="0">
                <a:solidFill>
                  <a:srgbClr val="C00000"/>
                </a:solidFill>
                <a:cs typeface="B Titr" pitchFamily="2" charset="-78"/>
              </a:rPr>
              <a:t>وزارت نيرو در بخش برق و انرژي</a:t>
            </a:r>
            <a:endParaRPr lang="en-US" sz="2400" dirty="0">
              <a:solidFill>
                <a:srgbClr val="C00000"/>
              </a:solidFill>
              <a:cs typeface="B Titr" pitchFamily="2" charset="-78"/>
            </a:endParaRPr>
          </a:p>
        </p:txBody>
      </p:sp>
      <p:sp>
        <p:nvSpPr>
          <p:cNvPr id="6" name="Rounded Rectangle 5"/>
          <p:cNvSpPr/>
          <p:nvPr/>
        </p:nvSpPr>
        <p:spPr>
          <a:xfrm>
            <a:off x="152400" y="1295400"/>
            <a:ext cx="8763000" cy="5334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fa-IR" sz="2100" dirty="0" smtClean="0">
              <a:solidFill>
                <a:schemeClr val="tx1"/>
              </a:solidFill>
              <a:cs typeface="B Mitra" pitchFamily="2" charset="-78"/>
            </a:endParaRPr>
          </a:p>
          <a:p>
            <a:pPr algn="just">
              <a:lnSpc>
                <a:spcPct val="150000"/>
              </a:lnSpc>
            </a:pPr>
            <a:r>
              <a:rPr lang="fa-IR" sz="2100" dirty="0" smtClean="0">
                <a:solidFill>
                  <a:schemeClr val="tx1"/>
                </a:solidFill>
                <a:cs typeface="B Mitra" pitchFamily="2" charset="-78"/>
              </a:rPr>
              <a:t>    </a:t>
            </a:r>
            <a:r>
              <a:rPr lang="ar-SA" sz="2800" dirty="0" smtClean="0">
                <a:solidFill>
                  <a:schemeClr val="tx1"/>
                </a:solidFill>
                <a:cs typeface="B Mitra" pitchFamily="2" charset="-78"/>
              </a:rPr>
              <a:t>وزارت نیرو در </a:t>
            </a:r>
            <a:r>
              <a:rPr lang="fa-IR" sz="2800" dirty="0" smtClean="0">
                <a:solidFill>
                  <a:schemeClr val="tx1"/>
                </a:solidFill>
                <a:cs typeface="B Mitra" pitchFamily="2" charset="-78"/>
              </a:rPr>
              <a:t>بخش برق با استفاده از منابع متنوع و در دسترس انرژي، مديريت تقاضا، تكيه بر ساختاري منسجم و متخصصين توانمند و خلاق به گونه اي عمل مي كند تا كشور در عرضه برق مطمئن و پايا و با كيفيت مناسب (درحد استانداردهاي جهاني) سرآمد كشورهاي منطقه گردد و با ايجاد بسترهاي لازم، دسترسي آزاد به شبكه و رقابت منصفانه در بازار برق را ميسر نموده و جمهوري ا</a:t>
            </a:r>
            <a:r>
              <a:rPr lang="ar-SA" sz="2800" dirty="0" smtClean="0">
                <a:solidFill>
                  <a:schemeClr val="tx1"/>
                </a:solidFill>
                <a:cs typeface="B Mitra" pitchFamily="2" charset="-78"/>
              </a:rPr>
              <a:t>سلامی ایران به عنوان مرکز راهبری برق در منطقه تثبیت </a:t>
            </a:r>
            <a:r>
              <a:rPr lang="fa-IR" sz="2800" dirty="0" smtClean="0">
                <a:solidFill>
                  <a:schemeClr val="tx1"/>
                </a:solidFill>
                <a:cs typeface="B Mitra" pitchFamily="2" charset="-78"/>
              </a:rPr>
              <a:t>گردد</a:t>
            </a:r>
            <a:r>
              <a:rPr lang="ar-SA" sz="2800" dirty="0" smtClean="0">
                <a:solidFill>
                  <a:schemeClr val="tx1"/>
                </a:solidFill>
                <a:cs typeface="B Mitra" pitchFamily="2" charset="-78"/>
              </a:rPr>
              <a:t>. </a:t>
            </a:r>
            <a:endParaRPr lang="en-US" sz="2100" dirty="0" smtClean="0">
              <a:solidFill>
                <a:schemeClr val="tx1"/>
              </a:solidFill>
              <a:cs typeface="B Mitra" pitchFamily="2" charset="-78"/>
            </a:endParaRPr>
          </a:p>
          <a:p>
            <a:pPr marL="398463" indent="-398463" algn="just">
              <a:spcBef>
                <a:spcPts val="600"/>
              </a:spcBef>
              <a:spcAft>
                <a:spcPts val="600"/>
              </a:spcAft>
              <a:buClr>
                <a:schemeClr val="accent2"/>
              </a:buClr>
              <a:tabLst>
                <a:tab pos="0" algn="l"/>
                <a:tab pos="92075" algn="l"/>
                <a:tab pos="457200" algn="r"/>
                <a:tab pos="2636838" algn="ctr"/>
                <a:tab pos="5273675" algn="r"/>
              </a:tabLst>
              <a:defRPr/>
            </a:pPr>
            <a:endParaRPr lang="fa-IR" sz="2100" dirty="0">
              <a:solidFill>
                <a:schemeClr val="tx2"/>
              </a:solidFill>
              <a:cs typeface="B Mitra" pitchFamily="2" charset="-78"/>
            </a:endParaRPr>
          </a:p>
        </p:txBody>
      </p:sp>
      <p:sp>
        <p:nvSpPr>
          <p:cNvPr id="5" name="Slide Number Placeholder 4"/>
          <p:cNvSpPr>
            <a:spLocks noGrp="1"/>
          </p:cNvSpPr>
          <p:nvPr>
            <p:ph type="sldNum" sz="quarter" idx="12"/>
          </p:nvPr>
        </p:nvSpPr>
        <p:spPr/>
        <p:txBody>
          <a:bodyPr/>
          <a:lstStyle/>
          <a:p>
            <a:pPr>
              <a:defRPr/>
            </a:pPr>
            <a:fld id="{5C790BB6-1BD1-45FD-A29D-543C99DE4A5D}" type="slidenum">
              <a:rPr lang="ar-SA" smtClean="0"/>
              <a:pPr>
                <a:defRPr/>
              </a:pPr>
              <a:t>4</a:t>
            </a:fld>
            <a:endParaRPr lang="en-US"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sp>
        <p:nvSpPr>
          <p:cNvPr id="4" name="Slide Number Placeholder 3"/>
          <p:cNvSpPr>
            <a:spLocks noGrp="1"/>
          </p:cNvSpPr>
          <p:nvPr>
            <p:ph type="sldNum" sz="quarter" idx="12"/>
          </p:nvPr>
        </p:nvSpPr>
        <p:spPr/>
        <p:txBody>
          <a:bodyPr/>
          <a:lstStyle/>
          <a:p>
            <a:pPr>
              <a:defRPr/>
            </a:pPr>
            <a:fld id="{5C790BB6-1BD1-45FD-A29D-543C99DE4A5D}" type="slidenum">
              <a:rPr lang="ar-SA" smtClean="0"/>
              <a:pPr>
                <a:defRPr/>
              </a:pPr>
              <a:t>40</a:t>
            </a:fld>
            <a:endParaRPr lang="en-US"/>
          </a:p>
        </p:txBody>
      </p:sp>
      <p:graphicFrame>
        <p:nvGraphicFramePr>
          <p:cNvPr id="5" name="Content Placeholder 5"/>
          <p:cNvGraphicFramePr>
            <a:graphicFrameLocks/>
          </p:cNvGraphicFramePr>
          <p:nvPr/>
        </p:nvGraphicFramePr>
        <p:xfrm>
          <a:off x="457200" y="1447800"/>
          <a:ext cx="8229600" cy="5037328"/>
        </p:xfrm>
        <a:graphic>
          <a:graphicData uri="http://schemas.openxmlformats.org/drawingml/2006/table">
            <a:tbl>
              <a:tblPr rtl="1" firstRow="1" bandRow="1">
                <a:tableStyleId>{D7AC3CCA-C797-4891-BE02-D94E43425B78}</a:tableStyleId>
              </a:tblPr>
              <a:tblGrid>
                <a:gridCol w="533400"/>
                <a:gridCol w="1346200"/>
                <a:gridCol w="2362200"/>
                <a:gridCol w="3987800"/>
              </a:tblGrid>
              <a:tr h="452180">
                <a:tc>
                  <a:txBody>
                    <a:bodyPr/>
                    <a:lstStyle/>
                    <a:p>
                      <a:pPr marL="0" indent="-228600" algn="ctr" defTabSz="914400" rtl="1" eaLnBrk="1" latinLnBrk="0" hangingPunct="1">
                        <a:lnSpc>
                          <a:spcPct val="92000"/>
                        </a:lnSpc>
                        <a:spcAft>
                          <a:spcPts val="0"/>
                        </a:spcAft>
                      </a:pPr>
                      <a:r>
                        <a:rPr lang="fa-IR" sz="1600" b="1" kern="1200" dirty="0" smtClean="0">
                          <a:solidFill>
                            <a:schemeClr val="tx1"/>
                          </a:solidFill>
                          <a:latin typeface="+mn-lt"/>
                          <a:ea typeface="+mn-ea"/>
                          <a:cs typeface="B Mitra" pitchFamily="2" charset="-78"/>
                        </a:rPr>
                        <a:t>رديف</a:t>
                      </a:r>
                      <a:endParaRPr lang="en-US" sz="1600" b="1" kern="1200" dirty="0">
                        <a:solidFill>
                          <a:schemeClr val="tx1"/>
                        </a:solidFill>
                        <a:latin typeface="+mn-lt"/>
                        <a:ea typeface="+mn-ea"/>
                        <a:cs typeface="B Mitra" pitchFamily="2" charset="-78"/>
                      </a:endParaRPr>
                    </a:p>
                  </a:txBody>
                  <a:tcPr marL="68580" marR="68580" marT="0" marB="0" anchor="ctr">
                    <a:solidFill>
                      <a:schemeClr val="tx2">
                        <a:lumMod val="40000"/>
                        <a:lumOff val="60000"/>
                      </a:schemeClr>
                    </a:solidFill>
                  </a:tcPr>
                </a:tc>
                <a:tc>
                  <a:txBody>
                    <a:bodyPr/>
                    <a:lstStyle/>
                    <a:p>
                      <a:pPr marL="0" indent="-228600" algn="ctr" defTabSz="914400" rtl="1" eaLnBrk="1" latinLnBrk="0" hangingPunct="1">
                        <a:lnSpc>
                          <a:spcPct val="92000"/>
                        </a:lnSpc>
                        <a:spcAft>
                          <a:spcPts val="0"/>
                        </a:spcAft>
                      </a:pPr>
                      <a:r>
                        <a:rPr lang="fa-IR" sz="1600" b="1" kern="1200" dirty="0">
                          <a:solidFill>
                            <a:schemeClr val="tx1"/>
                          </a:solidFill>
                          <a:latin typeface="+mn-lt"/>
                          <a:ea typeface="+mn-ea"/>
                          <a:cs typeface="B Mitra" pitchFamily="2" charset="-78"/>
                        </a:rPr>
                        <a:t>محور اصلي تكليف</a:t>
                      </a:r>
                      <a:endParaRPr lang="en-US" sz="1600" b="1" kern="1200" dirty="0">
                        <a:solidFill>
                          <a:schemeClr val="tx1"/>
                        </a:solidFill>
                        <a:latin typeface="+mn-lt"/>
                        <a:ea typeface="+mn-ea"/>
                        <a:cs typeface="B Mitra" pitchFamily="2" charset="-78"/>
                      </a:endParaRPr>
                    </a:p>
                  </a:txBody>
                  <a:tcPr marL="68580" marR="68580" marT="0" marB="0" anchor="ctr">
                    <a:solidFill>
                      <a:schemeClr val="tx2">
                        <a:lumMod val="40000"/>
                        <a:lumOff val="60000"/>
                      </a:schemeClr>
                    </a:solidFill>
                  </a:tcPr>
                </a:tc>
                <a:tc>
                  <a:txBody>
                    <a:bodyPr/>
                    <a:lstStyle/>
                    <a:p>
                      <a:pPr marL="0" indent="-228600" algn="ctr" defTabSz="914400" rtl="1" eaLnBrk="1" latinLnBrk="0" hangingPunct="1">
                        <a:lnSpc>
                          <a:spcPct val="92000"/>
                        </a:lnSpc>
                        <a:spcAft>
                          <a:spcPts val="0"/>
                        </a:spcAft>
                      </a:pPr>
                      <a:r>
                        <a:rPr lang="fa-IR" sz="1600" b="1" kern="1200" dirty="0" smtClean="0">
                          <a:solidFill>
                            <a:schemeClr val="tx1"/>
                          </a:solidFill>
                          <a:latin typeface="+mn-lt"/>
                          <a:ea typeface="+mn-ea"/>
                          <a:cs typeface="B Mitra" pitchFamily="2" charset="-78"/>
                        </a:rPr>
                        <a:t>خلاصة عملكرد</a:t>
                      </a:r>
                      <a:endParaRPr lang="en-US" sz="1600" b="1" kern="1200" dirty="0" smtClean="0">
                        <a:solidFill>
                          <a:schemeClr val="tx1"/>
                        </a:solidFill>
                        <a:latin typeface="+mn-lt"/>
                        <a:ea typeface="+mn-ea"/>
                        <a:cs typeface="B Mitra" pitchFamily="2" charset="-78"/>
                      </a:endParaRPr>
                    </a:p>
                  </a:txBody>
                  <a:tcPr marL="68580" marR="68580" marT="0" marB="0" anchor="ctr">
                    <a:solidFill>
                      <a:schemeClr val="tx2">
                        <a:lumMod val="40000"/>
                        <a:lumOff val="60000"/>
                      </a:schemeClr>
                    </a:solidFill>
                  </a:tcPr>
                </a:tc>
                <a:tc>
                  <a:txBody>
                    <a:bodyPr/>
                    <a:lstStyle/>
                    <a:p>
                      <a:pPr marL="0" marR="0" indent="-228600" algn="ctr" defTabSz="914400" rtl="1" eaLnBrk="1" fontAlgn="auto" latinLnBrk="0" hangingPunct="1">
                        <a:lnSpc>
                          <a:spcPct val="100000"/>
                        </a:lnSpc>
                        <a:spcBef>
                          <a:spcPts val="0"/>
                        </a:spcBef>
                        <a:spcAft>
                          <a:spcPts val="0"/>
                        </a:spcAft>
                        <a:buClrTx/>
                        <a:buSzTx/>
                        <a:buFontTx/>
                        <a:buNone/>
                        <a:tabLst/>
                        <a:defRPr/>
                      </a:pPr>
                      <a:r>
                        <a:rPr lang="fa-IR" sz="1600" b="1" kern="1200" dirty="0" smtClean="0">
                          <a:solidFill>
                            <a:schemeClr val="tx1"/>
                          </a:solidFill>
                          <a:latin typeface="+mn-lt"/>
                          <a:ea typeface="+mn-ea"/>
                          <a:cs typeface="B Mitra" pitchFamily="2" charset="-78"/>
                        </a:rPr>
                        <a:t>دلايل موفقيت يا عدم موفقيت</a:t>
                      </a:r>
                      <a:endParaRPr lang="en-US" sz="1600" b="1" kern="1200" dirty="0" smtClean="0">
                        <a:solidFill>
                          <a:schemeClr val="tx1"/>
                        </a:solidFill>
                        <a:latin typeface="+mn-lt"/>
                        <a:ea typeface="+mn-ea"/>
                        <a:cs typeface="B Mitra" pitchFamily="2" charset="-78"/>
                      </a:endParaRPr>
                    </a:p>
                  </a:txBody>
                  <a:tcPr marL="68580" marR="68580" marT="0" marB="0" anchor="ctr">
                    <a:solidFill>
                      <a:schemeClr val="tx2">
                        <a:lumMod val="40000"/>
                        <a:lumOff val="60000"/>
                      </a:schemeClr>
                    </a:solidFill>
                  </a:tcPr>
                </a:tc>
              </a:tr>
              <a:tr h="4585148">
                <a:tc>
                  <a:txBody>
                    <a:bodyPr/>
                    <a:lstStyle/>
                    <a:p>
                      <a:pPr algn="ctr" rtl="1">
                        <a:lnSpc>
                          <a:spcPct val="92000"/>
                        </a:lnSpc>
                        <a:spcAft>
                          <a:spcPts val="0"/>
                        </a:spcAft>
                      </a:pPr>
                      <a:r>
                        <a:rPr lang="ar-SA" sz="2000" b="0" kern="1200" dirty="0">
                          <a:solidFill>
                            <a:schemeClr val="tx1"/>
                          </a:solidFill>
                          <a:latin typeface="+mn-lt"/>
                          <a:ea typeface="+mn-ea"/>
                          <a:cs typeface="B Mitra" pitchFamily="2" charset="-78"/>
                        </a:rPr>
                        <a:t>5</a:t>
                      </a:r>
                      <a:endParaRPr lang="en-US" sz="2000" b="0" kern="1200" dirty="0">
                        <a:solidFill>
                          <a:schemeClr val="tx1"/>
                        </a:solidFill>
                        <a:latin typeface="+mn-lt"/>
                        <a:ea typeface="+mn-ea"/>
                        <a:cs typeface="B Mitra" pitchFamily="2" charset="-78"/>
                      </a:endParaRPr>
                    </a:p>
                  </a:txBody>
                  <a:tcPr marL="68580" marR="68580" marT="0" marB="0"/>
                </a:tc>
                <a:tc>
                  <a:txBody>
                    <a:bodyPr/>
                    <a:lstStyle/>
                    <a:p>
                      <a:pPr algn="justLow" rtl="1">
                        <a:lnSpc>
                          <a:spcPct val="92000"/>
                        </a:lnSpc>
                        <a:spcAft>
                          <a:spcPts val="0"/>
                        </a:spcAft>
                      </a:pPr>
                      <a:r>
                        <a:rPr lang="ar-SA" sz="2000" b="0" kern="1200" dirty="0">
                          <a:solidFill>
                            <a:schemeClr val="tx1"/>
                          </a:solidFill>
                          <a:latin typeface="+mn-lt"/>
                          <a:ea typeface="+mn-ea"/>
                          <a:cs typeface="B Mitra" pitchFamily="2" charset="-78"/>
                        </a:rPr>
                        <a:t>ماده 133- بند ب و تبصره آن: انعقاد قراردادهاي بلندمدت خريد تضميني برق توليدي از منابع انرژي‌هاي نو با اولويت خريد از بخشهاي خصوصي و تعاوني</a:t>
                      </a:r>
                      <a:endParaRPr lang="en-US" sz="2000" b="0" kern="1200" dirty="0">
                        <a:solidFill>
                          <a:schemeClr val="tx1"/>
                        </a:solidFill>
                        <a:latin typeface="+mn-lt"/>
                        <a:ea typeface="+mn-ea"/>
                        <a:cs typeface="B Mitra" pitchFamily="2" charset="-78"/>
                      </a:endParaRPr>
                    </a:p>
                  </a:txBody>
                  <a:tcPr marL="68580" marR="68580" marT="0" marB="0"/>
                </a:tc>
                <a:tc>
                  <a:txBody>
                    <a:bodyPr/>
                    <a:lstStyle/>
                    <a:p>
                      <a:pPr algn="justLow" rtl="1">
                        <a:lnSpc>
                          <a:spcPct val="92000"/>
                        </a:lnSpc>
                        <a:spcAft>
                          <a:spcPts val="0"/>
                        </a:spcAft>
                      </a:pPr>
                      <a:r>
                        <a:rPr lang="ar-SA" sz="2000" b="0" kern="1200" dirty="0">
                          <a:solidFill>
                            <a:schemeClr val="tx1"/>
                          </a:solidFill>
                          <a:latin typeface="+mn-lt"/>
                          <a:ea typeface="+mn-ea"/>
                          <a:cs typeface="B Mitra" pitchFamily="2" charset="-78"/>
                        </a:rPr>
                        <a:t>دستورالعمل اين بند طي مصوبه شماره </a:t>
                      </a:r>
                      <a:r>
                        <a:rPr lang="ar-SA" sz="2000" b="0" kern="1200" dirty="0" smtClean="0">
                          <a:solidFill>
                            <a:schemeClr val="tx1"/>
                          </a:solidFill>
                          <a:latin typeface="+mn-lt"/>
                          <a:ea typeface="+mn-ea"/>
                          <a:cs typeface="B Mitra" pitchFamily="2" charset="-78"/>
                        </a:rPr>
                        <a:t>100</a:t>
                      </a:r>
                      <a:r>
                        <a:rPr lang="fa-IR" sz="2000" b="0" kern="1200" dirty="0" smtClean="0">
                          <a:solidFill>
                            <a:schemeClr val="tx1"/>
                          </a:solidFill>
                          <a:latin typeface="+mn-lt"/>
                          <a:ea typeface="+mn-ea"/>
                          <a:cs typeface="B Mitra" pitchFamily="2" charset="-78"/>
                        </a:rPr>
                        <a:t>/37732</a:t>
                      </a:r>
                      <a:r>
                        <a:rPr lang="ar-SA" sz="2000" b="0" kern="1200" dirty="0" smtClean="0">
                          <a:solidFill>
                            <a:schemeClr val="tx1"/>
                          </a:solidFill>
                          <a:latin typeface="+mn-lt"/>
                          <a:ea typeface="+mn-ea"/>
                          <a:cs typeface="B Mitra" pitchFamily="2" charset="-78"/>
                        </a:rPr>
                        <a:t> مورخ </a:t>
                      </a:r>
                      <a:r>
                        <a:rPr lang="fa-IR" sz="2000" b="0" kern="1200" dirty="0" smtClean="0">
                          <a:solidFill>
                            <a:schemeClr val="tx1"/>
                          </a:solidFill>
                          <a:latin typeface="+mn-lt"/>
                          <a:ea typeface="+mn-ea"/>
                          <a:cs typeface="B Mitra" pitchFamily="2" charset="-78"/>
                        </a:rPr>
                        <a:t>1391/5/8</a:t>
                      </a:r>
                      <a:r>
                        <a:rPr lang="ar-SA" sz="2000" b="0" kern="1200" dirty="0" smtClean="0">
                          <a:solidFill>
                            <a:schemeClr val="tx1"/>
                          </a:solidFill>
                          <a:latin typeface="+mn-lt"/>
                          <a:ea typeface="+mn-ea"/>
                          <a:cs typeface="B Mitra" pitchFamily="2" charset="-78"/>
                        </a:rPr>
                        <a:t> شوراي </a:t>
                      </a:r>
                      <a:r>
                        <a:rPr lang="ar-SA" sz="2000" b="0" kern="1200" dirty="0">
                          <a:solidFill>
                            <a:schemeClr val="tx1"/>
                          </a:solidFill>
                          <a:latin typeface="+mn-lt"/>
                          <a:ea typeface="+mn-ea"/>
                          <a:cs typeface="B Mitra" pitchFamily="2" charset="-78"/>
                        </a:rPr>
                        <a:t>اقتصاد ابلاغ گرديد. قرارداد خريد برق مبادله شده نيروگاه هاي تجديدپذير غيردولتي تا انتهاي سال 1391 معادل </a:t>
                      </a:r>
                      <a:r>
                        <a:rPr lang="ar-SA" sz="2000" b="0" kern="1200" dirty="0" smtClean="0">
                          <a:solidFill>
                            <a:schemeClr val="tx1"/>
                          </a:solidFill>
                          <a:latin typeface="+mn-lt"/>
                          <a:ea typeface="+mn-ea"/>
                          <a:cs typeface="B Mitra" pitchFamily="2" charset="-78"/>
                        </a:rPr>
                        <a:t>591</a:t>
                      </a:r>
                      <a:r>
                        <a:rPr lang="fa-IR" sz="2000" b="0" kern="1200" dirty="0" smtClean="0">
                          <a:solidFill>
                            <a:schemeClr val="tx1"/>
                          </a:solidFill>
                          <a:latin typeface="+mn-lt"/>
                          <a:ea typeface="+mn-ea"/>
                          <a:cs typeface="B Mitra" pitchFamily="2" charset="-78"/>
                        </a:rPr>
                        <a:t>/17</a:t>
                      </a:r>
                      <a:r>
                        <a:rPr lang="ar-SA" sz="2000" b="0" kern="1200" dirty="0" smtClean="0">
                          <a:solidFill>
                            <a:schemeClr val="tx1"/>
                          </a:solidFill>
                          <a:latin typeface="+mn-lt"/>
                          <a:ea typeface="+mn-ea"/>
                          <a:cs typeface="B Mitra" pitchFamily="2" charset="-78"/>
                        </a:rPr>
                        <a:t> </a:t>
                      </a:r>
                      <a:r>
                        <a:rPr lang="ar-SA" sz="2000" b="0" kern="1200" dirty="0">
                          <a:solidFill>
                            <a:schemeClr val="tx1"/>
                          </a:solidFill>
                          <a:latin typeface="+mn-lt"/>
                          <a:ea typeface="+mn-ea"/>
                          <a:cs typeface="B Mitra" pitchFamily="2" charset="-78"/>
                        </a:rPr>
                        <a:t>مگاوات شامل 569 مگاوات بادي، 10 مگاوات خورشيدي، 12 مگاوات زيست توده و </a:t>
                      </a:r>
                      <a:r>
                        <a:rPr lang="fa-IR" sz="2000" b="0" kern="1200" dirty="0" smtClean="0">
                          <a:solidFill>
                            <a:schemeClr val="tx1"/>
                          </a:solidFill>
                          <a:latin typeface="+mn-lt"/>
                          <a:ea typeface="+mn-ea"/>
                          <a:cs typeface="B Mitra" pitchFamily="2" charset="-78"/>
                        </a:rPr>
                        <a:t>0/17</a:t>
                      </a:r>
                      <a:r>
                        <a:rPr lang="fa-IR" sz="2000" b="0" kern="1200" baseline="0" dirty="0" smtClean="0">
                          <a:solidFill>
                            <a:schemeClr val="tx1"/>
                          </a:solidFill>
                          <a:latin typeface="+mn-lt"/>
                          <a:ea typeface="+mn-ea"/>
                          <a:cs typeface="B Mitra" pitchFamily="2" charset="-78"/>
                        </a:rPr>
                        <a:t> </a:t>
                      </a:r>
                      <a:r>
                        <a:rPr lang="ar-SA" sz="2000" b="0" kern="1200" dirty="0" smtClean="0">
                          <a:solidFill>
                            <a:schemeClr val="tx1"/>
                          </a:solidFill>
                          <a:latin typeface="+mn-lt"/>
                          <a:ea typeface="+mn-ea"/>
                          <a:cs typeface="B Mitra" pitchFamily="2" charset="-78"/>
                        </a:rPr>
                        <a:t>مگاوات </a:t>
                      </a:r>
                      <a:r>
                        <a:rPr lang="ar-SA" sz="2000" b="0" kern="1200" dirty="0">
                          <a:solidFill>
                            <a:schemeClr val="tx1"/>
                          </a:solidFill>
                          <a:latin typeface="+mn-lt"/>
                          <a:ea typeface="+mn-ea"/>
                          <a:cs typeface="B Mitra" pitchFamily="2" charset="-78"/>
                        </a:rPr>
                        <a:t>برقابي كوچك مي‌باشد. طي سال 92 دو عدد قرارداد خريد تضميني برق به ظرفيت جمعاً 104 مگاوات با شرکتهاي؛ مولد نيروي نسيم سينا و فاضلاب استان تهران منعقد شده است.</a:t>
                      </a:r>
                      <a:endParaRPr lang="en-US" sz="2000" b="0" kern="1200" dirty="0">
                        <a:solidFill>
                          <a:schemeClr val="tx1"/>
                        </a:solidFill>
                        <a:latin typeface="+mn-lt"/>
                        <a:ea typeface="+mn-ea"/>
                        <a:cs typeface="B Mitra" pitchFamily="2" charset="-78"/>
                      </a:endParaRPr>
                    </a:p>
                  </a:txBody>
                  <a:tcPr marL="68580" marR="68580" marT="0" marB="0"/>
                </a:tc>
                <a:tc>
                  <a:txBody>
                    <a:bodyPr/>
                    <a:lstStyle/>
                    <a:p>
                      <a:pPr algn="justLow" rtl="1">
                        <a:lnSpc>
                          <a:spcPct val="92000"/>
                        </a:lnSpc>
                        <a:spcAft>
                          <a:spcPts val="0"/>
                        </a:spcAft>
                      </a:pPr>
                      <a:r>
                        <a:rPr lang="ar-SA" sz="2000" b="0" kern="1200" dirty="0">
                          <a:solidFill>
                            <a:schemeClr val="tx1"/>
                          </a:solidFill>
                          <a:latin typeface="+mn-lt"/>
                          <a:ea typeface="+mn-ea"/>
                          <a:cs typeface="B Mitra" pitchFamily="2" charset="-78"/>
                        </a:rPr>
                        <a:t>- نبود منابع مالی کافی و مطمئن برای خرید برق از منابع تجدیدپذیر با قیمت حمایتی و اتکاء صرف منابع مالی تعریف شده به صنعت برق و عدم حمایت این منابع از طرف اقتصاد ملی با وجود مزیت قابل توجه برق حاصل از منابع تجدیدپذیر برای اقتصاد ملی مثل کاهش آلایندگی و </a:t>
                      </a:r>
                      <a:r>
                        <a:rPr lang="ar-SA" sz="2000" b="0" kern="1200" dirty="0" smtClean="0">
                          <a:solidFill>
                            <a:schemeClr val="tx1"/>
                          </a:solidFill>
                          <a:latin typeface="+mn-lt"/>
                          <a:ea typeface="+mn-ea"/>
                          <a:cs typeface="B Mitra" pitchFamily="2" charset="-78"/>
                        </a:rPr>
                        <a:t>صرفه</a:t>
                      </a:r>
                      <a:r>
                        <a:rPr lang="en-US" sz="2000" b="0" kern="1200" dirty="0" smtClean="0">
                          <a:solidFill>
                            <a:schemeClr val="tx1"/>
                          </a:solidFill>
                          <a:latin typeface="+mn-lt"/>
                          <a:ea typeface="+mn-ea"/>
                          <a:cs typeface="B Mitra" pitchFamily="2" charset="-78"/>
                        </a:rPr>
                        <a:t> </a:t>
                      </a:r>
                      <a:r>
                        <a:rPr lang="ar-SA" sz="2000" b="0" kern="1200" dirty="0" smtClean="0">
                          <a:solidFill>
                            <a:schemeClr val="tx1"/>
                          </a:solidFill>
                          <a:latin typeface="+mn-lt"/>
                          <a:ea typeface="+mn-ea"/>
                          <a:cs typeface="B Mitra" pitchFamily="2" charset="-78"/>
                        </a:rPr>
                        <a:t>جویی </a:t>
                      </a:r>
                      <a:r>
                        <a:rPr lang="ar-SA" sz="2000" b="0" kern="1200" dirty="0">
                          <a:solidFill>
                            <a:schemeClr val="tx1"/>
                          </a:solidFill>
                          <a:latin typeface="+mn-lt"/>
                          <a:ea typeface="+mn-ea"/>
                          <a:cs typeface="B Mitra" pitchFamily="2" charset="-78"/>
                        </a:rPr>
                        <a:t>در مصرف سوخت</a:t>
                      </a:r>
                      <a:endParaRPr lang="en-US" sz="2000" b="0" kern="1200" dirty="0">
                        <a:solidFill>
                          <a:schemeClr val="tx1"/>
                        </a:solidFill>
                        <a:latin typeface="+mn-lt"/>
                        <a:ea typeface="+mn-ea"/>
                        <a:cs typeface="B Mitra" pitchFamily="2" charset="-78"/>
                      </a:endParaRPr>
                    </a:p>
                    <a:p>
                      <a:pPr algn="justLow" rtl="1">
                        <a:lnSpc>
                          <a:spcPct val="92000"/>
                        </a:lnSpc>
                        <a:spcAft>
                          <a:spcPts val="0"/>
                        </a:spcAft>
                      </a:pPr>
                      <a:r>
                        <a:rPr lang="ar-SA" sz="2000" b="0" kern="1200" dirty="0">
                          <a:solidFill>
                            <a:schemeClr val="tx1"/>
                          </a:solidFill>
                          <a:latin typeface="+mn-lt"/>
                          <a:ea typeface="+mn-ea"/>
                          <a:cs typeface="B Mitra" pitchFamily="2" charset="-78"/>
                        </a:rPr>
                        <a:t>- فقدان ضمانت دولتی برای تضمين اصل سرمايه براي سرمایه گذاری خارجی در تولید برق از منابع تجدیدپذیر</a:t>
                      </a:r>
                      <a:endParaRPr lang="en-US" sz="2000" b="0" kern="1200" dirty="0">
                        <a:solidFill>
                          <a:schemeClr val="tx1"/>
                        </a:solidFill>
                        <a:latin typeface="+mn-lt"/>
                        <a:ea typeface="+mn-ea"/>
                        <a:cs typeface="B Mitra" pitchFamily="2" charset="-78"/>
                      </a:endParaRPr>
                    </a:p>
                    <a:p>
                      <a:pPr algn="justLow" rtl="1">
                        <a:lnSpc>
                          <a:spcPct val="92000"/>
                        </a:lnSpc>
                        <a:spcAft>
                          <a:spcPts val="0"/>
                        </a:spcAft>
                      </a:pPr>
                      <a:r>
                        <a:rPr lang="ar-SA" sz="2000" b="0" kern="1200" dirty="0">
                          <a:solidFill>
                            <a:schemeClr val="tx1"/>
                          </a:solidFill>
                          <a:latin typeface="+mn-lt"/>
                          <a:ea typeface="+mn-ea"/>
                          <a:cs typeface="B Mitra" pitchFamily="2" charset="-78"/>
                        </a:rPr>
                        <a:t>- نبود آیین نامه اجرایی و دستورالعمل های فنی برای راهنمایی سرمایه گذاران خصوصی در احداث نيروگاه هاي كوچك (زير 5 كيلووات)</a:t>
                      </a:r>
                      <a:endParaRPr lang="en-US" sz="2000" b="0" kern="1200" dirty="0">
                        <a:solidFill>
                          <a:schemeClr val="tx1"/>
                        </a:solidFill>
                        <a:latin typeface="+mn-lt"/>
                        <a:ea typeface="+mn-ea"/>
                        <a:cs typeface="B Mitra" pitchFamily="2" charset="-78"/>
                      </a:endParaRPr>
                    </a:p>
                    <a:p>
                      <a:pPr algn="justLow" rtl="1">
                        <a:lnSpc>
                          <a:spcPct val="92000"/>
                        </a:lnSpc>
                        <a:spcAft>
                          <a:spcPts val="0"/>
                        </a:spcAft>
                      </a:pPr>
                      <a:r>
                        <a:rPr lang="ar-SA" sz="2000" b="0" kern="1200" dirty="0">
                          <a:solidFill>
                            <a:schemeClr val="tx1"/>
                          </a:solidFill>
                          <a:latin typeface="+mn-lt"/>
                          <a:ea typeface="+mn-ea"/>
                          <a:cs typeface="B Mitra" pitchFamily="2" charset="-78"/>
                        </a:rPr>
                        <a:t>- طولانی شدن فرآیند اخذ عاملیت بانکها برای سرمایه گذاران</a:t>
                      </a:r>
                      <a:endParaRPr lang="en-US" sz="2000" b="0" kern="1200" dirty="0">
                        <a:solidFill>
                          <a:schemeClr val="tx1"/>
                        </a:solidFill>
                        <a:latin typeface="+mn-lt"/>
                        <a:ea typeface="+mn-ea"/>
                        <a:cs typeface="B Mitra" pitchFamily="2" charset="-78"/>
                      </a:endParaRPr>
                    </a:p>
                    <a:p>
                      <a:pPr algn="justLow" rtl="1">
                        <a:lnSpc>
                          <a:spcPct val="92000"/>
                        </a:lnSpc>
                        <a:spcAft>
                          <a:spcPts val="0"/>
                        </a:spcAft>
                      </a:pPr>
                      <a:r>
                        <a:rPr lang="ar-SA" sz="2000" b="0" kern="1200" dirty="0">
                          <a:solidFill>
                            <a:schemeClr val="tx1"/>
                          </a:solidFill>
                          <a:latin typeface="+mn-lt"/>
                          <a:ea typeface="+mn-ea"/>
                          <a:cs typeface="B Mitra" pitchFamily="2" charset="-78"/>
                        </a:rPr>
                        <a:t>- عدم پذیرش قراردادهای تضمینی خرید برق بین وزارت نیرو و تولیدکنندگان، توسط بانکهای عامل به عنوان وثيقه</a:t>
                      </a:r>
                      <a:endParaRPr lang="en-US" sz="2000" b="0" kern="1200" dirty="0">
                        <a:solidFill>
                          <a:schemeClr val="tx1"/>
                        </a:solidFill>
                        <a:latin typeface="+mn-lt"/>
                        <a:ea typeface="+mn-ea"/>
                        <a:cs typeface="B Mitra" pitchFamily="2" charset="-78"/>
                      </a:endParaRPr>
                    </a:p>
                  </a:txBody>
                  <a:tcPr marL="68580" marR="68580" marT="0" marB="0"/>
                </a:tc>
              </a:tr>
            </a:tbl>
          </a:graphicData>
        </a:graphic>
      </p:graphicFrame>
      <p:sp>
        <p:nvSpPr>
          <p:cNvPr id="6" name="Title 4"/>
          <p:cNvSpPr txBox="1">
            <a:spLocks/>
          </p:cNvSpPr>
          <p:nvPr/>
        </p:nvSpPr>
        <p:spPr bwMode="auto">
          <a:xfrm>
            <a:off x="457200" y="228600"/>
            <a:ext cx="8229600" cy="1143000"/>
          </a:xfrm>
          <a:prstGeom prst="roundRect">
            <a:avLst/>
          </a:prstGeom>
          <a:solidFill>
            <a:schemeClr val="accent1">
              <a:lumMod val="20000"/>
              <a:lumOff val="80000"/>
            </a:schemeClr>
          </a:solidFill>
          <a:ln w="25400" cap="flat"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2400" b="0" i="0" u="none" strike="noStrike" kern="1200" cap="none" spc="0" normalizeH="0" baseline="0" noProof="0" dirty="0" smtClean="0">
                <a:ln>
                  <a:noFill/>
                </a:ln>
                <a:solidFill>
                  <a:srgbClr val="C00000"/>
                </a:solidFill>
                <a:effectLst/>
                <a:uLnTx/>
                <a:uFillTx/>
                <a:latin typeface="+mn-lt"/>
                <a:ea typeface="+mn-ea"/>
                <a:cs typeface="B Titr" pitchFamily="2" charset="-78"/>
              </a:rPr>
              <a:t>تكاليف بخش برق در برنامه‌ پنجم توسعه و آسيب شناسي كلي آنها</a:t>
            </a:r>
            <a:endParaRPr kumimoji="0" lang="en-US" sz="2400" b="0" i="0" u="none" strike="noStrike" kern="1200" cap="none" spc="0" normalizeH="0" baseline="0" noProof="0" dirty="0">
              <a:ln>
                <a:noFill/>
              </a:ln>
              <a:solidFill>
                <a:srgbClr val="C00000"/>
              </a:solidFill>
              <a:effectLst/>
              <a:uLnTx/>
              <a:uFillTx/>
              <a:latin typeface="+mn-lt"/>
              <a:ea typeface="+mn-ea"/>
              <a:cs typeface="B Titr" pitchFamily="2" charset="-78"/>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a:p>
        </p:txBody>
      </p:sp>
      <p:sp>
        <p:nvSpPr>
          <p:cNvPr id="4" name="Slide Number Placeholder 3"/>
          <p:cNvSpPr>
            <a:spLocks noGrp="1"/>
          </p:cNvSpPr>
          <p:nvPr>
            <p:ph type="sldNum" sz="quarter" idx="12"/>
          </p:nvPr>
        </p:nvSpPr>
        <p:spPr/>
        <p:txBody>
          <a:bodyPr/>
          <a:lstStyle/>
          <a:p>
            <a:pPr>
              <a:defRPr/>
            </a:pPr>
            <a:fld id="{5C790BB6-1BD1-45FD-A29D-543C99DE4A5D}" type="slidenum">
              <a:rPr lang="ar-SA" smtClean="0"/>
              <a:pPr>
                <a:defRPr/>
              </a:pPr>
              <a:t>41</a:t>
            </a:fld>
            <a:endParaRPr lang="en-US"/>
          </a:p>
        </p:txBody>
      </p:sp>
      <p:graphicFrame>
        <p:nvGraphicFramePr>
          <p:cNvPr id="5" name="Content Placeholder 5"/>
          <p:cNvGraphicFramePr>
            <a:graphicFrameLocks/>
          </p:cNvGraphicFramePr>
          <p:nvPr/>
        </p:nvGraphicFramePr>
        <p:xfrm>
          <a:off x="457200" y="1447800"/>
          <a:ext cx="8229600" cy="3124200"/>
        </p:xfrm>
        <a:graphic>
          <a:graphicData uri="http://schemas.openxmlformats.org/drawingml/2006/table">
            <a:tbl>
              <a:tblPr rtl="1" firstRow="1" bandRow="1">
                <a:tableStyleId>{D7AC3CCA-C797-4891-BE02-D94E43425B78}</a:tableStyleId>
              </a:tblPr>
              <a:tblGrid>
                <a:gridCol w="533400"/>
                <a:gridCol w="2387600"/>
                <a:gridCol w="2946400"/>
                <a:gridCol w="2362200"/>
              </a:tblGrid>
              <a:tr h="280446">
                <a:tc>
                  <a:txBody>
                    <a:bodyPr/>
                    <a:lstStyle/>
                    <a:p>
                      <a:pPr marL="0" indent="-228600" algn="ctr" defTabSz="914400" rtl="1" eaLnBrk="1" latinLnBrk="0" hangingPunct="1">
                        <a:lnSpc>
                          <a:spcPct val="92000"/>
                        </a:lnSpc>
                        <a:spcAft>
                          <a:spcPts val="0"/>
                        </a:spcAft>
                      </a:pPr>
                      <a:r>
                        <a:rPr lang="fa-IR" sz="1600" b="1" kern="1200" dirty="0" smtClean="0">
                          <a:solidFill>
                            <a:schemeClr val="tx1"/>
                          </a:solidFill>
                          <a:latin typeface="+mn-lt"/>
                          <a:ea typeface="+mn-ea"/>
                          <a:cs typeface="B Mitra" pitchFamily="2" charset="-78"/>
                        </a:rPr>
                        <a:t>رديف</a:t>
                      </a:r>
                      <a:endParaRPr lang="en-US" sz="1600" b="1" kern="1200" dirty="0">
                        <a:solidFill>
                          <a:schemeClr val="tx1"/>
                        </a:solidFill>
                        <a:latin typeface="+mn-lt"/>
                        <a:ea typeface="+mn-ea"/>
                        <a:cs typeface="B Mitra" pitchFamily="2" charset="-78"/>
                      </a:endParaRPr>
                    </a:p>
                  </a:txBody>
                  <a:tcPr marL="68580" marR="68580" marT="0" marB="0" anchor="ctr">
                    <a:solidFill>
                      <a:schemeClr val="tx2">
                        <a:lumMod val="40000"/>
                        <a:lumOff val="60000"/>
                      </a:schemeClr>
                    </a:solidFill>
                  </a:tcPr>
                </a:tc>
                <a:tc>
                  <a:txBody>
                    <a:bodyPr/>
                    <a:lstStyle/>
                    <a:p>
                      <a:pPr marL="0" indent="-228600" algn="ctr" defTabSz="914400" rtl="1" eaLnBrk="1" latinLnBrk="0" hangingPunct="1">
                        <a:lnSpc>
                          <a:spcPct val="92000"/>
                        </a:lnSpc>
                        <a:spcAft>
                          <a:spcPts val="0"/>
                        </a:spcAft>
                      </a:pPr>
                      <a:r>
                        <a:rPr lang="fa-IR" sz="1600" b="1" kern="1200" dirty="0">
                          <a:solidFill>
                            <a:schemeClr val="tx1"/>
                          </a:solidFill>
                          <a:latin typeface="+mn-lt"/>
                          <a:ea typeface="+mn-ea"/>
                          <a:cs typeface="B Mitra" pitchFamily="2" charset="-78"/>
                        </a:rPr>
                        <a:t>محور اصلي تكليف</a:t>
                      </a:r>
                      <a:endParaRPr lang="en-US" sz="1600" b="1" kern="1200" dirty="0">
                        <a:solidFill>
                          <a:schemeClr val="tx1"/>
                        </a:solidFill>
                        <a:latin typeface="+mn-lt"/>
                        <a:ea typeface="+mn-ea"/>
                        <a:cs typeface="B Mitra" pitchFamily="2" charset="-78"/>
                      </a:endParaRPr>
                    </a:p>
                  </a:txBody>
                  <a:tcPr marL="68580" marR="68580" marT="0" marB="0" anchor="ctr">
                    <a:solidFill>
                      <a:schemeClr val="tx2">
                        <a:lumMod val="40000"/>
                        <a:lumOff val="60000"/>
                      </a:schemeClr>
                    </a:solidFill>
                  </a:tcPr>
                </a:tc>
                <a:tc>
                  <a:txBody>
                    <a:bodyPr/>
                    <a:lstStyle/>
                    <a:p>
                      <a:pPr marL="0" indent="-228600" algn="ctr" defTabSz="914400" rtl="1" eaLnBrk="1" latinLnBrk="0" hangingPunct="1">
                        <a:lnSpc>
                          <a:spcPct val="92000"/>
                        </a:lnSpc>
                        <a:spcAft>
                          <a:spcPts val="0"/>
                        </a:spcAft>
                      </a:pPr>
                      <a:r>
                        <a:rPr lang="fa-IR" sz="1600" b="1" kern="1200" dirty="0" smtClean="0">
                          <a:solidFill>
                            <a:schemeClr val="tx1"/>
                          </a:solidFill>
                          <a:latin typeface="+mn-lt"/>
                          <a:ea typeface="+mn-ea"/>
                          <a:cs typeface="B Mitra" pitchFamily="2" charset="-78"/>
                        </a:rPr>
                        <a:t>خلاصة عملكرد</a:t>
                      </a:r>
                      <a:endParaRPr lang="en-US" sz="1600" b="1" kern="1200" dirty="0" smtClean="0">
                        <a:solidFill>
                          <a:schemeClr val="tx1"/>
                        </a:solidFill>
                        <a:latin typeface="+mn-lt"/>
                        <a:ea typeface="+mn-ea"/>
                        <a:cs typeface="B Mitra" pitchFamily="2" charset="-78"/>
                      </a:endParaRPr>
                    </a:p>
                  </a:txBody>
                  <a:tcPr marL="68580" marR="68580" marT="0" marB="0" anchor="ctr">
                    <a:solidFill>
                      <a:schemeClr val="tx2">
                        <a:lumMod val="40000"/>
                        <a:lumOff val="60000"/>
                      </a:schemeClr>
                    </a:solidFill>
                  </a:tcPr>
                </a:tc>
                <a:tc>
                  <a:txBody>
                    <a:bodyPr/>
                    <a:lstStyle/>
                    <a:p>
                      <a:pPr marL="0" marR="0" indent="-228600" algn="ctr" defTabSz="914400" rtl="1" eaLnBrk="1" fontAlgn="auto" latinLnBrk="0" hangingPunct="1">
                        <a:lnSpc>
                          <a:spcPct val="100000"/>
                        </a:lnSpc>
                        <a:spcBef>
                          <a:spcPts val="0"/>
                        </a:spcBef>
                        <a:spcAft>
                          <a:spcPts val="0"/>
                        </a:spcAft>
                        <a:buClrTx/>
                        <a:buSzTx/>
                        <a:buFontTx/>
                        <a:buNone/>
                        <a:tabLst/>
                        <a:defRPr/>
                      </a:pPr>
                      <a:r>
                        <a:rPr lang="fa-IR" sz="1600" b="1" kern="1200" dirty="0" smtClean="0">
                          <a:solidFill>
                            <a:schemeClr val="tx1"/>
                          </a:solidFill>
                          <a:latin typeface="+mn-lt"/>
                          <a:ea typeface="+mn-ea"/>
                          <a:cs typeface="B Mitra" pitchFamily="2" charset="-78"/>
                        </a:rPr>
                        <a:t>دلايل موفقيت يا عدم موفقيت</a:t>
                      </a:r>
                      <a:endParaRPr lang="en-US" sz="1600" b="1" kern="1200" dirty="0" smtClean="0">
                        <a:solidFill>
                          <a:schemeClr val="tx1"/>
                        </a:solidFill>
                        <a:latin typeface="+mn-lt"/>
                        <a:ea typeface="+mn-ea"/>
                        <a:cs typeface="B Mitra" pitchFamily="2" charset="-78"/>
                      </a:endParaRPr>
                    </a:p>
                  </a:txBody>
                  <a:tcPr marL="68580" marR="68580" marT="0" marB="0" anchor="ctr">
                    <a:solidFill>
                      <a:schemeClr val="tx2">
                        <a:lumMod val="40000"/>
                        <a:lumOff val="60000"/>
                      </a:schemeClr>
                    </a:solidFill>
                  </a:tcPr>
                </a:tc>
              </a:tr>
              <a:tr h="2843754">
                <a:tc>
                  <a:txBody>
                    <a:bodyPr/>
                    <a:lstStyle/>
                    <a:p>
                      <a:pPr algn="ctr" rtl="1">
                        <a:lnSpc>
                          <a:spcPct val="92000"/>
                        </a:lnSpc>
                        <a:spcAft>
                          <a:spcPts val="0"/>
                        </a:spcAft>
                      </a:pPr>
                      <a:r>
                        <a:rPr lang="ar-SA" sz="2000" b="0" kern="1200" dirty="0">
                          <a:solidFill>
                            <a:schemeClr val="tx1"/>
                          </a:solidFill>
                          <a:latin typeface="+mn-lt"/>
                          <a:ea typeface="+mn-ea"/>
                          <a:cs typeface="B Mitra" pitchFamily="2" charset="-78"/>
                        </a:rPr>
                        <a:t>6</a:t>
                      </a:r>
                      <a:endParaRPr lang="en-US" sz="2000" b="0" kern="1200" dirty="0">
                        <a:solidFill>
                          <a:schemeClr val="tx1"/>
                        </a:solidFill>
                        <a:latin typeface="+mn-lt"/>
                        <a:ea typeface="+mn-ea"/>
                        <a:cs typeface="B Mitra" pitchFamily="2" charset="-78"/>
                      </a:endParaRPr>
                    </a:p>
                  </a:txBody>
                  <a:tcPr marL="68580" marR="68580" marT="0" marB="0"/>
                </a:tc>
                <a:tc>
                  <a:txBody>
                    <a:bodyPr/>
                    <a:lstStyle/>
                    <a:p>
                      <a:pPr algn="justLow" rtl="1">
                        <a:lnSpc>
                          <a:spcPct val="92000"/>
                        </a:lnSpc>
                        <a:spcAft>
                          <a:spcPts val="0"/>
                        </a:spcAft>
                      </a:pPr>
                      <a:r>
                        <a:rPr lang="ar-SA" sz="2000" b="0" kern="1200" dirty="0">
                          <a:solidFill>
                            <a:schemeClr val="tx1"/>
                          </a:solidFill>
                          <a:latin typeface="+mn-lt"/>
                          <a:ea typeface="+mn-ea"/>
                          <a:cs typeface="B Mitra" pitchFamily="2" charset="-78"/>
                        </a:rPr>
                        <a:t>ماده 133- بند ج: حمايت از توسعه نيروگاههاي با مقياس كوچك توليد برق توسط بخشهاي خصوصي و تعاوني</a:t>
                      </a:r>
                      <a:endParaRPr lang="en-US" sz="2000" b="0" kern="1200" dirty="0">
                        <a:solidFill>
                          <a:schemeClr val="tx1"/>
                        </a:solidFill>
                        <a:latin typeface="+mn-lt"/>
                        <a:ea typeface="+mn-ea"/>
                        <a:cs typeface="B Mitra" pitchFamily="2" charset="-78"/>
                      </a:endParaRPr>
                    </a:p>
                  </a:txBody>
                  <a:tcPr marL="68580" marR="68580" marT="0" marB="0"/>
                </a:tc>
                <a:tc>
                  <a:txBody>
                    <a:bodyPr/>
                    <a:lstStyle/>
                    <a:p>
                      <a:pPr algn="justLow" rtl="1">
                        <a:lnSpc>
                          <a:spcPct val="92000"/>
                        </a:lnSpc>
                        <a:spcAft>
                          <a:spcPts val="0"/>
                        </a:spcAft>
                      </a:pPr>
                      <a:r>
                        <a:rPr lang="ar-SA" sz="2000" b="0" kern="1200" dirty="0">
                          <a:solidFill>
                            <a:schemeClr val="tx1"/>
                          </a:solidFill>
                          <a:latin typeface="+mn-lt"/>
                          <a:ea typeface="+mn-ea"/>
                          <a:cs typeface="B Mitra" pitchFamily="2" charset="-78"/>
                        </a:rPr>
                        <a:t>براساس دستورالعمل توسعه مولد مقياس كوچك موضوع نامه شماره </a:t>
                      </a:r>
                      <a:r>
                        <a:rPr lang="ar-SA" sz="2000" b="0" kern="1200" dirty="0" smtClean="0">
                          <a:solidFill>
                            <a:schemeClr val="tx1"/>
                          </a:solidFill>
                          <a:latin typeface="+mn-lt"/>
                          <a:ea typeface="+mn-ea"/>
                          <a:cs typeface="B Mitra" pitchFamily="2" charset="-78"/>
                        </a:rPr>
                        <a:t>52504</a:t>
                      </a:r>
                      <a:r>
                        <a:rPr lang="fa-IR" sz="2000" b="0" kern="1200" dirty="0" smtClean="0">
                          <a:solidFill>
                            <a:schemeClr val="tx1"/>
                          </a:solidFill>
                          <a:latin typeface="+mn-lt"/>
                          <a:ea typeface="+mn-ea"/>
                          <a:cs typeface="B Mitra" pitchFamily="2" charset="-78"/>
                        </a:rPr>
                        <a:t>/350</a:t>
                      </a:r>
                      <a:r>
                        <a:rPr lang="ar-SA" sz="2000" b="0" kern="1200" dirty="0" smtClean="0">
                          <a:solidFill>
                            <a:schemeClr val="tx1"/>
                          </a:solidFill>
                          <a:latin typeface="+mn-lt"/>
                          <a:ea typeface="+mn-ea"/>
                          <a:cs typeface="B Mitra" pitchFamily="2" charset="-78"/>
                        </a:rPr>
                        <a:t> </a:t>
                      </a:r>
                      <a:r>
                        <a:rPr lang="ar-SA" sz="2000" b="0" kern="1200" dirty="0">
                          <a:solidFill>
                            <a:schemeClr val="tx1"/>
                          </a:solidFill>
                          <a:latin typeface="+mn-lt"/>
                          <a:ea typeface="+mn-ea"/>
                          <a:cs typeface="B Mitra" pitchFamily="2" charset="-78"/>
                        </a:rPr>
                        <a:t>مورخ </a:t>
                      </a:r>
                      <a:r>
                        <a:rPr lang="fa-IR" sz="2000" b="0" kern="1200" dirty="0" smtClean="0">
                          <a:solidFill>
                            <a:schemeClr val="tx1"/>
                          </a:solidFill>
                          <a:latin typeface="+mn-lt"/>
                          <a:ea typeface="+mn-ea"/>
                          <a:cs typeface="B Mitra" pitchFamily="2" charset="-78"/>
                        </a:rPr>
                        <a:t>1387/7/30م</a:t>
                      </a:r>
                      <a:r>
                        <a:rPr lang="ar-SA" sz="2000" b="0" kern="1200" dirty="0" smtClean="0">
                          <a:solidFill>
                            <a:schemeClr val="tx1"/>
                          </a:solidFill>
                          <a:latin typeface="+mn-lt"/>
                          <a:ea typeface="+mn-ea"/>
                          <a:cs typeface="B Mitra" pitchFamily="2" charset="-78"/>
                        </a:rPr>
                        <a:t>عاون </a:t>
                      </a:r>
                      <a:r>
                        <a:rPr lang="ar-SA" sz="2000" b="0" kern="1200" dirty="0">
                          <a:solidFill>
                            <a:schemeClr val="tx1"/>
                          </a:solidFill>
                          <a:latin typeface="+mn-lt"/>
                          <a:ea typeface="+mn-ea"/>
                          <a:cs typeface="B Mitra" pitchFamily="2" charset="-78"/>
                        </a:rPr>
                        <a:t>امور برق و انرژي با نيروگاه مقياس كوچك قرارداد منعقد مي‌شود (با نرخ حمايتي). </a:t>
                      </a:r>
                      <a:endParaRPr lang="en-US" sz="2000" b="0" kern="1200" dirty="0">
                        <a:solidFill>
                          <a:schemeClr val="tx1"/>
                        </a:solidFill>
                        <a:latin typeface="+mn-lt"/>
                        <a:ea typeface="+mn-ea"/>
                        <a:cs typeface="B Mitra" pitchFamily="2" charset="-78"/>
                      </a:endParaRPr>
                    </a:p>
                    <a:p>
                      <a:pPr algn="justLow" rtl="1">
                        <a:lnSpc>
                          <a:spcPct val="92000"/>
                        </a:lnSpc>
                        <a:spcAft>
                          <a:spcPts val="0"/>
                        </a:spcAft>
                      </a:pPr>
                      <a:r>
                        <a:rPr lang="ar-SA" sz="2000" b="0" kern="1200" dirty="0">
                          <a:solidFill>
                            <a:schemeClr val="tx1"/>
                          </a:solidFill>
                          <a:latin typeface="+mn-lt"/>
                          <a:ea typeface="+mn-ea"/>
                          <a:cs typeface="B Mitra" pitchFamily="2" charset="-78"/>
                        </a:rPr>
                        <a:t>طي سال 92  و به موجب ابلاغيه شماره </a:t>
                      </a:r>
                      <a:r>
                        <a:rPr lang="ar-SA" sz="2000" b="0" kern="1200" dirty="0" smtClean="0">
                          <a:solidFill>
                            <a:schemeClr val="tx1"/>
                          </a:solidFill>
                          <a:latin typeface="+mn-lt"/>
                          <a:ea typeface="+mn-ea"/>
                          <a:cs typeface="B Mitra" pitchFamily="2" charset="-78"/>
                        </a:rPr>
                        <a:t>92</a:t>
                      </a:r>
                      <a:r>
                        <a:rPr lang="fa-IR" sz="2000" b="0" kern="1200" dirty="0" smtClean="0">
                          <a:solidFill>
                            <a:schemeClr val="tx1"/>
                          </a:solidFill>
                          <a:latin typeface="+mn-lt"/>
                          <a:ea typeface="+mn-ea"/>
                          <a:cs typeface="B Mitra" pitchFamily="2" charset="-78"/>
                        </a:rPr>
                        <a:t>/33562/350</a:t>
                      </a:r>
                      <a:r>
                        <a:rPr lang="ar-SA" sz="2000" b="0" kern="1200" dirty="0" smtClean="0">
                          <a:solidFill>
                            <a:schemeClr val="tx1"/>
                          </a:solidFill>
                          <a:latin typeface="+mn-lt"/>
                          <a:ea typeface="+mn-ea"/>
                          <a:cs typeface="B Mitra" pitchFamily="2" charset="-78"/>
                        </a:rPr>
                        <a:t> </a:t>
                      </a:r>
                      <a:r>
                        <a:rPr lang="ar-SA" sz="2000" b="0" kern="1200" dirty="0">
                          <a:solidFill>
                            <a:schemeClr val="tx1"/>
                          </a:solidFill>
                          <a:latin typeface="+mn-lt"/>
                          <a:ea typeface="+mn-ea"/>
                          <a:cs typeface="B Mitra" pitchFamily="2" charset="-78"/>
                        </a:rPr>
                        <a:t>مورخ </a:t>
                      </a:r>
                      <a:r>
                        <a:rPr lang="ar-SA" sz="2000" b="0" kern="1200" dirty="0" smtClean="0">
                          <a:solidFill>
                            <a:schemeClr val="tx1"/>
                          </a:solidFill>
                          <a:latin typeface="+mn-lt"/>
                          <a:ea typeface="+mn-ea"/>
                          <a:cs typeface="B Mitra" pitchFamily="2" charset="-78"/>
                        </a:rPr>
                        <a:t>92</a:t>
                      </a:r>
                      <a:r>
                        <a:rPr lang="fa-IR" sz="2000" b="0" kern="1200" dirty="0" smtClean="0">
                          <a:solidFill>
                            <a:schemeClr val="tx1"/>
                          </a:solidFill>
                          <a:latin typeface="+mn-lt"/>
                          <a:ea typeface="+mn-ea"/>
                          <a:cs typeface="B Mitra" pitchFamily="2" charset="-78"/>
                        </a:rPr>
                        <a:t>/8/5</a:t>
                      </a:r>
                      <a:r>
                        <a:rPr lang="ar-SA" sz="2000" b="0" kern="1200" dirty="0" smtClean="0">
                          <a:solidFill>
                            <a:schemeClr val="tx1"/>
                          </a:solidFill>
                          <a:latin typeface="+mn-lt"/>
                          <a:ea typeface="+mn-ea"/>
                          <a:cs typeface="B Mitra" pitchFamily="2" charset="-78"/>
                        </a:rPr>
                        <a:t> </a:t>
                      </a:r>
                      <a:r>
                        <a:rPr lang="ar-SA" sz="2000" b="0" kern="1200" dirty="0">
                          <a:solidFill>
                            <a:schemeClr val="tx1"/>
                          </a:solidFill>
                          <a:latin typeface="+mn-lt"/>
                          <a:ea typeface="+mn-ea"/>
                          <a:cs typeface="B Mitra" pitchFamily="2" charset="-78"/>
                        </a:rPr>
                        <a:t>، نرخ پايه براي عقد قرارداد تبديل انرژي  معادل 715 ريال تعيين گرديده است.</a:t>
                      </a:r>
                      <a:endParaRPr lang="en-US" sz="2000" b="0" kern="1200" dirty="0">
                        <a:solidFill>
                          <a:schemeClr val="tx1"/>
                        </a:solidFill>
                        <a:latin typeface="+mn-lt"/>
                        <a:ea typeface="+mn-ea"/>
                        <a:cs typeface="B Mitra" pitchFamily="2" charset="-78"/>
                      </a:endParaRPr>
                    </a:p>
                  </a:txBody>
                  <a:tcPr marL="68580" marR="68580" marT="0" marB="0"/>
                </a:tc>
                <a:tc>
                  <a:txBody>
                    <a:bodyPr/>
                    <a:lstStyle/>
                    <a:p>
                      <a:pPr algn="justLow" rtl="1">
                        <a:lnSpc>
                          <a:spcPct val="92000"/>
                        </a:lnSpc>
                        <a:spcAft>
                          <a:spcPts val="0"/>
                        </a:spcAft>
                      </a:pPr>
                      <a:r>
                        <a:rPr lang="ar-SA" sz="2000" b="0" kern="1200" dirty="0">
                          <a:solidFill>
                            <a:schemeClr val="tx1"/>
                          </a:solidFill>
                          <a:latin typeface="+mn-lt"/>
                          <a:ea typeface="+mn-ea"/>
                          <a:cs typeface="B Mitra" pitchFamily="2" charset="-78"/>
                        </a:rPr>
                        <a:t>نبود منابع مالی کافی و مطمئن</a:t>
                      </a:r>
                      <a:endParaRPr lang="en-US" sz="2000" b="0" kern="1200" dirty="0">
                        <a:solidFill>
                          <a:schemeClr val="tx1"/>
                        </a:solidFill>
                        <a:latin typeface="+mn-lt"/>
                        <a:ea typeface="+mn-ea"/>
                        <a:cs typeface="B Mitra" pitchFamily="2" charset="-78"/>
                      </a:endParaRPr>
                    </a:p>
                  </a:txBody>
                  <a:tcPr marL="68580" marR="68580" marT="0" marB="0"/>
                </a:tc>
              </a:tr>
            </a:tbl>
          </a:graphicData>
        </a:graphic>
      </p:graphicFrame>
      <p:sp>
        <p:nvSpPr>
          <p:cNvPr id="6" name="Title 4"/>
          <p:cNvSpPr txBox="1">
            <a:spLocks/>
          </p:cNvSpPr>
          <p:nvPr/>
        </p:nvSpPr>
        <p:spPr bwMode="auto">
          <a:xfrm>
            <a:off x="457200" y="228600"/>
            <a:ext cx="8229600" cy="1143000"/>
          </a:xfrm>
          <a:prstGeom prst="roundRect">
            <a:avLst/>
          </a:prstGeom>
          <a:solidFill>
            <a:schemeClr val="accent1">
              <a:lumMod val="20000"/>
              <a:lumOff val="80000"/>
            </a:schemeClr>
          </a:solidFill>
          <a:ln w="25400" cap="flat"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2400" b="0" i="0" u="none" strike="noStrike" kern="1200" cap="none" spc="0" normalizeH="0" baseline="0" noProof="0" dirty="0" smtClean="0">
                <a:ln>
                  <a:noFill/>
                </a:ln>
                <a:solidFill>
                  <a:srgbClr val="C00000"/>
                </a:solidFill>
                <a:effectLst/>
                <a:uLnTx/>
                <a:uFillTx/>
                <a:latin typeface="+mn-lt"/>
                <a:ea typeface="+mn-ea"/>
                <a:cs typeface="B Titr" pitchFamily="2" charset="-78"/>
              </a:rPr>
              <a:t>تكاليف بخش برق در برنامه‌ پنجم توسعه و آسيب شناسي كلي آنها</a:t>
            </a:r>
            <a:endParaRPr kumimoji="0" lang="en-US" sz="2400" b="0" i="0" u="none" strike="noStrike" kern="1200" cap="none" spc="0" normalizeH="0" baseline="0" noProof="0" dirty="0">
              <a:ln>
                <a:noFill/>
              </a:ln>
              <a:solidFill>
                <a:srgbClr val="C00000"/>
              </a:solidFill>
              <a:effectLst/>
              <a:uLnTx/>
              <a:uFillTx/>
              <a:latin typeface="+mn-lt"/>
              <a:ea typeface="+mn-ea"/>
              <a:cs typeface="B Titr" pitchFamily="2" charset="-78"/>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a:p>
        </p:txBody>
      </p:sp>
      <p:sp>
        <p:nvSpPr>
          <p:cNvPr id="4" name="Slide Number Placeholder 3"/>
          <p:cNvSpPr>
            <a:spLocks noGrp="1"/>
          </p:cNvSpPr>
          <p:nvPr>
            <p:ph type="sldNum" sz="quarter" idx="12"/>
          </p:nvPr>
        </p:nvSpPr>
        <p:spPr/>
        <p:txBody>
          <a:bodyPr/>
          <a:lstStyle/>
          <a:p>
            <a:pPr>
              <a:defRPr/>
            </a:pPr>
            <a:fld id="{5C790BB6-1BD1-45FD-A29D-543C99DE4A5D}" type="slidenum">
              <a:rPr lang="ar-SA" smtClean="0"/>
              <a:pPr>
                <a:defRPr/>
              </a:pPr>
              <a:t>42</a:t>
            </a:fld>
            <a:endParaRPr lang="en-US"/>
          </a:p>
        </p:txBody>
      </p:sp>
      <p:graphicFrame>
        <p:nvGraphicFramePr>
          <p:cNvPr id="5" name="Content Placeholder 5"/>
          <p:cNvGraphicFramePr>
            <a:graphicFrameLocks/>
          </p:cNvGraphicFramePr>
          <p:nvPr/>
        </p:nvGraphicFramePr>
        <p:xfrm>
          <a:off x="457200" y="1447800"/>
          <a:ext cx="8229600" cy="3925854"/>
        </p:xfrm>
        <a:graphic>
          <a:graphicData uri="http://schemas.openxmlformats.org/drawingml/2006/table">
            <a:tbl>
              <a:tblPr rtl="1" firstRow="1" bandRow="1">
                <a:tableStyleId>{D7AC3CCA-C797-4891-BE02-D94E43425B78}</a:tableStyleId>
              </a:tblPr>
              <a:tblGrid>
                <a:gridCol w="533400"/>
                <a:gridCol w="2260600"/>
                <a:gridCol w="3073400"/>
                <a:gridCol w="2362200"/>
              </a:tblGrid>
              <a:tr h="280446">
                <a:tc>
                  <a:txBody>
                    <a:bodyPr/>
                    <a:lstStyle/>
                    <a:p>
                      <a:pPr marL="0" indent="-228600" algn="ctr" defTabSz="914400" rtl="1" eaLnBrk="1" latinLnBrk="0" hangingPunct="1">
                        <a:lnSpc>
                          <a:spcPct val="92000"/>
                        </a:lnSpc>
                        <a:spcAft>
                          <a:spcPts val="0"/>
                        </a:spcAft>
                      </a:pPr>
                      <a:r>
                        <a:rPr lang="fa-IR" sz="1600" b="1" kern="1200" dirty="0" smtClean="0">
                          <a:solidFill>
                            <a:schemeClr val="tx1"/>
                          </a:solidFill>
                          <a:latin typeface="+mn-lt"/>
                          <a:ea typeface="+mn-ea"/>
                          <a:cs typeface="B Mitra" pitchFamily="2" charset="-78"/>
                        </a:rPr>
                        <a:t>رديف</a:t>
                      </a:r>
                      <a:endParaRPr lang="en-US" sz="1600" b="1" kern="1200" dirty="0">
                        <a:solidFill>
                          <a:schemeClr val="tx1"/>
                        </a:solidFill>
                        <a:latin typeface="+mn-lt"/>
                        <a:ea typeface="+mn-ea"/>
                        <a:cs typeface="B Mitra" pitchFamily="2" charset="-78"/>
                      </a:endParaRPr>
                    </a:p>
                  </a:txBody>
                  <a:tcPr marL="68580" marR="68580" marT="0" marB="0" anchor="ctr">
                    <a:solidFill>
                      <a:schemeClr val="tx2">
                        <a:lumMod val="40000"/>
                        <a:lumOff val="60000"/>
                      </a:schemeClr>
                    </a:solidFill>
                  </a:tcPr>
                </a:tc>
                <a:tc>
                  <a:txBody>
                    <a:bodyPr/>
                    <a:lstStyle/>
                    <a:p>
                      <a:pPr marL="0" indent="-228600" algn="ctr" defTabSz="914400" rtl="1" eaLnBrk="1" latinLnBrk="0" hangingPunct="1">
                        <a:lnSpc>
                          <a:spcPct val="92000"/>
                        </a:lnSpc>
                        <a:spcAft>
                          <a:spcPts val="0"/>
                        </a:spcAft>
                      </a:pPr>
                      <a:r>
                        <a:rPr lang="fa-IR" sz="1600" b="1" kern="1200" dirty="0">
                          <a:solidFill>
                            <a:schemeClr val="tx1"/>
                          </a:solidFill>
                          <a:latin typeface="+mn-lt"/>
                          <a:ea typeface="+mn-ea"/>
                          <a:cs typeface="B Mitra" pitchFamily="2" charset="-78"/>
                        </a:rPr>
                        <a:t>محور اصلي تكليف</a:t>
                      </a:r>
                      <a:endParaRPr lang="en-US" sz="1600" b="1" kern="1200" dirty="0">
                        <a:solidFill>
                          <a:schemeClr val="tx1"/>
                        </a:solidFill>
                        <a:latin typeface="+mn-lt"/>
                        <a:ea typeface="+mn-ea"/>
                        <a:cs typeface="B Mitra" pitchFamily="2" charset="-78"/>
                      </a:endParaRPr>
                    </a:p>
                  </a:txBody>
                  <a:tcPr marL="68580" marR="68580" marT="0" marB="0" anchor="ctr">
                    <a:solidFill>
                      <a:schemeClr val="tx2">
                        <a:lumMod val="40000"/>
                        <a:lumOff val="60000"/>
                      </a:schemeClr>
                    </a:solidFill>
                  </a:tcPr>
                </a:tc>
                <a:tc>
                  <a:txBody>
                    <a:bodyPr/>
                    <a:lstStyle/>
                    <a:p>
                      <a:pPr marL="0" indent="-228600" algn="ctr" defTabSz="914400" rtl="1" eaLnBrk="1" latinLnBrk="0" hangingPunct="1">
                        <a:lnSpc>
                          <a:spcPct val="92000"/>
                        </a:lnSpc>
                        <a:spcAft>
                          <a:spcPts val="0"/>
                        </a:spcAft>
                      </a:pPr>
                      <a:r>
                        <a:rPr lang="fa-IR" sz="1600" b="1" kern="1200" dirty="0" smtClean="0">
                          <a:solidFill>
                            <a:schemeClr val="tx1"/>
                          </a:solidFill>
                          <a:latin typeface="+mn-lt"/>
                          <a:ea typeface="+mn-ea"/>
                          <a:cs typeface="B Mitra" pitchFamily="2" charset="-78"/>
                        </a:rPr>
                        <a:t>خلاصة عملكرد</a:t>
                      </a:r>
                      <a:endParaRPr lang="en-US" sz="1600" b="1" kern="1200" dirty="0" smtClean="0">
                        <a:solidFill>
                          <a:schemeClr val="tx1"/>
                        </a:solidFill>
                        <a:latin typeface="+mn-lt"/>
                        <a:ea typeface="+mn-ea"/>
                        <a:cs typeface="B Mitra" pitchFamily="2" charset="-78"/>
                      </a:endParaRPr>
                    </a:p>
                  </a:txBody>
                  <a:tcPr marL="68580" marR="68580" marT="0" marB="0" anchor="ctr">
                    <a:solidFill>
                      <a:schemeClr val="tx2">
                        <a:lumMod val="40000"/>
                        <a:lumOff val="60000"/>
                      </a:schemeClr>
                    </a:solidFill>
                  </a:tcPr>
                </a:tc>
                <a:tc>
                  <a:txBody>
                    <a:bodyPr/>
                    <a:lstStyle/>
                    <a:p>
                      <a:pPr marL="0" marR="0" indent="-228600" algn="ctr" defTabSz="914400" rtl="1" eaLnBrk="1" fontAlgn="auto" latinLnBrk="0" hangingPunct="1">
                        <a:lnSpc>
                          <a:spcPct val="100000"/>
                        </a:lnSpc>
                        <a:spcBef>
                          <a:spcPts val="0"/>
                        </a:spcBef>
                        <a:spcAft>
                          <a:spcPts val="0"/>
                        </a:spcAft>
                        <a:buClrTx/>
                        <a:buSzTx/>
                        <a:buFontTx/>
                        <a:buNone/>
                        <a:tabLst/>
                        <a:defRPr/>
                      </a:pPr>
                      <a:r>
                        <a:rPr lang="fa-IR" sz="1600" b="1" kern="1200" dirty="0" smtClean="0">
                          <a:solidFill>
                            <a:schemeClr val="tx1"/>
                          </a:solidFill>
                          <a:latin typeface="+mn-lt"/>
                          <a:ea typeface="+mn-ea"/>
                          <a:cs typeface="B Mitra" pitchFamily="2" charset="-78"/>
                        </a:rPr>
                        <a:t>دلايل موفقيت يا عدم موفقيت</a:t>
                      </a:r>
                      <a:endParaRPr lang="en-US" sz="1600" b="1" kern="1200" dirty="0" smtClean="0">
                        <a:solidFill>
                          <a:schemeClr val="tx1"/>
                        </a:solidFill>
                        <a:latin typeface="+mn-lt"/>
                        <a:ea typeface="+mn-ea"/>
                        <a:cs typeface="B Mitra" pitchFamily="2" charset="-78"/>
                      </a:endParaRPr>
                    </a:p>
                  </a:txBody>
                  <a:tcPr marL="68580" marR="68580" marT="0" marB="0" anchor="ctr">
                    <a:solidFill>
                      <a:schemeClr val="tx2">
                        <a:lumMod val="40000"/>
                        <a:lumOff val="60000"/>
                      </a:schemeClr>
                    </a:solidFill>
                  </a:tcPr>
                </a:tc>
              </a:tr>
              <a:tr h="2843754">
                <a:tc>
                  <a:txBody>
                    <a:bodyPr/>
                    <a:lstStyle/>
                    <a:p>
                      <a:pPr algn="ctr" rtl="1">
                        <a:lnSpc>
                          <a:spcPct val="92000"/>
                        </a:lnSpc>
                        <a:spcAft>
                          <a:spcPts val="0"/>
                        </a:spcAft>
                      </a:pPr>
                      <a:r>
                        <a:rPr lang="ar-SA" sz="2000" b="0" kern="1200" dirty="0">
                          <a:solidFill>
                            <a:schemeClr val="tx1"/>
                          </a:solidFill>
                          <a:latin typeface="+mn-lt"/>
                          <a:ea typeface="+mn-ea"/>
                          <a:cs typeface="B Mitra" pitchFamily="2" charset="-78"/>
                        </a:rPr>
                        <a:t>7</a:t>
                      </a:r>
                      <a:endParaRPr lang="en-US" sz="2000" b="0" kern="1200" dirty="0">
                        <a:solidFill>
                          <a:schemeClr val="tx1"/>
                        </a:solidFill>
                        <a:latin typeface="+mn-lt"/>
                        <a:ea typeface="+mn-ea"/>
                        <a:cs typeface="B Mitra" pitchFamily="2" charset="-78"/>
                      </a:endParaRPr>
                    </a:p>
                  </a:txBody>
                  <a:tcPr marL="68580" marR="68580" marT="0" marB="0"/>
                </a:tc>
                <a:tc>
                  <a:txBody>
                    <a:bodyPr/>
                    <a:lstStyle/>
                    <a:p>
                      <a:pPr algn="justLow" rtl="1">
                        <a:lnSpc>
                          <a:spcPct val="92000"/>
                        </a:lnSpc>
                        <a:spcAft>
                          <a:spcPts val="0"/>
                        </a:spcAft>
                      </a:pPr>
                      <a:r>
                        <a:rPr lang="ar-SA" sz="2000" b="0" kern="1200" dirty="0">
                          <a:solidFill>
                            <a:schemeClr val="tx1"/>
                          </a:solidFill>
                          <a:latin typeface="+mn-lt"/>
                          <a:ea typeface="+mn-ea"/>
                          <a:cs typeface="B Mitra" pitchFamily="2" charset="-78"/>
                        </a:rPr>
                        <a:t>ماده 133- بند د و تبصره آن: افزايش ظرفيت توليد از طريق سرمايه گذاري عمومي، خصوصي و تعاوني اعم از داخلی و خارجی</a:t>
                      </a:r>
                      <a:endParaRPr lang="en-US" sz="2000" b="0" kern="1200" dirty="0">
                        <a:solidFill>
                          <a:schemeClr val="tx1"/>
                        </a:solidFill>
                        <a:latin typeface="+mn-lt"/>
                        <a:ea typeface="+mn-ea"/>
                        <a:cs typeface="B Mitra" pitchFamily="2" charset="-78"/>
                      </a:endParaRPr>
                    </a:p>
                  </a:txBody>
                  <a:tcPr marL="68580" marR="68580" marT="0" marB="0"/>
                </a:tc>
                <a:tc>
                  <a:txBody>
                    <a:bodyPr/>
                    <a:lstStyle/>
                    <a:p>
                      <a:pPr algn="justLow" rtl="1">
                        <a:lnSpc>
                          <a:spcPct val="92000"/>
                        </a:lnSpc>
                        <a:spcAft>
                          <a:spcPts val="0"/>
                        </a:spcAft>
                      </a:pPr>
                      <a:r>
                        <a:rPr lang="ar-SA" sz="2000" b="0" kern="1200" dirty="0">
                          <a:solidFill>
                            <a:schemeClr val="tx1"/>
                          </a:solidFill>
                          <a:latin typeface="+mn-lt"/>
                          <a:ea typeface="+mn-ea"/>
                          <a:cs typeface="B Mitra" pitchFamily="2" charset="-78"/>
                        </a:rPr>
                        <a:t>تا پايان سال 91 به ميزان 1294 مگاوات نيروگاه از طريق سرمايه گذاري بخش خصوصي و 1706 مگاوات از طريق بخش دولتي و جمعا معادل 3000 مگاوات بهره برداري شده است. طي سال 92 جمعاً 1338 مگاوات افزايش ظرفيت نيروگاهي محقق شده است که از اين مقدار  544 مگاوات آن از طريق سرمايه‌گذاري بخش خصوصي و 794 مگاوات از طريق سرمايه‌گذاري بخش دولتي صورت گرفته است.</a:t>
                      </a:r>
                      <a:endParaRPr lang="en-US" sz="2000" b="0" kern="1200" dirty="0">
                        <a:solidFill>
                          <a:schemeClr val="tx1"/>
                        </a:solidFill>
                        <a:latin typeface="+mn-lt"/>
                        <a:ea typeface="+mn-ea"/>
                        <a:cs typeface="B Mitra" pitchFamily="2" charset="-78"/>
                      </a:endParaRPr>
                    </a:p>
                  </a:txBody>
                  <a:tcPr marL="68580" marR="68580" marT="0" marB="0"/>
                </a:tc>
                <a:tc>
                  <a:txBody>
                    <a:bodyPr/>
                    <a:lstStyle/>
                    <a:p>
                      <a:pPr algn="justLow" rtl="1">
                        <a:lnSpc>
                          <a:spcPct val="92000"/>
                        </a:lnSpc>
                        <a:spcAft>
                          <a:spcPts val="0"/>
                        </a:spcAft>
                      </a:pPr>
                      <a:r>
                        <a:rPr lang="ar-SA" sz="2000" b="0" kern="1200" dirty="0">
                          <a:solidFill>
                            <a:schemeClr val="tx1"/>
                          </a:solidFill>
                          <a:latin typeface="+mn-lt"/>
                          <a:ea typeface="+mn-ea"/>
                          <a:cs typeface="B Mitra" pitchFamily="2" charset="-78"/>
                        </a:rPr>
                        <a:t>- مشخص نشدن منابع تأمین مالی در این ماده</a:t>
                      </a:r>
                      <a:endParaRPr lang="en-US" sz="2000" b="0" kern="1200" dirty="0">
                        <a:solidFill>
                          <a:schemeClr val="tx1"/>
                        </a:solidFill>
                        <a:latin typeface="+mn-lt"/>
                        <a:ea typeface="+mn-ea"/>
                        <a:cs typeface="B Mitra" pitchFamily="2" charset="-78"/>
                      </a:endParaRPr>
                    </a:p>
                    <a:p>
                      <a:pPr algn="justLow" rtl="1">
                        <a:lnSpc>
                          <a:spcPct val="92000"/>
                        </a:lnSpc>
                        <a:spcAft>
                          <a:spcPts val="0"/>
                        </a:spcAft>
                      </a:pPr>
                      <a:r>
                        <a:rPr lang="ar-SA" sz="2000" b="0" kern="1200" dirty="0">
                          <a:solidFill>
                            <a:schemeClr val="tx1"/>
                          </a:solidFill>
                          <a:latin typeface="+mn-lt"/>
                          <a:ea typeface="+mn-ea"/>
                          <a:cs typeface="B Mitra" pitchFamily="2" charset="-78"/>
                        </a:rPr>
                        <a:t>- کاهش انگیزه بخش خصوصی برای سرمایه گذاری در صنعت برق به دلیل عدم پرداخت به موقع تعهدات دولت و نیز پایین بودن قیمت خرید برق از نیروگاههای خصوصی در بازار برق </a:t>
                      </a:r>
                      <a:endParaRPr lang="en-US" sz="2000" b="0" kern="1200" dirty="0">
                        <a:solidFill>
                          <a:schemeClr val="tx1"/>
                        </a:solidFill>
                        <a:latin typeface="+mn-lt"/>
                        <a:ea typeface="+mn-ea"/>
                        <a:cs typeface="B Mitra" pitchFamily="2" charset="-78"/>
                      </a:endParaRPr>
                    </a:p>
                    <a:p>
                      <a:pPr algn="justLow" rtl="1">
                        <a:lnSpc>
                          <a:spcPct val="92000"/>
                        </a:lnSpc>
                        <a:spcAft>
                          <a:spcPts val="0"/>
                        </a:spcAft>
                      </a:pPr>
                      <a:r>
                        <a:rPr lang="ar-SA" sz="2000" b="0" kern="1200" dirty="0">
                          <a:solidFill>
                            <a:schemeClr val="tx1"/>
                          </a:solidFill>
                          <a:latin typeface="+mn-lt"/>
                          <a:ea typeface="+mn-ea"/>
                          <a:cs typeface="B Mitra" pitchFamily="2" charset="-78"/>
                        </a:rPr>
                        <a:t>- کمبود منابع مالی برای احداث نیروگاههای دولتی </a:t>
                      </a:r>
                      <a:endParaRPr lang="en-US" sz="2000" b="0" kern="1200" dirty="0">
                        <a:solidFill>
                          <a:schemeClr val="tx1"/>
                        </a:solidFill>
                        <a:latin typeface="+mn-lt"/>
                        <a:ea typeface="+mn-ea"/>
                        <a:cs typeface="B Mitra" pitchFamily="2" charset="-78"/>
                      </a:endParaRPr>
                    </a:p>
                    <a:p>
                      <a:pPr algn="justLow" rtl="1">
                        <a:lnSpc>
                          <a:spcPct val="92000"/>
                        </a:lnSpc>
                        <a:spcAft>
                          <a:spcPts val="0"/>
                        </a:spcAft>
                      </a:pPr>
                      <a:r>
                        <a:rPr lang="ar-SA" sz="2000" b="0" kern="1200" dirty="0">
                          <a:solidFill>
                            <a:schemeClr val="tx1"/>
                          </a:solidFill>
                          <a:latin typeface="+mn-lt"/>
                          <a:ea typeface="+mn-ea"/>
                          <a:cs typeface="B Mitra" pitchFamily="2" charset="-78"/>
                        </a:rPr>
                        <a:t>- شکل نگرفتن بازار گواهی ظرفیت و قراردادهای دو جانبه</a:t>
                      </a:r>
                      <a:endParaRPr lang="en-US" sz="2000" b="0" kern="1200" dirty="0">
                        <a:solidFill>
                          <a:schemeClr val="tx1"/>
                        </a:solidFill>
                        <a:latin typeface="+mn-lt"/>
                        <a:ea typeface="+mn-ea"/>
                        <a:cs typeface="B Mitra" pitchFamily="2" charset="-78"/>
                      </a:endParaRPr>
                    </a:p>
                  </a:txBody>
                  <a:tcPr marL="68580" marR="68580" marT="0" marB="0"/>
                </a:tc>
              </a:tr>
            </a:tbl>
          </a:graphicData>
        </a:graphic>
      </p:graphicFrame>
      <p:sp>
        <p:nvSpPr>
          <p:cNvPr id="6" name="Title 4"/>
          <p:cNvSpPr txBox="1">
            <a:spLocks/>
          </p:cNvSpPr>
          <p:nvPr/>
        </p:nvSpPr>
        <p:spPr bwMode="auto">
          <a:xfrm>
            <a:off x="457200" y="228600"/>
            <a:ext cx="8229600" cy="1143000"/>
          </a:xfrm>
          <a:prstGeom prst="roundRect">
            <a:avLst/>
          </a:prstGeom>
          <a:solidFill>
            <a:schemeClr val="accent1">
              <a:lumMod val="20000"/>
              <a:lumOff val="80000"/>
            </a:schemeClr>
          </a:solidFill>
          <a:ln w="25400" cap="flat"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2400" b="0" i="0" u="none" strike="noStrike" kern="1200" cap="none" spc="0" normalizeH="0" baseline="0" noProof="0" dirty="0" smtClean="0">
                <a:ln>
                  <a:noFill/>
                </a:ln>
                <a:solidFill>
                  <a:srgbClr val="C00000"/>
                </a:solidFill>
                <a:effectLst/>
                <a:uLnTx/>
                <a:uFillTx/>
                <a:latin typeface="+mn-lt"/>
                <a:ea typeface="+mn-ea"/>
                <a:cs typeface="B Titr" pitchFamily="2" charset="-78"/>
              </a:rPr>
              <a:t>تكاليف بخش برق در برنامه‌ پنجم توسعه و آسيب شناسي كلي آنها</a:t>
            </a:r>
            <a:endParaRPr kumimoji="0" lang="en-US" sz="2400" b="0" i="0" u="none" strike="noStrike" kern="1200" cap="none" spc="0" normalizeH="0" baseline="0" noProof="0" dirty="0">
              <a:ln>
                <a:noFill/>
              </a:ln>
              <a:solidFill>
                <a:srgbClr val="C00000"/>
              </a:solidFill>
              <a:effectLst/>
              <a:uLnTx/>
              <a:uFillTx/>
              <a:latin typeface="+mn-lt"/>
              <a:ea typeface="+mn-ea"/>
              <a:cs typeface="B Titr" pitchFamily="2" charset="-78"/>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a:p>
        </p:txBody>
      </p:sp>
      <p:sp>
        <p:nvSpPr>
          <p:cNvPr id="4" name="Slide Number Placeholder 3"/>
          <p:cNvSpPr>
            <a:spLocks noGrp="1"/>
          </p:cNvSpPr>
          <p:nvPr>
            <p:ph type="sldNum" sz="quarter" idx="12"/>
          </p:nvPr>
        </p:nvSpPr>
        <p:spPr/>
        <p:txBody>
          <a:bodyPr/>
          <a:lstStyle/>
          <a:p>
            <a:pPr>
              <a:defRPr/>
            </a:pPr>
            <a:fld id="{5C790BB6-1BD1-45FD-A29D-543C99DE4A5D}" type="slidenum">
              <a:rPr lang="ar-SA" smtClean="0"/>
              <a:pPr>
                <a:defRPr/>
              </a:pPr>
              <a:t>43</a:t>
            </a:fld>
            <a:endParaRPr lang="en-US"/>
          </a:p>
        </p:txBody>
      </p:sp>
      <p:graphicFrame>
        <p:nvGraphicFramePr>
          <p:cNvPr id="5" name="Content Placeholder 5"/>
          <p:cNvGraphicFramePr>
            <a:graphicFrameLocks/>
          </p:cNvGraphicFramePr>
          <p:nvPr/>
        </p:nvGraphicFramePr>
        <p:xfrm>
          <a:off x="457200" y="1447800"/>
          <a:ext cx="8229600" cy="4518802"/>
        </p:xfrm>
        <a:graphic>
          <a:graphicData uri="http://schemas.openxmlformats.org/drawingml/2006/table">
            <a:tbl>
              <a:tblPr rtl="1" firstRow="1" bandRow="1">
                <a:tableStyleId>{D7AC3CCA-C797-4891-BE02-D94E43425B78}</a:tableStyleId>
              </a:tblPr>
              <a:tblGrid>
                <a:gridCol w="533400"/>
                <a:gridCol w="2260600"/>
                <a:gridCol w="3073400"/>
                <a:gridCol w="2362200"/>
              </a:tblGrid>
              <a:tr h="220837">
                <a:tc>
                  <a:txBody>
                    <a:bodyPr/>
                    <a:lstStyle/>
                    <a:p>
                      <a:pPr marL="0" indent="-228600" algn="ctr" defTabSz="914400" rtl="1" eaLnBrk="1" latinLnBrk="0" hangingPunct="1">
                        <a:lnSpc>
                          <a:spcPct val="92000"/>
                        </a:lnSpc>
                        <a:spcAft>
                          <a:spcPts val="0"/>
                        </a:spcAft>
                      </a:pPr>
                      <a:r>
                        <a:rPr lang="fa-IR" sz="1600" b="1" kern="1200" dirty="0" smtClean="0">
                          <a:solidFill>
                            <a:schemeClr val="tx1"/>
                          </a:solidFill>
                          <a:latin typeface="+mn-lt"/>
                          <a:ea typeface="+mn-ea"/>
                          <a:cs typeface="B Mitra" pitchFamily="2" charset="-78"/>
                        </a:rPr>
                        <a:t>رديف</a:t>
                      </a:r>
                      <a:endParaRPr lang="en-US" sz="1600" b="1" kern="1200" dirty="0">
                        <a:solidFill>
                          <a:schemeClr val="tx1"/>
                        </a:solidFill>
                        <a:latin typeface="+mn-lt"/>
                        <a:ea typeface="+mn-ea"/>
                        <a:cs typeface="B Mitra" pitchFamily="2" charset="-78"/>
                      </a:endParaRPr>
                    </a:p>
                  </a:txBody>
                  <a:tcPr marL="68580" marR="68580" marT="0" marB="0" anchor="ctr">
                    <a:solidFill>
                      <a:schemeClr val="tx2">
                        <a:lumMod val="40000"/>
                        <a:lumOff val="60000"/>
                      </a:schemeClr>
                    </a:solidFill>
                  </a:tcPr>
                </a:tc>
                <a:tc>
                  <a:txBody>
                    <a:bodyPr/>
                    <a:lstStyle/>
                    <a:p>
                      <a:pPr marL="0" indent="-228600" algn="ctr" defTabSz="914400" rtl="1" eaLnBrk="1" latinLnBrk="0" hangingPunct="1">
                        <a:lnSpc>
                          <a:spcPct val="92000"/>
                        </a:lnSpc>
                        <a:spcAft>
                          <a:spcPts val="0"/>
                        </a:spcAft>
                      </a:pPr>
                      <a:r>
                        <a:rPr lang="fa-IR" sz="1600" b="1" kern="1200" dirty="0">
                          <a:solidFill>
                            <a:schemeClr val="tx1"/>
                          </a:solidFill>
                          <a:latin typeface="+mn-lt"/>
                          <a:ea typeface="+mn-ea"/>
                          <a:cs typeface="B Mitra" pitchFamily="2" charset="-78"/>
                        </a:rPr>
                        <a:t>محور اصلي تكليف</a:t>
                      </a:r>
                      <a:endParaRPr lang="en-US" sz="1600" b="1" kern="1200" dirty="0">
                        <a:solidFill>
                          <a:schemeClr val="tx1"/>
                        </a:solidFill>
                        <a:latin typeface="+mn-lt"/>
                        <a:ea typeface="+mn-ea"/>
                        <a:cs typeface="B Mitra" pitchFamily="2" charset="-78"/>
                      </a:endParaRPr>
                    </a:p>
                  </a:txBody>
                  <a:tcPr marL="68580" marR="68580" marT="0" marB="0" anchor="ctr">
                    <a:solidFill>
                      <a:schemeClr val="tx2">
                        <a:lumMod val="40000"/>
                        <a:lumOff val="60000"/>
                      </a:schemeClr>
                    </a:solidFill>
                  </a:tcPr>
                </a:tc>
                <a:tc>
                  <a:txBody>
                    <a:bodyPr/>
                    <a:lstStyle/>
                    <a:p>
                      <a:pPr marL="0" indent="-228600" algn="ctr" defTabSz="914400" rtl="1" eaLnBrk="1" latinLnBrk="0" hangingPunct="1">
                        <a:lnSpc>
                          <a:spcPct val="92000"/>
                        </a:lnSpc>
                        <a:spcAft>
                          <a:spcPts val="0"/>
                        </a:spcAft>
                      </a:pPr>
                      <a:r>
                        <a:rPr lang="fa-IR" sz="1600" b="1" kern="1200" dirty="0" smtClean="0">
                          <a:solidFill>
                            <a:schemeClr val="tx1"/>
                          </a:solidFill>
                          <a:latin typeface="+mn-lt"/>
                          <a:ea typeface="+mn-ea"/>
                          <a:cs typeface="B Mitra" pitchFamily="2" charset="-78"/>
                        </a:rPr>
                        <a:t>خلاصة عملكرد</a:t>
                      </a:r>
                      <a:endParaRPr lang="en-US" sz="1600" b="1" kern="1200" dirty="0" smtClean="0">
                        <a:solidFill>
                          <a:schemeClr val="tx1"/>
                        </a:solidFill>
                        <a:latin typeface="+mn-lt"/>
                        <a:ea typeface="+mn-ea"/>
                        <a:cs typeface="B Mitra" pitchFamily="2" charset="-78"/>
                      </a:endParaRPr>
                    </a:p>
                  </a:txBody>
                  <a:tcPr marL="68580" marR="68580" marT="0" marB="0" anchor="ctr">
                    <a:solidFill>
                      <a:schemeClr val="tx2">
                        <a:lumMod val="40000"/>
                        <a:lumOff val="60000"/>
                      </a:schemeClr>
                    </a:solidFill>
                  </a:tcPr>
                </a:tc>
                <a:tc>
                  <a:txBody>
                    <a:bodyPr/>
                    <a:lstStyle/>
                    <a:p>
                      <a:pPr marL="0" marR="0" indent="-228600" algn="ctr" defTabSz="914400" rtl="1" eaLnBrk="1" fontAlgn="auto" latinLnBrk="0" hangingPunct="1">
                        <a:lnSpc>
                          <a:spcPct val="100000"/>
                        </a:lnSpc>
                        <a:spcBef>
                          <a:spcPts val="0"/>
                        </a:spcBef>
                        <a:spcAft>
                          <a:spcPts val="0"/>
                        </a:spcAft>
                        <a:buClrTx/>
                        <a:buSzTx/>
                        <a:buFontTx/>
                        <a:buNone/>
                        <a:tabLst/>
                        <a:defRPr/>
                      </a:pPr>
                      <a:r>
                        <a:rPr lang="fa-IR" sz="1600" b="1" kern="1200" dirty="0" smtClean="0">
                          <a:solidFill>
                            <a:schemeClr val="tx1"/>
                          </a:solidFill>
                          <a:latin typeface="+mn-lt"/>
                          <a:ea typeface="+mn-ea"/>
                          <a:cs typeface="B Mitra" pitchFamily="2" charset="-78"/>
                        </a:rPr>
                        <a:t>دلايل موفقيت يا عدم موفقيت</a:t>
                      </a:r>
                      <a:endParaRPr lang="en-US" sz="1600" b="1" kern="1200" dirty="0" smtClean="0">
                        <a:solidFill>
                          <a:schemeClr val="tx1"/>
                        </a:solidFill>
                        <a:latin typeface="+mn-lt"/>
                        <a:ea typeface="+mn-ea"/>
                        <a:cs typeface="B Mitra" pitchFamily="2" charset="-78"/>
                      </a:endParaRPr>
                    </a:p>
                  </a:txBody>
                  <a:tcPr marL="68580" marR="68580" marT="0" marB="0" anchor="ctr">
                    <a:solidFill>
                      <a:schemeClr val="tx2">
                        <a:lumMod val="40000"/>
                        <a:lumOff val="60000"/>
                      </a:schemeClr>
                    </a:solidFill>
                  </a:tcPr>
                </a:tc>
              </a:tr>
              <a:tr h="2137481">
                <a:tc>
                  <a:txBody>
                    <a:bodyPr/>
                    <a:lstStyle/>
                    <a:p>
                      <a:pPr algn="ctr" rtl="1">
                        <a:lnSpc>
                          <a:spcPct val="92000"/>
                        </a:lnSpc>
                        <a:spcAft>
                          <a:spcPts val="0"/>
                        </a:spcAft>
                      </a:pPr>
                      <a:r>
                        <a:rPr lang="ar-SA" sz="2000" b="0" kern="1200" dirty="0">
                          <a:solidFill>
                            <a:schemeClr val="tx1"/>
                          </a:solidFill>
                          <a:latin typeface="+mn-lt"/>
                          <a:ea typeface="+mn-ea"/>
                          <a:cs typeface="B Mitra" pitchFamily="2" charset="-78"/>
                        </a:rPr>
                        <a:t>8</a:t>
                      </a:r>
                      <a:endParaRPr lang="en-US" sz="2000" b="0" kern="1200" dirty="0">
                        <a:solidFill>
                          <a:schemeClr val="tx1"/>
                        </a:solidFill>
                        <a:latin typeface="+mn-lt"/>
                        <a:ea typeface="+mn-ea"/>
                        <a:cs typeface="B Mitra" pitchFamily="2" charset="-78"/>
                      </a:endParaRPr>
                    </a:p>
                  </a:txBody>
                  <a:tcPr marL="68580" marR="68580" marT="0" marB="0"/>
                </a:tc>
                <a:tc>
                  <a:txBody>
                    <a:bodyPr/>
                    <a:lstStyle/>
                    <a:p>
                      <a:pPr algn="justLow" rtl="1">
                        <a:lnSpc>
                          <a:spcPct val="92000"/>
                        </a:lnSpc>
                        <a:spcAft>
                          <a:spcPts val="0"/>
                        </a:spcAft>
                      </a:pPr>
                      <a:r>
                        <a:rPr lang="ar-SA" sz="2000" b="0" kern="1200" dirty="0">
                          <a:solidFill>
                            <a:schemeClr val="tx1"/>
                          </a:solidFill>
                          <a:latin typeface="+mn-lt"/>
                          <a:ea typeface="+mn-ea"/>
                          <a:cs typeface="B Mitra" pitchFamily="2" charset="-78"/>
                        </a:rPr>
                        <a:t>ماده </a:t>
                      </a:r>
                      <a:r>
                        <a:rPr lang="ar-SA" sz="2000" b="0" kern="1200" dirty="0" smtClean="0">
                          <a:solidFill>
                            <a:schemeClr val="tx1"/>
                          </a:solidFill>
                          <a:latin typeface="+mn-lt"/>
                          <a:ea typeface="+mn-ea"/>
                          <a:cs typeface="B Mitra" pitchFamily="2" charset="-78"/>
                        </a:rPr>
                        <a:t>133-بند</a:t>
                      </a:r>
                      <a:r>
                        <a:rPr lang="fa-IR" sz="2000" b="0" kern="1200" dirty="0" smtClean="0">
                          <a:solidFill>
                            <a:schemeClr val="tx1"/>
                          </a:solidFill>
                          <a:latin typeface="+mn-lt"/>
                          <a:ea typeface="+mn-ea"/>
                          <a:cs typeface="B Mitra" pitchFamily="2" charset="-78"/>
                        </a:rPr>
                        <a:t> </a:t>
                      </a:r>
                      <a:r>
                        <a:rPr lang="ar-SA" sz="2000" b="0" kern="1200" dirty="0" smtClean="0">
                          <a:solidFill>
                            <a:schemeClr val="tx1"/>
                          </a:solidFill>
                          <a:latin typeface="+mn-lt"/>
                          <a:ea typeface="+mn-ea"/>
                          <a:cs typeface="B Mitra" pitchFamily="2" charset="-78"/>
                        </a:rPr>
                        <a:t>ه</a:t>
                      </a:r>
                      <a:r>
                        <a:rPr lang="ar-SA" sz="2000" b="0" kern="1200" dirty="0">
                          <a:solidFill>
                            <a:schemeClr val="tx1"/>
                          </a:solidFill>
                          <a:latin typeface="+mn-lt"/>
                          <a:ea typeface="+mn-ea"/>
                          <a:cs typeface="B Mitra" pitchFamily="2" charset="-78"/>
                        </a:rPr>
                        <a:t>: صدور مجوز صادرات و عبور برق براي نيروگاههاي خصوصي و تعاوني با سوخت غيريارانه اي</a:t>
                      </a:r>
                      <a:endParaRPr lang="en-US" sz="2000" b="0" kern="1200" dirty="0">
                        <a:solidFill>
                          <a:schemeClr val="tx1"/>
                        </a:solidFill>
                        <a:latin typeface="+mn-lt"/>
                        <a:ea typeface="+mn-ea"/>
                        <a:cs typeface="B Mitra" pitchFamily="2" charset="-78"/>
                      </a:endParaRPr>
                    </a:p>
                  </a:txBody>
                  <a:tcPr marL="68580" marR="68580" marT="0" marB="0"/>
                </a:tc>
                <a:tc>
                  <a:txBody>
                    <a:bodyPr/>
                    <a:lstStyle/>
                    <a:p>
                      <a:pPr algn="justLow" rtl="1">
                        <a:lnSpc>
                          <a:spcPct val="92000"/>
                        </a:lnSpc>
                        <a:spcAft>
                          <a:spcPts val="0"/>
                        </a:spcAft>
                      </a:pPr>
                      <a:r>
                        <a:rPr lang="ar-SA" sz="2000" b="0" kern="1200" dirty="0">
                          <a:solidFill>
                            <a:schemeClr val="tx1"/>
                          </a:solidFill>
                          <a:latin typeface="+mn-lt"/>
                          <a:ea typeface="+mn-ea"/>
                          <a:cs typeface="B Mitra" pitchFamily="2" charset="-78"/>
                        </a:rPr>
                        <a:t>ابلاغ دستورالعمل طي مصوبه شماره </a:t>
                      </a:r>
                      <a:r>
                        <a:rPr lang="ar-SA" sz="2000" b="0" kern="1200" dirty="0" smtClean="0">
                          <a:solidFill>
                            <a:schemeClr val="tx1"/>
                          </a:solidFill>
                          <a:latin typeface="+mn-lt"/>
                          <a:ea typeface="+mn-ea"/>
                          <a:cs typeface="B Mitra" pitchFamily="2" charset="-78"/>
                        </a:rPr>
                        <a:t>92</a:t>
                      </a:r>
                      <a:r>
                        <a:rPr lang="fa-IR" sz="2000" b="0" kern="1200" dirty="0" smtClean="0">
                          <a:solidFill>
                            <a:schemeClr val="tx1"/>
                          </a:solidFill>
                          <a:latin typeface="+mn-lt"/>
                          <a:ea typeface="+mn-ea"/>
                          <a:cs typeface="B Mitra" pitchFamily="2" charset="-78"/>
                        </a:rPr>
                        <a:t>/24426/30/100</a:t>
                      </a:r>
                      <a:r>
                        <a:rPr lang="ar-SA" sz="2000" b="0" kern="1200" dirty="0" smtClean="0">
                          <a:solidFill>
                            <a:schemeClr val="tx1"/>
                          </a:solidFill>
                          <a:latin typeface="+mn-lt"/>
                          <a:ea typeface="+mn-ea"/>
                          <a:cs typeface="B Mitra" pitchFamily="2" charset="-78"/>
                        </a:rPr>
                        <a:t> </a:t>
                      </a:r>
                      <a:r>
                        <a:rPr lang="ar-SA" sz="2000" b="0" kern="1200" dirty="0">
                          <a:solidFill>
                            <a:schemeClr val="tx1"/>
                          </a:solidFill>
                          <a:latin typeface="+mn-lt"/>
                          <a:ea typeface="+mn-ea"/>
                          <a:cs typeface="B Mitra" pitchFamily="2" charset="-78"/>
                        </a:rPr>
                        <a:t>مورخ </a:t>
                      </a:r>
                      <a:r>
                        <a:rPr lang="ar-SA" sz="2000" b="0" kern="1200" dirty="0" smtClean="0">
                          <a:solidFill>
                            <a:schemeClr val="tx1"/>
                          </a:solidFill>
                          <a:latin typeface="+mn-lt"/>
                          <a:ea typeface="+mn-ea"/>
                          <a:cs typeface="B Mitra" pitchFamily="2" charset="-78"/>
                        </a:rPr>
                        <a:t>1392</a:t>
                      </a:r>
                      <a:r>
                        <a:rPr lang="fa-IR" sz="2000" b="0" kern="1200" dirty="0" smtClean="0">
                          <a:solidFill>
                            <a:schemeClr val="tx1"/>
                          </a:solidFill>
                          <a:latin typeface="+mn-lt"/>
                          <a:ea typeface="+mn-ea"/>
                          <a:cs typeface="B Mitra" pitchFamily="2" charset="-78"/>
                        </a:rPr>
                        <a:t>/5/5</a:t>
                      </a:r>
                      <a:r>
                        <a:rPr lang="ar-SA" sz="2000" b="0" kern="1200" dirty="0" smtClean="0">
                          <a:solidFill>
                            <a:schemeClr val="tx1"/>
                          </a:solidFill>
                          <a:latin typeface="+mn-lt"/>
                          <a:ea typeface="+mn-ea"/>
                          <a:cs typeface="B Mitra" pitchFamily="2" charset="-78"/>
                        </a:rPr>
                        <a:t> صورت </a:t>
                      </a:r>
                      <a:r>
                        <a:rPr lang="ar-SA" sz="2000" b="0" kern="1200" dirty="0">
                          <a:solidFill>
                            <a:schemeClr val="tx1"/>
                          </a:solidFill>
                          <a:latin typeface="+mn-lt"/>
                          <a:ea typeface="+mn-ea"/>
                          <a:cs typeface="B Mitra" pitchFamily="2" charset="-78"/>
                        </a:rPr>
                        <a:t>گرفته است. طي سال 92 شرکت خصوصي انرژي گستر جم مالک نيروگاه خصوصي با ظرفيت 500 مگاوات طي مجوز </a:t>
                      </a:r>
                      <a:r>
                        <a:rPr lang="ar-SA" sz="2000" b="0" kern="1200" dirty="0" smtClean="0">
                          <a:solidFill>
                            <a:schemeClr val="tx1"/>
                          </a:solidFill>
                          <a:latin typeface="+mn-lt"/>
                          <a:ea typeface="+mn-ea"/>
                          <a:cs typeface="B Mitra" pitchFamily="2" charset="-78"/>
                        </a:rPr>
                        <a:t>92</a:t>
                      </a:r>
                      <a:r>
                        <a:rPr lang="fa-IR" sz="2000" b="0" kern="1200" dirty="0" smtClean="0">
                          <a:solidFill>
                            <a:schemeClr val="tx1"/>
                          </a:solidFill>
                          <a:latin typeface="+mn-lt"/>
                          <a:ea typeface="+mn-ea"/>
                          <a:cs typeface="B Mitra" pitchFamily="2" charset="-78"/>
                        </a:rPr>
                        <a:t>/16696/350</a:t>
                      </a:r>
                      <a:r>
                        <a:rPr lang="ar-SA" sz="2000" b="0" kern="1200" dirty="0" smtClean="0">
                          <a:solidFill>
                            <a:schemeClr val="tx1"/>
                          </a:solidFill>
                          <a:latin typeface="+mn-lt"/>
                          <a:ea typeface="+mn-ea"/>
                          <a:cs typeface="B Mitra" pitchFamily="2" charset="-78"/>
                        </a:rPr>
                        <a:t> </a:t>
                      </a:r>
                      <a:r>
                        <a:rPr lang="ar-SA" sz="2000" b="0" kern="1200" dirty="0">
                          <a:solidFill>
                            <a:schemeClr val="tx1"/>
                          </a:solidFill>
                          <a:latin typeface="+mn-lt"/>
                          <a:ea typeface="+mn-ea"/>
                          <a:cs typeface="B Mitra" pitchFamily="2" charset="-78"/>
                        </a:rPr>
                        <a:t>اجازه صدور 20% برق توليدي خود را کسب نمود.</a:t>
                      </a:r>
                      <a:endParaRPr lang="en-US" sz="2000" b="0" kern="1200" dirty="0">
                        <a:solidFill>
                          <a:schemeClr val="tx1"/>
                        </a:solidFill>
                        <a:latin typeface="+mn-lt"/>
                        <a:ea typeface="+mn-ea"/>
                        <a:cs typeface="B Mitra" pitchFamily="2" charset="-78"/>
                      </a:endParaRPr>
                    </a:p>
                  </a:txBody>
                  <a:tcPr marL="68580" marR="68580" marT="0" marB="0"/>
                </a:tc>
                <a:tc>
                  <a:txBody>
                    <a:bodyPr/>
                    <a:lstStyle/>
                    <a:p>
                      <a:pPr algn="justLow" rtl="1">
                        <a:lnSpc>
                          <a:spcPct val="92000"/>
                        </a:lnSpc>
                        <a:spcAft>
                          <a:spcPts val="0"/>
                        </a:spcAft>
                      </a:pPr>
                      <a:r>
                        <a:rPr lang="ar-SA" sz="2000" b="0" kern="1200" dirty="0">
                          <a:solidFill>
                            <a:schemeClr val="tx1"/>
                          </a:solidFill>
                          <a:latin typeface="+mn-lt"/>
                          <a:ea typeface="+mn-ea"/>
                          <a:cs typeface="B Mitra" pitchFamily="2" charset="-78"/>
                        </a:rPr>
                        <a:t>مشخص نبودن نرخ سوخت </a:t>
                      </a:r>
                      <a:r>
                        <a:rPr lang="ar-SA" sz="2000" b="0" kern="1200" dirty="0" smtClean="0">
                          <a:solidFill>
                            <a:schemeClr val="tx1"/>
                          </a:solidFill>
                          <a:latin typeface="+mn-lt"/>
                          <a:ea typeface="+mn-ea"/>
                          <a:cs typeface="B Mitra" pitchFamily="2" charset="-78"/>
                        </a:rPr>
                        <a:t>یارانه</a:t>
                      </a:r>
                      <a:r>
                        <a:rPr lang="en-US" sz="2000" b="0" kern="1200" dirty="0" smtClean="0">
                          <a:solidFill>
                            <a:schemeClr val="tx1"/>
                          </a:solidFill>
                          <a:latin typeface="+mn-lt"/>
                          <a:ea typeface="+mn-ea"/>
                          <a:cs typeface="B Mitra" pitchFamily="2" charset="-78"/>
                        </a:rPr>
                        <a:t> </a:t>
                      </a:r>
                      <a:r>
                        <a:rPr lang="fa-IR" sz="2000" b="0" kern="1200" dirty="0" smtClean="0">
                          <a:solidFill>
                            <a:schemeClr val="tx1"/>
                          </a:solidFill>
                          <a:latin typeface="+mn-lt"/>
                          <a:ea typeface="+mn-ea"/>
                          <a:cs typeface="B Mitra" pitchFamily="2" charset="-78"/>
                        </a:rPr>
                        <a:t>ا</a:t>
                      </a:r>
                      <a:r>
                        <a:rPr lang="ar-SA" sz="2000" b="0" kern="1200" dirty="0" smtClean="0">
                          <a:solidFill>
                            <a:schemeClr val="tx1"/>
                          </a:solidFill>
                          <a:latin typeface="+mn-lt"/>
                          <a:ea typeface="+mn-ea"/>
                          <a:cs typeface="B Mitra" pitchFamily="2" charset="-78"/>
                        </a:rPr>
                        <a:t>ی</a:t>
                      </a:r>
                      <a:r>
                        <a:rPr lang="en-US" sz="2000" b="0" kern="1200" dirty="0" smtClean="0">
                          <a:solidFill>
                            <a:schemeClr val="tx1"/>
                          </a:solidFill>
                          <a:latin typeface="+mn-lt"/>
                          <a:ea typeface="+mn-ea"/>
                          <a:cs typeface="B Mitra" pitchFamily="2" charset="-78"/>
                        </a:rPr>
                        <a:t> </a:t>
                      </a:r>
                      <a:r>
                        <a:rPr lang="ar-SA" sz="2000" b="0" kern="1200" dirty="0" smtClean="0">
                          <a:solidFill>
                            <a:schemeClr val="tx1"/>
                          </a:solidFill>
                          <a:latin typeface="+mn-lt"/>
                          <a:ea typeface="+mn-ea"/>
                          <a:cs typeface="B Mitra" pitchFamily="2" charset="-78"/>
                        </a:rPr>
                        <a:t>( </a:t>
                      </a:r>
                      <a:r>
                        <a:rPr lang="ar-SA" sz="2000" b="0" kern="1200" dirty="0">
                          <a:solidFill>
                            <a:schemeClr val="tx1"/>
                          </a:solidFill>
                          <a:latin typeface="+mn-lt"/>
                          <a:ea typeface="+mn-ea"/>
                          <a:cs typeface="B Mitra" pitchFamily="2" charset="-78"/>
                        </a:rPr>
                        <a:t>این نرخ هنوز توسط وزارت نفت اعلام نشده است).</a:t>
                      </a:r>
                      <a:endParaRPr lang="en-US" sz="2000" b="0" kern="1200" dirty="0">
                        <a:solidFill>
                          <a:schemeClr val="tx1"/>
                        </a:solidFill>
                        <a:latin typeface="+mn-lt"/>
                        <a:ea typeface="+mn-ea"/>
                        <a:cs typeface="B Mitra" pitchFamily="2" charset="-78"/>
                      </a:endParaRPr>
                    </a:p>
                  </a:txBody>
                  <a:tcPr marL="68580" marR="68580" marT="0" marB="0"/>
                </a:tc>
              </a:tr>
              <a:tr h="2137481">
                <a:tc>
                  <a:txBody>
                    <a:bodyPr/>
                    <a:lstStyle/>
                    <a:p>
                      <a:pPr algn="ctr" rtl="1">
                        <a:lnSpc>
                          <a:spcPct val="92000"/>
                        </a:lnSpc>
                        <a:spcAft>
                          <a:spcPts val="0"/>
                        </a:spcAft>
                      </a:pPr>
                      <a:r>
                        <a:rPr lang="ar-SA" sz="2000" b="0" kern="1200" dirty="0">
                          <a:solidFill>
                            <a:schemeClr val="tx1"/>
                          </a:solidFill>
                          <a:latin typeface="+mn-lt"/>
                          <a:ea typeface="+mn-ea"/>
                          <a:cs typeface="B Mitra" pitchFamily="2" charset="-78"/>
                        </a:rPr>
                        <a:t>9</a:t>
                      </a:r>
                      <a:endParaRPr lang="en-US" sz="2000" b="0" kern="1200" dirty="0">
                        <a:solidFill>
                          <a:schemeClr val="tx1"/>
                        </a:solidFill>
                        <a:latin typeface="+mn-lt"/>
                        <a:ea typeface="+mn-ea"/>
                        <a:cs typeface="B Mitra" pitchFamily="2" charset="-78"/>
                      </a:endParaRPr>
                    </a:p>
                  </a:txBody>
                  <a:tcPr marL="68580" marR="68580" marT="0" marB="0"/>
                </a:tc>
                <a:tc>
                  <a:txBody>
                    <a:bodyPr/>
                    <a:lstStyle/>
                    <a:p>
                      <a:pPr algn="justLow" rtl="1">
                        <a:lnSpc>
                          <a:spcPct val="92000"/>
                        </a:lnSpc>
                        <a:spcAft>
                          <a:spcPts val="0"/>
                        </a:spcAft>
                      </a:pPr>
                      <a:r>
                        <a:rPr lang="ar-SA" sz="2000" b="0" kern="1200" dirty="0">
                          <a:solidFill>
                            <a:schemeClr val="tx1"/>
                          </a:solidFill>
                          <a:latin typeface="+mn-lt"/>
                          <a:ea typeface="+mn-ea"/>
                          <a:cs typeface="B Mitra" pitchFamily="2" charset="-78"/>
                        </a:rPr>
                        <a:t>ماده </a:t>
                      </a:r>
                      <a:r>
                        <a:rPr lang="ar-SA" sz="2000" b="0" kern="1200" dirty="0" smtClean="0">
                          <a:solidFill>
                            <a:schemeClr val="tx1"/>
                          </a:solidFill>
                          <a:latin typeface="+mn-lt"/>
                          <a:ea typeface="+mn-ea"/>
                          <a:cs typeface="B Mitra" pitchFamily="2" charset="-78"/>
                        </a:rPr>
                        <a:t>133-بند</a:t>
                      </a:r>
                      <a:r>
                        <a:rPr lang="fa-IR" sz="2000" b="0" kern="1200" dirty="0" smtClean="0">
                          <a:solidFill>
                            <a:schemeClr val="tx1"/>
                          </a:solidFill>
                          <a:latin typeface="+mn-lt"/>
                          <a:ea typeface="+mn-ea"/>
                          <a:cs typeface="B Mitra" pitchFamily="2" charset="-78"/>
                        </a:rPr>
                        <a:t> </a:t>
                      </a:r>
                      <a:r>
                        <a:rPr lang="ar-SA" sz="2000" b="0" kern="1200" dirty="0" smtClean="0">
                          <a:solidFill>
                            <a:schemeClr val="tx1"/>
                          </a:solidFill>
                          <a:latin typeface="+mn-lt"/>
                          <a:ea typeface="+mn-ea"/>
                          <a:cs typeface="B Mitra" pitchFamily="2" charset="-78"/>
                        </a:rPr>
                        <a:t>و</a:t>
                      </a:r>
                      <a:r>
                        <a:rPr lang="ar-SA" sz="2000" b="0" kern="1200" dirty="0">
                          <a:solidFill>
                            <a:schemeClr val="tx1"/>
                          </a:solidFill>
                          <a:latin typeface="+mn-lt"/>
                          <a:ea typeface="+mn-ea"/>
                          <a:cs typeface="B Mitra" pitchFamily="2" charset="-78"/>
                        </a:rPr>
                        <a:t>: خريد برق از نيروگاههاي خارج از مديريت وزارت نيرو براساس دستورالعمل شوراي اقتصاد</a:t>
                      </a:r>
                      <a:endParaRPr lang="en-US" sz="2000" b="0" kern="1200" dirty="0">
                        <a:solidFill>
                          <a:schemeClr val="tx1"/>
                        </a:solidFill>
                        <a:latin typeface="+mn-lt"/>
                        <a:ea typeface="+mn-ea"/>
                        <a:cs typeface="B Mitra" pitchFamily="2" charset="-78"/>
                      </a:endParaRPr>
                    </a:p>
                  </a:txBody>
                  <a:tcPr marL="68580" marR="68580" marT="0" marB="0"/>
                </a:tc>
                <a:tc>
                  <a:txBody>
                    <a:bodyPr/>
                    <a:lstStyle/>
                    <a:p>
                      <a:pPr algn="justLow" rtl="1">
                        <a:lnSpc>
                          <a:spcPct val="92000"/>
                        </a:lnSpc>
                        <a:spcAft>
                          <a:spcPts val="0"/>
                        </a:spcAft>
                      </a:pPr>
                      <a:r>
                        <a:rPr lang="ar-SA" sz="2000" b="0" kern="1200" dirty="0">
                          <a:solidFill>
                            <a:schemeClr val="tx1"/>
                          </a:solidFill>
                          <a:latin typeface="+mn-lt"/>
                          <a:ea typeface="+mn-ea"/>
                          <a:cs typeface="B Mitra" pitchFamily="2" charset="-78"/>
                        </a:rPr>
                        <a:t>دستورالعمل مربوطه طي مصوبه شماره 114078 مورخ </a:t>
                      </a:r>
                      <a:r>
                        <a:rPr lang="ar-SA" sz="2000" b="0" kern="1200" dirty="0" smtClean="0">
                          <a:solidFill>
                            <a:schemeClr val="tx1"/>
                          </a:solidFill>
                          <a:latin typeface="+mn-lt"/>
                          <a:ea typeface="+mn-ea"/>
                          <a:cs typeface="B Mitra" pitchFamily="2" charset="-78"/>
                        </a:rPr>
                        <a:t>1392</a:t>
                      </a:r>
                      <a:r>
                        <a:rPr lang="fa-IR" sz="2000" b="0" kern="1200" dirty="0" smtClean="0">
                          <a:solidFill>
                            <a:schemeClr val="tx1"/>
                          </a:solidFill>
                          <a:latin typeface="+mn-lt"/>
                          <a:ea typeface="+mn-ea"/>
                          <a:cs typeface="B Mitra" pitchFamily="2" charset="-78"/>
                        </a:rPr>
                        <a:t>/5/5</a:t>
                      </a:r>
                      <a:r>
                        <a:rPr lang="ar-SA" sz="2000" b="0" kern="1200" dirty="0" smtClean="0">
                          <a:solidFill>
                            <a:schemeClr val="tx1"/>
                          </a:solidFill>
                          <a:latin typeface="+mn-lt"/>
                          <a:ea typeface="+mn-ea"/>
                          <a:cs typeface="B Mitra" pitchFamily="2" charset="-78"/>
                        </a:rPr>
                        <a:t> </a:t>
                      </a:r>
                      <a:r>
                        <a:rPr lang="ar-SA" sz="2000" b="0" kern="1200" dirty="0">
                          <a:solidFill>
                            <a:schemeClr val="tx1"/>
                          </a:solidFill>
                          <a:latin typeface="+mn-lt"/>
                          <a:ea typeface="+mn-ea"/>
                          <a:cs typeface="B Mitra" pitchFamily="2" charset="-78"/>
                        </a:rPr>
                        <a:t>ابلاغ گرديده است.</a:t>
                      </a:r>
                      <a:endParaRPr lang="en-US" sz="2000" b="0" kern="1200" dirty="0">
                        <a:solidFill>
                          <a:schemeClr val="tx1"/>
                        </a:solidFill>
                        <a:latin typeface="+mn-lt"/>
                        <a:ea typeface="+mn-ea"/>
                        <a:cs typeface="B Mitra" pitchFamily="2" charset="-78"/>
                      </a:endParaRPr>
                    </a:p>
                    <a:p>
                      <a:pPr algn="justLow" rtl="1">
                        <a:lnSpc>
                          <a:spcPct val="92000"/>
                        </a:lnSpc>
                        <a:spcAft>
                          <a:spcPts val="0"/>
                        </a:spcAft>
                      </a:pPr>
                      <a:r>
                        <a:rPr lang="ar-SA" sz="2000" b="0" kern="1200" dirty="0">
                          <a:solidFill>
                            <a:schemeClr val="tx1"/>
                          </a:solidFill>
                          <a:latin typeface="+mn-lt"/>
                          <a:ea typeface="+mn-ea"/>
                          <a:cs typeface="B Mitra" pitchFamily="2" charset="-78"/>
                        </a:rPr>
                        <a:t>طي سال 92 جمعاً به ظرفيت 5808 مگاوات قرارداد خريد تضميني برق با نيروگاهها منعقد شده است.</a:t>
                      </a:r>
                      <a:endParaRPr lang="en-US" sz="2000" b="0" kern="1200" dirty="0">
                        <a:solidFill>
                          <a:schemeClr val="tx1"/>
                        </a:solidFill>
                        <a:latin typeface="+mn-lt"/>
                        <a:ea typeface="+mn-ea"/>
                        <a:cs typeface="B Mitra" pitchFamily="2" charset="-78"/>
                      </a:endParaRPr>
                    </a:p>
                  </a:txBody>
                  <a:tcPr marL="68580" marR="68580" marT="0" marB="0"/>
                </a:tc>
                <a:tc>
                  <a:txBody>
                    <a:bodyPr/>
                    <a:lstStyle/>
                    <a:p>
                      <a:pPr algn="justLow" rtl="1">
                        <a:lnSpc>
                          <a:spcPct val="92000"/>
                        </a:lnSpc>
                        <a:spcAft>
                          <a:spcPts val="0"/>
                        </a:spcAft>
                      </a:pPr>
                      <a:r>
                        <a:rPr lang="ar-SA" sz="2000" b="0" kern="1200" dirty="0">
                          <a:solidFill>
                            <a:schemeClr val="tx1"/>
                          </a:solidFill>
                          <a:latin typeface="+mn-lt"/>
                          <a:ea typeface="+mn-ea"/>
                          <a:cs typeface="B Mitra" pitchFamily="2" charset="-78"/>
                        </a:rPr>
                        <a:t>تأخیر در اعلام نرخ از طرف شوراي اقتصاد با توجه به ابلاغ اخير دستورالعمل مزبور</a:t>
                      </a:r>
                      <a:endParaRPr lang="en-US" sz="2000" b="0" kern="1200" dirty="0">
                        <a:solidFill>
                          <a:schemeClr val="tx1"/>
                        </a:solidFill>
                        <a:latin typeface="+mn-lt"/>
                        <a:ea typeface="+mn-ea"/>
                        <a:cs typeface="B Mitra" pitchFamily="2" charset="-78"/>
                      </a:endParaRPr>
                    </a:p>
                  </a:txBody>
                  <a:tcPr marL="68580" marR="68580" marT="0" marB="0"/>
                </a:tc>
              </a:tr>
            </a:tbl>
          </a:graphicData>
        </a:graphic>
      </p:graphicFrame>
      <p:sp>
        <p:nvSpPr>
          <p:cNvPr id="6" name="Title 4"/>
          <p:cNvSpPr txBox="1">
            <a:spLocks/>
          </p:cNvSpPr>
          <p:nvPr/>
        </p:nvSpPr>
        <p:spPr bwMode="auto">
          <a:xfrm>
            <a:off x="457200" y="228600"/>
            <a:ext cx="8229600" cy="1143000"/>
          </a:xfrm>
          <a:prstGeom prst="roundRect">
            <a:avLst/>
          </a:prstGeom>
          <a:solidFill>
            <a:schemeClr val="accent1">
              <a:lumMod val="20000"/>
              <a:lumOff val="80000"/>
            </a:schemeClr>
          </a:solidFill>
          <a:ln w="25400" cap="flat"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2400" b="0" i="0" u="none" strike="noStrike" kern="1200" cap="none" spc="0" normalizeH="0" baseline="0" noProof="0" dirty="0" smtClean="0">
                <a:ln>
                  <a:noFill/>
                </a:ln>
                <a:solidFill>
                  <a:srgbClr val="C00000"/>
                </a:solidFill>
                <a:effectLst/>
                <a:uLnTx/>
                <a:uFillTx/>
                <a:latin typeface="+mn-lt"/>
                <a:ea typeface="+mn-ea"/>
                <a:cs typeface="B Titr" pitchFamily="2" charset="-78"/>
              </a:rPr>
              <a:t>تكاليف بخش برق در برنامه‌ پنجم توسعه و آسيب شناسي كلي آنها</a:t>
            </a:r>
            <a:endParaRPr kumimoji="0" lang="en-US" sz="2400" b="0" i="0" u="none" strike="noStrike" kern="1200" cap="none" spc="0" normalizeH="0" baseline="0" noProof="0" dirty="0">
              <a:ln>
                <a:noFill/>
              </a:ln>
              <a:solidFill>
                <a:srgbClr val="C00000"/>
              </a:solidFill>
              <a:effectLst/>
              <a:uLnTx/>
              <a:uFillTx/>
              <a:latin typeface="+mn-lt"/>
              <a:ea typeface="+mn-ea"/>
              <a:cs typeface="B Titr" pitchFamily="2" charset="-78"/>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sp>
        <p:nvSpPr>
          <p:cNvPr id="4" name="Slide Number Placeholder 3"/>
          <p:cNvSpPr>
            <a:spLocks noGrp="1"/>
          </p:cNvSpPr>
          <p:nvPr>
            <p:ph type="sldNum" sz="quarter" idx="12"/>
          </p:nvPr>
        </p:nvSpPr>
        <p:spPr/>
        <p:txBody>
          <a:bodyPr/>
          <a:lstStyle/>
          <a:p>
            <a:pPr>
              <a:defRPr/>
            </a:pPr>
            <a:fld id="{5C790BB6-1BD1-45FD-A29D-543C99DE4A5D}" type="slidenum">
              <a:rPr lang="ar-SA" smtClean="0"/>
              <a:pPr>
                <a:defRPr/>
              </a:pPr>
              <a:t>44</a:t>
            </a:fld>
            <a:endParaRPr lang="en-US"/>
          </a:p>
        </p:txBody>
      </p:sp>
      <p:graphicFrame>
        <p:nvGraphicFramePr>
          <p:cNvPr id="5" name="Content Placeholder 5"/>
          <p:cNvGraphicFramePr>
            <a:graphicFrameLocks/>
          </p:cNvGraphicFramePr>
          <p:nvPr/>
        </p:nvGraphicFramePr>
        <p:xfrm>
          <a:off x="457200" y="1447800"/>
          <a:ext cx="8229600" cy="4974336"/>
        </p:xfrm>
        <a:graphic>
          <a:graphicData uri="http://schemas.openxmlformats.org/drawingml/2006/table">
            <a:tbl>
              <a:tblPr rtl="1" firstRow="1" bandRow="1">
                <a:tableStyleId>{D7AC3CCA-C797-4891-BE02-D94E43425B78}</a:tableStyleId>
              </a:tblPr>
              <a:tblGrid>
                <a:gridCol w="533400"/>
                <a:gridCol w="1295400"/>
                <a:gridCol w="4292600"/>
                <a:gridCol w="2108200"/>
              </a:tblGrid>
              <a:tr h="220837">
                <a:tc>
                  <a:txBody>
                    <a:bodyPr/>
                    <a:lstStyle/>
                    <a:p>
                      <a:pPr marL="0" indent="-228600" algn="ctr" defTabSz="914400" rtl="1" eaLnBrk="1" latinLnBrk="0" hangingPunct="1">
                        <a:lnSpc>
                          <a:spcPct val="92000"/>
                        </a:lnSpc>
                        <a:spcAft>
                          <a:spcPts val="0"/>
                        </a:spcAft>
                      </a:pPr>
                      <a:r>
                        <a:rPr lang="fa-IR" sz="1600" b="1" kern="1200" dirty="0" smtClean="0">
                          <a:solidFill>
                            <a:schemeClr val="tx1"/>
                          </a:solidFill>
                          <a:latin typeface="+mn-lt"/>
                          <a:ea typeface="+mn-ea"/>
                          <a:cs typeface="B Mitra" pitchFamily="2" charset="-78"/>
                        </a:rPr>
                        <a:t>رديف</a:t>
                      </a:r>
                      <a:endParaRPr lang="en-US" sz="1600" b="1" kern="1200" dirty="0">
                        <a:solidFill>
                          <a:schemeClr val="tx1"/>
                        </a:solidFill>
                        <a:latin typeface="+mn-lt"/>
                        <a:ea typeface="+mn-ea"/>
                        <a:cs typeface="B Mitra" pitchFamily="2" charset="-78"/>
                      </a:endParaRPr>
                    </a:p>
                  </a:txBody>
                  <a:tcPr marL="68580" marR="68580" marT="0" marB="0" anchor="ctr">
                    <a:solidFill>
                      <a:schemeClr val="tx2">
                        <a:lumMod val="40000"/>
                        <a:lumOff val="60000"/>
                      </a:schemeClr>
                    </a:solidFill>
                  </a:tcPr>
                </a:tc>
                <a:tc>
                  <a:txBody>
                    <a:bodyPr/>
                    <a:lstStyle/>
                    <a:p>
                      <a:pPr marL="0" indent="-228600" algn="ctr" defTabSz="914400" rtl="1" eaLnBrk="1" latinLnBrk="0" hangingPunct="1">
                        <a:lnSpc>
                          <a:spcPct val="92000"/>
                        </a:lnSpc>
                        <a:spcAft>
                          <a:spcPts val="0"/>
                        </a:spcAft>
                      </a:pPr>
                      <a:r>
                        <a:rPr lang="fa-IR" sz="1600" b="1" kern="1200" dirty="0">
                          <a:solidFill>
                            <a:schemeClr val="tx1"/>
                          </a:solidFill>
                          <a:latin typeface="+mn-lt"/>
                          <a:ea typeface="+mn-ea"/>
                          <a:cs typeface="B Mitra" pitchFamily="2" charset="-78"/>
                        </a:rPr>
                        <a:t>محور اصلي تكليف</a:t>
                      </a:r>
                      <a:endParaRPr lang="en-US" sz="1600" b="1" kern="1200" dirty="0">
                        <a:solidFill>
                          <a:schemeClr val="tx1"/>
                        </a:solidFill>
                        <a:latin typeface="+mn-lt"/>
                        <a:ea typeface="+mn-ea"/>
                        <a:cs typeface="B Mitra" pitchFamily="2" charset="-78"/>
                      </a:endParaRPr>
                    </a:p>
                  </a:txBody>
                  <a:tcPr marL="68580" marR="68580" marT="0" marB="0" anchor="ctr">
                    <a:solidFill>
                      <a:schemeClr val="tx2">
                        <a:lumMod val="40000"/>
                        <a:lumOff val="60000"/>
                      </a:schemeClr>
                    </a:solidFill>
                  </a:tcPr>
                </a:tc>
                <a:tc>
                  <a:txBody>
                    <a:bodyPr/>
                    <a:lstStyle/>
                    <a:p>
                      <a:pPr marL="0" indent="-228600" algn="ctr" defTabSz="914400" rtl="1" eaLnBrk="1" latinLnBrk="0" hangingPunct="1">
                        <a:lnSpc>
                          <a:spcPct val="92000"/>
                        </a:lnSpc>
                        <a:spcAft>
                          <a:spcPts val="0"/>
                        </a:spcAft>
                      </a:pPr>
                      <a:r>
                        <a:rPr lang="fa-IR" sz="1600" b="1" kern="1200" dirty="0" smtClean="0">
                          <a:solidFill>
                            <a:schemeClr val="tx1"/>
                          </a:solidFill>
                          <a:latin typeface="+mn-lt"/>
                          <a:ea typeface="+mn-ea"/>
                          <a:cs typeface="B Mitra" pitchFamily="2" charset="-78"/>
                        </a:rPr>
                        <a:t>خلاصة عملكرد</a:t>
                      </a:r>
                      <a:endParaRPr lang="en-US" sz="1600" b="1" kern="1200" dirty="0" smtClean="0">
                        <a:solidFill>
                          <a:schemeClr val="tx1"/>
                        </a:solidFill>
                        <a:latin typeface="+mn-lt"/>
                        <a:ea typeface="+mn-ea"/>
                        <a:cs typeface="B Mitra" pitchFamily="2" charset="-78"/>
                      </a:endParaRPr>
                    </a:p>
                  </a:txBody>
                  <a:tcPr marL="68580" marR="68580" marT="0" marB="0" anchor="ctr">
                    <a:solidFill>
                      <a:schemeClr val="tx2">
                        <a:lumMod val="40000"/>
                        <a:lumOff val="60000"/>
                      </a:schemeClr>
                    </a:solidFill>
                  </a:tcPr>
                </a:tc>
                <a:tc>
                  <a:txBody>
                    <a:bodyPr/>
                    <a:lstStyle/>
                    <a:p>
                      <a:pPr marL="0" marR="0" indent="-228600" algn="ctr" defTabSz="914400" rtl="1" eaLnBrk="1" fontAlgn="auto" latinLnBrk="0" hangingPunct="1">
                        <a:lnSpc>
                          <a:spcPct val="100000"/>
                        </a:lnSpc>
                        <a:spcBef>
                          <a:spcPts val="0"/>
                        </a:spcBef>
                        <a:spcAft>
                          <a:spcPts val="0"/>
                        </a:spcAft>
                        <a:buClrTx/>
                        <a:buSzTx/>
                        <a:buFontTx/>
                        <a:buNone/>
                        <a:tabLst/>
                        <a:defRPr/>
                      </a:pPr>
                      <a:r>
                        <a:rPr lang="fa-IR" sz="1600" b="1" kern="1200" dirty="0" smtClean="0">
                          <a:solidFill>
                            <a:schemeClr val="tx1"/>
                          </a:solidFill>
                          <a:latin typeface="+mn-lt"/>
                          <a:ea typeface="+mn-ea"/>
                          <a:cs typeface="B Mitra" pitchFamily="2" charset="-78"/>
                        </a:rPr>
                        <a:t>دلايل موفقيت يا عدم موفقيت</a:t>
                      </a:r>
                      <a:endParaRPr lang="en-US" sz="1600" b="1" kern="1200" dirty="0" smtClean="0">
                        <a:solidFill>
                          <a:schemeClr val="tx1"/>
                        </a:solidFill>
                        <a:latin typeface="+mn-lt"/>
                        <a:ea typeface="+mn-ea"/>
                        <a:cs typeface="B Mitra" pitchFamily="2" charset="-78"/>
                      </a:endParaRPr>
                    </a:p>
                  </a:txBody>
                  <a:tcPr marL="68580" marR="68580" marT="0" marB="0" anchor="ctr">
                    <a:solidFill>
                      <a:schemeClr val="tx2">
                        <a:lumMod val="40000"/>
                        <a:lumOff val="60000"/>
                      </a:schemeClr>
                    </a:solidFill>
                  </a:tcPr>
                </a:tc>
              </a:tr>
              <a:tr h="2137481">
                <a:tc>
                  <a:txBody>
                    <a:bodyPr/>
                    <a:lstStyle/>
                    <a:p>
                      <a:pPr algn="ctr" rtl="1">
                        <a:lnSpc>
                          <a:spcPct val="92000"/>
                        </a:lnSpc>
                        <a:spcAft>
                          <a:spcPts val="0"/>
                        </a:spcAft>
                      </a:pPr>
                      <a:r>
                        <a:rPr lang="ar-SA" sz="2000" b="0" kern="1200" dirty="0">
                          <a:solidFill>
                            <a:schemeClr val="tx1"/>
                          </a:solidFill>
                          <a:latin typeface="+mn-lt"/>
                          <a:ea typeface="+mn-ea"/>
                          <a:cs typeface="B Mitra" pitchFamily="2" charset="-78"/>
                        </a:rPr>
                        <a:t>10</a:t>
                      </a:r>
                      <a:endParaRPr lang="en-US" sz="2000" b="0" kern="1200" dirty="0">
                        <a:solidFill>
                          <a:schemeClr val="tx1"/>
                        </a:solidFill>
                        <a:latin typeface="+mn-lt"/>
                        <a:ea typeface="+mn-ea"/>
                        <a:cs typeface="B Mitra" pitchFamily="2" charset="-78"/>
                      </a:endParaRPr>
                    </a:p>
                  </a:txBody>
                  <a:tcPr marL="68580" marR="68580" marT="0" marB="0"/>
                </a:tc>
                <a:tc>
                  <a:txBody>
                    <a:bodyPr/>
                    <a:lstStyle/>
                    <a:p>
                      <a:pPr algn="justLow" rtl="1">
                        <a:lnSpc>
                          <a:spcPct val="92000"/>
                        </a:lnSpc>
                        <a:spcAft>
                          <a:spcPts val="0"/>
                        </a:spcAft>
                      </a:pPr>
                      <a:r>
                        <a:rPr lang="ar-SA" sz="2000" b="0" kern="1200" dirty="0">
                          <a:solidFill>
                            <a:schemeClr val="tx1"/>
                          </a:solidFill>
                          <a:latin typeface="+mn-lt"/>
                          <a:ea typeface="+mn-ea"/>
                          <a:cs typeface="B Mitra" pitchFamily="2" charset="-78"/>
                        </a:rPr>
                        <a:t>ماده </a:t>
                      </a:r>
                      <a:r>
                        <a:rPr lang="ar-SA" sz="2000" b="0" kern="1200" dirty="0" smtClean="0">
                          <a:solidFill>
                            <a:schemeClr val="tx1"/>
                          </a:solidFill>
                          <a:latin typeface="+mn-lt"/>
                          <a:ea typeface="+mn-ea"/>
                          <a:cs typeface="B Mitra" pitchFamily="2" charset="-78"/>
                        </a:rPr>
                        <a:t>133-بند</a:t>
                      </a:r>
                      <a:r>
                        <a:rPr lang="fa-IR" sz="2000" b="0" kern="1200" dirty="0" smtClean="0">
                          <a:solidFill>
                            <a:schemeClr val="tx1"/>
                          </a:solidFill>
                          <a:latin typeface="+mn-lt"/>
                          <a:ea typeface="+mn-ea"/>
                          <a:cs typeface="B Mitra" pitchFamily="2" charset="-78"/>
                        </a:rPr>
                        <a:t> </a:t>
                      </a:r>
                      <a:r>
                        <a:rPr lang="ar-SA" sz="2000" b="0" kern="1200" dirty="0" smtClean="0">
                          <a:solidFill>
                            <a:schemeClr val="tx1"/>
                          </a:solidFill>
                          <a:latin typeface="+mn-lt"/>
                          <a:ea typeface="+mn-ea"/>
                          <a:cs typeface="B Mitra" pitchFamily="2" charset="-78"/>
                        </a:rPr>
                        <a:t>ز</a:t>
                      </a:r>
                      <a:r>
                        <a:rPr lang="ar-SA" sz="2000" b="0" kern="1200" dirty="0">
                          <a:solidFill>
                            <a:schemeClr val="tx1"/>
                          </a:solidFill>
                          <a:latin typeface="+mn-lt"/>
                          <a:ea typeface="+mn-ea"/>
                          <a:cs typeface="B Mitra" pitchFamily="2" charset="-78"/>
                        </a:rPr>
                        <a:t>: خريد يا صدور مجوز صادرات انرژي بازيافت شده از کاهش تلفات انرژي برق در شبكه انتقال و توزيع توسط بخش خصوصي</a:t>
                      </a:r>
                      <a:endParaRPr lang="en-US" sz="2000" b="0" kern="1200" dirty="0">
                        <a:solidFill>
                          <a:schemeClr val="tx1"/>
                        </a:solidFill>
                        <a:latin typeface="+mn-lt"/>
                        <a:ea typeface="+mn-ea"/>
                        <a:cs typeface="B Mitra" pitchFamily="2" charset="-78"/>
                      </a:endParaRPr>
                    </a:p>
                  </a:txBody>
                  <a:tcPr marL="68580" marR="68580" marT="0" marB="0"/>
                </a:tc>
                <a:tc>
                  <a:txBody>
                    <a:bodyPr/>
                    <a:lstStyle/>
                    <a:p>
                      <a:pPr algn="justLow" rtl="1">
                        <a:lnSpc>
                          <a:spcPct val="92000"/>
                        </a:lnSpc>
                        <a:spcAft>
                          <a:spcPts val="0"/>
                        </a:spcAft>
                      </a:pPr>
                      <a:r>
                        <a:rPr lang="ar-SA" sz="2000" b="0" kern="1200" dirty="0">
                          <a:solidFill>
                            <a:schemeClr val="tx1"/>
                          </a:solidFill>
                          <a:latin typeface="+mn-lt"/>
                          <a:ea typeface="+mn-ea"/>
                          <a:cs typeface="B Mitra" pitchFamily="2" charset="-78"/>
                        </a:rPr>
                        <a:t>فعاليتهاي انجام شده: پيگيري قيمت متوسط خريد برق از بازار عمده فروشي، تهيه پيش نويس قرارداد غيرنمونه خريد انرژي بازيافت شده و اخذ نقطه نظر واحدهاي تخصصي براي ارسال به كميته قراردادهاي غيرنمونه.</a:t>
                      </a:r>
                      <a:endParaRPr lang="en-US" sz="2000" b="0" kern="1200" dirty="0">
                        <a:solidFill>
                          <a:schemeClr val="tx1"/>
                        </a:solidFill>
                        <a:latin typeface="+mn-lt"/>
                        <a:ea typeface="+mn-ea"/>
                        <a:cs typeface="B Mitra" pitchFamily="2" charset="-78"/>
                      </a:endParaRPr>
                    </a:p>
                    <a:p>
                      <a:pPr algn="justLow" rtl="1">
                        <a:lnSpc>
                          <a:spcPct val="92000"/>
                        </a:lnSpc>
                        <a:spcAft>
                          <a:spcPts val="0"/>
                        </a:spcAft>
                      </a:pPr>
                      <a:r>
                        <a:rPr lang="ar-SA" sz="2000" b="0" kern="1200" dirty="0">
                          <a:solidFill>
                            <a:schemeClr val="tx1"/>
                          </a:solidFill>
                          <a:latin typeface="+mn-lt"/>
                          <a:ea typeface="+mn-ea"/>
                          <a:cs typeface="B Mitra" pitchFamily="2" charset="-78"/>
                        </a:rPr>
                        <a:t>دستورالعمل اين بند طي مصوبه </a:t>
                      </a:r>
                      <a:r>
                        <a:rPr lang="ar-SA" sz="2000" b="0" kern="1200" dirty="0" smtClean="0">
                          <a:solidFill>
                            <a:schemeClr val="tx1"/>
                          </a:solidFill>
                          <a:latin typeface="+mn-lt"/>
                          <a:ea typeface="+mn-ea"/>
                          <a:cs typeface="B Mitra" pitchFamily="2" charset="-78"/>
                        </a:rPr>
                        <a:t>شمار</a:t>
                      </a:r>
                      <a:r>
                        <a:rPr lang="fa-IR" sz="2000" b="0" kern="1200" dirty="0" smtClean="0">
                          <a:solidFill>
                            <a:schemeClr val="tx1"/>
                          </a:solidFill>
                          <a:latin typeface="+mn-lt"/>
                          <a:ea typeface="+mn-ea"/>
                          <a:cs typeface="B Mitra" pitchFamily="2" charset="-78"/>
                        </a:rPr>
                        <a:t>ه 100/37665</a:t>
                      </a:r>
                      <a:r>
                        <a:rPr lang="ar-SA" sz="2000" b="0" kern="1200" dirty="0" smtClean="0">
                          <a:solidFill>
                            <a:schemeClr val="tx1"/>
                          </a:solidFill>
                          <a:latin typeface="+mn-lt"/>
                          <a:ea typeface="+mn-ea"/>
                          <a:cs typeface="B Mitra" pitchFamily="2" charset="-78"/>
                        </a:rPr>
                        <a:t>مورخ 1391</a:t>
                      </a:r>
                      <a:r>
                        <a:rPr lang="fa-IR" sz="2000" b="0" kern="1200" dirty="0" smtClean="0">
                          <a:solidFill>
                            <a:schemeClr val="tx1"/>
                          </a:solidFill>
                          <a:latin typeface="+mn-lt"/>
                          <a:ea typeface="+mn-ea"/>
                          <a:cs typeface="B Mitra" pitchFamily="2" charset="-78"/>
                        </a:rPr>
                        <a:t>/5/8</a:t>
                      </a:r>
                      <a:r>
                        <a:rPr lang="ar-SA" sz="2000" b="0" kern="1200" dirty="0" smtClean="0">
                          <a:solidFill>
                            <a:schemeClr val="tx1"/>
                          </a:solidFill>
                          <a:latin typeface="+mn-lt"/>
                          <a:ea typeface="+mn-ea"/>
                          <a:cs typeface="B Mitra" pitchFamily="2" charset="-78"/>
                        </a:rPr>
                        <a:t> شوراي </a:t>
                      </a:r>
                      <a:r>
                        <a:rPr lang="ar-SA" sz="2000" b="0" kern="1200" dirty="0">
                          <a:solidFill>
                            <a:schemeClr val="tx1"/>
                          </a:solidFill>
                          <a:latin typeface="+mn-lt"/>
                          <a:ea typeface="+mn-ea"/>
                          <a:cs typeface="B Mitra" pitchFamily="2" charset="-78"/>
                        </a:rPr>
                        <a:t>اقتصاد ابلاغ گرديد.آيين نامه اجرايي اين بند طي </a:t>
                      </a:r>
                      <a:r>
                        <a:rPr lang="ar-SA" sz="2000" b="0" kern="1200" dirty="0" smtClean="0">
                          <a:solidFill>
                            <a:schemeClr val="tx1"/>
                          </a:solidFill>
                          <a:latin typeface="+mn-lt"/>
                          <a:ea typeface="+mn-ea"/>
                          <a:cs typeface="B Mitra" pitchFamily="2" charset="-78"/>
                        </a:rPr>
                        <a:t>نامه </a:t>
                      </a:r>
                      <a:r>
                        <a:rPr lang="ar-SA" sz="2000" b="0" kern="1200" dirty="0">
                          <a:solidFill>
                            <a:schemeClr val="tx1"/>
                          </a:solidFill>
                          <a:latin typeface="+mn-lt"/>
                          <a:ea typeface="+mn-ea"/>
                          <a:cs typeface="B Mitra" pitchFamily="2" charset="-78"/>
                        </a:rPr>
                        <a:t>شماره </a:t>
                      </a:r>
                      <a:r>
                        <a:rPr lang="fa-IR" sz="2000" b="0" kern="1200" dirty="0" smtClean="0">
                          <a:solidFill>
                            <a:schemeClr val="tx1"/>
                          </a:solidFill>
                          <a:latin typeface="+mn-lt"/>
                          <a:ea typeface="+mn-ea"/>
                          <a:cs typeface="B Mitra" pitchFamily="2" charset="-78"/>
                        </a:rPr>
                        <a:t>91/13903/20/10</a:t>
                      </a:r>
                      <a:r>
                        <a:rPr lang="fa-IR" sz="2000" b="0" kern="1200" baseline="0" dirty="0" smtClean="0">
                          <a:solidFill>
                            <a:schemeClr val="tx1"/>
                          </a:solidFill>
                          <a:latin typeface="+mn-lt"/>
                          <a:ea typeface="+mn-ea"/>
                          <a:cs typeface="B Mitra" pitchFamily="2" charset="-78"/>
                        </a:rPr>
                        <a:t> </a:t>
                      </a:r>
                      <a:r>
                        <a:rPr lang="ar-SA" sz="2000" b="0" kern="1200" dirty="0" smtClean="0">
                          <a:solidFill>
                            <a:schemeClr val="tx1"/>
                          </a:solidFill>
                          <a:latin typeface="+mn-lt"/>
                          <a:ea typeface="+mn-ea"/>
                          <a:cs typeface="B Mitra" pitchFamily="2" charset="-78"/>
                        </a:rPr>
                        <a:t>مورخ </a:t>
                      </a:r>
                      <a:r>
                        <a:rPr lang="fa-IR" sz="2000" b="0" kern="1200" dirty="0" smtClean="0">
                          <a:solidFill>
                            <a:schemeClr val="tx1"/>
                          </a:solidFill>
                          <a:latin typeface="+mn-lt"/>
                          <a:ea typeface="+mn-ea"/>
                          <a:cs typeface="B Mitra" pitchFamily="2" charset="-78"/>
                        </a:rPr>
                        <a:t>91/2/17</a:t>
                      </a:r>
                      <a:r>
                        <a:rPr lang="ar-SA" sz="2000" b="0" kern="1200" dirty="0" smtClean="0">
                          <a:solidFill>
                            <a:schemeClr val="tx1"/>
                          </a:solidFill>
                          <a:latin typeface="+mn-lt"/>
                          <a:ea typeface="+mn-ea"/>
                          <a:cs typeface="B Mitra" pitchFamily="2" charset="-78"/>
                        </a:rPr>
                        <a:t> </a:t>
                      </a:r>
                      <a:r>
                        <a:rPr lang="ar-SA" sz="2000" b="0" kern="1200" dirty="0">
                          <a:solidFill>
                            <a:schemeClr val="tx1"/>
                          </a:solidFill>
                          <a:latin typeface="+mn-lt"/>
                          <a:ea typeface="+mn-ea"/>
                          <a:cs typeface="B Mitra" pitchFamily="2" charset="-78"/>
                        </a:rPr>
                        <a:t>ابلاغ شده است. و تا حال حاضر پيشنهادات 20 شركت توزيع و همچنين ارسال گزارشها به مشاور جهت بررسي تا سقف قرارداد موجود اخذ شده است. دستورالعمل انتخاب مناطق نمونه به </a:t>
                      </a:r>
                      <a:r>
                        <a:rPr lang="ar-SA" sz="2000" b="0" kern="1200" dirty="0" smtClean="0">
                          <a:solidFill>
                            <a:schemeClr val="tx1"/>
                          </a:solidFill>
                          <a:latin typeface="+mn-lt"/>
                          <a:ea typeface="+mn-ea"/>
                          <a:cs typeface="B Mitra" pitchFamily="2" charset="-78"/>
                        </a:rPr>
                        <a:t>شماره</a:t>
                      </a:r>
                      <a:r>
                        <a:rPr lang="fa-IR" sz="2000" b="0" kern="1200" dirty="0" smtClean="0">
                          <a:solidFill>
                            <a:schemeClr val="tx1"/>
                          </a:solidFill>
                          <a:latin typeface="+mn-lt"/>
                          <a:ea typeface="+mn-ea"/>
                          <a:cs typeface="B Mitra" pitchFamily="2" charset="-78"/>
                        </a:rPr>
                        <a:t>91/3138/63</a:t>
                      </a:r>
                      <a:r>
                        <a:rPr lang="fa-IR" sz="2000" b="0" kern="1200" baseline="0" dirty="0" smtClean="0">
                          <a:solidFill>
                            <a:schemeClr val="tx1"/>
                          </a:solidFill>
                          <a:latin typeface="+mn-lt"/>
                          <a:ea typeface="+mn-ea"/>
                          <a:cs typeface="B Mitra" pitchFamily="2" charset="-78"/>
                        </a:rPr>
                        <a:t> </a:t>
                      </a:r>
                      <a:r>
                        <a:rPr lang="ar-SA" sz="2000" b="0" kern="1200" dirty="0" smtClean="0">
                          <a:solidFill>
                            <a:schemeClr val="tx1"/>
                          </a:solidFill>
                          <a:latin typeface="+mn-lt"/>
                          <a:ea typeface="+mn-ea"/>
                          <a:cs typeface="B Mitra" pitchFamily="2" charset="-78"/>
                        </a:rPr>
                        <a:t>مورخ </a:t>
                      </a:r>
                      <a:r>
                        <a:rPr lang="fa-IR" sz="2000" b="0" kern="1200" dirty="0" smtClean="0">
                          <a:solidFill>
                            <a:schemeClr val="tx1"/>
                          </a:solidFill>
                          <a:latin typeface="+mn-lt"/>
                          <a:ea typeface="+mn-ea"/>
                          <a:cs typeface="B Mitra" pitchFamily="2" charset="-78"/>
                        </a:rPr>
                        <a:t>91/3/28</a:t>
                      </a:r>
                      <a:r>
                        <a:rPr lang="ar-SA" sz="2000" b="0" kern="1200" dirty="0" smtClean="0">
                          <a:solidFill>
                            <a:schemeClr val="tx1"/>
                          </a:solidFill>
                          <a:latin typeface="+mn-lt"/>
                          <a:ea typeface="+mn-ea"/>
                          <a:cs typeface="B Mitra" pitchFamily="2" charset="-78"/>
                        </a:rPr>
                        <a:t>  </a:t>
                      </a:r>
                      <a:r>
                        <a:rPr lang="ar-SA" sz="2000" b="0" kern="1200" dirty="0">
                          <a:solidFill>
                            <a:schemeClr val="tx1"/>
                          </a:solidFill>
                          <a:latin typeface="+mn-lt"/>
                          <a:ea typeface="+mn-ea"/>
                          <a:cs typeface="B Mitra" pitchFamily="2" charset="-78"/>
                        </a:rPr>
                        <a:t>به تصويب رسيده است. طي سال 92 و به دليل عدم استقبال بخش خصوصي، درخواست اصلاح مصوبه شوراي اقتصاد به وزارت نيرو ارسال شده است. همچنين کليات 2 طرح پيشنهادي به تصويب رسيده است و در مرحله فراخوان جذب سرمايه گذار مي‌باشد.</a:t>
                      </a:r>
                      <a:endParaRPr lang="en-US" sz="2000" b="0" kern="1200" dirty="0">
                        <a:solidFill>
                          <a:schemeClr val="tx1"/>
                        </a:solidFill>
                        <a:latin typeface="+mn-lt"/>
                        <a:ea typeface="+mn-ea"/>
                        <a:cs typeface="B Mitra" pitchFamily="2" charset="-78"/>
                      </a:endParaRPr>
                    </a:p>
                  </a:txBody>
                  <a:tcPr marL="68580" marR="68580" marT="0" marB="0"/>
                </a:tc>
                <a:tc>
                  <a:txBody>
                    <a:bodyPr/>
                    <a:lstStyle/>
                    <a:p>
                      <a:pPr algn="justLow" rtl="1">
                        <a:lnSpc>
                          <a:spcPct val="92000"/>
                        </a:lnSpc>
                        <a:spcAft>
                          <a:spcPts val="0"/>
                        </a:spcAft>
                      </a:pPr>
                      <a:r>
                        <a:rPr lang="ar-SA" sz="2000" b="0" kern="1200" dirty="0">
                          <a:solidFill>
                            <a:schemeClr val="tx1"/>
                          </a:solidFill>
                          <a:latin typeface="+mn-lt"/>
                          <a:ea typeface="+mn-ea"/>
                          <a:cs typeface="B Mitra" pitchFamily="2" charset="-78"/>
                        </a:rPr>
                        <a:t>- به دلیل هزینه بالای اقدامات مربوط به کاهش تلفات، نرخ مصوب شورای اقتصاد برای خرید انرژی بازیافت شده به قدر کافی برای سرمایه گذاران بخش خصوصی جذاب نیست.</a:t>
                      </a:r>
                      <a:endParaRPr lang="en-US" sz="2000" b="0" kern="1200" dirty="0">
                        <a:solidFill>
                          <a:schemeClr val="tx1"/>
                        </a:solidFill>
                        <a:latin typeface="+mn-lt"/>
                        <a:ea typeface="+mn-ea"/>
                        <a:cs typeface="B Mitra" pitchFamily="2" charset="-78"/>
                      </a:endParaRPr>
                    </a:p>
                    <a:p>
                      <a:pPr algn="justLow" rtl="1">
                        <a:lnSpc>
                          <a:spcPct val="92000"/>
                        </a:lnSpc>
                        <a:spcAft>
                          <a:spcPts val="0"/>
                        </a:spcAft>
                      </a:pPr>
                      <a:r>
                        <a:rPr lang="ar-SA" sz="2000" b="0" kern="1200" dirty="0">
                          <a:solidFill>
                            <a:schemeClr val="tx1"/>
                          </a:solidFill>
                          <a:latin typeface="+mn-lt"/>
                          <a:ea typeface="+mn-ea"/>
                          <a:cs typeface="B Mitra" pitchFamily="2" charset="-78"/>
                        </a:rPr>
                        <a:t>- به دلیل دولتی بودن شرکتهای توزیع و عدم انتفاع از اجرای این ماده، </a:t>
                      </a:r>
                      <a:r>
                        <a:rPr lang="ar-SA" sz="2000" b="0" kern="1200" dirty="0" smtClean="0">
                          <a:solidFill>
                            <a:schemeClr val="tx1"/>
                          </a:solidFill>
                          <a:latin typeface="+mn-lt"/>
                          <a:ea typeface="+mn-ea"/>
                          <a:cs typeface="B Mitra" pitchFamily="2" charset="-78"/>
                        </a:rPr>
                        <a:t>انگیزه</a:t>
                      </a:r>
                      <a:r>
                        <a:rPr lang="en-US" sz="2000" b="0" kern="1200" baseline="0" dirty="0" smtClean="0">
                          <a:solidFill>
                            <a:schemeClr val="tx1"/>
                          </a:solidFill>
                          <a:latin typeface="+mn-lt"/>
                          <a:ea typeface="+mn-ea"/>
                          <a:cs typeface="B Mitra" pitchFamily="2" charset="-78"/>
                        </a:rPr>
                        <a:t> </a:t>
                      </a:r>
                      <a:r>
                        <a:rPr lang="ar-SA" sz="2000" b="0" kern="1200" dirty="0" smtClean="0">
                          <a:solidFill>
                            <a:schemeClr val="tx1"/>
                          </a:solidFill>
                          <a:latin typeface="+mn-lt"/>
                          <a:ea typeface="+mn-ea"/>
                          <a:cs typeface="B Mitra" pitchFamily="2" charset="-78"/>
                        </a:rPr>
                        <a:t>ای </a:t>
                      </a:r>
                      <a:r>
                        <a:rPr lang="ar-SA" sz="2000" b="0" kern="1200" dirty="0">
                          <a:solidFill>
                            <a:schemeClr val="tx1"/>
                          </a:solidFill>
                          <a:latin typeface="+mn-lt"/>
                          <a:ea typeface="+mn-ea"/>
                          <a:cs typeface="B Mitra" pitchFamily="2" charset="-78"/>
                        </a:rPr>
                        <a:t>برای اجرای آن ندارند.</a:t>
                      </a:r>
                      <a:endParaRPr lang="en-US" sz="2000" b="0" kern="1200" dirty="0">
                        <a:solidFill>
                          <a:schemeClr val="tx1"/>
                        </a:solidFill>
                        <a:latin typeface="+mn-lt"/>
                        <a:ea typeface="+mn-ea"/>
                        <a:cs typeface="B Mitra" pitchFamily="2" charset="-78"/>
                      </a:endParaRPr>
                    </a:p>
                    <a:p>
                      <a:pPr algn="justLow" rtl="1">
                        <a:lnSpc>
                          <a:spcPct val="92000"/>
                        </a:lnSpc>
                        <a:spcAft>
                          <a:spcPts val="0"/>
                        </a:spcAft>
                      </a:pPr>
                      <a:r>
                        <a:rPr lang="ar-SA" sz="2000" b="0" kern="1200" dirty="0">
                          <a:solidFill>
                            <a:schemeClr val="tx1"/>
                          </a:solidFill>
                          <a:latin typeface="+mn-lt"/>
                          <a:ea typeface="+mn-ea"/>
                          <a:cs typeface="B Mitra" pitchFamily="2" charset="-78"/>
                        </a:rPr>
                        <a:t>-منابع مالي مورد نياز اين ماده تعريف نشده است.</a:t>
                      </a:r>
                      <a:endParaRPr lang="en-US" sz="2000" b="0" kern="1200" dirty="0">
                        <a:solidFill>
                          <a:schemeClr val="tx1"/>
                        </a:solidFill>
                        <a:latin typeface="+mn-lt"/>
                        <a:ea typeface="+mn-ea"/>
                        <a:cs typeface="B Mitra" pitchFamily="2" charset="-78"/>
                      </a:endParaRPr>
                    </a:p>
                  </a:txBody>
                  <a:tcPr marL="68580" marR="68580" marT="0" marB="0"/>
                </a:tc>
              </a:tr>
            </a:tbl>
          </a:graphicData>
        </a:graphic>
      </p:graphicFrame>
      <p:sp>
        <p:nvSpPr>
          <p:cNvPr id="6" name="Title 4"/>
          <p:cNvSpPr txBox="1">
            <a:spLocks/>
          </p:cNvSpPr>
          <p:nvPr/>
        </p:nvSpPr>
        <p:spPr bwMode="auto">
          <a:xfrm>
            <a:off x="457200" y="228600"/>
            <a:ext cx="8229600" cy="1143000"/>
          </a:xfrm>
          <a:prstGeom prst="roundRect">
            <a:avLst/>
          </a:prstGeom>
          <a:solidFill>
            <a:schemeClr val="accent1">
              <a:lumMod val="20000"/>
              <a:lumOff val="80000"/>
            </a:schemeClr>
          </a:solidFill>
          <a:ln w="25400" cap="flat"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2400" b="0" i="0" u="none" strike="noStrike" kern="1200" cap="none" spc="0" normalizeH="0" baseline="0" noProof="0" dirty="0" smtClean="0">
                <a:ln>
                  <a:noFill/>
                </a:ln>
                <a:solidFill>
                  <a:srgbClr val="C00000"/>
                </a:solidFill>
                <a:effectLst/>
                <a:uLnTx/>
                <a:uFillTx/>
                <a:latin typeface="+mn-lt"/>
                <a:ea typeface="+mn-ea"/>
                <a:cs typeface="B Titr" pitchFamily="2" charset="-78"/>
              </a:rPr>
              <a:t>تكاليف بخش برق در برنامه‌ پنجم توسعه و آسيب شناسي كلي آنها</a:t>
            </a:r>
            <a:endParaRPr kumimoji="0" lang="en-US" sz="2400" b="0" i="0" u="none" strike="noStrike" kern="1200" cap="none" spc="0" normalizeH="0" baseline="0" noProof="0" dirty="0">
              <a:ln>
                <a:noFill/>
              </a:ln>
              <a:solidFill>
                <a:srgbClr val="C00000"/>
              </a:solidFill>
              <a:effectLst/>
              <a:uLnTx/>
              <a:uFillTx/>
              <a:latin typeface="+mn-lt"/>
              <a:ea typeface="+mn-ea"/>
              <a:cs typeface="B Titr" pitchFamily="2" charset="-78"/>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a:p>
        </p:txBody>
      </p:sp>
      <p:sp>
        <p:nvSpPr>
          <p:cNvPr id="4" name="Slide Number Placeholder 3"/>
          <p:cNvSpPr>
            <a:spLocks noGrp="1"/>
          </p:cNvSpPr>
          <p:nvPr>
            <p:ph type="sldNum" sz="quarter" idx="12"/>
          </p:nvPr>
        </p:nvSpPr>
        <p:spPr/>
        <p:txBody>
          <a:bodyPr/>
          <a:lstStyle/>
          <a:p>
            <a:pPr>
              <a:defRPr/>
            </a:pPr>
            <a:fld id="{5C790BB6-1BD1-45FD-A29D-543C99DE4A5D}" type="slidenum">
              <a:rPr lang="ar-SA" smtClean="0"/>
              <a:pPr>
                <a:defRPr/>
              </a:pPr>
              <a:t>45</a:t>
            </a:fld>
            <a:endParaRPr lang="en-US"/>
          </a:p>
        </p:txBody>
      </p:sp>
      <p:graphicFrame>
        <p:nvGraphicFramePr>
          <p:cNvPr id="5" name="Content Placeholder 5"/>
          <p:cNvGraphicFramePr>
            <a:graphicFrameLocks/>
          </p:cNvGraphicFramePr>
          <p:nvPr/>
        </p:nvGraphicFramePr>
        <p:xfrm>
          <a:off x="457200" y="1447800"/>
          <a:ext cx="8229600" cy="2381321"/>
        </p:xfrm>
        <a:graphic>
          <a:graphicData uri="http://schemas.openxmlformats.org/drawingml/2006/table">
            <a:tbl>
              <a:tblPr rtl="1" firstRow="1" bandRow="1">
                <a:tableStyleId>{D7AC3CCA-C797-4891-BE02-D94E43425B78}</a:tableStyleId>
              </a:tblPr>
              <a:tblGrid>
                <a:gridCol w="533400"/>
                <a:gridCol w="1930400"/>
                <a:gridCol w="2463800"/>
                <a:gridCol w="3302000"/>
              </a:tblGrid>
              <a:tr h="220837">
                <a:tc>
                  <a:txBody>
                    <a:bodyPr/>
                    <a:lstStyle/>
                    <a:p>
                      <a:pPr marL="0" indent="-228600" algn="ctr" defTabSz="914400" rtl="1" eaLnBrk="1" latinLnBrk="0" hangingPunct="1">
                        <a:lnSpc>
                          <a:spcPct val="92000"/>
                        </a:lnSpc>
                        <a:spcAft>
                          <a:spcPts val="0"/>
                        </a:spcAft>
                      </a:pPr>
                      <a:r>
                        <a:rPr lang="fa-IR" sz="1600" b="1" kern="1200" dirty="0" smtClean="0">
                          <a:solidFill>
                            <a:schemeClr val="tx1"/>
                          </a:solidFill>
                          <a:latin typeface="+mn-lt"/>
                          <a:ea typeface="+mn-ea"/>
                          <a:cs typeface="B Mitra" pitchFamily="2" charset="-78"/>
                        </a:rPr>
                        <a:t>رديف</a:t>
                      </a:r>
                      <a:endParaRPr lang="en-US" sz="1600" b="1" kern="1200" dirty="0">
                        <a:solidFill>
                          <a:schemeClr val="tx1"/>
                        </a:solidFill>
                        <a:latin typeface="+mn-lt"/>
                        <a:ea typeface="+mn-ea"/>
                        <a:cs typeface="B Mitra" pitchFamily="2" charset="-78"/>
                      </a:endParaRPr>
                    </a:p>
                  </a:txBody>
                  <a:tcPr marL="68580" marR="68580" marT="0" marB="0" anchor="ctr">
                    <a:solidFill>
                      <a:schemeClr val="tx2">
                        <a:lumMod val="40000"/>
                        <a:lumOff val="60000"/>
                      </a:schemeClr>
                    </a:solidFill>
                  </a:tcPr>
                </a:tc>
                <a:tc>
                  <a:txBody>
                    <a:bodyPr/>
                    <a:lstStyle/>
                    <a:p>
                      <a:pPr marL="0" indent="-228600" algn="ctr" defTabSz="914400" rtl="1" eaLnBrk="1" latinLnBrk="0" hangingPunct="1">
                        <a:lnSpc>
                          <a:spcPct val="92000"/>
                        </a:lnSpc>
                        <a:spcAft>
                          <a:spcPts val="0"/>
                        </a:spcAft>
                      </a:pPr>
                      <a:r>
                        <a:rPr lang="fa-IR" sz="1600" b="1" kern="1200" dirty="0">
                          <a:solidFill>
                            <a:schemeClr val="tx1"/>
                          </a:solidFill>
                          <a:latin typeface="+mn-lt"/>
                          <a:ea typeface="+mn-ea"/>
                          <a:cs typeface="B Mitra" pitchFamily="2" charset="-78"/>
                        </a:rPr>
                        <a:t>محور اصلي تكليف</a:t>
                      </a:r>
                      <a:endParaRPr lang="en-US" sz="1600" b="1" kern="1200" dirty="0">
                        <a:solidFill>
                          <a:schemeClr val="tx1"/>
                        </a:solidFill>
                        <a:latin typeface="+mn-lt"/>
                        <a:ea typeface="+mn-ea"/>
                        <a:cs typeface="B Mitra" pitchFamily="2" charset="-78"/>
                      </a:endParaRPr>
                    </a:p>
                  </a:txBody>
                  <a:tcPr marL="68580" marR="68580" marT="0" marB="0" anchor="ctr">
                    <a:solidFill>
                      <a:schemeClr val="tx2">
                        <a:lumMod val="40000"/>
                        <a:lumOff val="60000"/>
                      </a:schemeClr>
                    </a:solidFill>
                  </a:tcPr>
                </a:tc>
                <a:tc>
                  <a:txBody>
                    <a:bodyPr/>
                    <a:lstStyle/>
                    <a:p>
                      <a:pPr marL="0" indent="-228600" algn="ctr" defTabSz="914400" rtl="1" eaLnBrk="1" latinLnBrk="0" hangingPunct="1">
                        <a:lnSpc>
                          <a:spcPct val="92000"/>
                        </a:lnSpc>
                        <a:spcAft>
                          <a:spcPts val="0"/>
                        </a:spcAft>
                      </a:pPr>
                      <a:r>
                        <a:rPr lang="fa-IR" sz="1600" b="1" kern="1200" dirty="0" smtClean="0">
                          <a:solidFill>
                            <a:schemeClr val="tx1"/>
                          </a:solidFill>
                          <a:latin typeface="+mn-lt"/>
                          <a:ea typeface="+mn-ea"/>
                          <a:cs typeface="B Mitra" pitchFamily="2" charset="-78"/>
                        </a:rPr>
                        <a:t>خلاصة عملكرد</a:t>
                      </a:r>
                      <a:endParaRPr lang="en-US" sz="1600" b="1" kern="1200" dirty="0" smtClean="0">
                        <a:solidFill>
                          <a:schemeClr val="tx1"/>
                        </a:solidFill>
                        <a:latin typeface="+mn-lt"/>
                        <a:ea typeface="+mn-ea"/>
                        <a:cs typeface="B Mitra" pitchFamily="2" charset="-78"/>
                      </a:endParaRPr>
                    </a:p>
                  </a:txBody>
                  <a:tcPr marL="68580" marR="68580" marT="0" marB="0" anchor="ctr">
                    <a:solidFill>
                      <a:schemeClr val="tx2">
                        <a:lumMod val="40000"/>
                        <a:lumOff val="60000"/>
                      </a:schemeClr>
                    </a:solidFill>
                  </a:tcPr>
                </a:tc>
                <a:tc>
                  <a:txBody>
                    <a:bodyPr/>
                    <a:lstStyle/>
                    <a:p>
                      <a:pPr marL="0" marR="0" indent="-228600" algn="ctr" defTabSz="914400" rtl="1" eaLnBrk="1" fontAlgn="auto" latinLnBrk="0" hangingPunct="1">
                        <a:lnSpc>
                          <a:spcPct val="100000"/>
                        </a:lnSpc>
                        <a:spcBef>
                          <a:spcPts val="0"/>
                        </a:spcBef>
                        <a:spcAft>
                          <a:spcPts val="0"/>
                        </a:spcAft>
                        <a:buClrTx/>
                        <a:buSzTx/>
                        <a:buFontTx/>
                        <a:buNone/>
                        <a:tabLst/>
                        <a:defRPr/>
                      </a:pPr>
                      <a:r>
                        <a:rPr lang="fa-IR" sz="1600" b="1" kern="1200" dirty="0" smtClean="0">
                          <a:solidFill>
                            <a:schemeClr val="tx1"/>
                          </a:solidFill>
                          <a:latin typeface="+mn-lt"/>
                          <a:ea typeface="+mn-ea"/>
                          <a:cs typeface="B Mitra" pitchFamily="2" charset="-78"/>
                        </a:rPr>
                        <a:t>دلايل موفقيت يا عدم موفقيت</a:t>
                      </a:r>
                      <a:endParaRPr lang="en-US" sz="1600" b="1" kern="1200" dirty="0" smtClean="0">
                        <a:solidFill>
                          <a:schemeClr val="tx1"/>
                        </a:solidFill>
                        <a:latin typeface="+mn-lt"/>
                        <a:ea typeface="+mn-ea"/>
                        <a:cs typeface="B Mitra" pitchFamily="2" charset="-78"/>
                      </a:endParaRPr>
                    </a:p>
                  </a:txBody>
                  <a:tcPr marL="68580" marR="68580" marT="0" marB="0" anchor="ctr">
                    <a:solidFill>
                      <a:schemeClr val="tx2">
                        <a:lumMod val="40000"/>
                        <a:lumOff val="60000"/>
                      </a:schemeClr>
                    </a:solidFill>
                  </a:tcPr>
                </a:tc>
              </a:tr>
              <a:tr h="2137481">
                <a:tc>
                  <a:txBody>
                    <a:bodyPr/>
                    <a:lstStyle/>
                    <a:p>
                      <a:pPr algn="ctr" rtl="1">
                        <a:lnSpc>
                          <a:spcPct val="92000"/>
                        </a:lnSpc>
                        <a:spcAft>
                          <a:spcPts val="0"/>
                        </a:spcAft>
                      </a:pPr>
                      <a:r>
                        <a:rPr lang="ar-SA" sz="2000" b="0" kern="1200" dirty="0">
                          <a:solidFill>
                            <a:schemeClr val="tx1"/>
                          </a:solidFill>
                          <a:latin typeface="+mn-lt"/>
                          <a:ea typeface="+mn-ea"/>
                          <a:cs typeface="B Mitra" pitchFamily="2" charset="-78"/>
                        </a:rPr>
                        <a:t>11</a:t>
                      </a:r>
                      <a:endParaRPr lang="en-US" sz="2000" b="0" kern="1200" dirty="0">
                        <a:solidFill>
                          <a:schemeClr val="tx1"/>
                        </a:solidFill>
                        <a:latin typeface="+mn-lt"/>
                        <a:ea typeface="+mn-ea"/>
                        <a:cs typeface="B Mitra" pitchFamily="2" charset="-78"/>
                      </a:endParaRPr>
                    </a:p>
                  </a:txBody>
                  <a:tcPr marL="68580" marR="68580" marT="0" marB="0"/>
                </a:tc>
                <a:tc>
                  <a:txBody>
                    <a:bodyPr/>
                    <a:lstStyle/>
                    <a:p>
                      <a:pPr algn="justLow" rtl="1">
                        <a:lnSpc>
                          <a:spcPct val="92000"/>
                        </a:lnSpc>
                        <a:spcAft>
                          <a:spcPts val="0"/>
                        </a:spcAft>
                      </a:pPr>
                      <a:r>
                        <a:rPr lang="ar-SA" sz="2000" b="0" kern="1200" dirty="0">
                          <a:solidFill>
                            <a:schemeClr val="tx1"/>
                          </a:solidFill>
                          <a:latin typeface="+mn-lt"/>
                          <a:ea typeface="+mn-ea"/>
                          <a:cs typeface="B Mitra" pitchFamily="2" charset="-78"/>
                        </a:rPr>
                        <a:t>ماده133-بند ح: افزايش قيمت انرژي براي واحدهاي داراي مصرف سوخت سالانه بيش از دوهزار مترمكعب معادل نفت كوره يا قدرت بيش از دوهزار مگاوات</a:t>
                      </a:r>
                      <a:endParaRPr lang="en-US" sz="2000" b="0" kern="1200" dirty="0">
                        <a:solidFill>
                          <a:schemeClr val="tx1"/>
                        </a:solidFill>
                        <a:latin typeface="+mn-lt"/>
                        <a:ea typeface="+mn-ea"/>
                        <a:cs typeface="B Mitra" pitchFamily="2" charset="-78"/>
                      </a:endParaRPr>
                    </a:p>
                  </a:txBody>
                  <a:tcPr marL="68580" marR="68580" marT="0" marB="0"/>
                </a:tc>
                <a:tc>
                  <a:txBody>
                    <a:bodyPr/>
                    <a:lstStyle/>
                    <a:p>
                      <a:pPr algn="justLow" rtl="1">
                        <a:lnSpc>
                          <a:spcPct val="92000"/>
                        </a:lnSpc>
                        <a:spcAft>
                          <a:spcPts val="0"/>
                        </a:spcAft>
                      </a:pPr>
                      <a:r>
                        <a:rPr lang="ar-SA" sz="2000" b="0" kern="1200" dirty="0">
                          <a:solidFill>
                            <a:schemeClr val="tx1"/>
                          </a:solidFill>
                          <a:latin typeface="+mn-lt"/>
                          <a:ea typeface="+mn-ea"/>
                          <a:cs typeface="B Mitra" pitchFamily="2" charset="-78"/>
                        </a:rPr>
                        <a:t>الگوي مصرف صنايع توليد </a:t>
                      </a:r>
                      <a:r>
                        <a:rPr lang="ar-SA" sz="2000" b="0" kern="1200" dirty="0" smtClean="0">
                          <a:solidFill>
                            <a:schemeClr val="tx1"/>
                          </a:solidFill>
                          <a:latin typeface="+mn-lt"/>
                          <a:ea typeface="+mn-ea"/>
                          <a:cs typeface="B Mitra" pitchFamily="2" charset="-78"/>
                        </a:rPr>
                        <a:t>آلومينيوم، </a:t>
                      </a:r>
                      <a:r>
                        <a:rPr lang="ar-SA" sz="2000" b="0" kern="1200" dirty="0">
                          <a:solidFill>
                            <a:schemeClr val="tx1"/>
                          </a:solidFill>
                          <a:latin typeface="+mn-lt"/>
                          <a:ea typeface="+mn-ea"/>
                          <a:cs typeface="B Mitra" pitchFamily="2" charset="-78"/>
                        </a:rPr>
                        <a:t>آهک، گچ و سيمان، شيشه جام و ظروف شيشه‌اي، قند و شکر و توليد خمير کاغذ تهيه شده است.</a:t>
                      </a:r>
                      <a:endParaRPr lang="en-US" sz="2000" b="0" kern="1200" dirty="0">
                        <a:solidFill>
                          <a:schemeClr val="tx1"/>
                        </a:solidFill>
                        <a:latin typeface="+mn-lt"/>
                        <a:ea typeface="+mn-ea"/>
                        <a:cs typeface="B Mitra" pitchFamily="2" charset="-78"/>
                      </a:endParaRPr>
                    </a:p>
                  </a:txBody>
                  <a:tcPr marL="68580" marR="68580" marT="0" marB="0"/>
                </a:tc>
                <a:tc>
                  <a:txBody>
                    <a:bodyPr/>
                    <a:lstStyle/>
                    <a:p>
                      <a:pPr algn="justLow" rtl="1">
                        <a:lnSpc>
                          <a:spcPct val="92000"/>
                        </a:lnSpc>
                        <a:spcAft>
                          <a:spcPts val="0"/>
                        </a:spcAft>
                      </a:pPr>
                      <a:r>
                        <a:rPr lang="ar-SA" sz="2000" b="0" kern="1200" dirty="0">
                          <a:solidFill>
                            <a:schemeClr val="tx1"/>
                          </a:solidFill>
                          <a:latin typeface="+mn-lt"/>
                          <a:ea typeface="+mn-ea"/>
                          <a:cs typeface="B Mitra" pitchFamily="2" charset="-78"/>
                        </a:rPr>
                        <a:t>مهمترین مانع اجرای این ماده کمبود اعتبار و امکانات سازمان ملی استاندارد است. طبق قانون، تدوین و بازنگری استانداردها و نظارت بر اجرای آنها به عهده این سازمان است و </a:t>
                      </a:r>
                      <a:r>
                        <a:rPr lang="ar-SA" sz="2000" b="0" kern="1200" dirty="0" smtClean="0">
                          <a:solidFill>
                            <a:schemeClr val="tx1"/>
                          </a:solidFill>
                          <a:latin typeface="+mn-lt"/>
                          <a:ea typeface="+mn-ea"/>
                          <a:cs typeface="B Mitra" pitchFamily="2" charset="-78"/>
                        </a:rPr>
                        <a:t>وزارتخانه</a:t>
                      </a:r>
                      <a:r>
                        <a:rPr lang="en-US" sz="2000" b="0" kern="1200" dirty="0" smtClean="0">
                          <a:solidFill>
                            <a:schemeClr val="tx1"/>
                          </a:solidFill>
                          <a:latin typeface="+mn-lt"/>
                          <a:ea typeface="+mn-ea"/>
                          <a:cs typeface="B Mitra" pitchFamily="2" charset="-78"/>
                        </a:rPr>
                        <a:t> </a:t>
                      </a:r>
                      <a:r>
                        <a:rPr lang="ar-SA" sz="2000" b="0" kern="1200" dirty="0" smtClean="0">
                          <a:solidFill>
                            <a:schemeClr val="tx1"/>
                          </a:solidFill>
                          <a:latin typeface="+mn-lt"/>
                          <a:ea typeface="+mn-ea"/>
                          <a:cs typeface="B Mitra" pitchFamily="2" charset="-78"/>
                        </a:rPr>
                        <a:t>های </a:t>
                      </a:r>
                      <a:r>
                        <a:rPr lang="ar-SA" sz="2000" b="0" kern="1200" dirty="0">
                          <a:solidFill>
                            <a:schemeClr val="tx1"/>
                          </a:solidFill>
                          <a:latin typeface="+mn-lt"/>
                          <a:ea typeface="+mn-ea"/>
                          <a:cs typeface="B Mitra" pitchFamily="2" charset="-78"/>
                        </a:rPr>
                        <a:t>نفت و نیرو برای پیشبرد وظایف آن در بخش انرژی کمک </a:t>
                      </a:r>
                      <a:r>
                        <a:rPr lang="ar-SA" sz="2000" b="0" kern="1200" dirty="0" smtClean="0">
                          <a:solidFill>
                            <a:schemeClr val="tx1"/>
                          </a:solidFill>
                          <a:latin typeface="+mn-lt"/>
                          <a:ea typeface="+mn-ea"/>
                          <a:cs typeface="B Mitra" pitchFamily="2" charset="-78"/>
                        </a:rPr>
                        <a:t>می</a:t>
                      </a:r>
                      <a:r>
                        <a:rPr lang="en-US" sz="2000" b="0" kern="1200" dirty="0" smtClean="0">
                          <a:solidFill>
                            <a:schemeClr val="tx1"/>
                          </a:solidFill>
                          <a:latin typeface="+mn-lt"/>
                          <a:ea typeface="+mn-ea"/>
                          <a:cs typeface="B Mitra" pitchFamily="2" charset="-78"/>
                        </a:rPr>
                        <a:t> </a:t>
                      </a:r>
                      <a:r>
                        <a:rPr lang="ar-SA" sz="2000" b="0" kern="1200" dirty="0" smtClean="0">
                          <a:solidFill>
                            <a:schemeClr val="tx1"/>
                          </a:solidFill>
                          <a:latin typeface="+mn-lt"/>
                          <a:ea typeface="+mn-ea"/>
                          <a:cs typeface="B Mitra" pitchFamily="2" charset="-78"/>
                        </a:rPr>
                        <a:t>کنند</a:t>
                      </a:r>
                      <a:r>
                        <a:rPr lang="ar-SA" sz="2000" b="0" kern="1200" dirty="0">
                          <a:solidFill>
                            <a:schemeClr val="tx1"/>
                          </a:solidFill>
                          <a:latin typeface="+mn-lt"/>
                          <a:ea typeface="+mn-ea"/>
                          <a:cs typeface="B Mitra" pitchFamily="2" charset="-78"/>
                        </a:rPr>
                        <a:t>.</a:t>
                      </a:r>
                      <a:endParaRPr lang="en-US" sz="2000" b="0" kern="1200" dirty="0">
                        <a:solidFill>
                          <a:schemeClr val="tx1"/>
                        </a:solidFill>
                        <a:latin typeface="+mn-lt"/>
                        <a:ea typeface="+mn-ea"/>
                        <a:cs typeface="B Mitra" pitchFamily="2" charset="-78"/>
                      </a:endParaRPr>
                    </a:p>
                  </a:txBody>
                  <a:tcPr marL="68580" marR="68580" marT="0" marB="0"/>
                </a:tc>
              </a:tr>
            </a:tbl>
          </a:graphicData>
        </a:graphic>
      </p:graphicFrame>
      <p:sp>
        <p:nvSpPr>
          <p:cNvPr id="6" name="Title 4"/>
          <p:cNvSpPr txBox="1">
            <a:spLocks/>
          </p:cNvSpPr>
          <p:nvPr/>
        </p:nvSpPr>
        <p:spPr bwMode="auto">
          <a:xfrm>
            <a:off x="457200" y="228600"/>
            <a:ext cx="8229600" cy="1143000"/>
          </a:xfrm>
          <a:prstGeom prst="roundRect">
            <a:avLst/>
          </a:prstGeom>
          <a:solidFill>
            <a:schemeClr val="accent1">
              <a:lumMod val="20000"/>
              <a:lumOff val="80000"/>
            </a:schemeClr>
          </a:solidFill>
          <a:ln w="25400" cap="flat"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2400" b="0" i="0" u="none" strike="noStrike" kern="1200" cap="none" spc="0" normalizeH="0" baseline="0" noProof="0" dirty="0" smtClean="0">
                <a:ln>
                  <a:noFill/>
                </a:ln>
                <a:solidFill>
                  <a:srgbClr val="C00000"/>
                </a:solidFill>
                <a:effectLst/>
                <a:uLnTx/>
                <a:uFillTx/>
                <a:latin typeface="+mn-lt"/>
                <a:ea typeface="+mn-ea"/>
                <a:cs typeface="B Titr" pitchFamily="2" charset="-78"/>
              </a:rPr>
              <a:t>تكاليف بخش برق در برنامه‌ پنجم توسعه و آسيب شناسي كلي آنها</a:t>
            </a:r>
            <a:endParaRPr kumimoji="0" lang="en-US" sz="2400" b="0" i="0" u="none" strike="noStrike" kern="1200" cap="none" spc="0" normalizeH="0" baseline="0" noProof="0" dirty="0">
              <a:ln>
                <a:noFill/>
              </a:ln>
              <a:solidFill>
                <a:srgbClr val="C00000"/>
              </a:solidFill>
              <a:effectLst/>
              <a:uLnTx/>
              <a:uFillTx/>
              <a:latin typeface="+mn-lt"/>
              <a:ea typeface="+mn-ea"/>
              <a:cs typeface="B Titr" pitchFamily="2" charset="-78"/>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a:p>
        </p:txBody>
      </p:sp>
      <p:sp>
        <p:nvSpPr>
          <p:cNvPr id="4" name="Slide Number Placeholder 3"/>
          <p:cNvSpPr>
            <a:spLocks noGrp="1"/>
          </p:cNvSpPr>
          <p:nvPr>
            <p:ph type="sldNum" sz="quarter" idx="12"/>
          </p:nvPr>
        </p:nvSpPr>
        <p:spPr/>
        <p:txBody>
          <a:bodyPr/>
          <a:lstStyle/>
          <a:p>
            <a:pPr>
              <a:defRPr/>
            </a:pPr>
            <a:fld id="{5C790BB6-1BD1-45FD-A29D-543C99DE4A5D}" type="slidenum">
              <a:rPr lang="ar-SA" smtClean="0"/>
              <a:pPr>
                <a:defRPr/>
              </a:pPr>
              <a:t>46</a:t>
            </a:fld>
            <a:endParaRPr lang="en-US"/>
          </a:p>
        </p:txBody>
      </p:sp>
      <p:graphicFrame>
        <p:nvGraphicFramePr>
          <p:cNvPr id="5" name="Content Placeholder 5"/>
          <p:cNvGraphicFramePr>
            <a:graphicFrameLocks/>
          </p:cNvGraphicFramePr>
          <p:nvPr/>
        </p:nvGraphicFramePr>
        <p:xfrm>
          <a:off x="152400" y="1219200"/>
          <a:ext cx="8686800" cy="5638800"/>
        </p:xfrm>
        <a:graphic>
          <a:graphicData uri="http://schemas.openxmlformats.org/drawingml/2006/table">
            <a:tbl>
              <a:tblPr rtl="1" firstRow="1" bandRow="1">
                <a:tableStyleId>{D7AC3CCA-C797-4891-BE02-D94E43425B78}</a:tableStyleId>
              </a:tblPr>
              <a:tblGrid>
                <a:gridCol w="575782"/>
                <a:gridCol w="1253018"/>
                <a:gridCol w="5537200"/>
                <a:gridCol w="1320800"/>
              </a:tblGrid>
              <a:tr h="496811">
                <a:tc>
                  <a:txBody>
                    <a:bodyPr/>
                    <a:lstStyle/>
                    <a:p>
                      <a:pPr marL="0" indent="-228600" algn="ctr" defTabSz="914400" rtl="1" eaLnBrk="1" latinLnBrk="0" hangingPunct="1">
                        <a:lnSpc>
                          <a:spcPct val="92000"/>
                        </a:lnSpc>
                        <a:spcAft>
                          <a:spcPts val="0"/>
                        </a:spcAft>
                      </a:pPr>
                      <a:r>
                        <a:rPr lang="fa-IR" sz="1600" b="1" kern="1200" dirty="0" smtClean="0">
                          <a:solidFill>
                            <a:schemeClr val="tx1"/>
                          </a:solidFill>
                          <a:latin typeface="+mn-lt"/>
                          <a:ea typeface="+mn-ea"/>
                          <a:cs typeface="B Mitra" pitchFamily="2" charset="-78"/>
                        </a:rPr>
                        <a:t>رديف</a:t>
                      </a:r>
                      <a:endParaRPr lang="en-US" sz="1600" b="1" kern="1200" dirty="0">
                        <a:solidFill>
                          <a:schemeClr val="tx1"/>
                        </a:solidFill>
                        <a:latin typeface="+mn-lt"/>
                        <a:ea typeface="+mn-ea"/>
                        <a:cs typeface="B Mitra" pitchFamily="2" charset="-78"/>
                      </a:endParaRPr>
                    </a:p>
                  </a:txBody>
                  <a:tcPr marL="68580" marR="68580" marT="0" marB="0" anchor="ctr">
                    <a:solidFill>
                      <a:schemeClr val="tx2">
                        <a:lumMod val="40000"/>
                        <a:lumOff val="60000"/>
                      </a:schemeClr>
                    </a:solidFill>
                  </a:tcPr>
                </a:tc>
                <a:tc>
                  <a:txBody>
                    <a:bodyPr/>
                    <a:lstStyle/>
                    <a:p>
                      <a:pPr marL="0" indent="-228600" algn="ctr" defTabSz="914400" rtl="1" eaLnBrk="1" latinLnBrk="0" hangingPunct="1">
                        <a:lnSpc>
                          <a:spcPct val="92000"/>
                        </a:lnSpc>
                        <a:spcAft>
                          <a:spcPts val="0"/>
                        </a:spcAft>
                      </a:pPr>
                      <a:r>
                        <a:rPr lang="fa-IR" sz="1600" b="1" kern="1200" dirty="0">
                          <a:solidFill>
                            <a:schemeClr val="tx1"/>
                          </a:solidFill>
                          <a:latin typeface="+mn-lt"/>
                          <a:ea typeface="+mn-ea"/>
                          <a:cs typeface="B Mitra" pitchFamily="2" charset="-78"/>
                        </a:rPr>
                        <a:t>محور اصلي تكليف</a:t>
                      </a:r>
                      <a:endParaRPr lang="en-US" sz="1600" b="1" kern="1200" dirty="0">
                        <a:solidFill>
                          <a:schemeClr val="tx1"/>
                        </a:solidFill>
                        <a:latin typeface="+mn-lt"/>
                        <a:ea typeface="+mn-ea"/>
                        <a:cs typeface="B Mitra" pitchFamily="2" charset="-78"/>
                      </a:endParaRPr>
                    </a:p>
                  </a:txBody>
                  <a:tcPr marL="68580" marR="68580" marT="0" marB="0" anchor="ctr">
                    <a:solidFill>
                      <a:schemeClr val="tx2">
                        <a:lumMod val="40000"/>
                        <a:lumOff val="60000"/>
                      </a:schemeClr>
                    </a:solidFill>
                  </a:tcPr>
                </a:tc>
                <a:tc>
                  <a:txBody>
                    <a:bodyPr/>
                    <a:lstStyle/>
                    <a:p>
                      <a:pPr marL="0" indent="-228600" algn="ctr" defTabSz="914400" rtl="1" eaLnBrk="1" latinLnBrk="0" hangingPunct="1">
                        <a:lnSpc>
                          <a:spcPct val="92000"/>
                        </a:lnSpc>
                        <a:spcAft>
                          <a:spcPts val="0"/>
                        </a:spcAft>
                      </a:pPr>
                      <a:r>
                        <a:rPr lang="fa-IR" sz="1600" b="1" kern="1200" dirty="0" smtClean="0">
                          <a:solidFill>
                            <a:schemeClr val="tx1"/>
                          </a:solidFill>
                          <a:latin typeface="+mn-lt"/>
                          <a:ea typeface="+mn-ea"/>
                          <a:cs typeface="B Mitra" pitchFamily="2" charset="-78"/>
                        </a:rPr>
                        <a:t>خلاصة عملكرد</a:t>
                      </a:r>
                      <a:endParaRPr lang="en-US" sz="1600" b="1" kern="1200" dirty="0" smtClean="0">
                        <a:solidFill>
                          <a:schemeClr val="tx1"/>
                        </a:solidFill>
                        <a:latin typeface="+mn-lt"/>
                        <a:ea typeface="+mn-ea"/>
                        <a:cs typeface="B Mitra" pitchFamily="2" charset="-78"/>
                      </a:endParaRPr>
                    </a:p>
                  </a:txBody>
                  <a:tcPr marL="68580" marR="68580" marT="0" marB="0" anchor="ctr">
                    <a:solidFill>
                      <a:schemeClr val="tx2">
                        <a:lumMod val="40000"/>
                        <a:lumOff val="60000"/>
                      </a:schemeClr>
                    </a:solidFill>
                  </a:tcPr>
                </a:tc>
                <a:tc>
                  <a:txBody>
                    <a:bodyPr/>
                    <a:lstStyle/>
                    <a:p>
                      <a:pPr marL="0" marR="0" indent="-228600" algn="ctr" defTabSz="914400" rtl="1" eaLnBrk="1" fontAlgn="auto" latinLnBrk="0" hangingPunct="1">
                        <a:lnSpc>
                          <a:spcPct val="100000"/>
                        </a:lnSpc>
                        <a:spcBef>
                          <a:spcPts val="0"/>
                        </a:spcBef>
                        <a:spcAft>
                          <a:spcPts val="0"/>
                        </a:spcAft>
                        <a:buClrTx/>
                        <a:buSzTx/>
                        <a:buFontTx/>
                        <a:buNone/>
                        <a:tabLst/>
                        <a:defRPr/>
                      </a:pPr>
                      <a:r>
                        <a:rPr lang="fa-IR" sz="1600" b="1" kern="1200" dirty="0" smtClean="0">
                          <a:solidFill>
                            <a:schemeClr val="tx1"/>
                          </a:solidFill>
                          <a:latin typeface="+mn-lt"/>
                          <a:ea typeface="+mn-ea"/>
                          <a:cs typeface="B Mitra" pitchFamily="2" charset="-78"/>
                        </a:rPr>
                        <a:t>دلايل موفقيت يا عدم موفقيت</a:t>
                      </a:r>
                      <a:endParaRPr lang="en-US" sz="1600" b="1" kern="1200" dirty="0" smtClean="0">
                        <a:solidFill>
                          <a:schemeClr val="tx1"/>
                        </a:solidFill>
                        <a:latin typeface="+mn-lt"/>
                        <a:ea typeface="+mn-ea"/>
                        <a:cs typeface="B Mitra" pitchFamily="2" charset="-78"/>
                      </a:endParaRPr>
                    </a:p>
                  </a:txBody>
                  <a:tcPr marL="68580" marR="68580" marT="0" marB="0" anchor="ctr">
                    <a:solidFill>
                      <a:schemeClr val="tx2">
                        <a:lumMod val="40000"/>
                        <a:lumOff val="60000"/>
                      </a:schemeClr>
                    </a:solidFill>
                  </a:tcPr>
                </a:tc>
              </a:tr>
              <a:tr h="5141989">
                <a:tc>
                  <a:txBody>
                    <a:bodyPr/>
                    <a:lstStyle/>
                    <a:p>
                      <a:pPr algn="ctr" rtl="1">
                        <a:lnSpc>
                          <a:spcPct val="92000"/>
                        </a:lnSpc>
                        <a:spcAft>
                          <a:spcPts val="0"/>
                        </a:spcAft>
                      </a:pPr>
                      <a:r>
                        <a:rPr lang="ar-SA" sz="2000" b="0" kern="1200" dirty="0">
                          <a:solidFill>
                            <a:schemeClr val="tx1"/>
                          </a:solidFill>
                          <a:latin typeface="+mn-lt"/>
                          <a:ea typeface="+mn-ea"/>
                          <a:cs typeface="B Mitra" pitchFamily="2" charset="-78"/>
                        </a:rPr>
                        <a:t>12</a:t>
                      </a:r>
                      <a:endParaRPr lang="en-US" sz="2000" b="0" kern="1200" dirty="0">
                        <a:solidFill>
                          <a:schemeClr val="tx1"/>
                        </a:solidFill>
                        <a:latin typeface="+mn-lt"/>
                        <a:ea typeface="+mn-ea"/>
                        <a:cs typeface="B Mitra" pitchFamily="2" charset="-78"/>
                      </a:endParaRPr>
                    </a:p>
                  </a:txBody>
                  <a:tcPr marL="68580" marR="68580" marT="0" marB="0"/>
                </a:tc>
                <a:tc>
                  <a:txBody>
                    <a:bodyPr/>
                    <a:lstStyle/>
                    <a:p>
                      <a:pPr algn="justLow" rtl="1">
                        <a:lnSpc>
                          <a:spcPct val="92000"/>
                        </a:lnSpc>
                        <a:spcAft>
                          <a:spcPts val="0"/>
                        </a:spcAft>
                      </a:pPr>
                      <a:r>
                        <a:rPr lang="ar-SA" sz="2000" b="0" kern="1200" dirty="0">
                          <a:solidFill>
                            <a:schemeClr val="tx1"/>
                          </a:solidFill>
                          <a:latin typeface="+mn-lt"/>
                          <a:ea typeface="+mn-ea"/>
                          <a:cs typeface="B Mitra" pitchFamily="2" charset="-78"/>
                        </a:rPr>
                        <a:t>ماده134:اعمال مشوقهای مالی جهت رعایت الگوی مصرف و بهینه</a:t>
                      </a:r>
                      <a:r>
                        <a:rPr lang="en-US" sz="2000" b="0" kern="1200" dirty="0">
                          <a:solidFill>
                            <a:schemeClr val="tx1"/>
                          </a:solidFill>
                          <a:latin typeface="+mn-lt"/>
                          <a:ea typeface="+mn-ea"/>
                          <a:cs typeface="B Mitra" pitchFamily="2" charset="-78"/>
                        </a:rPr>
                        <a:t>‌</a:t>
                      </a:r>
                      <a:r>
                        <a:rPr lang="ar-SA" sz="2000" b="0" kern="1200" dirty="0">
                          <a:solidFill>
                            <a:schemeClr val="tx1"/>
                          </a:solidFill>
                          <a:latin typeface="+mn-lt"/>
                          <a:ea typeface="+mn-ea"/>
                          <a:cs typeface="B Mitra" pitchFamily="2" charset="-78"/>
                        </a:rPr>
                        <a:t>سازی مصرف انرژی، تولید محصولات کم</a:t>
                      </a:r>
                      <a:r>
                        <a:rPr lang="en-US" sz="2000" b="0" kern="1200" dirty="0">
                          <a:solidFill>
                            <a:schemeClr val="tx1"/>
                          </a:solidFill>
                          <a:latin typeface="+mn-lt"/>
                          <a:ea typeface="+mn-ea"/>
                          <a:cs typeface="B Mitra" pitchFamily="2" charset="-78"/>
                        </a:rPr>
                        <a:t>‌</a:t>
                      </a:r>
                      <a:r>
                        <a:rPr lang="ar-SA" sz="2000" b="0" kern="1200" dirty="0">
                          <a:solidFill>
                            <a:schemeClr val="tx1"/>
                          </a:solidFill>
                          <a:latin typeface="+mn-lt"/>
                          <a:ea typeface="+mn-ea"/>
                          <a:cs typeface="B Mitra" pitchFamily="2" charset="-78"/>
                        </a:rPr>
                        <a:t>مصرف و با استاندارد بالا</a:t>
                      </a:r>
                      <a:endParaRPr lang="en-US" sz="2000" b="0" kern="1200" dirty="0">
                        <a:solidFill>
                          <a:schemeClr val="tx1"/>
                        </a:solidFill>
                        <a:latin typeface="+mn-lt"/>
                        <a:ea typeface="+mn-ea"/>
                        <a:cs typeface="B Mitra" pitchFamily="2" charset="-78"/>
                      </a:endParaRPr>
                    </a:p>
                  </a:txBody>
                  <a:tcPr marL="68580" marR="68580" marT="0" marB="0"/>
                </a:tc>
                <a:tc>
                  <a:txBody>
                    <a:bodyPr/>
                    <a:lstStyle/>
                    <a:p>
                      <a:pPr algn="justLow" rtl="1">
                        <a:lnSpc>
                          <a:spcPct val="92000"/>
                        </a:lnSpc>
                        <a:spcAft>
                          <a:spcPts val="0"/>
                        </a:spcAft>
                      </a:pPr>
                      <a:r>
                        <a:rPr lang="ar-SA" sz="2000" b="0" kern="1200" dirty="0">
                          <a:solidFill>
                            <a:schemeClr val="tx1"/>
                          </a:solidFill>
                          <a:latin typeface="+mn-lt"/>
                          <a:ea typeface="+mn-ea"/>
                          <a:cs typeface="B Mitra" pitchFamily="2" charset="-78"/>
                        </a:rPr>
                        <a:t>با توجه به عدم تامين منابع مالي مورد نياز اين ماده ( عدم وجود منابع مالي از طريق قانون هدفمندي يارانه ها و همچنين بدهي­هاي وزارت نيرو ) عملا اين ماده اجرائي نشده است. با اين وجود وزارتخانه هاي نيرو و نفت از مفاد مشابه در بودجه­هاي سنواتي در قالب طرح يارانه سود تسهيلات و همچنين وجوه اداره شده براي اعمال مشوقهاي مالي به توليد كنندگان تجهيزات انرژي­بر و متقاضيان اجراي طرحهاي صرفه­جوئي انرژي در صنايع استفاده نموده­اند. نمونه­اي از آن كمك مالي به توليد كنندگان يخچال و فريزر و كولرهاي آبي براي ارتقاء راندمان و كاهش مصرف انرژي بوده است. همچنين برخي اقدامات تعرفه‌اي نيز به شرح زير به منظور تشويق مشترکين به اصلاح الگوي مصرف اعمال مي‌گردد:</a:t>
                      </a:r>
                      <a:endParaRPr lang="en-US" sz="2000" b="0" kern="1200" dirty="0">
                        <a:solidFill>
                          <a:schemeClr val="tx1"/>
                        </a:solidFill>
                        <a:latin typeface="+mn-lt"/>
                        <a:ea typeface="+mn-ea"/>
                        <a:cs typeface="B Mitra" pitchFamily="2" charset="-78"/>
                      </a:endParaRPr>
                    </a:p>
                    <a:p>
                      <a:pPr algn="justLow" rtl="1">
                        <a:lnSpc>
                          <a:spcPct val="92000"/>
                        </a:lnSpc>
                        <a:spcAft>
                          <a:spcPts val="0"/>
                        </a:spcAft>
                      </a:pPr>
                      <a:r>
                        <a:rPr lang="ar-SA" sz="2000" b="0" kern="1200" dirty="0">
                          <a:solidFill>
                            <a:schemeClr val="tx1"/>
                          </a:solidFill>
                          <a:latin typeface="+mn-lt"/>
                          <a:ea typeface="+mn-ea"/>
                          <a:cs typeface="B Mitra" pitchFamily="2" charset="-78"/>
                        </a:rPr>
                        <a:t> اعمال نرخ هاي پلکاني قيمت برق برحسب ميزان کل مصرف هر مشترک</a:t>
                      </a:r>
                      <a:endParaRPr lang="en-US" sz="2000" b="0" kern="1200" dirty="0">
                        <a:solidFill>
                          <a:schemeClr val="tx1"/>
                        </a:solidFill>
                        <a:latin typeface="+mn-lt"/>
                        <a:ea typeface="+mn-ea"/>
                        <a:cs typeface="B Mitra" pitchFamily="2" charset="-78"/>
                      </a:endParaRPr>
                    </a:p>
                    <a:p>
                      <a:pPr algn="justLow" rtl="1">
                        <a:lnSpc>
                          <a:spcPct val="92000"/>
                        </a:lnSpc>
                        <a:spcAft>
                          <a:spcPts val="0"/>
                        </a:spcAft>
                      </a:pPr>
                      <a:r>
                        <a:rPr lang="ar-SA" sz="2000" b="0" kern="1200" dirty="0">
                          <a:solidFill>
                            <a:schemeClr val="tx1"/>
                          </a:solidFill>
                          <a:latin typeface="+mn-lt"/>
                          <a:ea typeface="+mn-ea"/>
                          <a:cs typeface="B Mitra" pitchFamily="2" charset="-78"/>
                        </a:rPr>
                        <a:t>اعمال نرخ هاي متفاوت در ساعات مختلف شبانه روز برحسب کم باري، ميان باري و اوج بار</a:t>
                      </a:r>
                      <a:endParaRPr lang="en-US" sz="2000" b="0" kern="1200" dirty="0">
                        <a:solidFill>
                          <a:schemeClr val="tx1"/>
                        </a:solidFill>
                        <a:latin typeface="+mn-lt"/>
                        <a:ea typeface="+mn-ea"/>
                        <a:cs typeface="B Mitra" pitchFamily="2" charset="-78"/>
                      </a:endParaRPr>
                    </a:p>
                    <a:p>
                      <a:pPr algn="justLow" rtl="1">
                        <a:lnSpc>
                          <a:spcPct val="92000"/>
                        </a:lnSpc>
                        <a:spcAft>
                          <a:spcPts val="0"/>
                        </a:spcAft>
                      </a:pPr>
                      <a:r>
                        <a:rPr lang="ar-SA" sz="2000" b="0" kern="1200" dirty="0">
                          <a:solidFill>
                            <a:schemeClr val="tx1"/>
                          </a:solidFill>
                          <a:latin typeface="+mn-lt"/>
                          <a:ea typeface="+mn-ea"/>
                          <a:cs typeface="B Mitra" pitchFamily="2" charset="-78"/>
                        </a:rPr>
                        <a:t>اعمال نرخ هاي متفاوت در فصول مختلف سال (تابستان و ساير فصول)</a:t>
                      </a:r>
                      <a:endParaRPr lang="en-US" sz="2000" b="0" kern="1200" dirty="0">
                        <a:solidFill>
                          <a:schemeClr val="tx1"/>
                        </a:solidFill>
                        <a:latin typeface="+mn-lt"/>
                        <a:ea typeface="+mn-ea"/>
                        <a:cs typeface="B Mitra" pitchFamily="2" charset="-78"/>
                      </a:endParaRPr>
                    </a:p>
                    <a:p>
                      <a:pPr algn="justLow" rtl="1">
                        <a:lnSpc>
                          <a:spcPct val="92000"/>
                        </a:lnSpc>
                        <a:spcAft>
                          <a:spcPts val="0"/>
                        </a:spcAft>
                      </a:pPr>
                      <a:r>
                        <a:rPr lang="ar-SA" sz="2000" b="0" kern="1200" dirty="0">
                          <a:solidFill>
                            <a:schemeClr val="tx1"/>
                          </a:solidFill>
                          <a:latin typeface="+mn-lt"/>
                          <a:ea typeface="+mn-ea"/>
                          <a:cs typeface="B Mitra" pitchFamily="2" charset="-78"/>
                        </a:rPr>
                        <a:t>اعمال تخفيفات قيمتي به منظور تشويق مشترکين( به ويژه صنعتي) به انتقال مصرف به روزهاي جمعه</a:t>
                      </a:r>
                      <a:endParaRPr lang="en-US" sz="2000" b="0" kern="1200" dirty="0">
                        <a:solidFill>
                          <a:schemeClr val="tx1"/>
                        </a:solidFill>
                        <a:latin typeface="+mn-lt"/>
                        <a:ea typeface="+mn-ea"/>
                        <a:cs typeface="B Mitra" pitchFamily="2" charset="-78"/>
                      </a:endParaRPr>
                    </a:p>
                    <a:p>
                      <a:pPr algn="justLow" rtl="1">
                        <a:lnSpc>
                          <a:spcPct val="92000"/>
                        </a:lnSpc>
                        <a:spcAft>
                          <a:spcPts val="0"/>
                        </a:spcAft>
                      </a:pPr>
                      <a:r>
                        <a:rPr lang="ar-SA" sz="2000" b="0" kern="1200" dirty="0">
                          <a:solidFill>
                            <a:schemeClr val="tx1"/>
                          </a:solidFill>
                          <a:latin typeface="+mn-lt"/>
                          <a:ea typeface="+mn-ea"/>
                          <a:cs typeface="B Mitra" pitchFamily="2" charset="-78"/>
                        </a:rPr>
                        <a:t>اعمال تخفيفات قيمتي به مشترکين کشاورزي در ازاي عدم مصرف برق در ساعات اوج مصرف از 15 خرداد تا 15 شهريور</a:t>
                      </a:r>
                      <a:endParaRPr lang="en-US" sz="2000" b="0" kern="1200" dirty="0">
                        <a:solidFill>
                          <a:schemeClr val="tx1"/>
                        </a:solidFill>
                        <a:latin typeface="+mn-lt"/>
                        <a:ea typeface="+mn-ea"/>
                        <a:cs typeface="B Mitra" pitchFamily="2" charset="-78"/>
                      </a:endParaRPr>
                    </a:p>
                  </a:txBody>
                  <a:tcPr marL="68580" marR="68580" marT="0" marB="0"/>
                </a:tc>
                <a:tc>
                  <a:txBody>
                    <a:bodyPr/>
                    <a:lstStyle/>
                    <a:p>
                      <a:pPr algn="justLow" rtl="1">
                        <a:lnSpc>
                          <a:spcPct val="92000"/>
                        </a:lnSpc>
                        <a:spcAft>
                          <a:spcPts val="0"/>
                        </a:spcAft>
                      </a:pPr>
                      <a:r>
                        <a:rPr lang="ar-SA" sz="2000" b="0" kern="1200" dirty="0">
                          <a:solidFill>
                            <a:schemeClr val="tx1"/>
                          </a:solidFill>
                          <a:latin typeface="+mn-lt"/>
                          <a:ea typeface="+mn-ea"/>
                          <a:cs typeface="B Mitra" pitchFamily="2" charset="-78"/>
                        </a:rPr>
                        <a:t>- عدم تخصيص منابع مالي تعريف شده براي اين ماده</a:t>
                      </a:r>
                      <a:endParaRPr lang="en-US" sz="2000" b="0" kern="1200" dirty="0">
                        <a:solidFill>
                          <a:schemeClr val="tx1"/>
                        </a:solidFill>
                        <a:latin typeface="+mn-lt"/>
                        <a:ea typeface="+mn-ea"/>
                        <a:cs typeface="B Mitra" pitchFamily="2" charset="-78"/>
                      </a:endParaRPr>
                    </a:p>
                  </a:txBody>
                  <a:tcPr marL="68580" marR="68580" marT="0" marB="0"/>
                </a:tc>
              </a:tr>
            </a:tbl>
          </a:graphicData>
        </a:graphic>
      </p:graphicFrame>
      <p:sp>
        <p:nvSpPr>
          <p:cNvPr id="6" name="Title 4"/>
          <p:cNvSpPr txBox="1">
            <a:spLocks/>
          </p:cNvSpPr>
          <p:nvPr/>
        </p:nvSpPr>
        <p:spPr bwMode="auto">
          <a:xfrm>
            <a:off x="457200" y="228600"/>
            <a:ext cx="8229600" cy="838200"/>
          </a:xfrm>
          <a:prstGeom prst="roundRect">
            <a:avLst/>
          </a:prstGeom>
          <a:solidFill>
            <a:schemeClr val="accent1">
              <a:lumMod val="20000"/>
              <a:lumOff val="80000"/>
            </a:schemeClr>
          </a:solidFill>
          <a:ln w="25400" cap="flat"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2400" b="0" i="0" u="none" strike="noStrike" kern="1200" cap="none" spc="0" normalizeH="0" baseline="0" noProof="0" dirty="0" smtClean="0">
                <a:ln>
                  <a:noFill/>
                </a:ln>
                <a:solidFill>
                  <a:srgbClr val="C00000"/>
                </a:solidFill>
                <a:effectLst/>
                <a:uLnTx/>
                <a:uFillTx/>
                <a:latin typeface="+mn-lt"/>
                <a:ea typeface="+mn-ea"/>
                <a:cs typeface="B Titr" pitchFamily="2" charset="-78"/>
              </a:rPr>
              <a:t>تكاليف بخش برق در برنامه‌ پنجم توسعه و آسيب شناسي كلي آنها</a:t>
            </a:r>
            <a:endParaRPr kumimoji="0" lang="en-US" sz="2400" b="0" i="0" u="none" strike="noStrike" kern="1200" cap="none" spc="0" normalizeH="0" baseline="0" noProof="0" dirty="0">
              <a:ln>
                <a:noFill/>
              </a:ln>
              <a:solidFill>
                <a:srgbClr val="C00000"/>
              </a:solidFill>
              <a:effectLst/>
              <a:uLnTx/>
              <a:uFillTx/>
              <a:latin typeface="+mn-lt"/>
              <a:ea typeface="+mn-ea"/>
              <a:cs typeface="B Titr" pitchFamily="2" charset="-78"/>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a:p>
        </p:txBody>
      </p:sp>
      <p:sp>
        <p:nvSpPr>
          <p:cNvPr id="4" name="Slide Number Placeholder 3"/>
          <p:cNvSpPr>
            <a:spLocks noGrp="1"/>
          </p:cNvSpPr>
          <p:nvPr>
            <p:ph type="sldNum" sz="quarter" idx="12"/>
          </p:nvPr>
        </p:nvSpPr>
        <p:spPr/>
        <p:txBody>
          <a:bodyPr/>
          <a:lstStyle/>
          <a:p>
            <a:pPr>
              <a:defRPr/>
            </a:pPr>
            <a:fld id="{5C790BB6-1BD1-45FD-A29D-543C99DE4A5D}" type="slidenum">
              <a:rPr lang="ar-SA" smtClean="0"/>
              <a:pPr>
                <a:defRPr/>
              </a:pPr>
              <a:t>47</a:t>
            </a:fld>
            <a:endParaRPr lang="en-US"/>
          </a:p>
        </p:txBody>
      </p:sp>
      <p:graphicFrame>
        <p:nvGraphicFramePr>
          <p:cNvPr id="5" name="Content Placeholder 5"/>
          <p:cNvGraphicFramePr>
            <a:graphicFrameLocks/>
          </p:cNvGraphicFramePr>
          <p:nvPr/>
        </p:nvGraphicFramePr>
        <p:xfrm>
          <a:off x="457200" y="1447800"/>
          <a:ext cx="8229600" cy="3048000"/>
        </p:xfrm>
        <a:graphic>
          <a:graphicData uri="http://schemas.openxmlformats.org/drawingml/2006/table">
            <a:tbl>
              <a:tblPr rtl="1" firstRow="1" bandRow="1">
                <a:tableStyleId>{D7AC3CCA-C797-4891-BE02-D94E43425B78}</a:tableStyleId>
              </a:tblPr>
              <a:tblGrid>
                <a:gridCol w="533400"/>
                <a:gridCol w="1930400"/>
                <a:gridCol w="2463800"/>
                <a:gridCol w="3302000"/>
              </a:tblGrid>
              <a:tr h="220837">
                <a:tc>
                  <a:txBody>
                    <a:bodyPr/>
                    <a:lstStyle/>
                    <a:p>
                      <a:pPr marL="0" indent="-228600" algn="ctr" defTabSz="914400" rtl="1" eaLnBrk="1" latinLnBrk="0" hangingPunct="1">
                        <a:lnSpc>
                          <a:spcPct val="92000"/>
                        </a:lnSpc>
                        <a:spcAft>
                          <a:spcPts val="0"/>
                        </a:spcAft>
                      </a:pPr>
                      <a:r>
                        <a:rPr lang="fa-IR" sz="1600" b="1" kern="1200" dirty="0" smtClean="0">
                          <a:solidFill>
                            <a:schemeClr val="tx1"/>
                          </a:solidFill>
                          <a:latin typeface="+mn-lt"/>
                          <a:ea typeface="+mn-ea"/>
                          <a:cs typeface="B Mitra" pitchFamily="2" charset="-78"/>
                        </a:rPr>
                        <a:t>رديف</a:t>
                      </a:r>
                      <a:endParaRPr lang="en-US" sz="1600" b="1" kern="1200" dirty="0">
                        <a:solidFill>
                          <a:schemeClr val="tx1"/>
                        </a:solidFill>
                        <a:latin typeface="+mn-lt"/>
                        <a:ea typeface="+mn-ea"/>
                        <a:cs typeface="B Mitra" pitchFamily="2" charset="-78"/>
                      </a:endParaRPr>
                    </a:p>
                  </a:txBody>
                  <a:tcPr marL="68580" marR="68580" marT="0" marB="0" anchor="ctr">
                    <a:solidFill>
                      <a:schemeClr val="tx2">
                        <a:lumMod val="40000"/>
                        <a:lumOff val="60000"/>
                      </a:schemeClr>
                    </a:solidFill>
                  </a:tcPr>
                </a:tc>
                <a:tc>
                  <a:txBody>
                    <a:bodyPr/>
                    <a:lstStyle/>
                    <a:p>
                      <a:pPr marL="0" indent="-228600" algn="ctr" defTabSz="914400" rtl="1" eaLnBrk="1" latinLnBrk="0" hangingPunct="1">
                        <a:lnSpc>
                          <a:spcPct val="92000"/>
                        </a:lnSpc>
                        <a:spcAft>
                          <a:spcPts val="0"/>
                        </a:spcAft>
                      </a:pPr>
                      <a:r>
                        <a:rPr lang="fa-IR" sz="1600" b="1" kern="1200" dirty="0">
                          <a:solidFill>
                            <a:schemeClr val="tx1"/>
                          </a:solidFill>
                          <a:latin typeface="+mn-lt"/>
                          <a:ea typeface="+mn-ea"/>
                          <a:cs typeface="B Mitra" pitchFamily="2" charset="-78"/>
                        </a:rPr>
                        <a:t>محور اصلي تكليف</a:t>
                      </a:r>
                      <a:endParaRPr lang="en-US" sz="1600" b="1" kern="1200" dirty="0">
                        <a:solidFill>
                          <a:schemeClr val="tx1"/>
                        </a:solidFill>
                        <a:latin typeface="+mn-lt"/>
                        <a:ea typeface="+mn-ea"/>
                        <a:cs typeface="B Mitra" pitchFamily="2" charset="-78"/>
                      </a:endParaRPr>
                    </a:p>
                  </a:txBody>
                  <a:tcPr marL="68580" marR="68580" marT="0" marB="0" anchor="ctr">
                    <a:solidFill>
                      <a:schemeClr val="tx2">
                        <a:lumMod val="40000"/>
                        <a:lumOff val="60000"/>
                      </a:schemeClr>
                    </a:solidFill>
                  </a:tcPr>
                </a:tc>
                <a:tc>
                  <a:txBody>
                    <a:bodyPr/>
                    <a:lstStyle/>
                    <a:p>
                      <a:pPr marL="0" indent="-228600" algn="ctr" defTabSz="914400" rtl="1" eaLnBrk="1" latinLnBrk="0" hangingPunct="1">
                        <a:lnSpc>
                          <a:spcPct val="92000"/>
                        </a:lnSpc>
                        <a:spcAft>
                          <a:spcPts val="0"/>
                        </a:spcAft>
                      </a:pPr>
                      <a:r>
                        <a:rPr lang="fa-IR" sz="1600" b="1" kern="1200" dirty="0" smtClean="0">
                          <a:solidFill>
                            <a:schemeClr val="tx1"/>
                          </a:solidFill>
                          <a:latin typeface="+mn-lt"/>
                          <a:ea typeface="+mn-ea"/>
                          <a:cs typeface="B Mitra" pitchFamily="2" charset="-78"/>
                        </a:rPr>
                        <a:t>خلاصة عملكرد</a:t>
                      </a:r>
                      <a:endParaRPr lang="en-US" sz="1600" b="1" kern="1200" dirty="0" smtClean="0">
                        <a:solidFill>
                          <a:schemeClr val="tx1"/>
                        </a:solidFill>
                        <a:latin typeface="+mn-lt"/>
                        <a:ea typeface="+mn-ea"/>
                        <a:cs typeface="B Mitra" pitchFamily="2" charset="-78"/>
                      </a:endParaRPr>
                    </a:p>
                  </a:txBody>
                  <a:tcPr marL="68580" marR="68580" marT="0" marB="0" anchor="ctr">
                    <a:solidFill>
                      <a:schemeClr val="tx2">
                        <a:lumMod val="40000"/>
                        <a:lumOff val="60000"/>
                      </a:schemeClr>
                    </a:solidFill>
                  </a:tcPr>
                </a:tc>
                <a:tc>
                  <a:txBody>
                    <a:bodyPr/>
                    <a:lstStyle/>
                    <a:p>
                      <a:pPr marL="0" marR="0" indent="-228600" algn="ctr" defTabSz="914400" rtl="1" eaLnBrk="1" fontAlgn="auto" latinLnBrk="0" hangingPunct="1">
                        <a:lnSpc>
                          <a:spcPct val="100000"/>
                        </a:lnSpc>
                        <a:spcBef>
                          <a:spcPts val="0"/>
                        </a:spcBef>
                        <a:spcAft>
                          <a:spcPts val="0"/>
                        </a:spcAft>
                        <a:buClrTx/>
                        <a:buSzTx/>
                        <a:buFontTx/>
                        <a:buNone/>
                        <a:tabLst/>
                        <a:defRPr/>
                      </a:pPr>
                      <a:r>
                        <a:rPr lang="fa-IR" sz="1600" b="1" kern="1200" dirty="0" smtClean="0">
                          <a:solidFill>
                            <a:schemeClr val="tx1"/>
                          </a:solidFill>
                          <a:latin typeface="+mn-lt"/>
                          <a:ea typeface="+mn-ea"/>
                          <a:cs typeface="B Mitra" pitchFamily="2" charset="-78"/>
                        </a:rPr>
                        <a:t>دلايل موفقيت يا عدم موفقيت</a:t>
                      </a:r>
                      <a:endParaRPr lang="en-US" sz="1600" b="1" kern="1200" dirty="0" smtClean="0">
                        <a:solidFill>
                          <a:schemeClr val="tx1"/>
                        </a:solidFill>
                        <a:latin typeface="+mn-lt"/>
                        <a:ea typeface="+mn-ea"/>
                        <a:cs typeface="B Mitra" pitchFamily="2" charset="-78"/>
                      </a:endParaRPr>
                    </a:p>
                  </a:txBody>
                  <a:tcPr marL="68580" marR="68580" marT="0" marB="0" anchor="ctr">
                    <a:solidFill>
                      <a:schemeClr val="tx2">
                        <a:lumMod val="40000"/>
                        <a:lumOff val="60000"/>
                      </a:schemeClr>
                    </a:solidFill>
                  </a:tcPr>
                </a:tc>
              </a:tr>
              <a:tr h="2137481">
                <a:tc>
                  <a:txBody>
                    <a:bodyPr/>
                    <a:lstStyle/>
                    <a:p>
                      <a:pPr algn="ctr" rtl="1">
                        <a:lnSpc>
                          <a:spcPct val="92000"/>
                        </a:lnSpc>
                        <a:spcAft>
                          <a:spcPts val="0"/>
                        </a:spcAft>
                      </a:pPr>
                      <a:r>
                        <a:rPr lang="ar-SA" sz="2000" b="0" kern="1200" dirty="0">
                          <a:solidFill>
                            <a:schemeClr val="tx1"/>
                          </a:solidFill>
                          <a:latin typeface="+mn-lt"/>
                          <a:ea typeface="+mn-ea"/>
                          <a:cs typeface="B Mitra" pitchFamily="2" charset="-78"/>
                        </a:rPr>
                        <a:t>13</a:t>
                      </a:r>
                      <a:endParaRPr lang="en-US" sz="2000" b="0" kern="1200" dirty="0">
                        <a:solidFill>
                          <a:schemeClr val="tx1"/>
                        </a:solidFill>
                        <a:latin typeface="+mn-lt"/>
                        <a:ea typeface="+mn-ea"/>
                        <a:cs typeface="B Mitra" pitchFamily="2" charset="-78"/>
                      </a:endParaRPr>
                    </a:p>
                  </a:txBody>
                  <a:tcPr marL="68580" marR="68580" marT="0" marB="0"/>
                </a:tc>
                <a:tc>
                  <a:txBody>
                    <a:bodyPr/>
                    <a:lstStyle/>
                    <a:p>
                      <a:pPr algn="justLow" rtl="1">
                        <a:lnSpc>
                          <a:spcPct val="92000"/>
                        </a:lnSpc>
                        <a:spcAft>
                          <a:spcPts val="0"/>
                        </a:spcAft>
                      </a:pPr>
                      <a:r>
                        <a:rPr lang="ar-SA" sz="2000" b="0" kern="1200" dirty="0">
                          <a:solidFill>
                            <a:schemeClr val="tx1"/>
                          </a:solidFill>
                          <a:latin typeface="+mn-lt"/>
                          <a:ea typeface="+mn-ea"/>
                          <a:cs typeface="B Mitra" pitchFamily="2" charset="-78"/>
                        </a:rPr>
                        <a:t>ماده 134 -تبصره دو: انعقاد قرارداد با شركتهاي خدمات انرژي براي صرفه جويي در مصرف انرژي</a:t>
                      </a:r>
                      <a:endParaRPr lang="en-US" sz="2000" b="0" kern="1200" dirty="0">
                        <a:solidFill>
                          <a:schemeClr val="tx1"/>
                        </a:solidFill>
                        <a:latin typeface="+mn-lt"/>
                        <a:ea typeface="+mn-ea"/>
                        <a:cs typeface="B Mitra" pitchFamily="2" charset="-78"/>
                      </a:endParaRPr>
                    </a:p>
                  </a:txBody>
                  <a:tcPr marL="68580" marR="68580" marT="0" marB="0"/>
                </a:tc>
                <a:tc>
                  <a:txBody>
                    <a:bodyPr/>
                    <a:lstStyle/>
                    <a:p>
                      <a:pPr algn="justLow" rtl="1">
                        <a:lnSpc>
                          <a:spcPct val="92000"/>
                        </a:lnSpc>
                        <a:spcAft>
                          <a:spcPts val="0"/>
                        </a:spcAft>
                      </a:pPr>
                      <a:r>
                        <a:rPr lang="ar-SA" sz="2000" b="0" kern="1200" dirty="0">
                          <a:solidFill>
                            <a:schemeClr val="tx1"/>
                          </a:solidFill>
                          <a:latin typeface="+mn-lt"/>
                          <a:ea typeface="+mn-ea"/>
                          <a:cs typeface="B Mitra" pitchFamily="2" charset="-78"/>
                        </a:rPr>
                        <a:t>با وجود تصويب آئين نامه اجرايي براي اين تبصره در هيئت وزيران، تاكنون اين تبصره بصورت مناسب اجرائي نشده است.</a:t>
                      </a:r>
                      <a:endParaRPr lang="en-US" sz="2000" b="0" kern="1200" dirty="0">
                        <a:solidFill>
                          <a:schemeClr val="tx1"/>
                        </a:solidFill>
                        <a:latin typeface="+mn-lt"/>
                        <a:ea typeface="+mn-ea"/>
                        <a:cs typeface="B Mitra" pitchFamily="2" charset="-78"/>
                      </a:endParaRPr>
                    </a:p>
                  </a:txBody>
                  <a:tcPr marL="68580" marR="68580" marT="0" marB="0"/>
                </a:tc>
                <a:tc>
                  <a:txBody>
                    <a:bodyPr/>
                    <a:lstStyle/>
                    <a:p>
                      <a:pPr algn="justLow" rtl="1">
                        <a:lnSpc>
                          <a:spcPct val="92000"/>
                        </a:lnSpc>
                        <a:spcAft>
                          <a:spcPts val="0"/>
                        </a:spcAft>
                      </a:pPr>
                      <a:r>
                        <a:rPr lang="ar-SA" sz="2000" b="0" kern="1200" dirty="0">
                          <a:solidFill>
                            <a:schemeClr val="tx1"/>
                          </a:solidFill>
                          <a:latin typeface="+mn-lt"/>
                          <a:ea typeface="+mn-ea"/>
                          <a:cs typeface="B Mitra" pitchFamily="2" charset="-78"/>
                        </a:rPr>
                        <a:t>- عدم وجود شركتهاي خدمات انرژي قوي كه ريسك سرمايه گذاري و باز دريافت سرمايه خود از محل صرفه جوئي را تقبل نمايند.</a:t>
                      </a:r>
                      <a:endParaRPr lang="en-US" sz="2000" b="0" kern="1200" dirty="0">
                        <a:solidFill>
                          <a:schemeClr val="tx1"/>
                        </a:solidFill>
                        <a:latin typeface="+mn-lt"/>
                        <a:ea typeface="+mn-ea"/>
                        <a:cs typeface="B Mitra" pitchFamily="2" charset="-78"/>
                      </a:endParaRPr>
                    </a:p>
                    <a:p>
                      <a:pPr algn="justLow" rtl="1">
                        <a:lnSpc>
                          <a:spcPct val="92000"/>
                        </a:lnSpc>
                        <a:spcAft>
                          <a:spcPts val="0"/>
                        </a:spcAft>
                      </a:pPr>
                      <a:r>
                        <a:rPr lang="ar-SA" sz="2000" b="0" kern="1200" dirty="0">
                          <a:solidFill>
                            <a:schemeClr val="tx1"/>
                          </a:solidFill>
                          <a:latin typeface="+mn-lt"/>
                          <a:ea typeface="+mn-ea"/>
                          <a:cs typeface="B Mitra" pitchFamily="2" charset="-78"/>
                        </a:rPr>
                        <a:t>- عدم حمايت شركتهاي بيمه براي پوشش ريسك اجراي اين گونه پروژه­ها توسط شركتهاي خدمات انرژي</a:t>
                      </a:r>
                      <a:endParaRPr lang="en-US" sz="2000" b="0" kern="1200" dirty="0">
                        <a:solidFill>
                          <a:schemeClr val="tx1"/>
                        </a:solidFill>
                        <a:latin typeface="+mn-lt"/>
                        <a:ea typeface="+mn-ea"/>
                        <a:cs typeface="B Mitra" pitchFamily="2" charset="-78"/>
                      </a:endParaRPr>
                    </a:p>
                    <a:p>
                      <a:pPr algn="justLow" rtl="1">
                        <a:lnSpc>
                          <a:spcPct val="92000"/>
                        </a:lnSpc>
                        <a:spcAft>
                          <a:spcPts val="0"/>
                        </a:spcAft>
                      </a:pPr>
                      <a:r>
                        <a:rPr lang="ar-SA" sz="2000" b="0" kern="1200" dirty="0">
                          <a:solidFill>
                            <a:schemeClr val="tx1"/>
                          </a:solidFill>
                          <a:latin typeface="+mn-lt"/>
                          <a:ea typeface="+mn-ea"/>
                          <a:cs typeface="B Mitra" pitchFamily="2" charset="-78"/>
                        </a:rPr>
                        <a:t>- انگيزه پايين ساختمان هاي دولتي براي صرفه جويي در مصرف انرژي به دليل عدم انتفاع مستقيم از نتايج آن</a:t>
                      </a:r>
                      <a:endParaRPr lang="en-US" sz="2000" b="0" kern="1200" dirty="0">
                        <a:solidFill>
                          <a:schemeClr val="tx1"/>
                        </a:solidFill>
                        <a:latin typeface="+mn-lt"/>
                        <a:ea typeface="+mn-ea"/>
                        <a:cs typeface="B Mitra" pitchFamily="2" charset="-78"/>
                      </a:endParaRPr>
                    </a:p>
                  </a:txBody>
                  <a:tcPr marL="68580" marR="68580" marT="0" marB="0"/>
                </a:tc>
              </a:tr>
            </a:tbl>
          </a:graphicData>
        </a:graphic>
      </p:graphicFrame>
      <p:sp>
        <p:nvSpPr>
          <p:cNvPr id="6" name="Title 4"/>
          <p:cNvSpPr txBox="1">
            <a:spLocks/>
          </p:cNvSpPr>
          <p:nvPr/>
        </p:nvSpPr>
        <p:spPr bwMode="auto">
          <a:xfrm>
            <a:off x="457200" y="228600"/>
            <a:ext cx="8229600" cy="1143000"/>
          </a:xfrm>
          <a:prstGeom prst="roundRect">
            <a:avLst/>
          </a:prstGeom>
          <a:solidFill>
            <a:schemeClr val="accent1">
              <a:lumMod val="20000"/>
              <a:lumOff val="80000"/>
            </a:schemeClr>
          </a:solidFill>
          <a:ln w="25400" cap="flat"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2400" b="0" i="0" u="none" strike="noStrike" kern="1200" cap="none" spc="0" normalizeH="0" baseline="0" noProof="0" dirty="0" smtClean="0">
                <a:ln>
                  <a:noFill/>
                </a:ln>
                <a:solidFill>
                  <a:srgbClr val="C00000"/>
                </a:solidFill>
                <a:effectLst/>
                <a:uLnTx/>
                <a:uFillTx/>
                <a:latin typeface="+mn-lt"/>
                <a:ea typeface="+mn-ea"/>
                <a:cs typeface="B Titr" pitchFamily="2" charset="-78"/>
              </a:rPr>
              <a:t>تكاليف بخش برق در برنامه‌ پنجم توسعه و آسيب شناسي كلي آنها</a:t>
            </a:r>
            <a:endParaRPr kumimoji="0" lang="en-US" sz="2400" b="0" i="0" u="none" strike="noStrike" kern="1200" cap="none" spc="0" normalizeH="0" baseline="0" noProof="0" dirty="0">
              <a:ln>
                <a:noFill/>
              </a:ln>
              <a:solidFill>
                <a:srgbClr val="C00000"/>
              </a:solidFill>
              <a:effectLst/>
              <a:uLnTx/>
              <a:uFillTx/>
              <a:latin typeface="+mn-lt"/>
              <a:ea typeface="+mn-ea"/>
              <a:cs typeface="B Titr" pitchFamily="2" charset="-78"/>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a:p>
        </p:txBody>
      </p:sp>
      <p:sp>
        <p:nvSpPr>
          <p:cNvPr id="4" name="Slide Number Placeholder 3"/>
          <p:cNvSpPr>
            <a:spLocks noGrp="1"/>
          </p:cNvSpPr>
          <p:nvPr>
            <p:ph type="sldNum" sz="quarter" idx="12"/>
          </p:nvPr>
        </p:nvSpPr>
        <p:spPr/>
        <p:txBody>
          <a:bodyPr/>
          <a:lstStyle/>
          <a:p>
            <a:pPr>
              <a:defRPr/>
            </a:pPr>
            <a:fld id="{5C790BB6-1BD1-45FD-A29D-543C99DE4A5D}" type="slidenum">
              <a:rPr lang="ar-SA" smtClean="0"/>
              <a:pPr>
                <a:defRPr/>
              </a:pPr>
              <a:t>48</a:t>
            </a:fld>
            <a:endParaRPr lang="en-US"/>
          </a:p>
        </p:txBody>
      </p:sp>
      <p:graphicFrame>
        <p:nvGraphicFramePr>
          <p:cNvPr id="5" name="Content Placeholder 5"/>
          <p:cNvGraphicFramePr>
            <a:graphicFrameLocks/>
          </p:cNvGraphicFramePr>
          <p:nvPr/>
        </p:nvGraphicFramePr>
        <p:xfrm>
          <a:off x="152400" y="1143000"/>
          <a:ext cx="8839200" cy="5499478"/>
        </p:xfrm>
        <a:graphic>
          <a:graphicData uri="http://schemas.openxmlformats.org/drawingml/2006/table">
            <a:tbl>
              <a:tblPr rtl="1" firstRow="1" bandRow="1">
                <a:tableStyleId>{D7AC3CCA-C797-4891-BE02-D94E43425B78}</a:tableStyleId>
              </a:tblPr>
              <a:tblGrid>
                <a:gridCol w="584200"/>
                <a:gridCol w="889000"/>
                <a:gridCol w="6299200"/>
                <a:gridCol w="1066800"/>
              </a:tblGrid>
              <a:tr h="655320">
                <a:tc>
                  <a:txBody>
                    <a:bodyPr/>
                    <a:lstStyle/>
                    <a:p>
                      <a:pPr marL="0" indent="-228600" algn="ctr" defTabSz="914400" rtl="1" eaLnBrk="1" latinLnBrk="0" hangingPunct="1">
                        <a:lnSpc>
                          <a:spcPct val="92000"/>
                        </a:lnSpc>
                        <a:spcAft>
                          <a:spcPts val="0"/>
                        </a:spcAft>
                      </a:pPr>
                      <a:r>
                        <a:rPr lang="fa-IR" sz="1600" b="1" kern="1200" dirty="0" smtClean="0">
                          <a:solidFill>
                            <a:schemeClr val="tx1"/>
                          </a:solidFill>
                          <a:latin typeface="+mn-lt"/>
                          <a:ea typeface="+mn-ea"/>
                          <a:cs typeface="B Mitra" pitchFamily="2" charset="-78"/>
                        </a:rPr>
                        <a:t>رديف</a:t>
                      </a:r>
                      <a:endParaRPr lang="en-US" sz="1600" b="1" kern="1200" dirty="0">
                        <a:solidFill>
                          <a:schemeClr val="tx1"/>
                        </a:solidFill>
                        <a:latin typeface="+mn-lt"/>
                        <a:ea typeface="+mn-ea"/>
                        <a:cs typeface="B Mitra" pitchFamily="2" charset="-78"/>
                      </a:endParaRPr>
                    </a:p>
                  </a:txBody>
                  <a:tcPr marL="68580" marR="68580" marT="0" marB="0" anchor="ctr">
                    <a:solidFill>
                      <a:schemeClr val="tx2">
                        <a:lumMod val="40000"/>
                        <a:lumOff val="60000"/>
                      </a:schemeClr>
                    </a:solidFill>
                  </a:tcPr>
                </a:tc>
                <a:tc>
                  <a:txBody>
                    <a:bodyPr/>
                    <a:lstStyle/>
                    <a:p>
                      <a:pPr marL="0" indent="-228600" algn="ctr" defTabSz="914400" rtl="1" eaLnBrk="1" latinLnBrk="0" hangingPunct="1">
                        <a:lnSpc>
                          <a:spcPct val="92000"/>
                        </a:lnSpc>
                        <a:spcAft>
                          <a:spcPts val="0"/>
                        </a:spcAft>
                      </a:pPr>
                      <a:r>
                        <a:rPr lang="fa-IR" sz="1600" b="1" kern="1200" dirty="0">
                          <a:solidFill>
                            <a:schemeClr val="tx1"/>
                          </a:solidFill>
                          <a:latin typeface="+mn-lt"/>
                          <a:ea typeface="+mn-ea"/>
                          <a:cs typeface="B Mitra" pitchFamily="2" charset="-78"/>
                        </a:rPr>
                        <a:t>محور اصلي تكليف</a:t>
                      </a:r>
                      <a:endParaRPr lang="en-US" sz="1600" b="1" kern="1200" dirty="0">
                        <a:solidFill>
                          <a:schemeClr val="tx1"/>
                        </a:solidFill>
                        <a:latin typeface="+mn-lt"/>
                        <a:ea typeface="+mn-ea"/>
                        <a:cs typeface="B Mitra" pitchFamily="2" charset="-78"/>
                      </a:endParaRPr>
                    </a:p>
                  </a:txBody>
                  <a:tcPr marL="68580" marR="68580" marT="0" marB="0" anchor="ctr">
                    <a:solidFill>
                      <a:schemeClr val="tx2">
                        <a:lumMod val="40000"/>
                        <a:lumOff val="60000"/>
                      </a:schemeClr>
                    </a:solidFill>
                  </a:tcPr>
                </a:tc>
                <a:tc>
                  <a:txBody>
                    <a:bodyPr/>
                    <a:lstStyle/>
                    <a:p>
                      <a:pPr marL="0" indent="-228600" algn="ctr" defTabSz="914400" rtl="1" eaLnBrk="1" latinLnBrk="0" hangingPunct="1">
                        <a:lnSpc>
                          <a:spcPct val="92000"/>
                        </a:lnSpc>
                        <a:spcAft>
                          <a:spcPts val="0"/>
                        </a:spcAft>
                      </a:pPr>
                      <a:r>
                        <a:rPr lang="fa-IR" sz="1600" b="1" kern="1200" dirty="0" smtClean="0">
                          <a:solidFill>
                            <a:schemeClr val="tx1"/>
                          </a:solidFill>
                          <a:latin typeface="+mn-lt"/>
                          <a:ea typeface="+mn-ea"/>
                          <a:cs typeface="B Mitra" pitchFamily="2" charset="-78"/>
                        </a:rPr>
                        <a:t>خلاصة عملكرد</a:t>
                      </a:r>
                      <a:endParaRPr lang="en-US" sz="1600" b="1" kern="1200" dirty="0" smtClean="0">
                        <a:solidFill>
                          <a:schemeClr val="tx1"/>
                        </a:solidFill>
                        <a:latin typeface="+mn-lt"/>
                        <a:ea typeface="+mn-ea"/>
                        <a:cs typeface="B Mitra" pitchFamily="2" charset="-78"/>
                      </a:endParaRPr>
                    </a:p>
                  </a:txBody>
                  <a:tcPr marL="68580" marR="68580" marT="0" marB="0" anchor="ctr">
                    <a:solidFill>
                      <a:schemeClr val="tx2">
                        <a:lumMod val="40000"/>
                        <a:lumOff val="60000"/>
                      </a:schemeClr>
                    </a:solidFill>
                  </a:tcPr>
                </a:tc>
                <a:tc>
                  <a:txBody>
                    <a:bodyPr/>
                    <a:lstStyle/>
                    <a:p>
                      <a:pPr marL="0" marR="0" indent="-228600" algn="ctr" defTabSz="914400" rtl="1" eaLnBrk="1" fontAlgn="auto" latinLnBrk="0" hangingPunct="1">
                        <a:lnSpc>
                          <a:spcPct val="100000"/>
                        </a:lnSpc>
                        <a:spcBef>
                          <a:spcPts val="0"/>
                        </a:spcBef>
                        <a:spcAft>
                          <a:spcPts val="0"/>
                        </a:spcAft>
                        <a:buClrTx/>
                        <a:buSzTx/>
                        <a:buFontTx/>
                        <a:buNone/>
                        <a:tabLst/>
                        <a:defRPr/>
                      </a:pPr>
                      <a:r>
                        <a:rPr lang="fa-IR" sz="1600" b="1" kern="1200" dirty="0" smtClean="0">
                          <a:solidFill>
                            <a:schemeClr val="tx1"/>
                          </a:solidFill>
                          <a:latin typeface="+mn-lt"/>
                          <a:ea typeface="+mn-ea"/>
                          <a:cs typeface="B Mitra" pitchFamily="2" charset="-78"/>
                        </a:rPr>
                        <a:t>دلايل موفقيت يا عدم موفقيت</a:t>
                      </a:r>
                      <a:endParaRPr lang="en-US" sz="1600" b="1" kern="1200" dirty="0" smtClean="0">
                        <a:solidFill>
                          <a:schemeClr val="tx1"/>
                        </a:solidFill>
                        <a:latin typeface="+mn-lt"/>
                        <a:ea typeface="+mn-ea"/>
                        <a:cs typeface="B Mitra" pitchFamily="2" charset="-78"/>
                      </a:endParaRPr>
                    </a:p>
                  </a:txBody>
                  <a:tcPr marL="68580" marR="68580" marT="0" marB="0" anchor="ctr">
                    <a:solidFill>
                      <a:schemeClr val="tx2">
                        <a:lumMod val="40000"/>
                        <a:lumOff val="60000"/>
                      </a:schemeClr>
                    </a:solidFill>
                  </a:tcPr>
                </a:tc>
              </a:tr>
              <a:tr h="4767958">
                <a:tc>
                  <a:txBody>
                    <a:bodyPr/>
                    <a:lstStyle/>
                    <a:p>
                      <a:pPr algn="ctr" rtl="1">
                        <a:lnSpc>
                          <a:spcPct val="92000"/>
                        </a:lnSpc>
                        <a:spcAft>
                          <a:spcPts val="0"/>
                        </a:spcAft>
                      </a:pPr>
                      <a:r>
                        <a:rPr lang="ar-SA" sz="2000" b="0" kern="1200" dirty="0">
                          <a:solidFill>
                            <a:schemeClr val="tx1"/>
                          </a:solidFill>
                          <a:latin typeface="+mn-lt"/>
                          <a:ea typeface="+mn-ea"/>
                          <a:cs typeface="B Mitra" pitchFamily="2" charset="-78"/>
                        </a:rPr>
                        <a:t>14</a:t>
                      </a:r>
                      <a:endParaRPr lang="en-US" sz="2000" b="0" kern="1200" dirty="0">
                        <a:solidFill>
                          <a:schemeClr val="tx1"/>
                        </a:solidFill>
                        <a:latin typeface="+mn-lt"/>
                        <a:ea typeface="+mn-ea"/>
                        <a:cs typeface="B Mitra" pitchFamily="2" charset="-78"/>
                      </a:endParaRPr>
                    </a:p>
                  </a:txBody>
                  <a:tcPr marL="68580" marR="68580" marT="0" marB="0"/>
                </a:tc>
                <a:tc>
                  <a:txBody>
                    <a:bodyPr/>
                    <a:lstStyle/>
                    <a:p>
                      <a:pPr algn="justLow" rtl="1">
                        <a:lnSpc>
                          <a:spcPct val="92000"/>
                        </a:lnSpc>
                        <a:spcAft>
                          <a:spcPts val="0"/>
                        </a:spcAft>
                      </a:pPr>
                      <a:r>
                        <a:rPr lang="ar-SA" sz="2000" b="0" kern="1200" dirty="0">
                          <a:solidFill>
                            <a:schemeClr val="tx1"/>
                          </a:solidFill>
                          <a:latin typeface="+mn-lt"/>
                          <a:ea typeface="+mn-ea"/>
                          <a:cs typeface="B Mitra" pitchFamily="2" charset="-78"/>
                        </a:rPr>
                        <a:t>ماده 134 -تبصره سه:تجهيز مشترکین کشور به کنتور هوشمند</a:t>
                      </a:r>
                      <a:endParaRPr lang="en-US" sz="2000" b="0" kern="1200" dirty="0">
                        <a:solidFill>
                          <a:schemeClr val="tx1"/>
                        </a:solidFill>
                        <a:latin typeface="+mn-lt"/>
                        <a:ea typeface="+mn-ea"/>
                        <a:cs typeface="B Mitra" pitchFamily="2" charset="-78"/>
                      </a:endParaRPr>
                    </a:p>
                  </a:txBody>
                  <a:tcPr marL="68580" marR="68580" marT="0" marB="0"/>
                </a:tc>
                <a:tc>
                  <a:txBody>
                    <a:bodyPr/>
                    <a:lstStyle/>
                    <a:p>
                      <a:pPr algn="justLow" rtl="1">
                        <a:lnSpc>
                          <a:spcPct val="92000"/>
                        </a:lnSpc>
                        <a:spcAft>
                          <a:spcPts val="0"/>
                        </a:spcAft>
                      </a:pPr>
                      <a:r>
                        <a:rPr lang="ar-SA" sz="2000" b="0" kern="1200" dirty="0">
                          <a:solidFill>
                            <a:schemeClr val="tx1"/>
                          </a:solidFill>
                          <a:latin typeface="+mn-lt"/>
                          <a:ea typeface="+mn-ea"/>
                          <a:cs typeface="B Mitra" pitchFamily="2" charset="-78"/>
                        </a:rPr>
                        <a:t>مطالعات كامل نصب كنتورهاي هوشمنـد انجام شده و در اين راستا مناقصه اي جهت تعيين پيمانكاران EPC براي نصب يك ميليون كنتور در كشور برگزار گرديده است. پيمانكار مورد نظر انتخاب شده و در شرف نصب كنتورهاي هوشمند مي باشد. </a:t>
                      </a:r>
                      <a:endParaRPr lang="en-US" sz="2000" b="0" kern="1200" dirty="0">
                        <a:solidFill>
                          <a:schemeClr val="tx1"/>
                        </a:solidFill>
                        <a:latin typeface="+mn-lt"/>
                        <a:ea typeface="+mn-ea"/>
                        <a:cs typeface="B Mitra" pitchFamily="2" charset="-78"/>
                      </a:endParaRPr>
                    </a:p>
                    <a:p>
                      <a:pPr algn="justLow" rtl="1">
                        <a:lnSpc>
                          <a:spcPct val="92000"/>
                        </a:lnSpc>
                        <a:spcAft>
                          <a:spcPts val="0"/>
                        </a:spcAft>
                      </a:pPr>
                      <a:r>
                        <a:rPr lang="ar-SA" sz="2000" b="0" kern="1200" dirty="0">
                          <a:solidFill>
                            <a:schemeClr val="tx1"/>
                          </a:solidFill>
                          <a:latin typeface="+mn-lt"/>
                          <a:ea typeface="+mn-ea"/>
                          <a:cs typeface="B Mitra" pitchFamily="2" charset="-78"/>
                        </a:rPr>
                        <a:t>طي سال 92 اقدامات زير انجام شده است: - تهیه گزارش تخصصی با موضوع "امنیت اطلاعات در سیستم های اندازه گیری هوشمند” - پیگیری و هماهنگی جهت تدوین روش تولید نرم افزار ملی و تدوین الگوریتم های مربوط به نرم افزارهای کاربردی طرح فهام - پیگیری و هماهنگی جهت تدوین پیش نویس آئین نامه ها و دستورالعملهای مرتبط با مباحث اقتصادی و حقوقی طرح فهام -  بررسی راهکار تحقق قابلیت همکاری اجزای سیستم </a:t>
                      </a:r>
                      <a:r>
                        <a:rPr lang="en-US" sz="2000" b="0" kern="1200" dirty="0">
                          <a:solidFill>
                            <a:schemeClr val="tx1"/>
                          </a:solidFill>
                          <a:latin typeface="+mn-lt"/>
                          <a:ea typeface="+mn-ea"/>
                          <a:cs typeface="B Mitra" pitchFamily="2" charset="-78"/>
                        </a:rPr>
                        <a:t>(Interoperability)</a:t>
                      </a:r>
                      <a:r>
                        <a:rPr lang="ar-SA" sz="2000" b="0" kern="1200" dirty="0">
                          <a:solidFill>
                            <a:schemeClr val="tx1"/>
                          </a:solidFill>
                          <a:latin typeface="+mn-lt"/>
                          <a:ea typeface="+mn-ea"/>
                          <a:cs typeface="B Mitra" pitchFamily="2" charset="-78"/>
                        </a:rPr>
                        <a:t> -پیگیری و هماهنگی جهت پیاده سازی سیستم  </a:t>
                      </a:r>
                      <a:r>
                        <a:rPr lang="en-US" sz="2000" b="0" kern="1200" dirty="0">
                          <a:solidFill>
                            <a:schemeClr val="tx1"/>
                          </a:solidFill>
                          <a:latin typeface="+mn-lt"/>
                          <a:ea typeface="+mn-ea"/>
                          <a:cs typeface="B Mitra" pitchFamily="2" charset="-78"/>
                        </a:rPr>
                        <a:t>AMI </a:t>
                      </a:r>
                      <a:r>
                        <a:rPr lang="ar-SA" sz="2000" b="0" kern="1200" dirty="0">
                          <a:solidFill>
                            <a:schemeClr val="tx1"/>
                          </a:solidFill>
                          <a:latin typeface="+mn-lt"/>
                          <a:ea typeface="+mn-ea"/>
                          <a:cs typeface="B Mitra" pitchFamily="2" charset="-78"/>
                        </a:rPr>
                        <a:t>در مناطق نمونه - هماهنگی جهت تایید و تست کنتور و سیستم هوشمند از طریق پژوهشگاه نیرو - تدوین نقشه راه امنیت فهام - تدوین سند مدیریت مخاطرات برای مشترکین دیماندی بدون امکان قطع و وصل از راه دور - تدوین سند مدیریت مخاطرات برای مشترکین عادی با امکان قطع و وصل از راه دور - برگزاری دوره های آموزشی امنیت طرح فهام - هماهنگی برای ایجاد آمادگی در تولیدکنندگان داخلی کنتور و شرکت های مرتبط با طرح -  نظارت بر پیاده سازی سیستم </a:t>
                      </a:r>
                      <a:r>
                        <a:rPr lang="en-US" sz="2000" b="0" kern="1200" dirty="0" smtClean="0">
                          <a:solidFill>
                            <a:schemeClr val="tx1"/>
                          </a:solidFill>
                          <a:latin typeface="+mn-lt"/>
                          <a:ea typeface="+mn-ea"/>
                          <a:cs typeface="B Mitra" pitchFamily="2" charset="-78"/>
                        </a:rPr>
                        <a:t>AMI </a:t>
                      </a:r>
                      <a:r>
                        <a:rPr lang="ar-SA" sz="2000" b="0" kern="1200" dirty="0" smtClean="0">
                          <a:solidFill>
                            <a:schemeClr val="tx1"/>
                          </a:solidFill>
                          <a:latin typeface="+mn-lt"/>
                          <a:ea typeface="+mn-ea"/>
                          <a:cs typeface="B Mitra" pitchFamily="2" charset="-78"/>
                        </a:rPr>
                        <a:t>در </a:t>
                      </a:r>
                      <a:r>
                        <a:rPr lang="ar-SA" sz="2000" b="0" kern="1200" dirty="0">
                          <a:solidFill>
                            <a:schemeClr val="tx1"/>
                          </a:solidFill>
                          <a:latin typeface="+mn-lt"/>
                          <a:ea typeface="+mn-ea"/>
                          <a:cs typeface="B Mitra" pitchFamily="2" charset="-78"/>
                        </a:rPr>
                        <a:t>مناطق نمونه- هماهنگی و تنظیم برنامه اجرایی برای پیاده سازی شبکه هوشمند در سطح کشور </a:t>
                      </a:r>
                      <a:endParaRPr lang="en-US" sz="2000" b="0" kern="1200" dirty="0">
                        <a:solidFill>
                          <a:schemeClr val="tx1"/>
                        </a:solidFill>
                        <a:latin typeface="+mn-lt"/>
                        <a:ea typeface="+mn-ea"/>
                        <a:cs typeface="B Mitra" pitchFamily="2" charset="-78"/>
                      </a:endParaRPr>
                    </a:p>
                    <a:p>
                      <a:pPr algn="justLow" rtl="1">
                        <a:lnSpc>
                          <a:spcPct val="92000"/>
                        </a:lnSpc>
                        <a:spcAft>
                          <a:spcPts val="0"/>
                        </a:spcAft>
                      </a:pPr>
                      <a:r>
                        <a:rPr lang="ar-SA" sz="2000" b="0" kern="1200" dirty="0">
                          <a:solidFill>
                            <a:schemeClr val="tx1"/>
                          </a:solidFill>
                          <a:latin typeface="+mn-lt"/>
                          <a:ea typeface="+mn-ea"/>
                          <a:cs typeface="B Mitra" pitchFamily="2" charset="-78"/>
                        </a:rPr>
                        <a:t>– </a:t>
                      </a:r>
                      <a:r>
                        <a:rPr lang="ar-SA" sz="2000" b="0" kern="1200" dirty="0" smtClean="0">
                          <a:solidFill>
                            <a:schemeClr val="tx1"/>
                          </a:solidFill>
                          <a:latin typeface="+mn-lt"/>
                          <a:ea typeface="+mn-ea"/>
                          <a:cs typeface="B Mitra" pitchFamily="2" charset="-78"/>
                        </a:rPr>
                        <a:t>آگاه</a:t>
                      </a:r>
                      <a:r>
                        <a:rPr lang="en-US" sz="2000" b="0" kern="1200" dirty="0" smtClean="0">
                          <a:solidFill>
                            <a:schemeClr val="tx1"/>
                          </a:solidFill>
                          <a:latin typeface="+mn-lt"/>
                          <a:ea typeface="+mn-ea"/>
                          <a:cs typeface="B Mitra" pitchFamily="2" charset="-78"/>
                        </a:rPr>
                        <a:t> </a:t>
                      </a:r>
                      <a:r>
                        <a:rPr lang="ar-SA" sz="2000" b="0" kern="1200" dirty="0" smtClean="0">
                          <a:solidFill>
                            <a:schemeClr val="tx1"/>
                          </a:solidFill>
                          <a:latin typeface="+mn-lt"/>
                          <a:ea typeface="+mn-ea"/>
                          <a:cs typeface="B Mitra" pitchFamily="2" charset="-78"/>
                        </a:rPr>
                        <a:t>سازی </a:t>
                      </a:r>
                      <a:r>
                        <a:rPr lang="ar-SA" sz="2000" b="0" kern="1200" dirty="0">
                          <a:solidFill>
                            <a:schemeClr val="tx1"/>
                          </a:solidFill>
                          <a:latin typeface="+mn-lt"/>
                          <a:ea typeface="+mn-ea"/>
                          <a:cs typeface="B Mitra" pitchFamily="2" charset="-78"/>
                        </a:rPr>
                        <a:t>و فرهنگ سازی طرح فهام</a:t>
                      </a:r>
                      <a:endParaRPr lang="en-US" sz="2000" b="0" kern="1200" dirty="0">
                        <a:solidFill>
                          <a:schemeClr val="tx1"/>
                        </a:solidFill>
                        <a:latin typeface="+mn-lt"/>
                        <a:ea typeface="+mn-ea"/>
                        <a:cs typeface="B Mitra" pitchFamily="2" charset="-78"/>
                      </a:endParaRPr>
                    </a:p>
                  </a:txBody>
                  <a:tcPr marL="68580" marR="68580" marT="0" marB="0"/>
                </a:tc>
                <a:tc>
                  <a:txBody>
                    <a:bodyPr/>
                    <a:lstStyle/>
                    <a:p>
                      <a:pPr algn="justLow" rtl="1">
                        <a:lnSpc>
                          <a:spcPct val="92000"/>
                        </a:lnSpc>
                        <a:spcAft>
                          <a:spcPts val="0"/>
                        </a:spcAft>
                      </a:pPr>
                      <a:r>
                        <a:rPr lang="ar-SA" sz="2000" b="0" kern="1200" dirty="0">
                          <a:solidFill>
                            <a:schemeClr val="tx1"/>
                          </a:solidFill>
                          <a:latin typeface="+mn-lt"/>
                          <a:ea typeface="+mn-ea"/>
                          <a:cs typeface="B Mitra" pitchFamily="2" charset="-78"/>
                        </a:rPr>
                        <a:t>- عدم وجود زیرساختهای ارتباطی و </a:t>
                      </a:r>
                      <a:r>
                        <a:rPr lang="ar-SA" sz="2000" b="0" kern="1200" dirty="0" smtClean="0">
                          <a:solidFill>
                            <a:schemeClr val="tx1"/>
                          </a:solidFill>
                          <a:latin typeface="+mn-lt"/>
                          <a:ea typeface="+mn-ea"/>
                          <a:cs typeface="B Mitra" pitchFamily="2" charset="-78"/>
                        </a:rPr>
                        <a:t>پروتکلهای امنیت</a:t>
                      </a:r>
                      <a:r>
                        <a:rPr lang="fa-IR" sz="2000" b="0" kern="1200" dirty="0" smtClean="0">
                          <a:solidFill>
                            <a:schemeClr val="tx1"/>
                          </a:solidFill>
                          <a:latin typeface="+mn-lt"/>
                          <a:ea typeface="+mn-ea"/>
                          <a:cs typeface="B Mitra" pitchFamily="2" charset="-78"/>
                        </a:rPr>
                        <a:t> </a:t>
                      </a:r>
                      <a:r>
                        <a:rPr lang="ar-SA" sz="2000" b="0" kern="1200" dirty="0" smtClean="0">
                          <a:solidFill>
                            <a:schemeClr val="tx1"/>
                          </a:solidFill>
                          <a:latin typeface="+mn-lt"/>
                          <a:ea typeface="+mn-ea"/>
                          <a:cs typeface="B Mitra" pitchFamily="2" charset="-78"/>
                        </a:rPr>
                        <a:t>اطلاعات</a:t>
                      </a:r>
                      <a:endParaRPr lang="en-US" sz="2000" b="0" kern="1200" dirty="0">
                        <a:solidFill>
                          <a:schemeClr val="tx1"/>
                        </a:solidFill>
                        <a:latin typeface="+mn-lt"/>
                        <a:ea typeface="+mn-ea"/>
                        <a:cs typeface="B Mitra" pitchFamily="2" charset="-78"/>
                      </a:endParaRPr>
                    </a:p>
                    <a:p>
                      <a:pPr algn="justLow" rtl="1">
                        <a:lnSpc>
                          <a:spcPct val="92000"/>
                        </a:lnSpc>
                        <a:spcAft>
                          <a:spcPts val="0"/>
                        </a:spcAft>
                      </a:pPr>
                      <a:r>
                        <a:rPr lang="ar-SA" sz="2000" b="0" kern="1200" dirty="0">
                          <a:solidFill>
                            <a:schemeClr val="tx1"/>
                          </a:solidFill>
                          <a:latin typeface="+mn-lt"/>
                          <a:ea typeface="+mn-ea"/>
                          <a:cs typeface="B Mitra" pitchFamily="2" charset="-78"/>
                        </a:rPr>
                        <a:t>- عدم تأمین منابع مالی مورد نیاز</a:t>
                      </a:r>
                      <a:endParaRPr lang="en-US" sz="2000" b="0" kern="1200" dirty="0">
                        <a:solidFill>
                          <a:schemeClr val="tx1"/>
                        </a:solidFill>
                        <a:latin typeface="+mn-lt"/>
                        <a:ea typeface="+mn-ea"/>
                        <a:cs typeface="B Mitra" pitchFamily="2" charset="-78"/>
                      </a:endParaRPr>
                    </a:p>
                  </a:txBody>
                  <a:tcPr marL="68580" marR="68580" marT="0" marB="0"/>
                </a:tc>
              </a:tr>
            </a:tbl>
          </a:graphicData>
        </a:graphic>
      </p:graphicFrame>
      <p:sp>
        <p:nvSpPr>
          <p:cNvPr id="6" name="Title 4"/>
          <p:cNvSpPr txBox="1">
            <a:spLocks/>
          </p:cNvSpPr>
          <p:nvPr/>
        </p:nvSpPr>
        <p:spPr bwMode="auto">
          <a:xfrm>
            <a:off x="457200" y="152400"/>
            <a:ext cx="8229600" cy="914400"/>
          </a:xfrm>
          <a:prstGeom prst="roundRect">
            <a:avLst/>
          </a:prstGeom>
          <a:solidFill>
            <a:schemeClr val="accent1">
              <a:lumMod val="20000"/>
              <a:lumOff val="80000"/>
            </a:schemeClr>
          </a:solidFill>
          <a:ln w="25400" cap="flat"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2400" b="0" i="0" u="none" strike="noStrike" kern="1200" cap="none" spc="0" normalizeH="0" baseline="0" noProof="0" dirty="0" smtClean="0">
                <a:ln>
                  <a:noFill/>
                </a:ln>
                <a:solidFill>
                  <a:srgbClr val="C00000"/>
                </a:solidFill>
                <a:effectLst/>
                <a:uLnTx/>
                <a:uFillTx/>
                <a:latin typeface="+mn-lt"/>
                <a:ea typeface="+mn-ea"/>
                <a:cs typeface="B Titr" pitchFamily="2" charset="-78"/>
              </a:rPr>
              <a:t>تكاليف بخش برق در برنامه‌ پنجم توسعه و آسيب شناسي كلي آنها</a:t>
            </a:r>
            <a:endParaRPr kumimoji="0" lang="en-US" sz="2400" b="0" i="0" u="none" strike="noStrike" kern="1200" cap="none" spc="0" normalizeH="0" baseline="0" noProof="0" dirty="0">
              <a:ln>
                <a:noFill/>
              </a:ln>
              <a:solidFill>
                <a:srgbClr val="C00000"/>
              </a:solidFill>
              <a:effectLst/>
              <a:uLnTx/>
              <a:uFillTx/>
              <a:latin typeface="+mn-lt"/>
              <a:ea typeface="+mn-ea"/>
              <a:cs typeface="B Titr" pitchFamily="2" charset="-78"/>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a:p>
        </p:txBody>
      </p:sp>
      <p:sp>
        <p:nvSpPr>
          <p:cNvPr id="4" name="Slide Number Placeholder 3"/>
          <p:cNvSpPr>
            <a:spLocks noGrp="1"/>
          </p:cNvSpPr>
          <p:nvPr>
            <p:ph type="sldNum" sz="quarter" idx="12"/>
          </p:nvPr>
        </p:nvSpPr>
        <p:spPr>
          <a:xfrm>
            <a:off x="6553200" y="6324600"/>
            <a:ext cx="2133600" cy="365125"/>
          </a:xfrm>
        </p:spPr>
        <p:txBody>
          <a:bodyPr/>
          <a:lstStyle/>
          <a:p>
            <a:pPr>
              <a:defRPr/>
            </a:pPr>
            <a:fld id="{5C790BB6-1BD1-45FD-A29D-543C99DE4A5D}" type="slidenum">
              <a:rPr lang="ar-SA" smtClean="0"/>
              <a:pPr>
                <a:defRPr/>
              </a:pPr>
              <a:t>49</a:t>
            </a:fld>
            <a:endParaRPr lang="en-US"/>
          </a:p>
        </p:txBody>
      </p:sp>
      <p:graphicFrame>
        <p:nvGraphicFramePr>
          <p:cNvPr id="5" name="Content Placeholder 5"/>
          <p:cNvGraphicFramePr>
            <a:graphicFrameLocks/>
          </p:cNvGraphicFramePr>
          <p:nvPr/>
        </p:nvGraphicFramePr>
        <p:xfrm>
          <a:off x="533400" y="1219201"/>
          <a:ext cx="8280400" cy="4190999"/>
        </p:xfrm>
        <a:graphic>
          <a:graphicData uri="http://schemas.openxmlformats.org/drawingml/2006/table">
            <a:tbl>
              <a:tblPr rtl="1" firstRow="1" bandRow="1">
                <a:tableStyleId>{D7AC3CCA-C797-4891-BE02-D94E43425B78}</a:tableStyleId>
              </a:tblPr>
              <a:tblGrid>
                <a:gridCol w="526172"/>
                <a:gridCol w="1440727"/>
                <a:gridCol w="2889641"/>
                <a:gridCol w="3423860"/>
              </a:tblGrid>
              <a:tr h="411890">
                <a:tc>
                  <a:txBody>
                    <a:bodyPr/>
                    <a:lstStyle/>
                    <a:p>
                      <a:pPr marL="0" indent="-228600" algn="ctr" defTabSz="914400" rtl="1" eaLnBrk="1" latinLnBrk="0" hangingPunct="1">
                        <a:lnSpc>
                          <a:spcPct val="92000"/>
                        </a:lnSpc>
                        <a:spcAft>
                          <a:spcPts val="0"/>
                        </a:spcAft>
                      </a:pPr>
                      <a:r>
                        <a:rPr lang="fa-IR" sz="1600" b="1" kern="1200" dirty="0" smtClean="0">
                          <a:solidFill>
                            <a:schemeClr val="tx1"/>
                          </a:solidFill>
                          <a:latin typeface="+mn-lt"/>
                          <a:ea typeface="+mn-ea"/>
                          <a:cs typeface="B Mitra" pitchFamily="2" charset="-78"/>
                        </a:rPr>
                        <a:t>رديف</a:t>
                      </a:r>
                      <a:endParaRPr lang="en-US" sz="1600" b="1" kern="1200" dirty="0">
                        <a:solidFill>
                          <a:schemeClr val="tx1"/>
                        </a:solidFill>
                        <a:latin typeface="+mn-lt"/>
                        <a:ea typeface="+mn-ea"/>
                        <a:cs typeface="B Mitra" pitchFamily="2" charset="-78"/>
                      </a:endParaRPr>
                    </a:p>
                  </a:txBody>
                  <a:tcPr marL="68580" marR="68580" marT="0" marB="0" anchor="ctr">
                    <a:solidFill>
                      <a:schemeClr val="tx2">
                        <a:lumMod val="40000"/>
                        <a:lumOff val="60000"/>
                      </a:schemeClr>
                    </a:solidFill>
                  </a:tcPr>
                </a:tc>
                <a:tc>
                  <a:txBody>
                    <a:bodyPr/>
                    <a:lstStyle/>
                    <a:p>
                      <a:pPr marL="0" indent="-228600" algn="ctr" defTabSz="914400" rtl="1" eaLnBrk="1" latinLnBrk="0" hangingPunct="1">
                        <a:lnSpc>
                          <a:spcPct val="92000"/>
                        </a:lnSpc>
                        <a:spcAft>
                          <a:spcPts val="0"/>
                        </a:spcAft>
                      </a:pPr>
                      <a:r>
                        <a:rPr lang="fa-IR" sz="1600" b="1" kern="1200" dirty="0">
                          <a:solidFill>
                            <a:schemeClr val="tx1"/>
                          </a:solidFill>
                          <a:latin typeface="+mn-lt"/>
                          <a:ea typeface="+mn-ea"/>
                          <a:cs typeface="B Mitra" pitchFamily="2" charset="-78"/>
                        </a:rPr>
                        <a:t>محور اصلي تكليف</a:t>
                      </a:r>
                      <a:endParaRPr lang="en-US" sz="1600" b="1" kern="1200" dirty="0">
                        <a:solidFill>
                          <a:schemeClr val="tx1"/>
                        </a:solidFill>
                        <a:latin typeface="+mn-lt"/>
                        <a:ea typeface="+mn-ea"/>
                        <a:cs typeface="B Mitra" pitchFamily="2" charset="-78"/>
                      </a:endParaRPr>
                    </a:p>
                  </a:txBody>
                  <a:tcPr marL="68580" marR="68580" marT="0" marB="0" anchor="ctr">
                    <a:solidFill>
                      <a:schemeClr val="tx2">
                        <a:lumMod val="40000"/>
                        <a:lumOff val="60000"/>
                      </a:schemeClr>
                    </a:solidFill>
                  </a:tcPr>
                </a:tc>
                <a:tc>
                  <a:txBody>
                    <a:bodyPr/>
                    <a:lstStyle/>
                    <a:p>
                      <a:pPr marL="0" indent="-228600" algn="ctr" defTabSz="914400" rtl="1" eaLnBrk="1" latinLnBrk="0" hangingPunct="1">
                        <a:lnSpc>
                          <a:spcPct val="92000"/>
                        </a:lnSpc>
                        <a:spcAft>
                          <a:spcPts val="0"/>
                        </a:spcAft>
                      </a:pPr>
                      <a:r>
                        <a:rPr lang="fa-IR" sz="1600" b="1" kern="1200" dirty="0" smtClean="0">
                          <a:solidFill>
                            <a:schemeClr val="tx1"/>
                          </a:solidFill>
                          <a:latin typeface="+mn-lt"/>
                          <a:ea typeface="+mn-ea"/>
                          <a:cs typeface="B Mitra" pitchFamily="2" charset="-78"/>
                        </a:rPr>
                        <a:t>خلاصة عملكرد</a:t>
                      </a:r>
                      <a:endParaRPr lang="en-US" sz="1600" b="1" kern="1200" dirty="0" smtClean="0">
                        <a:solidFill>
                          <a:schemeClr val="tx1"/>
                        </a:solidFill>
                        <a:latin typeface="+mn-lt"/>
                        <a:ea typeface="+mn-ea"/>
                        <a:cs typeface="B Mitra" pitchFamily="2" charset="-78"/>
                      </a:endParaRPr>
                    </a:p>
                  </a:txBody>
                  <a:tcPr marL="68580" marR="68580" marT="0" marB="0" anchor="ctr">
                    <a:solidFill>
                      <a:schemeClr val="tx2">
                        <a:lumMod val="40000"/>
                        <a:lumOff val="60000"/>
                      </a:schemeClr>
                    </a:solidFill>
                  </a:tcPr>
                </a:tc>
                <a:tc>
                  <a:txBody>
                    <a:bodyPr/>
                    <a:lstStyle/>
                    <a:p>
                      <a:pPr marL="0" marR="0" indent="-228600" algn="ctr" defTabSz="914400" rtl="1" eaLnBrk="1" fontAlgn="auto" latinLnBrk="0" hangingPunct="1">
                        <a:lnSpc>
                          <a:spcPct val="100000"/>
                        </a:lnSpc>
                        <a:spcBef>
                          <a:spcPts val="0"/>
                        </a:spcBef>
                        <a:spcAft>
                          <a:spcPts val="0"/>
                        </a:spcAft>
                        <a:buClrTx/>
                        <a:buSzTx/>
                        <a:buFontTx/>
                        <a:buNone/>
                        <a:tabLst/>
                        <a:defRPr/>
                      </a:pPr>
                      <a:r>
                        <a:rPr lang="fa-IR" sz="1600" b="1" kern="1200" dirty="0" smtClean="0">
                          <a:solidFill>
                            <a:schemeClr val="tx1"/>
                          </a:solidFill>
                          <a:latin typeface="+mn-lt"/>
                          <a:ea typeface="+mn-ea"/>
                          <a:cs typeface="B Mitra" pitchFamily="2" charset="-78"/>
                        </a:rPr>
                        <a:t>دلايل موفقيت يا عدم موفقيت</a:t>
                      </a:r>
                      <a:endParaRPr lang="en-US" sz="1600" b="1" kern="1200" dirty="0" smtClean="0">
                        <a:solidFill>
                          <a:schemeClr val="tx1"/>
                        </a:solidFill>
                        <a:latin typeface="+mn-lt"/>
                        <a:ea typeface="+mn-ea"/>
                        <a:cs typeface="B Mitra" pitchFamily="2" charset="-78"/>
                      </a:endParaRPr>
                    </a:p>
                  </a:txBody>
                  <a:tcPr marL="68580" marR="68580" marT="0" marB="0" anchor="ctr">
                    <a:solidFill>
                      <a:schemeClr val="tx2">
                        <a:lumMod val="40000"/>
                        <a:lumOff val="60000"/>
                      </a:schemeClr>
                    </a:solidFill>
                  </a:tcPr>
                </a:tc>
              </a:tr>
              <a:tr h="3779109">
                <a:tc>
                  <a:txBody>
                    <a:bodyPr/>
                    <a:lstStyle/>
                    <a:p>
                      <a:pPr algn="ctr" rtl="1">
                        <a:lnSpc>
                          <a:spcPct val="92000"/>
                        </a:lnSpc>
                        <a:spcAft>
                          <a:spcPts val="0"/>
                        </a:spcAft>
                      </a:pPr>
                      <a:r>
                        <a:rPr lang="ar-SA" sz="2000" b="0" kern="1200" dirty="0">
                          <a:solidFill>
                            <a:schemeClr val="tx1"/>
                          </a:solidFill>
                          <a:latin typeface="+mn-lt"/>
                          <a:ea typeface="+mn-ea"/>
                          <a:cs typeface="B Mitra" pitchFamily="2" charset="-78"/>
                        </a:rPr>
                        <a:t>15</a:t>
                      </a:r>
                      <a:endParaRPr lang="en-US" sz="2000" b="0" kern="1200" dirty="0">
                        <a:solidFill>
                          <a:schemeClr val="tx1"/>
                        </a:solidFill>
                        <a:latin typeface="+mn-lt"/>
                        <a:ea typeface="+mn-ea"/>
                        <a:cs typeface="B Mitra" pitchFamily="2" charset="-78"/>
                      </a:endParaRPr>
                    </a:p>
                  </a:txBody>
                  <a:tcPr marL="68580" marR="68580" marT="0" marB="0"/>
                </a:tc>
                <a:tc>
                  <a:txBody>
                    <a:bodyPr/>
                    <a:lstStyle/>
                    <a:p>
                      <a:pPr algn="justLow" rtl="1">
                        <a:lnSpc>
                          <a:spcPct val="92000"/>
                        </a:lnSpc>
                        <a:spcAft>
                          <a:spcPts val="0"/>
                        </a:spcAft>
                      </a:pPr>
                      <a:r>
                        <a:rPr lang="ar-SA" sz="2000" b="0" kern="1200" dirty="0">
                          <a:solidFill>
                            <a:schemeClr val="tx1"/>
                          </a:solidFill>
                          <a:latin typeface="+mn-lt"/>
                          <a:ea typeface="+mn-ea"/>
                          <a:cs typeface="B Mitra" pitchFamily="2" charset="-78"/>
                        </a:rPr>
                        <a:t>ماده 138: امكان واگذاري يا فروش گواهي كاهش انتشار(آلايندگي) براي كليه سازمانها و </a:t>
                      </a:r>
                      <a:r>
                        <a:rPr lang="ar-SA" sz="2000" b="0" kern="1200" dirty="0" smtClean="0">
                          <a:solidFill>
                            <a:schemeClr val="tx1"/>
                          </a:solidFill>
                          <a:latin typeface="+mn-lt"/>
                          <a:ea typeface="+mn-ea"/>
                          <a:cs typeface="B Mitra" pitchFamily="2" charset="-78"/>
                        </a:rPr>
                        <a:t>شركتهاي</a:t>
                      </a:r>
                      <a:r>
                        <a:rPr lang="fa-IR" sz="2000" b="0" kern="1200" dirty="0" smtClean="0">
                          <a:solidFill>
                            <a:schemeClr val="tx1"/>
                          </a:solidFill>
                          <a:latin typeface="+mn-lt"/>
                          <a:ea typeface="+mn-ea"/>
                          <a:cs typeface="B Mitra" pitchFamily="2" charset="-78"/>
                        </a:rPr>
                        <a:t> </a:t>
                      </a:r>
                      <a:r>
                        <a:rPr lang="ar-SA" sz="2000" b="0" kern="1200" dirty="0" smtClean="0">
                          <a:solidFill>
                            <a:schemeClr val="tx1"/>
                          </a:solidFill>
                          <a:latin typeface="+mn-lt"/>
                          <a:ea typeface="+mn-ea"/>
                          <a:cs typeface="B Mitra" pitchFamily="2" charset="-78"/>
                        </a:rPr>
                        <a:t>مشمول </a:t>
                      </a:r>
                      <a:r>
                        <a:rPr lang="ar-SA" sz="2000" b="0" kern="1200" dirty="0">
                          <a:solidFill>
                            <a:schemeClr val="tx1"/>
                          </a:solidFill>
                          <a:latin typeface="+mn-lt"/>
                          <a:ea typeface="+mn-ea"/>
                          <a:cs typeface="B Mitra" pitchFamily="2" charset="-78"/>
                        </a:rPr>
                        <a:t>برنامه </a:t>
                      </a:r>
                      <a:endParaRPr lang="en-US" sz="2000" b="0" kern="1200" dirty="0">
                        <a:solidFill>
                          <a:schemeClr val="tx1"/>
                        </a:solidFill>
                        <a:latin typeface="+mn-lt"/>
                        <a:ea typeface="+mn-ea"/>
                        <a:cs typeface="B Mitra" pitchFamily="2" charset="-78"/>
                      </a:endParaRPr>
                    </a:p>
                  </a:txBody>
                  <a:tcPr marL="68580" marR="68580" marT="0" marB="0"/>
                </a:tc>
                <a:tc>
                  <a:txBody>
                    <a:bodyPr/>
                    <a:lstStyle/>
                    <a:p>
                      <a:pPr algn="justLow" rtl="1">
                        <a:lnSpc>
                          <a:spcPct val="92000"/>
                        </a:lnSpc>
                        <a:spcAft>
                          <a:spcPts val="0"/>
                        </a:spcAft>
                      </a:pPr>
                      <a:r>
                        <a:rPr lang="ar-SA" sz="2000" b="0" kern="1200" dirty="0">
                          <a:solidFill>
                            <a:schemeClr val="tx1"/>
                          </a:solidFill>
                          <a:latin typeface="+mn-lt"/>
                          <a:ea typeface="+mn-ea"/>
                          <a:cs typeface="B Mitra" pitchFamily="2" charset="-78"/>
                        </a:rPr>
                        <a:t>ثبت 4 مورد پروژه CDM و يك مورد در دست بررسي است. ولي تاكنون هيچ گونه CER به وزارت نيرو تعلق نگرفته است.</a:t>
                      </a:r>
                      <a:endParaRPr lang="en-US" sz="2000" b="0" kern="1200" dirty="0">
                        <a:solidFill>
                          <a:schemeClr val="tx1"/>
                        </a:solidFill>
                        <a:latin typeface="+mn-lt"/>
                        <a:ea typeface="+mn-ea"/>
                        <a:cs typeface="B Mitra" pitchFamily="2" charset="-78"/>
                      </a:endParaRPr>
                    </a:p>
                  </a:txBody>
                  <a:tcPr marL="68580" marR="68580" marT="0" marB="0"/>
                </a:tc>
                <a:tc>
                  <a:txBody>
                    <a:bodyPr/>
                    <a:lstStyle/>
                    <a:p>
                      <a:pPr algn="justLow" rtl="1">
                        <a:lnSpc>
                          <a:spcPct val="92000"/>
                        </a:lnSpc>
                        <a:spcAft>
                          <a:spcPts val="0"/>
                        </a:spcAft>
                      </a:pPr>
                      <a:r>
                        <a:rPr lang="ar-SA" sz="2000" b="0" kern="1200" dirty="0">
                          <a:solidFill>
                            <a:schemeClr val="tx1"/>
                          </a:solidFill>
                          <a:latin typeface="+mn-lt"/>
                          <a:ea typeface="+mn-ea"/>
                          <a:cs typeface="B Mitra" pitchFamily="2" charset="-78"/>
                        </a:rPr>
                        <a:t>طبق </a:t>
                      </a:r>
                      <a:r>
                        <a:rPr lang="ar-SA" sz="2000" b="0" kern="1200" dirty="0" smtClean="0">
                          <a:solidFill>
                            <a:schemeClr val="tx1"/>
                          </a:solidFill>
                          <a:latin typeface="+mn-lt"/>
                          <a:ea typeface="+mn-ea"/>
                          <a:cs typeface="B Mitra" pitchFamily="2" charset="-78"/>
                        </a:rPr>
                        <a:t>پروتکلهای بین</a:t>
                      </a:r>
                      <a:r>
                        <a:rPr lang="en-US" sz="2000" b="0" kern="1200" baseline="0" dirty="0" smtClean="0">
                          <a:solidFill>
                            <a:schemeClr val="tx1"/>
                          </a:solidFill>
                          <a:latin typeface="+mn-lt"/>
                          <a:ea typeface="+mn-ea"/>
                          <a:cs typeface="B Mitra" pitchFamily="2" charset="-78"/>
                        </a:rPr>
                        <a:t> </a:t>
                      </a:r>
                      <a:r>
                        <a:rPr lang="ar-SA" sz="2000" b="0" kern="1200" dirty="0" smtClean="0">
                          <a:solidFill>
                            <a:schemeClr val="tx1"/>
                          </a:solidFill>
                          <a:latin typeface="+mn-lt"/>
                          <a:ea typeface="+mn-ea"/>
                          <a:cs typeface="B Mitra" pitchFamily="2" charset="-78"/>
                        </a:rPr>
                        <a:t>المللی،</a:t>
                      </a:r>
                      <a:r>
                        <a:rPr lang="en-US" sz="2000" b="0" kern="1200" dirty="0" smtClean="0">
                          <a:solidFill>
                            <a:schemeClr val="tx1"/>
                          </a:solidFill>
                          <a:latin typeface="+mn-lt"/>
                          <a:ea typeface="+mn-ea"/>
                          <a:cs typeface="B Mitra" pitchFamily="2" charset="-78"/>
                        </a:rPr>
                        <a:t> </a:t>
                      </a:r>
                      <a:r>
                        <a:rPr lang="ar-SA" sz="2000" b="0" kern="1200" dirty="0" smtClean="0">
                          <a:solidFill>
                            <a:schemeClr val="tx1"/>
                          </a:solidFill>
                          <a:latin typeface="+mn-lt"/>
                          <a:ea typeface="+mn-ea"/>
                          <a:cs typeface="B Mitra" pitchFamily="2" charset="-78"/>
                        </a:rPr>
                        <a:t>95</a:t>
                      </a:r>
                      <a:r>
                        <a:rPr lang="ar-SA" sz="2000" b="0" kern="1200" dirty="0">
                          <a:solidFill>
                            <a:schemeClr val="tx1"/>
                          </a:solidFill>
                          <a:latin typeface="+mn-lt"/>
                          <a:ea typeface="+mn-ea"/>
                          <a:cs typeface="B Mitra" pitchFamily="2" charset="-78"/>
                        </a:rPr>
                        <a:t>% درآمد حاصل از اجرای </a:t>
                      </a:r>
                      <a:r>
                        <a:rPr lang="ar-SA" sz="2000" b="0" kern="1200" dirty="0" smtClean="0">
                          <a:solidFill>
                            <a:schemeClr val="tx1"/>
                          </a:solidFill>
                          <a:latin typeface="+mn-lt"/>
                          <a:ea typeface="+mn-ea"/>
                          <a:cs typeface="B Mitra" pitchFamily="2" charset="-78"/>
                        </a:rPr>
                        <a:t>پروژه</a:t>
                      </a:r>
                      <a:r>
                        <a:rPr lang="fa-IR" sz="2000" b="0" kern="1200" dirty="0" smtClean="0">
                          <a:solidFill>
                            <a:schemeClr val="tx1"/>
                          </a:solidFill>
                          <a:latin typeface="+mn-lt"/>
                          <a:ea typeface="+mn-ea"/>
                          <a:cs typeface="B Mitra" pitchFamily="2" charset="-78"/>
                        </a:rPr>
                        <a:t> </a:t>
                      </a:r>
                      <a:r>
                        <a:rPr lang="ar-SA" sz="2000" b="0" kern="1200" dirty="0" smtClean="0">
                          <a:solidFill>
                            <a:schemeClr val="tx1"/>
                          </a:solidFill>
                          <a:latin typeface="+mn-lt"/>
                          <a:ea typeface="+mn-ea"/>
                          <a:cs typeface="B Mitra" pitchFamily="2" charset="-78"/>
                        </a:rPr>
                        <a:t>های</a:t>
                      </a:r>
                      <a:r>
                        <a:rPr lang="en-US" sz="2000" b="0" kern="1200" dirty="0" smtClean="0">
                          <a:solidFill>
                            <a:schemeClr val="tx1"/>
                          </a:solidFill>
                          <a:latin typeface="+mn-lt"/>
                          <a:ea typeface="+mn-ea"/>
                          <a:cs typeface="B Mitra" pitchFamily="2" charset="-78"/>
                        </a:rPr>
                        <a:t> CDM </a:t>
                      </a:r>
                      <a:r>
                        <a:rPr lang="ar-SA" sz="2000" b="0" kern="1200" dirty="0" smtClean="0">
                          <a:solidFill>
                            <a:schemeClr val="tx1"/>
                          </a:solidFill>
                          <a:latin typeface="+mn-lt"/>
                          <a:ea typeface="+mn-ea"/>
                          <a:cs typeface="B Mitra" pitchFamily="2" charset="-78"/>
                        </a:rPr>
                        <a:t>به </a:t>
                      </a:r>
                      <a:r>
                        <a:rPr lang="ar-SA" sz="2000" b="0" kern="1200" dirty="0">
                          <a:solidFill>
                            <a:schemeClr val="tx1"/>
                          </a:solidFill>
                          <a:latin typeface="+mn-lt"/>
                          <a:ea typeface="+mn-ea"/>
                          <a:cs typeface="B Mitra" pitchFamily="2" charset="-78"/>
                        </a:rPr>
                        <a:t>صاحب پروژه و بقیه به سازمان محیط زیست تعلق </a:t>
                      </a:r>
                      <a:r>
                        <a:rPr lang="ar-SA" sz="2000" b="0" kern="1200" dirty="0" smtClean="0">
                          <a:solidFill>
                            <a:schemeClr val="tx1"/>
                          </a:solidFill>
                          <a:latin typeface="+mn-lt"/>
                          <a:ea typeface="+mn-ea"/>
                          <a:cs typeface="B Mitra" pitchFamily="2" charset="-78"/>
                        </a:rPr>
                        <a:t>می</a:t>
                      </a:r>
                      <a:r>
                        <a:rPr lang="en-US" sz="2000" b="0" kern="1200" dirty="0" smtClean="0">
                          <a:solidFill>
                            <a:schemeClr val="tx1"/>
                          </a:solidFill>
                          <a:latin typeface="+mn-lt"/>
                          <a:ea typeface="+mn-ea"/>
                          <a:cs typeface="B Mitra" pitchFamily="2" charset="-78"/>
                        </a:rPr>
                        <a:t> </a:t>
                      </a:r>
                      <a:r>
                        <a:rPr lang="ar-SA" sz="2000" b="0" kern="1200" dirty="0" smtClean="0">
                          <a:solidFill>
                            <a:schemeClr val="tx1"/>
                          </a:solidFill>
                          <a:latin typeface="+mn-lt"/>
                          <a:ea typeface="+mn-ea"/>
                          <a:cs typeface="B Mitra" pitchFamily="2" charset="-78"/>
                        </a:rPr>
                        <a:t>گیرد</a:t>
                      </a:r>
                      <a:r>
                        <a:rPr lang="ar-SA" sz="2000" b="0" kern="1200" dirty="0">
                          <a:solidFill>
                            <a:schemeClr val="tx1"/>
                          </a:solidFill>
                          <a:latin typeface="+mn-lt"/>
                          <a:ea typeface="+mn-ea"/>
                          <a:cs typeface="B Mitra" pitchFamily="2" charset="-78"/>
                        </a:rPr>
                        <a:t>. اما در ایران 70% به صاحب پروژه و 30% به خزانه دولت تعلق </a:t>
                      </a:r>
                      <a:r>
                        <a:rPr lang="ar-SA" sz="2000" b="0" kern="1200" dirty="0" smtClean="0">
                          <a:solidFill>
                            <a:schemeClr val="tx1"/>
                          </a:solidFill>
                          <a:latin typeface="+mn-lt"/>
                          <a:ea typeface="+mn-ea"/>
                          <a:cs typeface="B Mitra" pitchFamily="2" charset="-78"/>
                        </a:rPr>
                        <a:t>می</a:t>
                      </a:r>
                      <a:r>
                        <a:rPr lang="fa-IR" sz="2000" b="0" kern="1200" dirty="0" smtClean="0">
                          <a:solidFill>
                            <a:schemeClr val="tx1"/>
                          </a:solidFill>
                          <a:latin typeface="+mn-lt"/>
                          <a:ea typeface="+mn-ea"/>
                          <a:cs typeface="B Mitra" pitchFamily="2" charset="-78"/>
                        </a:rPr>
                        <a:t> </a:t>
                      </a:r>
                      <a:r>
                        <a:rPr lang="ar-SA" sz="2000" b="0" kern="1200" dirty="0" smtClean="0">
                          <a:solidFill>
                            <a:schemeClr val="tx1"/>
                          </a:solidFill>
                          <a:latin typeface="+mn-lt"/>
                          <a:ea typeface="+mn-ea"/>
                          <a:cs typeface="B Mitra" pitchFamily="2" charset="-78"/>
                        </a:rPr>
                        <a:t>گیرد</a:t>
                      </a:r>
                      <a:r>
                        <a:rPr lang="ar-SA" sz="2000" b="0" kern="1200" dirty="0">
                          <a:solidFill>
                            <a:schemeClr val="tx1"/>
                          </a:solidFill>
                          <a:latin typeface="+mn-lt"/>
                          <a:ea typeface="+mn-ea"/>
                          <a:cs typeface="B Mitra" pitchFamily="2" charset="-78"/>
                        </a:rPr>
                        <a:t>. بدین ترتیب، با کاهش درآمد پروژه، از جذابیت آن کاسته شده فاقد توجیه اقتصادی </a:t>
                      </a:r>
                      <a:r>
                        <a:rPr lang="ar-SA" sz="2000" b="0" kern="1200" dirty="0" smtClean="0">
                          <a:solidFill>
                            <a:schemeClr val="tx1"/>
                          </a:solidFill>
                          <a:latin typeface="+mn-lt"/>
                          <a:ea typeface="+mn-ea"/>
                          <a:cs typeface="B Mitra" pitchFamily="2" charset="-78"/>
                        </a:rPr>
                        <a:t>می</a:t>
                      </a:r>
                      <a:r>
                        <a:rPr lang="en-US" sz="2000" b="0" kern="1200" baseline="0" dirty="0" smtClean="0">
                          <a:solidFill>
                            <a:schemeClr val="tx1"/>
                          </a:solidFill>
                          <a:latin typeface="+mn-lt"/>
                          <a:ea typeface="+mn-ea"/>
                          <a:cs typeface="B Mitra" pitchFamily="2" charset="-78"/>
                        </a:rPr>
                        <a:t> </a:t>
                      </a:r>
                      <a:r>
                        <a:rPr lang="ar-SA" sz="2000" b="0" kern="1200" dirty="0" smtClean="0">
                          <a:solidFill>
                            <a:schemeClr val="tx1"/>
                          </a:solidFill>
                          <a:latin typeface="+mn-lt"/>
                          <a:ea typeface="+mn-ea"/>
                          <a:cs typeface="B Mitra" pitchFamily="2" charset="-78"/>
                        </a:rPr>
                        <a:t>گردد</a:t>
                      </a:r>
                      <a:r>
                        <a:rPr lang="ar-SA" sz="2000" b="0" kern="1200" dirty="0">
                          <a:solidFill>
                            <a:schemeClr val="tx1"/>
                          </a:solidFill>
                          <a:latin typeface="+mn-lt"/>
                          <a:ea typeface="+mn-ea"/>
                          <a:cs typeface="B Mitra" pitchFamily="2" charset="-78"/>
                        </a:rPr>
                        <a:t>.</a:t>
                      </a:r>
                      <a:endParaRPr lang="en-US" sz="2000" b="0" kern="1200" dirty="0">
                        <a:solidFill>
                          <a:schemeClr val="tx1"/>
                        </a:solidFill>
                        <a:latin typeface="+mn-lt"/>
                        <a:ea typeface="+mn-ea"/>
                        <a:cs typeface="B Mitra" pitchFamily="2" charset="-78"/>
                      </a:endParaRPr>
                    </a:p>
                  </a:txBody>
                  <a:tcPr marL="68580" marR="68580" marT="0" marB="0"/>
                </a:tc>
              </a:tr>
            </a:tbl>
          </a:graphicData>
        </a:graphic>
      </p:graphicFrame>
      <p:sp>
        <p:nvSpPr>
          <p:cNvPr id="6" name="Title 4"/>
          <p:cNvSpPr txBox="1">
            <a:spLocks/>
          </p:cNvSpPr>
          <p:nvPr/>
        </p:nvSpPr>
        <p:spPr bwMode="auto">
          <a:xfrm>
            <a:off x="457200" y="228600"/>
            <a:ext cx="8229600" cy="838200"/>
          </a:xfrm>
          <a:prstGeom prst="roundRect">
            <a:avLst/>
          </a:prstGeom>
          <a:solidFill>
            <a:schemeClr val="accent1">
              <a:lumMod val="20000"/>
              <a:lumOff val="80000"/>
            </a:schemeClr>
          </a:solidFill>
          <a:ln w="25400" cap="flat"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2400" b="0" i="0" u="none" strike="noStrike" kern="1200" cap="none" spc="0" normalizeH="0" baseline="0" noProof="0" dirty="0" smtClean="0">
                <a:ln>
                  <a:noFill/>
                </a:ln>
                <a:solidFill>
                  <a:srgbClr val="C00000"/>
                </a:solidFill>
                <a:effectLst/>
                <a:uLnTx/>
                <a:uFillTx/>
                <a:latin typeface="+mn-lt"/>
                <a:ea typeface="+mn-ea"/>
                <a:cs typeface="B Titr" pitchFamily="2" charset="-78"/>
              </a:rPr>
              <a:t>تكاليف بخش برق در برنامه‌ پنجم توسعه و آسيب شناسي كلي آنها</a:t>
            </a:r>
            <a:endParaRPr kumimoji="0" lang="en-US" sz="2400" b="0" i="0" u="none" strike="noStrike" kern="1200" cap="none" spc="0" normalizeH="0" baseline="0" noProof="0" dirty="0">
              <a:ln>
                <a:noFill/>
              </a:ln>
              <a:solidFill>
                <a:srgbClr val="C00000"/>
              </a:solidFill>
              <a:effectLst/>
              <a:uLnTx/>
              <a:uFillTx/>
              <a:latin typeface="+mn-lt"/>
              <a:ea typeface="+mn-ea"/>
              <a:cs typeface="B Titr" pitchFamily="2"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81000" y="381000"/>
            <a:ext cx="8382000" cy="838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sz="2400" dirty="0" smtClean="0">
                <a:solidFill>
                  <a:srgbClr val="C00000"/>
                </a:solidFill>
                <a:cs typeface="B Titr" pitchFamily="2" charset="-78"/>
              </a:rPr>
              <a:t>سياست هاي كلي اقتصاد مقاومتي</a:t>
            </a:r>
            <a:endParaRPr lang="en-US" sz="2400" dirty="0">
              <a:solidFill>
                <a:srgbClr val="C00000"/>
              </a:solidFill>
              <a:cs typeface="B Titr" pitchFamily="2" charset="-78"/>
            </a:endParaRPr>
          </a:p>
        </p:txBody>
      </p:sp>
      <p:sp>
        <p:nvSpPr>
          <p:cNvPr id="6" name="Rounded Rectangle 5"/>
          <p:cNvSpPr/>
          <p:nvPr/>
        </p:nvSpPr>
        <p:spPr>
          <a:xfrm>
            <a:off x="152400" y="1295400"/>
            <a:ext cx="8763000" cy="5334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fa-IR" sz="2100" dirty="0" smtClean="0">
              <a:solidFill>
                <a:schemeClr val="tx1"/>
              </a:solidFill>
              <a:cs typeface="B Mitra" pitchFamily="2" charset="-78"/>
            </a:endParaRPr>
          </a:p>
          <a:p>
            <a:pPr lvl="0" algn="just">
              <a:lnSpc>
                <a:spcPct val="150000"/>
              </a:lnSpc>
              <a:buFont typeface="Wingdings" pitchFamily="2" charset="2"/>
              <a:buChar char="q"/>
            </a:pPr>
            <a:r>
              <a:rPr lang="fa-IR" sz="2100" dirty="0" smtClean="0">
                <a:solidFill>
                  <a:schemeClr val="tx1"/>
                </a:solidFill>
                <a:cs typeface="B Mitra" pitchFamily="2" charset="-78"/>
              </a:rPr>
              <a:t>محور قرار دادن رشد بهره وري در اقتصاد با تقويت عوامل توليد، توانمند سازي نيروي كار، تقويت رقابت پذيري اقتصاد، ‌ايجاد بستر رقابت بين مناطق و استانها و به كارگيري ظرفيت و قابليت هاي متنوع در جغرافياي مزيت هاي مناطق كشور (بند 3).</a:t>
            </a:r>
            <a:endParaRPr lang="en-US" sz="2100" dirty="0" smtClean="0">
              <a:solidFill>
                <a:schemeClr val="tx1"/>
              </a:solidFill>
              <a:cs typeface="B Mitra" pitchFamily="2" charset="-78"/>
            </a:endParaRPr>
          </a:p>
          <a:p>
            <a:pPr lvl="0" algn="just">
              <a:lnSpc>
                <a:spcPct val="150000"/>
              </a:lnSpc>
              <a:buFont typeface="Wingdings" pitchFamily="2" charset="2"/>
              <a:buChar char="q"/>
            </a:pPr>
            <a:r>
              <a:rPr lang="fa-IR" sz="2100" dirty="0" smtClean="0">
                <a:solidFill>
                  <a:schemeClr val="tx1"/>
                </a:solidFill>
                <a:cs typeface="B Mitra" pitchFamily="2" charset="-78"/>
              </a:rPr>
              <a:t>مديريت مصرف با تأكيد بر اجراي سياست هاي كلي اصلاح الگوي مصرف و ترويج مصرف كالاهاي داخلي همراه با برنامه ريزي براي ارتقاء كيفيت و رقابت پذيري در توليد. (بند 8)</a:t>
            </a:r>
            <a:endParaRPr lang="en-US" sz="2100" dirty="0" smtClean="0">
              <a:solidFill>
                <a:schemeClr val="tx1"/>
              </a:solidFill>
              <a:cs typeface="B Mitra" pitchFamily="2" charset="-78"/>
            </a:endParaRPr>
          </a:p>
          <a:p>
            <a:pPr lvl="0" algn="just">
              <a:lnSpc>
                <a:spcPct val="150000"/>
              </a:lnSpc>
              <a:buFont typeface="Wingdings" pitchFamily="2" charset="2"/>
              <a:buChar char="q"/>
            </a:pPr>
            <a:r>
              <a:rPr lang="ar-SA" sz="2100" dirty="0" smtClean="0">
                <a:solidFill>
                  <a:schemeClr val="tx1"/>
                </a:solidFill>
                <a:cs typeface="B Mitra" pitchFamily="2" charset="-78"/>
              </a:rPr>
              <a:t>مقابله با ضربه پذیری درآمد حاصل از صادرات نفت و گاز از طریق (انتخاب مشتریان راهبردی، ایجاد تنوع در روش‌های فروش، مشاركت دادن بخش خصوصی در فروش، افزایش صادرات گاز، افزایش صادرات برق، افزایش صادرات پتروشیمی، افزایش صادرات فرآورده‌های نفتی</a:t>
            </a:r>
            <a:r>
              <a:rPr lang="en-US" sz="2100" dirty="0" smtClean="0">
                <a:solidFill>
                  <a:schemeClr val="tx1"/>
                </a:solidFill>
                <a:cs typeface="B Mitra" pitchFamily="2" charset="-78"/>
              </a:rPr>
              <a:t>(</a:t>
            </a:r>
            <a:r>
              <a:rPr lang="ar-SA" sz="2100" dirty="0" smtClean="0">
                <a:solidFill>
                  <a:schemeClr val="tx1"/>
                </a:solidFill>
                <a:cs typeface="B Mitra" pitchFamily="2" charset="-78"/>
              </a:rPr>
              <a:t> (بند 13)</a:t>
            </a:r>
            <a:endParaRPr lang="en-US" sz="2100" dirty="0" smtClean="0">
              <a:solidFill>
                <a:schemeClr val="tx1"/>
              </a:solidFill>
              <a:cs typeface="B Mitra" pitchFamily="2" charset="-78"/>
            </a:endParaRPr>
          </a:p>
          <a:p>
            <a:pPr algn="just">
              <a:lnSpc>
                <a:spcPct val="150000"/>
              </a:lnSpc>
            </a:pPr>
            <a:r>
              <a:rPr lang="fa-IR" sz="2100" dirty="0" smtClean="0">
                <a:solidFill>
                  <a:schemeClr val="tx1"/>
                </a:solidFill>
                <a:cs typeface="B Mitra" pitchFamily="2" charset="-78"/>
              </a:rPr>
              <a:t>    </a:t>
            </a:r>
            <a:endParaRPr lang="fa-IR" sz="2100" dirty="0">
              <a:solidFill>
                <a:schemeClr val="tx2"/>
              </a:solidFill>
              <a:cs typeface="B Mitra" pitchFamily="2" charset="-78"/>
            </a:endParaRPr>
          </a:p>
        </p:txBody>
      </p:sp>
      <p:sp>
        <p:nvSpPr>
          <p:cNvPr id="5" name="Slide Number Placeholder 4"/>
          <p:cNvSpPr>
            <a:spLocks noGrp="1"/>
          </p:cNvSpPr>
          <p:nvPr>
            <p:ph type="sldNum" sz="quarter" idx="12"/>
          </p:nvPr>
        </p:nvSpPr>
        <p:spPr/>
        <p:txBody>
          <a:bodyPr/>
          <a:lstStyle/>
          <a:p>
            <a:pPr>
              <a:defRPr/>
            </a:pPr>
            <a:fld id="{5C790BB6-1BD1-45FD-A29D-543C99DE4A5D}" type="slidenum">
              <a:rPr lang="ar-SA" smtClean="0"/>
              <a:pPr>
                <a:defRPr/>
              </a:pPr>
              <a:t>5</a:t>
            </a:fld>
            <a:endParaRPr lang="en-US" dirty="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sp>
        <p:nvSpPr>
          <p:cNvPr id="4" name="Slide Number Placeholder 3"/>
          <p:cNvSpPr>
            <a:spLocks noGrp="1"/>
          </p:cNvSpPr>
          <p:nvPr>
            <p:ph type="sldNum" sz="quarter" idx="12"/>
          </p:nvPr>
        </p:nvSpPr>
        <p:spPr/>
        <p:txBody>
          <a:bodyPr/>
          <a:lstStyle/>
          <a:p>
            <a:pPr>
              <a:defRPr/>
            </a:pPr>
            <a:fld id="{5C790BB6-1BD1-45FD-A29D-543C99DE4A5D}" type="slidenum">
              <a:rPr lang="ar-SA" smtClean="0"/>
              <a:pPr>
                <a:defRPr/>
              </a:pPr>
              <a:t>50</a:t>
            </a:fld>
            <a:endParaRPr lang="en-US"/>
          </a:p>
        </p:txBody>
      </p:sp>
      <p:graphicFrame>
        <p:nvGraphicFramePr>
          <p:cNvPr id="5" name="Content Placeholder 5"/>
          <p:cNvGraphicFramePr>
            <a:graphicFrameLocks/>
          </p:cNvGraphicFramePr>
          <p:nvPr/>
        </p:nvGraphicFramePr>
        <p:xfrm>
          <a:off x="533400" y="1081405"/>
          <a:ext cx="8280400" cy="5565751"/>
        </p:xfrm>
        <a:graphic>
          <a:graphicData uri="http://schemas.openxmlformats.org/drawingml/2006/table">
            <a:tbl>
              <a:tblPr rtl="1" firstRow="1" bandRow="1">
                <a:tableStyleId>{D7AC3CCA-C797-4891-BE02-D94E43425B78}</a:tableStyleId>
              </a:tblPr>
              <a:tblGrid>
                <a:gridCol w="526172"/>
                <a:gridCol w="1440727"/>
                <a:gridCol w="801701"/>
                <a:gridCol w="5511800"/>
              </a:tblGrid>
              <a:tr h="430935">
                <a:tc>
                  <a:txBody>
                    <a:bodyPr/>
                    <a:lstStyle/>
                    <a:p>
                      <a:pPr marL="0" indent="-228600" algn="ctr" defTabSz="914400" rtl="1" eaLnBrk="1" latinLnBrk="0" hangingPunct="1">
                        <a:lnSpc>
                          <a:spcPct val="92000"/>
                        </a:lnSpc>
                        <a:spcAft>
                          <a:spcPts val="0"/>
                        </a:spcAft>
                      </a:pPr>
                      <a:r>
                        <a:rPr lang="fa-IR" sz="1600" b="1" kern="1200" dirty="0" smtClean="0">
                          <a:solidFill>
                            <a:schemeClr val="tx1"/>
                          </a:solidFill>
                          <a:latin typeface="+mn-lt"/>
                          <a:ea typeface="+mn-ea"/>
                          <a:cs typeface="B Mitra" pitchFamily="2" charset="-78"/>
                        </a:rPr>
                        <a:t>رديف</a:t>
                      </a:r>
                      <a:endParaRPr lang="en-US" sz="1600" b="1" kern="1200" dirty="0">
                        <a:solidFill>
                          <a:schemeClr val="tx1"/>
                        </a:solidFill>
                        <a:latin typeface="+mn-lt"/>
                        <a:ea typeface="+mn-ea"/>
                        <a:cs typeface="B Mitra" pitchFamily="2" charset="-78"/>
                      </a:endParaRPr>
                    </a:p>
                  </a:txBody>
                  <a:tcPr marL="68580" marR="68580" marT="0" marB="0" anchor="ctr">
                    <a:solidFill>
                      <a:schemeClr val="tx2">
                        <a:lumMod val="40000"/>
                        <a:lumOff val="60000"/>
                      </a:schemeClr>
                    </a:solidFill>
                  </a:tcPr>
                </a:tc>
                <a:tc>
                  <a:txBody>
                    <a:bodyPr/>
                    <a:lstStyle/>
                    <a:p>
                      <a:pPr marL="0" indent="-228600" algn="ctr" defTabSz="914400" rtl="1" eaLnBrk="1" latinLnBrk="0" hangingPunct="1">
                        <a:lnSpc>
                          <a:spcPct val="92000"/>
                        </a:lnSpc>
                        <a:spcAft>
                          <a:spcPts val="0"/>
                        </a:spcAft>
                      </a:pPr>
                      <a:r>
                        <a:rPr lang="fa-IR" sz="1600" b="1" kern="1200" dirty="0">
                          <a:solidFill>
                            <a:schemeClr val="tx1"/>
                          </a:solidFill>
                          <a:latin typeface="+mn-lt"/>
                          <a:ea typeface="+mn-ea"/>
                          <a:cs typeface="B Mitra" pitchFamily="2" charset="-78"/>
                        </a:rPr>
                        <a:t>محور اصلي تكليف</a:t>
                      </a:r>
                      <a:endParaRPr lang="en-US" sz="1600" b="1" kern="1200" dirty="0">
                        <a:solidFill>
                          <a:schemeClr val="tx1"/>
                        </a:solidFill>
                        <a:latin typeface="+mn-lt"/>
                        <a:ea typeface="+mn-ea"/>
                        <a:cs typeface="B Mitra" pitchFamily="2" charset="-78"/>
                      </a:endParaRPr>
                    </a:p>
                  </a:txBody>
                  <a:tcPr marL="68580" marR="68580" marT="0" marB="0" anchor="ctr">
                    <a:solidFill>
                      <a:schemeClr val="tx2">
                        <a:lumMod val="40000"/>
                        <a:lumOff val="60000"/>
                      </a:schemeClr>
                    </a:solidFill>
                  </a:tcPr>
                </a:tc>
                <a:tc>
                  <a:txBody>
                    <a:bodyPr/>
                    <a:lstStyle/>
                    <a:p>
                      <a:pPr marL="0" indent="-228600" algn="ctr" defTabSz="914400" rtl="1" eaLnBrk="1" latinLnBrk="0" hangingPunct="1">
                        <a:lnSpc>
                          <a:spcPct val="92000"/>
                        </a:lnSpc>
                        <a:spcAft>
                          <a:spcPts val="0"/>
                        </a:spcAft>
                      </a:pPr>
                      <a:r>
                        <a:rPr lang="fa-IR" sz="1600" b="1" kern="1200" dirty="0" smtClean="0">
                          <a:solidFill>
                            <a:schemeClr val="tx1"/>
                          </a:solidFill>
                          <a:latin typeface="+mn-lt"/>
                          <a:ea typeface="+mn-ea"/>
                          <a:cs typeface="B Mitra" pitchFamily="2" charset="-78"/>
                        </a:rPr>
                        <a:t>خلاصة عملكرد</a:t>
                      </a:r>
                      <a:endParaRPr lang="en-US" sz="1600" b="1" kern="1200" dirty="0" smtClean="0">
                        <a:solidFill>
                          <a:schemeClr val="tx1"/>
                        </a:solidFill>
                        <a:latin typeface="+mn-lt"/>
                        <a:ea typeface="+mn-ea"/>
                        <a:cs typeface="B Mitra" pitchFamily="2" charset="-78"/>
                      </a:endParaRPr>
                    </a:p>
                  </a:txBody>
                  <a:tcPr marL="68580" marR="68580" marT="0" marB="0" anchor="ctr">
                    <a:solidFill>
                      <a:schemeClr val="tx2">
                        <a:lumMod val="40000"/>
                        <a:lumOff val="60000"/>
                      </a:schemeClr>
                    </a:solidFill>
                  </a:tcPr>
                </a:tc>
                <a:tc>
                  <a:txBody>
                    <a:bodyPr/>
                    <a:lstStyle/>
                    <a:p>
                      <a:pPr marL="0" marR="0" indent="-228600" algn="ctr" defTabSz="914400" rtl="1" eaLnBrk="1" fontAlgn="auto" latinLnBrk="0" hangingPunct="1">
                        <a:lnSpc>
                          <a:spcPct val="100000"/>
                        </a:lnSpc>
                        <a:spcBef>
                          <a:spcPts val="0"/>
                        </a:spcBef>
                        <a:spcAft>
                          <a:spcPts val="0"/>
                        </a:spcAft>
                        <a:buClrTx/>
                        <a:buSzTx/>
                        <a:buFontTx/>
                        <a:buNone/>
                        <a:tabLst/>
                        <a:defRPr/>
                      </a:pPr>
                      <a:r>
                        <a:rPr lang="fa-IR" sz="1600" b="1" kern="1200" dirty="0" smtClean="0">
                          <a:solidFill>
                            <a:schemeClr val="tx1"/>
                          </a:solidFill>
                          <a:latin typeface="+mn-lt"/>
                          <a:ea typeface="+mn-ea"/>
                          <a:cs typeface="B Mitra" pitchFamily="2" charset="-78"/>
                        </a:rPr>
                        <a:t>دلايل موفقيت يا عدم موفقيت</a:t>
                      </a:r>
                      <a:endParaRPr lang="en-US" sz="1600" b="1" kern="1200" dirty="0" smtClean="0">
                        <a:solidFill>
                          <a:schemeClr val="tx1"/>
                        </a:solidFill>
                        <a:latin typeface="+mn-lt"/>
                        <a:ea typeface="+mn-ea"/>
                        <a:cs typeface="B Mitra" pitchFamily="2" charset="-78"/>
                      </a:endParaRPr>
                    </a:p>
                  </a:txBody>
                  <a:tcPr marL="68580" marR="68580" marT="0" marB="0" anchor="ctr">
                    <a:solidFill>
                      <a:schemeClr val="tx2">
                        <a:lumMod val="40000"/>
                        <a:lumOff val="60000"/>
                      </a:schemeClr>
                    </a:solidFill>
                  </a:tcPr>
                </a:tc>
              </a:tr>
              <a:tr h="5117060">
                <a:tc>
                  <a:txBody>
                    <a:bodyPr/>
                    <a:lstStyle/>
                    <a:p>
                      <a:pPr algn="ctr" rtl="1">
                        <a:lnSpc>
                          <a:spcPct val="92000"/>
                        </a:lnSpc>
                        <a:spcAft>
                          <a:spcPts val="0"/>
                        </a:spcAft>
                      </a:pPr>
                      <a:r>
                        <a:rPr lang="ar-SA" sz="2000" b="0" kern="1200" dirty="0">
                          <a:solidFill>
                            <a:schemeClr val="tx1"/>
                          </a:solidFill>
                          <a:latin typeface="+mn-lt"/>
                          <a:ea typeface="+mn-ea"/>
                          <a:cs typeface="B Mitra" pitchFamily="2" charset="-78"/>
                        </a:rPr>
                        <a:t>16</a:t>
                      </a:r>
                      <a:endParaRPr lang="en-US" sz="2000" b="0" kern="1200" dirty="0">
                        <a:solidFill>
                          <a:schemeClr val="tx1"/>
                        </a:solidFill>
                        <a:latin typeface="+mn-lt"/>
                        <a:ea typeface="+mn-ea"/>
                        <a:cs typeface="B Mitra" pitchFamily="2" charset="-78"/>
                      </a:endParaRPr>
                    </a:p>
                  </a:txBody>
                  <a:tcPr marL="68580" marR="68580" marT="0" marB="0"/>
                </a:tc>
                <a:tc>
                  <a:txBody>
                    <a:bodyPr/>
                    <a:lstStyle/>
                    <a:p>
                      <a:pPr algn="justLow" rtl="1">
                        <a:lnSpc>
                          <a:spcPct val="92000"/>
                        </a:lnSpc>
                        <a:spcAft>
                          <a:spcPts val="0"/>
                        </a:spcAft>
                      </a:pPr>
                      <a:r>
                        <a:rPr lang="ar-SA" sz="2000" b="0" kern="1200" dirty="0">
                          <a:solidFill>
                            <a:schemeClr val="tx1"/>
                          </a:solidFill>
                          <a:latin typeface="+mn-lt"/>
                          <a:ea typeface="+mn-ea"/>
                          <a:cs typeface="B Mitra" pitchFamily="2" charset="-78"/>
                        </a:rPr>
                        <a:t>ماده 139: ايجاد زمينه توليد پنج هزارمگاوات انرژي خورشيدي و بادي به منظور توسعه كاربرد انرژيهاي پاك</a:t>
                      </a:r>
                      <a:endParaRPr lang="en-US" sz="2000" b="0" kern="1200" dirty="0">
                        <a:solidFill>
                          <a:schemeClr val="tx1"/>
                        </a:solidFill>
                        <a:latin typeface="+mn-lt"/>
                        <a:ea typeface="+mn-ea"/>
                        <a:cs typeface="B Mitra" pitchFamily="2" charset="-78"/>
                      </a:endParaRPr>
                    </a:p>
                  </a:txBody>
                  <a:tcPr marL="68580" marR="68580" marT="0" marB="0"/>
                </a:tc>
                <a:tc>
                  <a:txBody>
                    <a:bodyPr/>
                    <a:lstStyle/>
                    <a:p>
                      <a:pPr algn="justLow" rtl="1">
                        <a:lnSpc>
                          <a:spcPct val="92000"/>
                        </a:lnSpc>
                        <a:spcAft>
                          <a:spcPts val="0"/>
                        </a:spcAft>
                      </a:pPr>
                      <a:endParaRPr lang="ar-SA" sz="2000" b="0" kern="1200" dirty="0">
                        <a:solidFill>
                          <a:schemeClr val="tx1"/>
                        </a:solidFill>
                        <a:latin typeface="+mn-lt"/>
                        <a:ea typeface="+mn-ea"/>
                        <a:cs typeface="B Mitra" pitchFamily="2" charset="-78"/>
                      </a:endParaRPr>
                    </a:p>
                  </a:txBody>
                  <a:tcPr marL="68580" marR="68580" marT="0" marB="0"/>
                </a:tc>
                <a:tc>
                  <a:txBody>
                    <a:bodyPr/>
                    <a:lstStyle/>
                    <a:p>
                      <a:pPr algn="justLow" rtl="1">
                        <a:lnSpc>
                          <a:spcPct val="92000"/>
                        </a:lnSpc>
                        <a:spcAft>
                          <a:spcPts val="0"/>
                        </a:spcAft>
                      </a:pPr>
                      <a:r>
                        <a:rPr lang="ar-SA" sz="2000" b="0" kern="1200" dirty="0">
                          <a:solidFill>
                            <a:schemeClr val="tx1"/>
                          </a:solidFill>
                          <a:latin typeface="+mn-lt"/>
                          <a:ea typeface="+mn-ea"/>
                          <a:cs typeface="B Mitra" pitchFamily="2" charset="-78"/>
                        </a:rPr>
                        <a:t>- به نظر </a:t>
                      </a:r>
                      <a:r>
                        <a:rPr lang="ar-SA" sz="2000" b="0" kern="1200" dirty="0" smtClean="0">
                          <a:solidFill>
                            <a:schemeClr val="tx1"/>
                          </a:solidFill>
                          <a:latin typeface="+mn-lt"/>
                          <a:ea typeface="+mn-ea"/>
                          <a:cs typeface="B Mitra" pitchFamily="2" charset="-78"/>
                        </a:rPr>
                        <a:t>می</a:t>
                      </a:r>
                      <a:r>
                        <a:rPr lang="fa-IR" sz="2000" b="0" kern="1200" dirty="0" smtClean="0">
                          <a:solidFill>
                            <a:schemeClr val="tx1"/>
                          </a:solidFill>
                          <a:latin typeface="+mn-lt"/>
                          <a:ea typeface="+mn-ea"/>
                          <a:cs typeface="B Mitra" pitchFamily="2" charset="-78"/>
                        </a:rPr>
                        <a:t> </a:t>
                      </a:r>
                      <a:r>
                        <a:rPr lang="ar-SA" sz="2000" b="0" kern="1200" dirty="0" smtClean="0">
                          <a:solidFill>
                            <a:schemeClr val="tx1"/>
                          </a:solidFill>
                          <a:latin typeface="+mn-lt"/>
                          <a:ea typeface="+mn-ea"/>
                          <a:cs typeface="B Mitra" pitchFamily="2" charset="-78"/>
                        </a:rPr>
                        <a:t>رسد </a:t>
                      </a:r>
                      <a:r>
                        <a:rPr lang="ar-SA" sz="2000" b="0" kern="1200" dirty="0">
                          <a:solidFill>
                            <a:schemeClr val="tx1"/>
                          </a:solidFill>
                          <a:latin typeface="+mn-lt"/>
                          <a:ea typeface="+mn-ea"/>
                          <a:cs typeface="B Mitra" pitchFamily="2" charset="-78"/>
                        </a:rPr>
                        <a:t>در تهیه و تنظیم سهم مذکور مطالعات کارشناسی كافي انجام نشده و در تعيين آن به توان بالقوه و بالفعل كشور در اين زمينه توجه نشده است و لذا ارقام تعيين شده در عمل غيرممكن به نظر مي رسد. </a:t>
                      </a:r>
                      <a:endParaRPr lang="en-US" sz="2000" b="0" kern="1200" dirty="0">
                        <a:solidFill>
                          <a:schemeClr val="tx1"/>
                        </a:solidFill>
                        <a:latin typeface="+mn-lt"/>
                        <a:ea typeface="+mn-ea"/>
                        <a:cs typeface="B Mitra" pitchFamily="2" charset="-78"/>
                      </a:endParaRPr>
                    </a:p>
                    <a:p>
                      <a:pPr algn="justLow" rtl="1">
                        <a:lnSpc>
                          <a:spcPct val="92000"/>
                        </a:lnSpc>
                        <a:spcAft>
                          <a:spcPts val="0"/>
                        </a:spcAft>
                      </a:pPr>
                      <a:r>
                        <a:rPr lang="ar-SA" sz="2000" b="0" kern="1200" dirty="0">
                          <a:solidFill>
                            <a:schemeClr val="tx1"/>
                          </a:solidFill>
                          <a:latin typeface="+mn-lt"/>
                          <a:ea typeface="+mn-ea"/>
                          <a:cs typeface="B Mitra" pitchFamily="2" charset="-78"/>
                        </a:rPr>
                        <a:t>- عدم تهیه و تصویب آیین نامه اجرایی برای این ماده قانونی و فقدان مخاطب معین برای انجام تکلیف قانونی مذکور </a:t>
                      </a:r>
                      <a:endParaRPr lang="en-US" sz="2000" b="0" kern="1200" dirty="0">
                        <a:solidFill>
                          <a:schemeClr val="tx1"/>
                        </a:solidFill>
                        <a:latin typeface="+mn-lt"/>
                        <a:ea typeface="+mn-ea"/>
                        <a:cs typeface="B Mitra" pitchFamily="2" charset="-78"/>
                      </a:endParaRPr>
                    </a:p>
                    <a:p>
                      <a:pPr algn="justLow" rtl="1">
                        <a:lnSpc>
                          <a:spcPct val="92000"/>
                        </a:lnSpc>
                        <a:spcAft>
                          <a:spcPts val="0"/>
                        </a:spcAft>
                      </a:pPr>
                      <a:r>
                        <a:rPr lang="ar-SA" sz="2000" b="0" kern="1200" dirty="0">
                          <a:solidFill>
                            <a:schemeClr val="tx1"/>
                          </a:solidFill>
                          <a:latin typeface="+mn-lt"/>
                          <a:ea typeface="+mn-ea"/>
                          <a:cs typeface="B Mitra" pitchFamily="2" charset="-78"/>
                        </a:rPr>
                        <a:t>- منابع مورد اشاره در متن قانون(وجوه اداره شده و یارانه سود تسهیلات) به تنهایی تکافوی اجرای </a:t>
                      </a:r>
                      <a:r>
                        <a:rPr lang="ar-SA" sz="2000" b="0" kern="1200" dirty="0" smtClean="0">
                          <a:solidFill>
                            <a:schemeClr val="tx1"/>
                          </a:solidFill>
                          <a:latin typeface="+mn-lt"/>
                          <a:ea typeface="+mn-ea"/>
                          <a:cs typeface="B Mitra" pitchFamily="2" charset="-78"/>
                        </a:rPr>
                        <a:t>قانون</a:t>
                      </a:r>
                      <a:r>
                        <a:rPr lang="fa-IR" sz="2000" b="0" kern="1200" dirty="0" smtClean="0">
                          <a:solidFill>
                            <a:schemeClr val="tx1"/>
                          </a:solidFill>
                          <a:latin typeface="+mn-lt"/>
                          <a:ea typeface="+mn-ea"/>
                          <a:cs typeface="B Mitra" pitchFamily="2" charset="-78"/>
                        </a:rPr>
                        <a:t> </a:t>
                      </a:r>
                      <a:r>
                        <a:rPr lang="ar-SA" sz="2000" b="0" kern="1200" dirty="0" smtClean="0">
                          <a:solidFill>
                            <a:schemeClr val="tx1"/>
                          </a:solidFill>
                          <a:latin typeface="+mn-lt"/>
                          <a:ea typeface="+mn-ea"/>
                          <a:cs typeface="B Mitra" pitchFamily="2" charset="-78"/>
                        </a:rPr>
                        <a:t>را </a:t>
                      </a:r>
                      <a:r>
                        <a:rPr lang="ar-SA" sz="2000" b="0" kern="1200" dirty="0">
                          <a:solidFill>
                            <a:schemeClr val="tx1"/>
                          </a:solidFill>
                          <a:latin typeface="+mn-lt"/>
                          <a:ea typeface="+mn-ea"/>
                          <a:cs typeface="B Mitra" pitchFamily="2" charset="-78"/>
                        </a:rPr>
                        <a:t>نخواهد داشت بلکه می بایست موضوع منابع خرید برق نیز حل گردد و بعبارت دیگر همه مشکلات ذکر شده در اجرای درست بند ب ماده 133 قانون برنامه پنجم توسعه از جمله نبود مکانیزم پایدار و مطمئن برای تامین نقدینگی مورد نیازمابه التفاوت بهای برق خریداری شده در عدم اجرای این قانون موثر بوده است.</a:t>
                      </a:r>
                      <a:endParaRPr lang="en-US" sz="2000" b="0" kern="1200" dirty="0">
                        <a:solidFill>
                          <a:schemeClr val="tx1"/>
                        </a:solidFill>
                        <a:latin typeface="+mn-lt"/>
                        <a:ea typeface="+mn-ea"/>
                        <a:cs typeface="B Mitra" pitchFamily="2" charset="-78"/>
                      </a:endParaRPr>
                    </a:p>
                    <a:p>
                      <a:pPr algn="justLow" rtl="1">
                        <a:lnSpc>
                          <a:spcPct val="92000"/>
                        </a:lnSpc>
                        <a:spcAft>
                          <a:spcPts val="0"/>
                        </a:spcAft>
                      </a:pPr>
                      <a:r>
                        <a:rPr lang="ar-SA" sz="2000" b="0" kern="1200" dirty="0">
                          <a:solidFill>
                            <a:schemeClr val="tx1"/>
                          </a:solidFill>
                          <a:latin typeface="+mn-lt"/>
                          <a:ea typeface="+mn-ea"/>
                          <a:cs typeface="B Mitra" pitchFamily="2" charset="-78"/>
                        </a:rPr>
                        <a:t>- فقدان زیر ساختهای لازم جهت توسعه انرژیهای تجدیدپذیر از جمله: مراکز تخصصی و تحقیقات کاربردی توسعه فن آوری، اطلس های منابع تجدیدپذیر، آزمایشگاههای مرجع و استانداردهای لازم، مراکز آموزشی مرتبط و نبود رشته های تخصصی</a:t>
                      </a:r>
                      <a:endParaRPr lang="en-US" sz="2000" b="0" kern="1200" dirty="0">
                        <a:solidFill>
                          <a:schemeClr val="tx1"/>
                        </a:solidFill>
                        <a:latin typeface="+mn-lt"/>
                        <a:ea typeface="+mn-ea"/>
                        <a:cs typeface="B Mitra" pitchFamily="2" charset="-78"/>
                      </a:endParaRPr>
                    </a:p>
                    <a:p>
                      <a:pPr algn="justLow" rtl="1">
                        <a:lnSpc>
                          <a:spcPct val="92000"/>
                        </a:lnSpc>
                        <a:spcAft>
                          <a:spcPts val="0"/>
                        </a:spcAft>
                      </a:pPr>
                      <a:r>
                        <a:rPr lang="ar-SA" sz="2000" b="0" kern="1200" dirty="0">
                          <a:solidFill>
                            <a:schemeClr val="tx1"/>
                          </a:solidFill>
                          <a:latin typeface="+mn-lt"/>
                          <a:ea typeface="+mn-ea"/>
                          <a:cs typeface="B Mitra" pitchFamily="2" charset="-78"/>
                        </a:rPr>
                        <a:t>- متناسب نبودن مقررات مربوطه با هدف گذاری انجام شده از جمله تعرفه گمرکی، مالیات، صادرات و واردات تجهیزات و غیره در مورد مبدلهای تجدیدپذیر به کشور</a:t>
                      </a:r>
                      <a:endParaRPr lang="en-US" sz="2000" b="0" kern="1200" dirty="0">
                        <a:solidFill>
                          <a:schemeClr val="tx1"/>
                        </a:solidFill>
                        <a:latin typeface="+mn-lt"/>
                        <a:ea typeface="+mn-ea"/>
                        <a:cs typeface="B Mitra" pitchFamily="2" charset="-78"/>
                      </a:endParaRPr>
                    </a:p>
                  </a:txBody>
                  <a:tcPr marL="68580" marR="68580" marT="0" marB="0"/>
                </a:tc>
              </a:tr>
            </a:tbl>
          </a:graphicData>
        </a:graphic>
      </p:graphicFrame>
      <p:sp>
        <p:nvSpPr>
          <p:cNvPr id="6" name="Title 4"/>
          <p:cNvSpPr txBox="1">
            <a:spLocks/>
          </p:cNvSpPr>
          <p:nvPr/>
        </p:nvSpPr>
        <p:spPr bwMode="auto">
          <a:xfrm>
            <a:off x="533400" y="152400"/>
            <a:ext cx="8229600" cy="838200"/>
          </a:xfrm>
          <a:prstGeom prst="roundRect">
            <a:avLst/>
          </a:prstGeom>
          <a:solidFill>
            <a:schemeClr val="accent1">
              <a:lumMod val="20000"/>
              <a:lumOff val="80000"/>
            </a:schemeClr>
          </a:solidFill>
          <a:ln w="25400" cap="flat"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2400" b="0" i="0" u="none" strike="noStrike" kern="1200" cap="none" spc="0" normalizeH="0" baseline="0" noProof="0" dirty="0" smtClean="0">
                <a:ln>
                  <a:noFill/>
                </a:ln>
                <a:solidFill>
                  <a:srgbClr val="C00000"/>
                </a:solidFill>
                <a:effectLst/>
                <a:uLnTx/>
                <a:uFillTx/>
                <a:latin typeface="+mn-lt"/>
                <a:ea typeface="+mn-ea"/>
                <a:cs typeface="B Titr" pitchFamily="2" charset="-78"/>
              </a:rPr>
              <a:t>تكاليف بخش برق در برنامه‌ پنجم توسعه و آسيب شناسي كلي آنها</a:t>
            </a:r>
            <a:endParaRPr kumimoji="0" lang="en-US" sz="2400" b="0" i="0" u="none" strike="noStrike" kern="1200" cap="none" spc="0" normalizeH="0" baseline="0" noProof="0" dirty="0">
              <a:ln>
                <a:noFill/>
              </a:ln>
              <a:solidFill>
                <a:srgbClr val="C00000"/>
              </a:solidFill>
              <a:effectLst/>
              <a:uLnTx/>
              <a:uFillTx/>
              <a:latin typeface="+mn-lt"/>
              <a:ea typeface="+mn-ea"/>
              <a:cs typeface="B Titr" pitchFamily="2" charset="-78"/>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5C790BB6-1BD1-45FD-A29D-543C99DE4A5D}" type="slidenum">
              <a:rPr lang="ar-SA" smtClean="0"/>
              <a:pPr>
                <a:defRPr/>
              </a:pPr>
              <a:t>51</a:t>
            </a:fld>
            <a:endParaRPr lang="en-US"/>
          </a:p>
        </p:txBody>
      </p:sp>
      <p:pic>
        <p:nvPicPr>
          <p:cNvPr id="7" name="Picture 6" descr="5 (20)_0.tmp"/>
          <p:cNvPicPr>
            <a:picLocks noChangeAspect="1"/>
          </p:cNvPicPr>
          <p:nvPr/>
        </p:nvPicPr>
        <p:blipFill>
          <a:blip r:embed="rId2" cstate="print"/>
          <a:stretch>
            <a:fillRect/>
          </a:stretch>
        </p:blipFill>
        <p:spPr>
          <a:xfrm>
            <a:off x="0" y="0"/>
            <a:ext cx="9144000" cy="6858000"/>
          </a:xfrm>
          <a:prstGeom prst="rect">
            <a:avLst/>
          </a:prstGeom>
        </p:spPr>
      </p:pic>
      <p:sp>
        <p:nvSpPr>
          <p:cNvPr id="8" name="TextBox 7"/>
          <p:cNvSpPr txBox="1"/>
          <p:nvPr/>
        </p:nvSpPr>
        <p:spPr>
          <a:xfrm>
            <a:off x="990632" y="5257800"/>
            <a:ext cx="7132081" cy="830997"/>
          </a:xfrm>
          <a:prstGeom prst="rect">
            <a:avLst/>
          </a:prstGeom>
          <a:noFill/>
        </p:spPr>
        <p:txBody>
          <a:bodyPr wrap="none" rtlCol="0">
            <a:spAutoFit/>
          </a:bodyPr>
          <a:lstStyle/>
          <a:p>
            <a:pPr algn="ctr"/>
            <a:r>
              <a:rPr lang="fa-IR" sz="4800" dirty="0" smtClean="0">
                <a:solidFill>
                  <a:srgbClr val="FFFF00"/>
                </a:solidFill>
                <a:cs typeface="B Mitra" pitchFamily="2" charset="-78"/>
              </a:rPr>
              <a:t>بخش برق در برنامه ششم توسعه</a:t>
            </a:r>
            <a:endParaRPr lang="en-US" dirty="0"/>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81000" y="381000"/>
            <a:ext cx="8382000" cy="838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sz="2400" dirty="0" smtClean="0">
                <a:solidFill>
                  <a:srgbClr val="C00000"/>
                </a:solidFill>
                <a:cs typeface="B Titr" pitchFamily="2" charset="-78"/>
              </a:rPr>
              <a:t>هدف كلي اول و راهبردها و سياست هاي مرتبط با آن</a:t>
            </a:r>
            <a:endParaRPr lang="en-US" sz="2400" dirty="0">
              <a:solidFill>
                <a:srgbClr val="C00000"/>
              </a:solidFill>
              <a:cs typeface="B Titr" pitchFamily="2" charset="-78"/>
            </a:endParaRPr>
          </a:p>
        </p:txBody>
      </p:sp>
      <p:sp>
        <p:nvSpPr>
          <p:cNvPr id="6" name="Rounded Rectangle 5"/>
          <p:cNvSpPr/>
          <p:nvPr/>
        </p:nvSpPr>
        <p:spPr>
          <a:xfrm>
            <a:off x="304800" y="1371600"/>
            <a:ext cx="8458200" cy="51816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fa-IR" sz="2400" dirty="0">
              <a:solidFill>
                <a:schemeClr val="tx2"/>
              </a:solidFill>
              <a:cs typeface="B Mitra" pitchFamily="2" charset="-78"/>
            </a:endParaRPr>
          </a:p>
          <a:p>
            <a:pPr algn="just">
              <a:defRPr/>
            </a:pPr>
            <a:endParaRPr lang="fa-IR" sz="2400" dirty="0">
              <a:solidFill>
                <a:schemeClr val="tx2"/>
              </a:solidFill>
              <a:cs typeface="B Mitra" pitchFamily="2" charset="-78"/>
            </a:endParaRPr>
          </a:p>
          <a:p>
            <a:pPr algn="just">
              <a:defRPr/>
            </a:pPr>
            <a:r>
              <a:rPr lang="fa-IR" sz="2400" dirty="0">
                <a:solidFill>
                  <a:schemeClr val="tx2"/>
                </a:solidFill>
                <a:cs typeface="B Mitra" pitchFamily="2" charset="-78"/>
              </a:rPr>
              <a:t> </a:t>
            </a:r>
            <a:endParaRPr lang="fa-IR" sz="2400" dirty="0" smtClean="0">
              <a:solidFill>
                <a:schemeClr val="tx1"/>
              </a:solidFill>
              <a:cs typeface="B Mitra" pitchFamily="2" charset="-78"/>
            </a:endParaRPr>
          </a:p>
          <a:p>
            <a:pPr algn="just">
              <a:defRPr/>
            </a:pPr>
            <a:r>
              <a:rPr lang="fa-IR" sz="2400" dirty="0" smtClean="0">
                <a:solidFill>
                  <a:schemeClr val="tx1"/>
                </a:solidFill>
                <a:cs typeface="B Mitra" pitchFamily="2" charset="-78"/>
              </a:rPr>
              <a:t>هدف </a:t>
            </a:r>
            <a:r>
              <a:rPr lang="fa-IR" sz="2400" dirty="0">
                <a:solidFill>
                  <a:schemeClr val="tx1"/>
                </a:solidFill>
                <a:cs typeface="B Mitra" pitchFamily="2" charset="-78"/>
              </a:rPr>
              <a:t>كلي: تأمين برق مطمئن و پايدار همراه با افزايش </a:t>
            </a:r>
            <a:r>
              <a:rPr lang="fa-IR" sz="2400" dirty="0" smtClean="0">
                <a:solidFill>
                  <a:schemeClr val="tx1"/>
                </a:solidFill>
                <a:cs typeface="B Mitra" pitchFamily="2" charset="-78"/>
              </a:rPr>
              <a:t>بهره وري</a:t>
            </a:r>
            <a:endParaRPr lang="fa-IR" sz="2400" dirty="0">
              <a:solidFill>
                <a:schemeClr val="tx1"/>
              </a:solidFill>
              <a:cs typeface="B Mitra" pitchFamily="2" charset="-78"/>
            </a:endParaRPr>
          </a:p>
          <a:p>
            <a:pPr lvl="0"/>
            <a:endParaRPr lang="fa-IR" sz="2400" dirty="0" smtClean="0">
              <a:solidFill>
                <a:schemeClr val="tx1"/>
              </a:solidFill>
              <a:cs typeface="B Mitra" pitchFamily="2" charset="-78"/>
            </a:endParaRPr>
          </a:p>
          <a:p>
            <a:pPr lvl="0"/>
            <a:r>
              <a:rPr lang="fa-IR" sz="2400" dirty="0" smtClean="0">
                <a:solidFill>
                  <a:schemeClr val="tx1"/>
                </a:solidFill>
                <a:cs typeface="B Mitra" pitchFamily="2" charset="-78"/>
              </a:rPr>
              <a:t>راهبرد ها: </a:t>
            </a:r>
          </a:p>
          <a:p>
            <a:pPr lvl="0">
              <a:buFont typeface="Wingdings" pitchFamily="2" charset="2"/>
              <a:buChar char="Ø"/>
            </a:pPr>
            <a:r>
              <a:rPr lang="fa-IR" sz="2400" dirty="0" smtClean="0">
                <a:solidFill>
                  <a:schemeClr val="tx1"/>
                </a:solidFill>
                <a:cs typeface="B Mitra" pitchFamily="2" charset="-78"/>
              </a:rPr>
              <a:t>  بهينه سازي زنجيره توليد، انتقال و توزيع برق</a:t>
            </a:r>
            <a:endParaRPr lang="en-US" sz="2400" dirty="0" smtClean="0">
              <a:solidFill>
                <a:schemeClr val="tx1"/>
              </a:solidFill>
              <a:cs typeface="B Mitra" pitchFamily="2" charset="-78"/>
            </a:endParaRPr>
          </a:p>
          <a:p>
            <a:pPr lvl="0">
              <a:buFont typeface="Wingdings" pitchFamily="2" charset="2"/>
              <a:buChar char="Ø"/>
            </a:pPr>
            <a:r>
              <a:rPr lang="fa-IR" sz="2400" dirty="0" smtClean="0">
                <a:solidFill>
                  <a:schemeClr val="tx1"/>
                </a:solidFill>
                <a:cs typeface="B Mitra" pitchFamily="2" charset="-78"/>
              </a:rPr>
              <a:t>  بهبود اقتصادي صنعت برق</a:t>
            </a:r>
            <a:endParaRPr lang="en-US" sz="2400" dirty="0" smtClean="0">
              <a:solidFill>
                <a:schemeClr val="tx1"/>
              </a:solidFill>
              <a:cs typeface="B Mitra" pitchFamily="2" charset="-78"/>
            </a:endParaRPr>
          </a:p>
          <a:p>
            <a:pPr algn="just">
              <a:defRPr/>
            </a:pPr>
            <a:endParaRPr lang="fa-IR" sz="2400" dirty="0" smtClean="0">
              <a:solidFill>
                <a:schemeClr val="tx1"/>
              </a:solidFill>
              <a:cs typeface="B Mitra" pitchFamily="2" charset="-78"/>
            </a:endParaRPr>
          </a:p>
          <a:p>
            <a:pPr algn="just">
              <a:defRPr/>
            </a:pPr>
            <a:r>
              <a:rPr lang="fa-IR" sz="2400" dirty="0" smtClean="0">
                <a:solidFill>
                  <a:schemeClr val="tx1"/>
                </a:solidFill>
                <a:cs typeface="B Mitra" pitchFamily="2" charset="-78"/>
              </a:rPr>
              <a:t>سياست هاي اجرايي:</a:t>
            </a:r>
          </a:p>
          <a:p>
            <a:pPr lvl="0" algn="just">
              <a:buFont typeface="Arial" pitchFamily="34" charset="0"/>
              <a:buChar char="•"/>
            </a:pPr>
            <a:r>
              <a:rPr lang="fa-IR" sz="2400" dirty="0" smtClean="0">
                <a:solidFill>
                  <a:schemeClr val="tx1"/>
                </a:solidFill>
                <a:cs typeface="B Mitra" pitchFamily="2" charset="-78"/>
              </a:rPr>
              <a:t> توسعه ظرفيت هاي مورد نياز متناسب با تقاضاي مديريت‌‌شده</a:t>
            </a:r>
            <a:endParaRPr lang="en-US" sz="2400" dirty="0" smtClean="0">
              <a:solidFill>
                <a:schemeClr val="tx1"/>
              </a:solidFill>
              <a:cs typeface="B Mitra" pitchFamily="2" charset="-78"/>
            </a:endParaRPr>
          </a:p>
          <a:p>
            <a:pPr lvl="0" algn="just">
              <a:buFont typeface="Arial" pitchFamily="34" charset="0"/>
              <a:buChar char="•"/>
            </a:pPr>
            <a:r>
              <a:rPr lang="fa-IR" sz="2400" dirty="0" smtClean="0">
                <a:solidFill>
                  <a:schemeClr val="tx1"/>
                </a:solidFill>
                <a:cs typeface="B Mitra" pitchFamily="2" charset="-78"/>
              </a:rPr>
              <a:t> گسترش مشاركت بخش هاي غيردولتي در صنعت برق</a:t>
            </a:r>
            <a:endParaRPr lang="en-US" sz="2400" dirty="0" smtClean="0">
              <a:solidFill>
                <a:schemeClr val="tx1"/>
              </a:solidFill>
              <a:cs typeface="B Mitra" pitchFamily="2" charset="-78"/>
            </a:endParaRPr>
          </a:p>
          <a:p>
            <a:pPr lvl="0" algn="just">
              <a:buFont typeface="Arial" pitchFamily="34" charset="0"/>
              <a:buChar char="•"/>
            </a:pPr>
            <a:r>
              <a:rPr lang="fa-IR" sz="2400" dirty="0" smtClean="0">
                <a:solidFill>
                  <a:schemeClr val="tx1"/>
                </a:solidFill>
                <a:cs typeface="B Mitra" pitchFamily="2" charset="-78"/>
              </a:rPr>
              <a:t> افزايش بهره وري در صنعت برق</a:t>
            </a:r>
            <a:endParaRPr lang="en-US" sz="2400" dirty="0" smtClean="0">
              <a:solidFill>
                <a:schemeClr val="tx1"/>
              </a:solidFill>
              <a:cs typeface="B Mitra" pitchFamily="2" charset="-78"/>
            </a:endParaRPr>
          </a:p>
          <a:p>
            <a:pPr lvl="0" algn="just">
              <a:buFont typeface="Arial" pitchFamily="34" charset="0"/>
              <a:buChar char="•"/>
            </a:pPr>
            <a:r>
              <a:rPr lang="fa-IR" sz="2400" dirty="0" smtClean="0">
                <a:solidFill>
                  <a:schemeClr val="tx1"/>
                </a:solidFill>
                <a:cs typeface="B Mitra" pitchFamily="2" charset="-78"/>
              </a:rPr>
              <a:t> اصلاح نظام اقتصادي و مالي و جذب منابع مالي مورد نياز براي توسعه صنعت برق</a:t>
            </a:r>
            <a:endParaRPr lang="en-US" sz="2400" dirty="0" smtClean="0">
              <a:solidFill>
                <a:schemeClr val="tx1"/>
              </a:solidFill>
              <a:cs typeface="B Mitra" pitchFamily="2" charset="-78"/>
            </a:endParaRPr>
          </a:p>
          <a:p>
            <a:pPr algn="just">
              <a:defRPr/>
            </a:pPr>
            <a:endParaRPr lang="en-US" sz="2400" dirty="0">
              <a:solidFill>
                <a:schemeClr val="tx2"/>
              </a:solidFill>
              <a:cs typeface="B Mitra" pitchFamily="2" charset="-78"/>
            </a:endParaRPr>
          </a:p>
          <a:p>
            <a:pPr>
              <a:defRPr/>
            </a:pPr>
            <a:endParaRPr lang="en-US" sz="2400" dirty="0">
              <a:solidFill>
                <a:schemeClr val="tx2"/>
              </a:solidFill>
              <a:cs typeface="B Mitra" pitchFamily="2" charset="-78"/>
            </a:endParaRPr>
          </a:p>
          <a:p>
            <a:pPr>
              <a:defRPr/>
            </a:pPr>
            <a:endParaRPr lang="en-US" sz="2400" dirty="0">
              <a:solidFill>
                <a:schemeClr val="tx2"/>
              </a:solidFill>
              <a:cs typeface="B Mitra" pitchFamily="2" charset="-78"/>
            </a:endParaRPr>
          </a:p>
          <a:p>
            <a:pPr marL="398463" indent="-398463" algn="just">
              <a:spcBef>
                <a:spcPts val="600"/>
              </a:spcBef>
              <a:spcAft>
                <a:spcPts val="600"/>
              </a:spcAft>
              <a:buClr>
                <a:schemeClr val="accent2"/>
              </a:buClr>
              <a:tabLst>
                <a:tab pos="0" algn="l"/>
                <a:tab pos="92075" algn="l"/>
                <a:tab pos="457200" algn="r"/>
                <a:tab pos="2636838" algn="ctr"/>
                <a:tab pos="5273675" algn="r"/>
              </a:tabLst>
              <a:defRPr/>
            </a:pPr>
            <a:endParaRPr lang="fa-IR" sz="2400" dirty="0">
              <a:solidFill>
                <a:schemeClr val="tx2"/>
              </a:solidFill>
              <a:cs typeface="B Mitra" pitchFamily="2" charset="-78"/>
            </a:endParaRPr>
          </a:p>
        </p:txBody>
      </p:sp>
      <p:sp>
        <p:nvSpPr>
          <p:cNvPr id="5" name="Slide Number Placeholder 4"/>
          <p:cNvSpPr>
            <a:spLocks noGrp="1"/>
          </p:cNvSpPr>
          <p:nvPr>
            <p:ph type="sldNum" sz="quarter" idx="12"/>
          </p:nvPr>
        </p:nvSpPr>
        <p:spPr/>
        <p:txBody>
          <a:bodyPr/>
          <a:lstStyle/>
          <a:p>
            <a:pPr>
              <a:defRPr/>
            </a:pPr>
            <a:fld id="{5C790BB6-1BD1-45FD-A29D-543C99DE4A5D}" type="slidenum">
              <a:rPr lang="ar-SA" smtClean="0"/>
              <a:pPr>
                <a:defRPr/>
              </a:pPr>
              <a:t>52</a:t>
            </a:fld>
            <a:endParaRPr lang="en-US"/>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81000" y="381000"/>
            <a:ext cx="8382000" cy="838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sz="2400" dirty="0" smtClean="0">
                <a:solidFill>
                  <a:srgbClr val="C00000"/>
                </a:solidFill>
                <a:cs typeface="B Titr" pitchFamily="2" charset="-78"/>
              </a:rPr>
              <a:t>هدف كلي دوم و راهبردها و سياست هاي مرتبط با آن</a:t>
            </a:r>
            <a:endParaRPr lang="en-US" sz="2400" dirty="0">
              <a:solidFill>
                <a:srgbClr val="C00000"/>
              </a:solidFill>
              <a:cs typeface="B Titr" pitchFamily="2" charset="-78"/>
            </a:endParaRPr>
          </a:p>
        </p:txBody>
      </p:sp>
      <p:sp>
        <p:nvSpPr>
          <p:cNvPr id="6" name="Rounded Rectangle 5"/>
          <p:cNvSpPr/>
          <p:nvPr/>
        </p:nvSpPr>
        <p:spPr>
          <a:xfrm>
            <a:off x="304800" y="1524000"/>
            <a:ext cx="8458200" cy="5029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fa-IR" sz="2800" dirty="0">
              <a:solidFill>
                <a:schemeClr val="tx2"/>
              </a:solidFill>
              <a:cs typeface="B Mitra" pitchFamily="2" charset="-78"/>
            </a:endParaRPr>
          </a:p>
          <a:p>
            <a:pPr algn="just">
              <a:defRPr/>
            </a:pPr>
            <a:endParaRPr lang="fa-IR" sz="2800" dirty="0">
              <a:solidFill>
                <a:schemeClr val="tx2"/>
              </a:solidFill>
              <a:cs typeface="B Mitra" pitchFamily="2" charset="-78"/>
            </a:endParaRPr>
          </a:p>
          <a:p>
            <a:pPr algn="just">
              <a:defRPr/>
            </a:pPr>
            <a:r>
              <a:rPr lang="fa-IR" sz="2800" dirty="0">
                <a:solidFill>
                  <a:schemeClr val="tx1"/>
                </a:solidFill>
                <a:cs typeface="B Mitra" pitchFamily="2" charset="-78"/>
              </a:rPr>
              <a:t> هدف كلي: </a:t>
            </a:r>
            <a:r>
              <a:rPr lang="fa-IR" sz="2800" dirty="0" smtClean="0">
                <a:solidFill>
                  <a:schemeClr val="tx1"/>
                </a:solidFill>
                <a:cs typeface="B Mitra" pitchFamily="2" charset="-78"/>
              </a:rPr>
              <a:t>بهينه سازي مصرف و مديريت تقاضاي انرژي</a:t>
            </a:r>
            <a:endParaRPr lang="fa-IR" sz="2800" dirty="0">
              <a:solidFill>
                <a:schemeClr val="tx1"/>
              </a:solidFill>
              <a:cs typeface="B Mitra" pitchFamily="2" charset="-78"/>
            </a:endParaRPr>
          </a:p>
          <a:p>
            <a:pPr algn="just">
              <a:defRPr/>
            </a:pPr>
            <a:endParaRPr lang="en-US" sz="2800" dirty="0">
              <a:solidFill>
                <a:schemeClr val="tx1"/>
              </a:solidFill>
              <a:cs typeface="B Mitra" pitchFamily="2" charset="-78"/>
            </a:endParaRPr>
          </a:p>
          <a:p>
            <a:pPr algn="just">
              <a:defRPr/>
            </a:pPr>
            <a:r>
              <a:rPr lang="fa-IR" sz="2800" dirty="0" smtClean="0">
                <a:solidFill>
                  <a:schemeClr val="tx1"/>
                </a:solidFill>
                <a:cs typeface="B Mitra" pitchFamily="2" charset="-78"/>
              </a:rPr>
              <a:t>راهبردها:</a:t>
            </a:r>
          </a:p>
          <a:p>
            <a:pPr lvl="0">
              <a:buFont typeface="Wingdings" pitchFamily="2" charset="2"/>
              <a:buChar char="Ø"/>
            </a:pPr>
            <a:r>
              <a:rPr lang="fa-IR" sz="2800" dirty="0" smtClean="0">
                <a:solidFill>
                  <a:schemeClr val="tx1"/>
                </a:solidFill>
                <a:cs typeface="B Mitra" pitchFamily="2" charset="-78"/>
              </a:rPr>
              <a:t>اصلاح الگو و مديريت مصرف و تقاضاي انرژي</a:t>
            </a:r>
            <a:endParaRPr lang="en-US" sz="2800" dirty="0" smtClean="0">
              <a:solidFill>
                <a:schemeClr val="tx1"/>
              </a:solidFill>
              <a:cs typeface="B Mitra" pitchFamily="2" charset="-78"/>
            </a:endParaRPr>
          </a:p>
          <a:p>
            <a:pPr lvl="0">
              <a:buFont typeface="Wingdings" pitchFamily="2" charset="2"/>
              <a:buChar char="Ø"/>
            </a:pPr>
            <a:r>
              <a:rPr lang="fa-IR" sz="2800" dirty="0" smtClean="0">
                <a:solidFill>
                  <a:schemeClr val="tx1"/>
                </a:solidFill>
                <a:cs typeface="B Mitra" pitchFamily="2" charset="-78"/>
              </a:rPr>
              <a:t>ارتقاء سطح فناوري در مصرف برق</a:t>
            </a:r>
            <a:endParaRPr lang="en-US" sz="2800" dirty="0" smtClean="0">
              <a:solidFill>
                <a:schemeClr val="tx1"/>
              </a:solidFill>
              <a:cs typeface="B Mitra" pitchFamily="2" charset="-78"/>
            </a:endParaRPr>
          </a:p>
          <a:p>
            <a:pPr algn="just">
              <a:defRPr/>
            </a:pPr>
            <a:endParaRPr lang="fa-IR" sz="2800" dirty="0">
              <a:solidFill>
                <a:schemeClr val="tx1"/>
              </a:solidFill>
              <a:cs typeface="B Mitra" pitchFamily="2" charset="-78"/>
            </a:endParaRPr>
          </a:p>
          <a:p>
            <a:pPr algn="just">
              <a:defRPr/>
            </a:pPr>
            <a:endParaRPr lang="en-US" sz="2800" dirty="0">
              <a:solidFill>
                <a:schemeClr val="tx1"/>
              </a:solidFill>
              <a:cs typeface="B Mitra" pitchFamily="2" charset="-78"/>
            </a:endParaRPr>
          </a:p>
          <a:p>
            <a:pPr algn="just">
              <a:defRPr/>
            </a:pPr>
            <a:r>
              <a:rPr lang="fa-IR" sz="2800" dirty="0" smtClean="0">
                <a:solidFill>
                  <a:schemeClr val="tx1"/>
                </a:solidFill>
                <a:cs typeface="B Mitra" pitchFamily="2" charset="-78"/>
              </a:rPr>
              <a:t>سياست هاي اجرايي: </a:t>
            </a:r>
          </a:p>
          <a:p>
            <a:pPr lvl="0" algn="just">
              <a:buFont typeface="Arial" pitchFamily="34" charset="0"/>
              <a:buChar char="•"/>
            </a:pPr>
            <a:r>
              <a:rPr lang="fa-IR" sz="2800" dirty="0" smtClean="0">
                <a:solidFill>
                  <a:schemeClr val="tx1"/>
                </a:solidFill>
                <a:cs typeface="B Mitra" pitchFamily="2" charset="-78"/>
              </a:rPr>
              <a:t>توسعه و ارتقاء سطح استانداردهاي مصرف برق و عرضه تجهيزات برقي</a:t>
            </a:r>
            <a:endParaRPr lang="en-US" sz="2800" dirty="0" smtClean="0">
              <a:solidFill>
                <a:schemeClr val="tx1"/>
              </a:solidFill>
              <a:cs typeface="B Mitra" pitchFamily="2" charset="-78"/>
            </a:endParaRPr>
          </a:p>
          <a:p>
            <a:pPr lvl="0" algn="just">
              <a:buFont typeface="Arial" pitchFamily="34" charset="0"/>
              <a:buChar char="•"/>
            </a:pPr>
            <a:r>
              <a:rPr lang="fa-IR" sz="2800" dirty="0" smtClean="0">
                <a:solidFill>
                  <a:schemeClr val="tx1"/>
                </a:solidFill>
                <a:cs typeface="B Mitra" pitchFamily="2" charset="-78"/>
              </a:rPr>
              <a:t>بهبود امنيت شبكه برق از طريق كنترل مصرف</a:t>
            </a:r>
            <a:endParaRPr lang="en-US" sz="2800" dirty="0" smtClean="0">
              <a:solidFill>
                <a:schemeClr val="tx1"/>
              </a:solidFill>
              <a:cs typeface="B Mitra" pitchFamily="2" charset="-78"/>
            </a:endParaRPr>
          </a:p>
          <a:p>
            <a:pPr>
              <a:defRPr/>
            </a:pPr>
            <a:endParaRPr lang="en-US" sz="2800" dirty="0">
              <a:solidFill>
                <a:schemeClr val="tx2"/>
              </a:solidFill>
              <a:cs typeface="B Mitra" pitchFamily="2" charset="-78"/>
            </a:endParaRPr>
          </a:p>
          <a:p>
            <a:pPr marL="398463" indent="-398463" algn="just">
              <a:spcBef>
                <a:spcPts val="600"/>
              </a:spcBef>
              <a:spcAft>
                <a:spcPts val="600"/>
              </a:spcAft>
              <a:buClr>
                <a:schemeClr val="accent2"/>
              </a:buClr>
              <a:tabLst>
                <a:tab pos="0" algn="l"/>
                <a:tab pos="92075" algn="l"/>
                <a:tab pos="457200" algn="r"/>
                <a:tab pos="2636838" algn="ctr"/>
                <a:tab pos="5273675" algn="r"/>
              </a:tabLst>
              <a:defRPr/>
            </a:pPr>
            <a:endParaRPr lang="fa-IR" sz="2800" dirty="0">
              <a:solidFill>
                <a:schemeClr val="tx2"/>
              </a:solidFill>
              <a:cs typeface="B Mitra" pitchFamily="2" charset="-78"/>
            </a:endParaRPr>
          </a:p>
        </p:txBody>
      </p:sp>
      <p:sp>
        <p:nvSpPr>
          <p:cNvPr id="5" name="Slide Number Placeholder 4"/>
          <p:cNvSpPr>
            <a:spLocks noGrp="1"/>
          </p:cNvSpPr>
          <p:nvPr>
            <p:ph type="sldNum" sz="quarter" idx="12"/>
          </p:nvPr>
        </p:nvSpPr>
        <p:spPr/>
        <p:txBody>
          <a:bodyPr/>
          <a:lstStyle/>
          <a:p>
            <a:pPr>
              <a:defRPr/>
            </a:pPr>
            <a:fld id="{5C790BB6-1BD1-45FD-A29D-543C99DE4A5D}" type="slidenum">
              <a:rPr lang="ar-SA" smtClean="0"/>
              <a:pPr>
                <a:defRPr/>
              </a:pPr>
              <a:t>53</a:t>
            </a:fld>
            <a:endParaRPr lang="en-US"/>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81000" y="381000"/>
            <a:ext cx="8382000" cy="838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sz="2400" dirty="0" smtClean="0">
                <a:solidFill>
                  <a:srgbClr val="C00000"/>
                </a:solidFill>
                <a:cs typeface="B Titr" pitchFamily="2" charset="-78"/>
              </a:rPr>
              <a:t>هدف كلي سوم و راهبردها و سياست هاي مرتبط با آن</a:t>
            </a:r>
            <a:endParaRPr lang="en-US" sz="2400" dirty="0">
              <a:solidFill>
                <a:srgbClr val="C00000"/>
              </a:solidFill>
              <a:cs typeface="B Titr" pitchFamily="2" charset="-78"/>
            </a:endParaRPr>
          </a:p>
        </p:txBody>
      </p:sp>
      <p:sp>
        <p:nvSpPr>
          <p:cNvPr id="6" name="Rounded Rectangle 5"/>
          <p:cNvSpPr/>
          <p:nvPr/>
        </p:nvSpPr>
        <p:spPr>
          <a:xfrm>
            <a:off x="304800" y="1524000"/>
            <a:ext cx="8458200" cy="5029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fa-IR" sz="2800" dirty="0">
              <a:solidFill>
                <a:schemeClr val="tx2"/>
              </a:solidFill>
              <a:cs typeface="B Mitra" pitchFamily="2" charset="-78"/>
            </a:endParaRPr>
          </a:p>
          <a:p>
            <a:pPr algn="just">
              <a:defRPr/>
            </a:pPr>
            <a:endParaRPr lang="fa-IR" sz="2800" dirty="0">
              <a:solidFill>
                <a:schemeClr val="tx2"/>
              </a:solidFill>
              <a:cs typeface="B Mitra" pitchFamily="2" charset="-78"/>
            </a:endParaRPr>
          </a:p>
          <a:p>
            <a:pPr>
              <a:defRPr/>
            </a:pPr>
            <a:r>
              <a:rPr lang="fa-IR" sz="2800" dirty="0">
                <a:solidFill>
                  <a:schemeClr val="tx1"/>
                </a:solidFill>
                <a:cs typeface="B Mitra" pitchFamily="2" charset="-78"/>
              </a:rPr>
              <a:t>هدف كلي: توسعه متوازن و پايدار بخش برق</a:t>
            </a:r>
          </a:p>
          <a:p>
            <a:pPr>
              <a:defRPr/>
            </a:pPr>
            <a:endParaRPr lang="fa-IR" sz="2000" dirty="0" smtClean="0">
              <a:solidFill>
                <a:schemeClr val="tx1"/>
              </a:solidFill>
              <a:cs typeface="B Mitra" pitchFamily="2" charset="-78"/>
            </a:endParaRPr>
          </a:p>
          <a:p>
            <a:pPr>
              <a:defRPr/>
            </a:pPr>
            <a:r>
              <a:rPr lang="fa-IR" sz="2800" dirty="0" smtClean="0">
                <a:solidFill>
                  <a:schemeClr val="tx1"/>
                </a:solidFill>
                <a:cs typeface="B Mitra" pitchFamily="2" charset="-78"/>
              </a:rPr>
              <a:t>راهبردها:</a:t>
            </a:r>
          </a:p>
          <a:p>
            <a:pPr lvl="0" algn="just">
              <a:buFont typeface="Wingdings" pitchFamily="2" charset="2"/>
              <a:buChar char="Ø"/>
            </a:pPr>
            <a:r>
              <a:rPr lang="fa-IR" sz="2800" dirty="0" smtClean="0">
                <a:solidFill>
                  <a:schemeClr val="tx1"/>
                </a:solidFill>
                <a:cs typeface="B Mitra" pitchFamily="2" charset="-78"/>
              </a:rPr>
              <a:t>تنوع بخشي به منابع اوليه انرژي و فناوري هاي توليد برق</a:t>
            </a:r>
            <a:endParaRPr lang="en-US" sz="2800" dirty="0" smtClean="0">
              <a:solidFill>
                <a:schemeClr val="tx1"/>
              </a:solidFill>
              <a:cs typeface="B Mitra" pitchFamily="2" charset="-78"/>
            </a:endParaRPr>
          </a:p>
          <a:p>
            <a:pPr lvl="0" algn="just">
              <a:buFont typeface="Wingdings" pitchFamily="2" charset="2"/>
              <a:buChar char="Ø"/>
            </a:pPr>
            <a:r>
              <a:rPr lang="fa-IR" sz="2800" dirty="0" smtClean="0">
                <a:solidFill>
                  <a:schemeClr val="tx1"/>
                </a:solidFill>
                <a:cs typeface="B Mitra" pitchFamily="2" charset="-78"/>
              </a:rPr>
              <a:t>ارتقاء توانمندي در توليد برق از انرژي‌هاي تجديدپذير</a:t>
            </a:r>
            <a:endParaRPr lang="en-US" sz="2800" dirty="0" smtClean="0">
              <a:solidFill>
                <a:schemeClr val="tx1"/>
              </a:solidFill>
              <a:cs typeface="B Mitra" pitchFamily="2" charset="-78"/>
            </a:endParaRPr>
          </a:p>
          <a:p>
            <a:pPr lvl="0" algn="just">
              <a:buFont typeface="Wingdings" pitchFamily="2" charset="2"/>
              <a:buChar char="Ø"/>
            </a:pPr>
            <a:r>
              <a:rPr lang="fa-IR" sz="2800" dirty="0" smtClean="0">
                <a:solidFill>
                  <a:schemeClr val="tx1"/>
                </a:solidFill>
                <a:cs typeface="B Mitra" pitchFamily="2" charset="-78"/>
              </a:rPr>
              <a:t>كاهش انتشار آلاينده‌هاي زيست‌محيطي</a:t>
            </a:r>
            <a:endParaRPr lang="en-US" sz="2800" dirty="0" smtClean="0">
              <a:solidFill>
                <a:schemeClr val="tx1"/>
              </a:solidFill>
              <a:cs typeface="B Mitra" pitchFamily="2" charset="-78"/>
            </a:endParaRPr>
          </a:p>
          <a:p>
            <a:pPr algn="just">
              <a:defRPr/>
            </a:pPr>
            <a:endParaRPr lang="en-US" sz="2000" dirty="0">
              <a:solidFill>
                <a:schemeClr val="tx1"/>
              </a:solidFill>
              <a:cs typeface="B Mitra" pitchFamily="2" charset="-78"/>
            </a:endParaRPr>
          </a:p>
          <a:p>
            <a:pPr algn="just">
              <a:defRPr/>
            </a:pPr>
            <a:r>
              <a:rPr lang="fa-IR" sz="2800" dirty="0" smtClean="0">
                <a:solidFill>
                  <a:schemeClr val="tx1"/>
                </a:solidFill>
                <a:cs typeface="B Mitra" pitchFamily="2" charset="-78"/>
              </a:rPr>
              <a:t>سياست هاي اجرايي: </a:t>
            </a:r>
          </a:p>
          <a:p>
            <a:pPr lvl="0" algn="just">
              <a:buFont typeface="Arial" pitchFamily="34" charset="0"/>
              <a:buChar char="•"/>
            </a:pPr>
            <a:r>
              <a:rPr lang="fa-IR" sz="2800" dirty="0" smtClean="0">
                <a:solidFill>
                  <a:schemeClr val="tx1"/>
                </a:solidFill>
                <a:cs typeface="B Mitra" pitchFamily="2" charset="-78"/>
              </a:rPr>
              <a:t>گسترش مشاركت بخش غيردولتي در توليد برق از منابع تجديدپذير</a:t>
            </a:r>
            <a:endParaRPr lang="en-US" sz="2800" dirty="0" smtClean="0">
              <a:solidFill>
                <a:schemeClr val="tx1"/>
              </a:solidFill>
              <a:cs typeface="B Mitra" pitchFamily="2" charset="-78"/>
            </a:endParaRPr>
          </a:p>
          <a:p>
            <a:pPr lvl="0" algn="just">
              <a:buFont typeface="Arial" pitchFamily="34" charset="0"/>
              <a:buChar char="•"/>
            </a:pPr>
            <a:r>
              <a:rPr lang="fa-IR" sz="2800" dirty="0" smtClean="0">
                <a:solidFill>
                  <a:schemeClr val="tx1"/>
                </a:solidFill>
                <a:cs typeface="B Mitra" pitchFamily="2" charset="-78"/>
              </a:rPr>
              <a:t>خريد تضميني برق توليدي از منابع تجديدپذير</a:t>
            </a:r>
            <a:endParaRPr lang="en-US" sz="2800" dirty="0" smtClean="0">
              <a:solidFill>
                <a:schemeClr val="tx1"/>
              </a:solidFill>
              <a:cs typeface="B Mitra" pitchFamily="2" charset="-78"/>
            </a:endParaRPr>
          </a:p>
          <a:p>
            <a:pPr lvl="0" algn="just">
              <a:buFont typeface="Arial" pitchFamily="34" charset="0"/>
              <a:buChar char="•"/>
            </a:pPr>
            <a:r>
              <a:rPr lang="fa-IR" sz="2800" dirty="0" smtClean="0">
                <a:solidFill>
                  <a:schemeClr val="tx1"/>
                </a:solidFill>
                <a:cs typeface="B Mitra" pitchFamily="2" charset="-78"/>
              </a:rPr>
              <a:t> تأمين منابع و حمايت مالي از توسعه انرژي‌هاي تجديدپذير</a:t>
            </a:r>
            <a:endParaRPr lang="en-US" sz="2800" dirty="0" smtClean="0">
              <a:solidFill>
                <a:schemeClr val="tx1"/>
              </a:solidFill>
              <a:cs typeface="B Mitra" pitchFamily="2" charset="-78"/>
            </a:endParaRPr>
          </a:p>
          <a:p>
            <a:pPr>
              <a:defRPr/>
            </a:pPr>
            <a:endParaRPr lang="en-US" sz="2800" dirty="0">
              <a:solidFill>
                <a:schemeClr val="tx2"/>
              </a:solidFill>
              <a:cs typeface="B Mitra" pitchFamily="2" charset="-78"/>
            </a:endParaRPr>
          </a:p>
          <a:p>
            <a:pPr marL="398463" indent="-398463" algn="just">
              <a:spcBef>
                <a:spcPts val="600"/>
              </a:spcBef>
              <a:spcAft>
                <a:spcPts val="600"/>
              </a:spcAft>
              <a:buClr>
                <a:schemeClr val="accent2"/>
              </a:buClr>
              <a:tabLst>
                <a:tab pos="0" algn="l"/>
                <a:tab pos="92075" algn="l"/>
                <a:tab pos="457200" algn="r"/>
                <a:tab pos="2636838" algn="ctr"/>
                <a:tab pos="5273675" algn="r"/>
              </a:tabLst>
              <a:defRPr/>
            </a:pPr>
            <a:endParaRPr lang="fa-IR" sz="2800" dirty="0">
              <a:solidFill>
                <a:schemeClr val="tx2"/>
              </a:solidFill>
              <a:cs typeface="B Mitra" pitchFamily="2" charset="-78"/>
            </a:endParaRPr>
          </a:p>
        </p:txBody>
      </p:sp>
      <p:sp>
        <p:nvSpPr>
          <p:cNvPr id="5" name="Slide Number Placeholder 4"/>
          <p:cNvSpPr>
            <a:spLocks noGrp="1"/>
          </p:cNvSpPr>
          <p:nvPr>
            <p:ph type="sldNum" sz="quarter" idx="12"/>
          </p:nvPr>
        </p:nvSpPr>
        <p:spPr/>
        <p:txBody>
          <a:bodyPr/>
          <a:lstStyle/>
          <a:p>
            <a:pPr>
              <a:defRPr/>
            </a:pPr>
            <a:fld id="{5C790BB6-1BD1-45FD-A29D-543C99DE4A5D}" type="slidenum">
              <a:rPr lang="ar-SA" smtClean="0"/>
              <a:pPr>
                <a:defRPr/>
              </a:pPr>
              <a:t>54</a:t>
            </a:fld>
            <a:endParaRPr lang="en-US"/>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C790BB6-1BD1-45FD-A29D-543C99DE4A5D}" type="slidenum">
              <a:rPr lang="ar-SA" smtClean="0"/>
              <a:pPr>
                <a:defRPr/>
              </a:pPr>
              <a:t>55</a:t>
            </a:fld>
            <a:endParaRPr lang="en-US"/>
          </a:p>
        </p:txBody>
      </p:sp>
      <p:pic>
        <p:nvPicPr>
          <p:cNvPr id="5" name="Picture 4" descr="DSC03447_0.tmp"/>
          <p:cNvPicPr>
            <a:picLocks noChangeAspect="1"/>
          </p:cNvPicPr>
          <p:nvPr/>
        </p:nvPicPr>
        <p:blipFill>
          <a:blip r:embed="rId2" cstate="print"/>
          <a:stretch>
            <a:fillRect/>
          </a:stretch>
        </p:blipFill>
        <p:spPr>
          <a:xfrm>
            <a:off x="0" y="0"/>
            <a:ext cx="9144000" cy="6858000"/>
          </a:xfrm>
          <a:prstGeom prst="rect">
            <a:avLst/>
          </a:prstGeom>
        </p:spPr>
      </p:pic>
      <p:sp>
        <p:nvSpPr>
          <p:cNvPr id="6" name="TextBox 5"/>
          <p:cNvSpPr txBox="1"/>
          <p:nvPr/>
        </p:nvSpPr>
        <p:spPr>
          <a:xfrm>
            <a:off x="1447800" y="3733800"/>
            <a:ext cx="2060179" cy="1200329"/>
          </a:xfrm>
          <a:prstGeom prst="rect">
            <a:avLst/>
          </a:prstGeom>
          <a:noFill/>
        </p:spPr>
        <p:txBody>
          <a:bodyPr wrap="none" rtlCol="0">
            <a:spAutoFit/>
          </a:bodyPr>
          <a:lstStyle/>
          <a:p>
            <a:r>
              <a:rPr lang="fa-IR" sz="7200" dirty="0" smtClean="0">
                <a:solidFill>
                  <a:srgbClr val="FFFF00"/>
                </a:solidFill>
              </a:rPr>
              <a:t>احكام</a:t>
            </a:r>
            <a:r>
              <a:rPr lang="fa-IR" dirty="0" smtClean="0"/>
              <a:t> </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81000" y="381000"/>
            <a:ext cx="8382000" cy="838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chemeClr val="accent2"/>
              </a:buClr>
              <a:buFont typeface="Wingdings" pitchFamily="2" charset="2"/>
              <a:buNone/>
              <a:defRPr/>
            </a:pPr>
            <a:r>
              <a:rPr lang="fa-IR" sz="2400" dirty="0">
                <a:solidFill>
                  <a:srgbClr val="C00000"/>
                </a:solidFill>
                <a:cs typeface="B Titr" pitchFamily="2" charset="-78"/>
              </a:rPr>
              <a:t>حكم </a:t>
            </a:r>
            <a:r>
              <a:rPr lang="fa-IR" sz="2400" dirty="0" smtClean="0">
                <a:solidFill>
                  <a:srgbClr val="C00000"/>
                </a:solidFill>
                <a:cs typeface="B Titr" pitchFamily="2" charset="-78"/>
              </a:rPr>
              <a:t>متناظر با هدف كلي اول</a:t>
            </a:r>
            <a:endParaRPr lang="fa-IR" sz="2400" dirty="0">
              <a:solidFill>
                <a:srgbClr val="C00000"/>
              </a:solidFill>
              <a:cs typeface="B Titr" pitchFamily="2" charset="-78"/>
            </a:endParaRPr>
          </a:p>
        </p:txBody>
      </p:sp>
      <p:sp>
        <p:nvSpPr>
          <p:cNvPr id="6" name="Rounded Rectangle 5"/>
          <p:cNvSpPr/>
          <p:nvPr/>
        </p:nvSpPr>
        <p:spPr>
          <a:xfrm>
            <a:off x="304800" y="1524000"/>
            <a:ext cx="8534400" cy="5029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fa-IR" sz="2000" dirty="0" smtClean="0">
                <a:solidFill>
                  <a:schemeClr val="tx2"/>
                </a:solidFill>
                <a:cs typeface="B Mitra" pitchFamily="2" charset="-78"/>
              </a:rPr>
              <a:t>1</a:t>
            </a:r>
            <a:r>
              <a:rPr lang="fa-IR" sz="2000" dirty="0" smtClean="0">
                <a:solidFill>
                  <a:schemeClr val="tx1"/>
                </a:solidFill>
                <a:cs typeface="B Mitra" pitchFamily="2" charset="-78"/>
              </a:rPr>
              <a:t>) به منظور ايجاد تنوع در تأمين و عرضه انرژي كشور، توليد برق متناسب با تقاضاي مديريت شده، بهينه سازي و ارتقاء بهره‌وري در زنجيره توليد، انتقال، توزيع برق و در راستاي توسعه پايدار و بلند‌مدت كشور:</a:t>
            </a:r>
          </a:p>
          <a:p>
            <a:pPr algn="just"/>
            <a:endParaRPr lang="en-US" sz="2000" dirty="0" smtClean="0">
              <a:solidFill>
                <a:schemeClr val="tx1"/>
              </a:solidFill>
              <a:cs typeface="B Mitra" pitchFamily="2" charset="-78"/>
            </a:endParaRPr>
          </a:p>
          <a:p>
            <a:pPr algn="just"/>
            <a:r>
              <a:rPr lang="fa-IR" sz="2000" dirty="0" smtClean="0">
                <a:solidFill>
                  <a:schemeClr val="tx1"/>
                </a:solidFill>
                <a:cs typeface="B Mitra" pitchFamily="2" charset="-78"/>
              </a:rPr>
              <a:t>الف- به وزارت نیرو اجازه داده می‌شود میانگین قیمت فروش داخلی برق را سالانه حداقل 25% افزایش دهد به گونه­ای که حداکثر تا پایان برنامه ششم توسعه، معادل قیمت تمام شده آن باشد. مادامی که فروش برق به قیمتی کمتر از قیمت تمام شده تعیین شود، سازمان مديريت و برنامه ريزي كشور مکلف است مابه‌التفاوت قیمت تکلیفی با قیمت تمام شده را از محل منابع عمومی در بودجه سنواتی درج و به وزارت نيرو يا شركتهاي تابعه مربوطه پرداخت و یا با درخواست وزیر نیرو با بدهی‌‌ها و مالیات­های پرداختنی صنعت برق تهاتر نماید.</a:t>
            </a:r>
            <a:endParaRPr lang="en-US" sz="2000" dirty="0" smtClean="0">
              <a:solidFill>
                <a:schemeClr val="tx1"/>
              </a:solidFill>
              <a:cs typeface="B Mitra" pitchFamily="2" charset="-78"/>
            </a:endParaRPr>
          </a:p>
          <a:p>
            <a:pPr algn="just"/>
            <a:r>
              <a:rPr lang="fa-IR" sz="2000" dirty="0" smtClean="0">
                <a:solidFill>
                  <a:schemeClr val="tx1"/>
                </a:solidFill>
                <a:cs typeface="B Mitra" pitchFamily="2" charset="-78"/>
              </a:rPr>
              <a:t>تبصره 1- دولت مکلف است کلیه معافیتها و تخفیفات مبتنی بر قوانین و مقررات در واگذاری انشعاب و یا فروش برق را از محل درآمد عمومی تأمین اعتبار و در قالب بودجه سنواتی، به وزارت نيرو پرداخت نمايد.</a:t>
            </a:r>
            <a:endParaRPr lang="en-US" sz="2000" dirty="0" smtClean="0">
              <a:solidFill>
                <a:schemeClr val="tx1"/>
              </a:solidFill>
              <a:cs typeface="B Mitra" pitchFamily="2" charset="-78"/>
            </a:endParaRPr>
          </a:p>
          <a:p>
            <a:pPr algn="just"/>
            <a:r>
              <a:rPr lang="fa-IR" sz="2000" dirty="0" smtClean="0">
                <a:solidFill>
                  <a:schemeClr val="tx1"/>
                </a:solidFill>
                <a:cs typeface="B Mitra" pitchFamily="2" charset="-78"/>
              </a:rPr>
              <a:t>تبصره 2- از ابتداي برنامه ششم توسعه، اعمال تعرفه‌هاي يارانه‌اي صرفاً براي مصارف كشاورزي و خانگي كمتر از الگوي مصرف، مجاز است.</a:t>
            </a:r>
            <a:endParaRPr lang="en-US" sz="2000" dirty="0" smtClean="0">
              <a:solidFill>
                <a:schemeClr val="tx1"/>
              </a:solidFill>
              <a:cs typeface="B Mitra" pitchFamily="2" charset="-78"/>
            </a:endParaRPr>
          </a:p>
        </p:txBody>
      </p:sp>
      <p:sp>
        <p:nvSpPr>
          <p:cNvPr id="5" name="Slide Number Placeholder 4"/>
          <p:cNvSpPr>
            <a:spLocks noGrp="1"/>
          </p:cNvSpPr>
          <p:nvPr>
            <p:ph type="sldNum" sz="quarter" idx="12"/>
          </p:nvPr>
        </p:nvSpPr>
        <p:spPr/>
        <p:txBody>
          <a:bodyPr/>
          <a:lstStyle/>
          <a:p>
            <a:pPr>
              <a:defRPr/>
            </a:pPr>
            <a:fld id="{5C790BB6-1BD1-45FD-A29D-543C99DE4A5D}" type="slidenum">
              <a:rPr lang="ar-SA" smtClean="0"/>
              <a:pPr>
                <a:defRPr/>
              </a:pPr>
              <a:t>56</a:t>
            </a:fld>
            <a:endParaRPr lang="en-US" dirty="0"/>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81000" y="381000"/>
            <a:ext cx="8382000" cy="838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chemeClr val="accent2"/>
              </a:buClr>
              <a:buFont typeface="Wingdings" pitchFamily="2" charset="2"/>
              <a:buNone/>
              <a:defRPr/>
            </a:pPr>
            <a:r>
              <a:rPr lang="fa-IR" sz="2400" dirty="0">
                <a:solidFill>
                  <a:srgbClr val="C00000"/>
                </a:solidFill>
                <a:cs typeface="B Titr" pitchFamily="2" charset="-78"/>
              </a:rPr>
              <a:t>حكم </a:t>
            </a:r>
            <a:r>
              <a:rPr lang="fa-IR" sz="2400" dirty="0" smtClean="0">
                <a:solidFill>
                  <a:srgbClr val="C00000"/>
                </a:solidFill>
                <a:cs typeface="B Titr" pitchFamily="2" charset="-78"/>
              </a:rPr>
              <a:t>متناظر با هدف كلي اول (ادامه)</a:t>
            </a:r>
            <a:endParaRPr lang="fa-IR" sz="2400" dirty="0">
              <a:solidFill>
                <a:srgbClr val="C00000"/>
              </a:solidFill>
              <a:cs typeface="B Titr" pitchFamily="2" charset="-78"/>
            </a:endParaRPr>
          </a:p>
        </p:txBody>
      </p:sp>
      <p:sp>
        <p:nvSpPr>
          <p:cNvPr id="6" name="Rounded Rectangle 5"/>
          <p:cNvSpPr/>
          <p:nvPr/>
        </p:nvSpPr>
        <p:spPr>
          <a:xfrm>
            <a:off x="304800" y="1524000"/>
            <a:ext cx="8534400" cy="5029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en-US" sz="2000" dirty="0">
              <a:solidFill>
                <a:schemeClr val="tx2"/>
              </a:solidFill>
              <a:cs typeface="B Mitra" pitchFamily="2" charset="-78"/>
            </a:endParaRPr>
          </a:p>
          <a:p>
            <a:pPr algn="just">
              <a:defRPr/>
            </a:pPr>
            <a:r>
              <a:rPr lang="fa-IR" sz="2000" dirty="0">
                <a:solidFill>
                  <a:schemeClr val="tx1"/>
                </a:solidFill>
                <a:cs typeface="B Mitra" pitchFamily="2" charset="-78"/>
              </a:rPr>
              <a:t> </a:t>
            </a:r>
            <a:r>
              <a:rPr lang="fa-IR" sz="2000" dirty="0" smtClean="0">
                <a:solidFill>
                  <a:schemeClr val="tx1"/>
                </a:solidFill>
                <a:cs typeface="B Mitra" pitchFamily="2" charset="-78"/>
              </a:rPr>
              <a:t>ب- وزارت نیرو مجاز است براي متقاضيان بخش غيردولتي احداث نيروگاه، مجوز صادر نمايد و متناسب با نیاز مصرف مدیریت شده، در طول برنامه نسبت به افزایش ظرفیت نیروگاه‌ها از طریق سرمایه گذاری بخشهای عمومی، تعاونی و خصوصی اعم از داخلی و خارجی به صورت روشهای متداول سرمایه گذاری از جمله ساخت، بهره‌برداری و مالكيت (</a:t>
            </a:r>
            <a:r>
              <a:rPr lang="en-US" sz="2000" dirty="0" smtClean="0">
                <a:solidFill>
                  <a:schemeClr val="tx1"/>
                </a:solidFill>
                <a:cs typeface="B Mitra" pitchFamily="2" charset="-78"/>
              </a:rPr>
              <a:t>BOO</a:t>
            </a:r>
            <a:r>
              <a:rPr lang="fa-IR" sz="2000" dirty="0" smtClean="0">
                <a:solidFill>
                  <a:schemeClr val="tx1"/>
                </a:solidFill>
                <a:cs typeface="B Mitra" pitchFamily="2" charset="-78"/>
              </a:rPr>
              <a:t>) و ساخت، بهره‌برداری و انتقال (</a:t>
            </a:r>
            <a:r>
              <a:rPr lang="en-US" sz="2000" dirty="0" smtClean="0">
                <a:solidFill>
                  <a:schemeClr val="tx1"/>
                </a:solidFill>
                <a:cs typeface="B Mitra" pitchFamily="2" charset="-78"/>
              </a:rPr>
              <a:t>BOT</a:t>
            </a:r>
            <a:r>
              <a:rPr lang="fa-IR" sz="2000" dirty="0" smtClean="0">
                <a:solidFill>
                  <a:schemeClr val="tx1"/>
                </a:solidFill>
                <a:cs typeface="B Mitra" pitchFamily="2" charset="-78"/>
              </a:rPr>
              <a:t>) و یا از محل منابع داخلی شرکتها اقدام نماید. صندوق توسعه ملي موظف است منابع مورد نیاز این طرحها را با اولویت بالا تخصیص دهد. نرخ خرید تضمینی برق باید به گونه­ای تعیین گردد که نرخ بازگشت سرمایه داخلی پروژه در حد قابل قبول صندوق توسعه ملی باشد.</a:t>
            </a:r>
            <a:endParaRPr lang="en-US" sz="2000" dirty="0" smtClean="0">
              <a:solidFill>
                <a:schemeClr val="tx1"/>
              </a:solidFill>
              <a:cs typeface="B Mitra" pitchFamily="2" charset="-78"/>
            </a:endParaRPr>
          </a:p>
          <a:p>
            <a:pPr algn="just">
              <a:defRPr/>
            </a:pPr>
            <a:r>
              <a:rPr lang="fa-IR" sz="2000" dirty="0">
                <a:solidFill>
                  <a:schemeClr val="tx2"/>
                </a:solidFill>
                <a:cs typeface="B Mitra" pitchFamily="2" charset="-78"/>
              </a:rPr>
              <a:t> </a:t>
            </a:r>
            <a:endParaRPr lang="en-US" sz="2000" dirty="0">
              <a:solidFill>
                <a:schemeClr val="tx2"/>
              </a:solidFill>
              <a:cs typeface="B Mitra" pitchFamily="2" charset="-78"/>
            </a:endParaRPr>
          </a:p>
        </p:txBody>
      </p:sp>
      <p:sp>
        <p:nvSpPr>
          <p:cNvPr id="5" name="Slide Number Placeholder 4"/>
          <p:cNvSpPr>
            <a:spLocks noGrp="1"/>
          </p:cNvSpPr>
          <p:nvPr>
            <p:ph type="sldNum" sz="quarter" idx="12"/>
          </p:nvPr>
        </p:nvSpPr>
        <p:spPr/>
        <p:txBody>
          <a:bodyPr/>
          <a:lstStyle/>
          <a:p>
            <a:pPr>
              <a:defRPr/>
            </a:pPr>
            <a:fld id="{5C790BB6-1BD1-45FD-A29D-543C99DE4A5D}" type="slidenum">
              <a:rPr lang="ar-SA" smtClean="0"/>
              <a:pPr>
                <a:defRPr/>
              </a:pPr>
              <a:t>57</a:t>
            </a:fld>
            <a:endParaRPr lang="en-US"/>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81000" y="381000"/>
            <a:ext cx="8382000" cy="838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chemeClr val="accent2"/>
              </a:buClr>
              <a:buFont typeface="Wingdings" pitchFamily="2" charset="2"/>
              <a:buNone/>
              <a:defRPr/>
            </a:pPr>
            <a:r>
              <a:rPr lang="fa-IR" sz="2400" dirty="0">
                <a:solidFill>
                  <a:srgbClr val="C00000"/>
                </a:solidFill>
                <a:cs typeface="B Titr" pitchFamily="2" charset="-78"/>
              </a:rPr>
              <a:t>حكم </a:t>
            </a:r>
            <a:r>
              <a:rPr lang="fa-IR" sz="2400" dirty="0" smtClean="0">
                <a:solidFill>
                  <a:srgbClr val="C00000"/>
                </a:solidFill>
                <a:cs typeface="B Titr" pitchFamily="2" charset="-78"/>
              </a:rPr>
              <a:t>متناظر با هدف كلي اول (ادامه)</a:t>
            </a:r>
            <a:endParaRPr lang="fa-IR" sz="2400" dirty="0">
              <a:solidFill>
                <a:srgbClr val="C00000"/>
              </a:solidFill>
              <a:cs typeface="B Titr" pitchFamily="2" charset="-78"/>
            </a:endParaRPr>
          </a:p>
        </p:txBody>
      </p:sp>
      <p:sp>
        <p:nvSpPr>
          <p:cNvPr id="6" name="Rounded Rectangle 5"/>
          <p:cNvSpPr/>
          <p:nvPr/>
        </p:nvSpPr>
        <p:spPr>
          <a:xfrm>
            <a:off x="304800" y="1524000"/>
            <a:ext cx="8534400" cy="5029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en-US" sz="2000" dirty="0">
              <a:solidFill>
                <a:schemeClr val="tx1"/>
              </a:solidFill>
              <a:cs typeface="B Mitra" pitchFamily="2" charset="-78"/>
            </a:endParaRPr>
          </a:p>
          <a:p>
            <a:pPr algn="just"/>
            <a:r>
              <a:rPr lang="fa-IR" sz="2000" dirty="0" smtClean="0">
                <a:solidFill>
                  <a:schemeClr val="tx1"/>
                </a:solidFill>
                <a:cs typeface="B Mitra" pitchFamily="2" charset="-78"/>
              </a:rPr>
              <a:t>ج- دولت مکلف است سالانه اعتبار مورد نیاز جهت احداث و تقویت شبکه‌هاي انتقال، فوق توزیع وتوزيع برق و نیز تأمین برق شهرک‌های صنعتی، چاههاي كشاورزي و متقاضیان را به ميزان معادل ريالي یک میلیارد یورو در بودجه سنواتی لحاظ و به وزارت نيرو پرداخت نماید.</a:t>
            </a:r>
            <a:endParaRPr lang="en-US" sz="2000" dirty="0" smtClean="0">
              <a:solidFill>
                <a:schemeClr val="tx1"/>
              </a:solidFill>
              <a:cs typeface="B Mitra" pitchFamily="2" charset="-78"/>
            </a:endParaRPr>
          </a:p>
          <a:p>
            <a:pPr algn="just"/>
            <a:r>
              <a:rPr lang="fa-IR" sz="2000" dirty="0" smtClean="0">
                <a:solidFill>
                  <a:schemeClr val="tx1"/>
                </a:solidFill>
                <a:cs typeface="B Mitra" pitchFamily="2" charset="-78"/>
              </a:rPr>
              <a:t> </a:t>
            </a:r>
            <a:endParaRPr lang="en-US" sz="2000" dirty="0" smtClean="0">
              <a:solidFill>
                <a:schemeClr val="tx1"/>
              </a:solidFill>
              <a:cs typeface="B Mitra" pitchFamily="2" charset="-78"/>
            </a:endParaRPr>
          </a:p>
          <a:p>
            <a:pPr algn="just"/>
            <a:r>
              <a:rPr lang="fa-IR" sz="2000" dirty="0" smtClean="0">
                <a:solidFill>
                  <a:schemeClr val="tx1"/>
                </a:solidFill>
                <a:cs typeface="B Mitra" pitchFamily="2" charset="-78"/>
              </a:rPr>
              <a:t>د- حداقل 75 درصد منابع حاصل از فروش نيروگاه‌ها مستقیماً در اختیار وزارت نيرو و يا شركتهاي تابعه مربوطه قرار داده می‌شود تا صرف تکمیل پروژه‌های نیمه‌تمام نيروگاهي و یا احداث شبکه‌های انتقال و فوق توزیع گردد. در اجرای این موضوع، مفاد ماده 29 قانون اجرای سیاستهای کلی اصل 44 قانون اساسی، لازم الرعایه نمی‌باشد.</a:t>
            </a:r>
            <a:endParaRPr lang="en-US" sz="2000" dirty="0" smtClean="0">
              <a:solidFill>
                <a:schemeClr val="tx1"/>
              </a:solidFill>
              <a:cs typeface="B Mitra" pitchFamily="2" charset="-78"/>
            </a:endParaRPr>
          </a:p>
          <a:p>
            <a:pPr algn="just">
              <a:defRPr/>
            </a:pPr>
            <a:endParaRPr lang="en-US" sz="2000" dirty="0">
              <a:solidFill>
                <a:schemeClr val="tx2"/>
              </a:solidFill>
              <a:cs typeface="B Mitra" pitchFamily="2" charset="-78"/>
            </a:endParaRPr>
          </a:p>
        </p:txBody>
      </p:sp>
      <p:sp>
        <p:nvSpPr>
          <p:cNvPr id="5" name="Slide Number Placeholder 4"/>
          <p:cNvSpPr>
            <a:spLocks noGrp="1"/>
          </p:cNvSpPr>
          <p:nvPr>
            <p:ph type="sldNum" sz="quarter" idx="12"/>
          </p:nvPr>
        </p:nvSpPr>
        <p:spPr/>
        <p:txBody>
          <a:bodyPr/>
          <a:lstStyle/>
          <a:p>
            <a:pPr>
              <a:defRPr/>
            </a:pPr>
            <a:fld id="{5C790BB6-1BD1-45FD-A29D-543C99DE4A5D}" type="slidenum">
              <a:rPr lang="ar-SA" smtClean="0"/>
              <a:pPr>
                <a:defRPr/>
              </a:pPr>
              <a:t>58</a:t>
            </a:fld>
            <a:endParaRPr lang="en-US"/>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81000" y="381000"/>
            <a:ext cx="8382000" cy="838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chemeClr val="accent2"/>
              </a:buClr>
              <a:buFont typeface="Wingdings" pitchFamily="2" charset="2"/>
              <a:buNone/>
              <a:defRPr/>
            </a:pPr>
            <a:r>
              <a:rPr lang="fa-IR" sz="2400" dirty="0">
                <a:solidFill>
                  <a:srgbClr val="C00000"/>
                </a:solidFill>
                <a:cs typeface="B Titr" pitchFamily="2" charset="-78"/>
              </a:rPr>
              <a:t>حكم </a:t>
            </a:r>
            <a:r>
              <a:rPr lang="fa-IR" sz="2400" dirty="0" smtClean="0">
                <a:solidFill>
                  <a:srgbClr val="C00000"/>
                </a:solidFill>
                <a:cs typeface="B Titr" pitchFamily="2" charset="-78"/>
              </a:rPr>
              <a:t>متناظر با هدف كلي اول (ادامه)</a:t>
            </a:r>
            <a:endParaRPr lang="fa-IR" sz="2400" dirty="0">
              <a:solidFill>
                <a:srgbClr val="C00000"/>
              </a:solidFill>
              <a:cs typeface="B Titr" pitchFamily="2" charset="-78"/>
            </a:endParaRPr>
          </a:p>
        </p:txBody>
      </p:sp>
      <p:sp>
        <p:nvSpPr>
          <p:cNvPr id="6" name="Rounded Rectangle 5"/>
          <p:cNvSpPr/>
          <p:nvPr/>
        </p:nvSpPr>
        <p:spPr>
          <a:xfrm>
            <a:off x="304800" y="1524000"/>
            <a:ext cx="8534400" cy="5029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en-US" sz="2000" dirty="0">
              <a:solidFill>
                <a:schemeClr val="tx2"/>
              </a:solidFill>
              <a:cs typeface="B Mitra" pitchFamily="2" charset="-78"/>
            </a:endParaRPr>
          </a:p>
          <a:p>
            <a:pPr algn="just"/>
            <a:r>
              <a:rPr lang="fa-IR" sz="2000" dirty="0" smtClean="0">
                <a:solidFill>
                  <a:schemeClr val="tx1"/>
                </a:solidFill>
                <a:cs typeface="B Mitra" pitchFamily="2" charset="-78"/>
              </a:rPr>
              <a:t>هـ- به وزارت نيرو اجازه داده مي‌شود صددرصد منابع حاصل از واگذاري ظرفيت‌هاي مازاد شبكه فيبر نوري صنعت برق را صرف سرمايه‌گذاري در توسعه شبكه‌هاي انتقال و فوق توزيع برق نمايد. منابع موضوع اين بند، درآمد شركت‌هاي تابعه و وابسته وزارت نيرو محسوب نمي‌گردد. </a:t>
            </a:r>
            <a:endParaRPr lang="en-US" sz="2000" dirty="0" smtClean="0">
              <a:solidFill>
                <a:schemeClr val="tx1"/>
              </a:solidFill>
              <a:cs typeface="B Mitra" pitchFamily="2" charset="-78"/>
            </a:endParaRPr>
          </a:p>
          <a:p>
            <a:pPr algn="just"/>
            <a:r>
              <a:rPr lang="fa-IR" sz="2000" dirty="0" smtClean="0">
                <a:solidFill>
                  <a:schemeClr val="tx1"/>
                </a:solidFill>
                <a:cs typeface="B Mitra" pitchFamily="2" charset="-78"/>
              </a:rPr>
              <a:t> </a:t>
            </a:r>
            <a:endParaRPr lang="en-US" sz="2000" dirty="0" smtClean="0">
              <a:solidFill>
                <a:schemeClr val="tx1"/>
              </a:solidFill>
              <a:cs typeface="B Mitra" pitchFamily="2" charset="-78"/>
            </a:endParaRPr>
          </a:p>
          <a:p>
            <a:pPr algn="just"/>
            <a:r>
              <a:rPr lang="fa-IR" sz="2000" dirty="0" smtClean="0">
                <a:solidFill>
                  <a:schemeClr val="tx1"/>
                </a:solidFill>
                <a:cs typeface="B Mitra" pitchFamily="2" charset="-78"/>
              </a:rPr>
              <a:t>و- شركت‌هاي تابعه وزارت نيرو مجازند با متقاضیان بخش غیردولتی،  به منظور جایگزینی نیروگاههای فرسوده و با راندمان پايين با نیروگاههای جدید حرارتی با راندمان بالا و بازتواني نيروگاه‌هاي بخار و كاهش تلفات برق، قرارداد بیع متقابل منعقد نمایند. دولت مكلف است منابع مورد نیاز این قراردادها را از محل سوخت صرفه‌جویی شده تأمین و پرداخت نماید.</a:t>
            </a:r>
            <a:endParaRPr lang="en-US" sz="2000" dirty="0" smtClean="0">
              <a:solidFill>
                <a:schemeClr val="tx1"/>
              </a:solidFill>
              <a:cs typeface="B Mitra" pitchFamily="2" charset="-78"/>
            </a:endParaRPr>
          </a:p>
        </p:txBody>
      </p:sp>
      <p:sp>
        <p:nvSpPr>
          <p:cNvPr id="5" name="Slide Number Placeholder 4"/>
          <p:cNvSpPr>
            <a:spLocks noGrp="1"/>
          </p:cNvSpPr>
          <p:nvPr>
            <p:ph type="sldNum" sz="quarter" idx="12"/>
          </p:nvPr>
        </p:nvSpPr>
        <p:spPr/>
        <p:txBody>
          <a:bodyPr/>
          <a:lstStyle/>
          <a:p>
            <a:pPr>
              <a:defRPr/>
            </a:pPr>
            <a:fld id="{5C790BB6-1BD1-45FD-A29D-543C99DE4A5D}" type="slidenum">
              <a:rPr lang="ar-SA" smtClean="0"/>
              <a:pPr>
                <a:defRPr/>
              </a:pPr>
              <a:t>59</a:t>
            </a:fld>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81000" y="381000"/>
            <a:ext cx="8382000" cy="838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sz="2400" dirty="0" smtClean="0">
                <a:solidFill>
                  <a:srgbClr val="C00000"/>
                </a:solidFill>
                <a:cs typeface="B Titr" pitchFamily="2" charset="-78"/>
              </a:rPr>
              <a:t>برنامه اقتصاد مقاومتي وزارت نيرو در بخش برق و انرژي</a:t>
            </a:r>
            <a:endParaRPr lang="en-US" sz="2400" dirty="0">
              <a:solidFill>
                <a:srgbClr val="C00000"/>
              </a:solidFill>
              <a:cs typeface="B Titr" pitchFamily="2" charset="-78"/>
            </a:endParaRPr>
          </a:p>
        </p:txBody>
      </p:sp>
      <p:sp>
        <p:nvSpPr>
          <p:cNvPr id="6" name="Rounded Rectangle 5"/>
          <p:cNvSpPr/>
          <p:nvPr/>
        </p:nvSpPr>
        <p:spPr>
          <a:xfrm>
            <a:off x="152400" y="1295400"/>
            <a:ext cx="8763000" cy="5334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fa-IR" sz="2100" dirty="0" smtClean="0">
              <a:solidFill>
                <a:schemeClr val="tx1"/>
              </a:solidFill>
              <a:cs typeface="B Mitra" pitchFamily="2" charset="-78"/>
            </a:endParaRPr>
          </a:p>
          <a:p>
            <a:pPr lvl="0" algn="just">
              <a:lnSpc>
                <a:spcPct val="150000"/>
              </a:lnSpc>
            </a:pPr>
            <a:endParaRPr lang="fa-IR" sz="2100" dirty="0" smtClean="0">
              <a:solidFill>
                <a:schemeClr val="tx1"/>
              </a:solidFill>
              <a:cs typeface="B Mitra" pitchFamily="2" charset="-78"/>
            </a:endParaRPr>
          </a:p>
          <a:p>
            <a:pPr algn="just">
              <a:lnSpc>
                <a:spcPct val="150000"/>
              </a:lnSpc>
            </a:pPr>
            <a:endParaRPr lang="fa-IR" sz="3200" u="sng" dirty="0" smtClean="0">
              <a:solidFill>
                <a:schemeClr val="tx1"/>
              </a:solidFill>
              <a:cs typeface="B Mitra" pitchFamily="2" charset="-78"/>
            </a:endParaRPr>
          </a:p>
          <a:p>
            <a:pPr algn="just">
              <a:lnSpc>
                <a:spcPct val="150000"/>
              </a:lnSpc>
            </a:pPr>
            <a:endParaRPr lang="en-US" sz="3200" u="sng" dirty="0" smtClean="0">
              <a:solidFill>
                <a:schemeClr val="tx1"/>
              </a:solidFill>
              <a:cs typeface="B Mitra" pitchFamily="2" charset="-78"/>
            </a:endParaRPr>
          </a:p>
          <a:p>
            <a:pPr algn="just">
              <a:lnSpc>
                <a:spcPct val="150000"/>
              </a:lnSpc>
            </a:pPr>
            <a:r>
              <a:rPr lang="fa-IR" sz="3200" u="sng" dirty="0" smtClean="0">
                <a:solidFill>
                  <a:schemeClr val="tx1"/>
                </a:solidFill>
                <a:cs typeface="B Mitra" pitchFamily="2" charset="-78"/>
              </a:rPr>
              <a:t>اهداف:</a:t>
            </a:r>
          </a:p>
          <a:p>
            <a:pPr algn="just">
              <a:lnSpc>
                <a:spcPct val="150000"/>
              </a:lnSpc>
            </a:pPr>
            <a:endParaRPr lang="en-US" sz="1400" u="sng" dirty="0" smtClean="0">
              <a:solidFill>
                <a:schemeClr val="tx1"/>
              </a:solidFill>
              <a:cs typeface="B Mitra" pitchFamily="2" charset="-78"/>
            </a:endParaRPr>
          </a:p>
          <a:p>
            <a:pPr lvl="0" algn="just">
              <a:lnSpc>
                <a:spcPct val="150000"/>
              </a:lnSpc>
              <a:buFont typeface="Wingdings" pitchFamily="2" charset="2"/>
              <a:buChar char="Ø"/>
            </a:pPr>
            <a:r>
              <a:rPr lang="fa-IR" sz="2800" dirty="0" smtClean="0">
                <a:solidFill>
                  <a:schemeClr val="tx1"/>
                </a:solidFill>
                <a:cs typeface="B Mitra" pitchFamily="2" charset="-78"/>
              </a:rPr>
              <a:t>اصلاح نظام اقتصاد صنعت برق در قالب بنگاه اقتصادی. </a:t>
            </a:r>
            <a:endParaRPr lang="en-US" sz="2800" dirty="0" smtClean="0">
              <a:solidFill>
                <a:schemeClr val="tx1"/>
              </a:solidFill>
              <a:cs typeface="B Mitra" pitchFamily="2" charset="-78"/>
            </a:endParaRPr>
          </a:p>
          <a:p>
            <a:pPr lvl="0" algn="just">
              <a:lnSpc>
                <a:spcPct val="150000"/>
              </a:lnSpc>
              <a:buFont typeface="Wingdings" pitchFamily="2" charset="2"/>
              <a:buChar char="Ø"/>
            </a:pPr>
            <a:r>
              <a:rPr lang="fa-IR" sz="2800" dirty="0" smtClean="0">
                <a:solidFill>
                  <a:schemeClr val="tx1"/>
                </a:solidFill>
                <a:cs typeface="B Mitra" pitchFamily="2" charset="-78"/>
              </a:rPr>
              <a:t>افزايش بهره وري برق در كليه مراحل زنجيره توليد تا مصرف برق.</a:t>
            </a:r>
            <a:endParaRPr lang="en-US" sz="2800" dirty="0" smtClean="0">
              <a:solidFill>
                <a:schemeClr val="tx1"/>
              </a:solidFill>
              <a:cs typeface="B Mitra" pitchFamily="2" charset="-78"/>
            </a:endParaRPr>
          </a:p>
          <a:p>
            <a:pPr lvl="0" algn="just">
              <a:lnSpc>
                <a:spcPct val="150000"/>
              </a:lnSpc>
              <a:buFont typeface="Wingdings" pitchFamily="2" charset="2"/>
              <a:buChar char="Ø"/>
            </a:pPr>
            <a:r>
              <a:rPr lang="ar-SA" sz="2800" dirty="0" smtClean="0">
                <a:solidFill>
                  <a:schemeClr val="tx1"/>
                </a:solidFill>
                <a:cs typeface="B Mitra" pitchFamily="2" charset="-78"/>
              </a:rPr>
              <a:t>توسعه زيرساخت</a:t>
            </a:r>
            <a:r>
              <a:rPr lang="fa-IR" sz="2800" dirty="0" smtClean="0">
                <a:solidFill>
                  <a:schemeClr val="tx1"/>
                </a:solidFill>
                <a:cs typeface="B Mitra" pitchFamily="2" charset="-78"/>
              </a:rPr>
              <a:t> </a:t>
            </a:r>
            <a:r>
              <a:rPr lang="ar-SA" sz="2800" dirty="0" smtClean="0">
                <a:solidFill>
                  <a:schemeClr val="tx1"/>
                </a:solidFill>
                <a:cs typeface="B Mitra" pitchFamily="2" charset="-78"/>
              </a:rPr>
              <a:t>هاي توليد و</a:t>
            </a:r>
            <a:r>
              <a:rPr lang="fa-IR" sz="2800" dirty="0" smtClean="0">
                <a:solidFill>
                  <a:schemeClr val="tx1"/>
                </a:solidFill>
                <a:cs typeface="B Mitra" pitchFamily="2" charset="-78"/>
              </a:rPr>
              <a:t> </a:t>
            </a:r>
            <a:r>
              <a:rPr lang="ar-SA" sz="2800" dirty="0" smtClean="0">
                <a:solidFill>
                  <a:schemeClr val="tx1"/>
                </a:solidFill>
                <a:cs typeface="B Mitra" pitchFamily="2" charset="-78"/>
              </a:rPr>
              <a:t>انتقال برق و</a:t>
            </a:r>
            <a:r>
              <a:rPr lang="fa-IR" sz="2800" dirty="0" smtClean="0">
                <a:solidFill>
                  <a:schemeClr val="tx1"/>
                </a:solidFill>
                <a:cs typeface="B Mitra" pitchFamily="2" charset="-78"/>
              </a:rPr>
              <a:t> </a:t>
            </a:r>
            <a:r>
              <a:rPr lang="ar-SA" sz="2800" dirty="0" smtClean="0">
                <a:solidFill>
                  <a:schemeClr val="tx1"/>
                </a:solidFill>
                <a:cs typeface="B Mitra" pitchFamily="2" charset="-78"/>
              </a:rPr>
              <a:t>تلاش براي تأمين ملزومات تبديل كشور به قطب </a:t>
            </a:r>
            <a:r>
              <a:rPr lang="fa-IR" sz="2800" dirty="0" smtClean="0">
                <a:solidFill>
                  <a:schemeClr val="tx1"/>
                </a:solidFill>
                <a:cs typeface="B Mitra" pitchFamily="2" charset="-78"/>
              </a:rPr>
              <a:t>تامین و تبادل برق</a:t>
            </a:r>
            <a:r>
              <a:rPr lang="ar-SA" sz="2800" dirty="0" smtClean="0">
                <a:solidFill>
                  <a:schemeClr val="tx1"/>
                </a:solidFill>
                <a:cs typeface="B Mitra" pitchFamily="2" charset="-78"/>
              </a:rPr>
              <a:t> منطقه. </a:t>
            </a:r>
            <a:endParaRPr lang="en-US" sz="2800" dirty="0" smtClean="0">
              <a:solidFill>
                <a:schemeClr val="tx1"/>
              </a:solidFill>
              <a:cs typeface="B Mitra" pitchFamily="2" charset="-78"/>
            </a:endParaRPr>
          </a:p>
          <a:p>
            <a:pPr lvl="0" algn="just">
              <a:lnSpc>
                <a:spcPct val="150000"/>
              </a:lnSpc>
              <a:buFont typeface="Wingdings" pitchFamily="2" charset="2"/>
              <a:buChar char="Ø"/>
            </a:pPr>
            <a:r>
              <a:rPr lang="fa-IR" sz="2800" dirty="0" smtClean="0">
                <a:solidFill>
                  <a:schemeClr val="tx1"/>
                </a:solidFill>
                <a:cs typeface="B Mitra" pitchFamily="2" charset="-78"/>
              </a:rPr>
              <a:t>پایداری و بهبود کیفیت و کمیت خدمات برق در بخشهای مختلف مصرف.</a:t>
            </a:r>
          </a:p>
          <a:p>
            <a:pPr lvl="0" algn="just">
              <a:lnSpc>
                <a:spcPct val="150000"/>
              </a:lnSpc>
            </a:pPr>
            <a:endParaRPr lang="fa-IR" sz="2100" dirty="0" smtClean="0">
              <a:solidFill>
                <a:schemeClr val="tx1"/>
              </a:solidFill>
              <a:cs typeface="B Mitra" pitchFamily="2" charset="-78"/>
            </a:endParaRPr>
          </a:p>
          <a:p>
            <a:pPr lvl="0" algn="just">
              <a:lnSpc>
                <a:spcPct val="150000"/>
              </a:lnSpc>
            </a:pPr>
            <a:endParaRPr lang="fa-IR" sz="2100" dirty="0" smtClean="0">
              <a:solidFill>
                <a:schemeClr val="tx1"/>
              </a:solidFill>
              <a:cs typeface="B Mitra" pitchFamily="2" charset="-78"/>
            </a:endParaRPr>
          </a:p>
          <a:p>
            <a:pPr lvl="0" algn="just">
              <a:lnSpc>
                <a:spcPct val="150000"/>
              </a:lnSpc>
            </a:pPr>
            <a:endParaRPr lang="fa-IR" sz="2100" dirty="0" smtClean="0">
              <a:solidFill>
                <a:schemeClr val="tx1"/>
              </a:solidFill>
              <a:cs typeface="B Mitra" pitchFamily="2" charset="-78"/>
            </a:endParaRPr>
          </a:p>
          <a:p>
            <a:pPr lvl="0" algn="just">
              <a:lnSpc>
                <a:spcPct val="150000"/>
              </a:lnSpc>
            </a:pPr>
            <a:endParaRPr lang="fa-IR" sz="2100" dirty="0" smtClean="0">
              <a:solidFill>
                <a:schemeClr val="tx1"/>
              </a:solidFill>
              <a:cs typeface="B Mitra" pitchFamily="2" charset="-78"/>
            </a:endParaRPr>
          </a:p>
          <a:p>
            <a:pPr lvl="0" algn="just">
              <a:lnSpc>
                <a:spcPct val="150000"/>
              </a:lnSpc>
            </a:pPr>
            <a:endParaRPr lang="fa-IR" sz="2100" dirty="0" smtClean="0">
              <a:solidFill>
                <a:schemeClr val="tx1"/>
              </a:solidFill>
              <a:cs typeface="B Mitra" pitchFamily="2" charset="-78"/>
            </a:endParaRPr>
          </a:p>
          <a:p>
            <a:pPr lvl="0" algn="just">
              <a:lnSpc>
                <a:spcPct val="150000"/>
              </a:lnSpc>
            </a:pPr>
            <a:endParaRPr lang="fa-IR" sz="2100" dirty="0" smtClean="0">
              <a:solidFill>
                <a:schemeClr val="tx1"/>
              </a:solidFill>
              <a:cs typeface="B Mitra" pitchFamily="2" charset="-78"/>
            </a:endParaRPr>
          </a:p>
        </p:txBody>
      </p:sp>
      <p:sp>
        <p:nvSpPr>
          <p:cNvPr id="5" name="Slide Number Placeholder 4"/>
          <p:cNvSpPr>
            <a:spLocks noGrp="1"/>
          </p:cNvSpPr>
          <p:nvPr>
            <p:ph type="sldNum" sz="quarter" idx="12"/>
          </p:nvPr>
        </p:nvSpPr>
        <p:spPr/>
        <p:txBody>
          <a:bodyPr/>
          <a:lstStyle/>
          <a:p>
            <a:pPr>
              <a:defRPr/>
            </a:pPr>
            <a:fld id="{5C790BB6-1BD1-45FD-A29D-543C99DE4A5D}" type="slidenum">
              <a:rPr lang="ar-SA" smtClean="0"/>
              <a:pPr>
                <a:defRPr/>
              </a:pPr>
              <a:t>6</a:t>
            </a:fld>
            <a:endParaRPr lang="en-US" dirty="0"/>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81000" y="381000"/>
            <a:ext cx="8382000" cy="838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chemeClr val="accent2"/>
              </a:buClr>
              <a:buFont typeface="Wingdings" pitchFamily="2" charset="2"/>
              <a:buNone/>
              <a:defRPr/>
            </a:pPr>
            <a:r>
              <a:rPr lang="fa-IR" sz="2400" dirty="0">
                <a:solidFill>
                  <a:srgbClr val="C00000"/>
                </a:solidFill>
                <a:cs typeface="B Titr" pitchFamily="2" charset="-78"/>
              </a:rPr>
              <a:t>حكم </a:t>
            </a:r>
            <a:r>
              <a:rPr lang="fa-IR" sz="2400" dirty="0" smtClean="0">
                <a:solidFill>
                  <a:srgbClr val="C00000"/>
                </a:solidFill>
                <a:cs typeface="B Titr" pitchFamily="2" charset="-78"/>
              </a:rPr>
              <a:t>متناظر با هدف كلي اول (ادامه)</a:t>
            </a:r>
            <a:endParaRPr lang="fa-IR" sz="2400" dirty="0">
              <a:solidFill>
                <a:srgbClr val="C00000"/>
              </a:solidFill>
              <a:cs typeface="B Titr" pitchFamily="2" charset="-78"/>
            </a:endParaRPr>
          </a:p>
        </p:txBody>
      </p:sp>
      <p:sp>
        <p:nvSpPr>
          <p:cNvPr id="6" name="Rounded Rectangle 5"/>
          <p:cNvSpPr/>
          <p:nvPr/>
        </p:nvSpPr>
        <p:spPr>
          <a:xfrm>
            <a:off x="304800" y="1524000"/>
            <a:ext cx="8534400" cy="5029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en-US" sz="2000" dirty="0">
              <a:solidFill>
                <a:schemeClr val="tx2"/>
              </a:solidFill>
              <a:cs typeface="B Mitra" pitchFamily="2" charset="-78"/>
            </a:endParaRPr>
          </a:p>
          <a:p>
            <a:pPr algn="just"/>
            <a:r>
              <a:rPr lang="fa-IR" sz="2000" dirty="0">
                <a:solidFill>
                  <a:schemeClr val="tx1"/>
                </a:solidFill>
                <a:cs typeface="B Mitra" pitchFamily="2" charset="-78"/>
              </a:rPr>
              <a:t> </a:t>
            </a:r>
            <a:r>
              <a:rPr lang="fa-IR" sz="2000" dirty="0" smtClean="0">
                <a:solidFill>
                  <a:schemeClr val="tx1"/>
                </a:solidFill>
                <a:cs typeface="B Mitra" pitchFamily="2" charset="-78"/>
              </a:rPr>
              <a:t>ز- وزارت نيرو مكلف است ضمن راه‌اندازي بازار گواهي ظرفيت، سازوكار لازم را جهت تأمين برق متقاضيان مگاواتي از طريق بورس انرژي يا عقد قرارداد بين عرضه‌كنندگان برق غيردولتي و متقاضيان ايجاد نمايد. </a:t>
            </a:r>
            <a:endParaRPr lang="en-US" sz="2000" dirty="0" smtClean="0">
              <a:solidFill>
                <a:schemeClr val="tx1"/>
              </a:solidFill>
              <a:cs typeface="B Mitra" pitchFamily="2" charset="-78"/>
            </a:endParaRPr>
          </a:p>
          <a:p>
            <a:pPr algn="just"/>
            <a:r>
              <a:rPr lang="fa-IR" sz="2000" dirty="0" smtClean="0">
                <a:solidFill>
                  <a:schemeClr val="tx1"/>
                </a:solidFill>
                <a:cs typeface="B Mitra" pitchFamily="2" charset="-78"/>
              </a:rPr>
              <a:t> </a:t>
            </a:r>
          </a:p>
          <a:p>
            <a:pPr algn="just"/>
            <a:r>
              <a:rPr lang="fa-IR" sz="2000" dirty="0" smtClean="0">
                <a:solidFill>
                  <a:schemeClr val="tx1"/>
                </a:solidFill>
                <a:cs typeface="B Mitra" pitchFamily="2" charset="-78"/>
              </a:rPr>
              <a:t>ح- از ابتداي برنامه ششم توسعه، تعرفه برق مصرفي دستگاه‌هاي اجرايي موضوع ماده 5 قانون مديريت خدمات كشوري، معادل متوسط نرخ خريد تضميني برق از نيروگاه‌هاي تجديدپذير تعيين مي گردد.</a:t>
            </a:r>
          </a:p>
          <a:p>
            <a:pPr algn="just"/>
            <a:endParaRPr lang="fa-IR" sz="2000" dirty="0" smtClean="0">
              <a:solidFill>
                <a:schemeClr val="tx1"/>
              </a:solidFill>
              <a:cs typeface="B Mitra" pitchFamily="2" charset="-78"/>
            </a:endParaRPr>
          </a:p>
          <a:p>
            <a:pPr algn="just"/>
            <a:r>
              <a:rPr lang="fa-IR" sz="2000" dirty="0" smtClean="0">
                <a:solidFill>
                  <a:schemeClr val="tx1"/>
                </a:solidFill>
                <a:cs typeface="B Mitra" pitchFamily="2" charset="-78"/>
              </a:rPr>
              <a:t>ط- دولت مکلف است به‌منظور پرداخت مطالبات پیمانکاران و فروشندگان خصوصی برق نسبت به انتشار اسناد خزانه اسلامی با سررسید 3 ساله اقدام نماید. اسناد مذکور قابلیت معامله در بازار ثانویه را دارا می‌باشند و به عنوان ضمانت شرکت در مناقصات و سایر تضامین، قابل پذیرش بوده و وزارت اقتصاد و امور دارایی موظف است در وصول مالیات و یا بابت اقساط واگذاریها، این اسناد را به جای وجه نقد دریافت نماید. بازپرداخت اسناد مذكور در سررسيد از محل مابه‌التفاوت قيمت تمام شده برق و قيمت فروش تكليفي توسط دولت صورت مي‌پذيرد. </a:t>
            </a:r>
          </a:p>
          <a:p>
            <a:pPr algn="just"/>
            <a:endParaRPr lang="en-US" sz="2000" dirty="0" smtClean="0">
              <a:solidFill>
                <a:schemeClr val="tx1"/>
              </a:solidFill>
              <a:cs typeface="B Mitra" pitchFamily="2" charset="-78"/>
            </a:endParaRPr>
          </a:p>
          <a:p>
            <a:pPr algn="just">
              <a:defRPr/>
            </a:pPr>
            <a:endParaRPr lang="en-US" sz="2000" dirty="0">
              <a:solidFill>
                <a:schemeClr val="tx2"/>
              </a:solidFill>
              <a:cs typeface="B Mitra" pitchFamily="2" charset="-78"/>
            </a:endParaRPr>
          </a:p>
        </p:txBody>
      </p:sp>
      <p:sp>
        <p:nvSpPr>
          <p:cNvPr id="5" name="Slide Number Placeholder 4"/>
          <p:cNvSpPr>
            <a:spLocks noGrp="1"/>
          </p:cNvSpPr>
          <p:nvPr>
            <p:ph type="sldNum" sz="quarter" idx="12"/>
          </p:nvPr>
        </p:nvSpPr>
        <p:spPr/>
        <p:txBody>
          <a:bodyPr/>
          <a:lstStyle/>
          <a:p>
            <a:pPr>
              <a:defRPr/>
            </a:pPr>
            <a:fld id="{5C790BB6-1BD1-45FD-A29D-543C99DE4A5D}" type="slidenum">
              <a:rPr lang="ar-SA" smtClean="0"/>
              <a:pPr>
                <a:defRPr/>
              </a:pPr>
              <a:t>60</a:t>
            </a:fld>
            <a:endParaRPr lang="en-US"/>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81000" y="381000"/>
            <a:ext cx="8382000" cy="838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chemeClr val="accent2"/>
              </a:buClr>
              <a:buFont typeface="Wingdings" pitchFamily="2" charset="2"/>
              <a:buNone/>
              <a:defRPr/>
            </a:pPr>
            <a:r>
              <a:rPr lang="fa-IR" sz="2400" dirty="0" smtClean="0">
                <a:solidFill>
                  <a:srgbClr val="C00000"/>
                </a:solidFill>
                <a:cs typeface="B Titr" pitchFamily="2" charset="-78"/>
              </a:rPr>
              <a:t>حكم متناظر با هدف كلي دوم</a:t>
            </a:r>
            <a:endParaRPr lang="fa-IR" sz="2400" dirty="0">
              <a:solidFill>
                <a:srgbClr val="C00000"/>
              </a:solidFill>
              <a:cs typeface="B Titr" pitchFamily="2" charset="-78"/>
            </a:endParaRPr>
          </a:p>
        </p:txBody>
      </p:sp>
      <p:sp>
        <p:nvSpPr>
          <p:cNvPr id="6" name="Rounded Rectangle 5"/>
          <p:cNvSpPr/>
          <p:nvPr/>
        </p:nvSpPr>
        <p:spPr>
          <a:xfrm>
            <a:off x="228600" y="1447800"/>
            <a:ext cx="8686800" cy="5105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fa-IR" sz="2000" dirty="0" smtClean="0">
                <a:solidFill>
                  <a:schemeClr val="tx1"/>
                </a:solidFill>
                <a:cs typeface="B Mitra" pitchFamily="2" charset="-78"/>
              </a:rPr>
              <a:t>2) در راستاي صرفه‌جويي و اصلاح الگوي مصرف برق و انرژي، حفظ ذخاير انرژي كشور و حفاظت از محيط زيست:</a:t>
            </a:r>
          </a:p>
          <a:p>
            <a:pPr algn="just"/>
            <a:endParaRPr lang="en-US" sz="2000" dirty="0" smtClean="0">
              <a:solidFill>
                <a:schemeClr val="tx1"/>
              </a:solidFill>
              <a:cs typeface="B Mitra" pitchFamily="2" charset="-78"/>
            </a:endParaRPr>
          </a:p>
          <a:p>
            <a:pPr algn="just"/>
            <a:r>
              <a:rPr lang="fa-IR" sz="2000" dirty="0" smtClean="0">
                <a:solidFill>
                  <a:schemeClr val="tx1"/>
                </a:solidFill>
                <a:cs typeface="B Mitra" pitchFamily="2" charset="-78"/>
              </a:rPr>
              <a:t>الف) از ابتداي برنامه ششم توسعه، واردات كليه تجهيزات انرژي‌بر برقي با رده‌بندي برچسب انرژي  كمتر از </a:t>
            </a:r>
            <a:r>
              <a:rPr lang="en-US" sz="2000" dirty="0" smtClean="0">
                <a:solidFill>
                  <a:schemeClr val="tx1"/>
                </a:solidFill>
                <a:cs typeface="B Mitra" pitchFamily="2" charset="-78"/>
              </a:rPr>
              <a:t>A</a:t>
            </a:r>
            <a:r>
              <a:rPr lang="fa-IR" sz="2000" dirty="0" smtClean="0">
                <a:solidFill>
                  <a:schemeClr val="tx1"/>
                </a:solidFill>
                <a:cs typeface="B Mitra" pitchFamily="2" charset="-78"/>
              </a:rPr>
              <a:t>  ممنوع است و گمرك جمهوري اسلامي ايران با همكاري سازمان ملي استاندارد موظف است به نحوي برنامه‌‎‌‌ريزي كند كه از واردات اين نوع تجهيزات جلوگيري شود.</a:t>
            </a:r>
            <a:endParaRPr lang="en-US" sz="2000" dirty="0" smtClean="0">
              <a:solidFill>
                <a:schemeClr val="tx1"/>
              </a:solidFill>
              <a:cs typeface="B Mitra" pitchFamily="2" charset="-78"/>
            </a:endParaRPr>
          </a:p>
          <a:p>
            <a:pPr algn="just"/>
            <a:r>
              <a:rPr lang="fa-IR" sz="2000" dirty="0" smtClean="0">
                <a:solidFill>
                  <a:schemeClr val="tx1"/>
                </a:solidFill>
                <a:cs typeface="B Mitra" pitchFamily="2" charset="-78"/>
              </a:rPr>
              <a:t> </a:t>
            </a:r>
            <a:endParaRPr lang="en-US" sz="2000" dirty="0" smtClean="0">
              <a:solidFill>
                <a:schemeClr val="tx1"/>
              </a:solidFill>
              <a:cs typeface="B Mitra" pitchFamily="2" charset="-78"/>
            </a:endParaRPr>
          </a:p>
          <a:p>
            <a:pPr algn="just"/>
            <a:r>
              <a:rPr lang="fa-IR" sz="2000" dirty="0" smtClean="0">
                <a:solidFill>
                  <a:schemeClr val="tx1"/>
                </a:solidFill>
                <a:cs typeface="B Mitra" pitchFamily="2" charset="-78"/>
              </a:rPr>
              <a:t>ب) سازمان ملي استاندارد ايران موظف است آخرين اطلاعات برچسب مصرف انرژي را به صورت ماهانه منتشر نموده و کلیه اطلاعات مربوط به نتایج آزمون‌های آزمایشگاه‌های معتبر و نتایج حاصل از معیارهای مصرف انرژی در فرایندها را در اختيار وزارتخانه‌هاي نفت و نيرو جهت بازنگري استانداردها و درج در سايت‌هاي خود براي اطلاع‌رساني عمومي قرار دهد.</a:t>
            </a:r>
            <a:endParaRPr lang="en-US" sz="2000" dirty="0" smtClean="0">
              <a:solidFill>
                <a:schemeClr val="tx1"/>
              </a:solidFill>
              <a:cs typeface="B Mitra" pitchFamily="2" charset="-78"/>
            </a:endParaRPr>
          </a:p>
          <a:p>
            <a:pPr algn="just"/>
            <a:r>
              <a:rPr lang="fa-IR" sz="2000" dirty="0" smtClean="0">
                <a:solidFill>
                  <a:schemeClr val="tx1"/>
                </a:solidFill>
                <a:cs typeface="B Mitra" pitchFamily="2" charset="-78"/>
              </a:rPr>
              <a:t> </a:t>
            </a:r>
            <a:endParaRPr lang="en-US" sz="2000" dirty="0" smtClean="0">
              <a:solidFill>
                <a:schemeClr val="tx1"/>
              </a:solidFill>
              <a:cs typeface="B Mitra" pitchFamily="2" charset="-78"/>
            </a:endParaRPr>
          </a:p>
          <a:p>
            <a:pPr algn="just"/>
            <a:r>
              <a:rPr lang="fa-IR" sz="2000" dirty="0" smtClean="0">
                <a:solidFill>
                  <a:schemeClr val="tx1"/>
                </a:solidFill>
                <a:cs typeface="B Mitra" pitchFamily="2" charset="-78"/>
              </a:rPr>
              <a:t>ج) سازمان ملي استاندارد ايران موظف است سازوكار لازم و مناسب را براي تشويق بخش خصوصي جهت ساخت و توسعه آزمايشگاههاي همكار برچسب انرژي در سراسر كشور، ايجاد نمايد.</a:t>
            </a:r>
            <a:endParaRPr lang="en-US" sz="2000" dirty="0">
              <a:solidFill>
                <a:schemeClr val="tx1"/>
              </a:solidFill>
              <a:cs typeface="B Mitra" pitchFamily="2" charset="-78"/>
            </a:endParaRPr>
          </a:p>
        </p:txBody>
      </p:sp>
      <p:sp>
        <p:nvSpPr>
          <p:cNvPr id="5" name="Slide Number Placeholder 4"/>
          <p:cNvSpPr>
            <a:spLocks noGrp="1"/>
          </p:cNvSpPr>
          <p:nvPr>
            <p:ph type="sldNum" sz="quarter" idx="12"/>
          </p:nvPr>
        </p:nvSpPr>
        <p:spPr/>
        <p:txBody>
          <a:bodyPr/>
          <a:lstStyle/>
          <a:p>
            <a:pPr>
              <a:defRPr/>
            </a:pPr>
            <a:fld id="{5C790BB6-1BD1-45FD-A29D-543C99DE4A5D}" type="slidenum">
              <a:rPr lang="ar-SA" smtClean="0"/>
              <a:pPr>
                <a:defRPr/>
              </a:pPr>
              <a:t>61</a:t>
            </a:fld>
            <a:endParaRPr lang="en-US"/>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81000" y="381000"/>
            <a:ext cx="8458200" cy="838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chemeClr val="accent2"/>
              </a:buClr>
              <a:buFont typeface="Wingdings" pitchFamily="2" charset="2"/>
              <a:buNone/>
              <a:defRPr/>
            </a:pPr>
            <a:r>
              <a:rPr lang="fa-IR" sz="2400" dirty="0" smtClean="0">
                <a:solidFill>
                  <a:srgbClr val="C00000"/>
                </a:solidFill>
                <a:cs typeface="B Titr" pitchFamily="2" charset="-78"/>
              </a:rPr>
              <a:t>حكم متناظر با هدف كلي دوم (ادامه)</a:t>
            </a:r>
            <a:endParaRPr lang="fa-IR" sz="2400" dirty="0">
              <a:solidFill>
                <a:srgbClr val="C00000"/>
              </a:solidFill>
              <a:cs typeface="B Titr" pitchFamily="2" charset="-78"/>
            </a:endParaRPr>
          </a:p>
        </p:txBody>
      </p:sp>
      <p:sp>
        <p:nvSpPr>
          <p:cNvPr id="6" name="Rounded Rectangle 5"/>
          <p:cNvSpPr/>
          <p:nvPr/>
        </p:nvSpPr>
        <p:spPr>
          <a:xfrm>
            <a:off x="228600" y="1371600"/>
            <a:ext cx="8686800" cy="51816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fa-IR" sz="2000" dirty="0">
                <a:solidFill>
                  <a:schemeClr val="tx2"/>
                </a:solidFill>
                <a:cs typeface="B Mitra" pitchFamily="2" charset="-78"/>
              </a:rPr>
              <a:t> </a:t>
            </a:r>
            <a:r>
              <a:rPr lang="fa-IR" sz="2000" dirty="0">
                <a:solidFill>
                  <a:schemeClr val="tx1"/>
                </a:solidFill>
                <a:cs typeface="B Mitra" pitchFamily="2" charset="-78"/>
              </a:rPr>
              <a:t>د) </a:t>
            </a:r>
            <a:r>
              <a:rPr lang="fa-IR" sz="2000" dirty="0" smtClean="0">
                <a:solidFill>
                  <a:schemeClr val="tx1"/>
                </a:solidFill>
                <a:cs typeface="B Mitra" pitchFamily="2" charset="-78"/>
              </a:rPr>
              <a:t>وزارت راه و شهرسازي موظف است با همكاري وزارتخانه‌هاي نفت، نيرو، کشور، صنعت، معدن و تجارت، سازمان ملي استاندارد ايران و سازمان مديريت و برنامه‌ريزي كشور نسبت به تدوين مقررات و ضوابط مربوط به رعايت استانداردهاي مصرف انرژي در ساختمانهاي موجود(طرح برچسب انرژي) در بخش دولتي و عمومي و اعمال روشهاي تشويقي در مورد ساختمانهاي موجود مسكوني و غيرمسكوني خصوصي اقدام نمايد.</a:t>
            </a:r>
            <a:endParaRPr lang="en-US" sz="2000" dirty="0" smtClean="0">
              <a:solidFill>
                <a:schemeClr val="tx1"/>
              </a:solidFill>
              <a:cs typeface="B Mitra" pitchFamily="2" charset="-78"/>
            </a:endParaRPr>
          </a:p>
          <a:p>
            <a:pPr algn="just"/>
            <a:r>
              <a:rPr lang="fa-IR" sz="2000" dirty="0" smtClean="0">
                <a:solidFill>
                  <a:schemeClr val="tx1"/>
                </a:solidFill>
                <a:cs typeface="B Mitra" pitchFamily="2" charset="-78"/>
              </a:rPr>
              <a:t>تبصره 1 : برچسب انرژي براي ساختمان‌ها بايد در برگيرنده شاخص‌هاي لازم براي معماری ساختمان(پوسته و جداره)، تاسيسات مکانیکی و برقی باشد به ‌نحوي كه الگوي مناسبي براي رده‌بندي و اصلاح رفتار مصرف‌كنندگان ارائه نمايد.</a:t>
            </a:r>
            <a:endParaRPr lang="en-US" sz="2000" dirty="0" smtClean="0">
              <a:solidFill>
                <a:schemeClr val="tx1"/>
              </a:solidFill>
              <a:cs typeface="B Mitra" pitchFamily="2" charset="-78"/>
            </a:endParaRPr>
          </a:p>
          <a:p>
            <a:pPr algn="just"/>
            <a:r>
              <a:rPr lang="fa-IR" sz="2000" dirty="0" smtClean="0">
                <a:solidFill>
                  <a:schemeClr val="tx1"/>
                </a:solidFill>
                <a:cs typeface="B Mitra" pitchFamily="2" charset="-78"/>
              </a:rPr>
              <a:t>تبصره 2 : شاخص‌های لازم برای بخش‌های تأسیسات مکانیکی و برقی باید در برگیرنده کلیه مصارف برق و گازطبیعی به ازاء هر مترمربع زیربنای ساختمان بوده و تلفیقی از رفتار پوسته و جداره‌ها، تجهیزات مکانیکی و برقی ساختمان باشد. مصارف برق و گازطبیعی مازاد بر الگوی مصرف، مشمول حداقل صددرصد(100%) افزایش قیمت خواهد شد. وجوه اضافی اخذ شده به حساب درآمد عمومی نزد خزانه‌داری کل واریز و براساس ماده 73 قانون اصلاح الگوي مصرف انرژي، هزینه می‌شود. </a:t>
            </a:r>
            <a:endParaRPr lang="en-US" sz="2000" dirty="0">
              <a:solidFill>
                <a:schemeClr val="tx1"/>
              </a:solidFill>
              <a:cs typeface="B Mitra" pitchFamily="2" charset="-78"/>
            </a:endParaRPr>
          </a:p>
        </p:txBody>
      </p:sp>
      <p:sp>
        <p:nvSpPr>
          <p:cNvPr id="5" name="Slide Number Placeholder 4"/>
          <p:cNvSpPr>
            <a:spLocks noGrp="1"/>
          </p:cNvSpPr>
          <p:nvPr>
            <p:ph type="sldNum" sz="quarter" idx="12"/>
          </p:nvPr>
        </p:nvSpPr>
        <p:spPr>
          <a:xfrm>
            <a:off x="6553200" y="6416675"/>
            <a:ext cx="2133600" cy="365125"/>
          </a:xfrm>
        </p:spPr>
        <p:txBody>
          <a:bodyPr/>
          <a:lstStyle/>
          <a:p>
            <a:pPr>
              <a:defRPr/>
            </a:pPr>
            <a:fld id="{5C790BB6-1BD1-45FD-A29D-543C99DE4A5D}" type="slidenum">
              <a:rPr lang="ar-SA" smtClean="0"/>
              <a:pPr>
                <a:defRPr/>
              </a:pPr>
              <a:t>62</a:t>
            </a:fld>
            <a:endParaRPr lang="en-US"/>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152400"/>
            <a:ext cx="8458200" cy="838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chemeClr val="accent2"/>
              </a:buClr>
              <a:buFont typeface="Wingdings" pitchFamily="2" charset="2"/>
              <a:buNone/>
              <a:defRPr/>
            </a:pPr>
            <a:r>
              <a:rPr lang="fa-IR" sz="2400" dirty="0" smtClean="0">
                <a:solidFill>
                  <a:srgbClr val="C00000"/>
                </a:solidFill>
                <a:cs typeface="B Titr" pitchFamily="2" charset="-78"/>
              </a:rPr>
              <a:t>حكم متناظر با هدف كلي دوم (ادامه)</a:t>
            </a:r>
            <a:endParaRPr lang="fa-IR" sz="2400" dirty="0">
              <a:solidFill>
                <a:srgbClr val="C00000"/>
              </a:solidFill>
              <a:cs typeface="B Titr" pitchFamily="2" charset="-78"/>
            </a:endParaRPr>
          </a:p>
        </p:txBody>
      </p:sp>
      <p:sp>
        <p:nvSpPr>
          <p:cNvPr id="6" name="Rounded Rectangle 5"/>
          <p:cNvSpPr/>
          <p:nvPr/>
        </p:nvSpPr>
        <p:spPr>
          <a:xfrm>
            <a:off x="152400" y="1066800"/>
            <a:ext cx="8839201" cy="56388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en-US" sz="2000" dirty="0">
              <a:solidFill>
                <a:schemeClr val="tx2"/>
              </a:solidFill>
              <a:cs typeface="B Mitra" pitchFamily="2" charset="-78"/>
            </a:endParaRPr>
          </a:p>
          <a:p>
            <a:pPr algn="just"/>
            <a:r>
              <a:rPr lang="fa-IR" sz="2000" dirty="0">
                <a:solidFill>
                  <a:schemeClr val="tx2"/>
                </a:solidFill>
                <a:cs typeface="B Mitra" pitchFamily="2" charset="-78"/>
              </a:rPr>
              <a:t> </a:t>
            </a:r>
            <a:r>
              <a:rPr lang="fa-IR" sz="2000" dirty="0" smtClean="0">
                <a:solidFill>
                  <a:schemeClr val="tx1"/>
                </a:solidFill>
                <a:cs typeface="B Mitra" pitchFamily="2" charset="-78"/>
              </a:rPr>
              <a:t>هـ - قيمت انرژي براي واحدهاي مصرف‌كننده انرژي كه مصرف ساليانه سوخت آنها بيش از يك‌هزار مترمكعب معادل نفت‌كوره و يا قدرت مورد استفاده آنها بيش از يك مگاوات است، در صورت عدم رعايت استانداردها و معيارهاي مصرف انرژي پس از انقضاي مهلت از سوی دستگاه اجرایی مربوطه افزایش می‌یابد. آيين‌‌نامه اجرايي اين ماده، حداكثر ظرف مدت شش‌ماه از ابتداي برنامه به پيشنهاد مشترك وزارتخانه‌هاي نفت و نيرو به تصويب شوراي اقتصاد مي‌رسد. </a:t>
            </a:r>
            <a:endParaRPr lang="en-US" sz="2000" dirty="0" smtClean="0">
              <a:solidFill>
                <a:schemeClr val="tx1"/>
              </a:solidFill>
              <a:cs typeface="B Mitra" pitchFamily="2" charset="-78"/>
            </a:endParaRPr>
          </a:p>
          <a:p>
            <a:pPr algn="just"/>
            <a:r>
              <a:rPr lang="fa-IR" sz="2000" dirty="0" smtClean="0">
                <a:solidFill>
                  <a:schemeClr val="tx1"/>
                </a:solidFill>
                <a:cs typeface="B Mitra" pitchFamily="2" charset="-78"/>
              </a:rPr>
              <a:t> </a:t>
            </a:r>
            <a:endParaRPr lang="en-US" sz="2000" dirty="0" smtClean="0">
              <a:solidFill>
                <a:schemeClr val="tx1"/>
              </a:solidFill>
              <a:cs typeface="B Mitra" pitchFamily="2" charset="-78"/>
            </a:endParaRPr>
          </a:p>
          <a:p>
            <a:pPr algn="just"/>
            <a:r>
              <a:rPr lang="fa-IR" sz="2000" dirty="0" smtClean="0">
                <a:solidFill>
                  <a:schemeClr val="tx1"/>
                </a:solidFill>
                <a:cs typeface="B Mitra" pitchFamily="2" charset="-78"/>
              </a:rPr>
              <a:t>و- به منظور افزايش امنيت و قابليت اطمينان تأمين برق كشور در ساعات اوج مصرف، كليه مشتركين بويژه وزارتخانه‌ها و مشتركين صنعتي و كشاورزي موظفند حداقل به ميزان 300 ساعت در سال، مصرف خود را براساس برنامه زمانبندي و به مقداري كه توسط شركت‌هاي توانير يا برق منطقه‌اي يا توزيع نيروي برق تعيين مي گردد، كاهش دهند.</a:t>
            </a:r>
            <a:endParaRPr lang="en-US" sz="2000" dirty="0" smtClean="0">
              <a:solidFill>
                <a:schemeClr val="tx1"/>
              </a:solidFill>
              <a:cs typeface="B Mitra" pitchFamily="2" charset="-78"/>
            </a:endParaRPr>
          </a:p>
          <a:p>
            <a:pPr algn="just"/>
            <a:r>
              <a:rPr lang="fa-IR" sz="2000" dirty="0" smtClean="0">
                <a:solidFill>
                  <a:schemeClr val="tx1"/>
                </a:solidFill>
                <a:cs typeface="B Mitra" pitchFamily="2" charset="-78"/>
              </a:rPr>
              <a:t>تبصره 1 : مشتركين  مزبور در صورت اعلام همكاري داوطلبانه در كاهش مصرف برق بيش از سهميه تعيين شده، از مشوق هاي مصوب وزارت نيرو استفاده خواهند كرد. </a:t>
            </a:r>
            <a:endParaRPr lang="en-US" sz="2000" dirty="0" smtClean="0">
              <a:solidFill>
                <a:schemeClr val="tx1"/>
              </a:solidFill>
              <a:cs typeface="B Mitra" pitchFamily="2" charset="-78"/>
            </a:endParaRPr>
          </a:p>
          <a:p>
            <a:pPr algn="just">
              <a:defRPr/>
            </a:pPr>
            <a:r>
              <a:rPr lang="fa-IR" sz="2000" dirty="0">
                <a:solidFill>
                  <a:schemeClr val="tx2"/>
                </a:solidFill>
                <a:cs typeface="B Mitra" pitchFamily="2" charset="-78"/>
              </a:rPr>
              <a:t> </a:t>
            </a:r>
          </a:p>
          <a:p>
            <a:pPr algn="just">
              <a:defRPr/>
            </a:pPr>
            <a:endParaRPr lang="en-US" sz="2000" dirty="0">
              <a:solidFill>
                <a:schemeClr val="tx2"/>
              </a:solidFill>
              <a:cs typeface="B Mitra" pitchFamily="2" charset="-78"/>
            </a:endParaRPr>
          </a:p>
        </p:txBody>
      </p:sp>
      <p:sp>
        <p:nvSpPr>
          <p:cNvPr id="5" name="Slide Number Placeholder 4"/>
          <p:cNvSpPr>
            <a:spLocks noGrp="1"/>
          </p:cNvSpPr>
          <p:nvPr>
            <p:ph type="sldNum" sz="quarter" idx="12"/>
          </p:nvPr>
        </p:nvSpPr>
        <p:spPr/>
        <p:txBody>
          <a:bodyPr/>
          <a:lstStyle/>
          <a:p>
            <a:pPr>
              <a:defRPr/>
            </a:pPr>
            <a:fld id="{5C790BB6-1BD1-45FD-A29D-543C99DE4A5D}" type="slidenum">
              <a:rPr lang="ar-SA" smtClean="0"/>
              <a:pPr>
                <a:defRPr/>
              </a:pPr>
              <a:t>63</a:t>
            </a:fld>
            <a:endParaRPr lang="en-US"/>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152400"/>
            <a:ext cx="8458200" cy="838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chemeClr val="accent2"/>
              </a:buClr>
              <a:buFont typeface="Wingdings" pitchFamily="2" charset="2"/>
              <a:buNone/>
              <a:defRPr/>
            </a:pPr>
            <a:r>
              <a:rPr lang="fa-IR" sz="2400" dirty="0" smtClean="0">
                <a:solidFill>
                  <a:srgbClr val="C00000"/>
                </a:solidFill>
                <a:cs typeface="B Titr" pitchFamily="2" charset="-78"/>
              </a:rPr>
              <a:t>حكم متناظر با هدف كلي دوم (ادامه)</a:t>
            </a:r>
            <a:endParaRPr lang="fa-IR" sz="2400" dirty="0">
              <a:solidFill>
                <a:srgbClr val="C00000"/>
              </a:solidFill>
              <a:cs typeface="B Titr" pitchFamily="2" charset="-78"/>
            </a:endParaRPr>
          </a:p>
        </p:txBody>
      </p:sp>
      <p:sp>
        <p:nvSpPr>
          <p:cNvPr id="6" name="Rounded Rectangle 5"/>
          <p:cNvSpPr/>
          <p:nvPr/>
        </p:nvSpPr>
        <p:spPr>
          <a:xfrm>
            <a:off x="152400" y="1066800"/>
            <a:ext cx="8839201" cy="56388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fa-IR" sz="2000" dirty="0" smtClean="0">
                <a:solidFill>
                  <a:schemeClr val="tx2"/>
                </a:solidFill>
                <a:cs typeface="B Mitra" pitchFamily="2" charset="-78"/>
              </a:rPr>
              <a:t>     </a:t>
            </a:r>
          </a:p>
          <a:p>
            <a:pPr algn="just">
              <a:defRPr/>
            </a:pPr>
            <a:endParaRPr lang="en-US" sz="2000" dirty="0">
              <a:solidFill>
                <a:schemeClr val="tx2"/>
              </a:solidFill>
              <a:cs typeface="B Mitra" pitchFamily="2" charset="-78"/>
            </a:endParaRPr>
          </a:p>
          <a:p>
            <a:pPr algn="just">
              <a:defRPr/>
            </a:pPr>
            <a:r>
              <a:rPr lang="fa-IR" sz="2000" dirty="0" smtClean="0">
                <a:solidFill>
                  <a:schemeClr val="tx1"/>
                </a:solidFill>
                <a:cs typeface="B Mitra" pitchFamily="2" charset="-78"/>
              </a:rPr>
              <a:t> ز- به ‌منظور حذف انشعابات غیرمجاز برق و ارتقاء خدمات‌رساني و حفظ امنیت شبکه در سکونت‌گاههای غیررسمی و كاهش تلفات برق، شرکت‎های توزیع نیروی برق مکلفند نسبت به برقراری انشعاب موقت در این مناطق اقدام نمایند. انشعاب موقت برای استفاده‎کنندگان هيچگونه حقي ایجاد نمی كند.</a:t>
            </a:r>
            <a:endParaRPr lang="en-US" sz="2000" dirty="0" smtClean="0">
              <a:solidFill>
                <a:schemeClr val="tx1"/>
              </a:solidFill>
              <a:cs typeface="B Mitra" pitchFamily="2" charset="-78"/>
            </a:endParaRPr>
          </a:p>
          <a:p>
            <a:pPr algn="just">
              <a:defRPr/>
            </a:pPr>
            <a:endParaRPr lang="fa-IR" sz="2000" dirty="0" smtClean="0">
              <a:solidFill>
                <a:schemeClr val="tx2"/>
              </a:solidFill>
              <a:cs typeface="B Mitra" pitchFamily="2" charset="-78"/>
            </a:endParaRPr>
          </a:p>
          <a:p>
            <a:pPr algn="just">
              <a:defRPr/>
            </a:pPr>
            <a:r>
              <a:rPr lang="fa-IR" sz="2000" dirty="0" smtClean="0">
                <a:solidFill>
                  <a:schemeClr val="tx2"/>
                </a:solidFill>
                <a:cs typeface="B Mitra" pitchFamily="2" charset="-78"/>
              </a:rPr>
              <a:t> </a:t>
            </a:r>
            <a:endParaRPr lang="en-US" sz="2000" dirty="0" smtClean="0">
              <a:solidFill>
                <a:schemeClr val="tx2"/>
              </a:solidFill>
              <a:cs typeface="B Mitra" pitchFamily="2" charset="-78"/>
            </a:endParaRPr>
          </a:p>
          <a:p>
            <a:pPr algn="just">
              <a:defRPr/>
            </a:pPr>
            <a:endParaRPr lang="fa-IR" sz="2000" dirty="0" smtClean="0">
              <a:solidFill>
                <a:schemeClr val="tx2"/>
              </a:solidFill>
              <a:cs typeface="B Mitra" pitchFamily="2" charset="-78"/>
            </a:endParaRPr>
          </a:p>
          <a:p>
            <a:pPr algn="just">
              <a:defRPr/>
            </a:pPr>
            <a:endParaRPr lang="fa-IR" sz="2000" dirty="0">
              <a:solidFill>
                <a:schemeClr val="tx2"/>
              </a:solidFill>
              <a:cs typeface="B Mitra" pitchFamily="2" charset="-78"/>
            </a:endParaRPr>
          </a:p>
          <a:p>
            <a:pPr algn="just">
              <a:defRPr/>
            </a:pPr>
            <a:endParaRPr lang="en-US" sz="2000" dirty="0">
              <a:solidFill>
                <a:schemeClr val="tx2"/>
              </a:solidFill>
              <a:cs typeface="B Mitra" pitchFamily="2" charset="-78"/>
            </a:endParaRPr>
          </a:p>
        </p:txBody>
      </p:sp>
      <p:sp>
        <p:nvSpPr>
          <p:cNvPr id="5" name="Slide Number Placeholder 4"/>
          <p:cNvSpPr>
            <a:spLocks noGrp="1"/>
          </p:cNvSpPr>
          <p:nvPr>
            <p:ph type="sldNum" sz="quarter" idx="12"/>
          </p:nvPr>
        </p:nvSpPr>
        <p:spPr/>
        <p:txBody>
          <a:bodyPr/>
          <a:lstStyle/>
          <a:p>
            <a:pPr>
              <a:defRPr/>
            </a:pPr>
            <a:fld id="{5C790BB6-1BD1-45FD-A29D-543C99DE4A5D}" type="slidenum">
              <a:rPr lang="ar-SA" smtClean="0"/>
              <a:pPr>
                <a:defRPr/>
              </a:pPr>
              <a:t>64</a:t>
            </a:fld>
            <a:endParaRPr lang="en-US"/>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381000"/>
            <a:ext cx="8458200" cy="838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chemeClr val="accent2"/>
              </a:buClr>
              <a:defRPr/>
            </a:pPr>
            <a:r>
              <a:rPr lang="fa-IR" sz="2400" dirty="0" smtClean="0">
                <a:solidFill>
                  <a:srgbClr val="C00000"/>
                </a:solidFill>
                <a:cs typeface="B Titr" pitchFamily="2" charset="-78"/>
              </a:rPr>
              <a:t>حكم متناظر با هدف كلي سوم</a:t>
            </a:r>
            <a:endParaRPr lang="fa-IR" sz="2400" dirty="0">
              <a:solidFill>
                <a:srgbClr val="C00000"/>
              </a:solidFill>
              <a:cs typeface="B Titr" pitchFamily="2" charset="-78"/>
            </a:endParaRPr>
          </a:p>
        </p:txBody>
      </p:sp>
      <p:sp>
        <p:nvSpPr>
          <p:cNvPr id="6" name="Rounded Rectangle 5"/>
          <p:cNvSpPr/>
          <p:nvPr/>
        </p:nvSpPr>
        <p:spPr>
          <a:xfrm>
            <a:off x="228600" y="1371600"/>
            <a:ext cx="8686800" cy="51816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fa-IR" sz="2000" dirty="0">
                <a:solidFill>
                  <a:schemeClr val="tx1"/>
                </a:solidFill>
                <a:cs typeface="B Mitra" pitchFamily="2" charset="-78"/>
              </a:rPr>
              <a:t>3) </a:t>
            </a:r>
            <a:r>
              <a:rPr lang="fa-IR" sz="2000" dirty="0" smtClean="0">
                <a:solidFill>
                  <a:schemeClr val="tx1"/>
                </a:solidFill>
                <a:cs typeface="B Mitra" pitchFamily="2" charset="-78"/>
              </a:rPr>
              <a:t>به منظور توسعه کاربرد و افزایش سهم تولید برق از نیروگاههاي تجدیدپذیر (شامل برق آبي كوچك)، تنوع بخشی در توليد و عرضه انرژی كشور، کاهش انتشار آلاینده‌های زیست‌محیطی و تقويت دانش بومي مرتبط با اين نوع نيروگاه‌ها:</a:t>
            </a:r>
          </a:p>
          <a:p>
            <a:pPr algn="just"/>
            <a:endParaRPr lang="en-US" sz="2000" dirty="0" smtClean="0">
              <a:solidFill>
                <a:schemeClr val="tx1"/>
              </a:solidFill>
              <a:cs typeface="B Mitra" pitchFamily="2" charset="-78"/>
            </a:endParaRPr>
          </a:p>
          <a:p>
            <a:pPr algn="just"/>
            <a:r>
              <a:rPr lang="fa-IR" sz="2000" dirty="0" smtClean="0">
                <a:solidFill>
                  <a:schemeClr val="tx1"/>
                </a:solidFill>
                <a:cs typeface="B Mitra" pitchFamily="2" charset="-78"/>
              </a:rPr>
              <a:t>الف- دولت مکلف است به گونه‌ای برنامه‌ریزی نماید که سهم این نوع نیروگاه‌ها، با اولويت سرمايه‌گذاري توسط بخش غيردولتي و با حداكثر استفاده از تجهيزات ساخت داخل، تا پایان برنامه ششم توسعه به حداقل 5% ظرفیت منصوبه برق کشور برسد. </a:t>
            </a:r>
            <a:endParaRPr lang="en-US" sz="2000" dirty="0" smtClean="0">
              <a:solidFill>
                <a:schemeClr val="tx1"/>
              </a:solidFill>
              <a:cs typeface="B Mitra" pitchFamily="2" charset="-78"/>
            </a:endParaRPr>
          </a:p>
          <a:p>
            <a:pPr algn="just"/>
            <a:r>
              <a:rPr lang="fa-IR" sz="2000" dirty="0" smtClean="0">
                <a:solidFill>
                  <a:schemeClr val="tx1"/>
                </a:solidFill>
                <a:cs typeface="B Mitra" pitchFamily="2" charset="-78"/>
              </a:rPr>
              <a:t> </a:t>
            </a:r>
            <a:endParaRPr lang="en-US" sz="2000" dirty="0" smtClean="0">
              <a:solidFill>
                <a:schemeClr val="tx1"/>
              </a:solidFill>
              <a:cs typeface="B Mitra" pitchFamily="2" charset="-78"/>
            </a:endParaRPr>
          </a:p>
          <a:p>
            <a:pPr algn="just"/>
            <a:r>
              <a:rPr lang="fa-IR" sz="2000" dirty="0" smtClean="0">
                <a:solidFill>
                  <a:schemeClr val="tx1"/>
                </a:solidFill>
                <a:cs typeface="B Mitra" pitchFamily="2" charset="-78"/>
              </a:rPr>
              <a:t>ب- وزارت نیرو موظف است نسبت به خرید برق توليدي از منابع تجدیدپذیر بر اساس تعرفه‌هاي مصوب اقدام نموده و يا مجوز صادرات به ميزان برق توليدي از منابع تجدیدپذیر را اعطا نمايد. نرخ خريد برق توليدي از اين منابع در صورت استفاده از تجهيزات ساخت داخل متناسب با سهم اين تجهيزات تا سقف 15% قابل افزايش است.</a:t>
            </a:r>
            <a:endParaRPr lang="en-US" sz="2000" dirty="0">
              <a:solidFill>
                <a:schemeClr val="tx1"/>
              </a:solidFill>
              <a:cs typeface="B Mitra" pitchFamily="2" charset="-78"/>
            </a:endParaRPr>
          </a:p>
        </p:txBody>
      </p:sp>
      <p:sp>
        <p:nvSpPr>
          <p:cNvPr id="5" name="Slide Number Placeholder 4"/>
          <p:cNvSpPr>
            <a:spLocks noGrp="1"/>
          </p:cNvSpPr>
          <p:nvPr>
            <p:ph type="sldNum" sz="quarter" idx="12"/>
          </p:nvPr>
        </p:nvSpPr>
        <p:spPr/>
        <p:txBody>
          <a:bodyPr/>
          <a:lstStyle/>
          <a:p>
            <a:pPr>
              <a:defRPr/>
            </a:pPr>
            <a:fld id="{5C790BB6-1BD1-45FD-A29D-543C99DE4A5D}" type="slidenum">
              <a:rPr lang="ar-SA" smtClean="0"/>
              <a:pPr>
                <a:defRPr/>
              </a:pPr>
              <a:t>65</a:t>
            </a:fld>
            <a:endParaRPr lang="en-US"/>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81000" y="381000"/>
            <a:ext cx="8458200" cy="838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chemeClr val="accent2"/>
              </a:buClr>
              <a:buFont typeface="Wingdings" pitchFamily="2" charset="2"/>
              <a:buNone/>
              <a:defRPr/>
            </a:pPr>
            <a:r>
              <a:rPr lang="fa-IR" sz="2400" dirty="0" smtClean="0">
                <a:solidFill>
                  <a:srgbClr val="C00000"/>
                </a:solidFill>
                <a:cs typeface="B Titr" pitchFamily="2" charset="-78"/>
              </a:rPr>
              <a:t>حكم متناظر با هدف كلي سوم (ادامه)</a:t>
            </a:r>
            <a:endParaRPr lang="fa-IR" sz="2400" dirty="0">
              <a:solidFill>
                <a:srgbClr val="C00000"/>
              </a:solidFill>
              <a:cs typeface="B Titr" pitchFamily="2" charset="-78"/>
            </a:endParaRPr>
          </a:p>
        </p:txBody>
      </p:sp>
      <p:sp>
        <p:nvSpPr>
          <p:cNvPr id="6" name="Rounded Rectangle 5"/>
          <p:cNvSpPr/>
          <p:nvPr/>
        </p:nvSpPr>
        <p:spPr>
          <a:xfrm>
            <a:off x="228600" y="1371600"/>
            <a:ext cx="8686800" cy="51816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en-US" sz="2000" dirty="0">
              <a:solidFill>
                <a:schemeClr val="tx1"/>
              </a:solidFill>
              <a:cs typeface="B Mitra" pitchFamily="2" charset="-78"/>
            </a:endParaRPr>
          </a:p>
          <a:p>
            <a:pPr algn="just">
              <a:defRPr/>
            </a:pPr>
            <a:r>
              <a:rPr lang="fa-IR" sz="2000" dirty="0" smtClean="0">
                <a:solidFill>
                  <a:schemeClr val="tx1"/>
                </a:solidFill>
                <a:cs typeface="B Mitra" pitchFamily="2" charset="-78"/>
              </a:rPr>
              <a:t> ج- وزارت نيرو مجاز است منابع مالي مورد نياز براي توسعه و خريد انرژي‌هاي تجديدپذير را با اخذ عوارض از كليه مصرف‌كنندگان برق به‌جز مشتركين روستايي تأمين نمايد. ميزان عوارض مربوطه، هر ساله توسط وزارت نيرو پيشنهاد و به تصويب هيئت وزيران مي رسد. وجوه حاصل از عوارض با قابليت انتقال به سنوات بعد به حساب شركت توانير و يا سازمان انرژي‌هاي نو ايران نزد خزانه‌داري كل واريز مي‌گردد تا صرفاً بابت پرداخت مابه‌التفاوت نرخ خريد برق از نيروگاه‌هاي تجديدپذير نسبت به نرخ فروش تكليفي و تحقيق و توسعه انرژي‌هاي تجديدپذير هزينه شود.</a:t>
            </a:r>
            <a:endParaRPr lang="en-US" sz="2000" dirty="0" smtClean="0">
              <a:solidFill>
                <a:schemeClr val="tx1"/>
              </a:solidFill>
              <a:cs typeface="B Mitra" pitchFamily="2" charset="-78"/>
            </a:endParaRPr>
          </a:p>
          <a:p>
            <a:pPr algn="just">
              <a:defRPr/>
            </a:pPr>
            <a:endParaRPr lang="en-US" sz="2000" dirty="0" smtClean="0">
              <a:solidFill>
                <a:schemeClr val="tx1"/>
              </a:solidFill>
              <a:cs typeface="B Mitra" pitchFamily="2" charset="-78"/>
            </a:endParaRPr>
          </a:p>
          <a:p>
            <a:pPr algn="just">
              <a:defRPr/>
            </a:pPr>
            <a:r>
              <a:rPr lang="fa-IR" sz="2000" dirty="0" smtClean="0">
                <a:solidFill>
                  <a:schemeClr val="tx1"/>
                </a:solidFill>
                <a:cs typeface="B Mitra" pitchFamily="2" charset="-78"/>
              </a:rPr>
              <a:t> </a:t>
            </a:r>
            <a:endParaRPr lang="en-US" sz="2000" dirty="0" smtClean="0">
              <a:solidFill>
                <a:schemeClr val="tx1"/>
              </a:solidFill>
              <a:cs typeface="B Mitra" pitchFamily="2" charset="-78"/>
            </a:endParaRPr>
          </a:p>
        </p:txBody>
      </p:sp>
      <p:sp>
        <p:nvSpPr>
          <p:cNvPr id="5" name="Slide Number Placeholder 4"/>
          <p:cNvSpPr>
            <a:spLocks noGrp="1"/>
          </p:cNvSpPr>
          <p:nvPr>
            <p:ph type="sldNum" sz="quarter" idx="12"/>
          </p:nvPr>
        </p:nvSpPr>
        <p:spPr/>
        <p:txBody>
          <a:bodyPr/>
          <a:lstStyle/>
          <a:p>
            <a:pPr>
              <a:defRPr/>
            </a:pPr>
            <a:fld id="{5C790BB6-1BD1-45FD-A29D-543C99DE4A5D}" type="slidenum">
              <a:rPr lang="ar-SA" smtClean="0"/>
              <a:pPr>
                <a:defRPr/>
              </a:pPr>
              <a:t>66</a:t>
            </a:fld>
            <a:endParaRPr lang="en-US"/>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C790BB6-1BD1-45FD-A29D-543C99DE4A5D}" type="slidenum">
              <a:rPr lang="ar-SA" smtClean="0"/>
              <a:pPr>
                <a:defRPr/>
              </a:pPr>
              <a:t>67</a:t>
            </a:fld>
            <a:endParaRPr lang="en-US"/>
          </a:p>
        </p:txBody>
      </p:sp>
      <p:sp>
        <p:nvSpPr>
          <p:cNvPr id="5" name="Title 4"/>
          <p:cNvSpPr>
            <a:spLocks noGrp="1"/>
          </p:cNvSpPr>
          <p:nvPr>
            <p:ph type="title"/>
          </p:nvPr>
        </p:nvSpPr>
        <p:spPr>
          <a:xfrm>
            <a:off x="457200" y="274638"/>
            <a:ext cx="8229600" cy="109696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chemeClr val="accent2"/>
              </a:buClr>
              <a:buFont typeface="Wingdings" pitchFamily="2" charset="2"/>
              <a:buNone/>
              <a:defRPr/>
            </a:pPr>
            <a:r>
              <a:rPr lang="fa-IR" sz="2400" dirty="0" smtClean="0">
                <a:solidFill>
                  <a:srgbClr val="C00000"/>
                </a:solidFill>
                <a:cs typeface="B Titr" pitchFamily="2" charset="-78"/>
              </a:rPr>
              <a:t>حكم متناظر با هدف كلي سوم (ادامه)</a:t>
            </a:r>
            <a:endParaRPr lang="fa-IR" sz="2400" dirty="0">
              <a:solidFill>
                <a:srgbClr val="C00000"/>
              </a:solidFill>
              <a:cs typeface="B Titr" pitchFamily="2" charset="-78"/>
            </a:endParaRPr>
          </a:p>
        </p:txBody>
      </p:sp>
      <p:sp>
        <p:nvSpPr>
          <p:cNvPr id="6" name="Content Placeholder 5"/>
          <p:cNvSpPr>
            <a:spLocks noGrp="1"/>
          </p:cNvSpPr>
          <p:nvPr>
            <p:ph idx="1"/>
          </p:nvPr>
        </p:nvSpPr>
        <p:spPr>
          <a:xfrm>
            <a:off x="381000" y="1447800"/>
            <a:ext cx="8458200" cy="5029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rtl="1">
              <a:buNone/>
            </a:pPr>
            <a:r>
              <a:rPr lang="fa-IR" sz="2000" b="1" dirty="0" smtClean="0">
                <a:solidFill>
                  <a:schemeClr val="tx1"/>
                </a:solidFill>
                <a:cs typeface="B Mitra" pitchFamily="2" charset="-78"/>
              </a:rPr>
              <a:t>      د- وزارت نیرو مكلف است اعطاي مجوز احداث نیروگاه‌های حرارتی غيردولتي با ظرفیت 100 مگاوات و بیشتر را به احداث همزمانِ‍‎‏ معادل 3% از ظرفيت اسمي آن نيروگاه از منابع تجدیدپذیر و يا خريد و ارائه گواهي ظرفيت از منابع تجديدپذير منوط نمايد. </a:t>
            </a:r>
          </a:p>
          <a:p>
            <a:pPr algn="just" rtl="1">
              <a:buNone/>
            </a:pPr>
            <a:endParaRPr lang="en-US" sz="2000" b="1" dirty="0" smtClean="0">
              <a:solidFill>
                <a:schemeClr val="tx1"/>
              </a:solidFill>
              <a:cs typeface="B Mitra" pitchFamily="2" charset="-78"/>
            </a:endParaRPr>
          </a:p>
          <a:p>
            <a:pPr algn="just" rtl="1">
              <a:buNone/>
            </a:pPr>
            <a:r>
              <a:rPr lang="fa-IR" sz="2000" b="1" dirty="0" smtClean="0">
                <a:solidFill>
                  <a:schemeClr val="tx1"/>
                </a:solidFill>
                <a:cs typeface="B Mitra" pitchFamily="2" charset="-78"/>
              </a:rPr>
              <a:t>تبصره 1: وزارت نيرو موظف است نسبت به خريد برق توليدي اين سرمايه‌گذاران از منابع تجديدپذير براساس تعرفه هاي مصوب اقدام نمايد.</a:t>
            </a:r>
          </a:p>
          <a:p>
            <a:pPr algn="just" rtl="1">
              <a:buNone/>
            </a:pPr>
            <a:endParaRPr lang="en-US" sz="2000" b="1" dirty="0" smtClean="0">
              <a:solidFill>
                <a:schemeClr val="tx1"/>
              </a:solidFill>
              <a:cs typeface="B Mitra" pitchFamily="2" charset="-78"/>
            </a:endParaRPr>
          </a:p>
          <a:p>
            <a:pPr algn="just" rtl="1">
              <a:buNone/>
            </a:pPr>
            <a:r>
              <a:rPr lang="fa-IR" sz="2000" b="1" dirty="0" smtClean="0">
                <a:solidFill>
                  <a:schemeClr val="tx1"/>
                </a:solidFill>
                <a:cs typeface="B Mitra" pitchFamily="2" charset="-78"/>
              </a:rPr>
              <a:t>تبصره 2: اين نيروگاه‌ها در صورت عدم توليد برق تجديدپذير مطابق مجوز اعطا شده، در سالهاي عدم توليد مشمول پرداخت عوارض مي‌گردند. ميزان عوارض براساس ضريب توليد متوسط نيروگاه‌هاي تجديدپذير غيردولتي و نصف متوسط نرخ خريد از اين نيروگاه‌ها در سال قبل محاسبه مي‌شود. وجوه حاصل از عوارض با قابليت انتقال به سنوات بعد به حساب شركت توانير و يا سازمان انرژي‌هاي نو ايران نزد خزانه‌داري كل واريز مي‌گردد تا صرفاً بابت پرداخت مابه‌التفاوت نرخ خريد برق از نيروگاه‌هاي تجديدپذير نسبت به نرخ فروش تكليفي و تحقيق و توسعه انرژي‌هاي تجديدپذير هزينه شود.</a:t>
            </a:r>
            <a:endParaRPr lang="en-US" sz="2000" b="1" dirty="0" smtClean="0">
              <a:solidFill>
                <a:schemeClr val="tx1"/>
              </a:solidFill>
              <a:cs typeface="B Mitra" pitchFamily="2" charset="-78"/>
            </a:endParaRPr>
          </a:p>
          <a:p>
            <a:pPr algn="just">
              <a:buNone/>
              <a:defRPr/>
            </a:pPr>
            <a:endParaRPr lang="en-US" sz="2000" dirty="0">
              <a:solidFill>
                <a:schemeClr val="tx1"/>
              </a:solidFill>
              <a:cs typeface="B Mitra" pitchFamily="2" charset="-78"/>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rtl="1">
              <a:spcBef>
                <a:spcPct val="20000"/>
              </a:spcBef>
              <a:defRPr/>
            </a:pPr>
            <a:r>
              <a:rPr lang="fa-IR" sz="2400" dirty="0" smtClean="0">
                <a:solidFill>
                  <a:srgbClr val="C00000"/>
                </a:solidFill>
                <a:cs typeface="B Titr" pitchFamily="2" charset="-78"/>
              </a:rPr>
              <a:t>حكم متناظر با هدف كلي سوم (ادامه)</a:t>
            </a:r>
            <a:endParaRPr lang="fa-IR" sz="2400" dirty="0">
              <a:solidFill>
                <a:srgbClr val="C00000"/>
              </a:solidFill>
              <a:cs typeface="B Titr" pitchFamily="2" charset="-78"/>
            </a:endParaRPr>
          </a:p>
        </p:txBody>
      </p:sp>
      <p:sp>
        <p:nvSpPr>
          <p:cNvPr id="5" name="Content Placeholder 4"/>
          <p:cNvSpPr>
            <a:spLocks noGrp="1"/>
          </p:cNvSpPr>
          <p:nvPr>
            <p:ph idx="1"/>
          </p:nvPr>
        </p:nvSpPr>
        <p:spPr>
          <a:xfrm>
            <a:off x="457200" y="1524000"/>
            <a:ext cx="8305800" cy="460216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rtl="1">
              <a:buNone/>
            </a:pPr>
            <a:r>
              <a:rPr lang="fa-IR" sz="2000" b="1" dirty="0" smtClean="0">
                <a:solidFill>
                  <a:schemeClr val="tx1"/>
                </a:solidFill>
                <a:cs typeface="B Mitra" pitchFamily="2" charset="-78"/>
              </a:rPr>
              <a:t>هـ) از ابتداي سال دوم برنامه، واحدهاي آلاينده محيط زيست (مشتركين برق) با ديماند بيش از يك مگاوات كه استانداردها و ضوابط حفاظت از محيط زيست را طبق تشخيص و اعلام سازمان حفاظت محيط زيست رعايت نمي‌نمايند، موظف به احداث نيروگاه و يا خريد و ارائه گواهي ظرفيت از منابع تجديدپذير به ميزان 10 درصد قدرت قراردادي انشعاب برق خود و يا پرداخت عوارض انرژي تجديدپذير به‌ميزان دو برابر ساير مشتركين مي باشند. </a:t>
            </a:r>
            <a:endParaRPr lang="en-US" sz="2000" b="1" dirty="0" smtClean="0">
              <a:solidFill>
                <a:schemeClr val="tx1"/>
              </a:solidFill>
              <a:cs typeface="B Mitra" pitchFamily="2" charset="-78"/>
            </a:endParaRPr>
          </a:p>
          <a:p>
            <a:pPr algn="just" rtl="1">
              <a:buNone/>
            </a:pPr>
            <a:r>
              <a:rPr lang="fa-IR" sz="2000" b="1" dirty="0" smtClean="0">
                <a:solidFill>
                  <a:schemeClr val="tx1"/>
                </a:solidFill>
                <a:cs typeface="B Mitra" pitchFamily="2" charset="-78"/>
              </a:rPr>
              <a:t>تبصره: آيين نامه اجرايي اين جزء توسط وزارت نيرو تهيه و به تصويب هيأت وزيران مي رسد.</a:t>
            </a:r>
            <a:endParaRPr lang="en-US" sz="2000" b="1" dirty="0" smtClean="0">
              <a:solidFill>
                <a:schemeClr val="tx1"/>
              </a:solidFill>
              <a:cs typeface="B Mitra" pitchFamily="2" charset="-78"/>
            </a:endParaRPr>
          </a:p>
        </p:txBody>
      </p:sp>
      <p:sp>
        <p:nvSpPr>
          <p:cNvPr id="6" name="Slide Number Placeholder 5"/>
          <p:cNvSpPr>
            <a:spLocks noGrp="1"/>
          </p:cNvSpPr>
          <p:nvPr>
            <p:ph type="sldNum" sz="quarter" idx="12"/>
          </p:nvPr>
        </p:nvSpPr>
        <p:spPr/>
        <p:txBody>
          <a:bodyPr/>
          <a:lstStyle/>
          <a:p>
            <a:pPr>
              <a:defRPr/>
            </a:pPr>
            <a:fld id="{5C790BB6-1BD1-45FD-A29D-543C99DE4A5D}" type="slidenum">
              <a:rPr lang="ar-SA" smtClean="0"/>
              <a:pPr>
                <a:defRPr/>
              </a:pPr>
              <a:t>68</a:t>
            </a:fld>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5C790BB6-1BD1-45FD-A29D-543C99DE4A5D}" type="slidenum">
              <a:rPr lang="ar-SA" smtClean="0"/>
              <a:pPr>
                <a:defRPr/>
              </a:pPr>
              <a:t>69</a:t>
            </a:fld>
            <a:endParaRPr lang="en-US"/>
          </a:p>
        </p:txBody>
      </p:sp>
      <p:pic>
        <p:nvPicPr>
          <p:cNvPr id="6145" name="Picture 1"/>
          <p:cNvPicPr>
            <a:picLocks noChangeAspect="1" noChangeArrowheads="1"/>
          </p:cNvPicPr>
          <p:nvPr/>
        </p:nvPicPr>
        <p:blipFill>
          <a:blip r:embed="rId2" cstate="print"/>
          <a:srcRect/>
          <a:stretch>
            <a:fillRect/>
          </a:stretch>
        </p:blipFill>
        <p:spPr bwMode="auto">
          <a:xfrm>
            <a:off x="0" y="0"/>
            <a:ext cx="9101138" cy="6858000"/>
          </a:xfrm>
          <a:prstGeom prst="rect">
            <a:avLst/>
          </a:prstGeom>
          <a:noFill/>
          <a:ln w="9525">
            <a:noFill/>
            <a:miter lim="800000"/>
            <a:headEnd/>
            <a:tailEnd/>
          </a:ln>
        </p:spPr>
      </p:pic>
      <p:sp>
        <p:nvSpPr>
          <p:cNvPr id="8" name="Title 4"/>
          <p:cNvSpPr>
            <a:spLocks noGrp="1"/>
          </p:cNvSpPr>
          <p:nvPr>
            <p:ph type="title"/>
          </p:nvPr>
        </p:nvSpPr>
        <p:spPr>
          <a:xfrm>
            <a:off x="533400" y="2286000"/>
            <a:ext cx="8229600" cy="1143000"/>
          </a:xfrm>
        </p:spPr>
        <p:txBody>
          <a:bodyPr>
            <a:normAutofit/>
          </a:bodyPr>
          <a:lstStyle/>
          <a:p>
            <a:pPr rtl="1"/>
            <a:r>
              <a:rPr lang="fa-IR" sz="6000" b="1" dirty="0" smtClean="0">
                <a:solidFill>
                  <a:srgbClr val="FFFF00"/>
                </a:solidFill>
                <a:cs typeface="B Lotus" pitchFamily="2" charset="-78"/>
              </a:rPr>
              <a:t>با تشكر از توجه حضار محترم</a:t>
            </a:r>
            <a:endParaRPr lang="en-US" sz="6000" b="1" dirty="0">
              <a:solidFill>
                <a:srgbClr val="FFFF00"/>
              </a:solidFill>
              <a:cs typeface="B Lotus" pitchFamily="2" charset="-78"/>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81000" y="381000"/>
            <a:ext cx="8382000" cy="838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sz="2400" dirty="0" smtClean="0">
                <a:solidFill>
                  <a:srgbClr val="C00000"/>
                </a:solidFill>
                <a:cs typeface="B Titr" pitchFamily="2" charset="-78"/>
              </a:rPr>
              <a:t>برنامه اقتصاد مقاومتي وزارت نيرو در بخش برق و انرژي</a:t>
            </a:r>
            <a:endParaRPr lang="en-US" sz="2400" dirty="0">
              <a:solidFill>
                <a:srgbClr val="C00000"/>
              </a:solidFill>
              <a:cs typeface="B Titr" pitchFamily="2" charset="-78"/>
            </a:endParaRPr>
          </a:p>
        </p:txBody>
      </p:sp>
      <p:sp>
        <p:nvSpPr>
          <p:cNvPr id="6" name="Rounded Rectangle 5"/>
          <p:cNvSpPr/>
          <p:nvPr/>
        </p:nvSpPr>
        <p:spPr>
          <a:xfrm>
            <a:off x="152400" y="1295400"/>
            <a:ext cx="8763000" cy="5334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fa-IR" sz="1800" dirty="0" smtClean="0">
              <a:solidFill>
                <a:schemeClr val="tx1"/>
              </a:solidFill>
              <a:cs typeface="B Mitra" pitchFamily="2" charset="-78"/>
            </a:endParaRPr>
          </a:p>
          <a:p>
            <a:pPr lvl="0" algn="just">
              <a:lnSpc>
                <a:spcPct val="150000"/>
              </a:lnSpc>
            </a:pPr>
            <a:endParaRPr lang="fa-IR" sz="1800" dirty="0" smtClean="0">
              <a:solidFill>
                <a:schemeClr val="tx1"/>
              </a:solidFill>
              <a:cs typeface="B Mitra" pitchFamily="2" charset="-78"/>
            </a:endParaRPr>
          </a:p>
          <a:p>
            <a:pPr algn="just">
              <a:lnSpc>
                <a:spcPct val="150000"/>
              </a:lnSpc>
            </a:pPr>
            <a:endParaRPr lang="fa-IR" sz="1800" u="sng" dirty="0" smtClean="0">
              <a:solidFill>
                <a:schemeClr val="tx1"/>
              </a:solidFill>
              <a:cs typeface="B Mitra" pitchFamily="2" charset="-78"/>
            </a:endParaRPr>
          </a:p>
          <a:p>
            <a:pPr algn="just">
              <a:lnSpc>
                <a:spcPct val="150000"/>
              </a:lnSpc>
            </a:pPr>
            <a:endParaRPr lang="fa-IR" sz="1800" u="sng" dirty="0" smtClean="0">
              <a:solidFill>
                <a:schemeClr val="tx1"/>
              </a:solidFill>
              <a:cs typeface="B Mitra" pitchFamily="2" charset="-78"/>
            </a:endParaRPr>
          </a:p>
          <a:p>
            <a:pPr algn="just">
              <a:lnSpc>
                <a:spcPct val="150000"/>
              </a:lnSpc>
            </a:pPr>
            <a:endParaRPr lang="fa-IR" sz="1800" u="sng" dirty="0" smtClean="0">
              <a:solidFill>
                <a:schemeClr val="tx1"/>
              </a:solidFill>
              <a:cs typeface="B Mitra" pitchFamily="2" charset="-78"/>
            </a:endParaRPr>
          </a:p>
          <a:p>
            <a:pPr algn="just">
              <a:lnSpc>
                <a:spcPct val="150000"/>
              </a:lnSpc>
            </a:pPr>
            <a:endParaRPr lang="fa-IR" sz="1800" u="sng" dirty="0" smtClean="0">
              <a:solidFill>
                <a:schemeClr val="tx1"/>
              </a:solidFill>
              <a:cs typeface="B Mitra" pitchFamily="2" charset="-78"/>
            </a:endParaRPr>
          </a:p>
          <a:p>
            <a:pPr algn="just">
              <a:lnSpc>
                <a:spcPct val="150000"/>
              </a:lnSpc>
            </a:pPr>
            <a:endParaRPr lang="fa-IR" sz="1800" u="sng" dirty="0" smtClean="0">
              <a:solidFill>
                <a:schemeClr val="tx1"/>
              </a:solidFill>
              <a:cs typeface="B Mitra" pitchFamily="2" charset="-78"/>
            </a:endParaRPr>
          </a:p>
          <a:p>
            <a:pPr algn="just">
              <a:lnSpc>
                <a:spcPct val="150000"/>
              </a:lnSpc>
            </a:pPr>
            <a:r>
              <a:rPr lang="fa-IR" sz="3000" u="sng" dirty="0" smtClean="0">
                <a:solidFill>
                  <a:schemeClr val="tx1"/>
                </a:solidFill>
                <a:cs typeface="B Lotus" pitchFamily="2" charset="-78"/>
              </a:rPr>
              <a:t>سياست ها:</a:t>
            </a:r>
          </a:p>
          <a:p>
            <a:pPr algn="just">
              <a:lnSpc>
                <a:spcPct val="150000"/>
              </a:lnSpc>
            </a:pPr>
            <a:endParaRPr lang="en-US" sz="900" u="sng" dirty="0" smtClean="0">
              <a:solidFill>
                <a:schemeClr val="tx1"/>
              </a:solidFill>
              <a:cs typeface="B Lotus" pitchFamily="2" charset="-78"/>
            </a:endParaRPr>
          </a:p>
          <a:p>
            <a:pPr marL="457200" lvl="0" indent="-457200" algn="just">
              <a:lnSpc>
                <a:spcPct val="150000"/>
              </a:lnSpc>
              <a:buFont typeface="+mj-lt"/>
              <a:buAutoNum type="arabicPeriod"/>
            </a:pPr>
            <a:r>
              <a:rPr lang="fa-IR" sz="1800" dirty="0" smtClean="0">
                <a:solidFill>
                  <a:schemeClr val="tx1"/>
                </a:solidFill>
                <a:cs typeface="B Mitra" pitchFamily="2" charset="-78"/>
              </a:rPr>
              <a:t>شفاف سازي و آزاد سازي تعرفه هاي برق با توجه به قيمتهاي عادله.</a:t>
            </a:r>
            <a:endParaRPr lang="en-US" sz="1800" dirty="0" smtClean="0">
              <a:solidFill>
                <a:schemeClr val="tx1"/>
              </a:solidFill>
              <a:cs typeface="B Mitra" pitchFamily="2" charset="-78"/>
            </a:endParaRPr>
          </a:p>
          <a:p>
            <a:pPr marL="457200" lvl="0" indent="-457200" algn="just">
              <a:lnSpc>
                <a:spcPct val="150000"/>
              </a:lnSpc>
              <a:buFont typeface="+mj-lt"/>
              <a:buAutoNum type="arabicPeriod"/>
            </a:pPr>
            <a:r>
              <a:rPr lang="fa-IR" sz="1800" dirty="0" smtClean="0">
                <a:solidFill>
                  <a:schemeClr val="tx1"/>
                </a:solidFill>
                <a:cs typeface="B Mitra" pitchFamily="2" charset="-78"/>
              </a:rPr>
              <a:t>بهينه سازي توليد و مصرف برق. </a:t>
            </a:r>
            <a:endParaRPr lang="en-US" sz="1800" dirty="0" smtClean="0">
              <a:solidFill>
                <a:schemeClr val="tx1"/>
              </a:solidFill>
              <a:cs typeface="B Mitra" pitchFamily="2" charset="-78"/>
            </a:endParaRPr>
          </a:p>
          <a:p>
            <a:pPr marL="457200" lvl="0" indent="-457200" algn="just">
              <a:lnSpc>
                <a:spcPct val="150000"/>
              </a:lnSpc>
              <a:buFont typeface="+mj-lt"/>
              <a:buAutoNum type="arabicPeriod"/>
            </a:pPr>
            <a:r>
              <a:rPr lang="fa-IR" sz="1800" dirty="0" smtClean="0">
                <a:solidFill>
                  <a:schemeClr val="tx1"/>
                </a:solidFill>
                <a:cs typeface="B Mitra" pitchFamily="2" charset="-78"/>
              </a:rPr>
              <a:t>تعيين و كاربرد الگوي مصرف برق براساس رعايت مصرف بهينه با توجه به شرايط جغرافيايي. </a:t>
            </a:r>
            <a:endParaRPr lang="en-US" sz="1800" dirty="0" smtClean="0">
              <a:solidFill>
                <a:schemeClr val="tx1"/>
              </a:solidFill>
              <a:cs typeface="B Mitra" pitchFamily="2" charset="-78"/>
            </a:endParaRPr>
          </a:p>
          <a:p>
            <a:pPr marL="457200" lvl="0" indent="-457200" algn="just">
              <a:lnSpc>
                <a:spcPct val="150000"/>
              </a:lnSpc>
              <a:buFont typeface="+mj-lt"/>
              <a:buAutoNum type="arabicPeriod"/>
            </a:pPr>
            <a:r>
              <a:rPr lang="fa-IR" sz="1800" dirty="0" smtClean="0">
                <a:solidFill>
                  <a:schemeClr val="tx1"/>
                </a:solidFill>
                <a:cs typeface="B Mitra" pitchFamily="2" charset="-78"/>
              </a:rPr>
              <a:t>افزايش مشاركت بخش خصوصي در توليد و تامين برق و تنوع بخشي در تامين مالي طرحهاي توسعه اي با استفاده از منابع غيردولتي. </a:t>
            </a:r>
            <a:endParaRPr lang="en-US" sz="1800" dirty="0" smtClean="0">
              <a:solidFill>
                <a:schemeClr val="tx1"/>
              </a:solidFill>
              <a:cs typeface="B Mitra" pitchFamily="2" charset="-78"/>
            </a:endParaRPr>
          </a:p>
          <a:p>
            <a:pPr marL="457200" lvl="0" indent="-457200" algn="just">
              <a:lnSpc>
                <a:spcPct val="150000"/>
              </a:lnSpc>
              <a:buFont typeface="+mj-lt"/>
              <a:buAutoNum type="arabicPeriod"/>
            </a:pPr>
            <a:r>
              <a:rPr lang="fa-IR" sz="1800" dirty="0" smtClean="0">
                <a:solidFill>
                  <a:schemeClr val="tx1"/>
                </a:solidFill>
                <a:cs typeface="B Mitra" pitchFamily="2" charset="-78"/>
              </a:rPr>
              <a:t>توسعه مبادلات منطقه‌اي برق. </a:t>
            </a:r>
            <a:endParaRPr lang="en-US" sz="1800" dirty="0" smtClean="0">
              <a:solidFill>
                <a:schemeClr val="tx1"/>
              </a:solidFill>
              <a:cs typeface="B Mitra" pitchFamily="2" charset="-78"/>
            </a:endParaRPr>
          </a:p>
          <a:p>
            <a:pPr marL="457200" lvl="0" indent="-457200" algn="just">
              <a:lnSpc>
                <a:spcPct val="150000"/>
              </a:lnSpc>
              <a:buFont typeface="+mj-lt"/>
              <a:buAutoNum type="arabicPeriod"/>
            </a:pPr>
            <a:r>
              <a:rPr lang="fa-IR" sz="1800" dirty="0" smtClean="0">
                <a:solidFill>
                  <a:schemeClr val="tx1"/>
                </a:solidFill>
                <a:cs typeface="B Mitra" pitchFamily="2" charset="-78"/>
              </a:rPr>
              <a:t>احداث زيرساختهاي لازم با لحاظ ملاحظات اقتصادي براي افزايش صادرات برق. </a:t>
            </a:r>
            <a:endParaRPr lang="en-US" sz="1800" dirty="0" smtClean="0">
              <a:solidFill>
                <a:schemeClr val="tx1"/>
              </a:solidFill>
              <a:cs typeface="B Mitra" pitchFamily="2" charset="-78"/>
            </a:endParaRPr>
          </a:p>
          <a:p>
            <a:pPr marL="457200" lvl="0" indent="-457200" algn="just">
              <a:lnSpc>
                <a:spcPct val="150000"/>
              </a:lnSpc>
              <a:buFont typeface="+mj-lt"/>
              <a:buAutoNum type="arabicPeriod"/>
            </a:pPr>
            <a:r>
              <a:rPr lang="ar-SA" sz="1800" dirty="0" smtClean="0">
                <a:solidFill>
                  <a:schemeClr val="tx1"/>
                </a:solidFill>
                <a:cs typeface="B Mitra" pitchFamily="2" charset="-78"/>
              </a:rPr>
              <a:t>تقويت بورس انرژي و حمايت از بازار </a:t>
            </a:r>
            <a:r>
              <a:rPr lang="fa-IR" sz="1800" dirty="0" smtClean="0">
                <a:solidFill>
                  <a:schemeClr val="tx1"/>
                </a:solidFill>
                <a:cs typeface="B Mitra" pitchFamily="2" charset="-78"/>
              </a:rPr>
              <a:t>رقابتي </a:t>
            </a:r>
            <a:r>
              <a:rPr lang="ar-SA" sz="1800" dirty="0" smtClean="0">
                <a:solidFill>
                  <a:schemeClr val="tx1"/>
                </a:solidFill>
                <a:cs typeface="B Mitra" pitchFamily="2" charset="-78"/>
              </a:rPr>
              <a:t>انرژي. </a:t>
            </a:r>
            <a:endParaRPr lang="en-US" sz="1800" dirty="0" smtClean="0">
              <a:solidFill>
                <a:schemeClr val="tx1"/>
              </a:solidFill>
              <a:cs typeface="B Mitra" pitchFamily="2" charset="-78"/>
            </a:endParaRPr>
          </a:p>
          <a:p>
            <a:pPr marL="457200" lvl="0" indent="-457200" algn="just">
              <a:lnSpc>
                <a:spcPct val="150000"/>
              </a:lnSpc>
              <a:buFont typeface="+mj-lt"/>
              <a:buAutoNum type="arabicPeriod"/>
            </a:pPr>
            <a:r>
              <a:rPr lang="ar-SA" sz="1800" dirty="0" smtClean="0">
                <a:solidFill>
                  <a:schemeClr val="tx1"/>
                </a:solidFill>
                <a:cs typeface="B Mitra" pitchFamily="2" charset="-78"/>
              </a:rPr>
              <a:t>افزايش سهم انرژي‌هاي تجديدپذير در سبد انرژي كشور. </a:t>
            </a:r>
            <a:endParaRPr lang="en-US" sz="1800" dirty="0" smtClean="0">
              <a:solidFill>
                <a:schemeClr val="tx1"/>
              </a:solidFill>
              <a:cs typeface="B Mitra" pitchFamily="2" charset="-78"/>
            </a:endParaRPr>
          </a:p>
          <a:p>
            <a:pPr marL="457200" lvl="0" indent="-457200" algn="just">
              <a:lnSpc>
                <a:spcPct val="150000"/>
              </a:lnSpc>
              <a:buFont typeface="+mj-lt"/>
              <a:buAutoNum type="arabicPeriod"/>
            </a:pPr>
            <a:r>
              <a:rPr lang="fa-IR" sz="1800" dirty="0" smtClean="0">
                <a:solidFill>
                  <a:schemeClr val="tx1"/>
                </a:solidFill>
                <a:cs typeface="B Mitra" pitchFamily="2" charset="-78"/>
              </a:rPr>
              <a:t>گسترش فضاي کسب و کار و رقابت در صنعت برق. </a:t>
            </a:r>
            <a:endParaRPr lang="en-US" sz="1800" dirty="0" smtClean="0">
              <a:solidFill>
                <a:schemeClr val="tx1"/>
              </a:solidFill>
              <a:cs typeface="B Mitra" pitchFamily="2" charset="-78"/>
            </a:endParaRPr>
          </a:p>
          <a:p>
            <a:pPr algn="just">
              <a:lnSpc>
                <a:spcPct val="150000"/>
              </a:lnSpc>
            </a:pPr>
            <a:endParaRPr lang="en-US" sz="1800" u="sng" dirty="0" smtClean="0">
              <a:solidFill>
                <a:schemeClr val="tx1"/>
              </a:solidFill>
              <a:cs typeface="B Mitra" pitchFamily="2" charset="-78"/>
            </a:endParaRPr>
          </a:p>
          <a:p>
            <a:pPr lvl="0" algn="just">
              <a:lnSpc>
                <a:spcPct val="150000"/>
              </a:lnSpc>
            </a:pPr>
            <a:endParaRPr lang="fa-IR" sz="1800" dirty="0" smtClean="0">
              <a:solidFill>
                <a:schemeClr val="tx1"/>
              </a:solidFill>
              <a:cs typeface="B Mitra" pitchFamily="2" charset="-78"/>
            </a:endParaRPr>
          </a:p>
          <a:p>
            <a:pPr lvl="0" algn="just">
              <a:lnSpc>
                <a:spcPct val="150000"/>
              </a:lnSpc>
            </a:pPr>
            <a:endParaRPr lang="fa-IR" sz="1800" dirty="0" smtClean="0">
              <a:solidFill>
                <a:schemeClr val="tx1"/>
              </a:solidFill>
              <a:cs typeface="B Mitra" pitchFamily="2" charset="-78"/>
            </a:endParaRPr>
          </a:p>
          <a:p>
            <a:pPr lvl="0" algn="just">
              <a:lnSpc>
                <a:spcPct val="150000"/>
              </a:lnSpc>
            </a:pPr>
            <a:endParaRPr lang="fa-IR" sz="1800" dirty="0" smtClean="0">
              <a:solidFill>
                <a:schemeClr val="tx1"/>
              </a:solidFill>
              <a:cs typeface="B Mitra" pitchFamily="2" charset="-78"/>
            </a:endParaRPr>
          </a:p>
          <a:p>
            <a:pPr lvl="0" algn="just">
              <a:lnSpc>
                <a:spcPct val="150000"/>
              </a:lnSpc>
            </a:pPr>
            <a:endParaRPr lang="fa-IR" sz="1800" dirty="0" smtClean="0">
              <a:solidFill>
                <a:schemeClr val="tx1"/>
              </a:solidFill>
              <a:cs typeface="B Mitra" pitchFamily="2" charset="-78"/>
            </a:endParaRPr>
          </a:p>
          <a:p>
            <a:pPr lvl="0" algn="just">
              <a:lnSpc>
                <a:spcPct val="150000"/>
              </a:lnSpc>
            </a:pPr>
            <a:endParaRPr lang="fa-IR" sz="1800" dirty="0" smtClean="0">
              <a:solidFill>
                <a:schemeClr val="tx1"/>
              </a:solidFill>
              <a:cs typeface="B Mitra" pitchFamily="2" charset="-78"/>
            </a:endParaRPr>
          </a:p>
          <a:p>
            <a:pPr lvl="0" algn="just">
              <a:lnSpc>
                <a:spcPct val="150000"/>
              </a:lnSpc>
            </a:pPr>
            <a:endParaRPr lang="fa-IR" sz="1800" dirty="0" smtClean="0">
              <a:solidFill>
                <a:schemeClr val="tx1"/>
              </a:solidFill>
              <a:cs typeface="B Mitra" pitchFamily="2" charset="-78"/>
            </a:endParaRPr>
          </a:p>
        </p:txBody>
      </p:sp>
      <p:sp>
        <p:nvSpPr>
          <p:cNvPr id="5" name="Slide Number Placeholder 4"/>
          <p:cNvSpPr>
            <a:spLocks noGrp="1"/>
          </p:cNvSpPr>
          <p:nvPr>
            <p:ph type="sldNum" sz="quarter" idx="12"/>
          </p:nvPr>
        </p:nvSpPr>
        <p:spPr/>
        <p:txBody>
          <a:bodyPr/>
          <a:lstStyle/>
          <a:p>
            <a:pPr>
              <a:defRPr/>
            </a:pPr>
            <a:fld id="{5C790BB6-1BD1-45FD-A29D-543C99DE4A5D}" type="slidenum">
              <a:rPr lang="ar-SA" smtClean="0"/>
              <a:pPr>
                <a:defRPr/>
              </a:pPr>
              <a:t>7</a:t>
            </a:fld>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81000" y="381000"/>
            <a:ext cx="8382000" cy="838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sz="2400" dirty="0" smtClean="0">
                <a:solidFill>
                  <a:srgbClr val="FF0000"/>
                </a:solidFill>
                <a:cs typeface="B Titr" pitchFamily="2" charset="-78"/>
              </a:rPr>
              <a:t>سیاست‌های کلی برنامه ششم توسعه مرتبط با بخش برق و انرژي</a:t>
            </a:r>
          </a:p>
        </p:txBody>
      </p:sp>
      <p:sp>
        <p:nvSpPr>
          <p:cNvPr id="6" name="Rounded Rectangle 5"/>
          <p:cNvSpPr/>
          <p:nvPr/>
        </p:nvSpPr>
        <p:spPr>
          <a:xfrm>
            <a:off x="152400" y="1295400"/>
            <a:ext cx="8763000" cy="5334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lvl="0" indent="-457200" algn="just">
              <a:lnSpc>
                <a:spcPct val="200000"/>
              </a:lnSpc>
              <a:buFont typeface="+mj-lt"/>
              <a:buAutoNum type="arabicPeriod"/>
            </a:pPr>
            <a:r>
              <a:rPr lang="fa-IR" sz="2000" dirty="0" smtClean="0">
                <a:solidFill>
                  <a:schemeClr val="tx1"/>
                </a:solidFill>
                <a:cs typeface="B Mitra" pitchFamily="2" charset="-78"/>
              </a:rPr>
              <a:t>رشد اقتصادی شتابان و پایدار و اشتغال‌زا به گونه‌ای که با بسیج همه امکانات و ظرفیت‌های کشور، متوسط رشد 8 درصد در طول برنامه محقق شود. </a:t>
            </a:r>
          </a:p>
          <a:p>
            <a:pPr marL="457200" lvl="0" indent="-457200" algn="just">
              <a:lnSpc>
                <a:spcPct val="200000"/>
              </a:lnSpc>
              <a:buFont typeface="+mj-lt"/>
              <a:buAutoNum type="arabicPeriod"/>
            </a:pPr>
            <a:r>
              <a:rPr lang="fa-IR" sz="2000" dirty="0" smtClean="0">
                <a:solidFill>
                  <a:schemeClr val="tx1"/>
                </a:solidFill>
                <a:cs typeface="B Mitra" pitchFamily="2" charset="-78"/>
              </a:rPr>
              <a:t>بهبود مستمر فضای کسب و کار و تقویت ساختار رقابتی و رقابت‌پذیری بازارها.</a:t>
            </a:r>
          </a:p>
          <a:p>
            <a:pPr marL="457200" lvl="0" indent="-457200" algn="just">
              <a:lnSpc>
                <a:spcPct val="200000"/>
              </a:lnSpc>
              <a:buFont typeface="+mj-lt"/>
              <a:buAutoNum type="arabicPeriod"/>
            </a:pPr>
            <a:r>
              <a:rPr lang="fa-IR" sz="2000" dirty="0" smtClean="0">
                <a:solidFill>
                  <a:schemeClr val="tx1"/>
                </a:solidFill>
                <a:cs typeface="B Mitra" pitchFamily="2" charset="-78"/>
              </a:rPr>
              <a:t>افزایش سهم انرژی‌های تجدیدپذیر و نوین و گسترش نیروگاه‌های پراکنده و کوچک مقیاس.</a:t>
            </a:r>
          </a:p>
          <a:p>
            <a:pPr marL="457200" lvl="0" indent="-457200" algn="just">
              <a:lnSpc>
                <a:spcPct val="200000"/>
              </a:lnSpc>
              <a:buFont typeface="+mj-lt"/>
              <a:buAutoNum type="arabicPeriod"/>
            </a:pPr>
            <a:r>
              <a:rPr lang="fa-IR" sz="2000" dirty="0" smtClean="0">
                <a:solidFill>
                  <a:schemeClr val="tx1"/>
                </a:solidFill>
                <a:cs typeface="B Mitra" pitchFamily="2" charset="-78"/>
              </a:rPr>
              <a:t>تحقق کامل هدفمندسازی یارانه‌ها در جهت افزایش تولید، اشتغال و بهره‌وری، کاهش شدت انرژی و ارتقاء شاخص‌های عدالت اجتماعی.</a:t>
            </a:r>
          </a:p>
        </p:txBody>
      </p:sp>
      <p:sp>
        <p:nvSpPr>
          <p:cNvPr id="5" name="Slide Number Placeholder 4"/>
          <p:cNvSpPr>
            <a:spLocks noGrp="1"/>
          </p:cNvSpPr>
          <p:nvPr>
            <p:ph type="sldNum" sz="quarter" idx="12"/>
          </p:nvPr>
        </p:nvSpPr>
        <p:spPr/>
        <p:txBody>
          <a:bodyPr/>
          <a:lstStyle/>
          <a:p>
            <a:pPr>
              <a:defRPr/>
            </a:pPr>
            <a:fld id="{5C790BB6-1BD1-45FD-A29D-543C99DE4A5D}" type="slidenum">
              <a:rPr lang="ar-SA" smtClean="0"/>
              <a:pPr>
                <a:defRPr/>
              </a:pPr>
              <a:t>8</a:t>
            </a:fld>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5C790BB6-1BD1-45FD-A29D-543C99DE4A5D}" type="slidenum">
              <a:rPr lang="ar-SA" smtClean="0"/>
              <a:pPr>
                <a:defRPr/>
              </a:pPr>
              <a:t>9</a:t>
            </a:fld>
            <a:endParaRPr lang="en-US"/>
          </a:p>
        </p:txBody>
      </p:sp>
      <p:pic>
        <p:nvPicPr>
          <p:cNvPr id="6" name="Picture 5" descr="khor16_0.tmp"/>
          <p:cNvPicPr>
            <a:picLocks noChangeAspect="1"/>
          </p:cNvPicPr>
          <p:nvPr/>
        </p:nvPicPr>
        <p:blipFill>
          <a:blip r:embed="rId2" cstate="print"/>
          <a:stretch>
            <a:fillRect/>
          </a:stretch>
        </p:blipFill>
        <p:spPr>
          <a:xfrm>
            <a:off x="0" y="0"/>
            <a:ext cx="9143998" cy="6857999"/>
          </a:xfrm>
          <a:prstGeom prst="rect">
            <a:avLst/>
          </a:prstGeom>
        </p:spPr>
      </p:pic>
      <p:sp>
        <p:nvSpPr>
          <p:cNvPr id="7" name="Title 3"/>
          <p:cNvSpPr>
            <a:spLocks noGrp="1"/>
          </p:cNvSpPr>
          <p:nvPr>
            <p:ph type="title"/>
          </p:nvPr>
        </p:nvSpPr>
        <p:spPr>
          <a:xfrm>
            <a:off x="381000" y="914400"/>
            <a:ext cx="8229600" cy="4800600"/>
          </a:xfrm>
        </p:spPr>
        <p:txBody>
          <a:bodyPr>
            <a:normAutofit/>
          </a:bodyPr>
          <a:lstStyle/>
          <a:p>
            <a:pPr marL="273050" indent="-273050">
              <a:spcBef>
                <a:spcPct val="20000"/>
              </a:spcBef>
              <a:buClr>
                <a:schemeClr val="accent2"/>
              </a:buClr>
              <a:buSzPct val="95000"/>
              <a:defRPr/>
            </a:pPr>
            <a:r>
              <a:rPr lang="fa-IR" sz="6600" b="1" dirty="0" smtClean="0">
                <a:solidFill>
                  <a:srgbClr val="FFFF00"/>
                </a:solidFill>
                <a:cs typeface="B Lotus" pitchFamily="2" charset="-78"/>
              </a:rPr>
              <a:t>وضعيت موجود و عملكرد بخش برق</a:t>
            </a:r>
            <a:r>
              <a:rPr lang="en-US" sz="6600" b="1" dirty="0" smtClean="0">
                <a:solidFill>
                  <a:srgbClr val="FFFF00"/>
                </a:solidFill>
                <a:cs typeface="B Lotus" pitchFamily="2" charset="-78"/>
              </a:rPr>
              <a:t/>
            </a:r>
            <a:br>
              <a:rPr lang="en-US" sz="6600" b="1" dirty="0" smtClean="0">
                <a:solidFill>
                  <a:srgbClr val="FFFF00"/>
                </a:solidFill>
                <a:cs typeface="B Lotus" pitchFamily="2" charset="-78"/>
              </a:rPr>
            </a:br>
            <a:r>
              <a:rPr lang="fa-IR" sz="6600" b="1" dirty="0" smtClean="0">
                <a:solidFill>
                  <a:srgbClr val="FFFF00"/>
                </a:solidFill>
                <a:cs typeface="B Lotus" pitchFamily="2" charset="-78"/>
              </a:rPr>
              <a:t/>
            </a:r>
            <a:br>
              <a:rPr lang="fa-IR" sz="6600" b="1" dirty="0" smtClean="0">
                <a:solidFill>
                  <a:srgbClr val="FFFF00"/>
                </a:solidFill>
                <a:cs typeface="B Lotus" pitchFamily="2" charset="-78"/>
              </a:rPr>
            </a:br>
            <a:r>
              <a:rPr lang="fa-IR" sz="4000" b="1" dirty="0" smtClean="0">
                <a:solidFill>
                  <a:srgbClr val="FFFF00"/>
                </a:solidFill>
                <a:cs typeface="B Lotus" pitchFamily="2" charset="-78"/>
              </a:rPr>
              <a:t>مقايسه برخي از شاخص هاي كلان در ابتداي برنامه هاي چهارم، پنجم و انتهاي سال 93</a:t>
            </a:r>
            <a:endParaRPr lang="en-US" sz="6600" b="1" dirty="0">
              <a:solidFill>
                <a:srgbClr val="FFFF00"/>
              </a:solidFill>
              <a:cs typeface="B Lotus" pitchFamily="2" charset="-78"/>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4649</TotalTime>
  <Words>6052</Words>
  <Application>Microsoft Office PowerPoint</Application>
  <PresentationFormat>On-screen Show (4:3)</PresentationFormat>
  <Paragraphs>672</Paragraphs>
  <Slides>69</Slides>
  <Notes>0</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Office Theme</vt:lpstr>
      <vt:lpstr>Slide 1</vt:lpstr>
      <vt:lpstr>Slide 2</vt:lpstr>
      <vt:lpstr>Slide 3</vt:lpstr>
      <vt:lpstr>Slide 4</vt:lpstr>
      <vt:lpstr>Slide 5</vt:lpstr>
      <vt:lpstr>Slide 6</vt:lpstr>
      <vt:lpstr>Slide 7</vt:lpstr>
      <vt:lpstr>Slide 8</vt:lpstr>
      <vt:lpstr>وضعيت موجود و عملكرد بخش برق  مقايسه برخي از شاخص هاي كلان در ابتداي برنامه هاي چهارم، پنجم و انتهاي سال 93</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تكاليف بخش برق در برنامه‌ پنجم توسعه و آسيب شناسي كلي آنها</vt:lpstr>
      <vt:lpstr>تكاليف بخش برق در برنامه‌ پنجم توسعه و آسيب شناسي كلي آنها</vt:lpstr>
      <vt:lpstr>تكاليف بخش برق در برنامه‌ پنجم توسعه و آسيب شناسي كلي آنها</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حكم متناظر با هدف كلي سوم (ادامه)</vt:lpstr>
      <vt:lpstr>حكم متناظر با هدف كلي سوم (ادامه)</vt:lpstr>
      <vt:lpstr>با تشكر از توجه حضار محترم</vt:lpstr>
    </vt:vector>
  </TitlesOfParts>
  <Company>niroo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 .Haddad Momeni</dc:creator>
  <cp:lastModifiedBy>m.eghlimi</cp:lastModifiedBy>
  <cp:revision>718</cp:revision>
  <dcterms:created xsi:type="dcterms:W3CDTF">2008-04-07T15:21:35Z</dcterms:created>
  <dcterms:modified xsi:type="dcterms:W3CDTF">2015-11-18T08:23:24Z</dcterms:modified>
</cp:coreProperties>
</file>