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23"/>
  </p:notesMasterIdLst>
  <p:sldIdLst>
    <p:sldId id="276" r:id="rId10"/>
    <p:sldId id="292" r:id="rId11"/>
    <p:sldId id="307" r:id="rId12"/>
    <p:sldId id="308" r:id="rId13"/>
    <p:sldId id="312" r:id="rId14"/>
    <p:sldId id="314" r:id="rId15"/>
    <p:sldId id="324" r:id="rId16"/>
    <p:sldId id="326" r:id="rId17"/>
    <p:sldId id="325" r:id="rId18"/>
    <p:sldId id="327" r:id="rId19"/>
    <p:sldId id="315" r:id="rId20"/>
    <p:sldId id="320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99C"/>
    <a:srgbClr val="242F5F"/>
    <a:srgbClr val="0D4C99"/>
    <a:srgbClr val="152225"/>
    <a:srgbClr val="294046"/>
    <a:srgbClr val="1A4B7F"/>
    <a:srgbClr val="121D20"/>
    <a:srgbClr val="57203D"/>
    <a:srgbClr val="12060C"/>
    <a:srgbClr val="B86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8" autoAdjust="0"/>
  </p:normalViewPr>
  <p:slideViewPr>
    <p:cSldViewPr snapToGrid="0">
      <p:cViewPr varScale="1">
        <p:scale>
          <a:sx n="93" d="100"/>
          <a:sy n="93" d="100"/>
        </p:scale>
        <p:origin x="-552" y="-62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8775" indent="-358775" eaLnBrk="1">
              <a:buFont typeface="Wingdings" pitchFamily="2" charset="2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smtClean="0"/>
              <a:t>			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52225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Спасибо</a:t>
            </a:r>
            <a:r>
              <a:rPr lang="ru-RU" sz="4400" baseline="0" dirty="0" smtClean="0">
                <a:solidFill>
                  <a:schemeClr val="tx1"/>
                </a:solidFill>
              </a:rPr>
              <a:t> за внимание</a:t>
            </a:r>
            <a:endParaRPr lang="en-GB" sz="4400" dirty="0" smtClean="0">
              <a:solidFill>
                <a:schemeClr val="tx1"/>
              </a:solidFill>
            </a:endParaRPr>
          </a:p>
          <a:p>
            <a:pPr algn="ctr"/>
            <a:r>
              <a:rPr lang="en-GB" sz="4400" dirty="0" smtClean="0">
                <a:solidFill>
                  <a:srgbClr val="242F5F"/>
                </a:solidFill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F532-E948-42EF-B994-22546132A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  <p:sldLayoutId id="214748373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Руководству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Main proposals on Guideline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4799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/>
              <a:t>Конфиденциальность</a:t>
            </a:r>
            <a:endParaRPr lang="ru-RU" sz="16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Отчеты по взаимодействию, Планы взаимодействия и Досье </a:t>
            </a:r>
            <a:r>
              <a:rPr lang="ru-RU" sz="1600" dirty="0" smtClean="0"/>
              <a:t>АЭС - конфиденциальны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 smtClean="0"/>
              <a:t>Исключения: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/>
              <a:t>	</a:t>
            </a:r>
            <a:r>
              <a:rPr lang="ru-RU" sz="1600" dirty="0" smtClean="0"/>
              <a:t>- периодические </a:t>
            </a:r>
            <a:r>
              <a:rPr lang="ru-RU" sz="1600" dirty="0"/>
              <a:t>отчеты, содержащие обобщенную информацию по положительным практикам, событиям и типичным проблемным областям, без приведения наименования </a:t>
            </a:r>
            <a:r>
              <a:rPr lang="ru-RU" sz="1600" dirty="0" smtClean="0"/>
              <a:t>АЭС - </a:t>
            </a:r>
            <a:r>
              <a:rPr lang="ru-RU" sz="1600" dirty="0"/>
              <a:t>Совету Управляющих </a:t>
            </a:r>
            <a:r>
              <a:rPr lang="ru-RU" sz="1600" dirty="0" smtClean="0"/>
              <a:t>и </a:t>
            </a:r>
            <a:r>
              <a:rPr lang="ru-RU" sz="1600" dirty="0"/>
              <a:t>членам </a:t>
            </a:r>
            <a:r>
              <a:rPr lang="ru-RU" sz="1600" dirty="0" smtClean="0"/>
              <a:t>МЦ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/>
              <a:t>	</a:t>
            </a:r>
            <a:r>
              <a:rPr lang="ru-RU" sz="1600" dirty="0" smtClean="0"/>
              <a:t>- </a:t>
            </a:r>
            <a:r>
              <a:rPr lang="ru-RU" sz="1600" dirty="0"/>
              <a:t>специфические подробности положительных </a:t>
            </a:r>
            <a:r>
              <a:rPr lang="ru-RU" sz="1600" dirty="0" smtClean="0"/>
              <a:t>практик</a:t>
            </a:r>
            <a:r>
              <a:rPr lang="ru-RU" sz="1600" dirty="0"/>
              <a:t> </a:t>
            </a:r>
            <a:r>
              <a:rPr lang="ru-RU" sz="1600" dirty="0" smtClean="0"/>
              <a:t>– размещение на </a:t>
            </a:r>
            <a:r>
              <a:rPr lang="ru-RU" sz="1600" dirty="0"/>
              <a:t>сайте </a:t>
            </a:r>
            <a:r>
              <a:rPr lang="ru-RU" sz="1600" dirty="0" smtClean="0"/>
              <a:t>МЦ с </a:t>
            </a:r>
            <a:r>
              <a:rPr lang="ru-RU" sz="1600" dirty="0"/>
              <a:t>разрешения члена МЦ 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D499C"/>
                </a:solidFill>
              </a:rPr>
              <a:t>Confidentiality </a:t>
            </a:r>
            <a:endParaRPr lang="ru-RU" sz="1600" b="1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Quarterly Interaction reports, Interaction Plans and Dossiers are </a:t>
            </a:r>
            <a:r>
              <a:rPr lang="en-GB" sz="1600" dirty="0" smtClean="0">
                <a:solidFill>
                  <a:srgbClr val="0D499C"/>
                </a:solidFill>
              </a:rPr>
              <a:t>confidential</a:t>
            </a:r>
            <a:endParaRPr lang="ru-RU" sz="1600" dirty="0" smtClean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499C"/>
                </a:solidFill>
              </a:rPr>
              <a:t>T</a:t>
            </a:r>
            <a:r>
              <a:rPr lang="en-GB" sz="1600" dirty="0" smtClean="0">
                <a:solidFill>
                  <a:srgbClr val="0D499C"/>
                </a:solidFill>
              </a:rPr>
              <a:t>he </a:t>
            </a:r>
            <a:r>
              <a:rPr lang="en-GB" sz="1600" dirty="0">
                <a:solidFill>
                  <a:srgbClr val="0D499C"/>
                </a:solidFill>
              </a:rPr>
              <a:t>only </a:t>
            </a:r>
            <a:r>
              <a:rPr lang="en-US" sz="1600" dirty="0">
                <a:solidFill>
                  <a:srgbClr val="0D499C"/>
                </a:solidFill>
              </a:rPr>
              <a:t>exceptions</a:t>
            </a:r>
            <a:r>
              <a:rPr lang="en-US" sz="1600" dirty="0" smtClean="0">
                <a:solidFill>
                  <a:srgbClr val="0D499C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D499C"/>
                </a:solidFill>
              </a:rPr>
              <a:t>	</a:t>
            </a:r>
            <a:r>
              <a:rPr lang="en-US" sz="1600" dirty="0" smtClean="0">
                <a:solidFill>
                  <a:srgbClr val="0D499C"/>
                </a:solidFill>
              </a:rPr>
              <a:t>- </a:t>
            </a:r>
            <a:r>
              <a:rPr lang="en-GB" sz="1600" dirty="0">
                <a:solidFill>
                  <a:srgbClr val="0D499C"/>
                </a:solidFill>
              </a:rPr>
              <a:t>periodic reports of strengths, events and generic reports of identified </a:t>
            </a:r>
            <a:r>
              <a:rPr lang="en-GB" sz="1600" dirty="0" smtClean="0">
                <a:solidFill>
                  <a:srgbClr val="0D499C"/>
                </a:solidFill>
              </a:rPr>
              <a:t>weaknesses without </a:t>
            </a:r>
            <a:r>
              <a:rPr lang="en-GB" sz="1600" dirty="0">
                <a:solidFill>
                  <a:srgbClr val="0D499C"/>
                </a:solidFill>
              </a:rPr>
              <a:t>plant </a:t>
            </a:r>
            <a:r>
              <a:rPr lang="en-GB" sz="1600" dirty="0" smtClean="0">
                <a:solidFill>
                  <a:srgbClr val="0D499C"/>
                </a:solidFill>
              </a:rPr>
              <a:t>names – </a:t>
            </a:r>
            <a:r>
              <a:rPr lang="en-GB" sz="1600" dirty="0">
                <a:solidFill>
                  <a:srgbClr val="0D499C"/>
                </a:solidFill>
              </a:rPr>
              <a:t>to WANO-MC Governors and </a:t>
            </a:r>
            <a:r>
              <a:rPr lang="en-GB" sz="1600" dirty="0" smtClean="0">
                <a:solidFill>
                  <a:srgbClr val="0D499C"/>
                </a:solidFill>
              </a:rPr>
              <a:t>members</a:t>
            </a:r>
            <a:endParaRPr lang="ru-RU" sz="1600" dirty="0" smtClean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 smtClean="0">
                <a:solidFill>
                  <a:srgbClr val="0D499C"/>
                </a:solidFill>
              </a:rPr>
              <a:t>	- </a:t>
            </a:r>
            <a:r>
              <a:rPr lang="en-GB" sz="1600" dirty="0" smtClean="0">
                <a:solidFill>
                  <a:srgbClr val="0D499C"/>
                </a:solidFill>
              </a:rPr>
              <a:t>specific </a:t>
            </a:r>
            <a:r>
              <a:rPr lang="en-GB" sz="1600" dirty="0">
                <a:solidFill>
                  <a:srgbClr val="0D499C"/>
                </a:solidFill>
              </a:rPr>
              <a:t>details of strengths </a:t>
            </a:r>
            <a:r>
              <a:rPr lang="ru-RU" sz="1600" dirty="0" smtClean="0">
                <a:solidFill>
                  <a:srgbClr val="0D499C"/>
                </a:solidFill>
              </a:rPr>
              <a:t>–</a:t>
            </a:r>
            <a:r>
              <a:rPr lang="en-GB" sz="1600" dirty="0" smtClean="0">
                <a:solidFill>
                  <a:srgbClr val="0D499C"/>
                </a:solidFill>
              </a:rPr>
              <a:t> </a:t>
            </a:r>
            <a:r>
              <a:rPr lang="en-GB" sz="1600" dirty="0">
                <a:solidFill>
                  <a:srgbClr val="0D499C"/>
                </a:solidFill>
              </a:rPr>
              <a:t>publish </a:t>
            </a:r>
            <a:r>
              <a:rPr lang="en-GB" sz="1600" dirty="0" smtClean="0">
                <a:solidFill>
                  <a:srgbClr val="0D499C"/>
                </a:solidFill>
              </a:rPr>
              <a:t>on </a:t>
            </a:r>
            <a:r>
              <a:rPr lang="en-GB" sz="1600" dirty="0">
                <a:solidFill>
                  <a:srgbClr val="0D499C"/>
                </a:solidFill>
              </a:rPr>
              <a:t>the members’ WANO-MC website </a:t>
            </a:r>
            <a:r>
              <a:rPr lang="en-US" sz="1600" dirty="0" smtClean="0">
                <a:solidFill>
                  <a:srgbClr val="0D499C"/>
                </a:solidFill>
              </a:rPr>
              <a:t>with </a:t>
            </a:r>
            <a:r>
              <a:rPr lang="en-GB" sz="1600" dirty="0" smtClean="0">
                <a:solidFill>
                  <a:srgbClr val="0D499C"/>
                </a:solidFill>
              </a:rPr>
              <a:t>the </a:t>
            </a:r>
            <a:r>
              <a:rPr lang="en-GB" sz="1600" dirty="0">
                <a:solidFill>
                  <a:srgbClr val="0D499C"/>
                </a:solidFill>
              </a:rPr>
              <a:t>approval of the </a:t>
            </a:r>
            <a:r>
              <a:rPr lang="en-GB" sz="1600" dirty="0" smtClean="0">
                <a:solidFill>
                  <a:srgbClr val="0D499C"/>
                </a:solidFill>
              </a:rPr>
              <a:t>related plant</a:t>
            </a:r>
            <a:endParaRPr lang="en-US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График «пилотного» проекта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Schedule of pilot project </a:t>
            </a:r>
            <a:endParaRPr lang="en-GB" sz="24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648200"/>
          </a:xfrm>
        </p:spPr>
        <p:txBody>
          <a:bodyPr/>
          <a:lstStyle/>
          <a:p>
            <a:pPr marL="339725" indent="-339725" eaLnBrk="1" hangingPunct="1">
              <a:buFont typeface="Wingdings" pitchFamily="2" charset="2"/>
              <a:buNone/>
            </a:pPr>
            <a:endParaRPr lang="en-US" sz="1800" smtClean="0"/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56F4-AE41-4887-93D8-E929DB44E99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07950" y="1433018"/>
          <a:ext cx="8928992" cy="469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081"/>
                <a:gridCol w="2010911"/>
              </a:tblGrid>
              <a:tr h="21452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Мероприятия</a:t>
                      </a:r>
                      <a:r>
                        <a:rPr lang="ru-RU" sz="1600" b="1" kern="1200" dirty="0" smtClean="0">
                          <a:solidFill>
                            <a:srgbClr val="0D499C"/>
                          </a:solidFill>
                          <a:latin typeface="+mj-lt"/>
                          <a:ea typeface="+mj-ea"/>
                          <a:cs typeface="+mj-cs"/>
                        </a:rPr>
                        <a:t> / </a:t>
                      </a:r>
                      <a:r>
                        <a:rPr lang="en-US" sz="1600" b="1" kern="1200" dirty="0" smtClean="0">
                          <a:solidFill>
                            <a:srgbClr val="0D499C"/>
                          </a:solidFill>
                          <a:latin typeface="+mj-lt"/>
                          <a:ea typeface="+mj-ea"/>
                          <a:cs typeface="+mj-cs"/>
                        </a:rPr>
                        <a:t>Actions</a:t>
                      </a:r>
                      <a:endParaRPr lang="ru-RU" sz="1600" b="1" kern="1200" dirty="0">
                        <a:solidFill>
                          <a:srgbClr val="0D499C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Сроки</a:t>
                      </a:r>
                      <a:r>
                        <a:rPr lang="ru-RU" sz="1600" b="1" kern="1200" dirty="0" smtClean="0">
                          <a:solidFill>
                            <a:srgbClr val="0D499C"/>
                          </a:solidFill>
                          <a:latin typeface="+mj-lt"/>
                          <a:ea typeface="+mj-ea"/>
                          <a:cs typeface="+mj-cs"/>
                        </a:rPr>
                        <a:t> / </a:t>
                      </a:r>
                      <a:r>
                        <a:rPr lang="en-US" sz="1600" b="1" kern="1200" dirty="0" smtClean="0">
                          <a:solidFill>
                            <a:srgbClr val="0D499C"/>
                          </a:solidFill>
                          <a:latin typeface="+mj-lt"/>
                          <a:ea typeface="+mj-ea"/>
                          <a:cs typeface="+mj-cs"/>
                        </a:rPr>
                        <a:t>Dates</a:t>
                      </a:r>
                      <a:endParaRPr lang="ru-RU" sz="1600" b="1" kern="1200" dirty="0">
                        <a:solidFill>
                          <a:srgbClr val="0D499C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F9FA"/>
                    </a:solidFill>
                  </a:tcPr>
                </a:tc>
              </a:tr>
              <a:tr h="2145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проектов Планов взаимодействия на 2016-2017 годы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июль-сентябрь 2015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91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Корректировка процесса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результатам внедрения проекта «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Focus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июль-сентябрь 2015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на Совете Управляющих МЦ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2015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уровней взаимодействия и поддержки АЭС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февраль-март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7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результатов на Совете Управляющих МЦ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2016</a:t>
                      </a: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Корректировка методики по результатам «пилотного» применения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май-июнь 2016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draft 2016</a:t>
                      </a:r>
                      <a:r>
                        <a:rPr lang="ru-RU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-201</a:t>
                      </a: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7 Interaction Plans</a:t>
                      </a:r>
                      <a:endParaRPr lang="ru-RU" sz="1600" kern="1200" dirty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July-Sept  2015</a:t>
                      </a:r>
                      <a:endParaRPr lang="ru-RU" sz="1600" kern="1200" dirty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Updating of the process based on implementation of </a:t>
                      </a:r>
                      <a:r>
                        <a:rPr lang="ru-RU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Plant of Focus</a:t>
                      </a:r>
                      <a:r>
                        <a:rPr lang="ru-RU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 project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July-Sept  2015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Approval at the WANO-MC Governing Board meeting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Oct 2015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528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Determination of </a:t>
                      </a:r>
                      <a:r>
                        <a:rPr lang="en-GB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NPPs’ </a:t>
                      </a: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en-US" sz="1600" kern="1200" baseline="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 of interaction and </a:t>
                      </a:r>
                      <a:r>
                        <a:rPr lang="en-GB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endParaRPr lang="ru-RU" sz="1600" kern="1200" dirty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Feb-March 2016</a:t>
                      </a:r>
                      <a:endParaRPr lang="ru-RU" sz="1600" kern="1200" dirty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3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Present results to the WANO-MC Governing Board 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US" sz="1600" kern="1200" baseline="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ru-RU" sz="1600" kern="1200" dirty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3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Updating of the process based on the</a:t>
                      </a:r>
                      <a:r>
                        <a:rPr lang="en-US" sz="1600" kern="1200" baseline="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D499C"/>
                          </a:solidFill>
                          <a:latin typeface="+mn-lt"/>
                          <a:ea typeface="+mn-ea"/>
                          <a:cs typeface="+mn-cs"/>
                        </a:rPr>
                        <a:t>pilot project results</a:t>
                      </a: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D49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7662" y="0"/>
            <a:ext cx="8526951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на утверждение СУ МЦ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Submittal for approval by WANO MC GB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55895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 dirty="0"/>
              <a:t>Утвердить откорректированные Рабочей группой документы: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1600" dirty="0"/>
              <a:t>«Методика определения категории взаимодействия и оказания </a:t>
            </a:r>
            <a:r>
              <a:rPr lang="ru-RU" sz="1600" dirty="0" smtClean="0"/>
              <a:t>поддержки»</a:t>
            </a:r>
            <a:endParaRPr lang="ru-RU" sz="1600" dirty="0"/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1600" dirty="0"/>
              <a:t>«Руководство по организации поддержки атомным станциям эксплуатирующих организаций-членов ВАО АЭС-МЦ»</a:t>
            </a:r>
            <a:endParaRPr lang="en-US" sz="1600" dirty="0"/>
          </a:p>
          <a:p>
            <a:pPr>
              <a:spcBef>
                <a:spcPts val="600"/>
              </a:spcBef>
              <a:defRPr/>
            </a:pPr>
            <a:r>
              <a:rPr lang="ru-RU" sz="1600" dirty="0"/>
              <a:t>Провести следующее заседание Рабочей группы </a:t>
            </a:r>
            <a:r>
              <a:rPr lang="ru-RU" sz="1600" dirty="0" smtClean="0"/>
              <a:t>по корректировке документов после утверждения документов по проекту  </a:t>
            </a:r>
            <a:r>
              <a:rPr lang="ru-RU" sz="1600" dirty="0"/>
              <a:t>«</a:t>
            </a:r>
            <a:r>
              <a:rPr lang="en-US" sz="1600" dirty="0"/>
              <a:t>Plant of Focus</a:t>
            </a:r>
            <a:r>
              <a:rPr lang="ru-RU" sz="1600" dirty="0" smtClean="0"/>
              <a:t>» в 3-м квартале 2015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spcBef>
                <a:spcPts val="600"/>
              </a:spcBef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Approve </a:t>
            </a:r>
            <a:r>
              <a:rPr lang="en-US" sz="1600" dirty="0">
                <a:solidFill>
                  <a:srgbClr val="0D499C"/>
                </a:solidFill>
              </a:rPr>
              <a:t>the following documents </a:t>
            </a:r>
            <a:r>
              <a:rPr lang="en-US" sz="1600" dirty="0" smtClean="0">
                <a:solidFill>
                  <a:srgbClr val="0D499C"/>
                </a:solidFill>
              </a:rPr>
              <a:t>updated by the Working </a:t>
            </a:r>
            <a:r>
              <a:rPr lang="en-US" sz="1600" dirty="0">
                <a:solidFill>
                  <a:srgbClr val="0D499C"/>
                </a:solidFill>
              </a:rPr>
              <a:t>Group: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499C"/>
                </a:solidFill>
              </a:rPr>
              <a:t>"</a:t>
            </a:r>
            <a:r>
              <a:rPr lang="en-GB" sz="1600" dirty="0">
                <a:solidFill>
                  <a:srgbClr val="0D499C"/>
                </a:solidFill>
              </a:rPr>
              <a:t>Methods to Determine Category of Interaction and Providing Support </a:t>
            </a:r>
            <a:r>
              <a:rPr lang="en-US" sz="1600" dirty="0" smtClean="0">
                <a:solidFill>
                  <a:srgbClr val="0D499C"/>
                </a:solidFill>
              </a:rPr>
              <a:t>"</a:t>
            </a:r>
            <a:endParaRPr lang="ru-RU" sz="1600" dirty="0">
              <a:solidFill>
                <a:srgbClr val="0D499C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499C"/>
                </a:solidFill>
              </a:rPr>
              <a:t>"</a:t>
            </a:r>
            <a:r>
              <a:rPr lang="en-GB" sz="1600" dirty="0">
                <a:solidFill>
                  <a:srgbClr val="0D499C"/>
                </a:solidFill>
              </a:rPr>
              <a:t>Guidelines for Organisation of Support to Nuclear Power Plants of Member Organisations of WANO Moscow Centre</a:t>
            </a:r>
            <a:r>
              <a:rPr lang="en-US" sz="1600" dirty="0">
                <a:solidFill>
                  <a:srgbClr val="0D499C"/>
                </a:solidFill>
              </a:rPr>
              <a:t>"</a:t>
            </a:r>
            <a:endParaRPr lang="ru-RU" sz="1600" dirty="0">
              <a:solidFill>
                <a:srgbClr val="0D499C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dirty="0">
                <a:solidFill>
                  <a:srgbClr val="0D499C"/>
                </a:solidFill>
              </a:rPr>
              <a:t>Hold the next Working Group meeting after the approval of documents on the </a:t>
            </a:r>
            <a:r>
              <a:rPr lang="ru-RU" sz="1600" dirty="0">
                <a:solidFill>
                  <a:srgbClr val="0D499C"/>
                </a:solidFill>
              </a:rPr>
              <a:t>«</a:t>
            </a:r>
            <a:r>
              <a:rPr lang="en-US" sz="1600" dirty="0">
                <a:solidFill>
                  <a:srgbClr val="0D499C"/>
                </a:solidFill>
              </a:rPr>
              <a:t>Plant of Focus</a:t>
            </a:r>
            <a:r>
              <a:rPr lang="ru-RU" sz="1600" dirty="0">
                <a:solidFill>
                  <a:srgbClr val="0D499C"/>
                </a:solidFill>
              </a:rPr>
              <a:t>» </a:t>
            </a:r>
            <a:r>
              <a:rPr lang="en-US" sz="1600" dirty="0">
                <a:solidFill>
                  <a:srgbClr val="0D499C"/>
                </a:solidFill>
              </a:rPr>
              <a:t>project in the 3 quarter of 2016</a:t>
            </a:r>
            <a:endParaRPr lang="ru-RU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C3173-C296-46EA-811A-4711D311D7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75" y="2675384"/>
            <a:ext cx="7395287" cy="3134866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WANO-MC DB and GB</a:t>
            </a:r>
            <a:r>
              <a:rPr lang="ru-RU" sz="1600" dirty="0" smtClean="0">
                <a:latin typeface="+mn-lt"/>
              </a:rPr>
              <a:t>		</a:t>
            </a:r>
            <a:r>
              <a:rPr lang="en-US" sz="1600" dirty="0" smtClean="0">
                <a:latin typeface="+mn-lt"/>
              </a:rPr>
              <a:t>Anatolii Chukharev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en-US" altLang="ja-JP" sz="1600" dirty="0" smtClean="0">
                <a:latin typeface="+mn-lt"/>
              </a:rPr>
              <a:t>March 8-9, </a:t>
            </a:r>
            <a:r>
              <a:rPr lang="ru-RU" altLang="ja-JP" sz="1600" dirty="0" smtClean="0">
                <a:latin typeface="+mn-lt"/>
              </a:rPr>
              <a:t>201</a:t>
            </a:r>
            <a:r>
              <a:rPr lang="en-US" altLang="ja-JP" sz="1600" dirty="0" smtClean="0">
                <a:latin typeface="+mn-lt"/>
              </a:rPr>
              <a:t>4			Head of the On-Site Representative Group</a:t>
            </a:r>
            <a:r>
              <a:rPr lang="ru-RU" altLang="ja-JP" sz="1600" dirty="0" smtClean="0">
                <a:latin typeface="+mn-lt"/>
              </a:rPr>
              <a:t/>
            </a:r>
            <a:br>
              <a:rPr lang="ru-RU" altLang="ja-JP" sz="1600" dirty="0" smtClean="0">
                <a:latin typeface="+mn-lt"/>
              </a:rPr>
            </a:br>
            <a:r>
              <a:rPr lang="en-US" altLang="ja-JP" sz="1600" dirty="0" smtClean="0">
                <a:latin typeface="+mn-lt"/>
              </a:rPr>
              <a:t>Bratislava</a:t>
            </a:r>
            <a:r>
              <a:rPr lang="ru-RU" altLang="ja-JP" sz="1600" dirty="0" smtClean="0">
                <a:latin typeface="+mn-lt"/>
              </a:rPr>
              <a:t>, </a:t>
            </a:r>
            <a:r>
              <a:rPr lang="en-US" altLang="ja-JP" sz="1600" dirty="0" smtClean="0">
                <a:latin typeface="+mn-lt"/>
              </a:rPr>
              <a:t>Slovakia		WANO MC</a:t>
            </a:r>
            <a:r>
              <a:rPr lang="ru-RU" altLang="ja-JP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ja-JP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ja-JP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ja-JP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altLang="ja-JP" sz="1600" dirty="0" smtClean="0">
                <a:solidFill>
                  <a:schemeClr val="tx1"/>
                </a:solidFill>
                <a:latin typeface="+mn-lt"/>
              </a:rPr>
              <a:t>СД и СУ ВАО АЭС-МЦ</a:t>
            </a:r>
            <a:r>
              <a:rPr lang="en-US" altLang="ja-JP" sz="1600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ru-RU" altLang="ja-JP" sz="1600" dirty="0" smtClean="0">
                <a:solidFill>
                  <a:schemeClr val="tx1"/>
                </a:solidFill>
                <a:latin typeface="+mn-lt"/>
              </a:rPr>
              <a:t>Чухарев А.В.</a:t>
            </a:r>
            <a:br>
              <a:rPr lang="ru-RU" altLang="ja-JP" sz="1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ja-JP" sz="1600" dirty="0" smtClean="0">
                <a:solidFill>
                  <a:schemeClr val="tx1"/>
                </a:solidFill>
                <a:latin typeface="+mn-lt"/>
              </a:rPr>
              <a:t>8-9</a:t>
            </a:r>
            <a:r>
              <a:rPr lang="ru-RU" altLang="ja-JP" sz="1600" dirty="0" smtClean="0">
                <a:solidFill>
                  <a:schemeClr val="tx1"/>
                </a:solidFill>
                <a:latin typeface="+mn-lt"/>
              </a:rPr>
              <a:t> марта 2014 года		Руководитель группы представителей на площадках АЭС</a:t>
            </a:r>
            <a:r>
              <a:rPr lang="en-US" altLang="ja-JP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ja-JP" sz="1600" dirty="0" smtClean="0">
                <a:solidFill>
                  <a:schemeClr val="tx1"/>
                </a:solidFill>
                <a:latin typeface="+mn-lt"/>
              </a:rPr>
              <a:t> Братислава</a:t>
            </a:r>
            <a:r>
              <a:rPr lang="en-US" altLang="ja-JP" sz="1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altLang="ja-JP" sz="1600" dirty="0" smtClean="0">
                <a:solidFill>
                  <a:schemeClr val="tx1"/>
                </a:solidFill>
                <a:latin typeface="+mn-lt"/>
              </a:rPr>
              <a:t>Словакия	ВАО АЭС-МЦ</a:t>
            </a:r>
            <a:r>
              <a:rPr lang="ru-RU" kern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ru-RU" kern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7200" kern="0" dirty="0" smtClean="0">
                <a:solidFill>
                  <a:srgbClr val="FF6600"/>
                </a:solidFill>
                <a:ea typeface="ＭＳ Ｐゴシック" pitchFamily="34" charset="-128"/>
              </a:rPr>
              <a:t/>
            </a:r>
            <a:br>
              <a:rPr lang="en-GB" sz="7200" kern="0" dirty="0" smtClean="0">
                <a:solidFill>
                  <a:srgbClr val="FF6600"/>
                </a:solidFill>
                <a:ea typeface="ＭＳ Ｐゴシック" pitchFamily="34" charset="-128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GB" sz="2400" dirty="0" smtClean="0">
                <a:latin typeface="+mn-lt"/>
              </a:rPr>
              <a:t>WANO Restricted Distribution</a:t>
            </a:r>
            <a:endParaRPr lang="en-GB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774" y="1476375"/>
            <a:ext cx="7587671" cy="8928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Пилотный</a:t>
            </a:r>
            <a:r>
              <a:rPr lang="ru-RU" sz="2400" dirty="0" smtClean="0">
                <a:solidFill>
                  <a:schemeClr val="tx1"/>
                </a:solidFill>
              </a:rPr>
              <a:t>» проект по планированию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взаимодействия и поддержки для станций ВАО АЭС-МЦ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The pilot project of planning</a:t>
            </a:r>
            <a:r>
              <a:rPr lang="en-GB" sz="2400" dirty="0" smtClean="0"/>
              <a:t> of </a:t>
            </a:r>
            <a:r>
              <a:rPr lang="en-US" sz="2400" dirty="0" smtClean="0"/>
              <a:t>interaction and support for </a:t>
            </a:r>
            <a:r>
              <a:rPr lang="en-GB" sz="2400" dirty="0" smtClean="0"/>
              <a:t>WANO MC plants</a:t>
            </a:r>
          </a:p>
        </p:txBody>
      </p:sp>
    </p:spTree>
    <p:extLst>
      <p:ext uri="{BB962C8B-B14F-4D97-AF65-F5344CB8AC3E}">
        <p14:creationId xmlns:p14="http://schemas.microsoft.com/office/powerpoint/2010/main" val="1166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Пилотный</a:t>
            </a:r>
            <a:r>
              <a:rPr lang="ru-RU" sz="2800" b="1" dirty="0" smtClean="0">
                <a:solidFill>
                  <a:schemeClr val="tx1"/>
                </a:solidFill>
              </a:rPr>
              <a:t>» проект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Pilot project</a:t>
            </a:r>
            <a:endParaRPr lang="en-GB" sz="24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68413"/>
            <a:ext cx="8058150" cy="520858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400"/>
              </a:spcBef>
              <a:buFont typeface="Wingdings" pitchFamily="2" charset="2"/>
              <a:buNone/>
              <a:defRPr/>
            </a:pPr>
            <a:r>
              <a:rPr lang="ru-RU" sz="1600" dirty="0" smtClean="0"/>
              <a:t>На </a:t>
            </a:r>
            <a:r>
              <a:rPr lang="ru-RU" sz="1600" dirty="0"/>
              <a:t>очередном </a:t>
            </a:r>
            <a:r>
              <a:rPr lang="ru-RU" sz="1600" dirty="0" smtClean="0"/>
              <a:t>64</a:t>
            </a:r>
            <a:r>
              <a:rPr lang="en-US" sz="1600" dirty="0" smtClean="0"/>
              <a:t>-</a:t>
            </a:r>
            <a:r>
              <a:rPr lang="ru-RU" sz="1600" dirty="0"/>
              <a:t>м совещании Совета Управляющих  Московского центра ВАО </a:t>
            </a:r>
            <a:r>
              <a:rPr lang="ru-RU" sz="1600" dirty="0" smtClean="0"/>
              <a:t>АЭС, состоявшемся в октябре 2014 года в Ереване, Армения, были </a:t>
            </a:r>
            <a:r>
              <a:rPr lang="ru-RU" sz="1600" dirty="0"/>
              <a:t>приняты </a:t>
            </a:r>
            <a:r>
              <a:rPr lang="ru-RU" sz="1600" dirty="0" smtClean="0"/>
              <a:t>следующие решения</a:t>
            </a:r>
            <a:r>
              <a:rPr lang="ru-RU" sz="1600" dirty="0"/>
              <a:t>:</a:t>
            </a:r>
          </a:p>
          <a:p>
            <a:pPr marL="358775" indent="-358775">
              <a:defRPr/>
            </a:pPr>
            <a:r>
              <a:rPr lang="ru-RU" sz="1600" dirty="0"/>
              <a:t>Рабочей группе ВАО АЭС-МЦ обеспечить корректировку документов по мониторингу и поддержке по результатам «пилотного» проекта с учетом обратной связи от </a:t>
            </a:r>
            <a:r>
              <a:rPr lang="ru-RU" sz="1600" dirty="0" smtClean="0"/>
              <a:t>АЭС</a:t>
            </a:r>
            <a:r>
              <a:rPr lang="en-US" sz="1600" dirty="0"/>
              <a:t>;</a:t>
            </a:r>
            <a:endParaRPr lang="ru-RU" sz="1600" dirty="0"/>
          </a:p>
          <a:p>
            <a:pPr marL="358775" indent="-358775">
              <a:defRPr/>
            </a:pPr>
            <a:r>
              <a:rPr lang="ru-RU" sz="1600" dirty="0" smtClean="0"/>
              <a:t>ВА</a:t>
            </a:r>
            <a:r>
              <a:rPr lang="ru-RU" sz="1600" dirty="0"/>
              <a:t>О АЭС-МЦ </a:t>
            </a:r>
            <a:r>
              <a:rPr lang="ru-RU" sz="1600" dirty="0" smtClean="0"/>
              <a:t>осуществлять </a:t>
            </a:r>
            <a:r>
              <a:rPr lang="ru-RU" sz="1600" dirty="0"/>
              <a:t>мониторинг и организацию поддержки АЭС МЦ соответствии с откорректированными документами </a:t>
            </a:r>
            <a:r>
              <a:rPr lang="ru-RU" sz="1600" dirty="0" smtClean="0"/>
              <a:t>и </a:t>
            </a:r>
            <a:r>
              <a:rPr lang="ru-RU" sz="1600" dirty="0"/>
              <a:t>утвержденными Планами взаимодействия </a:t>
            </a:r>
            <a:r>
              <a:rPr lang="ru-RU" sz="1600" dirty="0" smtClean="0"/>
              <a:t>на 2015-2016 гг.</a:t>
            </a:r>
            <a:endParaRPr lang="ru-RU" sz="1600" dirty="0"/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39725" indent="-3397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D499C"/>
                </a:solidFill>
              </a:rPr>
              <a:t>At the </a:t>
            </a:r>
            <a:r>
              <a:rPr lang="en-US" sz="1600" dirty="0" smtClean="0">
                <a:solidFill>
                  <a:srgbClr val="0D499C"/>
                </a:solidFill>
              </a:rPr>
              <a:t>64th </a:t>
            </a:r>
            <a:r>
              <a:rPr lang="en-US" sz="1600" dirty="0">
                <a:solidFill>
                  <a:srgbClr val="0D499C"/>
                </a:solidFill>
              </a:rPr>
              <a:t>regular WANO Moscow Centre Governing Board </a:t>
            </a:r>
            <a:r>
              <a:rPr lang="en-US" sz="1600" dirty="0" smtClean="0">
                <a:solidFill>
                  <a:srgbClr val="0D499C"/>
                </a:solidFill>
              </a:rPr>
              <a:t>meeting</a:t>
            </a:r>
            <a:r>
              <a:rPr lang="ru-RU" sz="1600" dirty="0" smtClean="0">
                <a:solidFill>
                  <a:srgbClr val="0D499C"/>
                </a:solidFill>
              </a:rPr>
              <a:t> </a:t>
            </a:r>
            <a:r>
              <a:rPr lang="en-US" sz="1600" dirty="0" smtClean="0">
                <a:solidFill>
                  <a:srgbClr val="0D499C"/>
                </a:solidFill>
              </a:rPr>
              <a:t>held in October 2014 in Erevan, Armenia the following decisions </a:t>
            </a:r>
            <a:r>
              <a:rPr lang="en-US" sz="1600" dirty="0">
                <a:solidFill>
                  <a:srgbClr val="0D499C"/>
                </a:solidFill>
              </a:rPr>
              <a:t>were made</a:t>
            </a:r>
            <a:r>
              <a:rPr lang="ru-RU" sz="1600" dirty="0">
                <a:solidFill>
                  <a:srgbClr val="0D499C"/>
                </a:solidFill>
              </a:rPr>
              <a:t>:</a:t>
            </a:r>
            <a:endParaRPr lang="en-US" sz="1600" dirty="0">
              <a:solidFill>
                <a:srgbClr val="0D499C"/>
              </a:solidFill>
            </a:endParaRPr>
          </a:p>
          <a:p>
            <a:pPr marL="358775" indent="-358775">
              <a:defRPr/>
            </a:pPr>
            <a:r>
              <a:rPr lang="en-US" sz="1600" dirty="0">
                <a:solidFill>
                  <a:srgbClr val="0D499C"/>
                </a:solidFill>
              </a:rPr>
              <a:t>The WANO – MC working group will provide updating of the documents related to monitoring and assistance, based on the results of the ‘pilot’ project and with due account of nuclear power plant </a:t>
            </a:r>
            <a:r>
              <a:rPr lang="en-US" sz="1600" dirty="0" smtClean="0">
                <a:solidFill>
                  <a:srgbClr val="0D499C"/>
                </a:solidFill>
              </a:rPr>
              <a:t>feedback;</a:t>
            </a:r>
            <a:endParaRPr lang="en-US" sz="1600" dirty="0">
              <a:solidFill>
                <a:srgbClr val="0D499C"/>
              </a:solidFill>
            </a:endParaRPr>
          </a:p>
          <a:p>
            <a:pPr marL="358775" indent="-358775"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WANO-MC will carry </a:t>
            </a:r>
            <a:r>
              <a:rPr lang="en-US" sz="1600" dirty="0">
                <a:solidFill>
                  <a:srgbClr val="0D499C"/>
                </a:solidFill>
              </a:rPr>
              <a:t>out monitoring and organization of </a:t>
            </a:r>
            <a:r>
              <a:rPr lang="en-US" sz="1600" dirty="0" smtClean="0">
                <a:solidFill>
                  <a:srgbClr val="0D499C"/>
                </a:solidFill>
              </a:rPr>
              <a:t>assistance </a:t>
            </a:r>
            <a:r>
              <a:rPr lang="en-US" sz="1600" dirty="0">
                <a:solidFill>
                  <a:srgbClr val="0D499C"/>
                </a:solidFill>
              </a:rPr>
              <a:t>to nuclear power plants in compliance with the updated </a:t>
            </a:r>
            <a:r>
              <a:rPr lang="en-US" sz="1600" dirty="0" smtClean="0">
                <a:solidFill>
                  <a:srgbClr val="0D499C"/>
                </a:solidFill>
              </a:rPr>
              <a:t>documents </a:t>
            </a:r>
            <a:r>
              <a:rPr lang="en-US" sz="1600" dirty="0">
                <a:solidFill>
                  <a:srgbClr val="0D499C"/>
                </a:solidFill>
              </a:rPr>
              <a:t>and the approved Interaction and </a:t>
            </a:r>
            <a:r>
              <a:rPr lang="en-US" sz="1600" dirty="0" smtClean="0">
                <a:solidFill>
                  <a:srgbClr val="0D499C"/>
                </a:solidFill>
              </a:rPr>
              <a:t>Interaction Plans </a:t>
            </a:r>
            <a:r>
              <a:rPr lang="en-US" sz="1600" dirty="0">
                <a:solidFill>
                  <a:srgbClr val="0D499C"/>
                </a:solidFill>
              </a:rPr>
              <a:t>for 2015-2016. </a:t>
            </a:r>
            <a:endParaRPr lang="ru-RU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F1C24-924D-4A6A-999E-C73975BC1F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Совещание Рабочей группы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Working Group meeting</a:t>
            </a:r>
            <a:endParaRPr lang="en-GB" sz="24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80400" cy="5111750"/>
          </a:xfrm>
        </p:spPr>
        <p:txBody>
          <a:bodyPr>
            <a:normAutofit/>
          </a:bodyPr>
          <a:lstStyle/>
          <a:p>
            <a:pPr marL="0" indent="0" eaLnBrk="1">
              <a:buClrTx/>
              <a:buFont typeface="Wingdings" pitchFamily="2" charset="2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1600" dirty="0"/>
              <a:t>Рабочая группа ВАО АЭС-МЦ на совещании </a:t>
            </a:r>
            <a:r>
              <a:rPr lang="ru-RU" sz="1600" dirty="0" smtClean="0"/>
              <a:t>в декабре 2014 г</a:t>
            </a:r>
            <a:r>
              <a:rPr lang="en-US" sz="1600" dirty="0"/>
              <a:t>.</a:t>
            </a:r>
            <a:r>
              <a:rPr lang="ru-RU" sz="1600" dirty="0"/>
              <a:t> </a:t>
            </a:r>
            <a:r>
              <a:rPr lang="ru-RU" sz="1600" dirty="0" smtClean="0"/>
              <a:t>в офисе ЧЕЗ в Праге, Чехия разработала </a:t>
            </a:r>
            <a:r>
              <a:rPr lang="ru-RU" sz="1600" dirty="0"/>
              <a:t>предложения по изменению следующих документов:</a:t>
            </a:r>
          </a:p>
          <a:p>
            <a:pPr marL="358775" indent="-358775" eaLnBrk="1"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1600" dirty="0"/>
              <a:t>«Методика определения категории взаимодействия и оказания поддержки по критериям ВАО АЭС»</a:t>
            </a:r>
          </a:p>
          <a:p>
            <a:pPr marL="358775" indent="-358775" eaLnBrk="1"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ru-RU" sz="1600" dirty="0"/>
              <a:t>«Руководство по организации поддержки атомным станциям эксплуатирующих организаций-членов ВАО АЭС-МЦ»</a:t>
            </a:r>
            <a:endParaRPr lang="en-US" sz="1600" dirty="0"/>
          </a:p>
          <a:p>
            <a:pPr marL="0" indent="0" algn="just" eaLnBrk="1">
              <a:buClrTx/>
              <a:buFont typeface="Wingdings" pitchFamily="2" charset="2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eaLnBrk="1">
              <a:buClrTx/>
              <a:buFont typeface="Wingdings" pitchFamily="2" charset="2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D499C"/>
                </a:solidFill>
              </a:rPr>
              <a:t>At the meeting on </a:t>
            </a:r>
            <a:r>
              <a:rPr lang="en-US" sz="1600" dirty="0" smtClean="0">
                <a:solidFill>
                  <a:srgbClr val="0D499C"/>
                </a:solidFill>
              </a:rPr>
              <a:t>December 2014 </a:t>
            </a:r>
            <a:r>
              <a:rPr lang="en-US" sz="1600" dirty="0">
                <a:solidFill>
                  <a:srgbClr val="0D499C"/>
                </a:solidFill>
              </a:rPr>
              <a:t>in </a:t>
            </a:r>
            <a:r>
              <a:rPr lang="en-US" sz="1600" dirty="0" smtClean="0">
                <a:solidFill>
                  <a:srgbClr val="0D499C"/>
                </a:solidFill>
              </a:rPr>
              <a:t>CEZ office in Prague, the Czech Republic, the </a:t>
            </a:r>
            <a:r>
              <a:rPr lang="en-US" sz="1600" dirty="0">
                <a:solidFill>
                  <a:srgbClr val="0D499C"/>
                </a:solidFill>
              </a:rPr>
              <a:t>WANO MC working group developed proposals on </a:t>
            </a:r>
            <a:r>
              <a:rPr lang="en-US" sz="1600" dirty="0" smtClean="0">
                <a:solidFill>
                  <a:srgbClr val="0D499C"/>
                </a:solidFill>
              </a:rPr>
              <a:t>updating of </a:t>
            </a:r>
            <a:r>
              <a:rPr lang="en-US" sz="1600" dirty="0">
                <a:solidFill>
                  <a:srgbClr val="0D499C"/>
                </a:solidFill>
              </a:rPr>
              <a:t>the following documents:</a:t>
            </a:r>
            <a:endParaRPr lang="ru-RU" sz="1600" dirty="0">
              <a:solidFill>
                <a:srgbClr val="0D499C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"</a:t>
            </a:r>
            <a:r>
              <a:rPr lang="en-GB" sz="1600" dirty="0" smtClean="0">
                <a:solidFill>
                  <a:srgbClr val="0D499C"/>
                </a:solidFill>
              </a:rPr>
              <a:t>METHODS to </a:t>
            </a:r>
            <a:r>
              <a:rPr lang="en-GB" sz="1600" dirty="0">
                <a:solidFill>
                  <a:srgbClr val="0D499C"/>
                </a:solidFill>
              </a:rPr>
              <a:t>Determine Category of Interaction and Providing Support Using WANO Criteria</a:t>
            </a:r>
            <a:r>
              <a:rPr lang="en-US" sz="1600" dirty="0">
                <a:solidFill>
                  <a:srgbClr val="0D499C"/>
                </a:solidFill>
              </a:rPr>
              <a:t>"</a:t>
            </a:r>
            <a:endParaRPr lang="ru-RU" sz="1600" dirty="0">
              <a:solidFill>
                <a:srgbClr val="0D499C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D499C"/>
                </a:solidFill>
              </a:rPr>
              <a:t>"</a:t>
            </a:r>
            <a:r>
              <a:rPr lang="en-GB" sz="1600" dirty="0">
                <a:solidFill>
                  <a:srgbClr val="0D499C"/>
                </a:solidFill>
              </a:rPr>
              <a:t>GUIDELINES for Organisation of Support to Nuclear Power Plants of Member Organisations of WANO Moscow Centre</a:t>
            </a:r>
            <a:r>
              <a:rPr lang="en-US" sz="1600" dirty="0">
                <a:solidFill>
                  <a:srgbClr val="0D499C"/>
                </a:solidFill>
              </a:rPr>
              <a:t>"</a:t>
            </a:r>
            <a:endParaRPr lang="ru-RU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E5E6-7A7C-4803-B738-114BB055E8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14216" y="0"/>
            <a:ext cx="8550398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критериям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Main proposals on criteria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675687" cy="5391394"/>
          </a:xfrm>
        </p:spPr>
        <p:txBody>
          <a:bodyPr>
            <a:noAutofit/>
          </a:bodyPr>
          <a:lstStyle/>
          <a:p>
            <a:pPr marL="266700" indent="-266700">
              <a:spcBef>
                <a:spcPts val="0"/>
              </a:spcBef>
              <a:buClr>
                <a:srgbClr val="0033CC"/>
              </a:buClr>
              <a:buSzPct val="100000"/>
              <a:buFont typeface="+mj-lt"/>
              <a:buAutoNum type="arabicPeriod"/>
              <a:defRPr/>
            </a:pPr>
            <a:r>
              <a:rPr lang="ru-RU" sz="1600" b="1" dirty="0"/>
              <a:t>Выполнение обязательства членов ВАО АЭС</a:t>
            </a:r>
          </a:p>
          <a:p>
            <a:pPr marL="539750" lvl="1" indent="-27463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ru-RU" sz="1600" dirty="0"/>
              <a:t>Передача сообщений о </a:t>
            </a:r>
            <a:r>
              <a:rPr lang="ru-RU" sz="1600" dirty="0" smtClean="0"/>
              <a:t>событиях </a:t>
            </a:r>
            <a:r>
              <a:rPr lang="en-US" sz="1600" dirty="0" smtClean="0"/>
              <a:t>– </a:t>
            </a:r>
            <a:r>
              <a:rPr lang="ru-RU" sz="1600" dirty="0"/>
              <a:t>только для событий уровня «</a:t>
            </a:r>
            <a:r>
              <a:rPr lang="ru-RU" sz="1600" u="sng" dirty="0"/>
              <a:t>Значительное</a:t>
            </a:r>
            <a:r>
              <a:rPr lang="ru-RU" sz="1600" dirty="0"/>
              <a:t>» или «</a:t>
            </a:r>
            <a:r>
              <a:rPr lang="ru-RU" sz="1600" u="sng" dirty="0"/>
              <a:t>Заслуживающего особого внимания</a:t>
            </a:r>
            <a:r>
              <a:rPr lang="ru-RU" sz="1600" dirty="0"/>
              <a:t>» в течение </a:t>
            </a:r>
            <a:r>
              <a:rPr lang="ru-RU" sz="1600" u="sng" dirty="0"/>
              <a:t>12 месяцев с даты события</a:t>
            </a:r>
          </a:p>
          <a:p>
            <a:pPr marL="271463" indent="-271463">
              <a:spcBef>
                <a:spcPts val="0"/>
              </a:spcBef>
              <a:buClr>
                <a:srgbClr val="0033CC"/>
              </a:buClr>
              <a:buSzPct val="100000"/>
              <a:buFont typeface="+mj-lt"/>
              <a:buAutoNum type="arabicPeriod"/>
              <a:defRPr/>
            </a:pPr>
            <a:r>
              <a:rPr lang="ru-RU" sz="1600" b="1" dirty="0"/>
              <a:t>Состояние эксплуатации</a:t>
            </a: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ru-RU" sz="1600" dirty="0"/>
              <a:t>Результаты ПП – добавлены </a:t>
            </a:r>
            <a:r>
              <a:rPr lang="ru-RU" sz="1600" u="sng" dirty="0"/>
              <a:t>предпусковые</a:t>
            </a:r>
            <a:r>
              <a:rPr lang="ru-RU" sz="1600" dirty="0"/>
              <a:t> ПП</a:t>
            </a: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ru-RU" sz="1600" dirty="0"/>
              <a:t>ПР – критерий по изменению ПР заменен на критерий по ухудшению </a:t>
            </a:r>
            <a:r>
              <a:rPr lang="ru-RU" sz="1600" u="sng" dirty="0"/>
              <a:t>ключевых показателей </a:t>
            </a:r>
            <a:r>
              <a:rPr lang="ru-RU" sz="1600" dirty="0"/>
              <a:t>в течение не менее </a:t>
            </a:r>
            <a:r>
              <a:rPr lang="ru-RU" sz="1600" u="sng" dirty="0"/>
              <a:t>двух кварталов подряд </a:t>
            </a: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ru-RU" sz="1600" dirty="0"/>
              <a:t>Мероприятия по улучшению</a:t>
            </a:r>
          </a:p>
          <a:p>
            <a:pPr marL="720725" lvl="2" indent="-176213">
              <a:spcBef>
                <a:spcPts val="0"/>
              </a:spcBef>
              <a:buFont typeface="Wingdings" pitchFamily="2" charset="2"/>
              <a:buChar char="§"/>
              <a:tabLst>
                <a:tab pos="989013" algn="l"/>
              </a:tabLst>
              <a:defRPr/>
            </a:pPr>
            <a:r>
              <a:rPr lang="ru-RU" sz="1600" dirty="0"/>
              <a:t>Состояние </a:t>
            </a:r>
            <a:r>
              <a:rPr lang="en-US" sz="1600" dirty="0"/>
              <a:t>SOER – </a:t>
            </a:r>
            <a:r>
              <a:rPr lang="ru-RU" sz="1600" dirty="0"/>
              <a:t>понижены пределы</a:t>
            </a:r>
          </a:p>
          <a:p>
            <a:pPr marL="358775" indent="-358775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65113" indent="-265113">
              <a:spcBef>
                <a:spcPts val="0"/>
              </a:spcBef>
              <a:buSzPct val="100000"/>
              <a:buFont typeface="+mj-lt"/>
              <a:buAutoNum type="arabicPeriod"/>
              <a:tabLst>
                <a:tab pos="358775" algn="l"/>
              </a:tabLst>
              <a:defRPr/>
            </a:pPr>
            <a:r>
              <a:rPr lang="en-GB" sz="1600" b="1" dirty="0">
                <a:solidFill>
                  <a:srgbClr val="0D499C"/>
                </a:solidFill>
              </a:rPr>
              <a:t>Fulfilment of WANO Membership obligations</a:t>
            </a:r>
            <a:endParaRPr lang="ru-RU" sz="1600" b="1" dirty="0">
              <a:solidFill>
                <a:srgbClr val="0D499C"/>
              </a:solidFill>
            </a:endParaRPr>
          </a:p>
          <a:p>
            <a:pPr marL="541338" lvl="1" indent="-276225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en-GB" sz="1600" dirty="0" smtClean="0">
                <a:solidFill>
                  <a:srgbClr val="0D499C"/>
                </a:solidFill>
              </a:rPr>
              <a:t>Submission </a:t>
            </a:r>
            <a:r>
              <a:rPr lang="en-US" sz="1600" dirty="0" smtClean="0">
                <a:solidFill>
                  <a:srgbClr val="0D499C"/>
                </a:solidFill>
              </a:rPr>
              <a:t>of </a:t>
            </a:r>
            <a:r>
              <a:rPr lang="en-GB" sz="1600" dirty="0" smtClean="0">
                <a:solidFill>
                  <a:srgbClr val="0D499C"/>
                </a:solidFill>
              </a:rPr>
              <a:t>event </a:t>
            </a:r>
            <a:r>
              <a:rPr lang="en-GB" sz="1600" dirty="0">
                <a:solidFill>
                  <a:srgbClr val="0D499C"/>
                </a:solidFill>
              </a:rPr>
              <a:t>reports – only for </a:t>
            </a:r>
            <a:r>
              <a:rPr lang="en-GB" sz="1600" u="sng" dirty="0">
                <a:solidFill>
                  <a:srgbClr val="0D499C"/>
                </a:solidFill>
              </a:rPr>
              <a:t>Significant</a:t>
            </a:r>
            <a:r>
              <a:rPr lang="en-GB" sz="1600" dirty="0">
                <a:solidFill>
                  <a:srgbClr val="0D499C"/>
                </a:solidFill>
              </a:rPr>
              <a:t> or </a:t>
            </a:r>
            <a:r>
              <a:rPr lang="en-GB" sz="1600" u="sng" dirty="0">
                <a:solidFill>
                  <a:srgbClr val="0D499C"/>
                </a:solidFill>
              </a:rPr>
              <a:t>Noteworthy</a:t>
            </a:r>
            <a:r>
              <a:rPr lang="en-GB" sz="1600" dirty="0">
                <a:solidFill>
                  <a:srgbClr val="0D499C"/>
                </a:solidFill>
              </a:rPr>
              <a:t> events for the </a:t>
            </a:r>
            <a:r>
              <a:rPr lang="en-GB" sz="1600" u="sng" dirty="0">
                <a:solidFill>
                  <a:srgbClr val="0D499C"/>
                </a:solidFill>
              </a:rPr>
              <a:t>period of last 12 months since the event date</a:t>
            </a:r>
            <a:endParaRPr lang="ru-RU" sz="1600" u="sng" dirty="0">
              <a:solidFill>
                <a:srgbClr val="0D499C"/>
              </a:solidFill>
            </a:endParaRPr>
          </a:p>
          <a:p>
            <a:pPr marL="271463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GB" sz="1600" b="1" dirty="0">
                <a:solidFill>
                  <a:srgbClr val="0D499C"/>
                </a:solidFill>
              </a:rPr>
              <a:t>Operational performance</a:t>
            </a:r>
            <a:endParaRPr lang="ru-RU" sz="1600" b="1" dirty="0">
              <a:solidFill>
                <a:srgbClr val="0D499C"/>
              </a:solidFill>
            </a:endParaRP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en-GB" sz="1600" dirty="0">
                <a:solidFill>
                  <a:srgbClr val="0D499C"/>
                </a:solidFill>
              </a:rPr>
              <a:t>PR results - </a:t>
            </a:r>
            <a:r>
              <a:rPr lang="en-GB" sz="1600" u="sng" dirty="0">
                <a:solidFill>
                  <a:srgbClr val="0D499C"/>
                </a:solidFill>
              </a:rPr>
              <a:t>Pre-StartUp </a:t>
            </a:r>
            <a:r>
              <a:rPr lang="en-GB" sz="1600" dirty="0">
                <a:solidFill>
                  <a:srgbClr val="0D499C"/>
                </a:solidFill>
              </a:rPr>
              <a:t>Peer </a:t>
            </a:r>
            <a:r>
              <a:rPr lang="en-GB" sz="1600" dirty="0" smtClean="0">
                <a:solidFill>
                  <a:srgbClr val="0D499C"/>
                </a:solidFill>
              </a:rPr>
              <a:t>Reviews were added </a:t>
            </a:r>
            <a:endParaRPr lang="ru-RU" sz="1600" dirty="0">
              <a:solidFill>
                <a:srgbClr val="0D499C"/>
              </a:solidFill>
            </a:endParaRP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PIs – </a:t>
            </a:r>
            <a:r>
              <a:rPr lang="en-US" sz="1600" dirty="0">
                <a:solidFill>
                  <a:srgbClr val="0D499C"/>
                </a:solidFill>
              </a:rPr>
              <a:t>criterion on </a:t>
            </a:r>
            <a:r>
              <a:rPr lang="en-GB" sz="1600" dirty="0">
                <a:solidFill>
                  <a:srgbClr val="0D499C"/>
                </a:solidFill>
              </a:rPr>
              <a:t>changes of indicators was replaced by criterion on decline of </a:t>
            </a:r>
            <a:r>
              <a:rPr lang="en-GB" sz="1600" u="sng" dirty="0">
                <a:solidFill>
                  <a:srgbClr val="0D499C"/>
                </a:solidFill>
              </a:rPr>
              <a:t>key indicators </a:t>
            </a:r>
            <a:r>
              <a:rPr lang="en-GB" sz="1600" dirty="0">
                <a:solidFill>
                  <a:srgbClr val="0D499C"/>
                </a:solidFill>
              </a:rPr>
              <a:t>during at least </a:t>
            </a:r>
            <a:r>
              <a:rPr lang="en-GB" sz="1600" u="sng" dirty="0">
                <a:solidFill>
                  <a:srgbClr val="0D499C"/>
                </a:solidFill>
              </a:rPr>
              <a:t>two quarters successively  </a:t>
            </a:r>
            <a:endParaRPr lang="ru-RU" sz="1600" u="sng" dirty="0">
              <a:solidFill>
                <a:srgbClr val="0D499C"/>
              </a:solidFill>
            </a:endParaRPr>
          </a:p>
          <a:p>
            <a:pPr marL="539750" lvl="1" indent="-268288">
              <a:spcBef>
                <a:spcPts val="0"/>
              </a:spcBef>
              <a:tabLst>
                <a:tab pos="989013" algn="l"/>
              </a:tabLst>
              <a:defRPr/>
            </a:pPr>
            <a:r>
              <a:rPr lang="en-GB" sz="1600" dirty="0">
                <a:solidFill>
                  <a:srgbClr val="0D499C"/>
                </a:solidFill>
              </a:rPr>
              <a:t>Improvement activities</a:t>
            </a:r>
          </a:p>
          <a:p>
            <a:pPr marL="900113" lvl="2" indent="-268288">
              <a:spcBef>
                <a:spcPts val="0"/>
              </a:spcBef>
              <a:buFont typeface="Wingdings" pitchFamily="2" charset="2"/>
              <a:buChar char="§"/>
              <a:tabLst>
                <a:tab pos="989013" algn="l"/>
              </a:tabLst>
              <a:defRPr/>
            </a:pPr>
            <a:r>
              <a:rPr lang="en-GB" sz="1600" dirty="0">
                <a:solidFill>
                  <a:srgbClr val="0D499C"/>
                </a:solidFill>
              </a:rPr>
              <a:t>Status of SOER </a:t>
            </a:r>
            <a:r>
              <a:rPr lang="en-GB" sz="1600" dirty="0" smtClean="0">
                <a:solidFill>
                  <a:srgbClr val="0D499C"/>
                </a:solidFill>
              </a:rPr>
              <a:t>– threshold were decreased</a:t>
            </a:r>
            <a:endParaRPr lang="ru-RU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466DF-93C9-4B43-BA11-75F36B2F53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Руководству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Main proposals on Guideline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5895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Определение </a:t>
            </a:r>
            <a:r>
              <a:rPr lang="ru-RU" sz="1600" b="1" u="sng" dirty="0" smtClean="0"/>
              <a:t>уровней</a:t>
            </a:r>
            <a:r>
              <a:rPr lang="ru-RU" sz="1600" b="1" dirty="0" smtClean="0"/>
              <a:t> взаимодействия и поддержки: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На основе критериев определяются </a:t>
            </a:r>
            <a:r>
              <a:rPr lang="ru-RU" sz="1600" u="sng" dirty="0"/>
              <a:t>потенциальные</a:t>
            </a:r>
            <a:r>
              <a:rPr lang="ru-RU" sz="1600" dirty="0"/>
              <a:t> уровни взаимодействия и </a:t>
            </a:r>
            <a:r>
              <a:rPr lang="ru-RU" sz="1600" dirty="0" smtClean="0"/>
              <a:t>поддержки.</a:t>
            </a:r>
            <a:endParaRPr lang="ru-RU" sz="16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/>
              <a:t>Представители </a:t>
            </a:r>
            <a:r>
              <a:rPr lang="ru-RU" sz="1600" dirty="0"/>
              <a:t>ВАО </a:t>
            </a:r>
            <a:r>
              <a:rPr lang="ru-RU" sz="1600" dirty="0" smtClean="0"/>
              <a:t>АЭС-МЦ готовят предварительные </a:t>
            </a:r>
            <a:r>
              <a:rPr lang="ru-RU" sz="1600" dirty="0"/>
              <a:t>данные по критериям и </a:t>
            </a:r>
            <a:r>
              <a:rPr lang="ru-RU" sz="1600" dirty="0" smtClean="0"/>
              <a:t>дополнительную информацию - </a:t>
            </a:r>
            <a:r>
              <a:rPr lang="ru-RU" sz="1600" u="sng" dirty="0" smtClean="0"/>
              <a:t>февраль</a:t>
            </a:r>
            <a:r>
              <a:rPr lang="ru-RU" sz="1600" dirty="0" smtClean="0"/>
              <a:t>.</a:t>
            </a:r>
            <a:endParaRPr lang="ru-RU" sz="16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Экспертно-Аналитическая группа ВАО АЭС-МЦ готовит </a:t>
            </a:r>
            <a:r>
              <a:rPr lang="ru-RU" sz="1600" u="sng" dirty="0"/>
              <a:t>предложения</a:t>
            </a:r>
            <a:r>
              <a:rPr lang="ru-RU" sz="1600" dirty="0"/>
              <a:t> по уровням взаимодействия и поддержки по каждой </a:t>
            </a:r>
            <a:r>
              <a:rPr lang="ru-RU" sz="1600" dirty="0" smtClean="0"/>
              <a:t>АЭС- </a:t>
            </a:r>
            <a:r>
              <a:rPr lang="ru-RU" sz="1600" u="sng" dirty="0" smtClean="0"/>
              <a:t>март</a:t>
            </a:r>
            <a:r>
              <a:rPr lang="ru-RU" sz="1600" dirty="0" smtClean="0"/>
              <a:t>.</a:t>
            </a:r>
            <a:endParaRPr lang="ru-RU" sz="16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Директор ВАО АЭС-МЦ </a:t>
            </a:r>
            <a:r>
              <a:rPr lang="ru-RU" sz="1600" dirty="0" smtClean="0"/>
              <a:t>принимает </a:t>
            </a:r>
            <a:r>
              <a:rPr lang="ru-RU" sz="1600" u="sng" dirty="0"/>
              <a:t>окончательное </a:t>
            </a:r>
            <a:r>
              <a:rPr lang="ru-RU" sz="1600" u="sng" dirty="0" smtClean="0"/>
              <a:t>решение</a:t>
            </a:r>
            <a:r>
              <a:rPr lang="ru-RU" sz="1600" dirty="0" smtClean="0"/>
              <a:t>.</a:t>
            </a:r>
          </a:p>
          <a:p>
            <a:pPr marL="625475" lvl="1" indent="-2635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u="sng" dirty="0"/>
              <a:t>Распределение</a:t>
            </a:r>
            <a:r>
              <a:rPr lang="ru-RU" sz="1600" dirty="0"/>
              <a:t> АЭС Московского центра по </a:t>
            </a:r>
            <a:r>
              <a:rPr lang="ru-RU" sz="1600" dirty="0" smtClean="0"/>
              <a:t>уровням </a:t>
            </a:r>
            <a:r>
              <a:rPr lang="ru-RU" sz="1600" dirty="0"/>
              <a:t>взаимодействия и поддержки на следующий год обсуждается на </a:t>
            </a:r>
            <a:r>
              <a:rPr lang="ru-RU" sz="1600" dirty="0" smtClean="0"/>
              <a:t>СТР (ГИ) МЦ</a:t>
            </a:r>
            <a:r>
              <a:rPr lang="ru-RU" sz="1600" dirty="0"/>
              <a:t>, </a:t>
            </a:r>
            <a:r>
              <a:rPr lang="ru-RU" sz="1600" dirty="0" smtClean="0"/>
              <a:t>СД МЦ </a:t>
            </a:r>
            <a:r>
              <a:rPr lang="ru-RU" sz="1600" dirty="0"/>
              <a:t>и утверждаются </a:t>
            </a:r>
            <a:r>
              <a:rPr lang="ru-RU" sz="1600" dirty="0" smtClean="0"/>
              <a:t>СУ ВАО </a:t>
            </a:r>
            <a:r>
              <a:rPr lang="ru-RU" sz="1600" dirty="0"/>
              <a:t>АЭС-МЦ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625475" lvl="1" indent="-2635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D499C"/>
                </a:solidFill>
              </a:rPr>
              <a:t>Determination of </a:t>
            </a:r>
            <a:r>
              <a:rPr lang="en-US" sz="1600" b="1" dirty="0">
                <a:solidFill>
                  <a:srgbClr val="0D499C"/>
                </a:solidFill>
              </a:rPr>
              <a:t>interaction and </a:t>
            </a:r>
            <a:r>
              <a:rPr lang="en-US" sz="1600" b="1" dirty="0" smtClean="0">
                <a:solidFill>
                  <a:srgbClr val="0D499C"/>
                </a:solidFill>
              </a:rPr>
              <a:t>support levels: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Criteria are used for determination of </a:t>
            </a:r>
            <a:r>
              <a:rPr lang="en-GB" sz="1600" u="sng" dirty="0">
                <a:solidFill>
                  <a:srgbClr val="0D499C"/>
                </a:solidFill>
              </a:rPr>
              <a:t>potential</a:t>
            </a:r>
            <a:r>
              <a:rPr lang="en-GB" sz="1600" dirty="0">
                <a:solidFill>
                  <a:srgbClr val="0D499C"/>
                </a:solidFill>
              </a:rPr>
              <a:t> levels of interaction and support.</a:t>
            </a:r>
            <a:endParaRPr lang="ru-RU" sz="1600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WANO-MC On-Site </a:t>
            </a:r>
            <a:r>
              <a:rPr lang="en-GB" sz="1600" dirty="0" smtClean="0">
                <a:solidFill>
                  <a:srgbClr val="0D499C"/>
                </a:solidFill>
              </a:rPr>
              <a:t>Reps </a:t>
            </a:r>
            <a:r>
              <a:rPr lang="en-GB" sz="1600" dirty="0">
                <a:solidFill>
                  <a:srgbClr val="0D499C"/>
                </a:solidFill>
              </a:rPr>
              <a:t>prepare preliminary data on criteria and additional information </a:t>
            </a:r>
            <a:r>
              <a:rPr lang="en-GB" sz="1600" dirty="0" smtClean="0">
                <a:solidFill>
                  <a:srgbClr val="0D499C"/>
                </a:solidFill>
              </a:rPr>
              <a:t>– </a:t>
            </a:r>
            <a:r>
              <a:rPr lang="en-GB" sz="1600" u="sng" dirty="0" smtClean="0">
                <a:solidFill>
                  <a:srgbClr val="0D499C"/>
                </a:solidFill>
              </a:rPr>
              <a:t>February</a:t>
            </a:r>
            <a:r>
              <a:rPr lang="en-US" sz="1600" dirty="0" smtClean="0">
                <a:solidFill>
                  <a:srgbClr val="0D499C"/>
                </a:solidFill>
              </a:rPr>
              <a:t>.</a:t>
            </a:r>
            <a:endParaRPr lang="ru-RU" sz="1600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WANO-MC Expert-Analytical Committee prepares </a:t>
            </a:r>
            <a:r>
              <a:rPr lang="en-GB" sz="1600" u="sng" dirty="0">
                <a:solidFill>
                  <a:srgbClr val="0D499C"/>
                </a:solidFill>
              </a:rPr>
              <a:t>proposals</a:t>
            </a:r>
            <a:r>
              <a:rPr lang="en-GB" sz="1600" dirty="0">
                <a:solidFill>
                  <a:srgbClr val="0D499C"/>
                </a:solidFill>
              </a:rPr>
              <a:t> of interaction and support levels for each of the plants within Moscow Centre region </a:t>
            </a:r>
            <a:r>
              <a:rPr lang="en-GB" sz="1600" dirty="0" smtClean="0">
                <a:solidFill>
                  <a:srgbClr val="0D499C"/>
                </a:solidFill>
              </a:rPr>
              <a:t>- </a:t>
            </a:r>
            <a:r>
              <a:rPr lang="en-GB" sz="1600" u="sng" dirty="0" smtClean="0">
                <a:solidFill>
                  <a:srgbClr val="0D499C"/>
                </a:solidFill>
              </a:rPr>
              <a:t>March</a:t>
            </a:r>
            <a:r>
              <a:rPr lang="en-GB" sz="1600" dirty="0" smtClean="0">
                <a:solidFill>
                  <a:srgbClr val="0D499C"/>
                </a:solidFill>
              </a:rPr>
              <a:t>.</a:t>
            </a:r>
            <a:endParaRPr lang="ru-RU" sz="1600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WANO-MC </a:t>
            </a:r>
            <a:r>
              <a:rPr lang="en-GB" sz="1600" dirty="0" smtClean="0">
                <a:solidFill>
                  <a:srgbClr val="0D499C"/>
                </a:solidFill>
              </a:rPr>
              <a:t>Director </a:t>
            </a:r>
            <a:r>
              <a:rPr lang="en-GB" sz="1600" dirty="0">
                <a:solidFill>
                  <a:srgbClr val="0D499C"/>
                </a:solidFill>
              </a:rPr>
              <a:t>takes the </a:t>
            </a:r>
            <a:r>
              <a:rPr lang="en-GB" sz="1600" u="sng" dirty="0">
                <a:solidFill>
                  <a:srgbClr val="0D499C"/>
                </a:solidFill>
              </a:rPr>
              <a:t>final decision</a:t>
            </a:r>
            <a:r>
              <a:rPr lang="en-GB" sz="1600" dirty="0" smtClean="0">
                <a:solidFill>
                  <a:srgbClr val="0D499C"/>
                </a:solidFill>
              </a:rPr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rgbClr val="0D499C"/>
                </a:solidFill>
              </a:rPr>
              <a:t>Distribution </a:t>
            </a:r>
            <a:r>
              <a:rPr lang="en-GB" sz="1600" dirty="0">
                <a:solidFill>
                  <a:srgbClr val="0D499C"/>
                </a:solidFill>
              </a:rPr>
              <a:t>of the WANO-MC NPPs against the </a:t>
            </a:r>
            <a:r>
              <a:rPr lang="ru-RU" sz="1600" dirty="0">
                <a:solidFill>
                  <a:srgbClr val="0D499C"/>
                </a:solidFill>
              </a:rPr>
              <a:t>levels of </a:t>
            </a:r>
            <a:r>
              <a:rPr lang="en-GB" sz="1600" dirty="0">
                <a:solidFill>
                  <a:srgbClr val="0D499C"/>
                </a:solidFill>
              </a:rPr>
              <a:t>interaction and support for the next year, is discussed at the WANO-MC Technical </a:t>
            </a:r>
            <a:r>
              <a:rPr lang="en-GB" sz="1600" dirty="0" smtClean="0">
                <a:solidFill>
                  <a:srgbClr val="0D499C"/>
                </a:solidFill>
              </a:rPr>
              <a:t>Managers</a:t>
            </a:r>
            <a:r>
              <a:rPr lang="en-GB" sz="1600" dirty="0">
                <a:solidFill>
                  <a:srgbClr val="0D499C"/>
                </a:solidFill>
              </a:rPr>
              <a:t>(Chief Engineers)</a:t>
            </a:r>
            <a:r>
              <a:rPr lang="en-GB" sz="1600" dirty="0" smtClean="0">
                <a:solidFill>
                  <a:srgbClr val="0D499C"/>
                </a:solidFill>
              </a:rPr>
              <a:t> Board, Directors </a:t>
            </a:r>
            <a:r>
              <a:rPr lang="en-GB" sz="1600" dirty="0">
                <a:solidFill>
                  <a:srgbClr val="0D499C"/>
                </a:solidFill>
              </a:rPr>
              <a:t>Board and approved by the </a:t>
            </a:r>
            <a:r>
              <a:rPr lang="en-GB" sz="1600" dirty="0" smtClean="0">
                <a:solidFill>
                  <a:srgbClr val="0D499C"/>
                </a:solidFill>
              </a:rPr>
              <a:t>WANO-MC </a:t>
            </a:r>
            <a:r>
              <a:rPr lang="en-GB" sz="1600" dirty="0">
                <a:solidFill>
                  <a:srgbClr val="0D499C"/>
                </a:solidFill>
              </a:rPr>
              <a:t>Governing Board</a:t>
            </a:r>
            <a:endParaRPr lang="ru-RU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1108" y="0"/>
            <a:ext cx="8503505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Руководству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Main proposals on Guideline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0698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 smtClean="0"/>
              <a:t>Планирование взаимодействия и поддержки: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u="sng" dirty="0" smtClean="0"/>
              <a:t>Двухлетние</a:t>
            </a:r>
            <a:r>
              <a:rPr lang="ru-RU" sz="1600" dirty="0" smtClean="0"/>
              <a:t> планы взаимодействия.</a:t>
            </a:r>
            <a:endParaRPr lang="ru-RU" sz="16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dirty="0" smtClean="0"/>
              <a:t>Разработка и согласование планов – </a:t>
            </a:r>
            <a:r>
              <a:rPr lang="ru-RU" sz="1600" u="sng" dirty="0" smtClean="0"/>
              <a:t>июль-сентябрь</a:t>
            </a:r>
            <a:r>
              <a:rPr lang="ru-RU" sz="1600" dirty="0" smtClean="0"/>
              <a:t>.</a:t>
            </a:r>
            <a:endParaRPr lang="ru-RU" sz="16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dirty="0" smtClean="0"/>
              <a:t>Планы </a:t>
            </a:r>
            <a:r>
              <a:rPr lang="ru-RU" sz="1600" dirty="0"/>
              <a:t>взаимодействия утверждаются СУ ВАО АЭС-МЦ в составе </a:t>
            </a:r>
            <a:r>
              <a:rPr lang="ru-RU" sz="1600" dirty="0" smtClean="0"/>
              <a:t>двухлетнего плана </a:t>
            </a:r>
            <a:r>
              <a:rPr lang="ru-RU" sz="1600" dirty="0"/>
              <a:t>работы </a:t>
            </a:r>
            <a:r>
              <a:rPr lang="ru-RU" sz="1600" dirty="0" smtClean="0"/>
              <a:t>МЦ.</a:t>
            </a:r>
          </a:p>
          <a:p>
            <a:pPr marL="625475" lvl="1" indent="-2635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dirty="0" smtClean="0"/>
              <a:t>Предусмотрено изменение планов взаимодействия при необходимости.</a:t>
            </a:r>
            <a:endParaRPr lang="en-US" sz="1600" dirty="0" smtClean="0"/>
          </a:p>
          <a:p>
            <a:pPr marL="625475" lvl="1" indent="-263525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ru-RU" sz="1600" dirty="0"/>
          </a:p>
          <a:p>
            <a:pPr>
              <a:spcBef>
                <a:spcPts val="0"/>
              </a:spcBef>
              <a:defRPr/>
            </a:pPr>
            <a:r>
              <a:rPr lang="ru-RU" sz="1600" b="1" dirty="0"/>
              <a:t>Поддержка: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dirty="0"/>
              <a:t>Усиленный мониторинг.</a:t>
            </a: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0D499C"/>
                </a:solidFill>
              </a:rPr>
              <a:t>Interaction and support planning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u="sng" dirty="0" smtClean="0">
                <a:solidFill>
                  <a:srgbClr val="0D499C"/>
                </a:solidFill>
              </a:rPr>
              <a:t>Two-Years</a:t>
            </a:r>
            <a:r>
              <a:rPr lang="en-US" sz="1600" dirty="0" smtClean="0">
                <a:solidFill>
                  <a:srgbClr val="0D499C"/>
                </a:solidFill>
              </a:rPr>
              <a:t> Interaction plans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Development and agreement of interaction plans – </a:t>
            </a:r>
            <a:r>
              <a:rPr lang="en-US" sz="1600" u="sng" dirty="0" smtClean="0">
                <a:solidFill>
                  <a:srgbClr val="0D499C"/>
                </a:solidFill>
              </a:rPr>
              <a:t>July-September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Interaction Plans are approved by the WANO-MC Governing Board as a composition of the WANO Moscow Centre Two-Years Business </a:t>
            </a:r>
            <a:r>
              <a:rPr lang="en-GB" sz="1600" dirty="0" smtClean="0">
                <a:solidFill>
                  <a:srgbClr val="0D499C"/>
                </a:solidFill>
              </a:rPr>
              <a:t>Plan</a:t>
            </a:r>
            <a:endParaRPr lang="ru-RU" sz="1600" dirty="0" smtClean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D499C"/>
                </a:solidFill>
              </a:rPr>
              <a:t>Changes to</a:t>
            </a:r>
            <a:r>
              <a:rPr lang="en-GB" sz="1600" dirty="0">
                <a:solidFill>
                  <a:srgbClr val="0D499C"/>
                </a:solidFill>
              </a:rPr>
              <a:t> the Interaction </a:t>
            </a:r>
            <a:r>
              <a:rPr lang="en-GB" sz="1600" dirty="0" smtClean="0">
                <a:solidFill>
                  <a:srgbClr val="0D499C"/>
                </a:solidFill>
              </a:rPr>
              <a:t>Plan</a:t>
            </a:r>
            <a:r>
              <a:rPr lang="ru-RU" sz="1600" dirty="0" smtClean="0">
                <a:solidFill>
                  <a:srgbClr val="0D499C"/>
                </a:solidFill>
              </a:rPr>
              <a:t> </a:t>
            </a:r>
            <a:r>
              <a:rPr lang="en-US" sz="1600" dirty="0" smtClean="0">
                <a:solidFill>
                  <a:srgbClr val="0D499C"/>
                </a:solidFill>
              </a:rPr>
              <a:t>are considered as necessary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D499C"/>
              </a:solidFill>
            </a:endParaRPr>
          </a:p>
          <a:p>
            <a:pPr marL="342900" lvl="1" indent="-342900">
              <a:spcBef>
                <a:spcPts val="0"/>
              </a:spcBef>
              <a:buSzPct val="95000"/>
              <a:defRPr/>
            </a:pPr>
            <a:r>
              <a:rPr lang="en-US" sz="1600" b="1" dirty="0" smtClean="0">
                <a:solidFill>
                  <a:srgbClr val="0D499C"/>
                </a:solidFill>
              </a:rPr>
              <a:t>Support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Increased monitoring</a:t>
            </a:r>
            <a:endParaRPr lang="en-US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924" y="0"/>
            <a:ext cx="8495690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Руководству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Main proposals on Guideline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2"/>
            <a:ext cx="8675687" cy="54137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/>
              <a:t>Отчет по взаимодействию: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Удален лист согласования.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Окончательный вариант передается руководству АЭС.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Изменен шаблон отчета: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/>
              <a:t>Основные выводы</a:t>
            </a:r>
            <a:endParaRPr lang="ru-RU" sz="1600" dirty="0"/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/>
              <a:t>Взаимодействие между АЭС и ВАО АЭС </a:t>
            </a:r>
            <a:endParaRPr lang="ru-RU" sz="1600" dirty="0" smtClean="0"/>
          </a:p>
          <a:p>
            <a:pPr marL="984250" lvl="2" indent="-26511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/>
              <a:t>Предложения </a:t>
            </a:r>
            <a:r>
              <a:rPr lang="ru-RU" sz="1600" dirty="0"/>
              <a:t>по дополнительной поддержке или изменению плана взаимодействия</a:t>
            </a:r>
          </a:p>
          <a:p>
            <a:pPr marL="984250" lvl="2" indent="31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 smtClean="0"/>
              <a:t>Приложения</a:t>
            </a:r>
            <a:r>
              <a:rPr lang="ru-RU" sz="1600" dirty="0"/>
              <a:t>. (Добавлено приложение по статусу внедрения рекомендаций </a:t>
            </a:r>
            <a:r>
              <a:rPr lang="en-US" sz="1600" dirty="0"/>
              <a:t>SOER</a:t>
            </a:r>
            <a:r>
              <a:rPr lang="ru-RU" sz="1600" dirty="0"/>
              <a:t>)</a:t>
            </a:r>
          </a:p>
          <a:p>
            <a:pPr marL="1179513" lvl="2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D499C"/>
                </a:solidFill>
              </a:rPr>
              <a:t>Interaction report</a:t>
            </a:r>
            <a:endParaRPr lang="ru-RU" sz="1600" b="1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499C"/>
                </a:solidFill>
              </a:rPr>
              <a:t>Approval page was excluded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The final Interaction Report is presented to the NPP management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rgbClr val="0D499C"/>
                </a:solidFill>
              </a:rPr>
              <a:t>I</a:t>
            </a:r>
            <a:r>
              <a:rPr lang="en-GB" sz="1600" dirty="0">
                <a:solidFill>
                  <a:srgbClr val="0D499C"/>
                </a:solidFill>
              </a:rPr>
              <a:t>nteraction Report </a:t>
            </a:r>
            <a:r>
              <a:rPr lang="en-US" sz="1600" dirty="0">
                <a:solidFill>
                  <a:srgbClr val="0D499C"/>
                </a:solidFill>
              </a:rPr>
              <a:t>Template </a:t>
            </a:r>
            <a:r>
              <a:rPr lang="en-US" sz="1600" dirty="0" smtClean="0">
                <a:solidFill>
                  <a:srgbClr val="0D499C"/>
                </a:solidFill>
              </a:rPr>
              <a:t>was changed: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D499C"/>
                </a:solidFill>
              </a:rPr>
              <a:t>Summery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D499C"/>
                </a:solidFill>
              </a:rPr>
              <a:t>Interaction between NPP and WANO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D499C"/>
                </a:solidFill>
              </a:rPr>
              <a:t>	</a:t>
            </a:r>
            <a:r>
              <a:rPr lang="en-US" sz="1600" dirty="0" smtClean="0">
                <a:solidFill>
                  <a:srgbClr val="0D499C"/>
                </a:solidFill>
              </a:rPr>
              <a:t>Proposals </a:t>
            </a:r>
            <a:r>
              <a:rPr lang="en-US" sz="1600" dirty="0">
                <a:solidFill>
                  <a:srgbClr val="0D499C"/>
                </a:solidFill>
              </a:rPr>
              <a:t>on additional support and/or modification of the Interaction plan</a:t>
            </a:r>
          </a:p>
          <a:p>
            <a:pPr marL="984250" lvl="2" indent="-26193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rgbClr val="0D499C"/>
                </a:solidFill>
              </a:rPr>
              <a:t>	Annexes (</a:t>
            </a:r>
            <a:r>
              <a:rPr lang="ru-RU" sz="1600" dirty="0">
                <a:solidFill>
                  <a:srgbClr val="0D499C"/>
                </a:solidFill>
              </a:rPr>
              <a:t>Status of SOER </a:t>
            </a:r>
            <a:r>
              <a:rPr lang="ru-RU" sz="1600" dirty="0" err="1">
                <a:solidFill>
                  <a:srgbClr val="0D499C"/>
                </a:solidFill>
              </a:rPr>
              <a:t>recommendation</a:t>
            </a:r>
            <a:r>
              <a:rPr lang="ru-RU" sz="1600" dirty="0">
                <a:solidFill>
                  <a:srgbClr val="0D499C"/>
                </a:solidFill>
              </a:rPr>
              <a:t> </a:t>
            </a:r>
            <a:r>
              <a:rPr lang="ru-RU" sz="1600" dirty="0" err="1" smtClean="0">
                <a:solidFill>
                  <a:srgbClr val="0D499C"/>
                </a:solidFill>
              </a:rPr>
              <a:t>implementation</a:t>
            </a:r>
            <a:r>
              <a:rPr lang="en-US" sz="1600" dirty="0" smtClean="0">
                <a:solidFill>
                  <a:srgbClr val="0D499C"/>
                </a:solidFill>
              </a:rPr>
              <a:t> was added)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923" y="0"/>
            <a:ext cx="8495690" cy="11969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Основные предложения по Руководству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Main proposals on Guideline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47990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/>
              <a:t>Оценка </a:t>
            </a:r>
            <a:r>
              <a:rPr lang="ru-RU" sz="1600" b="1" dirty="0"/>
              <a:t>эффективности </a:t>
            </a:r>
            <a:r>
              <a:rPr lang="ru-RU" sz="1600" b="1" dirty="0" smtClean="0"/>
              <a:t>взаимодействия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 smtClean="0"/>
              <a:t>Качественное выполнение </a:t>
            </a:r>
            <a:r>
              <a:rPr lang="ru-RU" sz="1600" dirty="0"/>
              <a:t>всех элементов процесса мониторинга и </a:t>
            </a:r>
            <a:r>
              <a:rPr lang="ru-RU" sz="1600" dirty="0" smtClean="0"/>
              <a:t>поддержки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/>
              <a:t>Визиты на площадки </a:t>
            </a:r>
            <a:r>
              <a:rPr lang="ru-RU" sz="1600" dirty="0" smtClean="0"/>
              <a:t>АЭС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/>
              <a:t>	</a:t>
            </a:r>
            <a:r>
              <a:rPr lang="ru-RU" sz="1600" dirty="0" smtClean="0"/>
              <a:t>- руководства ВАО АЭС-МЦ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/>
              <a:t>	</a:t>
            </a:r>
            <a:r>
              <a:rPr lang="ru-RU" sz="1600" dirty="0" smtClean="0"/>
              <a:t>- обменные визиты Представителей ВАО АЭС-МЦ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600" dirty="0" smtClean="0"/>
              <a:t>Ежегодная оценка </a:t>
            </a:r>
            <a:r>
              <a:rPr lang="ru-RU" sz="1600" dirty="0"/>
              <a:t>Представителей ВАО АЭС-МЦ</a:t>
            </a:r>
            <a:endParaRPr lang="ru-RU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D499C"/>
                </a:solidFill>
              </a:rPr>
              <a:t>Assessment of interaction effectiveness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499C"/>
                </a:solidFill>
              </a:rPr>
              <a:t>Quality conduction of all elements of the monitoring and support process </a:t>
            </a:r>
            <a:r>
              <a:rPr lang="en-US" sz="1600" dirty="0" smtClean="0">
                <a:solidFill>
                  <a:srgbClr val="0D499C"/>
                </a:solidFill>
              </a:rPr>
              <a:t> </a:t>
            </a:r>
            <a:endParaRPr lang="en-US" sz="1600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Visits to NPP </a:t>
            </a:r>
            <a:r>
              <a:rPr lang="en-GB" sz="1600" dirty="0" smtClean="0">
                <a:solidFill>
                  <a:srgbClr val="0D499C"/>
                </a:solidFill>
              </a:rPr>
              <a:t>sites</a:t>
            </a:r>
            <a:endParaRPr lang="ru-RU" sz="1600" dirty="0" smtClean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>
                <a:solidFill>
                  <a:srgbClr val="0D499C"/>
                </a:solidFill>
              </a:rPr>
              <a:t>	</a:t>
            </a:r>
            <a:r>
              <a:rPr lang="ru-RU" sz="1600" dirty="0" smtClean="0">
                <a:solidFill>
                  <a:srgbClr val="0D499C"/>
                </a:solidFill>
              </a:rPr>
              <a:t>- </a:t>
            </a:r>
            <a:r>
              <a:rPr lang="en-US" sz="1600" dirty="0">
                <a:solidFill>
                  <a:srgbClr val="0D499C"/>
                </a:solidFill>
              </a:rPr>
              <a:t>visits of the WANO-MC </a:t>
            </a:r>
            <a:r>
              <a:rPr lang="en-US" sz="1600" dirty="0" smtClean="0">
                <a:solidFill>
                  <a:srgbClr val="0D499C"/>
                </a:solidFill>
              </a:rPr>
              <a:t>management</a:t>
            </a:r>
            <a:endParaRPr lang="ru-RU" sz="1600" dirty="0" smtClean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600" dirty="0">
                <a:solidFill>
                  <a:srgbClr val="0D499C"/>
                </a:solidFill>
              </a:rPr>
              <a:t>	</a:t>
            </a:r>
            <a:r>
              <a:rPr lang="ru-RU" sz="1600" dirty="0" smtClean="0">
                <a:solidFill>
                  <a:srgbClr val="0D499C"/>
                </a:solidFill>
              </a:rPr>
              <a:t>- </a:t>
            </a:r>
            <a:r>
              <a:rPr lang="en-US" sz="1600" dirty="0">
                <a:solidFill>
                  <a:srgbClr val="0D499C"/>
                </a:solidFill>
              </a:rPr>
              <a:t>exchange visits of WANO-MC On-Site Representatives </a:t>
            </a:r>
            <a:r>
              <a:rPr lang="en-US" sz="1600" dirty="0" smtClean="0">
                <a:solidFill>
                  <a:srgbClr val="0D499C"/>
                </a:solidFill>
              </a:rPr>
              <a:t> </a:t>
            </a:r>
            <a:endParaRPr lang="en-US" sz="1600" dirty="0">
              <a:solidFill>
                <a:srgbClr val="0D499C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0D499C"/>
                </a:solidFill>
              </a:rPr>
              <a:t>Annual appraisal of WANO-MC On-Site Representatives </a:t>
            </a:r>
            <a:endParaRPr lang="en-US" sz="1600" dirty="0">
              <a:solidFill>
                <a:srgbClr val="0D49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0BB71-5FE4-4225-BBF3-7E5E491539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5fe077-b1cd-48d0-84b0-e3d3060de593">
      <Value>258</Value>
      <Value>103</Value>
      <Value>363</Value>
      <Value>162</Value>
      <Value>237</Value>
    </TaxCatchAll>
    <c4492934f82648f6bf8c3df783690b16 xmlns="8032f6c5-ee86-4850-9e4a-5bdd649cb0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f9ef38ab-e298-4ca2-bf8a-3d7d23fe1633</TermId>
        </TermInfo>
      </Terms>
    </c4492934f82648f6bf8c3df783690b16>
    <g0323e1db8b8480995966dbaf00e4fb6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ffe6c495-82e4-49db-bcd4-6b3a0e31635e</TermId>
        </TermInfo>
      </Terms>
    </g0323e1db8b8480995966dbaf00e4fb6>
    <mefd9d5c249f46daa6cc5613bffd3e7e xmlns="77971c7b-542d-43f4-926a-d38b58471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12126438-7459-4f88-ae37-f6968d18d71e</TermId>
        </TermInfo>
      </Terms>
    </mefd9d5c249f46daa6cc5613bffd3e7e>
    <cd96452d2ee54ae4bc31b9daaae3e26c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Governing Board</TermName>
          <TermId xmlns="http://schemas.microsoft.com/office/infopath/2007/PartnerControls">ed24ab79-2115-45e4-9b97-b85f8dd27d92</TermId>
        </TermInfo>
      </Terms>
    </cd96452d2ee54ae4bc31b9daaae3e26c>
    <ncdaf359daf340cfbb58a662d0920f93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Current</TermName>
          <TermId xmlns="http://schemas.microsoft.com/office/infopath/2007/PartnerControls">b1561ebf-ff51-4e0a-ba52-89b7296a967f</TermId>
        </TermInfo>
      </Terms>
    </ncdaf359daf340cfbb58a662d0920f9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778F7660C2A48B89D067F322082E2" ma:contentTypeVersion="22" ma:contentTypeDescription="Create a new document." ma:contentTypeScope="" ma:versionID="dc8122c5bdfe3411a6f006e665f8716a">
  <xsd:schema xmlns:xsd="http://www.w3.org/2001/XMLSchema" xmlns:xs="http://www.w3.org/2001/XMLSchema" xmlns:p="http://schemas.microsoft.com/office/2006/metadata/properties" xmlns:ns2="8032f6c5-ee86-4850-9e4a-5bdd649cb002" xmlns:ns3="77971c7b-542d-43f4-926a-d38b58471ec3" xmlns:ns4="b24a0e6e-04e8-475b-98da-7261f4fee30e" xmlns:ns5="7e5fe077-b1cd-48d0-84b0-e3d3060de593" xmlns:ns6="496bc128-af12-4690-bcc6-a59aad1284f8" targetNamespace="http://schemas.microsoft.com/office/2006/metadata/properties" ma:root="true" ma:fieldsID="c00a1ffba0c735f25b14d442abf30da5" ns2:_="" ns3:_="" ns4:_="" ns5:_="" ns6:_="">
    <xsd:import namespace="8032f6c5-ee86-4850-9e4a-5bdd649cb002"/>
    <xsd:import namespace="77971c7b-542d-43f4-926a-d38b58471ec3"/>
    <xsd:import namespace="b24a0e6e-04e8-475b-98da-7261f4fee30e"/>
    <xsd:import namespace="7e5fe077-b1cd-48d0-84b0-e3d3060de593"/>
    <xsd:import namespace="496bc128-af12-4690-bcc6-a59aad1284f8"/>
    <xsd:element name="properties">
      <xsd:complexType>
        <xsd:sequence>
          <xsd:element name="documentManagement">
            <xsd:complexType>
              <xsd:all>
                <xsd:element ref="ns2:c4492934f82648f6bf8c3df783690b16" minOccurs="0"/>
                <xsd:element ref="ns5:TaxCatchAll" minOccurs="0"/>
                <xsd:element ref="ns3:mefd9d5c249f46daa6cc5613bffd3e7e" minOccurs="0"/>
                <xsd:element ref="ns4:cd96452d2ee54ae4bc31b9daaae3e26c" minOccurs="0"/>
                <xsd:element ref="ns4:g0323e1db8b8480995966dbaf00e4fb6" minOccurs="0"/>
                <xsd:element ref="ns4:ncdaf359daf340cfbb58a662d0920f93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f6c5-ee86-4850-9e4a-5bdd649cb002" elementFormDefault="qualified">
    <xsd:import namespace="http://schemas.microsoft.com/office/2006/documentManagement/types"/>
    <xsd:import namespace="http://schemas.microsoft.com/office/infopath/2007/PartnerControls"/>
    <xsd:element name="c4492934f82648f6bf8c3df783690b16" ma:index="8" ma:taxonomy="true" ma:internalName="c4492934f82648f6bf8c3df783690b16" ma:taxonomyFieldName="Department" ma:displayName="Department" ma:indexed="true" ma:default="6;#Comms|8a7cc28b-65cc-408f-887b-6308cc5562da" ma:fieldId="{c4492934-f826-48f6-bf8c-3df783690b16}" ma:sspId="b96e348e-4606-44cf-8618-9e79763aab8c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1c7b-542d-43f4-926a-d38b58471ec3" elementFormDefault="qualified">
    <xsd:import namespace="http://schemas.microsoft.com/office/2006/documentManagement/types"/>
    <xsd:import namespace="http://schemas.microsoft.com/office/infopath/2007/PartnerControls"/>
    <xsd:element name="mefd9d5c249f46daa6cc5613bffd3e7e" ma:index="10" ma:taxonomy="true" ma:internalName="mefd9d5c249f46daa6cc5613bffd3e7e" ma:taxonomyFieldName="Document_x0020_Type" ma:displayName="Document Type" ma:default="" ma:fieldId="{6efd9d5c-249f-46da-a6cc-5613bffd3e7e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0e6e-04e8-475b-98da-7261f4fee30e" elementFormDefault="qualified">
    <xsd:import namespace="http://schemas.microsoft.com/office/2006/documentManagement/types"/>
    <xsd:import namespace="http://schemas.microsoft.com/office/infopath/2007/PartnerControls"/>
    <xsd:element name="cd96452d2ee54ae4bc31b9daaae3e26c" ma:index="11" ma:taxonomy="true" ma:internalName="cd96452d2ee54ae4bc31b9daaae3e26c" ma:taxonomyFieldName="Sub_x0020_Type" ma:displayName="Sub Type" ma:readOnly="false" ma:default="" ma:fieldId="{cd96452d-2ee5-4ae4-bc31-b9daaae3e26c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323e1db8b8480995966dbaf00e4fb6" ma:index="12" ma:taxonomy="true" ma:internalName="g0323e1db8b8480995966dbaf00e4fb6" ma:taxonomyFieldName="Revision" ma:displayName="Revision" ma:readOnly="false" ma:default="" ma:fieldId="{00323e1d-b8b8-4809-9596-6dbaf00e4fb6}" ma:sspId="b96e348e-4606-44cf-8618-9e79763aab8c" ma:termSetId="c492dd89-f14a-49ae-b2fd-65a77584c3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cdaf359daf340cfbb58a662d0920f93" ma:index="18" ma:taxonomy="true" ma:internalName="ncdaf359daf340cfbb58a662d0920f93" ma:taxonomyFieldName="Year" ma:displayName="Year" ma:default="" ma:fieldId="{7cdaf359-daf3-40cf-bb58-a662d0920f93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c128-af12-4690-bcc6-a59aad128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759D7-F966-4A7E-8160-B8E3005D99C8}">
  <ds:schemaRefs>
    <ds:schemaRef ds:uri="77971c7b-542d-43f4-926a-d38b58471ec3"/>
    <ds:schemaRef ds:uri="b24a0e6e-04e8-475b-98da-7261f4fee30e"/>
    <ds:schemaRef ds:uri="8032f6c5-ee86-4850-9e4a-5bdd649cb002"/>
    <ds:schemaRef ds:uri="http://purl.org/dc/elements/1.1/"/>
    <ds:schemaRef ds:uri="7e5fe077-b1cd-48d0-84b0-e3d3060de593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96bc128-af12-4690-bcc6-a59aad1284f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1D49F3-A70E-4078-8806-9AC0B36E4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A3D4C-909E-4878-9B76-00D8B15FD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2f6c5-ee86-4850-9e4a-5bdd649cb002"/>
    <ds:schemaRef ds:uri="77971c7b-542d-43f4-926a-d38b58471ec3"/>
    <ds:schemaRef ds:uri="b24a0e6e-04e8-475b-98da-7261f4fee30e"/>
    <ds:schemaRef ds:uri="7e5fe077-b1cd-48d0-84b0-e3d3060de593"/>
    <ds:schemaRef ds:uri="496bc128-af12-4690-bcc6-a59aad12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769</TotalTime>
  <Words>1083</Words>
  <Application>Microsoft Office PowerPoint</Application>
  <PresentationFormat>Экран (4:3)</PresentationFormat>
  <Paragraphs>160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WANO General</vt:lpstr>
      <vt:lpstr>1_OE Theme</vt:lpstr>
      <vt:lpstr>Communications_Theme</vt:lpstr>
      <vt:lpstr>P&amp;TD_Theme</vt:lpstr>
      <vt:lpstr>Peer Review_Theme</vt:lpstr>
      <vt:lpstr>TS&amp;E_Theme</vt:lpstr>
      <vt:lpstr>Презентация PowerPoint</vt:lpstr>
      <vt:lpstr>WANO-MC DB and GB  Anatolii Chukharev March 8-9, 2014   Head of the On-Site Representative Group Bratislava, Slovakia  WANO MC  СД и СУ ВАО АЭС-МЦ  Чухарев А.В. 8-9 марта 2014 года  Руководитель группы представителей на площадках АЭС  Братислава, Словакия ВАО АЭС-МЦ   WANO Restricted Distribution</vt:lpstr>
      <vt:lpstr>«Пилотный» проект  Pilot project</vt:lpstr>
      <vt:lpstr>Совещание Рабочей группы Working Group meeting</vt:lpstr>
      <vt:lpstr>Основные предложения по критериям Main proposals on criteria</vt:lpstr>
      <vt:lpstr>Основные предложения по Руководству Main proposals on Guideline</vt:lpstr>
      <vt:lpstr>Основные предложения по Руководству Main proposals on Guideline</vt:lpstr>
      <vt:lpstr>Основные предложения по Руководству Main proposals on Guideline</vt:lpstr>
      <vt:lpstr>Основные предложения по Руководству Main proposals on Guideline</vt:lpstr>
      <vt:lpstr>Основные предложения по Руководству Main proposals on Guideline</vt:lpstr>
      <vt:lpstr>График «пилотного» проекта Schedule of pilot project </vt:lpstr>
      <vt:lpstr>Предложения на утверждение СУ МЦ Submittal for approval by WANO MC GB</vt:lpstr>
      <vt:lpstr>Презентация PowerPoint</vt:lpstr>
    </vt:vector>
  </TitlesOfParts>
  <Company>WANO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Centre Presentation for the GB meeting - Template</dc:title>
  <dc:creator>Jade Knowles</dc:creator>
  <cp:lastModifiedBy>Фролов Сергей Владимирович (Frolov Sergey)</cp:lastModifiedBy>
  <cp:revision>13</cp:revision>
  <dcterms:created xsi:type="dcterms:W3CDTF">2014-11-07T09:56:36Z</dcterms:created>
  <dcterms:modified xsi:type="dcterms:W3CDTF">2015-03-12T11:48:14Z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0x010100BE1778F7660C2A48B89D067F322082E2</vt:lpwstr>
  </property>
  <property fmtid="{D5CDD505-2E9C-101B-9397-08002B2CF9AE}" pid="3" name="Year">
    <vt:lpwstr>237;#Current|b1561ebf-ff51-4e0a-ba52-89b7296a967f</vt:lpwstr>
  </property>
  <property fmtid="{D5CDD505-2E9C-101B-9397-08002B2CF9AE}" pid="4" name="Sub Type">
    <vt:lpwstr>363;#Governing Board|ed24ab79-2115-45e4-9b97-b85f8dd27d92</vt:lpwstr>
  </property>
  <property fmtid="{D5CDD505-2E9C-101B-9397-08002B2CF9AE}" pid="5" name="Document Type">
    <vt:lpwstr>103;#Presentations|12126438-7459-4f88-ae37-f6968d18d71e</vt:lpwstr>
  </property>
  <property fmtid="{D5CDD505-2E9C-101B-9397-08002B2CF9AE}" pid="6" name="Department">
    <vt:lpwstr>258;#Governance|f9ef38ab-e298-4ca2-bf8a-3d7d23fe1633</vt:lpwstr>
  </property>
  <property fmtid="{D5CDD505-2E9C-101B-9397-08002B2CF9AE}" pid="7" name="Revision">
    <vt:lpwstr>162;#Template|ffe6c495-82e4-49db-bcd4-6b3a0e31635e</vt:lpwstr>
  </property>
</Properties>
</file>