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416" r:id="rId3"/>
    <p:sldId id="260" r:id="rId4"/>
    <p:sldId id="262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3" r:id="rId13"/>
    <p:sldId id="384" r:id="rId14"/>
    <p:sldId id="385" r:id="rId15"/>
    <p:sldId id="386" r:id="rId16"/>
    <p:sldId id="390" r:id="rId17"/>
    <p:sldId id="394" r:id="rId18"/>
    <p:sldId id="398" r:id="rId19"/>
    <p:sldId id="395" r:id="rId20"/>
    <p:sldId id="393" r:id="rId21"/>
    <p:sldId id="371" r:id="rId22"/>
    <p:sldId id="419" r:id="rId23"/>
    <p:sldId id="420" r:id="rId24"/>
    <p:sldId id="372" r:id="rId25"/>
    <p:sldId id="396" r:id="rId26"/>
    <p:sldId id="328" r:id="rId27"/>
    <p:sldId id="330" r:id="rId28"/>
    <p:sldId id="332" r:id="rId29"/>
    <p:sldId id="337" r:id="rId30"/>
    <p:sldId id="410" r:id="rId31"/>
    <p:sldId id="347" r:id="rId32"/>
    <p:sldId id="415" r:id="rId33"/>
    <p:sldId id="400" r:id="rId34"/>
    <p:sldId id="399" r:id="rId35"/>
    <p:sldId id="367" r:id="rId36"/>
  </p:sldIdLst>
  <p:sldSz cx="9906000" cy="6858000" type="A4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674" autoAdjust="0"/>
    <p:restoredTop sz="92429" autoAdjust="0"/>
  </p:normalViewPr>
  <p:slideViewPr>
    <p:cSldViewPr>
      <p:cViewPr>
        <p:scale>
          <a:sx n="90" d="100"/>
          <a:sy n="90" d="100"/>
        </p:scale>
        <p:origin x="-494" y="-259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haparzadeh\&#1570;&#1602;&#1575;&#1610;%20&#1575;&#1576;&#1585;&#1575;&#1607;&#1610;&#1605;&#8204;&#1662;&#1608;&#1585;\&#1575;&#1602;&#1578;&#1589;&#1575;&#1583;%20&#1605;&#1602;&#1575;&#1608;&#1605;&#1578;&#1610;\&#1570;&#1605;&#1575;&#1585;%2045%20&#1587;&#1575;&#1604;%20&#1589;&#1606;&#1593;&#1578;%20&#1576;&#1585;&#1602;-%20&#1603;&#1575;&#1585;%20&#1588;&#1583;&#160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Chaparzadeh\&#1570;&#1602;&#1575;&#1610;%20&#1575;&#1576;&#1585;&#1575;&#1607;&#1610;&#1605;&#8204;&#1662;&#1608;&#1585;\&#1575;&#1602;&#1578;&#1589;&#1575;&#1583;%20&#1605;&#1602;&#1575;&#1608;&#1605;&#1578;&#1610;\&#1570;&#1605;&#1575;&#1585;%2045%20&#1587;&#1575;&#1604;%20&#1589;&#1606;&#1593;&#1578;%20&#1576;&#1585;&#1602;-%20&#1603;&#1575;&#1585;%20&#1588;&#1583;&#1607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79224497558802"/>
          <c:y val="0.11412561367076852"/>
          <c:w val="0.78288579575713257"/>
          <c:h val="0.66302573247291918"/>
        </c:manualLayout>
      </c:layout>
      <c:lineChart>
        <c:grouping val="standard"/>
        <c:varyColors val="0"/>
        <c:ser>
          <c:idx val="1"/>
          <c:order val="0"/>
          <c:tx>
            <c:v>توليد ناويژه</c:v>
          </c:tx>
          <c:spPr>
            <a:ln w="50800">
              <a:solidFill>
                <a:schemeClr val="tx1"/>
              </a:solidFill>
              <a:prstDash val="solid"/>
              <a:headEnd w="sm" len="med"/>
              <a:tailEnd w="sm" len="sm"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none"/>
          </c:marker>
          <c:dLbls>
            <c:dLbl>
              <c:idx val="45"/>
              <c:layout>
                <c:manualLayout>
                  <c:x val="-6.3535507118369014E-3"/>
                  <c:y val="-3.4019440548272412E-2"/>
                </c:manualLayout>
              </c:layout>
              <c:spPr/>
              <c:txPr>
                <a:bodyPr/>
                <a:lstStyle/>
                <a:p>
                  <a:pPr>
                    <a:defRPr lang="en-US"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'Non-Special Production'!$A$4:$A$48</c:f>
              <c:strCache>
                <c:ptCount val="45"/>
                <c:pt idx="0">
                  <c:v>1346</c:v>
                </c:pt>
                <c:pt idx="1">
                  <c:v>1347</c:v>
                </c:pt>
                <c:pt idx="2">
                  <c:v>1348</c:v>
                </c:pt>
                <c:pt idx="3">
                  <c:v>1349</c:v>
                </c:pt>
                <c:pt idx="4">
                  <c:v>1350</c:v>
                </c:pt>
                <c:pt idx="5">
                  <c:v>1351</c:v>
                </c:pt>
                <c:pt idx="6">
                  <c:v>1352</c:v>
                </c:pt>
                <c:pt idx="7">
                  <c:v>1353</c:v>
                </c:pt>
                <c:pt idx="8">
                  <c:v>1354</c:v>
                </c:pt>
                <c:pt idx="9">
                  <c:v>1355</c:v>
                </c:pt>
                <c:pt idx="10">
                  <c:v>1356</c:v>
                </c:pt>
                <c:pt idx="11">
                  <c:v>1357</c:v>
                </c:pt>
                <c:pt idx="12">
                  <c:v>1358</c:v>
                </c:pt>
                <c:pt idx="13">
                  <c:v>1359</c:v>
                </c:pt>
                <c:pt idx="14">
                  <c:v>1360</c:v>
                </c:pt>
                <c:pt idx="15">
                  <c:v>1361</c:v>
                </c:pt>
                <c:pt idx="16">
                  <c:v>1362</c:v>
                </c:pt>
                <c:pt idx="17">
                  <c:v>1363</c:v>
                </c:pt>
                <c:pt idx="18">
                  <c:v>1364</c:v>
                </c:pt>
                <c:pt idx="19">
                  <c:v>1365</c:v>
                </c:pt>
                <c:pt idx="20">
                  <c:v>1366</c:v>
                </c:pt>
                <c:pt idx="21">
                  <c:v>1367</c:v>
                </c:pt>
                <c:pt idx="22">
                  <c:v>1368</c:v>
                </c:pt>
                <c:pt idx="23">
                  <c:v>1369</c:v>
                </c:pt>
                <c:pt idx="24">
                  <c:v>1370</c:v>
                </c:pt>
                <c:pt idx="25">
                  <c:v>1371</c:v>
                </c:pt>
                <c:pt idx="26">
                  <c:v>1372</c:v>
                </c:pt>
                <c:pt idx="27">
                  <c:v>1373</c:v>
                </c:pt>
                <c:pt idx="28">
                  <c:v>1374</c:v>
                </c:pt>
                <c:pt idx="29">
                  <c:v>1375</c:v>
                </c:pt>
                <c:pt idx="30">
                  <c:v>1376</c:v>
                </c:pt>
                <c:pt idx="31">
                  <c:v>1377</c:v>
                </c:pt>
                <c:pt idx="32">
                  <c:v>1378</c:v>
                </c:pt>
                <c:pt idx="33">
                  <c:v>1379*</c:v>
                </c:pt>
                <c:pt idx="34">
                  <c:v>1380</c:v>
                </c:pt>
                <c:pt idx="35">
                  <c:v>1381</c:v>
                </c:pt>
                <c:pt idx="36">
                  <c:v>1382</c:v>
                </c:pt>
                <c:pt idx="37">
                  <c:v>1383</c:v>
                </c:pt>
                <c:pt idx="38">
                  <c:v>1384</c:v>
                </c:pt>
                <c:pt idx="39">
                  <c:v>1385</c:v>
                </c:pt>
                <c:pt idx="40">
                  <c:v>1386</c:v>
                </c:pt>
                <c:pt idx="41">
                  <c:v>1387</c:v>
                </c:pt>
                <c:pt idx="42">
                  <c:v>1388</c:v>
                </c:pt>
                <c:pt idx="43">
                  <c:v>1389</c:v>
                </c:pt>
                <c:pt idx="44">
                  <c:v>1390</c:v>
                </c:pt>
              </c:strCache>
            </c:strRef>
          </c:cat>
          <c:val>
            <c:numRef>
              <c:f>'Non-Special Production'!$L$4:$L$49</c:f>
              <c:numCache>
                <c:formatCode>0</c:formatCode>
                <c:ptCount val="46"/>
                <c:pt idx="0">
                  <c:v>1842</c:v>
                </c:pt>
                <c:pt idx="1">
                  <c:v>2431</c:v>
                </c:pt>
                <c:pt idx="2">
                  <c:v>3197</c:v>
                </c:pt>
                <c:pt idx="3">
                  <c:v>4256</c:v>
                </c:pt>
                <c:pt idx="4">
                  <c:v>5490</c:v>
                </c:pt>
                <c:pt idx="5">
                  <c:v>6870</c:v>
                </c:pt>
                <c:pt idx="6">
                  <c:v>9324</c:v>
                </c:pt>
                <c:pt idx="7">
                  <c:v>11165</c:v>
                </c:pt>
                <c:pt idx="8">
                  <c:v>12778</c:v>
                </c:pt>
                <c:pt idx="9">
                  <c:v>14211</c:v>
                </c:pt>
                <c:pt idx="10">
                  <c:v>15755</c:v>
                </c:pt>
                <c:pt idx="11">
                  <c:v>17386</c:v>
                </c:pt>
                <c:pt idx="12">
                  <c:v>19441</c:v>
                </c:pt>
                <c:pt idx="13">
                  <c:v>19881</c:v>
                </c:pt>
                <c:pt idx="14">
                  <c:v>22406</c:v>
                </c:pt>
                <c:pt idx="15">
                  <c:v>26323</c:v>
                </c:pt>
                <c:pt idx="16">
                  <c:v>30509</c:v>
                </c:pt>
                <c:pt idx="17">
                  <c:v>34094</c:v>
                </c:pt>
                <c:pt idx="18">
                  <c:v>36720</c:v>
                </c:pt>
                <c:pt idx="19">
                  <c:v>39045</c:v>
                </c:pt>
                <c:pt idx="20">
                  <c:v>42554</c:v>
                </c:pt>
                <c:pt idx="21">
                  <c:v>43775</c:v>
                </c:pt>
                <c:pt idx="22">
                  <c:v>48725</c:v>
                </c:pt>
                <c:pt idx="23">
                  <c:v>54896</c:v>
                </c:pt>
                <c:pt idx="24">
                  <c:v>59710</c:v>
                </c:pt>
                <c:pt idx="25">
                  <c:v>63982</c:v>
                </c:pt>
                <c:pt idx="26">
                  <c:v>71335</c:v>
                </c:pt>
                <c:pt idx="27">
                  <c:v>77086</c:v>
                </c:pt>
                <c:pt idx="28">
                  <c:v>80044</c:v>
                </c:pt>
                <c:pt idx="29">
                  <c:v>85825</c:v>
                </c:pt>
                <c:pt idx="30">
                  <c:v>92310</c:v>
                </c:pt>
                <c:pt idx="31">
                  <c:v>97862</c:v>
                </c:pt>
                <c:pt idx="32">
                  <c:v>107207</c:v>
                </c:pt>
                <c:pt idx="33">
                  <c:v>118441</c:v>
                </c:pt>
                <c:pt idx="34">
                  <c:v>127169</c:v>
                </c:pt>
                <c:pt idx="35">
                  <c:v>137813.663</c:v>
                </c:pt>
                <c:pt idx="36">
                  <c:v>149676</c:v>
                </c:pt>
                <c:pt idx="37">
                  <c:v>162871</c:v>
                </c:pt>
                <c:pt idx="38">
                  <c:v>178072</c:v>
                </c:pt>
                <c:pt idx="39">
                  <c:v>192534</c:v>
                </c:pt>
                <c:pt idx="40">
                  <c:v>203981</c:v>
                </c:pt>
                <c:pt idx="41">
                  <c:v>214280</c:v>
                </c:pt>
                <c:pt idx="42">
                  <c:v>221314</c:v>
                </c:pt>
                <c:pt idx="43">
                  <c:v>232994</c:v>
                </c:pt>
                <c:pt idx="44">
                  <c:v>240598</c:v>
                </c:pt>
                <c:pt idx="45">
                  <c:v>255804</c:v>
                </c:pt>
              </c:numCache>
            </c:numRef>
          </c:val>
          <c:smooth val="0"/>
        </c:ser>
        <c:ser>
          <c:idx val="2"/>
          <c:order val="1"/>
          <c:tx>
            <c:v>تولید ویژه</c:v>
          </c:tx>
          <c:spPr>
            <a:ln w="50800">
              <a:solidFill>
                <a:srgbClr val="2D6CB9"/>
              </a:solidFill>
              <a:prstDash val="sysDash"/>
            </a:ln>
          </c:spPr>
          <c:marker>
            <c:symbol val="none"/>
          </c:marker>
          <c:dLbls>
            <c:dLbl>
              <c:idx val="45"/>
              <c:layout>
                <c:manualLayout>
                  <c:x val="-1.1079104808331505E-2"/>
                  <c:y val="1.9799603072524232E-2"/>
                </c:manualLayout>
              </c:layout>
              <c:tx>
                <c:rich>
                  <a:bodyPr/>
                  <a:lstStyle/>
                  <a:p>
                    <a:pPr rtl="1">
                      <a:defRPr lang="en-US" sz="1400" b="1">
                        <a:solidFill>
                          <a:srgbClr val="2D6CB9"/>
                        </a:solidFill>
                        <a:cs typeface="B Nazanin" pitchFamily="2" charset="-78"/>
                      </a:defRPr>
                    </a:pPr>
                    <a:r>
                      <a:rPr lang="en-US" dirty="0" smtClean="0"/>
                      <a:t>247</a:t>
                    </a:r>
                    <a:endParaRPr lang="fa-IR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'Non-Special Production'!$A$4:$A$48</c:f>
              <c:strCache>
                <c:ptCount val="45"/>
                <c:pt idx="0">
                  <c:v>1346</c:v>
                </c:pt>
                <c:pt idx="1">
                  <c:v>1347</c:v>
                </c:pt>
                <c:pt idx="2">
                  <c:v>1348</c:v>
                </c:pt>
                <c:pt idx="3">
                  <c:v>1349</c:v>
                </c:pt>
                <c:pt idx="4">
                  <c:v>1350</c:v>
                </c:pt>
                <c:pt idx="5">
                  <c:v>1351</c:v>
                </c:pt>
                <c:pt idx="6">
                  <c:v>1352</c:v>
                </c:pt>
                <c:pt idx="7">
                  <c:v>1353</c:v>
                </c:pt>
                <c:pt idx="8">
                  <c:v>1354</c:v>
                </c:pt>
                <c:pt idx="9">
                  <c:v>1355</c:v>
                </c:pt>
                <c:pt idx="10">
                  <c:v>1356</c:v>
                </c:pt>
                <c:pt idx="11">
                  <c:v>1357</c:v>
                </c:pt>
                <c:pt idx="12">
                  <c:v>1358</c:v>
                </c:pt>
                <c:pt idx="13">
                  <c:v>1359</c:v>
                </c:pt>
                <c:pt idx="14">
                  <c:v>1360</c:v>
                </c:pt>
                <c:pt idx="15">
                  <c:v>1361</c:v>
                </c:pt>
                <c:pt idx="16">
                  <c:v>1362</c:v>
                </c:pt>
                <c:pt idx="17">
                  <c:v>1363</c:v>
                </c:pt>
                <c:pt idx="18">
                  <c:v>1364</c:v>
                </c:pt>
                <c:pt idx="19">
                  <c:v>1365</c:v>
                </c:pt>
                <c:pt idx="20">
                  <c:v>1366</c:v>
                </c:pt>
                <c:pt idx="21">
                  <c:v>1367</c:v>
                </c:pt>
                <c:pt idx="22">
                  <c:v>1368</c:v>
                </c:pt>
                <c:pt idx="23">
                  <c:v>1369</c:v>
                </c:pt>
                <c:pt idx="24">
                  <c:v>1370</c:v>
                </c:pt>
                <c:pt idx="25">
                  <c:v>1371</c:v>
                </c:pt>
                <c:pt idx="26">
                  <c:v>1372</c:v>
                </c:pt>
                <c:pt idx="27">
                  <c:v>1373</c:v>
                </c:pt>
                <c:pt idx="28">
                  <c:v>1374</c:v>
                </c:pt>
                <c:pt idx="29">
                  <c:v>1375</c:v>
                </c:pt>
                <c:pt idx="30">
                  <c:v>1376</c:v>
                </c:pt>
                <c:pt idx="31">
                  <c:v>1377</c:v>
                </c:pt>
                <c:pt idx="32">
                  <c:v>1378</c:v>
                </c:pt>
                <c:pt idx="33">
                  <c:v>1379*</c:v>
                </c:pt>
                <c:pt idx="34">
                  <c:v>1380</c:v>
                </c:pt>
                <c:pt idx="35">
                  <c:v>1381</c:v>
                </c:pt>
                <c:pt idx="36">
                  <c:v>1382</c:v>
                </c:pt>
                <c:pt idx="37">
                  <c:v>1383</c:v>
                </c:pt>
                <c:pt idx="38">
                  <c:v>1384</c:v>
                </c:pt>
                <c:pt idx="39">
                  <c:v>1385</c:v>
                </c:pt>
                <c:pt idx="40">
                  <c:v>1386</c:v>
                </c:pt>
                <c:pt idx="41">
                  <c:v>1387</c:v>
                </c:pt>
                <c:pt idx="42">
                  <c:v>1388</c:v>
                </c:pt>
                <c:pt idx="43">
                  <c:v>1389</c:v>
                </c:pt>
                <c:pt idx="44">
                  <c:v>1390</c:v>
                </c:pt>
              </c:strCache>
            </c:strRef>
          </c:cat>
          <c:val>
            <c:numRef>
              <c:f>'Special Production'!$L$4:$L$49</c:f>
              <c:numCache>
                <c:formatCode>General</c:formatCode>
                <c:ptCount val="46"/>
                <c:pt idx="0">
                  <c:v>1740</c:v>
                </c:pt>
                <c:pt idx="1">
                  <c:v>2279</c:v>
                </c:pt>
                <c:pt idx="2">
                  <c:v>3017</c:v>
                </c:pt>
                <c:pt idx="3">
                  <c:v>4035</c:v>
                </c:pt>
                <c:pt idx="4">
                  <c:v>5243</c:v>
                </c:pt>
                <c:pt idx="5">
                  <c:v>6594</c:v>
                </c:pt>
                <c:pt idx="6">
                  <c:v>8841</c:v>
                </c:pt>
                <c:pt idx="7">
                  <c:v>10573</c:v>
                </c:pt>
                <c:pt idx="8">
                  <c:v>12108</c:v>
                </c:pt>
                <c:pt idx="9">
                  <c:v>13462</c:v>
                </c:pt>
                <c:pt idx="10">
                  <c:v>15015</c:v>
                </c:pt>
                <c:pt idx="11">
                  <c:v>16551</c:v>
                </c:pt>
                <c:pt idx="12">
                  <c:v>18601</c:v>
                </c:pt>
                <c:pt idx="13">
                  <c:v>19091</c:v>
                </c:pt>
                <c:pt idx="14">
                  <c:v>21541</c:v>
                </c:pt>
                <c:pt idx="15">
                  <c:v>25274</c:v>
                </c:pt>
                <c:pt idx="16">
                  <c:v>29201</c:v>
                </c:pt>
                <c:pt idx="17">
                  <c:v>32652</c:v>
                </c:pt>
                <c:pt idx="18">
                  <c:v>35192</c:v>
                </c:pt>
                <c:pt idx="19">
                  <c:v>37301</c:v>
                </c:pt>
                <c:pt idx="20">
                  <c:v>40397</c:v>
                </c:pt>
                <c:pt idx="21">
                  <c:v>41655</c:v>
                </c:pt>
                <c:pt idx="22">
                  <c:v>46150</c:v>
                </c:pt>
                <c:pt idx="23">
                  <c:v>51982</c:v>
                </c:pt>
                <c:pt idx="24">
                  <c:v>56742</c:v>
                </c:pt>
                <c:pt idx="25">
                  <c:v>60574</c:v>
                </c:pt>
                <c:pt idx="26">
                  <c:v>67929</c:v>
                </c:pt>
                <c:pt idx="27">
                  <c:v>73470</c:v>
                </c:pt>
                <c:pt idx="28">
                  <c:v>76134</c:v>
                </c:pt>
                <c:pt idx="29">
                  <c:v>81257</c:v>
                </c:pt>
                <c:pt idx="30">
                  <c:v>87718</c:v>
                </c:pt>
                <c:pt idx="31">
                  <c:v>93406</c:v>
                </c:pt>
                <c:pt idx="32">
                  <c:v>102248</c:v>
                </c:pt>
                <c:pt idx="33">
                  <c:v>112803</c:v>
                </c:pt>
                <c:pt idx="34">
                  <c:v>121046</c:v>
                </c:pt>
                <c:pt idx="35" formatCode="0">
                  <c:v>131445.79200000004</c:v>
                </c:pt>
                <c:pt idx="36" formatCode="0">
                  <c:v>142888</c:v>
                </c:pt>
                <c:pt idx="37" formatCode="0">
                  <c:v>155756.79999999999</c:v>
                </c:pt>
                <c:pt idx="38" formatCode="0">
                  <c:v>170631.13</c:v>
                </c:pt>
                <c:pt idx="39" formatCode="0">
                  <c:v>184762</c:v>
                </c:pt>
                <c:pt idx="40" formatCode="0">
                  <c:v>196078</c:v>
                </c:pt>
                <c:pt idx="41" formatCode="0">
                  <c:v>205922</c:v>
                </c:pt>
                <c:pt idx="42" formatCode="0">
                  <c:v>212852</c:v>
                </c:pt>
                <c:pt idx="43" formatCode="0">
                  <c:v>224912</c:v>
                </c:pt>
                <c:pt idx="44" formatCode="0">
                  <c:v>231628</c:v>
                </c:pt>
                <c:pt idx="45" formatCode="0">
                  <c:v>247318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465536"/>
        <c:axId val="155820800"/>
      </c:lineChart>
      <c:catAx>
        <c:axId val="15046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lang="en-US" sz="1000" baseline="0">
                <a:latin typeface="Titr-s" pitchFamily="34" charset="0"/>
              </a:defRPr>
            </a:pPr>
            <a:endParaRPr lang="en-US"/>
          </a:p>
        </c:txPr>
        <c:crossAx val="155820800"/>
        <c:crosses val="autoZero"/>
        <c:auto val="1"/>
        <c:lblAlgn val="ctr"/>
        <c:lblOffset val="100"/>
        <c:tickLblSkip val="2"/>
        <c:noMultiLvlLbl val="0"/>
      </c:catAx>
      <c:valAx>
        <c:axId val="15582080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en-US" sz="1000" baseline="0">
                <a:latin typeface="Titr-s" pitchFamily="34" charset="0"/>
              </a:defRPr>
            </a:pPr>
            <a:endParaRPr lang="en-US"/>
          </a:p>
        </c:txPr>
        <c:crossAx val="150465536"/>
        <c:crosses val="autoZero"/>
        <c:crossBetween val="midCat"/>
        <c:dispUnits>
          <c:builtInUnit val="thousands"/>
        </c:dispUnits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 sz="1100">
          <a:solidFill>
            <a:schemeClr val="dk1"/>
          </a:solidFill>
          <a:latin typeface="+mn-lt"/>
          <a:ea typeface="+mn-ea"/>
          <a:cs typeface="B Mitra" pitchFamily="2" charset="-78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092285173288566E-2"/>
          <c:y val="0.10250964762085257"/>
          <c:w val="0.84305606826116597"/>
          <c:h val="0.892303020252641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ارقام به مگاوات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6.3748351632427314E-2"/>
                  <c:y val="-9.0910951414754984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>
                        <a:solidFill>
                          <a:srgbClr val="000099"/>
                        </a:solidFill>
                        <a:cs typeface="B Nazanin" pitchFamily="2" charset="-78"/>
                      </a:rPr>
                      <a:t>Steam</a:t>
                    </a:r>
                  </a:p>
                  <a:p>
                    <a:r>
                      <a:rPr lang="en-US" sz="1000" dirty="0" smtClean="0">
                        <a:solidFill>
                          <a:srgbClr val="000099"/>
                        </a:solidFill>
                        <a:cs typeface="B Nazanin" pitchFamily="2" charset="-78"/>
                      </a:rPr>
                      <a:t>15829</a:t>
                    </a:r>
                    <a:endParaRPr lang="fa-IR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9399716456625782"/>
                  <c:y val="-0.18970114431730131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>
                        <a:solidFill>
                          <a:srgbClr val="000099"/>
                        </a:solidFill>
                        <a:cs typeface="B Nazanin" pitchFamily="2" charset="-78"/>
                      </a:rPr>
                      <a:t>Gas 26121</a:t>
                    </a:r>
                    <a:endParaRPr lang="fa-IR" sz="1000" dirty="0">
                      <a:solidFill>
                        <a:srgbClr val="000099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99382733054544"/>
                  <c:y val="-5.0771523752262807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>
                        <a:solidFill>
                          <a:srgbClr val="000099"/>
                        </a:solidFill>
                        <a:cs typeface="B Nazanin" pitchFamily="2" charset="-78"/>
                      </a:rPr>
                      <a:t>Com. Cycle 15744</a:t>
                    </a:r>
                    <a:endParaRPr lang="fa-IR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971413983915541E-3"/>
                  <c:y val="-7.4753389974214032E-2"/>
                </c:manualLayout>
              </c:layout>
              <c:tx>
                <c:rich>
                  <a:bodyPr/>
                  <a:lstStyle/>
                  <a:p>
                    <a:r>
                      <a:rPr lang="fa-IR" sz="1000" dirty="0" smtClean="0">
                        <a:solidFill>
                          <a:srgbClr val="000099"/>
                        </a:solidFill>
                        <a:cs typeface="B Nazanin" pitchFamily="2" charset="-78"/>
                      </a:rPr>
                      <a:t>ِ</a:t>
                    </a:r>
                    <a:r>
                      <a:rPr lang="en-US" sz="1000" dirty="0" smtClean="0">
                        <a:solidFill>
                          <a:srgbClr val="000099"/>
                        </a:solidFill>
                        <a:cs typeface="B Nazanin" pitchFamily="2" charset="-78"/>
                      </a:rPr>
                      <a:t>Diesel 440</a:t>
                    </a:r>
                    <a:endParaRPr lang="fa-IR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6063722388333714E-2"/>
                  <c:y val="-8.7577622954174705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>
                        <a:solidFill>
                          <a:srgbClr val="000099"/>
                        </a:solidFill>
                        <a:cs typeface="B Nazanin" pitchFamily="2" charset="-78"/>
                      </a:rPr>
                      <a:t>Hydro 9995</a:t>
                    </a:r>
                    <a:endParaRPr lang="fa-IR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0485480177117602"/>
                  <c:y val="-1.4859887362942581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>
                        <a:solidFill>
                          <a:srgbClr val="000099"/>
                        </a:solidFill>
                        <a:cs typeface="B Nazanin" pitchFamily="2" charset="-78"/>
                      </a:rPr>
                      <a:t>Nuclear&amp; Renew</a:t>
                    </a:r>
                  </a:p>
                  <a:p>
                    <a:r>
                      <a:rPr lang="en-US" sz="1000" dirty="0" smtClean="0"/>
                      <a:t>1181</a:t>
                    </a:r>
                    <a:endParaRPr lang="fa-IR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0" sourceLinked="0"/>
            <c:txPr>
              <a:bodyPr/>
              <a:lstStyle/>
              <a:p>
                <a:pPr rtl="1">
                  <a:defRPr lang="en-US" sz="1400">
                    <a:solidFill>
                      <a:srgbClr val="000099"/>
                    </a:solidFill>
                    <a:cs typeface="B Nazanin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Steam</c:v>
                </c:pt>
                <c:pt idx="1">
                  <c:v>Gas</c:v>
                </c:pt>
                <c:pt idx="2">
                  <c:v>Com. Cycle</c:v>
                </c:pt>
                <c:pt idx="3">
                  <c:v>Diesel</c:v>
                </c:pt>
                <c:pt idx="4">
                  <c:v>Hydro</c:v>
                </c:pt>
                <c:pt idx="5">
                  <c:v>Atom &amp; Renew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15829</c:v>
                </c:pt>
                <c:pt idx="1">
                  <c:v>26121</c:v>
                </c:pt>
                <c:pt idx="2">
                  <c:v>15744</c:v>
                </c:pt>
                <c:pt idx="3">
                  <c:v>440</c:v>
                </c:pt>
                <c:pt idx="4">
                  <c:v>9995</c:v>
                </c:pt>
                <c:pt idx="5">
                  <c:v>1181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092285173288566E-2"/>
          <c:y val="0.10250964762085257"/>
          <c:w val="0.84305606826116597"/>
          <c:h val="0.89230302025264097"/>
        </c:manualLayout>
      </c:layout>
      <c:pie3DChart>
        <c:varyColors val="1"/>
        <c:ser>
          <c:idx val="0"/>
          <c:order val="0"/>
          <c:tx>
            <c:strRef>
              <c:f>'Sheet1'!$B$1</c:f>
              <c:strCache>
                <c:ptCount val="1"/>
                <c:pt idx="0">
                  <c:v>ارقام به مگاوات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3.1292984064900678E-2"/>
                  <c:y val="-1.1413855250651318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Steam</a:t>
                    </a:r>
                  </a:p>
                  <a:p>
                    <a:r>
                      <a:rPr lang="en-US" sz="1000" dirty="0" smtClean="0"/>
                      <a:t>22.8</a:t>
                    </a:r>
                    <a:endParaRPr lang="fa-IR" sz="10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 dirty="0" smtClean="0"/>
                      <a:t>Gas</a:t>
                    </a:r>
                  </a:p>
                  <a:p>
                    <a:r>
                      <a:rPr lang="en-US" sz="1000" dirty="0" smtClean="0"/>
                      <a:t>33.7</a:t>
                    </a:r>
                    <a:endParaRPr lang="fa-IR" sz="1000" dirty="0" smtClean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1827590418312722"/>
                  <c:y val="-6.6333520131750104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Com. Cycle</a:t>
                    </a:r>
                  </a:p>
                  <a:p>
                    <a:r>
                      <a:rPr lang="en-US" sz="1000" dirty="0" smtClean="0"/>
                      <a:t>22.7</a:t>
                    </a:r>
                    <a:endParaRPr lang="fa-IR" sz="10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lang="en-US" sz="1200">
                        <a:cs typeface="B Nazanin" pitchFamily="2" charset="-78"/>
                      </a:defRPr>
                    </a:pPr>
                    <a:r>
                      <a:rPr lang="en-US" sz="1000" dirty="0" smtClean="0"/>
                      <a:t>Diesel</a:t>
                    </a:r>
                    <a:r>
                      <a:rPr lang="en-US" sz="1000" baseline="0" dirty="0" smtClean="0"/>
                      <a:t> 0.6</a:t>
                    </a:r>
                    <a:endParaRPr lang="fa-IR" sz="1000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9122142583114616E-2"/>
                  <c:y val="-8.4394591077183181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Hydro 14.4</a:t>
                    </a:r>
                    <a:endParaRPr lang="fa-IR" sz="10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2393153895818418"/>
                  <c:y val="-4.7667376297528513E-2"/>
                </c:manualLayout>
              </c:layout>
              <c:tx>
                <c:rich>
                  <a:bodyPr/>
                  <a:lstStyle/>
                  <a:p>
                    <a:pPr>
                      <a:defRPr lang="en-US" sz="1200">
                        <a:cs typeface="B Nazanin" pitchFamily="2" charset="-78"/>
                      </a:defRPr>
                    </a:pPr>
                    <a:r>
                      <a:rPr lang="en-US" sz="1000" dirty="0" smtClean="0"/>
                      <a:t>Atom&amp;</a:t>
                    </a:r>
                  </a:p>
                  <a:p>
                    <a:pPr>
                      <a:defRPr lang="en-US" sz="1200">
                        <a:cs typeface="B Nazanin" pitchFamily="2" charset="-78"/>
                      </a:defRPr>
                    </a:pPr>
                    <a:r>
                      <a:rPr lang="en-US" sz="1000" dirty="0" smtClean="0"/>
                      <a:t>Renew</a:t>
                    </a:r>
                    <a:r>
                      <a:rPr lang="en-US" sz="1000" baseline="0" dirty="0"/>
                      <a:t> </a:t>
                    </a:r>
                    <a:r>
                      <a:rPr lang="en-US" sz="1000" baseline="0" dirty="0" smtClean="0"/>
                      <a:t>1.7</a:t>
                    </a:r>
                    <a:endParaRPr lang="fa-IR" sz="1000" dirty="0" smtClean="0"/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lang="en-US" sz="1400">
                    <a:cs typeface="B Nazanin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'Sheet1'!$A$2:$A$7</c:f>
              <c:strCache>
                <c:ptCount val="6"/>
                <c:pt idx="0">
                  <c:v>بخاري</c:v>
                </c:pt>
                <c:pt idx="1">
                  <c:v>گازي</c:v>
                </c:pt>
                <c:pt idx="2">
                  <c:v>سيكل تركيبي</c:v>
                </c:pt>
                <c:pt idx="3">
                  <c:v>ديزلي</c:v>
                </c:pt>
                <c:pt idx="4">
                  <c:v>برقابي</c:v>
                </c:pt>
                <c:pt idx="5">
                  <c:v>اتمي و تجديدپذير</c:v>
                </c:pt>
              </c:strCache>
            </c:strRef>
          </c:cat>
          <c:val>
            <c:numRef>
              <c:f>'Sheet1'!$B$2:$B$7</c:f>
              <c:numCache>
                <c:formatCode>General</c:formatCode>
                <c:ptCount val="6"/>
                <c:pt idx="0">
                  <c:v>15829</c:v>
                </c:pt>
                <c:pt idx="1">
                  <c:v>26121</c:v>
                </c:pt>
                <c:pt idx="2">
                  <c:v>15744</c:v>
                </c:pt>
                <c:pt idx="3">
                  <c:v>440</c:v>
                </c:pt>
                <c:pt idx="4">
                  <c:v>9995</c:v>
                </c:pt>
                <c:pt idx="5">
                  <c:v>1181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092285173288566E-2"/>
          <c:y val="0.10250964762085257"/>
          <c:w val="0.84305606826116597"/>
          <c:h val="0.8923030202526409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ارقام به ميليون كيلووات ساعت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6.0775382256002063E-2"/>
                  <c:y val="-9.16611117283265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Steam 92411</a:t>
                    </a:r>
                    <a:endParaRPr lang="fa-IR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-3.6633456849021202E-2"/>
                  <c:y val="-0.22116755545680108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Gas 68022</a:t>
                    </a:r>
                    <a:endParaRPr lang="fa-IR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0.16492446239373221"/>
                  <c:y val="2.0539384512831906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Com. Cycle</a:t>
                    </a:r>
                  </a:p>
                  <a:p>
                    <a:r>
                      <a:rPr lang="en-US" sz="1000" dirty="0" smtClean="0"/>
                      <a:t>81053</a:t>
                    </a:r>
                    <a:endParaRPr lang="fa-IR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-0.10026364173044111"/>
                  <c:y val="-3.4480295840144852E-3"/>
                </c:manualLayout>
              </c:layout>
              <c:tx>
                <c:rich>
                  <a:bodyPr/>
                  <a:lstStyle/>
                  <a:p>
                    <a:pPr>
                      <a:defRPr lang="en-US" sz="1100">
                        <a:solidFill>
                          <a:srgbClr val="000099"/>
                        </a:solidFill>
                        <a:cs typeface="B Nazanin" pitchFamily="2" charset="-78"/>
                      </a:defRPr>
                    </a:pPr>
                    <a:r>
                      <a:rPr lang="en-US" sz="1000" dirty="0" smtClean="0"/>
                      <a:t>Diesel</a:t>
                    </a:r>
                    <a:r>
                      <a:rPr lang="en-US" sz="1000" baseline="0" dirty="0" smtClean="0"/>
                      <a:t> 75</a:t>
                    </a:r>
                    <a:endParaRPr lang="fa-IR" sz="10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3.8110416925352518E-2"/>
                  <c:y val="-6.5622999560895359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Hydro 12229</a:t>
                    </a:r>
                    <a:endParaRPr lang="fa-IR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5"/>
              <c:layout>
                <c:manualLayout>
                  <c:x val="0.11575919669056291"/>
                  <c:y val="-6.1954095047640413E-2"/>
                </c:manualLayout>
              </c:layout>
              <c:tx>
                <c:rich>
                  <a:bodyPr/>
                  <a:lstStyle/>
                  <a:p>
                    <a:pPr>
                      <a:defRPr lang="en-US" sz="1100">
                        <a:solidFill>
                          <a:srgbClr val="000099"/>
                        </a:solidFill>
                        <a:cs typeface="B Nazanin" pitchFamily="2" charset="-78"/>
                      </a:defRPr>
                    </a:pPr>
                    <a:r>
                      <a:rPr lang="fa-IR" sz="1000" dirty="0" smtClean="0"/>
                      <a:t> </a:t>
                    </a:r>
                    <a:r>
                      <a:rPr lang="en-US" sz="1000" dirty="0" smtClean="0"/>
                      <a:t>Atom&amp; Renew 2014</a:t>
                    </a:r>
                    <a:endParaRPr lang="fa-IR" sz="10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lang="en-US" sz="1300">
                    <a:solidFill>
                      <a:srgbClr val="000099"/>
                    </a:solidFill>
                    <a:cs typeface="B Nazanin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Sheet1!$A$2:$A$7</c:f>
              <c:strCache>
                <c:ptCount val="6"/>
                <c:pt idx="0">
                  <c:v>بخاري</c:v>
                </c:pt>
                <c:pt idx="1">
                  <c:v>گازي</c:v>
                </c:pt>
                <c:pt idx="2">
                  <c:v>سيكل تركيبي</c:v>
                </c:pt>
                <c:pt idx="3">
                  <c:v>ديزلي</c:v>
                </c:pt>
                <c:pt idx="4">
                  <c:v>برقابي</c:v>
                </c:pt>
                <c:pt idx="5">
                  <c:v>اتمي و تجديدپذير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92411</c:v>
                </c:pt>
                <c:pt idx="1">
                  <c:v>68022</c:v>
                </c:pt>
                <c:pt idx="2">
                  <c:v>81053</c:v>
                </c:pt>
                <c:pt idx="3">
                  <c:v>75</c:v>
                </c:pt>
                <c:pt idx="4">
                  <c:v>12229</c:v>
                </c:pt>
                <c:pt idx="5">
                  <c:v>2014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37037037037039"/>
          <c:y val="7.5291094373883427E-2"/>
          <c:w val="0.79436482637019024"/>
          <c:h val="0.69012929345077312"/>
        </c:manualLayout>
      </c:layout>
      <c:lineChart>
        <c:grouping val="standard"/>
        <c:varyColors val="0"/>
        <c:ser>
          <c:idx val="1"/>
          <c:order val="1"/>
          <c:tx>
            <c:v>گازوئيل مصرفي (محور سمت چپ)</c:v>
          </c:tx>
          <c:spPr>
            <a:ln w="63500">
              <a:solidFill>
                <a:srgbClr val="887E4E"/>
              </a:solidFill>
              <a:prstDash val="solid"/>
              <a:headEnd w="sm" len="med"/>
              <a:tailEnd w="sm" len="sm"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none"/>
          </c:marker>
          <c:cat>
            <c:numRef>
              <c:f>'Consumed Feul'!$A$5:$A$50</c:f>
              <c:numCache>
                <c:formatCode>General</c:formatCode>
                <c:ptCount val="46"/>
                <c:pt idx="0">
                  <c:v>1346</c:v>
                </c:pt>
                <c:pt idx="1">
                  <c:v>1347</c:v>
                </c:pt>
                <c:pt idx="2">
                  <c:v>1348</c:v>
                </c:pt>
                <c:pt idx="3">
                  <c:v>1349</c:v>
                </c:pt>
                <c:pt idx="4">
                  <c:v>1350</c:v>
                </c:pt>
                <c:pt idx="5">
                  <c:v>1351</c:v>
                </c:pt>
                <c:pt idx="6">
                  <c:v>1352</c:v>
                </c:pt>
                <c:pt idx="7">
                  <c:v>1353</c:v>
                </c:pt>
                <c:pt idx="8">
                  <c:v>1354</c:v>
                </c:pt>
                <c:pt idx="9">
                  <c:v>1355</c:v>
                </c:pt>
                <c:pt idx="10">
                  <c:v>1356</c:v>
                </c:pt>
                <c:pt idx="11">
                  <c:v>1357</c:v>
                </c:pt>
                <c:pt idx="12">
                  <c:v>1358</c:v>
                </c:pt>
                <c:pt idx="13">
                  <c:v>1359</c:v>
                </c:pt>
                <c:pt idx="14">
                  <c:v>1360</c:v>
                </c:pt>
                <c:pt idx="15">
                  <c:v>1361</c:v>
                </c:pt>
                <c:pt idx="16">
                  <c:v>1362</c:v>
                </c:pt>
                <c:pt idx="17">
                  <c:v>1363</c:v>
                </c:pt>
                <c:pt idx="18">
                  <c:v>1364</c:v>
                </c:pt>
                <c:pt idx="19">
                  <c:v>1365</c:v>
                </c:pt>
                <c:pt idx="20">
                  <c:v>1366</c:v>
                </c:pt>
                <c:pt idx="21">
                  <c:v>1367</c:v>
                </c:pt>
                <c:pt idx="22">
                  <c:v>1368</c:v>
                </c:pt>
                <c:pt idx="23">
                  <c:v>1369</c:v>
                </c:pt>
                <c:pt idx="24">
                  <c:v>1370</c:v>
                </c:pt>
                <c:pt idx="25">
                  <c:v>1371</c:v>
                </c:pt>
                <c:pt idx="26">
                  <c:v>1372</c:v>
                </c:pt>
                <c:pt idx="27">
                  <c:v>1373</c:v>
                </c:pt>
                <c:pt idx="28">
                  <c:v>1374</c:v>
                </c:pt>
                <c:pt idx="29">
                  <c:v>1375</c:v>
                </c:pt>
                <c:pt idx="30">
                  <c:v>1376</c:v>
                </c:pt>
                <c:pt idx="31">
                  <c:v>1377</c:v>
                </c:pt>
                <c:pt idx="32">
                  <c:v>1378</c:v>
                </c:pt>
                <c:pt idx="33">
                  <c:v>1379</c:v>
                </c:pt>
                <c:pt idx="34">
                  <c:v>1380</c:v>
                </c:pt>
                <c:pt idx="35">
                  <c:v>1381</c:v>
                </c:pt>
                <c:pt idx="36">
                  <c:v>1382</c:v>
                </c:pt>
                <c:pt idx="37">
                  <c:v>1383</c:v>
                </c:pt>
                <c:pt idx="38">
                  <c:v>1384</c:v>
                </c:pt>
                <c:pt idx="39">
                  <c:v>1385</c:v>
                </c:pt>
                <c:pt idx="40">
                  <c:v>1386</c:v>
                </c:pt>
                <c:pt idx="41">
                  <c:v>1387</c:v>
                </c:pt>
                <c:pt idx="42">
                  <c:v>1388</c:v>
                </c:pt>
                <c:pt idx="43">
                  <c:v>1389</c:v>
                </c:pt>
                <c:pt idx="44">
                  <c:v>1390</c:v>
                </c:pt>
                <c:pt idx="45">
                  <c:v>1391</c:v>
                </c:pt>
              </c:numCache>
            </c:numRef>
          </c:cat>
          <c:val>
            <c:numRef>
              <c:f>'Consumed Feul'!$H$5:$H$50</c:f>
              <c:numCache>
                <c:formatCode>General</c:formatCode>
                <c:ptCount val="46"/>
                <c:pt idx="0">
                  <c:v>136</c:v>
                </c:pt>
                <c:pt idx="1">
                  <c:v>118</c:v>
                </c:pt>
                <c:pt idx="2">
                  <c:v>128</c:v>
                </c:pt>
                <c:pt idx="3">
                  <c:v>165</c:v>
                </c:pt>
                <c:pt idx="4">
                  <c:v>166</c:v>
                </c:pt>
                <c:pt idx="5">
                  <c:v>192</c:v>
                </c:pt>
                <c:pt idx="6">
                  <c:v>317</c:v>
                </c:pt>
                <c:pt idx="7">
                  <c:v>399</c:v>
                </c:pt>
                <c:pt idx="8">
                  <c:v>405</c:v>
                </c:pt>
                <c:pt idx="9">
                  <c:v>500</c:v>
                </c:pt>
                <c:pt idx="10">
                  <c:v>990</c:v>
                </c:pt>
                <c:pt idx="11">
                  <c:v>1472</c:v>
                </c:pt>
                <c:pt idx="12">
                  <c:v>1398</c:v>
                </c:pt>
                <c:pt idx="13">
                  <c:v>983</c:v>
                </c:pt>
                <c:pt idx="14">
                  <c:v>948</c:v>
                </c:pt>
                <c:pt idx="15">
                  <c:v>1010</c:v>
                </c:pt>
                <c:pt idx="16">
                  <c:v>1280</c:v>
                </c:pt>
                <c:pt idx="17">
                  <c:v>1622</c:v>
                </c:pt>
                <c:pt idx="18">
                  <c:v>2191</c:v>
                </c:pt>
                <c:pt idx="19">
                  <c:v>1642</c:v>
                </c:pt>
                <c:pt idx="20">
                  <c:v>1480</c:v>
                </c:pt>
                <c:pt idx="21">
                  <c:v>1517</c:v>
                </c:pt>
                <c:pt idx="22">
                  <c:v>1259</c:v>
                </c:pt>
                <c:pt idx="23">
                  <c:v>1143</c:v>
                </c:pt>
                <c:pt idx="24">
                  <c:v>965</c:v>
                </c:pt>
                <c:pt idx="25">
                  <c:v>1103</c:v>
                </c:pt>
                <c:pt idx="26">
                  <c:v>1073</c:v>
                </c:pt>
                <c:pt idx="27">
                  <c:v>1151</c:v>
                </c:pt>
                <c:pt idx="28">
                  <c:v>1411</c:v>
                </c:pt>
                <c:pt idx="29">
                  <c:v>1014</c:v>
                </c:pt>
                <c:pt idx="30">
                  <c:v>1161</c:v>
                </c:pt>
                <c:pt idx="31">
                  <c:v>796</c:v>
                </c:pt>
                <c:pt idx="32">
                  <c:v>1073</c:v>
                </c:pt>
                <c:pt idx="33">
                  <c:v>1283</c:v>
                </c:pt>
                <c:pt idx="34">
                  <c:v>1667</c:v>
                </c:pt>
                <c:pt idx="35">
                  <c:v>1652.328</c:v>
                </c:pt>
                <c:pt idx="36">
                  <c:v>1439</c:v>
                </c:pt>
                <c:pt idx="37">
                  <c:v>2188</c:v>
                </c:pt>
                <c:pt idx="38">
                  <c:v>2649.1980000000003</c:v>
                </c:pt>
                <c:pt idx="39">
                  <c:v>4702</c:v>
                </c:pt>
                <c:pt idx="40">
                  <c:v>4557</c:v>
                </c:pt>
                <c:pt idx="41">
                  <c:v>4398</c:v>
                </c:pt>
                <c:pt idx="42">
                  <c:v>4934</c:v>
                </c:pt>
                <c:pt idx="43">
                  <c:v>5981</c:v>
                </c:pt>
                <c:pt idx="44">
                  <c:v>9696</c:v>
                </c:pt>
                <c:pt idx="45" formatCode="0">
                  <c:v>7582.9769999999999</c:v>
                </c:pt>
              </c:numCache>
            </c:numRef>
          </c:val>
          <c:smooth val="0"/>
        </c:ser>
        <c:ser>
          <c:idx val="0"/>
          <c:order val="2"/>
          <c:tx>
            <c:v>نفت كوره (محور سمت چپ)</c:v>
          </c:tx>
          <c:spPr>
            <a:ln w="63500">
              <a:solidFill>
                <a:schemeClr val="tx1"/>
              </a:solidFill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'Consumed Feul'!$A$5:$A$50</c:f>
              <c:numCache>
                <c:formatCode>General</c:formatCode>
                <c:ptCount val="46"/>
                <c:pt idx="0">
                  <c:v>1346</c:v>
                </c:pt>
                <c:pt idx="1">
                  <c:v>1347</c:v>
                </c:pt>
                <c:pt idx="2">
                  <c:v>1348</c:v>
                </c:pt>
                <c:pt idx="3">
                  <c:v>1349</c:v>
                </c:pt>
                <c:pt idx="4">
                  <c:v>1350</c:v>
                </c:pt>
                <c:pt idx="5">
                  <c:v>1351</c:v>
                </c:pt>
                <c:pt idx="6">
                  <c:v>1352</c:v>
                </c:pt>
                <c:pt idx="7">
                  <c:v>1353</c:v>
                </c:pt>
                <c:pt idx="8">
                  <c:v>1354</c:v>
                </c:pt>
                <c:pt idx="9">
                  <c:v>1355</c:v>
                </c:pt>
                <c:pt idx="10">
                  <c:v>1356</c:v>
                </c:pt>
                <c:pt idx="11">
                  <c:v>1357</c:v>
                </c:pt>
                <c:pt idx="12">
                  <c:v>1358</c:v>
                </c:pt>
                <c:pt idx="13">
                  <c:v>1359</c:v>
                </c:pt>
                <c:pt idx="14">
                  <c:v>1360</c:v>
                </c:pt>
                <c:pt idx="15">
                  <c:v>1361</c:v>
                </c:pt>
                <c:pt idx="16">
                  <c:v>1362</c:v>
                </c:pt>
                <c:pt idx="17">
                  <c:v>1363</c:v>
                </c:pt>
                <c:pt idx="18">
                  <c:v>1364</c:v>
                </c:pt>
                <c:pt idx="19">
                  <c:v>1365</c:v>
                </c:pt>
                <c:pt idx="20">
                  <c:v>1366</c:v>
                </c:pt>
                <c:pt idx="21">
                  <c:v>1367</c:v>
                </c:pt>
                <c:pt idx="22">
                  <c:v>1368</c:v>
                </c:pt>
                <c:pt idx="23">
                  <c:v>1369</c:v>
                </c:pt>
                <c:pt idx="24">
                  <c:v>1370</c:v>
                </c:pt>
                <c:pt idx="25">
                  <c:v>1371</c:v>
                </c:pt>
                <c:pt idx="26">
                  <c:v>1372</c:v>
                </c:pt>
                <c:pt idx="27">
                  <c:v>1373</c:v>
                </c:pt>
                <c:pt idx="28">
                  <c:v>1374</c:v>
                </c:pt>
                <c:pt idx="29">
                  <c:v>1375</c:v>
                </c:pt>
                <c:pt idx="30">
                  <c:v>1376</c:v>
                </c:pt>
                <c:pt idx="31">
                  <c:v>1377</c:v>
                </c:pt>
                <c:pt idx="32">
                  <c:v>1378</c:v>
                </c:pt>
                <c:pt idx="33">
                  <c:v>1379</c:v>
                </c:pt>
                <c:pt idx="34">
                  <c:v>1380</c:v>
                </c:pt>
                <c:pt idx="35">
                  <c:v>1381</c:v>
                </c:pt>
                <c:pt idx="36">
                  <c:v>1382</c:v>
                </c:pt>
                <c:pt idx="37">
                  <c:v>1383</c:v>
                </c:pt>
                <c:pt idx="38">
                  <c:v>1384</c:v>
                </c:pt>
                <c:pt idx="39">
                  <c:v>1385</c:v>
                </c:pt>
                <c:pt idx="40">
                  <c:v>1386</c:v>
                </c:pt>
                <c:pt idx="41">
                  <c:v>1387</c:v>
                </c:pt>
                <c:pt idx="42">
                  <c:v>1388</c:v>
                </c:pt>
                <c:pt idx="43">
                  <c:v>1389</c:v>
                </c:pt>
                <c:pt idx="44">
                  <c:v>1390</c:v>
                </c:pt>
                <c:pt idx="45">
                  <c:v>1391</c:v>
                </c:pt>
              </c:numCache>
            </c:numRef>
          </c:cat>
          <c:val>
            <c:numRef>
              <c:f>'Consumed Feul'!$C$5:$C$50</c:f>
              <c:numCache>
                <c:formatCode>General</c:formatCode>
                <c:ptCount val="46"/>
                <c:pt idx="0">
                  <c:v>311</c:v>
                </c:pt>
                <c:pt idx="1">
                  <c:v>420</c:v>
                </c:pt>
                <c:pt idx="2">
                  <c:v>496</c:v>
                </c:pt>
                <c:pt idx="3">
                  <c:v>672</c:v>
                </c:pt>
                <c:pt idx="4">
                  <c:v>597</c:v>
                </c:pt>
                <c:pt idx="5">
                  <c:v>514</c:v>
                </c:pt>
                <c:pt idx="6">
                  <c:v>899</c:v>
                </c:pt>
                <c:pt idx="7">
                  <c:v>846</c:v>
                </c:pt>
                <c:pt idx="8">
                  <c:v>1283</c:v>
                </c:pt>
                <c:pt idx="9">
                  <c:v>1454</c:v>
                </c:pt>
                <c:pt idx="10">
                  <c:v>1145</c:v>
                </c:pt>
                <c:pt idx="11">
                  <c:v>1015</c:v>
                </c:pt>
                <c:pt idx="12">
                  <c:v>1064</c:v>
                </c:pt>
                <c:pt idx="13">
                  <c:v>1473</c:v>
                </c:pt>
                <c:pt idx="14">
                  <c:v>1900</c:v>
                </c:pt>
                <c:pt idx="15">
                  <c:v>1947</c:v>
                </c:pt>
                <c:pt idx="16">
                  <c:v>2618</c:v>
                </c:pt>
                <c:pt idx="17">
                  <c:v>3183</c:v>
                </c:pt>
                <c:pt idx="18">
                  <c:v>3568</c:v>
                </c:pt>
                <c:pt idx="19">
                  <c:v>4150</c:v>
                </c:pt>
                <c:pt idx="20">
                  <c:v>3559</c:v>
                </c:pt>
                <c:pt idx="21">
                  <c:v>3839</c:v>
                </c:pt>
                <c:pt idx="22">
                  <c:v>4101</c:v>
                </c:pt>
                <c:pt idx="23">
                  <c:v>4810</c:v>
                </c:pt>
                <c:pt idx="24">
                  <c:v>5144</c:v>
                </c:pt>
                <c:pt idx="25">
                  <c:v>4853</c:v>
                </c:pt>
                <c:pt idx="26">
                  <c:v>5786</c:v>
                </c:pt>
                <c:pt idx="27">
                  <c:v>5887</c:v>
                </c:pt>
                <c:pt idx="28">
                  <c:v>6700</c:v>
                </c:pt>
                <c:pt idx="29">
                  <c:v>7446</c:v>
                </c:pt>
                <c:pt idx="30">
                  <c:v>7038</c:v>
                </c:pt>
                <c:pt idx="31">
                  <c:v>4870</c:v>
                </c:pt>
                <c:pt idx="32">
                  <c:v>5946</c:v>
                </c:pt>
                <c:pt idx="33">
                  <c:v>6492</c:v>
                </c:pt>
                <c:pt idx="34">
                  <c:v>6799</c:v>
                </c:pt>
                <c:pt idx="35" formatCode="0">
                  <c:v>6275.2520000000004</c:v>
                </c:pt>
                <c:pt idx="36" formatCode="0">
                  <c:v>4938</c:v>
                </c:pt>
                <c:pt idx="37" formatCode="0">
                  <c:v>5736</c:v>
                </c:pt>
                <c:pt idx="38" formatCode="0">
                  <c:v>6328.9839999999995</c:v>
                </c:pt>
                <c:pt idx="39" formatCode="0">
                  <c:v>7587</c:v>
                </c:pt>
                <c:pt idx="40" formatCode="0">
                  <c:v>8435</c:v>
                </c:pt>
                <c:pt idx="41" formatCode="0">
                  <c:v>8911</c:v>
                </c:pt>
                <c:pt idx="42" formatCode="0">
                  <c:v>9541</c:v>
                </c:pt>
                <c:pt idx="43" formatCode="0">
                  <c:v>8859</c:v>
                </c:pt>
                <c:pt idx="44" formatCode="0">
                  <c:v>12019</c:v>
                </c:pt>
                <c:pt idx="45" formatCode="0">
                  <c:v>14331.148999999989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774336"/>
        <c:axId val="151775872"/>
      </c:lineChart>
      <c:lineChart>
        <c:grouping val="standard"/>
        <c:varyColors val="0"/>
        <c:ser>
          <c:idx val="2"/>
          <c:order val="0"/>
          <c:tx>
            <c:v>گاز مصرفي (محور سمت راست)</c:v>
          </c:tx>
          <c:spPr>
            <a:ln w="63500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'Consumed Feul'!$A$5:$A$50</c:f>
              <c:numCache>
                <c:formatCode>General</c:formatCode>
                <c:ptCount val="46"/>
                <c:pt idx="0">
                  <c:v>1346</c:v>
                </c:pt>
                <c:pt idx="1">
                  <c:v>1347</c:v>
                </c:pt>
                <c:pt idx="2">
                  <c:v>1348</c:v>
                </c:pt>
                <c:pt idx="3">
                  <c:v>1349</c:v>
                </c:pt>
                <c:pt idx="4">
                  <c:v>1350</c:v>
                </c:pt>
                <c:pt idx="5">
                  <c:v>1351</c:v>
                </c:pt>
                <c:pt idx="6">
                  <c:v>1352</c:v>
                </c:pt>
                <c:pt idx="7">
                  <c:v>1353</c:v>
                </c:pt>
                <c:pt idx="8">
                  <c:v>1354</c:v>
                </c:pt>
                <c:pt idx="9">
                  <c:v>1355</c:v>
                </c:pt>
                <c:pt idx="10">
                  <c:v>1356</c:v>
                </c:pt>
                <c:pt idx="11">
                  <c:v>1357</c:v>
                </c:pt>
                <c:pt idx="12">
                  <c:v>1358</c:v>
                </c:pt>
                <c:pt idx="13">
                  <c:v>1359</c:v>
                </c:pt>
                <c:pt idx="14">
                  <c:v>1360</c:v>
                </c:pt>
                <c:pt idx="15">
                  <c:v>1361</c:v>
                </c:pt>
                <c:pt idx="16">
                  <c:v>1362</c:v>
                </c:pt>
                <c:pt idx="17">
                  <c:v>1363</c:v>
                </c:pt>
                <c:pt idx="18">
                  <c:v>1364</c:v>
                </c:pt>
                <c:pt idx="19">
                  <c:v>1365</c:v>
                </c:pt>
                <c:pt idx="20">
                  <c:v>1366</c:v>
                </c:pt>
                <c:pt idx="21">
                  <c:v>1367</c:v>
                </c:pt>
                <c:pt idx="22">
                  <c:v>1368</c:v>
                </c:pt>
                <c:pt idx="23">
                  <c:v>1369</c:v>
                </c:pt>
                <c:pt idx="24">
                  <c:v>1370</c:v>
                </c:pt>
                <c:pt idx="25">
                  <c:v>1371</c:v>
                </c:pt>
                <c:pt idx="26">
                  <c:v>1372</c:v>
                </c:pt>
                <c:pt idx="27">
                  <c:v>1373</c:v>
                </c:pt>
                <c:pt idx="28">
                  <c:v>1374</c:v>
                </c:pt>
                <c:pt idx="29">
                  <c:v>1375</c:v>
                </c:pt>
                <c:pt idx="30">
                  <c:v>1376</c:v>
                </c:pt>
                <c:pt idx="31">
                  <c:v>1377</c:v>
                </c:pt>
                <c:pt idx="32">
                  <c:v>1378</c:v>
                </c:pt>
                <c:pt idx="33">
                  <c:v>1379</c:v>
                </c:pt>
                <c:pt idx="34">
                  <c:v>1380</c:v>
                </c:pt>
                <c:pt idx="35">
                  <c:v>1381</c:v>
                </c:pt>
                <c:pt idx="36">
                  <c:v>1382</c:v>
                </c:pt>
                <c:pt idx="37">
                  <c:v>1383</c:v>
                </c:pt>
                <c:pt idx="38">
                  <c:v>1384</c:v>
                </c:pt>
                <c:pt idx="39">
                  <c:v>1385</c:v>
                </c:pt>
                <c:pt idx="40">
                  <c:v>1386</c:v>
                </c:pt>
                <c:pt idx="41">
                  <c:v>1387</c:v>
                </c:pt>
                <c:pt idx="42">
                  <c:v>1388</c:v>
                </c:pt>
                <c:pt idx="43">
                  <c:v>1389</c:v>
                </c:pt>
                <c:pt idx="44">
                  <c:v>1390</c:v>
                </c:pt>
                <c:pt idx="45">
                  <c:v>1391</c:v>
                </c:pt>
              </c:numCache>
            </c:numRef>
          </c:cat>
          <c:val>
            <c:numRef>
              <c:f>'Consumed Feul'!$I$5:$I$50</c:f>
              <c:numCache>
                <c:formatCode>General</c:formatCode>
                <c:ptCount val="46"/>
                <c:pt idx="0">
                  <c:v>13</c:v>
                </c:pt>
                <c:pt idx="1">
                  <c:v>33</c:v>
                </c:pt>
                <c:pt idx="2">
                  <c:v>21</c:v>
                </c:pt>
                <c:pt idx="3">
                  <c:v>22</c:v>
                </c:pt>
                <c:pt idx="4">
                  <c:v>163</c:v>
                </c:pt>
                <c:pt idx="5">
                  <c:v>346</c:v>
                </c:pt>
                <c:pt idx="6">
                  <c:v>723</c:v>
                </c:pt>
                <c:pt idx="7">
                  <c:v>944</c:v>
                </c:pt>
                <c:pt idx="8">
                  <c:v>1077</c:v>
                </c:pt>
                <c:pt idx="9">
                  <c:v>1116</c:v>
                </c:pt>
                <c:pt idx="10">
                  <c:v>1533</c:v>
                </c:pt>
                <c:pt idx="11">
                  <c:v>1380</c:v>
                </c:pt>
                <c:pt idx="12">
                  <c:v>2335</c:v>
                </c:pt>
                <c:pt idx="13">
                  <c:v>2278</c:v>
                </c:pt>
                <c:pt idx="14">
                  <c:v>2360</c:v>
                </c:pt>
                <c:pt idx="15">
                  <c:v>3177</c:v>
                </c:pt>
                <c:pt idx="16">
                  <c:v>3621</c:v>
                </c:pt>
                <c:pt idx="17">
                  <c:v>3885</c:v>
                </c:pt>
                <c:pt idx="18">
                  <c:v>3993</c:v>
                </c:pt>
                <c:pt idx="19">
                  <c:v>3856</c:v>
                </c:pt>
                <c:pt idx="20">
                  <c:v>5451</c:v>
                </c:pt>
                <c:pt idx="21">
                  <c:v>5730</c:v>
                </c:pt>
                <c:pt idx="22">
                  <c:v>6863</c:v>
                </c:pt>
                <c:pt idx="23">
                  <c:v>8316</c:v>
                </c:pt>
                <c:pt idx="24">
                  <c:v>9099</c:v>
                </c:pt>
                <c:pt idx="25">
                  <c:v>9858</c:v>
                </c:pt>
                <c:pt idx="26">
                  <c:v>10910</c:v>
                </c:pt>
                <c:pt idx="27">
                  <c:v>12541</c:v>
                </c:pt>
                <c:pt idx="28">
                  <c:v>12598</c:v>
                </c:pt>
                <c:pt idx="29">
                  <c:v>13443</c:v>
                </c:pt>
                <c:pt idx="30">
                  <c:v>15604</c:v>
                </c:pt>
                <c:pt idx="31">
                  <c:v>19403</c:v>
                </c:pt>
                <c:pt idx="32">
                  <c:v>21234</c:v>
                </c:pt>
                <c:pt idx="33">
                  <c:v>22883</c:v>
                </c:pt>
                <c:pt idx="34">
                  <c:v>25001</c:v>
                </c:pt>
                <c:pt idx="35">
                  <c:v>27597.526000000005</c:v>
                </c:pt>
                <c:pt idx="36">
                  <c:v>30268</c:v>
                </c:pt>
                <c:pt idx="37">
                  <c:v>32681</c:v>
                </c:pt>
                <c:pt idx="38">
                  <c:v>35052.530999999995</c:v>
                </c:pt>
                <c:pt idx="39">
                  <c:v>35239</c:v>
                </c:pt>
                <c:pt idx="40">
                  <c:v>36977</c:v>
                </c:pt>
                <c:pt idx="41">
                  <c:v>43411</c:v>
                </c:pt>
                <c:pt idx="42">
                  <c:v>43404</c:v>
                </c:pt>
                <c:pt idx="43">
                  <c:v>44890</c:v>
                </c:pt>
                <c:pt idx="44">
                  <c:v>38782</c:v>
                </c:pt>
                <c:pt idx="45" formatCode="0">
                  <c:v>41603.671000000002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779968"/>
        <c:axId val="151778048"/>
      </c:lineChart>
      <c:catAx>
        <c:axId val="151774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 rtl="1">
              <a:defRPr lang="en-US" sz="1200" baseline="0">
                <a:latin typeface="Titr-s" pitchFamily="34" charset="0"/>
              </a:defRPr>
            </a:pPr>
            <a:endParaRPr lang="en-US"/>
          </a:p>
        </c:txPr>
        <c:crossAx val="151775872"/>
        <c:crosses val="autoZero"/>
        <c:auto val="1"/>
        <c:lblAlgn val="ctr"/>
        <c:lblOffset val="100"/>
        <c:tickMarkSkip val="1"/>
        <c:noMultiLvlLbl val="0"/>
      </c:catAx>
      <c:valAx>
        <c:axId val="151775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 rtl="1">
              <a:defRPr lang="en-US" sz="800" baseline="0">
                <a:latin typeface="Titr-s" pitchFamily="34" charset="0"/>
              </a:defRPr>
            </a:pPr>
            <a:endParaRPr lang="en-US"/>
          </a:p>
        </c:txPr>
        <c:crossAx val="151774336"/>
        <c:crosses val="autoZero"/>
        <c:crossBetween val="midCat"/>
        <c:dispUnits>
          <c:builtInUnit val="thousands"/>
        </c:dispUnits>
      </c:valAx>
      <c:valAx>
        <c:axId val="15177804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400" baseline="0">
                <a:latin typeface="Titr-s" pitchFamily="34" charset="0"/>
              </a:defRPr>
            </a:pPr>
            <a:endParaRPr lang="en-US"/>
          </a:p>
        </c:txPr>
        <c:crossAx val="151779968"/>
        <c:crosses val="max"/>
        <c:crossBetween val="between"/>
        <c:dispUnits>
          <c:builtInUnit val="thousands"/>
        </c:dispUnits>
      </c:valAx>
      <c:catAx>
        <c:axId val="151779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1778048"/>
        <c:crosses val="autoZero"/>
        <c:auto val="1"/>
        <c:lblAlgn val="ctr"/>
        <c:lblOffset val="100"/>
        <c:noMultiLvlLbl val="0"/>
      </c:cat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 sz="1100">
          <a:solidFill>
            <a:schemeClr val="dk1"/>
          </a:solidFill>
          <a:latin typeface="+mn-lt"/>
          <a:ea typeface="+mn-ea"/>
          <a:cs typeface="B Mitra" pitchFamily="2" charset="-78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311099493006457E-2"/>
          <c:y val="0"/>
          <c:w val="0.96868898128518865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ارقام به ميليون كيلووات ساعت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4.0881895256492808E-2"/>
                  <c:y val="-0.5093651767450631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/>
                      <a:t>Natural Gas </a:t>
                    </a:r>
                    <a:r>
                      <a:rPr lang="en-US" sz="1800" b="1" dirty="0" smtClean="0"/>
                      <a:t>%62.98</a:t>
                    </a:r>
                    <a:endParaRPr lang="en-US" sz="18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3.0598502664315002E-2"/>
                  <c:y val="0.17282250501578267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/>
                      <a:t>Gasoline </a:t>
                    </a:r>
                    <a:r>
                      <a:rPr lang="en-US" sz="1800" b="1" dirty="0" smtClean="0"/>
                      <a:t>%12.32</a:t>
                    </a:r>
                    <a:endParaRPr lang="en-US" sz="18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6.7160173318660584E-3"/>
                  <c:y val="-1.5827285530365907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Fuel</a:t>
                    </a:r>
                    <a:r>
                      <a:rPr lang="en-US" sz="1800" b="1" baseline="0" dirty="0" smtClean="0"/>
                      <a:t> oil</a:t>
                    </a:r>
                  </a:p>
                  <a:p>
                    <a:r>
                      <a:rPr lang="en-US" sz="1800" b="1" baseline="0" dirty="0" smtClean="0"/>
                      <a:t>%24.7</a:t>
                    </a:r>
                    <a:endParaRPr lang="fa-IR" sz="18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-2.7641107297194174E-2"/>
                  <c:y val="4.950430344340851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3.8110402812136707E-2"/>
                  <c:y val="-3.622800081036748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5"/>
              <c:layout>
                <c:manualLayout>
                  <c:x val="0.10884288618670075"/>
                  <c:y val="-2.41607141690139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lang="en-US" sz="1800" b="1">
                    <a:solidFill>
                      <a:srgbClr val="000099"/>
                    </a:solidFill>
                    <a:cs typeface="B Nazanin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Sheet1!$A$2:$A$4</c:f>
              <c:strCache>
                <c:ptCount val="3"/>
                <c:pt idx="0">
                  <c:v>Natural Gas</c:v>
                </c:pt>
                <c:pt idx="1">
                  <c:v>Gasoline</c:v>
                </c:pt>
                <c:pt idx="2">
                  <c:v>Oil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62.98</c:v>
                </c:pt>
                <c:pt idx="1">
                  <c:v>12.32</c:v>
                </c:pt>
                <c:pt idx="2">
                  <c:v>24.7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3920530754403239E-2"/>
          <c:y val="0"/>
        </c:manualLayout>
      </c:layout>
      <c:overlay val="0"/>
      <c:txPr>
        <a:bodyPr/>
        <a:lstStyle/>
        <a:p>
          <a:pPr>
            <a:defRPr lang="en-US" sz="16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956181231231965E-2"/>
          <c:y val="0.10457245959322843"/>
          <c:w val="0.87585880940138994"/>
          <c:h val="0.7117217193997098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MW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2031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41101</c:v>
                </c:pt>
                <c:pt idx="1">
                  <c:v>53436</c:v>
                </c:pt>
                <c:pt idx="2">
                  <c:v>67595</c:v>
                </c:pt>
                <c:pt idx="3">
                  <c:v>87054</c:v>
                </c:pt>
                <c:pt idx="4">
                  <c:v>115825</c:v>
                </c:pt>
                <c:pt idx="5">
                  <c:v>122659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037440"/>
        <c:axId val="173038976"/>
      </c:scatterChart>
      <c:valAx>
        <c:axId val="173037440"/>
        <c:scaling>
          <c:orientation val="minMax"/>
          <c:max val="2032"/>
          <c:min val="2008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in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lang="en-US" sz="1600" b="1"/>
            </a:pPr>
            <a:endParaRPr lang="en-US"/>
          </a:p>
        </c:txPr>
        <c:crossAx val="173038976"/>
        <c:crosses val="autoZero"/>
        <c:crossBetween val="midCat"/>
        <c:majorUnit val="2"/>
        <c:minorUnit val="0.2"/>
      </c:valAx>
      <c:valAx>
        <c:axId val="173038976"/>
        <c:scaling>
          <c:orientation val="minMax"/>
          <c:max val="140000"/>
          <c:min val="2000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400" b="1"/>
            </a:pPr>
            <a:endParaRPr lang="en-US"/>
          </a:p>
        </c:txPr>
        <c:crossAx val="173037440"/>
        <c:crosses val="autoZero"/>
        <c:crossBetween val="midCat"/>
        <c:majorUnit val="2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78443545624475"/>
          <c:y val="0.15026316526218544"/>
          <c:w val="0.72445083402836974"/>
          <c:h val="0.83449399869090701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8"/>
            <c:spPr>
              <a:solidFill>
                <a:srgbClr val="C9F59D"/>
              </a:solidFill>
            </c:spPr>
          </c:dPt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FFCC99"/>
              </a:solidFill>
            </c:spPr>
          </c:dPt>
          <c:dPt>
            <c:idx val="3"/>
            <c:bubble3D val="0"/>
            <c:spPr>
              <a:solidFill>
                <a:srgbClr val="F29B80"/>
              </a:solidFill>
            </c:spPr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1.8671419093609885E-2"/>
                  <c:y val="9.5847348150045306E-4"/>
                </c:manualLayout>
              </c:layout>
              <c:tx>
                <c:rich>
                  <a:bodyPr/>
                  <a:lstStyle/>
                  <a:p>
                    <a:pPr>
                      <a:defRPr lang="fa-IR" sz="1600" b="1">
                        <a:solidFill>
                          <a:srgbClr val="00B050"/>
                        </a:solidFill>
                        <a:cs typeface="B Mitra" pitchFamily="2" charset="-78"/>
                      </a:defRPr>
                    </a:pPr>
                    <a:r>
                      <a:rPr lang="en-US" sz="1600" b="1" dirty="0" smtClean="0">
                        <a:solidFill>
                          <a:srgbClr val="00B050"/>
                        </a:solidFill>
                        <a:cs typeface="B Mitra" pitchFamily="2" charset="-78"/>
                      </a:rPr>
                      <a:t>NUCL</a:t>
                    </a:r>
                  </a:p>
                  <a:p>
                    <a:pPr>
                      <a:defRPr lang="fa-IR" sz="1600" b="1">
                        <a:solidFill>
                          <a:srgbClr val="00B050"/>
                        </a:solidFill>
                        <a:cs typeface="B Mitra" pitchFamily="2" charset="-78"/>
                      </a:defRPr>
                    </a:pPr>
                    <a:r>
                      <a:rPr lang="en-US" sz="1600" b="1" dirty="0" smtClean="0">
                        <a:solidFill>
                          <a:srgbClr val="00B050"/>
                        </a:solidFill>
                        <a:cs typeface="B Mitra" pitchFamily="2" charset="-78"/>
                      </a:rPr>
                      <a:t>8112</a:t>
                    </a:r>
                    <a:r>
                      <a:rPr lang="en-US" sz="1600" b="1" baseline="0" dirty="0" smtClean="0">
                        <a:solidFill>
                          <a:srgbClr val="00B050"/>
                        </a:solidFill>
                        <a:cs typeface="B Mitra" pitchFamily="2" charset="-78"/>
                      </a:rPr>
                      <a:t> MW</a:t>
                    </a:r>
                  </a:p>
                  <a:p>
                    <a:pPr>
                      <a:defRPr lang="fa-IR" sz="1600" b="1">
                        <a:solidFill>
                          <a:srgbClr val="00B050"/>
                        </a:solidFill>
                        <a:cs typeface="B Mitra" pitchFamily="2" charset="-78"/>
                      </a:defRPr>
                    </a:pPr>
                    <a:r>
                      <a:rPr lang="en-US" sz="1600" b="1" baseline="0" dirty="0" smtClean="0">
                        <a:solidFill>
                          <a:srgbClr val="00B050"/>
                        </a:solidFill>
                        <a:cs typeface="B Mitra" pitchFamily="2" charset="-78"/>
                      </a:rPr>
                      <a:t>10.6%</a:t>
                    </a:r>
                    <a:endParaRPr lang="fa-IR" sz="1600" b="1" dirty="0">
                      <a:solidFill>
                        <a:srgbClr val="00B050"/>
                      </a:solidFill>
                      <a:cs typeface="B Mitra" pitchFamily="2" charset="-78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1194166091006853E-2"/>
                  <c:y val="3.2137157895157836E-2"/>
                </c:manualLayout>
              </c:layout>
              <c:tx>
                <c:rich>
                  <a:bodyPr/>
                  <a:lstStyle/>
                  <a:p>
                    <a:pPr>
                      <a:defRPr lang="fa-IR" sz="1600">
                        <a:cs typeface="B Mitra" pitchFamily="2" charset="-78"/>
                      </a:defRPr>
                    </a:pPr>
                    <a:r>
                      <a:rPr lang="en-US" sz="1600" b="1" i="0" u="none" strike="noStrike" baseline="0" dirty="0" smtClean="0"/>
                      <a:t>G13B</a:t>
                    </a:r>
                  </a:p>
                  <a:p>
                    <a:pPr>
                      <a:defRPr lang="fa-IR" sz="1600">
                        <a:cs typeface="B Mitra" pitchFamily="2" charset="-78"/>
                      </a:defRPr>
                    </a:pPr>
                    <a:r>
                      <a:rPr lang="en-US" sz="1600" b="1" i="0" u="none" strike="noStrike" baseline="0" dirty="0" smtClean="0">
                        <a:cs typeface="B Mitra" pitchFamily="2" charset="-78"/>
                      </a:rPr>
                      <a:t>260 MW</a:t>
                    </a:r>
                  </a:p>
                  <a:p>
                    <a:pPr>
                      <a:defRPr lang="fa-IR" sz="1600">
                        <a:cs typeface="B Mitra" pitchFamily="2" charset="-78"/>
                      </a:defRPr>
                    </a:pPr>
                    <a:r>
                      <a:rPr lang="en-US" sz="1600" b="1" i="0" u="none" strike="noStrike" baseline="0" dirty="0" smtClean="0">
                        <a:cs typeface="B Mitra" pitchFamily="2" charset="-78"/>
                      </a:rPr>
                      <a:t>0.3%</a:t>
                    </a:r>
                    <a:endParaRPr lang="fa-IR" sz="1600" dirty="0">
                      <a:cs typeface="B Mitra" pitchFamily="2" charset="-78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837229485708027E-3"/>
                  <c:y val="-0.1507725030928829"/>
                </c:manualLayout>
              </c:layout>
              <c:tx>
                <c:rich>
                  <a:bodyPr/>
                  <a:lstStyle/>
                  <a:p>
                    <a:pPr rtl="0">
                      <a:defRPr lang="fa-IR" sz="1800">
                        <a:cs typeface="B Mitra" pitchFamily="2" charset="-78"/>
                      </a:defRPr>
                    </a:pPr>
                    <a:endParaRPr lang="fa-IR" sz="1800" dirty="0">
                      <a:cs typeface="B Mitra" pitchFamily="2" charset="-78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26300574835755"/>
                  <c:y val="4.1938264149132334E-2"/>
                </c:manualLayout>
              </c:layout>
              <c:tx>
                <c:rich>
                  <a:bodyPr/>
                  <a:lstStyle/>
                  <a:p>
                    <a:pPr rtl="0">
                      <a:defRPr lang="fa-IR" sz="1600" b="1">
                        <a:cs typeface="B Mitra" pitchFamily="2" charset="-78"/>
                      </a:defRPr>
                    </a:pPr>
                    <a:r>
                      <a:rPr lang="en-US" sz="1600" b="1" dirty="0" smtClean="0">
                        <a:cs typeface="B Mitra" pitchFamily="2" charset="-78"/>
                      </a:rPr>
                      <a:t>G13P</a:t>
                    </a:r>
                  </a:p>
                  <a:p>
                    <a:pPr rtl="0">
                      <a:defRPr lang="fa-IR" sz="1600" b="1">
                        <a:cs typeface="B Mitra" pitchFamily="2" charset="-78"/>
                      </a:defRPr>
                    </a:pPr>
                    <a:r>
                      <a:rPr lang="en-US" sz="1600" b="1" dirty="0" smtClean="0">
                        <a:cs typeface="B Mitra" pitchFamily="2" charset="-78"/>
                      </a:rPr>
                      <a:t>5100MW</a:t>
                    </a:r>
                  </a:p>
                  <a:p>
                    <a:pPr rtl="0">
                      <a:defRPr lang="fa-IR" sz="1600" b="1">
                        <a:cs typeface="B Mitra" pitchFamily="2" charset="-78"/>
                      </a:defRPr>
                    </a:pPr>
                    <a:r>
                      <a:rPr lang="en-US" sz="1600" b="1" dirty="0" smtClean="0">
                        <a:cs typeface="B Mitra" pitchFamily="2" charset="-78"/>
                      </a:rPr>
                      <a:t>6.6%</a:t>
                    </a:r>
                    <a:endParaRPr lang="fa-IR" sz="1600" b="1" dirty="0">
                      <a:cs typeface="B Mitra" pitchFamily="2" charset="-78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62401418826805E-2"/>
                  <c:y val="6.1611867233525173E-4"/>
                </c:manualLayout>
              </c:layout>
              <c:tx>
                <c:rich>
                  <a:bodyPr/>
                  <a:lstStyle/>
                  <a:p>
                    <a:pPr>
                      <a:defRPr lang="fa-IR" sz="1600" b="1">
                        <a:solidFill>
                          <a:srgbClr val="002060"/>
                        </a:solidFill>
                        <a:cs typeface="B Mitra" pitchFamily="2" charset="-78"/>
                      </a:defRPr>
                    </a:pPr>
                    <a:r>
                      <a:rPr lang="en-US" sz="1600" b="1" dirty="0" smtClean="0">
                        <a:solidFill>
                          <a:srgbClr val="002060"/>
                        </a:solidFill>
                        <a:cs typeface="B Mitra" pitchFamily="2" charset="-78"/>
                      </a:rPr>
                      <a:t>S325</a:t>
                    </a:r>
                  </a:p>
                  <a:p>
                    <a:pPr>
                      <a:defRPr lang="fa-IR" sz="1600" b="1">
                        <a:solidFill>
                          <a:srgbClr val="002060"/>
                        </a:solidFill>
                        <a:cs typeface="B Mitra" pitchFamily="2" charset="-78"/>
                      </a:defRPr>
                    </a:pPr>
                    <a:r>
                      <a:rPr lang="en-US" sz="1600" b="1" baseline="0" dirty="0" smtClean="0">
                        <a:solidFill>
                          <a:srgbClr val="002060"/>
                        </a:solidFill>
                        <a:cs typeface="B Mitra" pitchFamily="2" charset="-78"/>
                      </a:rPr>
                      <a:t>2925MW</a:t>
                    </a:r>
                  </a:p>
                  <a:p>
                    <a:pPr>
                      <a:defRPr lang="fa-IR" sz="1600" b="1">
                        <a:solidFill>
                          <a:srgbClr val="002060"/>
                        </a:solidFill>
                        <a:cs typeface="B Mitra" pitchFamily="2" charset="-78"/>
                      </a:defRPr>
                    </a:pPr>
                    <a:r>
                      <a:rPr lang="en-US" sz="1600" b="1" baseline="0" dirty="0" smtClean="0">
                        <a:solidFill>
                          <a:srgbClr val="002060"/>
                        </a:solidFill>
                        <a:cs typeface="B Mitra" pitchFamily="2" charset="-78"/>
                      </a:rPr>
                      <a:t>3.8%</a:t>
                    </a:r>
                    <a:endParaRPr lang="fa-IR" sz="1600" b="1" dirty="0">
                      <a:solidFill>
                        <a:srgbClr val="002060"/>
                      </a:solidFill>
                      <a:cs typeface="B Mitra" pitchFamily="2" charset="-78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fa-IR" sz="1800">
                    <a:cs typeface="B Mitra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Sheet1!$H$7:$H$11</c:f>
              <c:numCache>
                <c:formatCode>0.0</c:formatCode>
                <c:ptCount val="5"/>
                <c:pt idx="0">
                  <c:v>10.562912613773976</c:v>
                </c:pt>
                <c:pt idx="1">
                  <c:v>0.33855489146712064</c:v>
                </c:pt>
                <c:pt idx="2">
                  <c:v>78.648905556206458</c:v>
                </c:pt>
                <c:pt idx="3">
                  <c:v>6.6408844095471755</c:v>
                </c:pt>
                <c:pt idx="4">
                  <c:v>3.8087425290050367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60"/>
      </c:pie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0.62861</cdr:x>
      <cdr:y>0.26662</cdr:y>
    </cdr:from>
    <cdr:to>
      <cdr:x>0.8233</cdr:x>
      <cdr:y>0.34413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572164" y="1285884"/>
          <a:ext cx="1725783" cy="373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/>
        <a:p xmlns:a="http://schemas.openxmlformats.org/drawingml/2006/main">
          <a:r>
            <a:rPr lang="en-US" sz="1400" b="1" dirty="0" smtClean="0"/>
            <a:t>Gross Production</a:t>
          </a:r>
          <a:endParaRPr lang="fa-IR" sz="1400" b="1" dirty="0"/>
        </a:p>
      </cdr:txBody>
    </cdr:sp>
  </cdr:relSizeAnchor>
  <cdr:relSizeAnchor xmlns:cdr="http://schemas.openxmlformats.org/drawingml/2006/chartDrawing">
    <cdr:from>
      <cdr:x>0.73451</cdr:x>
      <cdr:y>0.49604</cdr:y>
    </cdr:from>
    <cdr:to>
      <cdr:x>0.9292</cdr:x>
      <cdr:y>0.57355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929354" y="2286016"/>
          <a:ext cx="157163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 smtClean="0"/>
            <a:t>Net Production</a:t>
          </a:r>
          <a:endParaRPr lang="fa-IR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0.08451</cdr:x>
      <cdr:y>0.79148</cdr:y>
    </cdr:from>
    <cdr:to>
      <cdr:x>0.97001</cdr:x>
      <cdr:y>0.85192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797725" y="4089066"/>
          <a:ext cx="8358278" cy="3122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tx1"/>
              </a:solidFill>
            </a:rPr>
            <a:t>1967			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smtClean="0">
              <a:solidFill>
                <a:schemeClr val="tx1"/>
              </a:solidFill>
            </a:rPr>
            <a:t>                           1990		                                                  2012				</a:t>
          </a:r>
          <a:endParaRPr lang="fa-IR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0.66811</cdr:x>
      <cdr:y>0.26213</cdr:y>
    </cdr:from>
    <cdr:to>
      <cdr:x>0.7829</cdr:x>
      <cdr:y>0.31964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21248" y="1302414"/>
          <a:ext cx="100013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/>
        <a:p xmlns:a="http://schemas.openxmlformats.org/drawingml/2006/main">
          <a:r>
            <a:rPr lang="en-US" sz="11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Natural Gas</a:t>
          </a:r>
          <a:endParaRPr lang="fa-IR" sz="1100" b="1" dirty="0">
            <a:solidFill>
              <a:schemeClr val="tx2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0.76251</cdr:x>
      <cdr:y>0.34569</cdr:y>
    </cdr:from>
    <cdr:to>
      <cdr:x>0.84051</cdr:x>
      <cdr:y>0.39719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643734" y="1785950"/>
          <a:ext cx="679632" cy="266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chemeClr val="tx1"/>
              </a:solidFill>
            </a:rPr>
            <a:t>Fuel Oil</a:t>
          </a:r>
          <a:endParaRPr lang="fa-IR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0.7829</cdr:x>
      <cdr:y>0.49218</cdr:y>
    </cdr:from>
    <cdr:to>
      <cdr:x>0.86489</cdr:x>
      <cdr:y>0.54969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821380" y="2445422"/>
          <a:ext cx="71438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chemeClr val="tx1"/>
              </a:solidFill>
            </a:rPr>
            <a:t>Gasoline</a:t>
          </a:r>
          <a:endParaRPr lang="fa-IR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0.04499</cdr:x>
      <cdr:y>0.17586</cdr:y>
    </cdr:from>
    <cdr:to>
      <cdr:x>0.07778</cdr:x>
      <cdr:y>0.36596</cdr:y>
    </cdr:to>
    <cdr:sp macro="" textlink="">
      <cdr:nvSpPr>
        <cdr:cNvPr id="6" name="TextBox 1"/>
        <cdr:cNvSpPr txBox="1"/>
      </cdr:nvSpPr>
      <cdr:spPr>
        <a:xfrm xmlns:a="http://schemas.openxmlformats.org/drawingml/2006/main" rot="16200000">
          <a:off x="62580" y="1203167"/>
          <a:ext cx="944513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Billions Liter</a:t>
          </a:r>
          <a:endParaRPr lang="fa-IR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0.96289</cdr:x>
      <cdr:y>0.16428</cdr:y>
    </cdr:from>
    <cdr:to>
      <cdr:x>0.99568</cdr:x>
      <cdr:y>0.46428</cdr:y>
    </cdr:to>
    <cdr:sp macro="" textlink="">
      <cdr:nvSpPr>
        <cdr:cNvPr id="7" name="TextBox 1"/>
        <cdr:cNvSpPr txBox="1"/>
      </cdr:nvSpPr>
      <cdr:spPr>
        <a:xfrm xmlns:a="http://schemas.openxmlformats.org/drawingml/2006/main" rot="16200000">
          <a:off x="7757494" y="1480807"/>
          <a:ext cx="1549901" cy="285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ysClr val="windowText" lastClr="000000"/>
              </a:solidFill>
            </a:rPr>
            <a:t>Billions </a:t>
          </a:r>
          <a:r>
            <a:rPr lang="en-US" sz="1200" b="1" dirty="0" smtClean="0"/>
            <a:t>Cubic Meter</a:t>
          </a:r>
          <a:endParaRPr lang="fa-IR" sz="1200" b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0.39535</cdr:x>
      <cdr:y>0.67143</cdr:y>
    </cdr:from>
    <cdr:to>
      <cdr:x>0.5814</cdr:x>
      <cdr:y>0.82857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28892" y="3357586"/>
          <a:ext cx="1143008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/>
        <a:p xmlns:a="http://schemas.openxmlformats.org/drawingml/2006/main">
          <a:pPr algn="ctr" rtl="0"/>
          <a:r>
            <a:rPr lang="en-US" sz="1600" b="1" dirty="0" smtClean="0">
              <a:solidFill>
                <a:schemeClr val="tx1"/>
              </a:solidFill>
            </a:rPr>
            <a:t>CC40</a:t>
          </a:r>
        </a:p>
        <a:p xmlns:a="http://schemas.openxmlformats.org/drawingml/2006/main">
          <a:pPr algn="ctr" rtl="0"/>
          <a:r>
            <a:rPr lang="en-US" sz="1600" b="1" dirty="0" smtClean="0">
              <a:solidFill>
                <a:schemeClr val="tx1"/>
              </a:solidFill>
            </a:rPr>
            <a:t>60400 MW</a:t>
          </a:r>
        </a:p>
        <a:p xmlns:a="http://schemas.openxmlformats.org/drawingml/2006/main">
          <a:pPr algn="ctr" rtl="0"/>
          <a:r>
            <a:rPr lang="en-US" sz="1600" b="1" dirty="0" smtClean="0">
              <a:solidFill>
                <a:schemeClr val="tx1"/>
              </a:solidFill>
            </a:rPr>
            <a:t>78.6%</a:t>
          </a:r>
          <a:endParaRPr lang="fa-IR" sz="16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343A172-B554-486B-9F4E-CF29ECB55AAA}" type="datetimeFigureOut">
              <a:rPr lang="fa-IR" smtClean="0"/>
              <a:pPr/>
              <a:t>1436/03/30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0C2B336-9704-4009-A1BF-F7F6D849653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043212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157FB39-09A1-4B2B-80A3-7EBF6B8B0013}" type="datetimeFigureOut">
              <a:rPr lang="fa-IR" smtClean="0"/>
              <a:pPr/>
              <a:t>1436/03/30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BD6F1A0-3268-41B8-AFAD-15E9241B16B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401384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10C2-7888-4707-BFAC-1050811C5C4F}" type="datetime8">
              <a:rPr lang="fa-IR" smtClean="0"/>
              <a:pPr/>
              <a:t>20/ژانويه/15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B251-49D4-4672-936C-C5D78049F54F}" type="datetime8">
              <a:rPr lang="fa-IR" smtClean="0"/>
              <a:pPr/>
              <a:t>20/ژانويه/15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B354-55F0-46B0-8149-EC911E3C4531}" type="datetime8">
              <a:rPr lang="fa-IR" smtClean="0"/>
              <a:pPr/>
              <a:t>20/ژانويه/15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1414"/>
            <a:ext cx="8915400" cy="1143000"/>
          </a:xfrm>
        </p:spPr>
        <p:txBody>
          <a:bodyPr>
            <a:normAutofit/>
          </a:bodyPr>
          <a:lstStyle>
            <a:lvl1pPr algn="l" rtl="0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buClr>
                <a:schemeClr val="tx1"/>
              </a:buClr>
              <a:buSzPct val="120000"/>
              <a:buFont typeface="Arial" pitchFamily="34" charset="0"/>
              <a:buChar char="•"/>
              <a:defRPr>
                <a:cs typeface="+mn-cs"/>
              </a:defRPr>
            </a:lvl1pPr>
            <a:lvl2pPr algn="l" rtl="0">
              <a:buSzPct val="90000"/>
              <a:buFont typeface="Courier New" pitchFamily="49" charset="0"/>
              <a:buChar char="o"/>
              <a:defRPr sz="2400">
                <a:cs typeface="+mn-cs"/>
              </a:defRPr>
            </a:lvl2pPr>
            <a:lvl3pPr algn="l" rtl="0">
              <a:buClr>
                <a:srgbClr val="00B0F0"/>
              </a:buClr>
              <a:buFont typeface="Wingdings" pitchFamily="2" charset="2"/>
              <a:buChar char="§"/>
              <a:defRPr>
                <a:cs typeface="+mn-cs"/>
              </a:defRPr>
            </a:lvl3pPr>
            <a:lvl4pPr algn="l" rtl="0">
              <a:buFont typeface="Wingdings" pitchFamily="2" charset="2"/>
              <a:buChar char="Ø"/>
              <a:defRPr>
                <a:cs typeface="+mn-cs"/>
              </a:defRPr>
            </a:lvl4pPr>
            <a:lvl5pPr algn="l" rtl="0">
              <a:buFont typeface="Wingdings" pitchFamily="2" charset="2"/>
              <a:buChar char="ü"/>
              <a:defRPr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D217-778D-4699-9415-2F8E1D52D054}" type="datetime8">
              <a:rPr lang="fa-IR" smtClean="0"/>
              <a:pPr/>
              <a:t>20/ژانويه/15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28659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-35" y="260648"/>
            <a:ext cx="9519079" cy="5965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B923-F285-4274-91BC-EFE20DD4C5AE}" type="datetime8">
              <a:rPr lang="fa-IR" smtClean="0"/>
              <a:pPr/>
              <a:t>20/ژانويه/15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2494-7523-443E-B6A7-66D8A08B4708}" type="datetime8">
              <a:rPr lang="fa-IR" smtClean="0"/>
              <a:pPr/>
              <a:t>20/ژانويه/15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CE5D-22B9-4F4F-B50E-4B2ABFC8B058}" type="datetime8">
              <a:rPr lang="fa-IR" smtClean="0"/>
              <a:pPr/>
              <a:t>20/ژانويه/15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9F99-F21C-42F5-8669-D0DFE3D5E5A3}" type="datetime8">
              <a:rPr lang="fa-IR" smtClean="0"/>
              <a:pPr/>
              <a:t>20/ژانويه/15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ED91-1172-4821-B5AE-EFAC13462CA3}" type="datetime8">
              <a:rPr lang="fa-IR" smtClean="0"/>
              <a:pPr/>
              <a:t>20/ژانويه/15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379D-0F32-4DE5-AEF5-29680AFFD2B9}" type="datetime8">
              <a:rPr lang="fa-IR" smtClean="0"/>
              <a:pPr/>
              <a:t>20/ژانويه/15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08A2-45A6-435F-A205-4D76065B1547}" type="datetime8">
              <a:rPr lang="fa-IR" smtClean="0"/>
              <a:pPr/>
              <a:t>20/ژانويه/15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B60D2-CD85-4A06-ABB8-5BA80A364FD6}" type="datetime8">
              <a:rPr lang="fa-IR" smtClean="0"/>
              <a:pPr/>
              <a:t>20/ژانويه/15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184DB-16BA-486E-827C-F1559898FCBF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30575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000.jpg"/>
          <p:cNvPicPr>
            <a:picLocks noChangeAspect="1"/>
          </p:cNvPicPr>
          <p:nvPr/>
        </p:nvPicPr>
        <p:blipFill>
          <a:blip r:embed="rId3" cstate="print">
            <a:lum bright="9000" contrast="-1000"/>
          </a:blip>
          <a:stretch>
            <a:fillRect/>
          </a:stretch>
        </p:blipFill>
        <p:spPr>
          <a:xfrm>
            <a:off x="0" y="1000108"/>
            <a:ext cx="9906000" cy="333274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95300" y="6356351"/>
            <a:ext cx="278577" cy="365125"/>
          </a:xfrm>
        </p:spPr>
        <p:txBody>
          <a:bodyPr/>
          <a:lstStyle/>
          <a:p>
            <a:fld id="{B58184DB-16BA-486E-827C-F1559898FCBF}" type="slidenum">
              <a:rPr lang="fa-IR" b="1" smtClean="0"/>
              <a:pPr/>
              <a:t>1</a:t>
            </a:fld>
            <a:endParaRPr lang="fa-IR" b="1" dirty="0"/>
          </a:p>
        </p:txBody>
      </p:sp>
      <p:pic>
        <p:nvPicPr>
          <p:cNvPr id="21" name="Picture 2" descr="Besmellah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6656" y="1062032"/>
            <a:ext cx="3743278" cy="327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374" y="44624"/>
            <a:ext cx="910117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tx2"/>
                </a:solidFill>
              </a:rPr>
              <a:t>   Main Factors in Identifying Energy Resources 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10</a:t>
            </a:fld>
            <a:endParaRPr lang="fa-IR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01203" y="1268755"/>
            <a:ext cx="9204325" cy="3231654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41325" indent="-441325" algn="just" rtl="0" eaLnBrk="0" hangingPunct="0">
              <a:spcBef>
                <a:spcPts val="1000"/>
              </a:spcBef>
              <a:spcAft>
                <a:spcPct val="0"/>
              </a:spcAft>
              <a:buClr>
                <a:srgbClr val="800080"/>
              </a:buClr>
              <a:buFont typeface="Courier New" pitchFamily="49" charset="0"/>
              <a:buChar char="o"/>
              <a:defRPr/>
            </a:pPr>
            <a:r>
              <a:rPr lang="en-US" sz="2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  <a:cs typeface="Times New Roman" pitchFamily="18" charset="0"/>
              </a:rPr>
              <a:t>Fossil fuels price and Its fluctuation trends</a:t>
            </a:r>
          </a:p>
          <a:p>
            <a:pPr marL="800100" lvl="1" indent="-342900" algn="l" rtl="0" fontAlgn="base">
              <a:spcBef>
                <a:spcPts val="1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200" b="1" dirty="0" smtClean="0"/>
              <a:t>Instability of fossil fuels price, </a:t>
            </a:r>
          </a:p>
          <a:p>
            <a:pPr marL="800100" lvl="1" indent="-342900" algn="l" rtl="0" fontAlgn="base">
              <a:spcBef>
                <a:spcPts val="1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200" b="1" dirty="0" smtClean="0"/>
              <a:t>Reliance on burning liquid fuels will have high economic costs</a:t>
            </a:r>
          </a:p>
          <a:p>
            <a:pPr marL="441325" indent="-441325" algn="just" rtl="0" eaLnBrk="0" hangingPunct="0">
              <a:spcBef>
                <a:spcPts val="1000"/>
              </a:spcBef>
              <a:spcAft>
                <a:spcPct val="0"/>
              </a:spcAft>
              <a:buClr>
                <a:srgbClr val="800080"/>
              </a:buClr>
              <a:buFont typeface="Courier New" pitchFamily="49" charset="0"/>
              <a:buChar char="o"/>
              <a:defRPr/>
            </a:pPr>
            <a:r>
              <a:rPr lang="en-US" sz="2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  <a:cs typeface="Times New Roman" pitchFamily="18" charset="0"/>
              </a:rPr>
              <a:t>Available fossil fuels will be insufficient</a:t>
            </a:r>
          </a:p>
          <a:p>
            <a:pPr marL="441325" indent="-441325" algn="just" rtl="0" eaLnBrk="0" hangingPunct="0">
              <a:spcBef>
                <a:spcPts val="1000"/>
              </a:spcBef>
              <a:spcAft>
                <a:spcPct val="0"/>
              </a:spcAft>
              <a:buClr>
                <a:srgbClr val="800080"/>
              </a:buClr>
              <a:buFont typeface="Courier New" pitchFamily="49" charset="0"/>
              <a:buChar char="o"/>
              <a:defRPr/>
            </a:pPr>
            <a:r>
              <a:rPr lang="en-US" sz="2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  <a:cs typeface="Times New Roman" pitchFamily="18" charset="0"/>
              </a:rPr>
              <a:t>Diversity and security of energy resources (supplies)</a:t>
            </a:r>
          </a:p>
          <a:p>
            <a:pPr marL="441325" indent="-441325" algn="just" rtl="0" eaLnBrk="0" hangingPunct="0">
              <a:spcBef>
                <a:spcPts val="1000"/>
              </a:spcBef>
              <a:spcAft>
                <a:spcPct val="0"/>
              </a:spcAft>
              <a:buClr>
                <a:srgbClr val="800080"/>
              </a:buClr>
              <a:buFont typeface="Courier New" pitchFamily="49" charset="0"/>
              <a:buChar char="o"/>
              <a:defRPr/>
            </a:pPr>
            <a:r>
              <a:rPr lang="en-US" sz="2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  <a:cs typeface="Times New Roman" pitchFamily="18" charset="0"/>
              </a:rPr>
              <a:t>Importance of sustainable development and environmental protection</a:t>
            </a:r>
          </a:p>
          <a:p>
            <a:pPr marL="441325" indent="-441325" algn="just" rtl="0" eaLnBrk="0" hangingPunct="0">
              <a:spcBef>
                <a:spcPts val="1000"/>
              </a:spcBef>
              <a:spcAft>
                <a:spcPct val="0"/>
              </a:spcAft>
              <a:buClr>
                <a:srgbClr val="800080"/>
              </a:buClr>
              <a:buFont typeface="Courier New" pitchFamily="49" charset="0"/>
              <a:buChar char="o"/>
              <a:defRPr/>
            </a:pPr>
            <a:r>
              <a:rPr lang="en-US" sz="2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  <a:cs typeface="Times New Roman" pitchFamily="18" charset="0"/>
              </a:rPr>
              <a:t>Cost of generated electricity in power plants</a:t>
            </a:r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32273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11</a:t>
            </a:fld>
            <a:endParaRPr lang="fa-IR"/>
          </a:p>
        </p:txBody>
      </p:sp>
      <p:pic>
        <p:nvPicPr>
          <p:cNvPr id="4" name="Picture 4" descr="\\Srvmali\UsersNPPD\salimpour\My Documents\My Pictures\13920723\crude o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404" y="1079528"/>
            <a:ext cx="8425284" cy="5707058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1346" y="0"/>
            <a:ext cx="891540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tx2"/>
                </a:solidFill>
              </a:rPr>
              <a:t>   Main Factors in Identifying Energy Resources 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12</a:t>
            </a:fld>
            <a:endParaRPr lang="fa-IR"/>
          </a:p>
        </p:txBody>
      </p:sp>
      <p:pic>
        <p:nvPicPr>
          <p:cNvPr id="4" name="Picture 2" descr="\\Srvfile\UsersNPPD\salimpour\My Documents\My Pictures\عرضه اوليه انرژي در كشورهاي منتخب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59" y="1142984"/>
            <a:ext cx="8745202" cy="5637826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48374" y="-27384"/>
            <a:ext cx="910117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en-US" sz="2600" b="1" smtClean="0">
                <a:solidFill>
                  <a:schemeClr val="tx2"/>
                </a:solidFill>
              </a:rPr>
              <a:t>    Main Factors in Identifying Energy Resources </a:t>
            </a:r>
            <a:endParaRPr lang="en-US" sz="2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13</a:t>
            </a:fld>
            <a:endParaRPr lang="fa-IR"/>
          </a:p>
        </p:txBody>
      </p:sp>
      <p:pic>
        <p:nvPicPr>
          <p:cNvPr id="4" name="Content Placeholder 2" descr="\\Srvfile\UsersNPPD\salimpour\My Documents\My Pictures\سهم حامل‌ها-ايران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268" y="1071546"/>
            <a:ext cx="8822593" cy="5500726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48374" y="-27384"/>
            <a:ext cx="910117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en-US" sz="2600" b="1" dirty="0" smtClean="0">
                <a:solidFill>
                  <a:schemeClr val="tx2"/>
                </a:solidFill>
              </a:rPr>
              <a:t>    Main Factors in Identifying Energy Resources </a:t>
            </a:r>
            <a:endParaRPr lang="en-US" sz="2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14</a:t>
            </a:fld>
            <a:endParaRPr lang="fa-IR"/>
          </a:p>
        </p:txBody>
      </p:sp>
      <p:pic>
        <p:nvPicPr>
          <p:cNvPr id="4" name="Picture 2" descr="\\Srvmali\UsersNPPD\salimpour\My Documents\My Pictures\13920723\co2 emissions by fu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877" y="1071546"/>
            <a:ext cx="8822593" cy="5500704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48374" y="-27384"/>
            <a:ext cx="910117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en-US" sz="2600" b="1" dirty="0" smtClean="0">
                <a:solidFill>
                  <a:schemeClr val="tx2"/>
                </a:solidFill>
              </a:rPr>
              <a:t>    Main Factors in Identifying Energy Resources </a:t>
            </a:r>
            <a:endParaRPr lang="en-US" sz="2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374" y="-27384"/>
            <a:ext cx="910117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en-US" sz="2600" b="1" dirty="0" smtClean="0">
                <a:solidFill>
                  <a:schemeClr val="tx2"/>
                </a:solidFill>
              </a:rPr>
              <a:t>    Main Factors in Identifying Energy Resources </a:t>
            </a:r>
            <a:endParaRPr lang="en-US" sz="26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15</a:t>
            </a:fld>
            <a:endParaRPr lang="fa-IR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615" y="1347788"/>
            <a:ext cx="7431251" cy="486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73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188640"/>
            <a:ext cx="9101170" cy="881758"/>
          </a:xfrm>
        </p:spPr>
        <p:txBody>
          <a:bodyPr>
            <a:norm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tx2"/>
                </a:solidFill>
              </a:rPr>
              <a:t> Main Factors in Identifying Energy Resources- IRAN 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95282" y="1142984"/>
            <a:ext cx="9054767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Nuclear energy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is a compelling solution to the nation’s  energy demand for following reasons:</a:t>
            </a:r>
          </a:p>
          <a:p>
            <a:pPr lvl="1" indent="169863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>
                <a:ea typeface="Calibri" pitchFamily="34" charset="0"/>
                <a:cs typeface="Arial" pitchFamily="34" charset="0"/>
              </a:rPr>
              <a:t>Security of </a:t>
            </a:r>
            <a:r>
              <a:rPr lang="en-US" sz="2400" b="1" dirty="0" smtClean="0">
                <a:ea typeface="Calibri" pitchFamily="34" charset="0"/>
                <a:cs typeface="Arial" pitchFamily="34" charset="0"/>
              </a:rPr>
              <a:t>supply</a:t>
            </a:r>
          </a:p>
          <a:p>
            <a:pPr lvl="1" indent="169863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ea typeface="Calibri" pitchFamily="34" charset="0"/>
                <a:cs typeface="Arial" pitchFamily="34" charset="0"/>
              </a:rPr>
              <a:t>Environment</a:t>
            </a:r>
          </a:p>
          <a:p>
            <a:pPr lvl="1" indent="169863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ea typeface="Calibri" pitchFamily="34" charset="0"/>
                <a:cs typeface="Arial" pitchFamily="34" charset="0"/>
              </a:rPr>
              <a:t>Economic</a:t>
            </a:r>
            <a:endParaRPr lang="en-US" sz="2400" b="1" baseline="0" dirty="0" smtClean="0">
              <a:ea typeface="Calibri" pitchFamily="34" charset="0"/>
              <a:cs typeface="Arial" pitchFamily="34" charset="0"/>
            </a:endParaRPr>
          </a:p>
          <a:p>
            <a:pPr lvl="1" indent="169863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ea typeface="Calibri" pitchFamily="34" charset="0"/>
                <a:cs typeface="Arial" pitchFamily="34" charset="0"/>
              </a:rPr>
              <a:t>Industrial development</a:t>
            </a:r>
          </a:p>
          <a:p>
            <a:pPr lvl="1" algn="l" rtl="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2400" b="1" baseline="0" dirty="0" smtClean="0"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ea typeface="Calibri" pitchFamily="34" charset="0"/>
              <a:cs typeface="Arial" pitchFamily="34" charset="0"/>
            </a:endParaRPr>
          </a:p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>
                <a:tab pos="355600" algn="l"/>
              </a:tabLst>
            </a:pPr>
            <a:r>
              <a:rPr lang="en-US" sz="2400" b="1" dirty="0" smtClean="0">
                <a:ea typeface="Calibri" pitchFamily="34" charset="0"/>
                <a:cs typeface="Arial" pitchFamily="34" charset="0"/>
              </a:rPr>
              <a:t>Nuclear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Power is a proven, environmentally attractive and cost competitive electricity generation option.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051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152" y="28564"/>
            <a:ext cx="89154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History of Energy Planning in IRAN</a:t>
            </a:r>
            <a:endParaRPr lang="fa-IR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88" y="1124744"/>
            <a:ext cx="8915400" cy="1971676"/>
          </a:xfrm>
        </p:spPr>
        <p:txBody>
          <a:bodyPr/>
          <a:lstStyle/>
          <a:p>
            <a:r>
              <a:rPr lang="en-US" sz="2800" b="1" dirty="0" smtClean="0"/>
              <a:t>Studies of SRI ( Stanford Research Institute)</a:t>
            </a:r>
          </a:p>
          <a:p>
            <a:pPr lvl="1"/>
            <a:r>
              <a:rPr lang="en-US" dirty="0" smtClean="0"/>
              <a:t>Planning period: 1975-1997</a:t>
            </a:r>
          </a:p>
          <a:p>
            <a:pPr lvl="1"/>
            <a:r>
              <a:rPr lang="en-US" dirty="0" smtClean="0"/>
              <a:t>Forecasting for electricity demand: 55000 MW</a:t>
            </a:r>
          </a:p>
          <a:p>
            <a:pPr lvl="1"/>
            <a:r>
              <a:rPr lang="en-US" dirty="0" smtClean="0"/>
              <a:t>Forecasting for nuclear power sharing: 9000 MW (%16)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17</a:t>
            </a:fld>
            <a:endParaRPr lang="fa-I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6288" y="3529026"/>
            <a:ext cx="8915400" cy="197167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Studies of Sharif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Sc.&amp;Tech university</a:t>
            </a:r>
          </a:p>
          <a:p>
            <a:pPr marL="742950" lvl="1" indent="-285750" algn="l" rtl="0">
              <a:spcBef>
                <a:spcPct val="20000"/>
              </a:spcBef>
              <a:buSzPct val="90000"/>
              <a:buFont typeface="Courier New" pitchFamily="49" charset="0"/>
              <a:buChar char="o"/>
            </a:pPr>
            <a:r>
              <a:rPr lang="en-US" sz="2400" dirty="0" smtClean="0"/>
              <a:t>Planning period : 1989-2021</a:t>
            </a:r>
          </a:p>
          <a:p>
            <a:pPr marL="742950" lvl="1" indent="-285750" algn="l" rtl="0">
              <a:spcBef>
                <a:spcPct val="20000"/>
              </a:spcBef>
              <a:buSzPct val="90000"/>
              <a:buFont typeface="Courier New" pitchFamily="49" charset="0"/>
              <a:buChar char="o"/>
            </a:pPr>
            <a:r>
              <a:rPr lang="en-US" sz="2400" dirty="0" smtClean="0"/>
              <a:t>Forecasting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electricity demand: 52000 MW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Courier New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Forecasting for nuclear power sharing: 1160 MW (%21)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Courier New" pitchFamily="49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  <a:defRPr/>
            </a:pPr>
            <a:endParaRPr lang="en-US" sz="2400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Courier New" pitchFamily="49" charset="0"/>
              <a:buChar char="o"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4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704" y="1268760"/>
            <a:ext cx="8947800" cy="189909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500" b="1" dirty="0" smtClean="0"/>
              <a:t>Studies of AEOI and the council of Nuclear Energy of Iran </a:t>
            </a:r>
          </a:p>
          <a:p>
            <a:pPr lvl="1">
              <a:lnSpc>
                <a:spcPct val="120000"/>
              </a:lnSpc>
            </a:pPr>
            <a:r>
              <a:rPr lang="en-US" sz="4400" dirty="0" smtClean="0"/>
              <a:t>Planning period: 2001-2021</a:t>
            </a:r>
          </a:p>
          <a:p>
            <a:pPr lvl="1">
              <a:lnSpc>
                <a:spcPct val="120000"/>
              </a:lnSpc>
            </a:pPr>
            <a:r>
              <a:rPr lang="en-US" sz="4400" dirty="0" smtClean="0"/>
              <a:t>Forecasting for electricity demand: 47000-60000 MW</a:t>
            </a:r>
          </a:p>
          <a:p>
            <a:pPr lvl="1">
              <a:lnSpc>
                <a:spcPct val="120000"/>
              </a:lnSpc>
            </a:pPr>
            <a:r>
              <a:rPr lang="en-US" sz="4400" dirty="0" smtClean="0"/>
              <a:t>Forecasting for nuclear power sharing: 4000-1000MW (%6-%13)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18</a:t>
            </a:fld>
            <a:endParaRPr lang="fa-I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312" y="3600464"/>
            <a:ext cx="8915400" cy="197167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l" rtl="0"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Studies of Power Ministry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lang="en-US" sz="2800" b="1" dirty="0" smtClean="0"/>
              <a:t>Research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Institute</a:t>
            </a:r>
          </a:p>
          <a:p>
            <a:pPr marL="742950" lvl="1" indent="-285750" algn="l" rtl="0">
              <a:spcBef>
                <a:spcPct val="20000"/>
              </a:spcBef>
              <a:buSzPct val="90000"/>
              <a:buFont typeface="Courier New" pitchFamily="49" charset="0"/>
              <a:buChar char="o"/>
            </a:pPr>
            <a:r>
              <a:rPr lang="en-US" sz="2400" dirty="0" smtClean="0"/>
              <a:t>Planning period : 2006-2026</a:t>
            </a:r>
          </a:p>
          <a:p>
            <a:pPr marL="742950" lvl="1" indent="-285750" algn="l" rtl="0">
              <a:spcBef>
                <a:spcPct val="20000"/>
              </a:spcBef>
              <a:buSzPct val="90000"/>
              <a:buFont typeface="Courier New" pitchFamily="49" charset="0"/>
              <a:buChar char="o"/>
            </a:pPr>
            <a:r>
              <a:rPr lang="en-US" sz="2400" dirty="0" smtClean="0"/>
              <a:t>Forecasting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electricity demand: 123000MW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Courier New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Forecasting for nuclear power sharing: 15000MW (%12)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Courier New" pitchFamily="49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Courier New" pitchFamily="49" charset="0"/>
              <a:buChar char="o"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06152" y="28564"/>
            <a:ext cx="89154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History of Energy Planning in IRAN</a:t>
            </a:r>
            <a:endParaRPr lang="fa-I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19</a:t>
            </a:fld>
            <a:endParaRPr lang="fa-IR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81034" y="1785931"/>
          <a:ext cx="8741168" cy="4543433"/>
        </p:xfrm>
        <a:graphic>
          <a:graphicData uri="http://schemas.openxmlformats.org/drawingml/2006/table">
            <a:tbl>
              <a:tblPr rtl="1"/>
              <a:tblGrid>
                <a:gridCol w="2699929"/>
                <a:gridCol w="3115663"/>
                <a:gridCol w="1836672"/>
                <a:gridCol w="544452"/>
                <a:gridCol w="544452"/>
              </a:tblGrid>
              <a:tr h="65760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name of Contractors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Nominal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 Capacity, MW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Name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 of NPP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Arial"/>
                        </a:rPr>
                        <a:t>No.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8858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B Mitra"/>
                        </a:rPr>
                        <a:t>KWU - Germany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B Mitra"/>
                        </a:rPr>
                        <a:t>Bushehr</a:t>
                      </a:r>
                      <a:r>
                        <a:rPr lang="en-US" sz="2000" baseline="0" dirty="0" smtClean="0">
                          <a:latin typeface="Calibri"/>
                          <a:ea typeface="Calibri"/>
                          <a:cs typeface="B Mitra"/>
                        </a:rPr>
                        <a:t> NPP-1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B Mitra"/>
                        </a:rPr>
                        <a:t>1293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C</a:t>
                      </a:r>
                      <a:endParaRPr lang="fa-IR" dirty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1</a:t>
                      </a:r>
                      <a:endParaRPr lang="fa-IR" dirty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858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B Mitra"/>
                        </a:rPr>
                        <a:t>KWU - Germany</a:t>
                      </a: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B Mitra"/>
                        </a:rPr>
                        <a:t>Bushehr</a:t>
                      </a:r>
                      <a:r>
                        <a:rPr lang="en-US" sz="2000" baseline="0" dirty="0" smtClean="0">
                          <a:latin typeface="+mn-lt"/>
                          <a:ea typeface="Calibri"/>
                          <a:cs typeface="B Mitra"/>
                        </a:rPr>
                        <a:t> NPP-2</a:t>
                      </a: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B Mitra"/>
                        </a:rPr>
                        <a:t>1293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C</a:t>
                      </a:r>
                      <a:endParaRPr lang="fa-IR" dirty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2</a:t>
                      </a:r>
                      <a:endParaRPr lang="fa-IR" dirty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858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B Mitra"/>
                        </a:rPr>
                        <a:t>Framatom - France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B Mitra"/>
                        </a:rPr>
                        <a:t>Karon NPP-1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B Mitra"/>
                        </a:rPr>
                        <a:t>953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C</a:t>
                      </a:r>
                      <a:endParaRPr lang="fa-IR" dirty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3</a:t>
                      </a:r>
                      <a:endParaRPr lang="fa-IR" dirty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858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B Mitra"/>
                        </a:rPr>
                        <a:t>Framatom - France</a:t>
                      </a: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B Mitra"/>
                        </a:rPr>
                        <a:t>Karon NPP-2</a:t>
                      </a: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B Mitra"/>
                        </a:rPr>
                        <a:t>853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C</a:t>
                      </a:r>
                      <a:endParaRPr lang="fa-IR" dirty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4</a:t>
                      </a:r>
                      <a:endParaRPr lang="fa-IR" dirty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858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B Mitra"/>
                        </a:rPr>
                        <a:t>KWU - Germany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D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B Mitra"/>
                        </a:rPr>
                        <a:t>Esfahan NPP-1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D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B Mitra"/>
                        </a:rPr>
                        <a:t>1293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D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A</a:t>
                      </a:r>
                      <a:endParaRPr lang="fa-IR" dirty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D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5</a:t>
                      </a:r>
                      <a:endParaRPr lang="fa-IR" dirty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DFF"/>
                    </a:solidFill>
                  </a:tcPr>
                </a:tc>
              </a:tr>
              <a:tr h="38858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mtClean="0">
                          <a:latin typeface="Calibri"/>
                          <a:ea typeface="Calibri"/>
                          <a:cs typeface="B Mitra"/>
                        </a:rPr>
                        <a:t>KWU - Germany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D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B Mitra"/>
                        </a:rPr>
                        <a:t>Esfahan NPP-2</a:t>
                      </a: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D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B Mitra"/>
                        </a:rPr>
                        <a:t>1293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D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A</a:t>
                      </a:r>
                      <a:endParaRPr lang="fa-IR" dirty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D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6</a:t>
                      </a:r>
                      <a:endParaRPr lang="fa-IR" dirty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DFF"/>
                    </a:solidFill>
                  </a:tcPr>
                </a:tc>
              </a:tr>
              <a:tr h="38858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B Mitra"/>
                        </a:rPr>
                        <a:t>KWU - Germany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B Mitra"/>
                        </a:rPr>
                        <a:t>Saveh NPP-1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B Mitra"/>
                        </a:rPr>
                        <a:t>1293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A</a:t>
                      </a:r>
                      <a:endParaRPr lang="fa-IR" dirty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7</a:t>
                      </a:r>
                      <a:endParaRPr lang="fa-IR" dirty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8858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B Mitra"/>
                        </a:rPr>
                        <a:t>KWU - Germany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B Mitra"/>
                        </a:rPr>
                        <a:t>Saveh NPP-2</a:t>
                      </a: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B Mitra"/>
                        </a:rPr>
                        <a:t>1293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A</a:t>
                      </a:r>
                      <a:endParaRPr lang="fa-IR" dirty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8</a:t>
                      </a:r>
                      <a:endParaRPr lang="fa-IR" dirty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8858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B Mitra"/>
                        </a:rPr>
                        <a:t>BBC - Germany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B Mitra"/>
                        </a:rPr>
                        <a:t>Azerbaijan NPP-1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B Mitra"/>
                        </a:rPr>
                        <a:t>1300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A</a:t>
                      </a:r>
                      <a:endParaRPr lang="fa-IR" dirty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9</a:t>
                      </a:r>
                      <a:endParaRPr lang="fa-IR" dirty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8858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B Mitra"/>
                        </a:rPr>
                        <a:t>BBC - Germany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B Mitra"/>
                        </a:rPr>
                        <a:t>Azerbaijan NPP-2</a:t>
                      </a: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B Mitra"/>
                        </a:rPr>
                        <a:t>1300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A</a:t>
                      </a:r>
                      <a:endParaRPr lang="fa-IR" dirty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10</a:t>
                      </a:r>
                      <a:endParaRPr lang="fa-IR" dirty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80968" y="928670"/>
            <a:ext cx="9163050" cy="776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Contracts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 and agreements between AEOI and Int. contractors to build NPP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 before the Islamic Revolution in IRAN</a:t>
            </a: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6152" y="28564"/>
            <a:ext cx="89154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History of Nuclear Energy in IRAN</a:t>
            </a:r>
            <a:endParaRPr lang="fa-I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30575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000.jpg"/>
          <p:cNvPicPr>
            <a:picLocks noChangeAspect="1"/>
          </p:cNvPicPr>
          <p:nvPr/>
        </p:nvPicPr>
        <p:blipFill>
          <a:blip r:embed="rId3" cstate="print">
            <a:lum bright="9000" contrast="-1000"/>
          </a:blip>
          <a:stretch>
            <a:fillRect/>
          </a:stretch>
        </p:blipFill>
        <p:spPr>
          <a:xfrm>
            <a:off x="0" y="1000108"/>
            <a:ext cx="9906000" cy="33327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5909" y="1012812"/>
            <a:ext cx="7193355" cy="3293209"/>
          </a:xfrm>
          <a:prstGeom prst="rect">
            <a:avLst/>
          </a:prstGeom>
          <a:noFill/>
        </p:spPr>
        <p:txBody>
          <a:bodyPr wrap="square" lIns="0" rIns="0" rtlCol="1">
            <a:spAutoFit/>
          </a:bodyPr>
          <a:lstStyle/>
          <a:p>
            <a:pPr algn="ctr" rtl="0"/>
            <a:r>
              <a:rPr lang="en-US" sz="3200" b="1" dirty="0" smtClean="0">
                <a:solidFill>
                  <a:srgbClr val="002060"/>
                </a:solidFill>
                <a:cs typeface="B Mitra" pitchFamily="2" charset="-78"/>
              </a:rPr>
              <a:t>The Role of Nuclear Power in</a:t>
            </a:r>
          </a:p>
          <a:p>
            <a:pPr algn="ctr" rtl="0"/>
            <a:r>
              <a:rPr lang="en-US" sz="3200" b="1" dirty="0" smtClean="0">
                <a:solidFill>
                  <a:srgbClr val="002060"/>
                </a:solidFill>
                <a:cs typeface="B Mitra" pitchFamily="2" charset="-78"/>
              </a:rPr>
              <a:t> I.R. of IRAN National Energy Plan for</a:t>
            </a:r>
            <a:r>
              <a:rPr lang="pl-PL" sz="3200" b="1" dirty="0" smtClean="0">
                <a:solidFill>
                  <a:srgbClr val="002060"/>
                </a:solidFill>
                <a:cs typeface="B Mitra" pitchFamily="2" charset="-78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cs typeface="B Mitra" pitchFamily="2" charset="-78"/>
              </a:rPr>
              <a:t>2030</a:t>
            </a:r>
            <a:endParaRPr lang="en-US" sz="2400" b="1" dirty="0" smtClean="0">
              <a:solidFill>
                <a:srgbClr val="002060"/>
              </a:solidFill>
              <a:cs typeface="B Mitra" pitchFamily="2" charset="-78"/>
            </a:endParaRPr>
          </a:p>
          <a:p>
            <a:pPr algn="ctr" rtl="0"/>
            <a:r>
              <a:rPr lang="en-US" sz="2400" b="1" dirty="0" smtClean="0">
                <a:solidFill>
                  <a:srgbClr val="002060"/>
                </a:solidFill>
                <a:cs typeface="B Mitra" pitchFamily="2" charset="-78"/>
              </a:rPr>
              <a:t> </a:t>
            </a:r>
          </a:p>
          <a:p>
            <a:pPr algn="ctr" rtl="0"/>
            <a:endParaRPr lang="en-US" sz="2400" b="1" dirty="0" smtClean="0">
              <a:solidFill>
                <a:srgbClr val="002060"/>
              </a:solidFill>
              <a:cs typeface="B Mitra" pitchFamily="2" charset="-78"/>
            </a:endParaRPr>
          </a:p>
          <a:p>
            <a:pPr algn="ctr" rtl="0"/>
            <a:endParaRPr lang="pl-PL" sz="2400" b="1" dirty="0" smtClean="0">
              <a:solidFill>
                <a:srgbClr val="002060"/>
              </a:solidFill>
              <a:cs typeface="B Mitra" pitchFamily="2" charset="-78"/>
            </a:endParaRPr>
          </a:p>
          <a:p>
            <a:pPr algn="ctr" rtl="0"/>
            <a:endParaRPr lang="en-US" sz="2400" b="1" dirty="0" smtClean="0">
              <a:solidFill>
                <a:srgbClr val="002060"/>
              </a:solidFill>
              <a:cs typeface="B Mitra" pitchFamily="2" charset="-78"/>
            </a:endParaRPr>
          </a:p>
          <a:p>
            <a:pPr algn="ctr" rtl="0"/>
            <a:r>
              <a:rPr lang="en-US" sz="2400" b="1" dirty="0" smtClean="0">
                <a:solidFill>
                  <a:srgbClr val="002060"/>
                </a:solidFill>
                <a:cs typeface="B Mitra" pitchFamily="2" charset="-78"/>
              </a:rPr>
              <a:t>Kuala Lumpur – Malaysia</a:t>
            </a:r>
          </a:p>
          <a:p>
            <a:pPr algn="ctr" rtl="0"/>
            <a:r>
              <a:rPr lang="en-US" sz="2400" b="1" dirty="0" smtClean="0">
                <a:solidFill>
                  <a:srgbClr val="002060"/>
                </a:solidFill>
                <a:cs typeface="B Mitra" pitchFamily="2" charset="-78"/>
              </a:rPr>
              <a:t>January 2015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95300" y="6356351"/>
            <a:ext cx="278577" cy="365125"/>
          </a:xfrm>
        </p:spPr>
        <p:txBody>
          <a:bodyPr/>
          <a:lstStyle/>
          <a:p>
            <a:fld id="{B58184DB-16BA-486E-827C-F1559898FCBF}" type="slidenum">
              <a:rPr lang="fa-IR" b="1" smtClean="0"/>
              <a:pPr/>
              <a:t>2</a:t>
            </a:fld>
            <a:endParaRPr lang="fa-IR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28464" y="332656"/>
            <a:ext cx="864931" cy="609413"/>
            <a:chOff x="129736" y="388295"/>
            <a:chExt cx="669185" cy="452912"/>
          </a:xfrm>
        </p:grpSpPr>
        <p:pic>
          <p:nvPicPr>
            <p:cNvPr id="11" name="Picture 55" descr="arm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736" y="388295"/>
              <a:ext cx="669185" cy="267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215672" y="612469"/>
              <a:ext cx="504056" cy="228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l-PL" sz="1400" b="1" dirty="0" smtClean="0">
                  <a:solidFill>
                    <a:srgbClr val="002060"/>
                  </a:solidFill>
                </a:rPr>
                <a:t>AEOI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74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76284" y="1214422"/>
          <a:ext cx="8405872" cy="486393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714600"/>
                <a:gridCol w="1691272"/>
              </a:tblGrid>
              <a:tr h="525955">
                <a:tc>
                  <a:txBody>
                    <a:bodyPr/>
                    <a:lstStyle/>
                    <a:p>
                      <a:pPr algn="ctr" rtl="0"/>
                      <a:endParaRPr lang="fa-IR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Year</a:t>
                      </a:r>
                      <a:endParaRPr lang="fa-IR" dirty="0"/>
                    </a:p>
                  </a:txBody>
                  <a:tcPr marL="99060" marR="99060" anchor="ctr"/>
                </a:tc>
              </a:tr>
              <a:tr h="525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cs typeface="B Mitra" pitchFamily="2" charset="-78"/>
                        </a:rPr>
                        <a:t>Start of academic nuclear education</a:t>
                      </a:r>
                      <a:endParaRPr lang="fa-IR" sz="1800" dirty="0" smtClean="0">
                        <a:solidFill>
                          <a:srgbClr val="FF0000"/>
                        </a:solidFill>
                        <a:cs typeface="B Mitra" pitchFamily="2" charset="-78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1959</a:t>
                      </a:r>
                      <a:endParaRPr lang="fa-IR" dirty="0"/>
                    </a:p>
                  </a:txBody>
                  <a:tcPr marL="99060" marR="99060" anchor="ctr"/>
                </a:tc>
              </a:tr>
              <a:tr h="52595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Operation</a:t>
                      </a:r>
                      <a:r>
                        <a:rPr lang="en-US" baseline="0" dirty="0" smtClean="0"/>
                        <a:t> of TRR</a:t>
                      </a:r>
                      <a:endParaRPr lang="fa-IR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1968</a:t>
                      </a:r>
                      <a:endParaRPr lang="fa-IR" dirty="0"/>
                    </a:p>
                  </a:txBody>
                  <a:tcPr marL="99060" marR="99060" anchor="ctr"/>
                </a:tc>
              </a:tr>
              <a:tr h="52595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Establishment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of AEOI – Bushehr NPP Contract (KWU)</a:t>
                      </a:r>
                      <a:endParaRPr lang="fa-IR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1974</a:t>
                      </a:r>
                      <a:endParaRPr lang="fa-IR" dirty="0"/>
                    </a:p>
                  </a:txBody>
                  <a:tcPr marL="99060" marR="99060" anchor="ctr"/>
                </a:tc>
              </a:tr>
              <a:tr h="656291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Intergovernmental Agreement </a:t>
                      </a:r>
                      <a:r>
                        <a:rPr lang="en-US" baseline="0" dirty="0" smtClean="0"/>
                        <a:t>with Russia</a:t>
                      </a:r>
                      <a:r>
                        <a:rPr lang="en-US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B Mitra" pitchFamily="2" charset="-78"/>
                        </a:rPr>
                        <a:t>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completion of BNPP-1</a:t>
                      </a:r>
                      <a:endParaRPr lang="fa-IR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1995</a:t>
                      </a:r>
                      <a:endParaRPr lang="fa-IR" dirty="0"/>
                    </a:p>
                  </a:txBody>
                  <a:tcPr marL="99060" marR="99060" anchor="ctr"/>
                </a:tc>
              </a:tr>
              <a:tr h="525955"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Changing to Turn-Key contract</a:t>
                      </a:r>
                      <a:endParaRPr lang="fa-IR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1998</a:t>
                      </a:r>
                      <a:endParaRPr lang="fa-IR" dirty="0"/>
                    </a:p>
                  </a:txBody>
                  <a:tcPr marL="99060" marR="99060" anchor="ctr"/>
                </a:tc>
              </a:tr>
              <a:tr h="52595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BNPP-1, First</a:t>
                      </a:r>
                      <a:r>
                        <a:rPr lang="en-US" baseline="0" dirty="0" smtClean="0"/>
                        <a:t> grid connection</a:t>
                      </a:r>
                      <a:endParaRPr lang="fa-IR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Sept. 2011</a:t>
                      </a:r>
                      <a:endParaRPr lang="fa-IR" dirty="0"/>
                    </a:p>
                  </a:txBody>
                  <a:tcPr marL="99060" marR="99060" anchor="ctr"/>
                </a:tc>
              </a:tr>
              <a:tr h="52595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BNPP-1, Reach(Achieve) </a:t>
                      </a:r>
                      <a:r>
                        <a:rPr lang="en-US" baseline="0" dirty="0" smtClean="0"/>
                        <a:t> to 1000 MWe</a:t>
                      </a:r>
                      <a:endParaRPr lang="fa-IR" sz="1800" kern="1200" dirty="0" smtClean="0">
                        <a:solidFill>
                          <a:srgbClr val="00B050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Aug 2012</a:t>
                      </a:r>
                      <a:endParaRPr lang="fa-IR" dirty="0"/>
                    </a:p>
                  </a:txBody>
                  <a:tcPr marL="99060" marR="99060" anchor="ctr"/>
                </a:tc>
              </a:tr>
              <a:tr h="52595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BNPP-1, Provisional Acceptance</a:t>
                      </a:r>
                      <a:r>
                        <a:rPr lang="en-US" baseline="0" dirty="0" smtClean="0"/>
                        <a:t> to Iranian Operator</a:t>
                      </a:r>
                      <a:endParaRPr lang="fa-IR" sz="1800" kern="1200" dirty="0" smtClean="0">
                        <a:solidFill>
                          <a:srgbClr val="00B050"/>
                        </a:solidFill>
                        <a:latin typeface="Times New Roman" pitchFamily="18" charset="0"/>
                        <a:ea typeface="+mn-ea"/>
                        <a:cs typeface="B Nazanin" pitchFamily="2" charset="-78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 Sept.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2013</a:t>
                      </a:r>
                      <a:endParaRPr lang="fa-IR" dirty="0"/>
                    </a:p>
                  </a:txBody>
                  <a:tcPr marL="99060" marR="9906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20</a:t>
            </a:fld>
            <a:endParaRPr lang="fa-I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06152" y="28564"/>
            <a:ext cx="89154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History of Nuclear Energy in IRAN</a:t>
            </a:r>
            <a:endParaRPr lang="fa-I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21</a:t>
            </a:fld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952472" y="357166"/>
            <a:ext cx="625222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Bushehr Nuclear Power Plant-1 (BNPP-1)</a:t>
            </a:r>
            <a:endParaRPr lang="fa-IR" sz="28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512" y="1032476"/>
            <a:ext cx="8492177" cy="43320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58775" indent="-358775" algn="just" rtl="0">
              <a:lnSpc>
                <a:spcPct val="110000"/>
              </a:lnSpc>
              <a:buFont typeface="Courier New" pitchFamily="49" charset="0"/>
              <a:buChar char="o"/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Construction started in 1974, KWU design, 2 PWR units each 1293 MWe</a:t>
            </a:r>
          </a:p>
          <a:p>
            <a:pPr marL="358775" indent="-358775" algn="just" rtl="0">
              <a:lnSpc>
                <a:spcPct val="110000"/>
              </a:lnSpc>
              <a:buFont typeface="Courier New" pitchFamily="49" charset="0"/>
              <a:buChar char="o"/>
              <a:tabLst>
                <a:tab pos="173038" algn="l"/>
              </a:tabLst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Construction stopped in 1980</a:t>
            </a:r>
          </a:p>
          <a:p>
            <a:pPr marL="358775" indent="-358775" algn="just" rtl="0">
              <a:lnSpc>
                <a:spcPct val="110000"/>
              </a:lnSpc>
              <a:buFont typeface="Courier New" pitchFamily="49" charset="0"/>
              <a:buChar char="o"/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In Jan. 1996 contract was effective with RF to complete the unit-1 based on VVER-1000 type446 (modified version of 320) with most utilization of KWU available building &amp;  equipment</a:t>
            </a:r>
          </a:p>
          <a:p>
            <a:pPr algn="just" rtl="0">
              <a:lnSpc>
                <a:spcPct val="110000"/>
              </a:lnSpc>
            </a:pPr>
            <a:endParaRPr lang="en-US" sz="2400" b="1" dirty="0" smtClean="0">
              <a:latin typeface="+mj-lt"/>
              <a:cs typeface="Times New Roman" pitchFamily="18" charset="0"/>
            </a:endParaRPr>
          </a:p>
          <a:p>
            <a:pPr marL="358775" indent="-358775" algn="just" rtl="0">
              <a:lnSpc>
                <a:spcPct val="110000"/>
              </a:lnSpc>
              <a:buFont typeface="Courier New" pitchFamily="49" charset="0"/>
              <a:buChar char="o"/>
            </a:pPr>
            <a:r>
              <a:rPr lang="en-US" sz="28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First criticality achieved in 08.05.2011</a:t>
            </a:r>
          </a:p>
          <a:p>
            <a:pPr marL="358775" indent="-358775" algn="just" rtl="0">
              <a:lnSpc>
                <a:spcPct val="110000"/>
              </a:lnSpc>
              <a:buFont typeface="Courier New" pitchFamily="49" charset="0"/>
              <a:buChar char="o"/>
            </a:pPr>
            <a:r>
              <a:rPr lang="en-US" sz="28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Unit connected to the grid on 03.09.2011</a:t>
            </a:r>
          </a:p>
          <a:p>
            <a:pPr marL="358775" indent="-358775" algn="just" rtl="0">
              <a:lnSpc>
                <a:spcPct val="110000"/>
              </a:lnSpc>
              <a:buFont typeface="Courier New" pitchFamily="49" charset="0"/>
              <a:buChar char="o"/>
            </a:pPr>
            <a:r>
              <a:rPr lang="en-US" sz="28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Unit provisional acceptance in 23.09.2013</a:t>
            </a:r>
            <a:endParaRPr lang="fa-IR" sz="28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22</a:t>
            </a:fld>
            <a:endParaRPr lang="fa-IR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64568" y="404664"/>
            <a:ext cx="6215063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charset="-122"/>
                <a:cs typeface="Times New Roman" pitchFamily="18" charset="0"/>
              </a:rPr>
              <a:t>What was gained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77738" y="1000125"/>
            <a:ext cx="8667750" cy="536146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71463" indent="-271463" algn="l" rtl="0" eaLnBrk="0" fontAlgn="auto" hangingPunct="0">
              <a:lnSpc>
                <a:spcPct val="90000"/>
              </a:lnSpc>
              <a:spcBef>
                <a:spcPts val="600"/>
              </a:spcBef>
              <a:buSzPct val="80000"/>
              <a:buFont typeface="Calibri" pitchFamily="34" charset="0"/>
              <a:buChar char="•"/>
              <a:defRPr/>
            </a:pPr>
            <a:r>
              <a:rPr lang="en-US" sz="2400" b="1" dirty="0" smtClean="0">
                <a:latin typeface="+mn-lt"/>
                <a:cs typeface="+mn-cs"/>
              </a:rPr>
              <a:t>Updating </a:t>
            </a:r>
            <a:r>
              <a:rPr lang="en-US" sz="2400" b="1" dirty="0">
                <a:latin typeface="+mn-lt"/>
                <a:cs typeface="+mn-cs"/>
              </a:rPr>
              <a:t>nuclear standards,</a:t>
            </a:r>
          </a:p>
          <a:p>
            <a:pPr marL="271463" indent="-271463" algn="l" rtl="0" eaLnBrk="0" fontAlgn="auto" hangingPunct="0">
              <a:lnSpc>
                <a:spcPct val="90000"/>
              </a:lnSpc>
              <a:spcBef>
                <a:spcPts val="600"/>
              </a:spcBef>
              <a:buSzPct val="80000"/>
              <a:buFont typeface="Calibri" pitchFamily="34" charset="0"/>
              <a:buChar char="•"/>
              <a:defRPr/>
            </a:pPr>
            <a:r>
              <a:rPr lang="en-US" sz="2400" b="1" dirty="0" smtClean="0">
                <a:latin typeface="+mn-lt"/>
                <a:cs typeface="+mn-cs"/>
              </a:rPr>
              <a:t>Competency </a:t>
            </a:r>
            <a:r>
              <a:rPr lang="en-US" sz="2400" b="1" dirty="0">
                <a:latin typeface="+mn-lt"/>
                <a:cs typeface="+mn-cs"/>
              </a:rPr>
              <a:t>building in National Companies for suitable </a:t>
            </a:r>
            <a:r>
              <a:rPr lang="en-US" sz="2400" b="1" dirty="0" smtClean="0">
                <a:latin typeface="+mn-lt"/>
                <a:cs typeface="+mn-cs"/>
              </a:rPr>
              <a:t>   contribution </a:t>
            </a:r>
            <a:r>
              <a:rPr lang="en-US" sz="2400" b="1" dirty="0">
                <a:latin typeface="+mn-lt"/>
                <a:cs typeface="+mn-cs"/>
              </a:rPr>
              <a:t>in the program,</a:t>
            </a:r>
          </a:p>
          <a:p>
            <a:pPr marL="271463" indent="-271463" algn="l" rtl="0" eaLnBrk="0" fontAlgn="auto" hangingPunct="0">
              <a:lnSpc>
                <a:spcPct val="90000"/>
              </a:lnSpc>
              <a:spcBef>
                <a:spcPts val="600"/>
              </a:spcBef>
              <a:buSzPct val="80000"/>
              <a:buFont typeface="Calibri" pitchFamily="34" charset="0"/>
              <a:buChar char="•"/>
              <a:defRPr/>
            </a:pPr>
            <a:r>
              <a:rPr lang="en-US" sz="2400" b="1" dirty="0" smtClean="0">
                <a:latin typeface="+mn-lt"/>
                <a:cs typeface="+mn-cs"/>
              </a:rPr>
              <a:t>Engineering </a:t>
            </a:r>
            <a:r>
              <a:rPr lang="en-US" sz="2400" b="1" dirty="0">
                <a:latin typeface="+mn-lt"/>
                <a:cs typeface="+mn-cs"/>
              </a:rPr>
              <a:t>experience in Project Management,</a:t>
            </a:r>
          </a:p>
          <a:p>
            <a:pPr marL="271463" indent="-271463" algn="l" rtl="0" eaLnBrk="0" fontAlgn="auto" hangingPunct="0">
              <a:lnSpc>
                <a:spcPct val="90000"/>
              </a:lnSpc>
              <a:spcBef>
                <a:spcPts val="600"/>
              </a:spcBef>
              <a:buSzPct val="80000"/>
              <a:buFont typeface="Calibri" pitchFamily="34" charset="0"/>
              <a:buChar char="•"/>
              <a:defRPr/>
            </a:pPr>
            <a:r>
              <a:rPr lang="en-US" sz="2400" b="1" dirty="0" smtClean="0">
                <a:latin typeface="+mn-lt"/>
                <a:cs typeface="+mn-cs"/>
              </a:rPr>
              <a:t>Sufficient </a:t>
            </a:r>
            <a:r>
              <a:rPr lang="en-US" sz="2400" b="1" dirty="0">
                <a:latin typeface="+mn-lt"/>
                <a:cs typeface="+mn-cs"/>
              </a:rPr>
              <a:t>training in new generation for Operation,</a:t>
            </a:r>
          </a:p>
          <a:p>
            <a:pPr marL="271463" indent="-271463" algn="l" rtl="0" eaLnBrk="0" fontAlgn="auto" hangingPunct="0">
              <a:lnSpc>
                <a:spcPct val="90000"/>
              </a:lnSpc>
              <a:spcBef>
                <a:spcPts val="600"/>
              </a:spcBef>
              <a:buSzPct val="80000"/>
              <a:buFont typeface="Calibri" pitchFamily="34" charset="0"/>
              <a:buChar char="•"/>
              <a:defRPr/>
            </a:pPr>
            <a:r>
              <a:rPr lang="en-US" sz="2400" b="1" dirty="0" smtClean="0">
                <a:latin typeface="+mn-lt"/>
                <a:cs typeface="+mn-cs"/>
              </a:rPr>
              <a:t>Participation </a:t>
            </a:r>
            <a:r>
              <a:rPr lang="en-US" sz="2400" b="1" dirty="0">
                <a:latin typeface="+mn-lt"/>
                <a:cs typeface="+mn-cs"/>
              </a:rPr>
              <a:t>of trained operators in commissioning phase which enabled them prepared for proper repair &amp; maintenance activities and refueling,</a:t>
            </a:r>
          </a:p>
          <a:p>
            <a:pPr marL="271463" indent="-271463" algn="l" rtl="0" eaLnBrk="0" fontAlgn="auto" hangingPunct="0">
              <a:lnSpc>
                <a:spcPct val="90000"/>
              </a:lnSpc>
              <a:spcBef>
                <a:spcPts val="600"/>
              </a:spcBef>
              <a:buSzPct val="80000"/>
              <a:buFont typeface="Calibri" pitchFamily="34" charset="0"/>
              <a:buChar char="•"/>
              <a:defRPr/>
            </a:pPr>
            <a:r>
              <a:rPr lang="en-US" sz="2400" b="1" dirty="0" smtClean="0">
                <a:latin typeface="+mn-lt"/>
                <a:cs typeface="+mn-cs"/>
              </a:rPr>
              <a:t>Planning </a:t>
            </a:r>
            <a:r>
              <a:rPr lang="en-US" sz="2400" b="1" dirty="0">
                <a:latin typeface="+mn-lt"/>
                <a:cs typeface="+mn-cs"/>
              </a:rPr>
              <a:t>for development suitable Technical infrastructure,</a:t>
            </a:r>
          </a:p>
          <a:p>
            <a:pPr marL="271463" indent="-271463" algn="l" rtl="0" eaLnBrk="0" fontAlgn="auto" hangingPunct="0">
              <a:lnSpc>
                <a:spcPct val="90000"/>
              </a:lnSpc>
              <a:spcBef>
                <a:spcPts val="600"/>
              </a:spcBef>
              <a:buSzPct val="80000"/>
              <a:buFont typeface="Calibri" pitchFamily="34" charset="0"/>
              <a:buChar char="•"/>
              <a:defRPr/>
            </a:pPr>
            <a:r>
              <a:rPr lang="en-US" sz="2400" b="1" dirty="0" smtClean="0">
                <a:latin typeface="+mn-lt"/>
                <a:cs typeface="+mn-cs"/>
              </a:rPr>
              <a:t>Involvement </a:t>
            </a:r>
            <a:r>
              <a:rPr lang="en-US" sz="2400" b="1" dirty="0">
                <a:latin typeface="+mn-lt"/>
                <a:cs typeface="+mn-cs"/>
              </a:rPr>
              <a:t>of universities and research institutes in appropriate subjects,</a:t>
            </a:r>
          </a:p>
          <a:p>
            <a:pPr marL="271463" indent="-271463" algn="l" rtl="0" eaLnBrk="0" fontAlgn="auto" hangingPunct="0">
              <a:lnSpc>
                <a:spcPct val="90000"/>
              </a:lnSpc>
              <a:spcBef>
                <a:spcPts val="600"/>
              </a:spcBef>
              <a:buSzPct val="80000"/>
              <a:buFont typeface="Calibri" pitchFamily="34" charset="0"/>
              <a:buChar char="•"/>
              <a:defRPr/>
            </a:pPr>
            <a:r>
              <a:rPr lang="en-US" sz="2400" b="1" dirty="0">
                <a:latin typeface="+mn-lt"/>
                <a:cs typeface="+mn-cs"/>
              </a:rPr>
              <a:t>Upgrading nuclear safety infrastructure including Regulatory Body, and;</a:t>
            </a:r>
          </a:p>
          <a:p>
            <a:pPr marL="271463" indent="-271463" algn="l" rtl="0" eaLnBrk="0" fontAlgn="auto" hangingPunct="0">
              <a:lnSpc>
                <a:spcPct val="90000"/>
              </a:lnSpc>
              <a:spcBef>
                <a:spcPts val="600"/>
              </a:spcBef>
              <a:buSzPct val="80000"/>
              <a:buFont typeface="Calibri" pitchFamily="34" charset="0"/>
              <a:buChar char="•"/>
              <a:defRPr/>
            </a:pPr>
            <a:r>
              <a:rPr lang="en-US" sz="2400" b="1" dirty="0">
                <a:latin typeface="+mn-lt"/>
                <a:cs typeface="+mn-cs"/>
              </a:rPr>
              <a:t>Public awareness and </a:t>
            </a:r>
            <a:r>
              <a:rPr lang="en-US" sz="2400" b="1" dirty="0" smtClean="0">
                <a:latin typeface="+mn-lt"/>
                <a:cs typeface="+mn-cs"/>
              </a:rPr>
              <a:t>acceptance</a:t>
            </a:r>
            <a:endParaRPr lang="en-US" sz="24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9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23</a:t>
            </a:fld>
            <a:endParaRPr lang="fa-IR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39714" y="395288"/>
            <a:ext cx="844979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 rtl="0" eaLnBrk="0" fontAlgn="auto" hangingPunct="0">
              <a:spcBef>
                <a:spcPts val="0"/>
              </a:spcBef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charset="-122"/>
                <a:cs typeface="Times New Roman" pitchFamily="18" charset="0"/>
              </a:rPr>
              <a:t>Concerns on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charset="-122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charset="-122"/>
                <a:cs typeface="Times New Roman" pitchFamily="18" charset="0"/>
              </a:rPr>
              <a:t>Bushehr Nuclear Power Plant Program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32520" y="1124743"/>
            <a:ext cx="8453438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algn="l" rtl="0">
              <a:lnSpc>
                <a:spcPct val="150000"/>
              </a:lnSpc>
              <a:buSzPct val="80000"/>
              <a:buFont typeface="Courier New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More than 35 </a:t>
            </a:r>
            <a:r>
              <a:rPr lang="en-US" sz="2400" b="1" dirty="0">
                <a:latin typeface="Calibri" pitchFamily="34" charset="0"/>
              </a:rPr>
              <a:t>years under construction,</a:t>
            </a:r>
          </a:p>
          <a:p>
            <a:pPr marL="342900" indent="-342900" algn="l" rtl="0">
              <a:lnSpc>
                <a:spcPct val="150000"/>
              </a:lnSpc>
              <a:buSzPct val="80000"/>
              <a:buFont typeface="Courier New" pitchFamily="49" charset="0"/>
              <a:buChar char="o"/>
            </a:pPr>
            <a:r>
              <a:rPr lang="en-US" sz="2400" b="1" dirty="0" smtClean="0">
                <a:latin typeface="Calibri" pitchFamily="34" charset="0"/>
              </a:rPr>
              <a:t>Heavy </a:t>
            </a:r>
            <a:r>
              <a:rPr lang="en-US" sz="2400" b="1" dirty="0">
                <a:latin typeface="Calibri" pitchFamily="34" charset="0"/>
              </a:rPr>
              <a:t>preservation program within long steady state and construction period,</a:t>
            </a:r>
          </a:p>
          <a:p>
            <a:pPr marL="342900" indent="-342900" algn="l" rtl="0">
              <a:lnSpc>
                <a:spcPct val="150000"/>
              </a:lnSpc>
              <a:buSzPct val="80000"/>
              <a:buFont typeface="Courier New" pitchFamily="49" charset="0"/>
              <a:buChar char="o"/>
            </a:pPr>
            <a:r>
              <a:rPr lang="en-US" sz="2400" b="1" dirty="0">
                <a:latin typeface="Calibri" pitchFamily="34" charset="0"/>
              </a:rPr>
              <a:t>Destructions due to the air rides,</a:t>
            </a:r>
          </a:p>
          <a:p>
            <a:pPr marL="342900" indent="-342900" algn="l" rtl="0">
              <a:lnSpc>
                <a:spcPct val="150000"/>
              </a:lnSpc>
              <a:buSzPct val="80000"/>
              <a:buFont typeface="Courier New" pitchFamily="49" charset="0"/>
              <a:buChar char="o"/>
            </a:pPr>
            <a:r>
              <a:rPr lang="en-US" sz="2400" b="1" dirty="0" smtClean="0">
                <a:latin typeface="Calibri" pitchFamily="34" charset="0"/>
              </a:rPr>
              <a:t>Modified </a:t>
            </a:r>
            <a:r>
              <a:rPr lang="en-US" sz="2400" b="1" dirty="0">
                <a:latin typeface="Calibri" pitchFamily="34" charset="0"/>
              </a:rPr>
              <a:t>plant with two technologies,</a:t>
            </a:r>
          </a:p>
          <a:p>
            <a:pPr marL="342900" indent="-342900" algn="l" rtl="0">
              <a:lnSpc>
                <a:spcPct val="150000"/>
              </a:lnSpc>
              <a:buSzPct val="80000"/>
              <a:buFont typeface="Courier New" pitchFamily="49" charset="0"/>
              <a:buChar char="o"/>
            </a:pPr>
            <a:r>
              <a:rPr lang="en-US" sz="2400" b="1" dirty="0" smtClean="0">
                <a:latin typeface="Calibri" pitchFamily="34" charset="0"/>
              </a:rPr>
              <a:t>Loss </a:t>
            </a:r>
            <a:r>
              <a:rPr lang="en-US" sz="2400" b="1" dirty="0">
                <a:latin typeface="Calibri" pitchFamily="34" charset="0"/>
              </a:rPr>
              <a:t>of some </a:t>
            </a:r>
            <a:r>
              <a:rPr lang="en-US" sz="2400" b="1" dirty="0" err="1">
                <a:latin typeface="Calibri" pitchFamily="34" charset="0"/>
              </a:rPr>
              <a:t>equipments</a:t>
            </a:r>
            <a:r>
              <a:rPr lang="en-US" sz="2400" b="1" dirty="0">
                <a:latin typeface="Calibri" pitchFamily="34" charset="0"/>
              </a:rPr>
              <a:t> due to the “integration” program,</a:t>
            </a:r>
          </a:p>
          <a:p>
            <a:pPr marL="342900" indent="-342900" algn="l" rtl="0">
              <a:lnSpc>
                <a:spcPct val="150000"/>
              </a:lnSpc>
              <a:buSzPct val="80000"/>
              <a:buFont typeface="Courier New" pitchFamily="49" charset="0"/>
              <a:buChar char="o"/>
            </a:pPr>
            <a:r>
              <a:rPr lang="en-US" sz="2400" b="1" dirty="0" smtClean="0">
                <a:latin typeface="Calibri" pitchFamily="34" charset="0"/>
              </a:rPr>
              <a:t>Loss </a:t>
            </a:r>
            <a:r>
              <a:rPr lang="en-US" sz="2400" b="1" dirty="0">
                <a:latin typeface="Calibri" pitchFamily="34" charset="0"/>
              </a:rPr>
              <a:t>of trained experts of original program</a:t>
            </a:r>
          </a:p>
        </p:txBody>
      </p:sp>
    </p:spTree>
    <p:extLst>
      <p:ext uri="{BB962C8B-B14F-4D97-AF65-F5344CB8AC3E}">
        <p14:creationId xmlns:p14="http://schemas.microsoft.com/office/powerpoint/2010/main" val="214561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_0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033" y="857232"/>
            <a:ext cx="8643999" cy="578029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8184DB-16BA-486E-827C-F1559898FCBF}" type="slidenum">
              <a:rPr lang="fa-IR" sz="1600" smtClean="0"/>
              <a:pPr rtl="0"/>
              <a:t>24</a:t>
            </a:fld>
            <a:endParaRPr lang="fa-IR" sz="1600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title"/>
          </p:nvPr>
        </p:nvSpPr>
        <p:spPr>
          <a:xfrm>
            <a:off x="1023910" y="97566"/>
            <a:ext cx="7385474" cy="1045418"/>
          </a:xfrm>
        </p:spPr>
        <p:txBody>
          <a:bodyPr lIns="126435" tIns="72248" rIns="126435" bIns="72248">
            <a:noAutofit/>
          </a:bodyPr>
          <a:lstStyle/>
          <a:p>
            <a:pPr defTabSz="649288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Times New Roman" pitchFamily="18" charset="0"/>
                <a:sym typeface="Helvetica" pitchFamily="34" charset="0"/>
              </a:rPr>
              <a:t>Benefits of Bushehr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Times New Roman" pitchFamily="18" charset="0"/>
                <a:sym typeface="Helvetica" pitchFamily="34" charset="0"/>
              </a:rPr>
              <a:t>NPP-1 operation 2012-2014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5209" y="928670"/>
            <a:ext cx="85904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l" rtl="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800" b="1" dirty="0" smtClean="0">
                <a:solidFill>
                  <a:srgbClr val="FFFF00"/>
                </a:solidFill>
              </a:rPr>
              <a:t>Electric production, more than 10 Twh – End Of 2014</a:t>
            </a:r>
          </a:p>
          <a:p>
            <a:pPr marL="266700" indent="-266700" algn="l" rtl="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800" b="1" dirty="0" smtClean="0">
                <a:solidFill>
                  <a:srgbClr val="FFFF00"/>
                </a:solidFill>
              </a:rPr>
              <a:t>Saving more than 2.8 Billion liters fossil fuel </a:t>
            </a:r>
            <a:endParaRPr lang="en-US" sz="2800" b="1" baseline="30000" dirty="0" smtClean="0">
              <a:solidFill>
                <a:srgbClr val="FFFF00"/>
              </a:solidFill>
            </a:endParaRPr>
          </a:p>
          <a:p>
            <a:pPr marL="266700" indent="-266700" algn="l" rtl="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800" b="1" dirty="0" smtClean="0">
                <a:solidFill>
                  <a:srgbClr val="FFFF00"/>
                </a:solidFill>
              </a:rPr>
              <a:t>Preventing to release environmental pollutions , 8-10 million tons in year, approximately. </a:t>
            </a:r>
          </a:p>
        </p:txBody>
      </p:sp>
    </p:spTree>
    <p:extLst>
      <p:ext uri="{BB962C8B-B14F-4D97-AF65-F5344CB8AC3E}">
        <p14:creationId xmlns:p14="http://schemas.microsoft.com/office/powerpoint/2010/main" val="364739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92237" y="395567"/>
            <a:ext cx="8425259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 rtl="0" eaLnBrk="0" hangingPunct="0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  <a:cs typeface="Times New Roman" pitchFamily="18" charset="0"/>
              </a:rPr>
              <a:t>Reasons for developing the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  <a:cs typeface="Times New Roman" pitchFamily="18" charset="0"/>
              </a:rPr>
              <a:t>nuclear power in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  <a:cs typeface="Times New Roman" pitchFamily="18" charset="0"/>
              </a:rPr>
              <a:t>I.R. of IRAN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32520" y="1000108"/>
            <a:ext cx="8844317" cy="47705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1925" indent="-342900" algn="l" rtl="0" eaLnBrk="0" hangingPunct="0">
              <a:spcBef>
                <a:spcPts val="6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/>
            </a:pPr>
            <a:r>
              <a:rPr lang="en-US" sz="2200" b="1" dirty="0" smtClean="0">
                <a:solidFill>
                  <a:srgbClr val="2E5433"/>
                </a:solidFill>
              </a:rPr>
              <a:t>Needs </a:t>
            </a:r>
            <a:r>
              <a:rPr lang="en-US" sz="2200" b="1" dirty="0"/>
              <a:t>of </a:t>
            </a:r>
            <a:r>
              <a:rPr lang="en-US" sz="2200" b="1" dirty="0" smtClean="0"/>
              <a:t>the Country's </a:t>
            </a:r>
            <a:r>
              <a:rPr lang="en-US" sz="2200" b="1" dirty="0"/>
              <a:t>developing programs for energy </a:t>
            </a:r>
            <a:endParaRPr lang="en-US" sz="2200" b="1" dirty="0" smtClean="0"/>
          </a:p>
          <a:p>
            <a:pPr marL="341925" lvl="0" indent="-342900" algn="l" rtl="0" eaLnBrk="0" hangingPunct="0">
              <a:spcBef>
                <a:spcPts val="6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/>
            </a:pPr>
            <a:r>
              <a:rPr lang="en-US" sz="2200" b="1" dirty="0" smtClean="0"/>
              <a:t>The necessities arise from energy security point of view</a:t>
            </a:r>
          </a:p>
          <a:p>
            <a:pPr marL="341925" lvl="0" indent="-342900" algn="l" rtl="0" eaLnBrk="0" hangingPunct="0">
              <a:spcBef>
                <a:spcPts val="6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/>
            </a:pPr>
            <a:r>
              <a:rPr lang="en-US" sz="2000" b="1" dirty="0" smtClean="0">
                <a:solidFill>
                  <a:srgbClr val="2E5433"/>
                </a:solidFill>
              </a:rPr>
              <a:t>Diversification of power generation sources through implementation of NPP  </a:t>
            </a:r>
            <a:endParaRPr lang="en-US" sz="2200" b="1" dirty="0" smtClean="0"/>
          </a:p>
          <a:p>
            <a:pPr marL="341925" lvl="0" indent="-342900" algn="l" rtl="0" eaLnBrk="0" hangingPunct="0">
              <a:spcBef>
                <a:spcPts val="6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/>
            </a:pPr>
            <a:r>
              <a:rPr lang="en-US" sz="2200" b="1" dirty="0" smtClean="0"/>
              <a:t>Environmental consideration and sustainable development</a:t>
            </a:r>
          </a:p>
          <a:p>
            <a:pPr marL="341925" lvl="0" indent="-342900" algn="l" rtl="0" eaLnBrk="0" hangingPunct="0">
              <a:spcBef>
                <a:spcPts val="6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/>
            </a:pPr>
            <a:r>
              <a:rPr lang="en-US" sz="2200" b="1" dirty="0" smtClean="0">
                <a:solidFill>
                  <a:srgbClr val="2E5433"/>
                </a:solidFill>
              </a:rPr>
              <a:t>Limitation of energy sector's impact on environment – restriction on SO2, </a:t>
            </a:r>
            <a:r>
              <a:rPr lang="en-US" sz="2200" b="1" dirty="0" err="1" smtClean="0">
                <a:solidFill>
                  <a:srgbClr val="2E5433"/>
                </a:solidFill>
              </a:rPr>
              <a:t>NOx</a:t>
            </a:r>
            <a:r>
              <a:rPr lang="en-US" sz="2200" b="1" dirty="0" smtClean="0">
                <a:solidFill>
                  <a:srgbClr val="2E5433"/>
                </a:solidFill>
              </a:rPr>
              <a:t> and CO2 emissions</a:t>
            </a:r>
            <a:endParaRPr lang="en-US" sz="2200" b="1" dirty="0" smtClean="0"/>
          </a:p>
          <a:p>
            <a:pPr marL="341925" indent="-342900" algn="l" rtl="0" eaLnBrk="0" hangingPunct="0">
              <a:spcBef>
                <a:spcPts val="6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/>
            </a:pPr>
            <a:r>
              <a:rPr lang="en-US" sz="2200" b="1" dirty="0" smtClean="0"/>
              <a:t>Techno-economic advantages </a:t>
            </a:r>
          </a:p>
          <a:p>
            <a:pPr marL="341925" indent="-342900" algn="l" rtl="0" eaLnBrk="0" hangingPunct="0">
              <a:spcBef>
                <a:spcPts val="6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/>
            </a:pPr>
            <a:r>
              <a:rPr lang="en-US" sz="2200" b="1" dirty="0" smtClean="0"/>
              <a:t>Influence on the development of other sectors</a:t>
            </a:r>
          </a:p>
          <a:p>
            <a:pPr marL="341925" lvl="1" indent="-342900" algn="l" rtl="0" eaLnBrk="0" hangingPunct="0">
              <a:spcBef>
                <a:spcPts val="6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/>
            </a:pPr>
            <a:r>
              <a:rPr lang="en-US" sz="2200" b="1" dirty="0" smtClean="0"/>
              <a:t>Possibility of using the oil resources to produce higher-value products </a:t>
            </a:r>
          </a:p>
          <a:p>
            <a:pPr marL="341925" lvl="1" indent="-342900" algn="l" rtl="0" eaLnBrk="0" hangingPunct="0">
              <a:spcBef>
                <a:spcPts val="6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/>
            </a:pPr>
            <a:r>
              <a:rPr lang="en-US" sz="2200" b="1" dirty="0" smtClean="0"/>
              <a:t>Iran has to </a:t>
            </a:r>
            <a:r>
              <a:rPr lang="en-US" sz="2200" b="1" dirty="0" smtClean="0">
                <a:solidFill>
                  <a:srgbClr val="2E5433"/>
                </a:solidFill>
              </a:rPr>
              <a:t>use energy mix option and especially  developing the nuclear power plants as a necessary part of energy mix in long term programs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25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98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26</a:t>
            </a:fld>
            <a:endParaRPr lang="fa-IR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6288" y="1071546"/>
            <a:ext cx="9070182" cy="531974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indent="-342900" algn="l" rtl="0"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Recent Study </a:t>
            </a:r>
            <a:r>
              <a:rPr lang="en-US" sz="2400" b="1" dirty="0" smtClean="0"/>
              <a:t>conducted by Nuclear Power Production &amp; Development Company (NPPD Co.)</a:t>
            </a:r>
          </a:p>
          <a:p>
            <a:pPr marL="742950" lvl="1" indent="-285750" algn="l" rtl="0">
              <a:spcBef>
                <a:spcPct val="20000"/>
              </a:spcBef>
              <a:buSzPct val="90000"/>
              <a:buFont typeface="Courier New" pitchFamily="49" charset="0"/>
              <a:buChar char="o"/>
            </a:pPr>
            <a:r>
              <a:rPr lang="en-US" sz="2400" dirty="0" smtClean="0"/>
              <a:t>Goal: To determine the share of nuclear energy in the country's electric power sector</a:t>
            </a:r>
          </a:p>
          <a:p>
            <a:pPr marL="742950" lvl="1" indent="-285750" algn="l" rtl="0">
              <a:spcBef>
                <a:spcPct val="20000"/>
              </a:spcBef>
              <a:buSzPct val="90000"/>
              <a:buFont typeface="Courier New" pitchFamily="49" charset="0"/>
              <a:buChar char="o"/>
            </a:pPr>
            <a:r>
              <a:rPr lang="en-US" sz="2400" dirty="0" smtClean="0"/>
              <a:t>Time of study: 2010</a:t>
            </a:r>
          </a:p>
          <a:p>
            <a:pPr marL="742950" lvl="1" indent="-285750" algn="l" rtl="0">
              <a:spcBef>
                <a:spcPct val="20000"/>
              </a:spcBef>
              <a:buSzPct val="90000"/>
              <a:buFont typeface="Courier New" pitchFamily="49" charset="0"/>
              <a:buChar char="o"/>
            </a:pPr>
            <a:r>
              <a:rPr lang="en-US" sz="2400" dirty="0" smtClean="0"/>
              <a:t>Planning period : 2010-2030</a:t>
            </a:r>
          </a:p>
          <a:p>
            <a:pPr marL="742950" lvl="1" indent="-285750" algn="l" rtl="0">
              <a:spcBef>
                <a:spcPct val="20000"/>
              </a:spcBef>
              <a:buSzPct val="90000"/>
              <a:buFont typeface="Courier New" pitchFamily="49" charset="0"/>
              <a:buChar char="o"/>
            </a:pPr>
            <a:r>
              <a:rPr lang="en-US" sz="2400" dirty="0" smtClean="0"/>
              <a:t>Planning Model: WASP – IAEA (Wien Automatic System Planning)</a:t>
            </a:r>
          </a:p>
          <a:p>
            <a:pPr marL="742950" lvl="1" indent="-285750" algn="l" rtl="0">
              <a:spcBef>
                <a:spcPct val="20000"/>
              </a:spcBef>
              <a:buSzPct val="90000"/>
            </a:pPr>
            <a:r>
              <a:rPr lang="en-US" sz="2400" dirty="0" smtClean="0"/>
              <a:t>	</a:t>
            </a:r>
          </a:p>
          <a:p>
            <a:pPr marL="742950" lvl="1" indent="-285750" algn="l" rtl="0">
              <a:spcBef>
                <a:spcPct val="20000"/>
              </a:spcBef>
              <a:buSzPct val="90000"/>
            </a:pPr>
            <a:r>
              <a:rPr lang="en-US" sz="2400" dirty="0" smtClean="0"/>
              <a:t>	</a:t>
            </a:r>
            <a:r>
              <a:rPr lang="en-US" sz="2000" b="1" dirty="0"/>
              <a:t>WASP (Wien Automatic System Planning </a:t>
            </a:r>
            <a:r>
              <a:rPr lang="en-US" sz="2000" b="1" dirty="0" smtClean="0"/>
              <a:t>Package)</a:t>
            </a:r>
            <a:r>
              <a:rPr lang="en-US" sz="2000" b="1" dirty="0"/>
              <a:t> </a:t>
            </a:r>
            <a:r>
              <a:rPr lang="en-US" sz="2000" b="1" dirty="0" smtClean="0"/>
              <a:t>is specific Model for Planning of electrical energy and simulate the systems of electricity production and consumption. WASP determines which need to be generated by the power plants.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Courier New" pitchFamily="49" charset="0"/>
              <a:buChar char="o"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75452" y="5857892"/>
            <a:ext cx="957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lnSpc>
                <a:spcPct val="120000"/>
              </a:lnSpc>
              <a:buFont typeface="Wingdings" pitchFamily="2" charset="2"/>
              <a:buNone/>
            </a:pPr>
            <a:endParaRPr lang="en-US" sz="2300" b="1" dirty="0">
              <a:solidFill>
                <a:srgbClr val="993300"/>
              </a:solidFill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Nuclear Power Planning  for Electricity Production by </a:t>
            </a:r>
            <a:r>
              <a:rPr lang="fa-IR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~2030</a:t>
            </a:r>
            <a:b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</a:br>
            <a:endParaRPr lang="en-US" sz="20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28659" y="1571612"/>
            <a:ext cx="394695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The share of nuclear power in electricity generation</a:t>
            </a:r>
            <a:endParaRPr lang="fa-IR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476483" y="2928934"/>
            <a:ext cx="6965205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Techno - economic  considerations for Development of nuclear power plants by WASP</a:t>
            </a:r>
            <a:endParaRPr lang="fa-IR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76483" y="4500570"/>
            <a:ext cx="7119987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Access to advanced Technologies, Diversification and security of energy and Environmental impact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608377" y="3678638"/>
            <a:ext cx="2499536" cy="158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5" idx="1"/>
          </p:cNvCxnSpPr>
          <p:nvPr/>
        </p:nvCxnSpPr>
        <p:spPr>
          <a:xfrm rot="10800000">
            <a:off x="1878177" y="3392082"/>
            <a:ext cx="598306" cy="12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1857353" y="4929199"/>
            <a:ext cx="598306" cy="12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27</a:t>
            </a:fld>
            <a:endParaRPr lang="fa-IR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3519" y="306686"/>
            <a:ext cx="9410700" cy="7858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800" b="1" dirty="0" smtClean="0">
                <a:solidFill>
                  <a:schemeClr val="tx2"/>
                </a:solidFill>
                <a:cs typeface="Times New Roman" pitchFamily="18" charset="0"/>
              </a:rPr>
              <a:t>Nuclear Power Planning  for Electricity Production by </a:t>
            </a:r>
            <a:r>
              <a:rPr lang="fa-IR" sz="1800" b="1" dirty="0" smtClean="0">
                <a:solidFill>
                  <a:schemeClr val="tx2"/>
                </a:solidFill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cs typeface="Times New Roman" pitchFamily="18" charset="0"/>
              </a:rPr>
              <a:t>~2030</a:t>
            </a:r>
            <a:br>
              <a:rPr lang="en-US" sz="18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en-US" sz="1800" b="1" dirty="0" smtClean="0">
                <a:cs typeface="Times New Roman" pitchFamily="18" charset="0"/>
              </a:rPr>
              <a:t>conducted by Nuclear Power Production &amp; Development Company (NPPD Co.)</a:t>
            </a:r>
            <a:br>
              <a:rPr lang="en-US" sz="1800" b="1" dirty="0" smtClean="0">
                <a:cs typeface="Times New Roman" pitchFamily="18" charset="0"/>
              </a:rPr>
            </a:br>
            <a:r>
              <a:rPr lang="en-US" sz="18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endParaRPr lang="en-US" sz="18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5185174" y="2781300"/>
            <a:ext cx="0" cy="1295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8150094" y="3429001"/>
            <a:ext cx="0" cy="7921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029463" y="1643050"/>
            <a:ext cx="2166954" cy="1138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</p:spPr>
        <p:txBody>
          <a:bodyPr wrap="none" anchor="ctr">
            <a:flatTx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B Titr" pitchFamily="2" charset="-78"/>
              </a:rPr>
              <a:t>WASP</a:t>
            </a:r>
          </a:p>
          <a:p>
            <a:pPr algn="ctr" rtl="0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B Titr" pitchFamily="2" charset="-78"/>
              </a:rPr>
              <a:t>Study</a:t>
            </a:r>
            <a:endParaRPr lang="en-US" sz="2400" dirty="0" smtClean="0">
              <a:latin typeface="Tahoma" pitchFamily="34" charset="0"/>
              <a:cs typeface="B Titr" pitchFamily="2" charset="-78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050104" y="4076706"/>
            <a:ext cx="2283891" cy="92393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</p:spPr>
        <p:txBody>
          <a:bodyPr wrap="none" anchor="ctr">
            <a:flatTx/>
          </a:bodyPr>
          <a:lstStyle/>
          <a:p>
            <a:pPr algn="ctr" rtl="0"/>
            <a:r>
              <a:rPr lang="en-US" sz="2000" b="1" dirty="0" smtClean="0">
                <a:latin typeface="Tahoma" pitchFamily="34" charset="0"/>
                <a:cs typeface="B Titr" pitchFamily="2" charset="-78"/>
              </a:rPr>
              <a:t>Economical</a:t>
            </a:r>
            <a:endParaRPr lang="en-US" sz="2000" b="1" dirty="0">
              <a:latin typeface="Tahoma" pitchFamily="34" charset="0"/>
              <a:cs typeface="B Titr" pitchFamily="2" charset="-78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164696" y="4130676"/>
            <a:ext cx="2044818" cy="85091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</p:spPr>
        <p:txBody>
          <a:bodyPr wrap="none" anchor="ctr">
            <a:flatTx/>
          </a:bodyPr>
          <a:lstStyle/>
          <a:p>
            <a:pPr algn="ctr" rtl="0"/>
            <a:r>
              <a:rPr lang="en-US" sz="2000" b="1" dirty="0" smtClean="0">
                <a:latin typeface="Tahoma" pitchFamily="34" charset="0"/>
                <a:cs typeface="B Titr" pitchFamily="2" charset="-78"/>
              </a:rPr>
              <a:t>Technical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220253" y="3429000"/>
            <a:ext cx="592984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2220253" y="3429000"/>
            <a:ext cx="0" cy="7207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1004361" y="4092575"/>
            <a:ext cx="2418027" cy="90806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</p:spPr>
        <p:txBody>
          <a:bodyPr wrap="none" anchor="ctr">
            <a:flatTx/>
          </a:bodyPr>
          <a:lstStyle/>
          <a:p>
            <a:pPr algn="ctr" rtl="0"/>
            <a:r>
              <a:rPr lang="en-US" sz="2000" b="1" dirty="0" smtClean="0">
                <a:latin typeface="Tahoma" pitchFamily="34" charset="0"/>
                <a:cs typeface="B Titr" pitchFamily="2" charset="-78"/>
              </a:rPr>
              <a:t>Environmental</a:t>
            </a:r>
            <a:endParaRPr lang="en-US" sz="2000" b="1" dirty="0">
              <a:latin typeface="Tahoma" pitchFamily="34" charset="0"/>
              <a:cs typeface="B Titr" pitchFamily="2" charset="-78"/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928659" y="1214422"/>
            <a:ext cx="2493729" cy="714380"/>
          </a:xfrm>
          <a:prstGeom prst="roundRect">
            <a:avLst>
              <a:gd name="adj" fmla="val 1147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B Titr" pitchFamily="2" charset="-78"/>
              </a:rPr>
              <a:t>WASP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B Titr" pitchFamily="2" charset="-78"/>
              </a:rPr>
              <a:t>Features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28</a:t>
            </a:fld>
            <a:endParaRPr lang="fa-IR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95300" y="71438"/>
            <a:ext cx="8915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Nuclear Power Planning  for Electricity Production by </a:t>
            </a:r>
            <a:r>
              <a:rPr lang="fa-IR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~2030</a:t>
            </a:r>
            <a:b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</a:br>
            <a:endParaRPr lang="en-US" sz="2000" dirty="0" smtClean="0"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6213" y="5857875"/>
            <a:ext cx="957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B Lotus" pitchFamily="2" charset="-78"/>
              </a:rPr>
              <a:t>Wien Automatic System Planning Package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41704" y="908720"/>
            <a:ext cx="8083704" cy="352839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indent="-342900" algn="l" rtl="0"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b="1" dirty="0" smtClean="0"/>
              <a:t>WASP Required Data</a:t>
            </a:r>
            <a:endParaRPr lang="en-US" sz="2000" b="1" dirty="0" smtClean="0"/>
          </a:p>
          <a:p>
            <a:pPr marL="742950" lvl="1" indent="-285750" algn="l" rtl="0">
              <a:buSzPct val="90000"/>
              <a:buFont typeface="Courier New" pitchFamily="49" charset="0"/>
              <a:buChar char="o"/>
            </a:pPr>
            <a:r>
              <a:rPr lang="en-US" sz="2000" dirty="0" smtClean="0"/>
              <a:t>Type of candidate power plants and Its Capacity</a:t>
            </a:r>
          </a:p>
          <a:p>
            <a:pPr marL="742950" lvl="1" indent="-285750" algn="l" rtl="0">
              <a:buSzPct val="90000"/>
              <a:buFont typeface="Courier New" pitchFamily="49" charset="0"/>
              <a:buChar char="o"/>
            </a:pPr>
            <a:r>
              <a:rPr lang="en-US" sz="2000" dirty="0" smtClean="0"/>
              <a:t>Investment cost</a:t>
            </a:r>
          </a:p>
          <a:p>
            <a:pPr marL="742950" lvl="1" indent="-285750" algn="l" rtl="0">
              <a:buSzPct val="90000"/>
              <a:buFont typeface="Courier New" pitchFamily="49" charset="0"/>
              <a:buChar char="o"/>
            </a:pPr>
            <a:r>
              <a:rPr lang="en-US" sz="2000" dirty="0" smtClean="0"/>
              <a:t>Type of fuels (fossil, nuclear and …)and Thermal value</a:t>
            </a:r>
          </a:p>
          <a:p>
            <a:pPr marL="742950" lvl="1" indent="-285750" algn="l" rtl="0">
              <a:buSzPct val="90000"/>
              <a:buFont typeface="Courier New" pitchFamily="49" charset="0"/>
              <a:buChar char="o"/>
            </a:pPr>
            <a:r>
              <a:rPr lang="en-US" sz="2000" dirty="0" smtClean="0"/>
              <a:t>Fuel price</a:t>
            </a:r>
          </a:p>
          <a:p>
            <a:pPr marL="742950" lvl="1" indent="-285750" algn="l" rtl="0">
              <a:buSzPct val="90000"/>
              <a:buFont typeface="Courier New" pitchFamily="49" charset="0"/>
              <a:buChar char="o"/>
            </a:pPr>
            <a:r>
              <a:rPr lang="en-US" sz="2000" dirty="0" smtClean="0"/>
              <a:t>Power Plant Efficiency</a:t>
            </a:r>
          </a:p>
          <a:p>
            <a:pPr marL="742950" lvl="1" indent="-285750" algn="l" rtl="0">
              <a:buSzPct val="90000"/>
              <a:buFont typeface="Courier New" pitchFamily="49" charset="0"/>
              <a:buChar char="o"/>
            </a:pPr>
            <a:r>
              <a:rPr lang="en-US" sz="2000" dirty="0" smtClean="0"/>
              <a:t>Operating &amp; maintenance costs</a:t>
            </a:r>
          </a:p>
          <a:p>
            <a:pPr marL="742950" lvl="1" indent="-285750" algn="l" rtl="0">
              <a:buSzPct val="90000"/>
              <a:buFont typeface="Courier New" pitchFamily="49" charset="0"/>
              <a:buChar char="o"/>
            </a:pPr>
            <a:r>
              <a:rPr lang="en-US" sz="2000" dirty="0" smtClean="0"/>
              <a:t>Lifetime </a:t>
            </a:r>
          </a:p>
          <a:p>
            <a:pPr marL="742950" lvl="1" indent="-285750" algn="l" rtl="0">
              <a:buSzPct val="90000"/>
              <a:buFont typeface="Courier New" pitchFamily="49" charset="0"/>
              <a:buChar char="o"/>
            </a:pPr>
            <a:r>
              <a:rPr lang="en-US" sz="2000" dirty="0" smtClean="0"/>
              <a:t>Entrance time of under construction power plants </a:t>
            </a:r>
          </a:p>
          <a:p>
            <a:pPr marL="742950" lvl="1" indent="-285750" algn="l" rtl="0">
              <a:buSzPct val="90000"/>
              <a:buFont typeface="Courier New" pitchFamily="49" charset="0"/>
              <a:buChar char="o"/>
            </a:pPr>
            <a:r>
              <a:rPr lang="en-US" sz="2000" dirty="0" smtClean="0"/>
              <a:t>Composition of fuel used in the different seasons</a:t>
            </a:r>
          </a:p>
          <a:p>
            <a:pPr marL="742950" lvl="1" indent="-285750" algn="l" rtl="0">
              <a:buSzPct val="90000"/>
              <a:buFont typeface="Courier New" pitchFamily="49" charset="0"/>
              <a:buChar char="o"/>
            </a:pPr>
            <a:r>
              <a:rPr lang="en-US" sz="2000" dirty="0" smtClean="0"/>
              <a:t>Construction time</a:t>
            </a:r>
            <a:endParaRPr lang="en-US" dirty="0" smtClean="0"/>
          </a:p>
          <a:p>
            <a:pPr marL="742950" lvl="1" indent="-285750" algn="l" rtl="0">
              <a:spcBef>
                <a:spcPct val="20000"/>
              </a:spcBef>
              <a:buSzPct val="90000"/>
              <a:buFont typeface="Courier New" pitchFamily="49" charset="0"/>
              <a:buChar char="o"/>
            </a:pPr>
            <a:endParaRPr lang="en-US" sz="2000" dirty="0" smtClean="0"/>
          </a:p>
          <a:p>
            <a:pPr marL="742950" lvl="1" indent="-285750" algn="l" rtl="0">
              <a:spcBef>
                <a:spcPct val="20000"/>
              </a:spcBef>
              <a:buSzPct val="90000"/>
              <a:buFont typeface="Courier New" pitchFamily="49" charset="0"/>
              <a:buChar char="o"/>
            </a:pPr>
            <a:endParaRPr lang="en-US" sz="2000" dirty="0" smtClean="0"/>
          </a:p>
          <a:p>
            <a:pPr marL="742950" lvl="1" indent="-285750" algn="l" rtl="0">
              <a:spcBef>
                <a:spcPct val="20000"/>
              </a:spcBef>
              <a:buSzPct val="90000"/>
              <a:buFont typeface="Courier New" pitchFamily="49" charset="0"/>
              <a:buChar char="o"/>
            </a:pPr>
            <a:endParaRPr lang="en-US" sz="2000" dirty="0" smtClean="0"/>
          </a:p>
          <a:p>
            <a:pPr marL="742950" lvl="1" indent="-285750" algn="l" rtl="0">
              <a:spcBef>
                <a:spcPct val="20000"/>
              </a:spcBef>
              <a:buSzPct val="90000"/>
            </a:pP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29</a:t>
            </a:fld>
            <a:endParaRPr lang="fa-I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9125" y="4725145"/>
            <a:ext cx="9069388" cy="1368152"/>
          </a:xfrm>
          <a:prstGeom prst="rect">
            <a:avLst/>
          </a:prstGeom>
        </p:spPr>
        <p:txBody>
          <a:bodyPr rtlCol="1"/>
          <a:lstStyle/>
          <a:p>
            <a:pPr marL="271463" indent="-271463" algn="l" rtl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2060"/>
                </a:solidFill>
                <a:latin typeface="+mn-lt"/>
                <a:cs typeface="+mn-cs"/>
              </a:rPr>
              <a:t>Different scenarios were defined based on the parameters of each candidate plant and the results were analyzed.</a:t>
            </a:r>
          </a:p>
          <a:p>
            <a:pPr marL="271463" indent="-271463" algn="l" rtl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2060"/>
                </a:solidFill>
                <a:latin typeface="+mn-lt"/>
                <a:cs typeface="+mn-cs"/>
              </a:rPr>
              <a:t>First load required and electricity capacity for 2010~ 2030 was determined.</a:t>
            </a:r>
          </a:p>
          <a:p>
            <a:pPr marL="271463" indent="-271463" algn="l" rtl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2060"/>
                </a:solidFill>
                <a:latin typeface="+mn-lt"/>
                <a:cs typeface="+mn-cs"/>
              </a:rPr>
              <a:t>Then 36 scenarios were performed by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+mn-cs"/>
              </a:rPr>
              <a:t>WASP</a:t>
            </a:r>
            <a:endParaRPr lang="en-US" sz="2000" b="1" dirty="0">
              <a:latin typeface="+mn-lt"/>
              <a:cs typeface="+mn-cs"/>
            </a:endParaRPr>
          </a:p>
          <a:p>
            <a:pPr marL="271463" indent="-271463" algn="l" rtl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>
              <a:latin typeface="+mn-lt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  <a:cs typeface="+mn-cs"/>
            </a:endParaRPr>
          </a:p>
          <a:p>
            <a:pPr marL="742950" lvl="1" indent="-285750" algn="l" rtl="0" fontAlgn="auto">
              <a:spcBef>
                <a:spcPct val="20000"/>
              </a:spcBef>
              <a:spcAft>
                <a:spcPts val="0"/>
              </a:spcAft>
              <a:buSzPct val="90000"/>
              <a:buFont typeface="Courier New" pitchFamily="49" charset="0"/>
              <a:buChar char="o"/>
              <a:defRPr/>
            </a:pPr>
            <a:endParaRPr lang="en-US" sz="2000" b="1" dirty="0">
              <a:latin typeface="+mn-lt"/>
              <a:cs typeface="+mn-cs"/>
            </a:endParaRPr>
          </a:p>
          <a:p>
            <a:pPr marL="742950" lvl="1" indent="-285750" algn="l" rtl="0" fontAlgn="auto">
              <a:spcBef>
                <a:spcPct val="20000"/>
              </a:spcBef>
              <a:spcAft>
                <a:spcPts val="0"/>
              </a:spcAft>
              <a:buSzPct val="90000"/>
              <a:buFont typeface="Courier New" pitchFamily="49" charset="0"/>
              <a:buChar char="o"/>
              <a:defRPr/>
            </a:pPr>
            <a:endParaRPr lang="en-US" sz="2000" b="1" dirty="0">
              <a:latin typeface="+mn-lt"/>
              <a:cs typeface="+mn-cs"/>
            </a:endParaRPr>
          </a:p>
          <a:p>
            <a:pPr marL="742950" lvl="1" indent="-285750" algn="l" rtl="0" fontAlgn="auto">
              <a:spcBef>
                <a:spcPct val="20000"/>
              </a:spcBef>
              <a:spcAft>
                <a:spcPts val="0"/>
              </a:spcAft>
              <a:buSzPct val="90000"/>
              <a:buFont typeface="Courier New" pitchFamily="49" charset="0"/>
              <a:buChar char="o"/>
              <a:defRPr/>
            </a:pPr>
            <a:endParaRPr lang="en-US" sz="2000" b="1" dirty="0">
              <a:latin typeface="+mn-lt"/>
              <a:cs typeface="+mn-cs"/>
            </a:endParaRPr>
          </a:p>
          <a:p>
            <a:pPr marL="742950" lvl="1" indent="-285750" algn="l" rtl="0" fontAlgn="auto">
              <a:spcBef>
                <a:spcPct val="20000"/>
              </a:spcBef>
              <a:spcAft>
                <a:spcPts val="0"/>
              </a:spcAft>
              <a:buSzPct val="90000"/>
              <a:defRPr/>
            </a:pPr>
            <a:endParaRPr lang="fa-IR" sz="2000" b="1" dirty="0">
              <a:latin typeface="+mn-lt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1800" b="1" dirty="0" smtClean="0">
                <a:solidFill>
                  <a:schemeClr val="tx2"/>
                </a:solidFill>
                <a:cs typeface="Times New Roman" pitchFamily="18" charset="0"/>
              </a:rPr>
              <a:t>Nuclear Power Planning  for Electricity Production by </a:t>
            </a:r>
            <a:r>
              <a:rPr lang="fa-IR" sz="1800" b="1" dirty="0" smtClean="0">
                <a:solidFill>
                  <a:schemeClr val="tx2"/>
                </a:solidFill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cs typeface="Times New Roman" pitchFamily="18" charset="0"/>
              </a:rPr>
              <a:t>~2030</a:t>
            </a:r>
            <a:br>
              <a:rPr lang="en-US" sz="1800" b="1" dirty="0" smtClean="0">
                <a:solidFill>
                  <a:schemeClr val="tx2"/>
                </a:solidFill>
                <a:cs typeface="Times New Roman" pitchFamily="18" charset="0"/>
              </a:rPr>
            </a:br>
            <a:endParaRPr lang="en-US" sz="18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6152" y="71414"/>
            <a:ext cx="89154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Contents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798902" y="7223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fa-IR"/>
          </a:p>
        </p:txBody>
      </p:sp>
      <p:sp>
        <p:nvSpPr>
          <p:cNvPr id="70702" name="AutoShape 46"/>
          <p:cNvSpPr>
            <a:spLocks noChangeArrowheads="1"/>
          </p:cNvSpPr>
          <p:nvPr/>
        </p:nvSpPr>
        <p:spPr bwMode="ltGray">
          <a:xfrm rot="5400000">
            <a:off x="-2412207" y="1328393"/>
            <a:ext cx="4824413" cy="5167975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70703" name="AutoShape 47"/>
          <p:cNvSpPr>
            <a:spLocks noChangeArrowheads="1"/>
          </p:cNvSpPr>
          <p:nvPr/>
        </p:nvSpPr>
        <p:spPr bwMode="ltGray">
          <a:xfrm rot="5400000" flipH="1">
            <a:off x="-2016984" y="1746846"/>
            <a:ext cx="4032250" cy="4256485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1B9AD9">
                  <a:alpha val="36000"/>
                </a:srgbClr>
              </a:gs>
              <a:gs pos="100000">
                <a:srgbClr val="1B9AD9">
                  <a:gamma/>
                  <a:tint val="33725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70704" name="AutoShape 48"/>
          <p:cNvSpPr>
            <a:spLocks noChangeArrowheads="1"/>
          </p:cNvSpPr>
          <p:nvPr/>
        </p:nvSpPr>
        <p:spPr bwMode="gray">
          <a:xfrm>
            <a:off x="2597696" y="4293096"/>
            <a:ext cx="6007191" cy="571504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0" eaLnBrk="0" hangingPunct="0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0706" name="AutoShape 50"/>
          <p:cNvSpPr>
            <a:spLocks noChangeArrowheads="1"/>
          </p:cNvSpPr>
          <p:nvPr/>
        </p:nvSpPr>
        <p:spPr bwMode="gray">
          <a:xfrm>
            <a:off x="2588292" y="2852936"/>
            <a:ext cx="47879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b="1" dirty="0" smtClean="0">
                <a:solidFill>
                  <a:schemeClr val="tx2"/>
                </a:solidFill>
              </a:rPr>
              <a:t>Electric Power in IRAN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3" name="AutoShape 48"/>
          <p:cNvSpPr>
            <a:spLocks noChangeArrowheads="1"/>
          </p:cNvSpPr>
          <p:nvPr/>
        </p:nvSpPr>
        <p:spPr bwMode="gray">
          <a:xfrm>
            <a:off x="2284300" y="5081240"/>
            <a:ext cx="47879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b="1" dirty="0" smtClean="0">
                <a:solidFill>
                  <a:schemeClr val="tx2"/>
                </a:solidFill>
              </a:rPr>
              <a:t>New Nuclear Power Plant Units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3</a:t>
            </a:fld>
            <a:endParaRPr lang="fa-IR"/>
          </a:p>
        </p:txBody>
      </p:sp>
      <p:sp>
        <p:nvSpPr>
          <p:cNvPr id="55" name="AutoShape 52"/>
          <p:cNvSpPr>
            <a:spLocks noChangeArrowheads="1"/>
          </p:cNvSpPr>
          <p:nvPr/>
        </p:nvSpPr>
        <p:spPr bwMode="gray">
          <a:xfrm>
            <a:off x="2181324" y="2113036"/>
            <a:ext cx="47879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b="1" dirty="0" smtClean="0">
                <a:solidFill>
                  <a:schemeClr val="tx2"/>
                </a:solidFill>
              </a:rPr>
              <a:t>Introduction/Assumptions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64" name="Group 53"/>
          <p:cNvGrpSpPr>
            <a:grpSpLocks/>
          </p:cNvGrpSpPr>
          <p:nvPr/>
        </p:nvGrpSpPr>
        <p:grpSpPr bwMode="auto">
          <a:xfrm>
            <a:off x="1824134" y="2255912"/>
            <a:ext cx="381000" cy="381000"/>
            <a:chOff x="2078" y="1680"/>
            <a:chExt cx="1615" cy="1615"/>
          </a:xfrm>
        </p:grpSpPr>
        <p:sp>
          <p:nvSpPr>
            <p:cNvPr id="65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66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67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a-IR"/>
            </a:p>
          </p:txBody>
        </p:sp>
        <p:sp>
          <p:nvSpPr>
            <p:cNvPr id="68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a-IR"/>
            </a:p>
          </p:txBody>
        </p:sp>
        <p:sp>
          <p:nvSpPr>
            <p:cNvPr id="69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a-IR"/>
            </a:p>
          </p:txBody>
        </p:sp>
        <p:sp>
          <p:nvSpPr>
            <p:cNvPr id="70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a-IR"/>
            </a:p>
          </p:txBody>
        </p:sp>
      </p:grpSp>
      <p:grpSp>
        <p:nvGrpSpPr>
          <p:cNvPr id="71" name="Group 60"/>
          <p:cNvGrpSpPr>
            <a:grpSpLocks/>
          </p:cNvGrpSpPr>
          <p:nvPr/>
        </p:nvGrpSpPr>
        <p:grpSpPr bwMode="auto">
          <a:xfrm>
            <a:off x="2216696" y="2932308"/>
            <a:ext cx="381000" cy="381000"/>
            <a:chOff x="2078" y="1680"/>
            <a:chExt cx="1615" cy="1615"/>
          </a:xfrm>
        </p:grpSpPr>
        <p:sp>
          <p:nvSpPr>
            <p:cNvPr id="72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3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4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a-IR"/>
            </a:p>
          </p:txBody>
        </p:sp>
        <p:sp>
          <p:nvSpPr>
            <p:cNvPr id="75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a-IR"/>
            </a:p>
          </p:txBody>
        </p:sp>
        <p:sp>
          <p:nvSpPr>
            <p:cNvPr id="76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a-IR"/>
            </a:p>
          </p:txBody>
        </p:sp>
        <p:sp>
          <p:nvSpPr>
            <p:cNvPr id="77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a-IR"/>
            </a:p>
          </p:txBody>
        </p:sp>
      </p:grpSp>
      <p:grpSp>
        <p:nvGrpSpPr>
          <p:cNvPr id="78" name="Group 67"/>
          <p:cNvGrpSpPr>
            <a:grpSpLocks/>
          </p:cNvGrpSpPr>
          <p:nvPr/>
        </p:nvGrpSpPr>
        <p:grpSpPr bwMode="auto">
          <a:xfrm>
            <a:off x="2216696" y="4395526"/>
            <a:ext cx="381000" cy="381000"/>
            <a:chOff x="2078" y="1680"/>
            <a:chExt cx="1615" cy="1615"/>
          </a:xfrm>
        </p:grpSpPr>
        <p:sp>
          <p:nvSpPr>
            <p:cNvPr id="79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80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81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a-IR"/>
            </a:p>
          </p:txBody>
        </p:sp>
        <p:sp>
          <p:nvSpPr>
            <p:cNvPr id="82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a-IR"/>
            </a:p>
          </p:txBody>
        </p:sp>
        <p:sp>
          <p:nvSpPr>
            <p:cNvPr id="83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a-IR"/>
            </a:p>
          </p:txBody>
        </p:sp>
        <p:sp>
          <p:nvSpPr>
            <p:cNvPr id="84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a-IR"/>
            </a:p>
          </p:txBody>
        </p:sp>
      </p:grpSp>
      <p:grpSp>
        <p:nvGrpSpPr>
          <p:cNvPr id="85" name="Group 74"/>
          <p:cNvGrpSpPr>
            <a:grpSpLocks/>
          </p:cNvGrpSpPr>
          <p:nvPr/>
        </p:nvGrpSpPr>
        <p:grpSpPr bwMode="auto">
          <a:xfrm>
            <a:off x="1928664" y="5089174"/>
            <a:ext cx="381000" cy="381000"/>
            <a:chOff x="2078" y="1680"/>
            <a:chExt cx="1615" cy="1615"/>
          </a:xfrm>
        </p:grpSpPr>
        <p:sp>
          <p:nvSpPr>
            <p:cNvPr id="86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87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88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a-IR"/>
            </a:p>
          </p:txBody>
        </p:sp>
        <p:sp>
          <p:nvSpPr>
            <p:cNvPr id="89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a-IR"/>
            </a:p>
          </p:txBody>
        </p:sp>
        <p:sp>
          <p:nvSpPr>
            <p:cNvPr id="90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a-IR"/>
            </a:p>
          </p:txBody>
        </p:sp>
        <p:sp>
          <p:nvSpPr>
            <p:cNvPr id="91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a-IR"/>
            </a:p>
          </p:txBody>
        </p:sp>
      </p:grpSp>
      <p:grpSp>
        <p:nvGrpSpPr>
          <p:cNvPr id="92" name="Group 81"/>
          <p:cNvGrpSpPr>
            <a:grpSpLocks/>
          </p:cNvGrpSpPr>
          <p:nvPr/>
        </p:nvGrpSpPr>
        <p:grpSpPr bwMode="auto">
          <a:xfrm>
            <a:off x="2341952" y="3626976"/>
            <a:ext cx="355600" cy="381000"/>
            <a:chOff x="2078" y="1680"/>
            <a:chExt cx="1615" cy="1615"/>
          </a:xfrm>
        </p:grpSpPr>
        <p:sp>
          <p:nvSpPr>
            <p:cNvPr id="9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5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a-IR"/>
            </a:p>
          </p:txBody>
        </p:sp>
        <p:sp>
          <p:nvSpPr>
            <p:cNvPr id="9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a-IR"/>
            </a:p>
          </p:txBody>
        </p:sp>
        <p:sp>
          <p:nvSpPr>
            <p:cNvPr id="97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a-IR"/>
            </a:p>
          </p:txBody>
        </p:sp>
        <p:sp>
          <p:nvSpPr>
            <p:cNvPr id="9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a-IR"/>
            </a:p>
          </p:txBody>
        </p:sp>
      </p:grpSp>
      <p:sp>
        <p:nvSpPr>
          <p:cNvPr id="56" name="AutoShape 50"/>
          <p:cNvSpPr>
            <a:spLocks noChangeArrowheads="1"/>
          </p:cNvSpPr>
          <p:nvPr/>
        </p:nvSpPr>
        <p:spPr bwMode="gray">
          <a:xfrm>
            <a:off x="2685380" y="3573016"/>
            <a:ext cx="47879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b="1" dirty="0" smtClean="0">
                <a:solidFill>
                  <a:schemeClr val="tx2"/>
                </a:solidFill>
              </a:rPr>
              <a:t>Nuclear Power in IRAN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7552" y="4365909"/>
            <a:ext cx="5931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1F497D"/>
                </a:solidFill>
              </a:rPr>
              <a:t>Planning  of Electricity Production </a:t>
            </a:r>
            <a:r>
              <a:rPr lang="en-US" b="1" dirty="0" smtClean="0">
                <a:solidFill>
                  <a:srgbClr val="1F497D"/>
                </a:solidFill>
              </a:rPr>
              <a:t>by </a:t>
            </a:r>
            <a:r>
              <a:rPr lang="en-US" b="1" dirty="0">
                <a:solidFill>
                  <a:schemeClr val="tx2"/>
                </a:solidFill>
              </a:rPr>
              <a:t>Nuclear Power ~2030 </a:t>
            </a:r>
            <a:r>
              <a:rPr lang="en-US" b="1" dirty="0" smtClean="0">
                <a:solidFill>
                  <a:srgbClr val="1F497D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28659" y="-27384"/>
            <a:ext cx="8482041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Estimating Demand of electricity Capacity for 2010~ 2030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30</a:t>
            </a:fld>
            <a:endParaRPr lang="fa-IR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046763188"/>
              </p:ext>
            </p:extLst>
          </p:nvPr>
        </p:nvGraphicFramePr>
        <p:xfrm>
          <a:off x="992560" y="980728"/>
          <a:ext cx="8352929" cy="5446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152800" y="2492896"/>
            <a:ext cx="3301181" cy="57606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  <a:cs typeface="B Zar" pitchFamily="2" charset="-78"/>
              </a:rPr>
              <a:t>Average annual growth rate:  5.5%</a:t>
            </a:r>
            <a:endParaRPr lang="fa-IR" sz="1400" b="1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4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69019377"/>
              </p:ext>
            </p:extLst>
          </p:nvPr>
        </p:nvGraphicFramePr>
        <p:xfrm>
          <a:off x="848544" y="908720"/>
          <a:ext cx="7992888" cy="5581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979972" y="332656"/>
            <a:ext cx="8899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002060"/>
                </a:solidFill>
              </a:rPr>
              <a:t>The capacity for development of alternative power in base scenario- 2030</a:t>
            </a:r>
            <a:endParaRPr lang="fa-IR" sz="2000" b="1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31</a:t>
            </a:fld>
            <a:endParaRPr lang="fa-I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32</a:t>
            </a:fld>
            <a:endParaRPr lang="fa-IR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67786" y="71414"/>
            <a:ext cx="8442914" cy="1143000"/>
          </a:xfrm>
        </p:spPr>
        <p:txBody>
          <a:bodyPr>
            <a:normAutofit/>
          </a:bodyPr>
          <a:lstStyle/>
          <a:p>
            <a:r>
              <a:rPr lang="en-US" sz="2400" b="1" dirty="0"/>
              <a:t>New Nuclear Units -</a:t>
            </a:r>
            <a:r>
              <a:rPr lang="pl-PL" sz="2400" b="1" dirty="0"/>
              <a:t>BNNP 2 </a:t>
            </a:r>
            <a:r>
              <a:rPr lang="en-US" sz="2400" b="1" dirty="0"/>
              <a:t>&amp;</a:t>
            </a:r>
            <a:r>
              <a:rPr lang="pl-PL" sz="2400" b="1" dirty="0"/>
              <a:t> 3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4568" y="98072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smtClean="0">
                <a:cs typeface="Times New Roman" panose="02020603050405020304" pitchFamily="18" charset="0"/>
              </a:rPr>
              <a:t>T</a:t>
            </a:r>
            <a:r>
              <a:rPr lang="hu-HU" b="1" dirty="0" smtClean="0">
                <a:cs typeface="Times New Roman" panose="02020603050405020304" pitchFamily="18" charset="0"/>
              </a:rPr>
              <a:t>echnical </a:t>
            </a:r>
            <a:r>
              <a:rPr lang="en-US" b="1" dirty="0" smtClean="0">
                <a:cs typeface="Times New Roman" panose="02020603050405020304" pitchFamily="18" charset="0"/>
              </a:rPr>
              <a:t>requirements related to the construction </a:t>
            </a:r>
            <a:r>
              <a:rPr lang="hu-HU" b="1" dirty="0" smtClean="0">
                <a:cs typeface="Times New Roman" panose="02020603050405020304" pitchFamily="18" charset="0"/>
              </a:rPr>
              <a:t>of </a:t>
            </a:r>
            <a:r>
              <a:rPr lang="hu-HU" b="1" dirty="0">
                <a:cs typeface="Times New Roman" panose="02020603050405020304" pitchFamily="18" charset="0"/>
              </a:rPr>
              <a:t>the new </a:t>
            </a:r>
            <a:r>
              <a:rPr lang="hu-HU" b="1" dirty="0" smtClean="0">
                <a:cs typeface="Times New Roman" panose="02020603050405020304" pitchFamily="18" charset="0"/>
              </a:rPr>
              <a:t>units</a:t>
            </a:r>
            <a:endParaRPr lang="hu-HU" b="1" dirty="0">
              <a:cs typeface="Times New Roman" panose="02020603050405020304" pitchFamily="18" charset="0"/>
            </a:endParaRPr>
          </a:p>
        </p:txBody>
      </p:sp>
      <p:sp>
        <p:nvSpPr>
          <p:cNvPr id="8" name="Téglalap 1"/>
          <p:cNvSpPr/>
          <p:nvPr/>
        </p:nvSpPr>
        <p:spPr>
          <a:xfrm>
            <a:off x="416496" y="1416983"/>
            <a:ext cx="4563507" cy="25053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 rtl="0">
              <a:lnSpc>
                <a:spcPct val="140000"/>
              </a:lnSpc>
              <a:buClr>
                <a:srgbClr val="F79646">
                  <a:lumMod val="75000"/>
                </a:srgbClr>
              </a:buClr>
            </a:pPr>
            <a:r>
              <a:rPr lang="hu-HU" sz="1400" b="1" dirty="0" smtClean="0">
                <a:cs typeface="Times New Roman" pitchFamily="18" charset="0"/>
              </a:rPr>
              <a:t>Technical requirements</a:t>
            </a:r>
          </a:p>
          <a:p>
            <a:pPr marL="176400" indent="-176400" algn="l" rtl="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Times New Roman" pitchFamily="18" charset="0"/>
              </a:rPr>
              <a:t>GEN </a:t>
            </a:r>
            <a:r>
              <a:rPr lang="en-US" sz="1400" dirty="0">
                <a:cs typeface="Times New Roman" pitchFamily="18" charset="0"/>
              </a:rPr>
              <a:t>3</a:t>
            </a:r>
            <a:r>
              <a:rPr lang="en-US" sz="1400" dirty="0" smtClean="0">
                <a:cs typeface="Times New Roman" pitchFamily="18" charset="0"/>
              </a:rPr>
              <a:t>+</a:t>
            </a:r>
            <a:r>
              <a:rPr lang="hu-HU" sz="1400" dirty="0" smtClean="0">
                <a:cs typeface="Times New Roman" pitchFamily="18" charset="0"/>
              </a:rPr>
              <a:t>, PWR</a:t>
            </a:r>
            <a:r>
              <a:rPr lang="en-US" sz="1400" dirty="0" smtClean="0">
                <a:cs typeface="Times New Roman" pitchFamily="18" charset="0"/>
              </a:rPr>
              <a:t> reactors</a:t>
            </a:r>
            <a:r>
              <a:rPr lang="hu-HU" sz="1400" dirty="0" smtClean="0">
                <a:cs typeface="Times New Roman" pitchFamily="18" charset="0"/>
              </a:rPr>
              <a:t>, 60 years life-time</a:t>
            </a:r>
            <a:endParaRPr lang="en-US" sz="1400" dirty="0">
              <a:cs typeface="Times New Roman" pitchFamily="18" charset="0"/>
            </a:endParaRPr>
          </a:p>
          <a:p>
            <a:pPr marL="177800" indent="-177800" algn="l" rtl="0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itchFamily="18" charset="0"/>
              </a:rPr>
              <a:t>Standardizat</a:t>
            </a:r>
            <a:r>
              <a:rPr lang="hu-HU" sz="1400" dirty="0">
                <a:cs typeface="Times New Roman" pitchFamily="18" charset="0"/>
              </a:rPr>
              <a:t>i</a:t>
            </a:r>
            <a:r>
              <a:rPr lang="en-US" sz="1400" dirty="0">
                <a:cs typeface="Times New Roman" pitchFamily="18" charset="0"/>
              </a:rPr>
              <a:t>on ⇒ shorter </a:t>
            </a:r>
            <a:r>
              <a:rPr lang="en-US" sz="1400" dirty="0" smtClean="0">
                <a:cs typeface="Times New Roman" pitchFamily="18" charset="0"/>
              </a:rPr>
              <a:t>licensing</a:t>
            </a:r>
            <a:r>
              <a:rPr lang="hu-HU" sz="1400" dirty="0" smtClean="0">
                <a:cs typeface="Times New Roman" pitchFamily="18" charset="0"/>
              </a:rPr>
              <a:t> </a:t>
            </a:r>
            <a:r>
              <a:rPr lang="en-US" sz="1400" dirty="0" smtClean="0">
                <a:cs typeface="Times New Roman" pitchFamily="18" charset="0"/>
              </a:rPr>
              <a:t>and </a:t>
            </a:r>
            <a:r>
              <a:rPr lang="en-US" sz="1400" dirty="0">
                <a:cs typeface="Times New Roman" pitchFamily="18" charset="0"/>
              </a:rPr>
              <a:t>construction time</a:t>
            </a:r>
          </a:p>
          <a:p>
            <a:pPr marL="177800" indent="-177800" algn="l" rtl="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cs typeface="Times New Roman" pitchFamily="18" charset="0"/>
              </a:rPr>
              <a:t>Shorter</a:t>
            </a:r>
            <a:r>
              <a:rPr lang="en-US" sz="1400" dirty="0">
                <a:cs typeface="Times New Roman" pitchFamily="18" charset="0"/>
              </a:rPr>
              <a:t> maintenance period </a:t>
            </a:r>
            <a:r>
              <a:rPr lang="en-US" sz="1400" dirty="0" smtClean="0">
                <a:cs typeface="Times New Roman" pitchFamily="18" charset="0"/>
              </a:rPr>
              <a:t> </a:t>
            </a:r>
            <a:endParaRPr lang="en-US" sz="1400" dirty="0">
              <a:cs typeface="Times New Roman" pitchFamily="18" charset="0"/>
            </a:endParaRPr>
          </a:p>
          <a:p>
            <a:pPr marL="177800" indent="-177800" algn="l" rtl="0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Times New Roman" pitchFamily="18" charset="0"/>
              </a:rPr>
              <a:t>Longer </a:t>
            </a:r>
            <a:r>
              <a:rPr lang="hu-HU" sz="1400" dirty="0" smtClean="0">
                <a:cs typeface="Times New Roman" pitchFamily="18" charset="0"/>
              </a:rPr>
              <a:t>fuel </a:t>
            </a:r>
            <a:r>
              <a:rPr lang="en-GB" sz="1400" dirty="0" smtClean="0">
                <a:cs typeface="Times New Roman" pitchFamily="18" charset="0"/>
              </a:rPr>
              <a:t>cycles</a:t>
            </a:r>
            <a:r>
              <a:rPr lang="en-US" sz="1400" dirty="0" smtClean="0">
                <a:cs typeface="Times New Roman" pitchFamily="18" charset="0"/>
              </a:rPr>
              <a:t> (extend to 1</a:t>
            </a:r>
            <a:r>
              <a:rPr lang="hu-HU" sz="1400" dirty="0" smtClean="0">
                <a:cs typeface="Times New Roman" pitchFamily="18" charset="0"/>
              </a:rPr>
              <a:t>8 </a:t>
            </a:r>
            <a:r>
              <a:rPr lang="en-US" sz="1400" dirty="0" smtClean="0">
                <a:cs typeface="Times New Roman" pitchFamily="18" charset="0"/>
              </a:rPr>
              <a:t>months</a:t>
            </a:r>
            <a:r>
              <a:rPr lang="en-US" sz="1400" dirty="0">
                <a:cs typeface="Times New Roman" pitchFamily="18" charset="0"/>
              </a:rPr>
              <a:t>)</a:t>
            </a:r>
            <a:endParaRPr lang="hu-HU" sz="1400" dirty="0">
              <a:cs typeface="Times New Roman" pitchFamily="18" charset="0"/>
            </a:endParaRPr>
          </a:p>
          <a:p>
            <a:pPr marL="177800" indent="-177800" algn="l" rtl="0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Times New Roman" pitchFamily="18" charset="0"/>
              </a:rPr>
              <a:t>Less </a:t>
            </a:r>
            <a:r>
              <a:rPr lang="en-US" sz="1400" dirty="0">
                <a:cs typeface="Times New Roman" pitchFamily="18" charset="0"/>
              </a:rPr>
              <a:t>radioactive </a:t>
            </a:r>
            <a:r>
              <a:rPr lang="en-US" sz="1400" dirty="0" smtClean="0">
                <a:cs typeface="Times New Roman" pitchFamily="18" charset="0"/>
              </a:rPr>
              <a:t>waste</a:t>
            </a:r>
            <a:endParaRPr lang="hu-HU" sz="1400" dirty="0" smtClean="0">
              <a:cs typeface="Times New Roman" pitchFamily="18" charset="0"/>
            </a:endParaRPr>
          </a:p>
          <a:p>
            <a:pPr marL="177800" indent="-177800" algn="l" rtl="0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400" dirty="0" smtClean="0">
                <a:cs typeface="Times New Roman" pitchFamily="18" charset="0"/>
              </a:rPr>
              <a:t>Fresh water cooling</a:t>
            </a:r>
            <a:endParaRPr lang="en-US" sz="1400" dirty="0">
              <a:cs typeface="Times New Roman" pitchFamily="18" charset="0"/>
            </a:endParaRPr>
          </a:p>
          <a:p>
            <a:pPr marL="177800" indent="-177800" algn="l" rtl="0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itchFamily="18" charset="0"/>
              </a:rPr>
              <a:t>More than 90 % </a:t>
            </a:r>
            <a:r>
              <a:rPr lang="hu-HU" sz="1400" dirty="0">
                <a:cs typeface="Times New Roman" pitchFamily="18" charset="0"/>
              </a:rPr>
              <a:t>LF (</a:t>
            </a:r>
            <a:r>
              <a:rPr lang="en-GB" sz="1400" dirty="0">
                <a:cs typeface="Times New Roman" pitchFamily="18" charset="0"/>
              </a:rPr>
              <a:t>in base load</a:t>
            </a:r>
            <a:r>
              <a:rPr lang="hu-HU" sz="1400" dirty="0">
                <a:cs typeface="Times New Roman" pitchFamily="18" charset="0"/>
              </a:rPr>
              <a:t> </a:t>
            </a:r>
            <a:r>
              <a:rPr lang="en-GB" sz="1400" dirty="0">
                <a:cs typeface="Times New Roman" pitchFamily="18" charset="0"/>
              </a:rPr>
              <a:t>operation mode</a:t>
            </a:r>
            <a:r>
              <a:rPr lang="hu-HU" sz="1400" dirty="0" smtClean="0">
                <a:cs typeface="Times New Roman" pitchFamily="18" charset="0"/>
              </a:rPr>
              <a:t>)</a:t>
            </a:r>
          </a:p>
        </p:txBody>
      </p:sp>
      <p:sp>
        <p:nvSpPr>
          <p:cNvPr id="9" name="Téglalap 8"/>
          <p:cNvSpPr/>
          <p:nvPr/>
        </p:nvSpPr>
        <p:spPr>
          <a:xfrm>
            <a:off x="5033315" y="1412776"/>
            <a:ext cx="4762783" cy="36137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  <a:buClr>
                <a:srgbClr val="F79646">
                  <a:lumMod val="75000"/>
                </a:srgbClr>
              </a:buClr>
            </a:pPr>
            <a:r>
              <a:rPr lang="en-US" sz="1400" b="1" dirty="0">
                <a:cs typeface="Times New Roman" pitchFamily="18" charset="0"/>
              </a:rPr>
              <a:t>Safety increasing solutions</a:t>
            </a:r>
          </a:p>
          <a:p>
            <a:pPr marL="182563" indent="-182563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>
                <a:cs typeface="Times New Roman" pitchFamily="18" charset="0"/>
              </a:rPr>
              <a:t>Passive safety systems</a:t>
            </a:r>
          </a:p>
          <a:p>
            <a:pPr marL="182563" indent="-182563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>
                <a:cs typeface="Times New Roman" pitchFamily="18" charset="0"/>
              </a:rPr>
              <a:t>Mitigation and prevention of severe accidents</a:t>
            </a:r>
          </a:p>
          <a:p>
            <a:pPr marL="182563" indent="-182563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>
                <a:cs typeface="Times New Roman" pitchFamily="18" charset="0"/>
              </a:rPr>
              <a:t>Higher </a:t>
            </a:r>
            <a:r>
              <a:rPr lang="en-US" sz="1400" dirty="0">
                <a:cs typeface="Times New Roman" pitchFamily="18" charset="0"/>
              </a:rPr>
              <a:t>protection against </a:t>
            </a:r>
            <a:r>
              <a:rPr lang="en-GB" sz="1400" dirty="0">
                <a:cs typeface="Times New Roman" pitchFamily="18" charset="0"/>
              </a:rPr>
              <a:t>internal</a:t>
            </a:r>
            <a:r>
              <a:rPr lang="hu-HU" sz="1400" dirty="0">
                <a:cs typeface="Times New Roman" pitchFamily="18" charset="0"/>
              </a:rPr>
              <a:t> </a:t>
            </a:r>
            <a:r>
              <a:rPr lang="en-US" sz="1400" dirty="0">
                <a:cs typeface="Times New Roman" pitchFamily="18" charset="0"/>
              </a:rPr>
              <a:t>and </a:t>
            </a:r>
            <a:r>
              <a:rPr lang="en-GB" sz="1400" dirty="0">
                <a:cs typeface="Times New Roman" pitchFamily="18" charset="0"/>
              </a:rPr>
              <a:t>external</a:t>
            </a:r>
            <a:r>
              <a:rPr lang="hu-HU" sz="1400" dirty="0">
                <a:cs typeface="Times New Roman" pitchFamily="18" charset="0"/>
              </a:rPr>
              <a:t> </a:t>
            </a:r>
            <a:r>
              <a:rPr lang="en-GB" sz="1400" dirty="0">
                <a:cs typeface="Times New Roman" pitchFamily="18" charset="0"/>
              </a:rPr>
              <a:t>events</a:t>
            </a:r>
          </a:p>
          <a:p>
            <a:pPr marL="182563" indent="-182563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>
                <a:cs typeface="Times New Roman" pitchFamily="18" charset="0"/>
              </a:rPr>
              <a:t>High </a:t>
            </a:r>
            <a:r>
              <a:rPr lang="en-US" sz="1400" dirty="0">
                <a:cs typeface="Times New Roman" pitchFamily="18" charset="0"/>
              </a:rPr>
              <a:t>volume and strong  pres</a:t>
            </a:r>
            <a:r>
              <a:rPr lang="hu-HU" sz="1400" dirty="0">
                <a:cs typeface="Times New Roman" pitchFamily="18" charset="0"/>
              </a:rPr>
              <a:t>s-</a:t>
            </a:r>
            <a:r>
              <a:rPr lang="en-US" sz="1400" dirty="0">
                <a:cs typeface="Times New Roman" pitchFamily="18" charset="0"/>
              </a:rPr>
              <a:t>tes</a:t>
            </a:r>
            <a:r>
              <a:rPr lang="hu-HU" sz="1400" dirty="0">
                <a:cs typeface="Times New Roman" pitchFamily="18" charset="0"/>
              </a:rPr>
              <a:t>t</a:t>
            </a:r>
            <a:r>
              <a:rPr lang="en-US" sz="1400" dirty="0">
                <a:cs typeface="Times New Roman" pitchFamily="18" charset="0"/>
              </a:rPr>
              <a:t>ed concrete </a:t>
            </a:r>
            <a:r>
              <a:rPr lang="en-US" sz="1400" dirty="0" smtClean="0">
                <a:cs typeface="Times New Roman" pitchFamily="18" charset="0"/>
              </a:rPr>
              <a:t>containment</a:t>
            </a:r>
            <a:endParaRPr lang="hu-HU" sz="1400" dirty="0" smtClean="0">
              <a:cs typeface="Times New Roman" pitchFamily="18" charset="0"/>
            </a:endParaRPr>
          </a:p>
          <a:p>
            <a:pPr marL="182563" indent="-182563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>
                <a:cs typeface="Times New Roman" pitchFamily="18" charset="0"/>
              </a:rPr>
              <a:t>Long</a:t>
            </a:r>
            <a:r>
              <a:rPr lang="hu-HU" sz="1400" dirty="0">
                <a:cs typeface="Times New Roman" pitchFamily="18" charset="0"/>
              </a:rPr>
              <a:t> </a:t>
            </a:r>
            <a:r>
              <a:rPr lang="en-US" sz="1400" dirty="0">
                <a:cs typeface="Times New Roman" pitchFamily="18" charset="0"/>
              </a:rPr>
              <a:t>term and reliable containment cooling</a:t>
            </a:r>
          </a:p>
          <a:p>
            <a:pPr marL="182563" indent="-182563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>
                <a:cs typeface="Times New Roman" pitchFamily="18" charset="0"/>
              </a:rPr>
              <a:t>Melted core cooling </a:t>
            </a:r>
            <a:r>
              <a:rPr lang="en-US" sz="1400" dirty="0" smtClean="0">
                <a:cs typeface="Times New Roman" pitchFamily="18" charset="0"/>
              </a:rPr>
              <a:t>with </a:t>
            </a:r>
            <a:r>
              <a:rPr lang="en-US" sz="1400" dirty="0">
                <a:cs typeface="Times New Roman" pitchFamily="18" charset="0"/>
              </a:rPr>
              <a:t>core </a:t>
            </a:r>
            <a:r>
              <a:rPr lang="en-US" sz="1400" dirty="0" smtClean="0">
                <a:cs typeface="Times New Roman" pitchFamily="18" charset="0"/>
              </a:rPr>
              <a:t>catcher</a:t>
            </a:r>
            <a:endParaRPr lang="en-US" sz="1400" dirty="0">
              <a:cs typeface="Times New Roman" pitchFamily="18" charset="0"/>
            </a:endParaRPr>
          </a:p>
          <a:p>
            <a:pPr marL="182563" indent="-182563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>
                <a:cs typeface="Times New Roman" pitchFamily="18" charset="0"/>
              </a:rPr>
              <a:t>Independent </a:t>
            </a:r>
            <a:r>
              <a:rPr lang="en-US" sz="1400" dirty="0">
                <a:cs typeface="Times New Roman" pitchFamily="18" charset="0"/>
              </a:rPr>
              <a:t>safety systems including power supply</a:t>
            </a:r>
          </a:p>
          <a:p>
            <a:pPr marL="182563" indent="-182563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 smtClean="0">
                <a:cs typeface="Times New Roman" pitchFamily="18" charset="0"/>
              </a:rPr>
              <a:t>Increased</a:t>
            </a:r>
            <a:r>
              <a:rPr lang="hu-HU" sz="1400" dirty="0" smtClean="0">
                <a:cs typeface="Times New Roman" pitchFamily="18" charset="0"/>
              </a:rPr>
              <a:t> </a:t>
            </a:r>
            <a:r>
              <a:rPr lang="en-GB" sz="1400" dirty="0">
                <a:cs typeface="Times New Roman" pitchFamily="18" charset="0"/>
              </a:rPr>
              <a:t>passive</a:t>
            </a:r>
            <a:r>
              <a:rPr lang="en-US" sz="1400" dirty="0">
                <a:cs typeface="Times New Roman" pitchFamily="18" charset="0"/>
              </a:rPr>
              <a:t> safety </a:t>
            </a:r>
            <a:r>
              <a:rPr lang="en-US" sz="1400" dirty="0" smtClean="0">
                <a:cs typeface="Times New Roman" pitchFamily="18" charset="0"/>
              </a:rPr>
              <a:t>systems</a:t>
            </a:r>
            <a:endParaRPr lang="en-US" sz="1400" dirty="0">
              <a:cs typeface="Times New Roman" pitchFamily="18" charset="0"/>
            </a:endParaRPr>
          </a:p>
          <a:p>
            <a:pPr marL="182563" indent="-182563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>
                <a:cs typeface="Times New Roman" pitchFamily="18" charset="0"/>
              </a:rPr>
              <a:t>Hydrogen removal by passive </a:t>
            </a:r>
            <a:r>
              <a:rPr lang="en-US" sz="1400" dirty="0" err="1" smtClean="0">
                <a:cs typeface="Times New Roman" pitchFamily="18" charset="0"/>
              </a:rPr>
              <a:t>recombinators</a:t>
            </a:r>
            <a:endParaRPr lang="en-US" sz="1400" dirty="0" smtClean="0">
              <a:cs typeface="Times New Roman" pitchFamily="18" charset="0"/>
            </a:endParaRPr>
          </a:p>
          <a:p>
            <a:pPr marL="182563" indent="-182563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>
                <a:cs typeface="Times New Roman" pitchFamily="18" charset="0"/>
              </a:rPr>
              <a:t>Mobile EDGs &amp; Diesel pump</a:t>
            </a:r>
          </a:p>
        </p:txBody>
      </p:sp>
      <p:sp>
        <p:nvSpPr>
          <p:cNvPr id="10" name="Téglalap 10"/>
          <p:cNvSpPr/>
          <p:nvPr/>
        </p:nvSpPr>
        <p:spPr>
          <a:xfrm>
            <a:off x="416495" y="4149080"/>
            <a:ext cx="4563507" cy="19236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 rtl="0">
              <a:buClr>
                <a:srgbClr val="F79646">
                  <a:lumMod val="75000"/>
                </a:srgbClr>
              </a:buClr>
            </a:pPr>
            <a:r>
              <a:rPr lang="en-US" sz="1400" b="1" dirty="0">
                <a:cs typeface="Times New Roman" pitchFamily="18" charset="0"/>
              </a:rPr>
              <a:t>Protection agains</a:t>
            </a:r>
            <a:r>
              <a:rPr lang="hu-HU" sz="1400" b="1" dirty="0">
                <a:cs typeface="Times New Roman" pitchFamily="18" charset="0"/>
              </a:rPr>
              <a:t>t</a:t>
            </a:r>
            <a:r>
              <a:rPr lang="en-US" sz="1400" b="1" dirty="0">
                <a:cs typeface="Times New Roman" pitchFamily="18" charset="0"/>
              </a:rPr>
              <a:t> external hazards</a:t>
            </a:r>
          </a:p>
          <a:p>
            <a:pPr marL="182563" indent="-182563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400" dirty="0" smtClean="0">
                <a:cs typeface="Times New Roman" pitchFamily="18" charset="0"/>
              </a:rPr>
              <a:t>S</a:t>
            </a:r>
            <a:r>
              <a:rPr lang="en-US" sz="1400" dirty="0" smtClean="0">
                <a:cs typeface="Times New Roman" pitchFamily="18" charset="0"/>
              </a:rPr>
              <a:t>eismic </a:t>
            </a:r>
            <a:r>
              <a:rPr lang="en-US" sz="1400" dirty="0">
                <a:cs typeface="Times New Roman" pitchFamily="18" charset="0"/>
              </a:rPr>
              <a:t>hazards</a:t>
            </a:r>
          </a:p>
          <a:p>
            <a:pPr marL="182563" indent="-182563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400" dirty="0" smtClean="0">
                <a:cs typeface="Times New Roman" pitchFamily="18" charset="0"/>
              </a:rPr>
              <a:t>E</a:t>
            </a:r>
            <a:r>
              <a:rPr lang="en-US" sz="1400" dirty="0" err="1" smtClean="0">
                <a:cs typeface="Times New Roman" pitchFamily="18" charset="0"/>
              </a:rPr>
              <a:t>xtreme</a:t>
            </a:r>
            <a:r>
              <a:rPr lang="en-US" sz="1400" dirty="0" smtClean="0">
                <a:cs typeface="Times New Roman" pitchFamily="18" charset="0"/>
              </a:rPr>
              <a:t> meteorology</a:t>
            </a:r>
          </a:p>
          <a:p>
            <a:pPr marL="182563" indent="-182563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400" dirty="0" smtClean="0">
                <a:cs typeface="Times New Roman" pitchFamily="18" charset="0"/>
              </a:rPr>
              <a:t>A</a:t>
            </a:r>
            <a:r>
              <a:rPr lang="en-US" sz="1400" dirty="0" smtClean="0">
                <a:cs typeface="Times New Roman" pitchFamily="18" charset="0"/>
              </a:rPr>
              <a:t>irplane </a:t>
            </a:r>
            <a:r>
              <a:rPr lang="en-US" sz="1400" dirty="0">
                <a:cs typeface="Times New Roman" pitchFamily="18" charset="0"/>
              </a:rPr>
              <a:t>crash</a:t>
            </a:r>
          </a:p>
          <a:p>
            <a:pPr marL="182563" indent="-182563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400" dirty="0" smtClean="0">
                <a:cs typeface="Times New Roman" pitchFamily="18" charset="0"/>
              </a:rPr>
              <a:t>A</a:t>
            </a:r>
            <a:r>
              <a:rPr lang="en-US" sz="1400" dirty="0" smtClean="0">
                <a:cs typeface="Times New Roman" pitchFamily="18" charset="0"/>
              </a:rPr>
              <a:t>ccidents </a:t>
            </a:r>
            <a:r>
              <a:rPr lang="en-US" sz="1400" dirty="0">
                <a:cs typeface="Times New Roman" pitchFamily="18" charset="0"/>
              </a:rPr>
              <a:t>form other industrial sources</a:t>
            </a:r>
          </a:p>
          <a:p>
            <a:pPr marL="182563" indent="-182563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400" dirty="0" smtClean="0">
                <a:cs typeface="Times New Roman" pitchFamily="18" charset="0"/>
              </a:rPr>
              <a:t>E</a:t>
            </a:r>
            <a:r>
              <a:rPr lang="en-US" sz="1400" dirty="0" smtClean="0">
                <a:cs typeface="Times New Roman" pitchFamily="18" charset="0"/>
              </a:rPr>
              <a:t>lectromagnetic </a:t>
            </a:r>
            <a:r>
              <a:rPr lang="en-US" sz="1400" dirty="0">
                <a:cs typeface="Times New Roman" pitchFamily="18" charset="0"/>
              </a:rPr>
              <a:t>interference</a:t>
            </a:r>
          </a:p>
        </p:txBody>
      </p:sp>
    </p:spTree>
    <p:extLst>
      <p:ext uri="{BB962C8B-B14F-4D97-AF65-F5344CB8AC3E}">
        <p14:creationId xmlns:p14="http://schemas.microsoft.com/office/powerpoint/2010/main" val="169042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33</a:t>
            </a:fld>
            <a:endParaRPr lang="fa-IR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3662" y="1124744"/>
            <a:ext cx="6179538" cy="4278094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indent="358775" algn="l" rtl="0">
              <a:spcBef>
                <a:spcPct val="50000"/>
              </a:spcBef>
            </a:pP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Main technical specification</a:t>
            </a:r>
          </a:p>
          <a:p>
            <a:pPr indent="358775" algn="l" rtl="0">
              <a:spcBef>
                <a:spcPct val="5000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Reactor type: AES-92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(Modified 2008)</a:t>
            </a:r>
          </a:p>
          <a:p>
            <a:pPr marL="363538" indent="-363538" algn="l" rtl="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Thermal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3012 MWe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indent="-363538" algn="l" rtl="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Electric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1057 MWe</a:t>
            </a:r>
          </a:p>
          <a:p>
            <a:pPr marL="363538" indent="-363538" algn="l" rtl="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Efficiency , &gt; 35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marL="363538" indent="-363538" algn="l" rtl="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Power consumption, 83 MWe</a:t>
            </a:r>
          </a:p>
          <a:p>
            <a:pPr marL="363538" indent="-363538" algn="l" rtl="0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Total availability factor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93 %</a:t>
            </a:r>
          </a:p>
          <a:p>
            <a:pPr marL="363538" indent="-363538" algn="l" rtl="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Plant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design service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life, 60 year</a:t>
            </a:r>
            <a:r>
              <a:rPr lang="pl-PL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67786" y="71414"/>
            <a:ext cx="8442914" cy="1143000"/>
          </a:xfrm>
        </p:spPr>
        <p:txBody>
          <a:bodyPr>
            <a:normAutofit/>
          </a:bodyPr>
          <a:lstStyle/>
          <a:p>
            <a:r>
              <a:rPr lang="en-US" sz="2400" b="1" dirty="0"/>
              <a:t>New Nuclear Units -</a:t>
            </a:r>
            <a:r>
              <a:rPr lang="pl-PL" sz="2400" b="1" dirty="0"/>
              <a:t>BNNP 2 </a:t>
            </a:r>
            <a:r>
              <a:rPr lang="en-US" sz="2400" b="1" dirty="0"/>
              <a:t>&amp;</a:t>
            </a:r>
            <a:r>
              <a:rPr lang="pl-PL" sz="2400" b="1" dirty="0"/>
              <a:t> 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3995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86" y="71414"/>
            <a:ext cx="8442914" cy="1143000"/>
          </a:xfrm>
        </p:spPr>
        <p:txBody>
          <a:bodyPr>
            <a:normAutofit/>
          </a:bodyPr>
          <a:lstStyle/>
          <a:p>
            <a:r>
              <a:rPr lang="en-US" sz="2400" b="1" dirty="0"/>
              <a:t>New Nuclear Units -</a:t>
            </a:r>
            <a:r>
              <a:rPr lang="pl-PL" sz="2400" b="1" dirty="0"/>
              <a:t>BNNP 2 </a:t>
            </a:r>
            <a:r>
              <a:rPr lang="en-US" sz="2400" b="1" dirty="0"/>
              <a:t>&amp;</a:t>
            </a:r>
            <a:r>
              <a:rPr lang="pl-PL" sz="2400" b="1" dirty="0"/>
              <a:t> 3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34</a:t>
            </a:fld>
            <a:endParaRPr lang="fa-IR"/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1136576" y="913874"/>
            <a:ext cx="8669058" cy="41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287" tIns="52144" rIns="104287" bIns="52144">
            <a:spAutoFit/>
          </a:bodyPr>
          <a:lstStyle/>
          <a:p>
            <a:pPr algn="l" defTabSz="1041063">
              <a:spcBef>
                <a:spcPct val="5000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New </a:t>
            </a:r>
            <a:r>
              <a:rPr lang="hu-HU" sz="2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Project</a:t>
            </a:r>
            <a:r>
              <a:rPr lang="hu-HU" sz="2000" b="1" dirty="0" smtClean="0">
                <a:solidFill>
                  <a:srgbClr val="333399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preliminaries &amp; Milestones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25190" y="152220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477590" y="1881052"/>
            <a:ext cx="0" cy="288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31" idx="0"/>
          </p:cNvCxnSpPr>
          <p:nvPr/>
        </p:nvCxnSpPr>
        <p:spPr>
          <a:xfrm flipH="1">
            <a:off x="2477590" y="3582308"/>
            <a:ext cx="1066" cy="7200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29" idx="0"/>
          </p:cNvCxnSpPr>
          <p:nvPr/>
        </p:nvCxnSpPr>
        <p:spPr>
          <a:xfrm flipH="1">
            <a:off x="2477590" y="2529124"/>
            <a:ext cx="1066" cy="3238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88604" y="155333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70C0"/>
                </a:solidFill>
              </a:rPr>
              <a:t>2010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5589" y="1414839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>
                <a:solidFill>
                  <a:srgbClr val="0070C0"/>
                </a:solidFill>
              </a:rPr>
              <a:t>Completion of Long-Term Planning  of IRAN for Electricity Production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06744" y="21590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70C0"/>
                </a:solidFill>
              </a:rPr>
              <a:t>2011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25981" y="2061170"/>
            <a:ext cx="632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u-HU" b="1" dirty="0">
                <a:solidFill>
                  <a:srgbClr val="0070C0"/>
                </a:solidFill>
                <a:cs typeface="Times New Roman" panose="02020603050405020304" pitchFamily="18" charset="0"/>
              </a:rPr>
              <a:t>Completion of the technical </a:t>
            </a:r>
            <a:r>
              <a:rPr lang="hu-HU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studies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and technological requirements related to the Construction </a:t>
            </a:r>
            <a:r>
              <a:rPr lang="hu-HU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of </a:t>
            </a:r>
            <a:r>
              <a:rPr lang="hu-HU" b="1" dirty="0">
                <a:solidFill>
                  <a:srgbClr val="0070C0"/>
                </a:solidFill>
                <a:cs typeface="Times New Roman" panose="02020603050405020304" pitchFamily="18" charset="0"/>
              </a:rPr>
              <a:t>the new </a:t>
            </a:r>
            <a:r>
              <a:rPr lang="hu-HU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units</a:t>
            </a:r>
            <a:endParaRPr lang="hu-HU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1764" y="4128465"/>
            <a:ext cx="55084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Final commitment and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Submission of documents for construction </a:t>
            </a:r>
            <a:r>
              <a:rPr lang="hu-H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licenc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49272" y="2812866"/>
            <a:ext cx="5608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NPPD and Rosatom (ASE) direct negotiation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48744" y="3212976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Intergovernmental agreement signed between AEOI &amp; Rosatom, NPPD and ASE signed the contract (2 Units),</a:t>
            </a:r>
          </a:p>
          <a:p>
            <a:pPr algn="l">
              <a:lnSpc>
                <a:spcPct val="90000"/>
              </a:lnSpc>
            </a:pPr>
            <a:r>
              <a:rPr lang="en-US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Start Site Engineering survey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44588" y="28436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70C0"/>
                </a:solidFill>
              </a:rPr>
              <a:t>2012-13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72580" y="3429000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70C0"/>
                </a:solidFill>
              </a:rPr>
              <a:t>Nov. 2014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5" name="Straight Connector 24"/>
          <p:cNvCxnSpPr>
            <a:endCxn id="30" idx="0"/>
          </p:cNvCxnSpPr>
          <p:nvPr/>
        </p:nvCxnSpPr>
        <p:spPr>
          <a:xfrm flipH="1">
            <a:off x="2477590" y="2979226"/>
            <a:ext cx="1066" cy="4590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06744" y="4302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333574" y="216908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333574" y="2852936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333574" y="3438292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333574" y="4302388"/>
            <a:ext cx="28803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324708" y="5384140"/>
            <a:ext cx="28803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318779" y="5877272"/>
            <a:ext cx="28803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648744" y="5373216"/>
            <a:ext cx="5608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Commercial operation, BNPP Unit </a:t>
            </a:r>
            <a:r>
              <a:rPr lang="en-US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648744" y="5877272"/>
            <a:ext cx="5608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Commercial operation, </a:t>
            </a:r>
            <a:r>
              <a:rPr lang="en-US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BNPP Unit 3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1388604" y="53732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2024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388604" y="58679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2026</a:t>
            </a:r>
            <a:endParaRPr lang="en-US" dirty="0"/>
          </a:p>
        </p:txBody>
      </p:sp>
      <p:cxnSp>
        <p:nvCxnSpPr>
          <p:cNvPr id="38" name="Straight Connector 37"/>
          <p:cNvCxnSpPr>
            <a:stCxn id="32" idx="4"/>
            <a:endCxn id="33" idx="0"/>
          </p:cNvCxnSpPr>
          <p:nvPr/>
        </p:nvCxnSpPr>
        <p:spPr>
          <a:xfrm flipH="1">
            <a:off x="2462795" y="5744180"/>
            <a:ext cx="5929" cy="133092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1" idx="4"/>
            <a:endCxn id="32" idx="0"/>
          </p:cNvCxnSpPr>
          <p:nvPr/>
        </p:nvCxnSpPr>
        <p:spPr>
          <a:xfrm flipH="1">
            <a:off x="2468724" y="4662428"/>
            <a:ext cx="8866" cy="721712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920552" y="4149080"/>
            <a:ext cx="25922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72480" y="39330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0"/>
            <a:ext cx="10256838" cy="6858000"/>
            <a:chOff x="0" y="0"/>
            <a:chExt cx="9467850" cy="6858000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4678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1020880" y="1071546"/>
              <a:ext cx="184713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l" rtl="0" eaLnBrk="0" hangingPunct="0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2800" b="1" i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Franklin Gothic Medium" pitchFamily="34" charset="0"/>
                </a:rPr>
                <a:t>Looking for:</a:t>
              </a:r>
              <a:endParaRPr lang="en-US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3165765" y="2143116"/>
              <a:ext cx="5690906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4000" b="1" i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Franklin Gothic Medium" pitchFamily="34" charset="0"/>
                </a:rPr>
                <a:t>Sustainable</a:t>
              </a:r>
              <a:r>
                <a:rPr lang="en-US" sz="6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pple Chancery" pitchFamily="66" charset="0"/>
                </a:rPr>
                <a:t> </a:t>
              </a:r>
              <a:r>
                <a:rPr lang="en-US" sz="4400" b="1" i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Franklin Gothic Medium" pitchFamily="34" charset="0"/>
                </a:rPr>
                <a:t>Development</a:t>
              </a:r>
              <a:endParaRPr lang="en-US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anklin Gothic Medium" pitchFamily="34" charset="0"/>
              </a:endParaRPr>
            </a:p>
          </p:txBody>
        </p:sp>
      </p:grp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995532" y="5857892"/>
            <a:ext cx="5299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Thanks for your attention…</a:t>
            </a:r>
            <a:endParaRPr lang="en-US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35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 eaLnBrk="0" hangingPunct="0"/>
            <a:r>
              <a:rPr lang="fa-IR" sz="2800" b="1" dirty="0" smtClean="0">
                <a:solidFill>
                  <a:schemeClr val="tx2"/>
                </a:solidFill>
              </a:rPr>
              <a:t>     </a:t>
            </a:r>
            <a:r>
              <a:rPr lang="en-US" sz="2800" b="1" dirty="0" smtClean="0">
                <a:solidFill>
                  <a:schemeClr val="tx2"/>
                </a:solidFill>
              </a:rPr>
              <a:t>Introduction/Assumptions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4</a:t>
            </a:fld>
            <a:endParaRPr lang="fa-IR"/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541338" y="1124744"/>
            <a:ext cx="9126537" cy="4770537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41325" indent="-441325" algn="l" rtl="0" eaLnBrk="0" fontAlgn="auto" hangingPunct="0">
              <a:spcBef>
                <a:spcPts val="1200"/>
              </a:spcBef>
              <a:buClr>
                <a:srgbClr val="800080"/>
              </a:buClr>
              <a:buFont typeface="Courier New" pitchFamily="49" charset="0"/>
              <a:buChar char="o"/>
              <a:defRPr/>
            </a:pP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j-cs"/>
              </a:rPr>
              <a:t>Energy 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j-cs"/>
              </a:rPr>
              <a:t>is the most important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j-cs"/>
              </a:rPr>
              <a:t>factor in socio-economic development,</a:t>
            </a:r>
          </a:p>
          <a:p>
            <a:pPr marL="441325" indent="-441325" algn="l" rtl="0" eaLnBrk="0" fontAlgn="auto" hangingPunct="0">
              <a:spcBef>
                <a:spcPts val="1200"/>
              </a:spcBef>
              <a:buClr>
                <a:srgbClr val="800080"/>
              </a:buClr>
              <a:buFont typeface="Courier New" pitchFamily="49" charset="0"/>
              <a:buChar char="o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Electricity will be predominant i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j-cs"/>
              </a:rPr>
              <a:t>n increasing energy demand,</a:t>
            </a:r>
          </a:p>
          <a:p>
            <a:pPr marL="441325" indent="-441325" algn="l" rtl="0" eaLnBrk="0" fontAlgn="auto" hangingPunct="0">
              <a:spcBef>
                <a:spcPts val="1200"/>
              </a:spcBef>
              <a:buClr>
                <a:srgbClr val="800080"/>
              </a:buClr>
              <a:buFont typeface="Courier New" pitchFamily="49" charset="0"/>
              <a:buChar char="o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j-cs"/>
              </a:rPr>
              <a:t>Global approach has led policymakers to assess the different sources of energies which are safe and sustainable methods</a:t>
            </a:r>
          </a:p>
          <a:p>
            <a:pPr marL="441325" indent="-441325" algn="l" rtl="0" eaLnBrk="0" fontAlgn="auto" hangingPunct="0">
              <a:spcBef>
                <a:spcPts val="1200"/>
              </a:spcBef>
              <a:buClr>
                <a:srgbClr val="800080"/>
              </a:buClr>
              <a:buFont typeface="Courier New" pitchFamily="49" charset="0"/>
              <a:buChar char="o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j-cs"/>
              </a:rPr>
              <a:t>Role of electricity in 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j-cs"/>
              </a:rPr>
              <a:t>development of industrial infrastructures, in economic development and in improving life styles and standards in the countries.</a:t>
            </a:r>
          </a:p>
          <a:p>
            <a:pPr marL="441325" indent="-441325" algn="l" rtl="0" eaLnBrk="0" fontAlgn="auto" hangingPunct="0">
              <a:spcBef>
                <a:spcPts val="1200"/>
              </a:spcBef>
              <a:buClr>
                <a:srgbClr val="800080"/>
              </a:buClr>
              <a:buFont typeface="Courier New" pitchFamily="49" charset="0"/>
              <a:buChar char="o"/>
              <a:defRPr/>
            </a:pP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Mixed energy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or using combination of different power production methods is a suitable option in order not to depend on one resource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20" y="-24"/>
            <a:ext cx="891540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tx2"/>
                </a:solidFill>
              </a:rPr>
              <a:t>   Electric Power in IRAN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809596" y="1428736"/>
          <a:ext cx="8864265" cy="4822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1083442" y="857232"/>
            <a:ext cx="7941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cs typeface="Titr" pitchFamily="2" charset="-78"/>
              </a:rPr>
              <a:t>National electricity production , 1967-2012       (</a:t>
            </a:r>
            <a:r>
              <a:rPr lang="en-US" sz="2000" b="1" dirty="0" err="1" smtClean="0">
                <a:cs typeface="Titr" pitchFamily="2" charset="-78"/>
              </a:rPr>
              <a:t>TWh</a:t>
            </a:r>
            <a:r>
              <a:rPr lang="en-US" sz="2000" b="1" dirty="0" smtClean="0">
                <a:cs typeface="Titr" pitchFamily="2" charset="-78"/>
              </a:rPr>
              <a:t>)</a:t>
            </a:r>
            <a:endParaRPr lang="fa-IR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1666852" y="5286388"/>
            <a:ext cx="7661757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1400" b="1" dirty="0" smtClean="0">
                <a:solidFill>
                  <a:schemeClr val="tx1"/>
                </a:solidFill>
              </a:rPr>
              <a:t>1967		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                                          1990  		                                   2012				</a:t>
            </a:r>
            <a:endParaRPr lang="fa-IR" sz="1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472" y="1857364"/>
            <a:ext cx="595317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/>
              <a:t>300</a:t>
            </a:r>
            <a:endParaRPr lang="fa-IR" sz="1200" b="1" dirty="0" smtClean="0"/>
          </a:p>
          <a:p>
            <a:endParaRPr lang="fa-IR" sz="1200" b="1" dirty="0" smtClean="0"/>
          </a:p>
          <a:p>
            <a:endParaRPr lang="fa-IR" sz="1200" b="1" dirty="0" smtClean="0"/>
          </a:p>
          <a:p>
            <a:endParaRPr lang="fa-IR" sz="1200" b="1" dirty="0" smtClean="0"/>
          </a:p>
          <a:p>
            <a:endParaRPr lang="en-US" sz="1200" b="1" dirty="0" smtClean="0"/>
          </a:p>
          <a:p>
            <a:endParaRPr lang="fa-IR" sz="1200" b="1" dirty="0" smtClean="0"/>
          </a:p>
          <a:p>
            <a:endParaRPr lang="fa-IR" sz="1200" b="1" dirty="0" smtClean="0"/>
          </a:p>
          <a:p>
            <a:endParaRPr lang="fa-IR" sz="1200" b="1" dirty="0" smtClean="0"/>
          </a:p>
          <a:p>
            <a:r>
              <a:rPr lang="en-US" sz="1200" b="1" dirty="0" smtClean="0"/>
              <a:t>150</a:t>
            </a:r>
            <a:endParaRPr lang="fa-IR" sz="1200" b="1" dirty="0" smtClean="0"/>
          </a:p>
          <a:p>
            <a:endParaRPr lang="fa-IR" sz="1200" b="1" dirty="0" smtClean="0"/>
          </a:p>
          <a:p>
            <a:endParaRPr lang="en-US" sz="1200" b="1" dirty="0" smtClean="0"/>
          </a:p>
          <a:p>
            <a:endParaRPr lang="fa-IR" sz="1200" b="1" dirty="0" smtClean="0"/>
          </a:p>
          <a:p>
            <a:endParaRPr lang="fa-IR" sz="1200" b="1" dirty="0" smtClean="0"/>
          </a:p>
          <a:p>
            <a:endParaRPr lang="fa-IR" sz="1200" b="1" dirty="0" smtClean="0"/>
          </a:p>
          <a:p>
            <a:endParaRPr lang="fa-IR" sz="1200" b="1" dirty="0" smtClean="0"/>
          </a:p>
          <a:p>
            <a:endParaRPr lang="fa-IR" sz="1200" b="1" dirty="0" smtClean="0"/>
          </a:p>
          <a:p>
            <a:endParaRPr lang="fa-IR" sz="1200" b="1" dirty="0" smtClean="0"/>
          </a:p>
          <a:p>
            <a:r>
              <a:rPr lang="en-US" sz="1200" b="1" dirty="0" smtClean="0"/>
              <a:t>0</a:t>
            </a:r>
            <a:endParaRPr lang="fa-IR" sz="1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452670" y="2285992"/>
            <a:ext cx="3301181" cy="57606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  <a:cs typeface="B Zar" pitchFamily="2" charset="-78"/>
              </a:rPr>
              <a:t>Average annual growth rate: 11.59%</a:t>
            </a:r>
            <a:endParaRPr lang="fa-IR" sz="1400" b="1" dirty="0">
              <a:cs typeface="B Zar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95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20" y="-27384"/>
            <a:ext cx="891540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tx2"/>
                </a:solidFill>
              </a:rPr>
              <a:t>   Electric Power in IRAN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6483" y="928670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b="1" dirty="0" smtClean="0">
                <a:cs typeface="Titr" pitchFamily="2" charset="-78"/>
              </a:rPr>
              <a:t>Capacity , Production and Sharing in 2012</a:t>
            </a:r>
            <a:endParaRPr lang="fa-IR" b="1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024570" y="1214422"/>
          <a:ext cx="3588399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524636" y="3571876"/>
            <a:ext cx="3095647" cy="43204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400" dirty="0" smtClean="0">
                <a:solidFill>
                  <a:srgbClr val="000099"/>
                </a:solidFill>
                <a:cs typeface="B Nazanin" pitchFamily="2" charset="-78"/>
              </a:rPr>
              <a:t>Total Nominal capacity: 69306 MW</a:t>
            </a:r>
            <a:endParaRPr lang="fa-IR" sz="1400" dirty="0">
              <a:solidFill>
                <a:srgbClr val="000099"/>
              </a:solidFill>
              <a:cs typeface="B Nazanin" pitchFamily="2" charset="-78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595282" y="1285860"/>
          <a:ext cx="370486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095348" y="3571876"/>
            <a:ext cx="2730303" cy="43204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 smtClean="0">
                <a:solidFill>
                  <a:srgbClr val="000099"/>
                </a:solidFill>
                <a:cs typeface="B Nazanin" pitchFamily="2" charset="-78"/>
              </a:rPr>
              <a:t>Technology sharing percentage</a:t>
            </a:r>
            <a:endParaRPr lang="fa-IR" sz="1400" dirty="0">
              <a:solidFill>
                <a:srgbClr val="000099"/>
              </a:solidFill>
              <a:cs typeface="B Nazanin" pitchFamily="2" charset="-78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3095612" y="3643314"/>
          <a:ext cx="397844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3667116" y="6215082"/>
            <a:ext cx="2863473" cy="41298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400" dirty="0" smtClean="0">
                <a:solidFill>
                  <a:srgbClr val="000099"/>
                </a:solidFill>
                <a:cs typeface="B Nazanin" pitchFamily="2" charset="-78"/>
              </a:rPr>
              <a:t>Total production: 255805 GWh </a:t>
            </a:r>
            <a:endParaRPr lang="fa-IR" sz="1400" dirty="0">
              <a:solidFill>
                <a:srgbClr val="000099"/>
              </a:solidFill>
              <a:cs typeface="B Nazanin" pitchFamily="2" charset="-7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058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20" y="-18256"/>
            <a:ext cx="8915400" cy="1143000"/>
          </a:xfrm>
        </p:spPr>
        <p:txBody>
          <a:bodyPr/>
          <a:lstStyle/>
          <a:p>
            <a:pPr eaLnBrk="0" hangingPunct="0"/>
            <a:r>
              <a:rPr lang="en-US" b="1" dirty="0" smtClean="0">
                <a:solidFill>
                  <a:schemeClr val="tx2"/>
                </a:solidFill>
              </a:rPr>
              <a:t>   </a:t>
            </a:r>
            <a:r>
              <a:rPr lang="en-US" sz="2800" b="1" dirty="0" smtClean="0">
                <a:solidFill>
                  <a:schemeClr val="tx2"/>
                </a:solidFill>
              </a:rPr>
              <a:t>Electric</a:t>
            </a:r>
            <a:r>
              <a:rPr lang="en-US" b="1" dirty="0" smtClean="0">
                <a:solidFill>
                  <a:schemeClr val="tx2"/>
                </a:solidFill>
              </a:rPr>
              <a:t> Power in IRAN</a:t>
            </a: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0282495"/>
              </p:ext>
            </p:extLst>
          </p:nvPr>
        </p:nvGraphicFramePr>
        <p:xfrm>
          <a:off x="154747" y="1500174"/>
          <a:ext cx="9439049" cy="516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952472" y="1000108"/>
            <a:ext cx="7816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cs typeface="Titr" pitchFamily="2" charset="-78"/>
              </a:rPr>
              <a:t>Fossil Fuel Sharing in electricity production , 1967-2012</a:t>
            </a:r>
            <a:endParaRPr lang="fa-IR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41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36" y="-27384"/>
            <a:ext cx="891540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tx2"/>
                </a:solidFill>
              </a:rPr>
              <a:t>   Electric Power in IRAN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1393006" y="1643050"/>
          <a:ext cx="742955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809728" y="1000108"/>
            <a:ext cx="5959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 smtClean="0">
                <a:cs typeface="Titr" pitchFamily="2" charset="-78"/>
              </a:rPr>
              <a:t>Share of Fossil Fuels in electricity production-2012</a:t>
            </a:r>
            <a:endParaRPr lang="fa-IR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058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128" y="0"/>
            <a:ext cx="891540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tx2"/>
                </a:solidFill>
              </a:rPr>
              <a:t>   Electric Power in IRAN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84DB-16BA-486E-827C-F1559898FCBF}" type="slidenum">
              <a:rPr lang="fa-IR" smtClean="0"/>
              <a:pPr/>
              <a:t>9</a:t>
            </a:fld>
            <a:endParaRPr lang="fa-IR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60512" y="1124744"/>
            <a:ext cx="8958726" cy="4893647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58775" indent="-358775" algn="just" rtl="0" ea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00080"/>
              </a:buClr>
              <a:buFont typeface="Courier New" pitchFamily="49" charset="0"/>
              <a:buChar char="o"/>
              <a:defRPr/>
            </a:pPr>
            <a:r>
              <a:rPr lang="en-US" sz="2200" b="1" dirty="0" smtClean="0">
                <a:solidFill>
                  <a:srgbClr val="000099"/>
                </a:solidFill>
                <a:ea typeface="宋体" charset="-122"/>
                <a:cs typeface="Times New Roman" pitchFamily="18" charset="0"/>
              </a:rPr>
              <a:t>Iran's electricity network always relies on fossil-fueled thermal power plants.</a:t>
            </a:r>
            <a:r>
              <a:rPr lang="en-US" sz="22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(Before BNPP-1: 94.4% of electricity from fossil fuel,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4.8% hydro-electric and 0.8% is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renewable-</a:t>
            </a:r>
            <a:r>
              <a:rPr lang="en-US" sz="2000" b="1" dirty="0" smtClean="0">
                <a:solidFill>
                  <a:srgbClr val="FF0000"/>
                </a:solidFill>
              </a:rPr>
              <a:t>After 92.5%, fossil fuels, 2% Nuclear and …)</a:t>
            </a:r>
          </a:p>
          <a:p>
            <a:pPr marL="358775" indent="-358775" algn="just" rtl="0" ea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00080"/>
              </a:buClr>
              <a:buFont typeface="Courier New" pitchFamily="49" charset="0"/>
              <a:buChar char="o"/>
              <a:defRPr/>
            </a:pPr>
            <a:r>
              <a:rPr lang="en-US" sz="2200" b="1" dirty="0" smtClean="0">
                <a:solidFill>
                  <a:srgbClr val="000099"/>
                </a:solidFill>
                <a:ea typeface="宋体" charset="-122"/>
                <a:cs typeface="Times New Roman" pitchFamily="18" charset="0"/>
              </a:rPr>
              <a:t>Fossil </a:t>
            </a:r>
            <a:r>
              <a:rPr lang="en-US" sz="2200" b="1" dirty="0">
                <a:solidFill>
                  <a:srgbClr val="000099"/>
                </a:solidFill>
                <a:ea typeface="宋体" charset="-122"/>
                <a:cs typeface="Times New Roman" pitchFamily="18" charset="0"/>
              </a:rPr>
              <a:t>resources are not the ideal resources for supplying secure </a:t>
            </a:r>
            <a:r>
              <a:rPr lang="en-US" sz="2200" b="1" dirty="0">
                <a:ea typeface="宋体" charset="-122"/>
                <a:cs typeface="Times New Roman" pitchFamily="18" charset="0"/>
              </a:rPr>
              <a:t>energy in long terms</a:t>
            </a:r>
          </a:p>
          <a:p>
            <a:pPr marL="355600" lvl="0" indent="-355600" algn="just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00080"/>
              </a:buClr>
              <a:buFont typeface="Courier New" pitchFamily="49" charset="0"/>
              <a:buChar char="o"/>
              <a:defRPr/>
            </a:pPr>
            <a:r>
              <a:rPr lang="en-US" sz="2200" b="1" dirty="0">
                <a:solidFill>
                  <a:srgbClr val="000099"/>
                </a:solidFill>
                <a:ea typeface="宋体" charset="-122"/>
                <a:cs typeface="Times New Roman" pitchFamily="18" charset="0"/>
              </a:rPr>
              <a:t>Hydro-electric power on great extension is not possible due to geological nature of the land.</a:t>
            </a:r>
          </a:p>
          <a:p>
            <a:pPr marL="355600" lvl="0" indent="-355600" algn="just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00080"/>
              </a:buClr>
              <a:buFont typeface="Courier New" pitchFamily="49" charset="0"/>
              <a:buChar char="o"/>
              <a:defRPr/>
            </a:pPr>
            <a:r>
              <a:rPr lang="en-US" sz="2200" b="1" dirty="0">
                <a:solidFill>
                  <a:srgbClr val="000099"/>
                </a:solidFill>
                <a:ea typeface="宋体" charset="-122"/>
                <a:cs typeface="Times New Roman" pitchFamily="18" charset="0"/>
              </a:rPr>
              <a:t>Renewable energy sources such as wind, solar, geothermal do not have major share in producing the primary energy due to the technical limitations and lack of enough justification.</a:t>
            </a:r>
          </a:p>
          <a:p>
            <a:pPr marL="358775" indent="-358775" algn="just" rtl="0" ea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00080"/>
              </a:buClr>
              <a:buFont typeface="Courier New" pitchFamily="49" charset="0"/>
              <a:buChar char="o"/>
              <a:defRPr/>
            </a:pPr>
            <a:r>
              <a:rPr lang="en-US" sz="2200" b="1" dirty="0" smtClean="0">
                <a:ea typeface="宋体" charset="-122"/>
                <a:cs typeface="Times New Roman" pitchFamily="18" charset="0"/>
              </a:rPr>
              <a:t>The </a:t>
            </a:r>
            <a:r>
              <a:rPr lang="en-US" sz="2200" b="1" dirty="0">
                <a:ea typeface="宋体" charset="-122"/>
                <a:cs typeface="Times New Roman" pitchFamily="18" charset="0"/>
              </a:rPr>
              <a:t>capacity of constructible power plants on mentioned sources (hydro &amp; renewable </a:t>
            </a:r>
            <a:r>
              <a:rPr lang="en-US" sz="2200" b="1" dirty="0" smtClean="0">
                <a:ea typeface="宋体" charset="-122"/>
                <a:cs typeface="Times New Roman" pitchFamily="18" charset="0"/>
              </a:rPr>
              <a:t>energy) </a:t>
            </a:r>
            <a:r>
              <a:rPr lang="en-US" sz="2200" b="1" dirty="0">
                <a:ea typeface="宋体" charset="-122"/>
                <a:cs typeface="Times New Roman" pitchFamily="18" charset="0"/>
              </a:rPr>
              <a:t>in </a:t>
            </a:r>
            <a:r>
              <a:rPr lang="en-US" sz="2200" b="1" dirty="0" smtClean="0">
                <a:ea typeface="宋体" charset="-122"/>
                <a:cs typeface="Times New Roman" pitchFamily="18" charset="0"/>
              </a:rPr>
              <a:t>2030 is very </a:t>
            </a:r>
            <a:r>
              <a:rPr lang="en-US" sz="2200" b="1" dirty="0">
                <a:ea typeface="宋体" charset="-122"/>
                <a:cs typeface="Times New Roman" pitchFamily="18" charset="0"/>
              </a:rPr>
              <a:t>little in comparison with total need of the country</a:t>
            </a:r>
            <a:r>
              <a:rPr lang="en-US" sz="2200" b="1" dirty="0">
                <a:ea typeface="MS PGothic" pitchFamily="34" charset="-128"/>
                <a:cs typeface="Times New Roman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5109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2832</TotalTime>
  <Words>1863</Words>
  <Application>Microsoft Office PowerPoint</Application>
  <PresentationFormat>A4 Paper (210x297 mm)</PresentationFormat>
  <Paragraphs>405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Contents</vt:lpstr>
      <vt:lpstr>     Introduction/Assumptions</vt:lpstr>
      <vt:lpstr>   Electric Power in IRAN</vt:lpstr>
      <vt:lpstr>   Electric Power in IRAN</vt:lpstr>
      <vt:lpstr>   Electric Power in IRAN</vt:lpstr>
      <vt:lpstr>   Electric Power in IRAN</vt:lpstr>
      <vt:lpstr>   Electric Power in IRAN</vt:lpstr>
      <vt:lpstr>   Main Factors in Identifying Energy Resources </vt:lpstr>
      <vt:lpstr>   Main Factors in Identifying Energy Resources </vt:lpstr>
      <vt:lpstr>PowerPoint Presentation</vt:lpstr>
      <vt:lpstr>    Main Factors in Identifying Energy Resources </vt:lpstr>
      <vt:lpstr>    Main Factors in Identifying Energy Resources </vt:lpstr>
      <vt:lpstr>    Main Factors in Identifying Energy Resources </vt:lpstr>
      <vt:lpstr> Main Factors in Identifying Energy Resources- IRAN </vt:lpstr>
      <vt:lpstr>History of Energy Planning in IRAN</vt:lpstr>
      <vt:lpstr>History of Energy Planning in IRAN</vt:lpstr>
      <vt:lpstr>History of Nuclear Energy in IRAN</vt:lpstr>
      <vt:lpstr>History of Nuclear Energy in IRAN</vt:lpstr>
      <vt:lpstr>PowerPoint Presentation</vt:lpstr>
      <vt:lpstr>PowerPoint Presentation</vt:lpstr>
      <vt:lpstr>PowerPoint Presentation</vt:lpstr>
      <vt:lpstr>Benefits of Bushehr NPP-1 operation 2012-2014</vt:lpstr>
      <vt:lpstr>PowerPoint Presentation</vt:lpstr>
      <vt:lpstr>Nuclear Power Planning  for Electricity Production by  ~2030 </vt:lpstr>
      <vt:lpstr>PowerPoint Presentation</vt:lpstr>
      <vt:lpstr>Nuclear Power Planning  for Electricity Production by  ~2030 </vt:lpstr>
      <vt:lpstr>Nuclear Power Planning  for Electricity Production by  ~2030 </vt:lpstr>
      <vt:lpstr>Estimating Demand of electricity Capacity for 2010~ 2030 </vt:lpstr>
      <vt:lpstr>PowerPoint Presentation</vt:lpstr>
      <vt:lpstr>New Nuclear Units -BNNP 2 &amp; 3</vt:lpstr>
      <vt:lpstr>New Nuclear Units -BNNP 2 &amp; 3</vt:lpstr>
      <vt:lpstr>New Nuclear Units -BNNP 2 &amp; 3</vt:lpstr>
      <vt:lpstr>PowerPoint Presentation</vt:lpstr>
    </vt:vector>
  </TitlesOfParts>
  <Company>Nppd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Fatourehchian</dc:creator>
  <cp:lastModifiedBy>Fatourehchian , Saeed</cp:lastModifiedBy>
  <cp:revision>493</cp:revision>
  <cp:lastPrinted>2015-01-18T07:24:56Z</cp:lastPrinted>
  <dcterms:created xsi:type="dcterms:W3CDTF">2013-10-14T11:57:01Z</dcterms:created>
  <dcterms:modified xsi:type="dcterms:W3CDTF">2015-01-20T05:59:37Z</dcterms:modified>
</cp:coreProperties>
</file>