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56" r:id="rId2"/>
    <p:sldId id="321" r:id="rId3"/>
    <p:sldId id="309" r:id="rId4"/>
    <p:sldId id="311" r:id="rId5"/>
    <p:sldId id="312" r:id="rId6"/>
    <p:sldId id="313" r:id="rId7"/>
    <p:sldId id="310" r:id="rId8"/>
    <p:sldId id="314" r:id="rId9"/>
    <p:sldId id="316" r:id="rId10"/>
    <p:sldId id="317" r:id="rId11"/>
    <p:sldId id="318" r:id="rId12"/>
    <p:sldId id="319" r:id="rId13"/>
    <p:sldId id="315" r:id="rId14"/>
    <p:sldId id="320" r:id="rId15"/>
    <p:sldId id="308" r:id="rId16"/>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86" y="-96"/>
      </p:cViewPr>
      <p:guideLst>
        <p:guide orient="horz" pos="2160"/>
        <p:guide pos="383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a:defRPr sz="1200"/>
            </a:lvl1pPr>
          </a:lstStyle>
          <a:p>
            <a:fld id="{4A1B59E3-3F40-48A0-9F6B-AA85997587E2}" type="datetimeFigureOut">
              <a:rPr lang="en-US" smtClean="0"/>
              <a:pPr/>
              <a:t>10/10/2015</a:t>
            </a:fld>
            <a:endParaRPr lang="en-US"/>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lIns="91440" tIns="45720" rIns="91440" bIns="45720" rtlCol="0" anchor="b"/>
          <a:lstStyle>
            <a:lvl1pPr algn="r">
              <a:defRPr sz="1200"/>
            </a:lvl1pPr>
          </a:lstStyle>
          <a:p>
            <a:fld id="{4140088A-0027-43C8-A40E-012D981C99AC}" type="slidenum">
              <a:rPr lang="en-US" smtClean="0"/>
              <a:pPr/>
              <a:t>‹#›</a:t>
            </a:fld>
            <a:endParaRPr lang="en-US"/>
          </a:p>
        </p:txBody>
      </p:sp>
    </p:spTree>
    <p:extLst>
      <p:ext uri="{BB962C8B-B14F-4D97-AF65-F5344CB8AC3E}">
        <p14:creationId xmlns:p14="http://schemas.microsoft.com/office/powerpoint/2010/main" xmlns="" val="495039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EEC7E3-6F3F-4ADD-BADC-5BE1B28C091E}" type="datetimeFigureOut">
              <a:rPr lang="en-US" smtClean="0"/>
              <a:pPr/>
              <a:t>10/10/2015</a:t>
            </a:fld>
            <a:endParaRPr lang="en-US"/>
          </a:p>
        </p:txBody>
      </p:sp>
      <p:sp>
        <p:nvSpPr>
          <p:cNvPr id="4" name="Slide Image Placeholder 3"/>
          <p:cNvSpPr>
            <a:spLocks noGrp="1" noRot="1" noChangeAspect="1"/>
          </p:cNvSpPr>
          <p:nvPr>
            <p:ph type="sldImg" idx="2"/>
          </p:nvPr>
        </p:nvSpPr>
        <p:spPr>
          <a:xfrm>
            <a:off x="388938" y="685800"/>
            <a:ext cx="60801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2A79D-A2D3-4699-9D97-B57A928B96CF}" type="slidenum">
              <a:rPr lang="en-US" smtClean="0"/>
              <a:pPr/>
              <a:t>‹#›</a:t>
            </a:fld>
            <a:endParaRPr lang="en-US"/>
          </a:p>
        </p:txBody>
      </p:sp>
    </p:spTree>
    <p:extLst>
      <p:ext uri="{BB962C8B-B14F-4D97-AF65-F5344CB8AC3E}">
        <p14:creationId xmlns:p14="http://schemas.microsoft.com/office/powerpoint/2010/main" xmlns="" val="3003507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8938" y="685800"/>
            <a:ext cx="6080125"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62A79D-A2D3-4699-9D97-B57A928B96CF}" type="slidenum">
              <a:rPr lang="en-US" smtClean="0"/>
              <a:pPr/>
              <a:t>1</a:t>
            </a:fld>
            <a:endParaRPr lang="en-US"/>
          </a:p>
        </p:txBody>
      </p:sp>
    </p:spTree>
    <p:extLst>
      <p:ext uri="{BB962C8B-B14F-4D97-AF65-F5344CB8AC3E}">
        <p14:creationId xmlns:p14="http://schemas.microsoft.com/office/powerpoint/2010/main" xmlns="" val="22593463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8608" y="0"/>
            <a:ext cx="13210347"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66611" y="-21511"/>
            <a:ext cx="4893352"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83461" y="-21511"/>
            <a:ext cx="4662038"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295549" y="2708476"/>
            <a:ext cx="4406877" cy="1702160"/>
          </a:xfrm>
        </p:spPr>
        <p:txBody>
          <a:bodyPr>
            <a:normAutofit/>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6295549" y="4421095"/>
            <a:ext cx="440215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302694" y="1516829"/>
            <a:ext cx="2837762" cy="750981"/>
          </a:xfrm>
        </p:spPr>
        <p:txBody>
          <a:bodyPr anchor="b"/>
          <a:lstStyle>
            <a:lvl1pPr algn="l">
              <a:defRPr sz="2400"/>
            </a:lvl1pPr>
          </a:lstStyle>
          <a:p>
            <a:fld id="{20B981AF-0017-4726-9AAC-9A1222B839A0}" type="datetime1">
              <a:rPr lang="en-US" smtClean="0"/>
              <a:pPr/>
              <a:t>10/10/2015</a:t>
            </a:fld>
            <a:endParaRPr lang="en-US" dirty="0"/>
          </a:p>
        </p:txBody>
      </p:sp>
      <p:sp>
        <p:nvSpPr>
          <p:cNvPr id="50" name="Rectangle 49"/>
          <p:cNvSpPr/>
          <p:nvPr/>
        </p:nvSpPr>
        <p:spPr>
          <a:xfrm>
            <a:off x="6185844" y="6088285"/>
            <a:ext cx="4662038"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53866" y="5719981"/>
            <a:ext cx="3766116"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6183468" y="5719981"/>
            <a:ext cx="856099" cy="365125"/>
          </a:xfrm>
        </p:spPr>
        <p:txBody>
          <a:bodyPr/>
          <a:lstStyle>
            <a:lvl1pPr>
              <a:defRPr>
                <a:solidFill>
                  <a:schemeClr val="accent1"/>
                </a:solidFill>
              </a:defRPr>
            </a:lvl1pPr>
          </a:lstStyle>
          <a:p>
            <a:fld id="{D3877778-AA69-4298-A6A6-B0AA018630CA}" type="slidenum">
              <a:rPr lang="en-US" smtClean="0"/>
              <a:pPr/>
              <a:t>‹#›</a:t>
            </a:fld>
            <a:endParaRPr lang="en-US"/>
          </a:p>
        </p:txBody>
      </p:sp>
      <p:sp>
        <p:nvSpPr>
          <p:cNvPr id="89" name="Rectangle 88"/>
          <p:cNvSpPr/>
          <p:nvPr/>
        </p:nvSpPr>
        <p:spPr>
          <a:xfrm>
            <a:off x="6185844" y="6088285"/>
            <a:ext cx="4662038"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964445" y="367388"/>
            <a:ext cx="1597116" cy="1597116"/>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6644-59E8-4E63-AA99-A106E0C52D31}" type="datetime1">
              <a:rPr lang="en-US" smtClean="0"/>
              <a:pPr/>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7337" y="1030147"/>
            <a:ext cx="1974374"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00923" y="1030147"/>
            <a:ext cx="7213715"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48E64-5A0B-4E5A-A54C-0EE2AC502A3D}" type="datetime1">
              <a:rPr lang="en-US" smtClean="0"/>
              <a:pPr/>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grpSp>
        <p:nvGrpSpPr>
          <p:cNvPr id="3" name="Group 18"/>
          <p:cNvGrpSpPr>
            <a:grpSpLocks/>
          </p:cNvGrpSpPr>
          <p:nvPr/>
        </p:nvGrpSpPr>
        <p:grpSpPr bwMode="auto">
          <a:xfrm>
            <a:off x="-8444" y="4724400"/>
            <a:ext cx="12161838" cy="2133600"/>
            <a:chOff x="0" y="2976"/>
            <a:chExt cx="5760" cy="1344"/>
          </a:xfrm>
        </p:grpSpPr>
        <p:sp>
          <p:nvSpPr>
            <p:cNvPr id="4" name="Rectangle 19"/>
            <p:cNvSpPr>
              <a:spLocks noChangeArrowheads="1"/>
            </p:cNvSpPr>
            <p:nvPr/>
          </p:nvSpPr>
          <p:spPr bwMode="ltGray">
            <a:xfrm>
              <a:off x="53" y="2976"/>
              <a:ext cx="5666" cy="1344"/>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l" rtl="0"/>
              <a:endParaRPr lang="fa-IR"/>
            </a:p>
          </p:txBody>
        </p:sp>
        <p:sp>
          <p:nvSpPr>
            <p:cNvPr id="5" name="Rectangle 20"/>
            <p:cNvSpPr>
              <a:spLocks noChangeArrowheads="1"/>
            </p:cNvSpPr>
            <p:nvPr/>
          </p:nvSpPr>
          <p:spPr bwMode="ltGray">
            <a:xfrm>
              <a:off x="0" y="2976"/>
              <a:ext cx="5760" cy="227"/>
            </a:xfrm>
            <a:prstGeom prst="rect">
              <a:avLst/>
            </a:prstGeom>
            <a:gradFill rotWithShape="1">
              <a:gsLst>
                <a:gs pos="0">
                  <a:schemeClr val="accent1">
                    <a:gamma/>
                    <a:shade val="69804"/>
                    <a:invGamma/>
                  </a:schemeClr>
                </a:gs>
                <a:gs pos="100000">
                  <a:schemeClr val="accent1"/>
                </a:gs>
              </a:gsLst>
              <a:lin ang="5400000" scaled="1"/>
            </a:gradFill>
            <a:ln w="9525">
              <a:noFill/>
              <a:miter lim="800000"/>
              <a:headEnd/>
              <a:tailEnd/>
            </a:ln>
            <a:effectLst/>
          </p:spPr>
          <p:txBody>
            <a:bodyPr wrap="none" anchor="ctr"/>
            <a:lstStyle/>
            <a:p>
              <a:pPr algn="l" rtl="0">
                <a:defRPr/>
              </a:pPr>
              <a:endParaRPr lang="fa-IR">
                <a:latin typeface="Arial" charset="0"/>
                <a:cs typeface="+mn-cs"/>
              </a:endParaRPr>
            </a:p>
          </p:txBody>
        </p:sp>
      </p:grpSp>
      <p:sp>
        <p:nvSpPr>
          <p:cNvPr id="6" name="Rectangle 21"/>
          <p:cNvSpPr>
            <a:spLocks noChangeArrowheads="1"/>
          </p:cNvSpPr>
          <p:nvPr/>
        </p:nvSpPr>
        <p:spPr bwMode="ltGray">
          <a:xfrm>
            <a:off x="-8444" y="1"/>
            <a:ext cx="12161838" cy="2205038"/>
          </a:xfrm>
          <a:prstGeom prst="rect">
            <a:avLst/>
          </a:prstGeom>
          <a:gradFill rotWithShape="1">
            <a:gsLst>
              <a:gs pos="0">
                <a:schemeClr val="folHlink"/>
              </a:gs>
              <a:gs pos="100000">
                <a:schemeClr val="folHlink">
                  <a:gamma/>
                  <a:shade val="46275"/>
                  <a:invGamma/>
                </a:schemeClr>
              </a:gs>
            </a:gsLst>
            <a:lin ang="5400000" scaled="1"/>
          </a:gradFill>
          <a:ln w="9525">
            <a:solidFill>
              <a:schemeClr val="tx1"/>
            </a:solidFill>
            <a:miter lim="800000"/>
            <a:headEnd/>
            <a:tailEnd/>
          </a:ln>
          <a:effectLst/>
        </p:spPr>
        <p:txBody>
          <a:bodyPr wrap="none" anchor="ctr"/>
          <a:lstStyle/>
          <a:p>
            <a:pPr algn="l" rtl="0">
              <a:defRPr/>
            </a:pPr>
            <a:endParaRPr lang="fa-IR">
              <a:latin typeface="Arial" charset="0"/>
              <a:cs typeface="+mn-cs"/>
            </a:endParaRPr>
          </a:p>
        </p:txBody>
      </p:sp>
      <p:pic>
        <p:nvPicPr>
          <p:cNvPr id="7" name="Picture 2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3577" y="2260608"/>
            <a:ext cx="11946473" cy="2392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8" name="Group 23"/>
          <p:cNvGrpSpPr>
            <a:grpSpLocks/>
          </p:cNvGrpSpPr>
          <p:nvPr/>
        </p:nvGrpSpPr>
        <p:grpSpPr bwMode="auto">
          <a:xfrm>
            <a:off x="-8435" y="0"/>
            <a:ext cx="12176619" cy="6859588"/>
            <a:chOff x="0" y="0"/>
            <a:chExt cx="5764" cy="4321"/>
          </a:xfrm>
        </p:grpSpPr>
        <p:sp>
          <p:nvSpPr>
            <p:cNvPr id="9" name="AutoShape 24"/>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l" rtl="0"/>
              <a:endParaRPr lang="fa-IR"/>
            </a:p>
          </p:txBody>
        </p:sp>
        <p:sp>
          <p:nvSpPr>
            <p:cNvPr id="10" name="Freeform 25"/>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2">
                  <a:moveTo>
                    <a:pt x="2" y="282"/>
                  </a:moveTo>
                  <a:lnTo>
                    <a:pt x="82" y="144"/>
                  </a:lnTo>
                  <a:lnTo>
                    <a:pt x="165" y="36"/>
                  </a:lnTo>
                  <a:lnTo>
                    <a:pt x="288" y="0"/>
                  </a:lnTo>
                  <a:lnTo>
                    <a:pt x="0" y="0"/>
                  </a:lnTo>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1" name="Freeform 26"/>
            <p:cNvSpPr>
              <a:spLocks/>
            </p:cNvSpPr>
            <p:nvPr/>
          </p:nvSpPr>
          <p:spPr bwMode="white">
            <a:xfrm>
              <a:off x="5" y="3985"/>
              <a:ext cx="244" cy="336"/>
            </a:xfrm>
            <a:custGeom>
              <a:avLst/>
              <a:gdLst>
                <a:gd name="T0" fmla="*/ 245 w 243"/>
                <a:gd name="T1" fmla="*/ 335 h 336"/>
                <a:gd name="T2" fmla="*/ 124 w 243"/>
                <a:gd name="T3" fmla="*/ 239 h 336"/>
                <a:gd name="T4" fmla="*/ 30 w 243"/>
                <a:gd name="T5" fmla="*/ 144 h 336"/>
                <a:gd name="T6" fmla="*/ 0 w 243"/>
                <a:gd name="T7" fmla="*/ 0 h 336"/>
                <a:gd name="T8" fmla="*/ 1 w 243"/>
                <a:gd name="T9" fmla="*/ 336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2" name="Freeform 27"/>
            <p:cNvSpPr>
              <a:spLocks/>
            </p:cNvSpPr>
            <p:nvPr/>
          </p:nvSpPr>
          <p:spPr bwMode="white">
            <a:xfrm>
              <a:off x="5511" y="4029"/>
              <a:ext cx="253" cy="290"/>
            </a:xfrm>
            <a:custGeom>
              <a:avLst/>
              <a:gdLst>
                <a:gd name="T0" fmla="*/ 273 w 232"/>
                <a:gd name="T1" fmla="*/ 0 h 290"/>
                <a:gd name="T2" fmla="*/ 195 w 232"/>
                <a:gd name="T3" fmla="*/ 144 h 290"/>
                <a:gd name="T4" fmla="*/ 117 w 232"/>
                <a:gd name="T5" fmla="*/ 253 h 290"/>
                <a:gd name="T6" fmla="*/ 0 w 232"/>
                <a:gd name="T7" fmla="*/ 290 h 290"/>
                <a:gd name="T8" fmla="*/ 276 w 232"/>
                <a:gd name="T9" fmla="*/ 287 h 2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p:spPr>
          <p:txBody>
            <a:bodyPr/>
            <a:lstStyle/>
            <a:p>
              <a:endParaRPr lang="en-US"/>
            </a:p>
          </p:txBody>
        </p:sp>
        <p:sp>
          <p:nvSpPr>
            <p:cNvPr id="13" name="Freeform 28"/>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pic>
        <p:nvPicPr>
          <p:cNvPr id="14" name="Picture 14" descr="mainlogo.jpg"/>
          <p:cNvPicPr>
            <a:picLocks noChangeAspect="1"/>
          </p:cNvPicPr>
          <p:nvPr userDrawn="1"/>
        </p:nvPicPr>
        <p:blipFill>
          <a:blip r:embed="rId3" cstate="print">
            <a:clrChange>
              <a:clrFrom>
                <a:srgbClr val="FEFFFF"/>
              </a:clrFrom>
              <a:clrTo>
                <a:srgbClr val="FEFFFF">
                  <a:alpha val="0"/>
                </a:srgbClr>
              </a:clrTo>
            </a:clrChange>
            <a:extLst>
              <a:ext uri="{28A0092B-C50C-407E-A947-70E740481C1C}">
                <a14:useLocalDpi xmlns:a14="http://schemas.microsoft.com/office/drawing/2010/main" xmlns="" val="0"/>
              </a:ext>
            </a:extLst>
          </a:blip>
          <a:srcRect/>
          <a:stretch>
            <a:fillRect/>
          </a:stretch>
        </p:blipFill>
        <p:spPr bwMode="auto">
          <a:xfrm>
            <a:off x="5574177" y="4921265"/>
            <a:ext cx="861464" cy="652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5" name="Group 18"/>
          <p:cNvGrpSpPr>
            <a:grpSpLocks/>
          </p:cNvGrpSpPr>
          <p:nvPr userDrawn="1"/>
        </p:nvGrpSpPr>
        <p:grpSpPr bwMode="auto">
          <a:xfrm>
            <a:off x="4453008" y="5595952"/>
            <a:ext cx="3124917" cy="496887"/>
            <a:chOff x="-540568" y="2420888"/>
            <a:chExt cx="9433048" cy="2000250"/>
          </a:xfrm>
        </p:grpSpPr>
        <p:pic>
          <p:nvPicPr>
            <p:cNvPr id="16" name="Picture 30"/>
            <p:cNvPicPr>
              <a:picLocks noChangeAspect="1" noChangeArrowheads="1"/>
            </p:cNvPicPr>
            <p:nvPr userDrawn="1"/>
          </p:nvPicPr>
          <p:blipFill>
            <a:blip r:embed="rId4" cstate="print">
              <a:clrChange>
                <a:clrFrom>
                  <a:srgbClr val="FFFFFF"/>
                </a:clrFrom>
                <a:clrTo>
                  <a:srgbClr val="FFFFFF">
                    <a:alpha val="0"/>
                  </a:srgbClr>
                </a:clrTo>
              </a:clrChange>
              <a:duotone>
                <a:schemeClr val="accent4">
                  <a:shade val="45000"/>
                  <a:satMod val="135000"/>
                </a:schemeClr>
                <a:prstClr val="white"/>
              </a:duotone>
            </a:blip>
            <a:srcRect/>
            <a:stretch>
              <a:fillRect/>
            </a:stretch>
          </p:blipFill>
          <p:spPr bwMode="auto">
            <a:xfrm>
              <a:off x="6977955" y="2822956"/>
              <a:ext cx="1914525" cy="1104900"/>
            </a:xfrm>
            <a:prstGeom prst="rect">
              <a:avLst/>
            </a:prstGeom>
            <a:noFill/>
            <a:ln w="9525">
              <a:noFill/>
              <a:miter lim="800000"/>
              <a:headEnd/>
              <a:tailEnd/>
            </a:ln>
          </p:spPr>
        </p:pic>
        <p:pic>
          <p:nvPicPr>
            <p:cNvPr id="17" name="Picture 31"/>
            <p:cNvPicPr>
              <a:picLocks noChangeAspect="1" noChangeArrowheads="1"/>
            </p:cNvPicPr>
            <p:nvPr userDrawn="1"/>
          </p:nvPicPr>
          <p:blipFill>
            <a:blip r:embed="rId5" cstate="print">
              <a:clrChange>
                <a:clrFrom>
                  <a:srgbClr val="FFFFFF"/>
                </a:clrFrom>
                <a:clrTo>
                  <a:srgbClr val="FFFFFF">
                    <a:alpha val="0"/>
                  </a:srgbClr>
                </a:clrTo>
              </a:clrChange>
              <a:duotone>
                <a:schemeClr val="accent4">
                  <a:shade val="45000"/>
                  <a:satMod val="135000"/>
                </a:schemeClr>
                <a:prstClr val="white"/>
              </a:duotone>
            </a:blip>
            <a:srcRect/>
            <a:stretch>
              <a:fillRect/>
            </a:stretch>
          </p:blipFill>
          <p:spPr bwMode="auto">
            <a:xfrm>
              <a:off x="-540568" y="2420888"/>
              <a:ext cx="7562850" cy="2000250"/>
            </a:xfrm>
            <a:prstGeom prst="rect">
              <a:avLst/>
            </a:prstGeom>
            <a:noFill/>
            <a:ln w="9525">
              <a:noFill/>
              <a:miter lim="800000"/>
              <a:headEnd/>
              <a:tailEnd/>
            </a:ln>
          </p:spPr>
        </p:pic>
      </p:grpSp>
      <p:sp>
        <p:nvSpPr>
          <p:cNvPr id="3074" name="Rectangle 2"/>
          <p:cNvSpPr>
            <a:spLocks noGrp="1" noChangeArrowheads="1"/>
          </p:cNvSpPr>
          <p:nvPr>
            <p:ph type="ctrTitle"/>
          </p:nvPr>
        </p:nvSpPr>
        <p:spPr>
          <a:xfrm>
            <a:off x="1216184" y="1404938"/>
            <a:ext cx="9628122" cy="762000"/>
          </a:xfrm>
        </p:spPr>
        <p:txBody>
          <a:bodyPr/>
          <a:lstStyle>
            <a:lvl1pPr>
              <a:defRPr sz="4400">
                <a:cs typeface="B Titr" pitchFamily="2" charset="-78"/>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29386643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4AC000-42A7-4111-BCF6-FDE4FF4226AC}" type="datetime1">
              <a:rPr lang="en-US" smtClean="0"/>
              <a:pPr/>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4043" y="2900831"/>
            <a:ext cx="8828063"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674046" y="4267215"/>
            <a:ext cx="8828062"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F3E843-1CB9-46B2-854D-667B45300CBC}" type="datetime1">
              <a:rPr lang="en-US" smtClean="0"/>
              <a:pPr/>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FA458CD-7A70-4C99-818B-7C135D422E54}" type="datetime1">
              <a:rPr lang="en-US" smtClean="0"/>
              <a:pPr/>
              <a:t>10/10/2015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877778-AA69-4298-A6A6-B0AA018630CA}" type="slidenum">
              <a:rPr lang="en-US" smtClean="0"/>
              <a:pPr/>
              <a:t>‹#›</a:t>
            </a:fld>
            <a:endParaRPr lang="en-US"/>
          </a:p>
        </p:txBody>
      </p:sp>
      <p:sp>
        <p:nvSpPr>
          <p:cNvPr id="9" name="Content Placeholder 8"/>
          <p:cNvSpPr>
            <a:spLocks noGrp="1"/>
          </p:cNvSpPr>
          <p:nvPr>
            <p:ph sz="quarter" idx="13"/>
          </p:nvPr>
        </p:nvSpPr>
        <p:spPr>
          <a:xfrm>
            <a:off x="1386451" y="2313432"/>
            <a:ext cx="4548527"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178214" y="2313431"/>
            <a:ext cx="4548527"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78158" y="2316009"/>
            <a:ext cx="4066113"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5525" y="2974699"/>
            <a:ext cx="4548527"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65919" y="2316010"/>
            <a:ext cx="406421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8214" y="2974699"/>
            <a:ext cx="4548527"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687FCD-1445-4C46-B4E9-F1326FC25118}" type="datetime1">
              <a:rPr lang="en-US" smtClean="0"/>
              <a:pPr/>
              <a:t>10/10/2015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77F83E-E5D6-494F-A289-297C08937F8C}" type="datetime1">
              <a:rPr lang="en-US" smtClean="0"/>
              <a:pPr/>
              <a:t>10/10/2015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C5555-F8BF-4D06-AB46-D692D5F296E9}" type="datetime1">
              <a:rPr lang="en-US" smtClean="0"/>
              <a:pPr/>
              <a:t>10/10/2015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8608" y="0"/>
            <a:ext cx="13210347"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66611" y="-21511"/>
            <a:ext cx="4893352"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83461" y="-21510"/>
            <a:ext cx="4662038"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5CA42ED-9A5D-4509-A5BC-024BEEA4AB08}" type="datetime1">
              <a:rPr lang="en-US" smtClean="0"/>
              <a:pPr/>
              <a:t>10/10/2015</a:t>
            </a:fld>
            <a:endParaRPr lang="en-US"/>
          </a:p>
        </p:txBody>
      </p:sp>
      <p:sp>
        <p:nvSpPr>
          <p:cNvPr id="7" name="Slide Number Placeholder 6"/>
          <p:cNvSpPr>
            <a:spLocks noGrp="1"/>
          </p:cNvSpPr>
          <p:nvPr>
            <p:ph type="sldNum" sz="quarter" idx="12"/>
          </p:nvPr>
        </p:nvSpPr>
        <p:spPr/>
        <p:txBody>
          <a:bodyPr/>
          <a:lstStyle/>
          <a:p>
            <a:fld id="{D3877778-AA69-4298-A6A6-B0AA018630CA}" type="slidenum">
              <a:rPr lang="en-US" smtClean="0"/>
              <a:pPr/>
              <a:t>‹#›</a:t>
            </a:fld>
            <a:endParaRPr lang="en-US"/>
          </a:p>
        </p:txBody>
      </p:sp>
      <p:sp>
        <p:nvSpPr>
          <p:cNvPr id="58" name="Rectangle 57"/>
          <p:cNvSpPr/>
          <p:nvPr/>
        </p:nvSpPr>
        <p:spPr>
          <a:xfrm>
            <a:off x="1204445" y="601885"/>
            <a:ext cx="473792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4081" y="856527"/>
            <a:ext cx="4110393"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6185844" y="6088285"/>
            <a:ext cx="4662038"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73288" y="5724850"/>
            <a:ext cx="4646695" cy="365125"/>
          </a:xfrm>
        </p:spPr>
        <p:txBody>
          <a:bodyPr>
            <a:normAutofit/>
          </a:bodyPr>
          <a:lstStyle/>
          <a:p>
            <a:endParaRPr lang="en-US"/>
          </a:p>
        </p:txBody>
      </p:sp>
      <p:sp>
        <p:nvSpPr>
          <p:cNvPr id="2" name="Title 1"/>
          <p:cNvSpPr>
            <a:spLocks noGrp="1"/>
          </p:cNvSpPr>
          <p:nvPr>
            <p:ph type="title"/>
          </p:nvPr>
        </p:nvSpPr>
        <p:spPr>
          <a:xfrm>
            <a:off x="6304144" y="2657449"/>
            <a:ext cx="4395196"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6299835" y="4136994"/>
            <a:ext cx="4387497"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8608" y="0"/>
            <a:ext cx="13210347"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66611" y="-21511"/>
            <a:ext cx="4893352"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83461" y="-21510"/>
            <a:ext cx="4662038"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4445" y="601885"/>
            <a:ext cx="473792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185844" y="6088285"/>
            <a:ext cx="4662038"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96950" y="2660904"/>
            <a:ext cx="439042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336973" y="693795"/>
            <a:ext cx="4468415"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7232" y="4133093"/>
            <a:ext cx="4389877"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1A4335-F9F6-4136-86E0-DFAF445AED20}" type="datetime1">
              <a:rPr lang="en-US" smtClean="0"/>
              <a:pPr/>
              <a:t>10/10/2015</a:t>
            </a:fld>
            <a:endParaRPr lang="en-US"/>
          </a:p>
        </p:txBody>
      </p:sp>
      <p:sp>
        <p:nvSpPr>
          <p:cNvPr id="6" name="Footer Placeholder 5"/>
          <p:cNvSpPr>
            <a:spLocks noGrp="1"/>
          </p:cNvSpPr>
          <p:nvPr>
            <p:ph type="ftr" sz="quarter" idx="11"/>
          </p:nvPr>
        </p:nvSpPr>
        <p:spPr>
          <a:xfrm>
            <a:off x="6173288" y="5724850"/>
            <a:ext cx="4646695"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3877778-AA69-4298-A6A6-B0AA018630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5392" y="0"/>
            <a:ext cx="13210347"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8092" y="333491"/>
            <a:ext cx="10945654"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66611" y="-21510"/>
            <a:ext cx="4893352"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83461" y="-21510"/>
            <a:ext cx="4662038"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87879" y="1027664"/>
            <a:ext cx="934315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87889" y="2323652"/>
            <a:ext cx="9014067" cy="350897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976733" y="224493"/>
            <a:ext cx="2837762" cy="365125"/>
          </a:xfrm>
          <a:prstGeom prst="rect">
            <a:avLst/>
          </a:prstGeom>
        </p:spPr>
        <p:txBody>
          <a:bodyPr vert="horz" lIns="91440" tIns="45720" rIns="91440" bIns="45720" rtlCol="0" anchor="ctr"/>
          <a:lstStyle>
            <a:lvl1pPr algn="r">
              <a:defRPr sz="1200">
                <a:solidFill>
                  <a:srgbClr val="FEFEFE"/>
                </a:solidFill>
              </a:defRPr>
            </a:lvl1pPr>
          </a:lstStyle>
          <a:p>
            <a:fld id="{F113951F-39AE-4897-83AA-BEC9D75D4805}" type="datetime1">
              <a:rPr lang="en-US" smtClean="0"/>
              <a:pPr/>
              <a:t>10/10/2015</a:t>
            </a:fld>
            <a:endParaRPr lang="en-US"/>
          </a:p>
        </p:txBody>
      </p:sp>
      <p:sp>
        <p:nvSpPr>
          <p:cNvPr id="5" name="Footer Placeholder 4"/>
          <p:cNvSpPr>
            <a:spLocks noGrp="1"/>
          </p:cNvSpPr>
          <p:nvPr>
            <p:ph type="ftr" sz="quarter" idx="3"/>
          </p:nvPr>
        </p:nvSpPr>
        <p:spPr>
          <a:xfrm>
            <a:off x="6173287" y="5852175"/>
            <a:ext cx="4657984"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6183461" y="224493"/>
            <a:ext cx="1771814" cy="365125"/>
          </a:xfrm>
          <a:prstGeom prst="rect">
            <a:avLst/>
          </a:prstGeom>
        </p:spPr>
        <p:txBody>
          <a:bodyPr vert="horz" lIns="91440" tIns="45720" rIns="91440" bIns="45720" rtlCol="0" anchor="ctr"/>
          <a:lstStyle>
            <a:lvl1pPr algn="l">
              <a:defRPr sz="1200">
                <a:solidFill>
                  <a:srgbClr val="FEFEFE"/>
                </a:solidFill>
              </a:defRPr>
            </a:lvl1pPr>
          </a:lstStyle>
          <a:p>
            <a:fld id="{D3877778-AA69-4298-A6A6-B0AA018630CA}" type="slidenum">
              <a:rPr lang="en-US" smtClean="0"/>
              <a:pPr/>
              <a:t>‹#›</a:t>
            </a:fld>
            <a:endParaRPr lang="en-US"/>
          </a:p>
        </p:txBody>
      </p:sp>
      <p:pic>
        <p:nvPicPr>
          <p:cNvPr id="40963" name="Picture 3"/>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10348126" y="5453748"/>
            <a:ext cx="1177627" cy="10470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ctrTitle"/>
          </p:nvPr>
        </p:nvSpPr>
        <p:spPr>
          <a:xfrm>
            <a:off x="6080919" y="2590800"/>
            <a:ext cx="4864735" cy="2362200"/>
          </a:xfrm>
        </p:spPr>
        <p:txBody>
          <a:bodyPr>
            <a:normAutofit/>
          </a:bodyPr>
          <a:lstStyle/>
          <a:p>
            <a:pPr algn="ctr" rtl="1"/>
            <a:r>
              <a:rPr lang="fa-IR" sz="3200" smtClean="0">
                <a:solidFill>
                  <a:schemeClr val="tx1"/>
                </a:solidFill>
                <a:cs typeface="B Titr" pitchFamily="2" charset="-78"/>
              </a:rPr>
              <a:t>رويكردهاي مختلف در کاهش </a:t>
            </a:r>
            <a:r>
              <a:rPr lang="fa-IR" sz="3200" dirty="0" smtClean="0">
                <a:solidFill>
                  <a:schemeClr val="tx1"/>
                </a:solidFill>
                <a:cs typeface="B Titr" pitchFamily="2" charset="-78"/>
              </a:rPr>
              <a:t>گازهای گلخانه ای در اهداف مدنظر مشارکت ملی </a:t>
            </a:r>
            <a:r>
              <a:rPr lang="en-US" sz="3200" dirty="0" smtClean="0">
                <a:solidFill>
                  <a:schemeClr val="tx1"/>
                </a:solidFill>
                <a:cs typeface="B Titr" pitchFamily="2" charset="-78"/>
              </a:rPr>
              <a:t>(INDCs)</a:t>
            </a:r>
            <a:r>
              <a:rPr lang="fa-IR" sz="3200" dirty="0" smtClean="0">
                <a:solidFill>
                  <a:schemeClr val="tx1"/>
                </a:solidFill>
                <a:cs typeface="B Titr" pitchFamily="2" charset="-78"/>
              </a:rPr>
              <a:t> در برنامه جهانی کاهش انتشار</a:t>
            </a:r>
            <a:endParaRPr lang="en-US" sz="3200" dirty="0" smtClean="0">
              <a:solidFill>
                <a:schemeClr val="tx1"/>
              </a:solidFill>
              <a:cs typeface="B Titr" pitchFamily="2" charset="-78"/>
            </a:endParaRPr>
          </a:p>
        </p:txBody>
      </p:sp>
      <p:sp>
        <p:nvSpPr>
          <p:cNvPr id="5" name="Subtitle 1"/>
          <p:cNvSpPr txBox="1">
            <a:spLocks/>
          </p:cNvSpPr>
          <p:nvPr/>
        </p:nvSpPr>
        <p:spPr>
          <a:xfrm>
            <a:off x="462584" y="3276600"/>
            <a:ext cx="4604850" cy="2667000"/>
          </a:xfrm>
          <a:prstGeom prst="rect">
            <a:avLst/>
          </a:prstGeom>
        </p:spPr>
        <p:txBody>
          <a:bodyPr vert="horz" lIns="91440" tIns="45720" rIns="91440" bIns="45720" rtlCol="0">
            <a:noAutofit/>
          </a:bodyPr>
          <a:lstStyle/>
          <a:p>
            <a:pPr marL="0" marR="0" lvl="0" indent="0" algn="ctr" defTabSz="914400" rtl="1"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fa-IR" sz="2000" b="0" i="0" u="none" strike="noStrike" kern="1200" cap="none" spc="0" normalizeH="0" baseline="0" noProof="0" dirty="0" smtClean="0">
                <a:ln>
                  <a:noFill/>
                </a:ln>
                <a:solidFill>
                  <a:srgbClr val="424242"/>
                </a:solidFill>
                <a:effectLst/>
                <a:uLnTx/>
                <a:uFillTx/>
                <a:latin typeface="+mn-lt"/>
                <a:ea typeface="+mn-ea"/>
                <a:cs typeface="B Titr" pitchFamily="2" charset="-78"/>
              </a:rPr>
              <a:t>تهیه و تنظیم:</a:t>
            </a:r>
          </a:p>
          <a:p>
            <a:pPr marL="0" marR="0" lvl="0" indent="0" algn="ctr" defTabSz="914400" rtl="1" eaLnBrk="1" fontAlgn="auto" latinLnBrk="0" hangingPunct="1">
              <a:lnSpc>
                <a:spcPct val="100000"/>
              </a:lnSpc>
              <a:spcBef>
                <a:spcPct val="20000"/>
              </a:spcBef>
              <a:spcAft>
                <a:spcPts val="0"/>
              </a:spcAft>
              <a:buClr>
                <a:schemeClr val="accent1"/>
              </a:buClr>
              <a:buSzPct val="76000"/>
              <a:buFont typeface="Wingdings 2" pitchFamily="18" charset="2"/>
              <a:buNone/>
              <a:tabLst/>
              <a:defRPr/>
            </a:pPr>
            <a:endParaRPr kumimoji="0" lang="fa-IR" sz="2000" b="0" i="0" u="none" strike="noStrike" kern="1200" cap="none" spc="0" normalizeH="0" baseline="0" noProof="0" dirty="0" smtClean="0">
              <a:ln>
                <a:noFill/>
              </a:ln>
              <a:solidFill>
                <a:srgbClr val="424242"/>
              </a:solidFill>
              <a:effectLst/>
              <a:uLnTx/>
              <a:uFillTx/>
              <a:latin typeface="+mn-lt"/>
              <a:ea typeface="+mn-ea"/>
              <a:cs typeface="B Titr" pitchFamily="2" charset="-78"/>
            </a:endParaRPr>
          </a:p>
          <a:p>
            <a:pPr marL="0" marR="0" lvl="0" indent="0" algn="ctr" defTabSz="914400" rtl="1"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fa-IR" sz="2000" b="0" i="0" u="none" strike="noStrike" kern="1200" cap="none" spc="0" normalizeH="0" baseline="0" noProof="0" dirty="0" smtClean="0">
                <a:ln>
                  <a:noFill/>
                </a:ln>
                <a:solidFill>
                  <a:srgbClr val="424242"/>
                </a:solidFill>
                <a:effectLst/>
                <a:uLnTx/>
                <a:uFillTx/>
                <a:latin typeface="+mn-lt"/>
                <a:ea typeface="+mn-ea"/>
                <a:cs typeface="B Titr" pitchFamily="2" charset="-78"/>
              </a:rPr>
              <a:t>دفتر طرح ملی تغییر آب و هوا</a:t>
            </a:r>
          </a:p>
          <a:p>
            <a:pPr marL="0" marR="0" lvl="0" indent="0" algn="ctr" defTabSz="914400" rtl="1" eaLnBrk="1" fontAlgn="auto" latinLnBrk="0" hangingPunct="1">
              <a:lnSpc>
                <a:spcPct val="100000"/>
              </a:lnSpc>
              <a:spcBef>
                <a:spcPct val="20000"/>
              </a:spcBef>
              <a:spcAft>
                <a:spcPts val="0"/>
              </a:spcAft>
              <a:buClr>
                <a:schemeClr val="accent1"/>
              </a:buClr>
              <a:buSzPct val="76000"/>
              <a:buFont typeface="Wingdings 2" pitchFamily="18" charset="2"/>
              <a:buNone/>
              <a:tabLst/>
              <a:defRPr/>
            </a:pPr>
            <a:endParaRPr kumimoji="0" lang="fa-IR" sz="2000" b="0" i="0" u="none" strike="noStrike" kern="1200" cap="none" spc="0" normalizeH="0" baseline="0" noProof="0" dirty="0" smtClean="0">
              <a:ln>
                <a:noFill/>
              </a:ln>
              <a:solidFill>
                <a:srgbClr val="424242"/>
              </a:solidFill>
              <a:effectLst/>
              <a:uLnTx/>
              <a:uFillTx/>
              <a:latin typeface="+mn-lt"/>
              <a:ea typeface="+mn-ea"/>
              <a:cs typeface="B Titr" pitchFamily="2" charset="-78"/>
            </a:endParaRPr>
          </a:p>
          <a:p>
            <a:pPr marL="0" marR="0" lvl="0" indent="0" algn="ctr" defTabSz="914400" rtl="1"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fa-IR" sz="2000" b="0" i="0" u="none" strike="noStrike" kern="1200" cap="none" spc="0" normalizeH="0" baseline="0" noProof="0" dirty="0" smtClean="0">
                <a:ln>
                  <a:noFill/>
                </a:ln>
                <a:solidFill>
                  <a:srgbClr val="424242"/>
                </a:solidFill>
                <a:effectLst/>
                <a:uLnTx/>
                <a:uFillTx/>
                <a:latin typeface="+mn-lt"/>
                <a:ea typeface="+mn-ea"/>
                <a:cs typeface="B Titr" pitchFamily="2" charset="-78"/>
              </a:rPr>
              <a:t>مهرماه 1394</a:t>
            </a:r>
            <a:endParaRPr kumimoji="0" lang="en-US" sz="2000" b="0" i="0" u="none" strike="noStrike" kern="1200" cap="none" spc="0" normalizeH="0" baseline="0" noProof="0" dirty="0">
              <a:ln>
                <a:noFill/>
              </a:ln>
              <a:solidFill>
                <a:srgbClr val="424242"/>
              </a:solidFill>
              <a:effectLst/>
              <a:uLnTx/>
              <a:uFillTx/>
              <a:latin typeface="+mn-lt"/>
              <a:ea typeface="+mn-ea"/>
              <a:cs typeface="B Titr" pitchFamily="2" charset="-78"/>
            </a:endParaRPr>
          </a:p>
        </p:txBody>
      </p:sp>
    </p:spTree>
    <p:extLst>
      <p:ext uri="{BB962C8B-B14F-4D97-AF65-F5344CB8AC3E}">
        <p14:creationId xmlns:p14="http://schemas.microsoft.com/office/powerpoint/2010/main" xmlns="" val="4252889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432719" y="838200"/>
            <a:ext cx="9343154" cy="609600"/>
          </a:xfrm>
        </p:spPr>
        <p:txBody>
          <a:bodyPr>
            <a:normAutofit fontScale="90000"/>
          </a:bodyPr>
          <a:lstStyle/>
          <a:p>
            <a:pPr algn="r" rtl="1"/>
            <a:r>
              <a:rPr lang="fa-IR" dirty="0" smtClean="0">
                <a:cs typeface="B Zar" panose="00000400000000000000" pitchFamily="2" charset="-78"/>
              </a:rPr>
              <a:t>مقایسه نهاده های موثر در رویکرد شدت انتشار و سناریوی پایه</a:t>
            </a:r>
            <a:endParaRPr lang="en-US" dirty="0">
              <a:cs typeface="B Zar" panose="00000400000000000000" pitchFamily="2" charset="-78"/>
            </a:endParaRPr>
          </a:p>
        </p:txBody>
      </p:sp>
      <p:graphicFrame>
        <p:nvGraphicFramePr>
          <p:cNvPr id="8" name="Content Placeholder 7"/>
          <p:cNvGraphicFramePr>
            <a:graphicFrameLocks noGrp="1"/>
          </p:cNvGraphicFramePr>
          <p:nvPr>
            <p:ph idx="1"/>
          </p:nvPr>
        </p:nvGraphicFramePr>
        <p:xfrm>
          <a:off x="1127919" y="1752600"/>
          <a:ext cx="9273382" cy="4419600"/>
        </p:xfrm>
        <a:graphic>
          <a:graphicData uri="http://schemas.openxmlformats.org/drawingml/2006/table">
            <a:tbl>
              <a:tblPr firstRow="1" bandRow="1">
                <a:tableStyleId>{5C22544A-7EE6-4342-B048-85BDC9FD1C3A}</a:tableStyleId>
              </a:tblPr>
              <a:tblGrid>
                <a:gridCol w="4724400"/>
                <a:gridCol w="4548982"/>
              </a:tblGrid>
              <a:tr h="1023406">
                <a:tc>
                  <a:txBody>
                    <a:bodyPr/>
                    <a:lstStyle/>
                    <a:p>
                      <a:pPr algn="ctr" rtl="1"/>
                      <a:r>
                        <a:rPr lang="fa-IR" dirty="0" smtClean="0">
                          <a:cs typeface="B Zar" pitchFamily="2" charset="-78"/>
                        </a:rPr>
                        <a:t>کاهش</a:t>
                      </a:r>
                      <a:r>
                        <a:rPr lang="fa-IR" baseline="0" dirty="0" smtClean="0">
                          <a:cs typeface="B Zar" pitchFamily="2" charset="-78"/>
                        </a:rPr>
                        <a:t> انتشار نسبت به ستاریوی پایه</a:t>
                      </a:r>
                      <a:endParaRPr lang="en-US" dirty="0">
                        <a:cs typeface="B Zar" pitchFamily="2" charset="-78"/>
                      </a:endParaRPr>
                    </a:p>
                  </a:txBody>
                  <a:tcPr/>
                </a:tc>
                <a:tc>
                  <a:txBody>
                    <a:bodyPr/>
                    <a:lstStyle/>
                    <a:p>
                      <a:pPr algn="ctr" rtl="1"/>
                      <a:r>
                        <a:rPr lang="fa-IR" dirty="0" smtClean="0">
                          <a:cs typeface="B Zar" pitchFamily="2" charset="-78"/>
                        </a:rPr>
                        <a:t>شدت</a:t>
                      </a:r>
                      <a:r>
                        <a:rPr lang="fa-IR" baseline="0" dirty="0" smtClean="0">
                          <a:cs typeface="B Zar" pitchFamily="2" charset="-78"/>
                        </a:rPr>
                        <a:t> انتشار</a:t>
                      </a:r>
                      <a:endParaRPr lang="en-US" dirty="0">
                        <a:cs typeface="B Zar" pitchFamily="2" charset="-78"/>
                      </a:endParaRPr>
                    </a:p>
                  </a:txBody>
                  <a:tcPr/>
                </a:tc>
              </a:tr>
              <a:tr h="1766426">
                <a:tc>
                  <a:txBody>
                    <a:bodyPr/>
                    <a:lstStyle/>
                    <a:p>
                      <a:pPr algn="ctr" rtl="0"/>
                      <a:r>
                        <a:rPr lang="en-US" dirty="0" smtClean="0">
                          <a:cs typeface="B Zar" pitchFamily="2" charset="-78"/>
                        </a:rPr>
                        <a:t>BAU Emission= GDP* Carbon Intensity</a:t>
                      </a:r>
                      <a:r>
                        <a:rPr lang="fa-IR" dirty="0" smtClean="0">
                          <a:cs typeface="B Zar" pitchFamily="2" charset="-78"/>
                        </a:rPr>
                        <a:t> </a:t>
                      </a:r>
                      <a:endParaRPr lang="en-US" dirty="0" smtClean="0">
                        <a:cs typeface="B Zar" pitchFamily="2" charset="-78"/>
                      </a:endParaRPr>
                    </a:p>
                    <a:p>
                      <a:pPr algn="ctr" rtl="0"/>
                      <a:r>
                        <a:rPr lang="en-US" dirty="0" smtClean="0">
                          <a:cs typeface="B Zar" pitchFamily="2" charset="-78"/>
                        </a:rPr>
                        <a:t>Carbon Intensity = Constant </a:t>
                      </a:r>
                      <a:endParaRPr lang="en-US" dirty="0">
                        <a:cs typeface="B Zar" pitchFamily="2" charset="-78"/>
                      </a:endParaRPr>
                    </a:p>
                  </a:txBody>
                  <a:tcPr/>
                </a:tc>
                <a:tc>
                  <a:txBody>
                    <a:bodyPr/>
                    <a:lstStyle/>
                    <a:p>
                      <a:pPr algn="ctr" rtl="1"/>
                      <a:r>
                        <a:rPr lang="en-US" dirty="0" smtClean="0">
                          <a:cs typeface="B Zar" pitchFamily="2" charset="-78"/>
                        </a:rPr>
                        <a:t>Carbon Intensity(CI) =</a:t>
                      </a:r>
                    </a:p>
                    <a:p>
                      <a:pPr algn="ctr" rtl="1"/>
                      <a:r>
                        <a:rPr lang="en-US" dirty="0" smtClean="0">
                          <a:cs typeface="B Zar" pitchFamily="2" charset="-78"/>
                        </a:rPr>
                        <a:t> GHGs Emission/GDP</a:t>
                      </a:r>
                      <a:endParaRPr lang="en-US" dirty="0">
                        <a:cs typeface="B Zar" pitchFamily="2" charset="-78"/>
                      </a:endParaRPr>
                    </a:p>
                  </a:txBody>
                  <a:tcPr/>
                </a:tc>
              </a:tr>
              <a:tr h="1629768">
                <a:tc gridSpan="2">
                  <a:txBody>
                    <a:bodyPr/>
                    <a:lstStyle/>
                    <a:p>
                      <a:pPr algn="r" rtl="1"/>
                      <a:r>
                        <a:rPr lang="fa-IR" dirty="0" smtClean="0">
                          <a:cs typeface="B Zar" pitchFamily="2" charset="-78"/>
                        </a:rPr>
                        <a:t>از نظر</a:t>
                      </a:r>
                      <a:r>
                        <a:rPr lang="fa-IR" baseline="0" dirty="0" smtClean="0">
                          <a:cs typeface="B Zar" pitchFamily="2" charset="-78"/>
                        </a:rPr>
                        <a:t> مفهوم و مدل ریاضی این دو  فرق چندانی باهم ندارند.  و مقدار مشخصی ارزش افزوده در یک سطخ انتشار ثابت ایجاد میکنند. لیکن در مدل شدت انتشار کربن، انعطاق پذیری در تغییر شاخص وجود ندارد. در حالیکه در رویکرد مقایسه نسبت به سناریوی پایه، امکان بازنگری سناریوی پایه وجود دارد. ضمنا سناریوی پایه هنوز توسعه داده نشده است. لذا در مراحل بعدی اکتن دخل و تصرف در آن وجود دارد.</a:t>
                      </a:r>
                      <a:endParaRPr lang="en-US" dirty="0">
                        <a:cs typeface="B Zar" pitchFamily="2" charset="-78"/>
                      </a:endParaRPr>
                    </a:p>
                  </a:txBody>
                  <a:tcPr/>
                </a:tc>
                <a:tc hMerge="1">
                  <a:txBody>
                    <a:bodyPr/>
                    <a:lstStyle/>
                    <a:p>
                      <a:pPr algn="ctr" rtl="1"/>
                      <a:endParaRPr lang="en-US" dirty="0"/>
                    </a:p>
                  </a:txBody>
                  <a:tcPr/>
                </a:tc>
              </a:tr>
            </a:tbl>
          </a:graphicData>
        </a:graphic>
      </p:graphicFrame>
    </p:spTree>
    <p:extLst>
      <p:ext uri="{BB962C8B-B14F-4D97-AF65-F5344CB8AC3E}">
        <p14:creationId xmlns:p14="http://schemas.microsoft.com/office/powerpoint/2010/main" xmlns="" val="640858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Zar" panose="00000400000000000000" pitchFamily="2" charset="-78"/>
              </a:rPr>
              <a:t>کاهش </a:t>
            </a:r>
            <a:r>
              <a:rPr lang="fa-IR" dirty="0">
                <a:cs typeface="B Zar" panose="00000400000000000000" pitchFamily="2" charset="-78"/>
              </a:rPr>
              <a:t>انتشار </a:t>
            </a:r>
            <a:r>
              <a:rPr lang="fa-IR" dirty="0" smtClean="0">
                <a:cs typeface="B Zar" panose="00000400000000000000" pitchFamily="2" charset="-78"/>
              </a:rPr>
              <a:t>نسبت به سناریو پایه (ادامه) </a:t>
            </a:r>
            <a:endParaRPr lang="en-US" dirty="0">
              <a:cs typeface="B Zar"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543267222"/>
              </p:ext>
            </p:extLst>
          </p:nvPr>
        </p:nvGraphicFramePr>
        <p:xfrm>
          <a:off x="1356519" y="2286000"/>
          <a:ext cx="9013824" cy="3962400"/>
        </p:xfrm>
        <a:graphic>
          <a:graphicData uri="http://schemas.openxmlformats.org/drawingml/2006/table">
            <a:tbl>
              <a:tblPr firstRow="1" firstCol="1" bandRow="1"/>
              <a:tblGrid>
                <a:gridCol w="3200400"/>
                <a:gridCol w="3276600"/>
                <a:gridCol w="2536824"/>
              </a:tblGrid>
              <a:tr h="0">
                <a:tc>
                  <a:txBody>
                    <a:bodyPr/>
                    <a:lstStyle/>
                    <a:p>
                      <a:pPr algn="ctr" rtl="1">
                        <a:lnSpc>
                          <a:spcPct val="115000"/>
                        </a:lnSpc>
                        <a:spcAft>
                          <a:spcPts val="0"/>
                        </a:spcAft>
                      </a:pPr>
                      <a:r>
                        <a:rPr lang="ar-SA" sz="1800" b="1">
                          <a:effectLst/>
                          <a:latin typeface="Calibri"/>
                          <a:ea typeface="Calibri"/>
                          <a:cs typeface="B Zar"/>
                        </a:rPr>
                        <a:t>نکات منفی</a:t>
                      </a:r>
                      <a:endParaRPr lang="en-US"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b="1">
                          <a:effectLst/>
                          <a:latin typeface="Calibri"/>
                          <a:ea typeface="Calibri"/>
                          <a:cs typeface="B Zar"/>
                        </a:rPr>
                        <a:t>نکات مثبت</a:t>
                      </a:r>
                      <a:endParaRPr lang="en-US"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b="1" dirty="0">
                          <a:effectLst/>
                          <a:latin typeface="Calibri"/>
                          <a:ea typeface="Calibri"/>
                          <a:cs typeface="B Zar"/>
                        </a:rPr>
                        <a:t>رویکرد</a:t>
                      </a:r>
                      <a:endParaRPr lang="en-US"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332">
                <a:tc>
                  <a:txBody>
                    <a:bodyPr/>
                    <a:lstStyle/>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اقدامات به سادگی قابلیت هماهنگی و برنامه‌ریزی ندارند (همانند تغییرات محتمل در قیمت سوخت، تولید ناخالص ملی و ...)</a:t>
                      </a:r>
                      <a:endParaRPr lang="en-US" sz="1600" kern="1200" dirty="0">
                        <a:solidFill>
                          <a:schemeClr val="tx1"/>
                        </a:solidFill>
                        <a:effectLst/>
                        <a:latin typeface="Calibri"/>
                        <a:ea typeface="Calibri"/>
                        <a:cs typeface="B Zar"/>
                      </a:endParaRPr>
                    </a:p>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فرضیات رویکرد ثابت به مرور زمان واقعی بودن خود را از دست خواهند داد</a:t>
                      </a:r>
                      <a:endParaRPr lang="en-US" sz="1600" kern="1200" dirty="0">
                        <a:solidFill>
                          <a:schemeClr val="tx1"/>
                        </a:solidFill>
                        <a:effectLst/>
                        <a:latin typeface="Calibri"/>
                        <a:ea typeface="Calibri"/>
                        <a:cs typeface="B Za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0"/>
                        </a:spcAft>
                        <a:buFont typeface="Symbol"/>
                        <a:buChar char=""/>
                      </a:pPr>
                      <a:r>
                        <a:rPr lang="fa-IR" sz="1600" dirty="0">
                          <a:effectLst/>
                          <a:latin typeface="Calibri"/>
                          <a:ea typeface="Calibri"/>
                          <a:cs typeface="B Zar"/>
                        </a:rPr>
                        <a:t>با توجه به ثابت بودن سطح پیشنهادی همه گروه‌های درگیر بیشترین تلاش خود را برای رسیدن به میزان کاهش انتشار خواهند نمود</a:t>
                      </a:r>
                      <a:endParaRPr lang="en-US" sz="1600" dirty="0">
                        <a:effectLst/>
                        <a:latin typeface="Calibri"/>
                        <a:ea typeface="Calibri"/>
                        <a:cs typeface="Arial"/>
                      </a:endParaRPr>
                    </a:p>
                    <a:p>
                      <a:pPr marL="342900" lvl="0" indent="-342900" algn="r" rtl="1">
                        <a:lnSpc>
                          <a:spcPct val="115000"/>
                        </a:lnSpc>
                        <a:spcAft>
                          <a:spcPts val="0"/>
                        </a:spcAft>
                        <a:buFont typeface="Symbol"/>
                        <a:buChar char=""/>
                      </a:pPr>
                      <a:r>
                        <a:rPr lang="fa-IR" sz="1600" dirty="0">
                          <a:effectLst/>
                          <a:latin typeface="Calibri"/>
                          <a:ea typeface="Calibri"/>
                          <a:cs typeface="B Zar"/>
                        </a:rPr>
                        <a:t>از ابتدا همه ذی‌نفعان برنامه مشخصی برای اقدام دارند</a:t>
                      </a:r>
                      <a:endParaRPr lang="en-US" sz="1600" dirty="0">
                        <a:effectLst/>
                        <a:latin typeface="Calibri"/>
                        <a:ea typeface="Calibri"/>
                        <a:cs typeface="Arial"/>
                      </a:endParaRPr>
                    </a:p>
                    <a:p>
                      <a:pPr marL="342900" lvl="0" indent="-342900" algn="r" rtl="1">
                        <a:lnSpc>
                          <a:spcPct val="115000"/>
                        </a:lnSpc>
                        <a:spcAft>
                          <a:spcPts val="0"/>
                        </a:spcAft>
                        <a:buFont typeface="Symbol"/>
                        <a:buChar char=""/>
                      </a:pPr>
                      <a:r>
                        <a:rPr lang="fa-IR" sz="1600" dirty="0">
                          <a:effectLst/>
                          <a:latin typeface="Calibri"/>
                          <a:ea typeface="Calibri"/>
                          <a:cs typeface="B Zar"/>
                        </a:rPr>
                        <a:t>احتیاج به محاسبه مجدد ادواری نیست</a:t>
                      </a:r>
                      <a:endParaRPr lang="en-US" sz="16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b="1" dirty="0">
                          <a:effectLst/>
                          <a:latin typeface="Calibri"/>
                          <a:ea typeface="Calibri"/>
                          <a:cs typeface="B Zar"/>
                        </a:rPr>
                        <a:t>رویکرد ثابت </a:t>
                      </a:r>
                      <a:r>
                        <a:rPr lang="ar-SA" sz="1400" b="1" dirty="0">
                          <a:effectLst/>
                          <a:latin typeface="Calibri"/>
                          <a:ea typeface="Calibri"/>
                          <a:cs typeface="B Zar"/>
                        </a:rPr>
                        <a:t>(</a:t>
                      </a:r>
                      <a:r>
                        <a:rPr lang="en-US" sz="1400" b="1" dirty="0">
                          <a:effectLst/>
                          <a:latin typeface="Calibri"/>
                          <a:ea typeface="Calibri"/>
                          <a:cs typeface="B Zar"/>
                        </a:rPr>
                        <a:t>Static</a:t>
                      </a:r>
                      <a:r>
                        <a:rPr lang="ar-SA" sz="1400" b="1" dirty="0">
                          <a:effectLst/>
                          <a:latin typeface="Calibri"/>
                          <a:ea typeface="Calibri"/>
                          <a:cs typeface="B Zar"/>
                        </a:rPr>
                        <a:t>)</a:t>
                      </a:r>
                      <a:endParaRPr lang="en-US" sz="14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2600">
                <a:tc>
                  <a:txBody>
                    <a:bodyPr/>
                    <a:lstStyle/>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با توجه به متغییر بودن مقدار کاهش، برنامه‌ریزی کمی دشوار بوده و می‌بایست به مرور مورد بازبینی قرار گیرد.</a:t>
                      </a:r>
                      <a:endParaRPr lang="en-US" sz="1600" kern="1200" dirty="0">
                        <a:solidFill>
                          <a:schemeClr val="tx1"/>
                        </a:solidFill>
                        <a:effectLst/>
                        <a:latin typeface="Calibri"/>
                        <a:ea typeface="Calibri"/>
                        <a:cs typeface="B Zar"/>
                      </a:endParaRPr>
                    </a:p>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میزان مجاز انتشار به تدریج تغییر خواهد نمود.</a:t>
                      </a:r>
                      <a:endParaRPr lang="en-US" sz="1600" kern="1200" dirty="0">
                        <a:solidFill>
                          <a:schemeClr val="tx1"/>
                        </a:solidFill>
                        <a:effectLst/>
                        <a:latin typeface="Calibri"/>
                        <a:ea typeface="Calibri"/>
                        <a:cs typeface="B Zar"/>
                      </a:endParaRPr>
                    </a:p>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هزینه محاسبات مجدد و پیچدگی محاسبات در بازه های زمانی معلوم در پیش روست.</a:t>
                      </a:r>
                      <a:endParaRPr lang="en-US" sz="1600" kern="1200" dirty="0">
                        <a:solidFill>
                          <a:schemeClr val="tx1"/>
                        </a:solidFill>
                        <a:effectLst/>
                        <a:latin typeface="Calibri"/>
                        <a:ea typeface="Calibri"/>
                        <a:cs typeface="B Za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اقدامات با هماهنگی بیشتری قابل برنامه‌ریزی است</a:t>
                      </a:r>
                      <a:endParaRPr lang="en-US" sz="1600" kern="1200" dirty="0">
                        <a:solidFill>
                          <a:schemeClr val="tx1"/>
                        </a:solidFill>
                        <a:effectLst/>
                        <a:latin typeface="Calibri"/>
                        <a:ea typeface="Calibri"/>
                        <a:cs typeface="B Zar"/>
                      </a:endParaRPr>
                    </a:p>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می‌توان حوادث غیر مترقبه را در قالب بازبینی فرآیندهای پایه لحاظ نمود</a:t>
                      </a:r>
                      <a:endParaRPr lang="en-US" sz="1600" kern="1200" dirty="0">
                        <a:solidFill>
                          <a:schemeClr val="tx1"/>
                        </a:solidFill>
                        <a:effectLst/>
                        <a:latin typeface="Calibri"/>
                        <a:ea typeface="Calibri"/>
                        <a:cs typeface="B Zar"/>
                      </a:endParaRPr>
                    </a:p>
                    <a:p>
                      <a:pPr marL="342900" lvl="0" indent="-342900" algn="r" defTabSz="914400" rtl="1" eaLnBrk="1" latinLnBrk="0" hangingPunct="1">
                        <a:lnSpc>
                          <a:spcPct val="115000"/>
                        </a:lnSpc>
                        <a:spcAft>
                          <a:spcPts val="0"/>
                        </a:spcAft>
                        <a:buFont typeface="Symbol"/>
                        <a:buChar char=""/>
                      </a:pPr>
                      <a:r>
                        <a:rPr lang="ar-SA" sz="1600" kern="1200" dirty="0">
                          <a:solidFill>
                            <a:schemeClr val="tx1"/>
                          </a:solidFill>
                          <a:effectLst/>
                          <a:latin typeface="Calibri"/>
                          <a:ea typeface="Calibri"/>
                          <a:cs typeface="B Zar"/>
                        </a:rPr>
                        <a:t>با دقت بیشتری می‌توان امید به به رسیده به هدفگذاری انجام شده داشت</a:t>
                      </a:r>
                      <a:endParaRPr lang="en-US" sz="1600" kern="1200" dirty="0">
                        <a:solidFill>
                          <a:schemeClr val="tx1"/>
                        </a:solidFill>
                        <a:effectLst/>
                        <a:latin typeface="Calibri"/>
                        <a:ea typeface="Calibri"/>
                        <a:cs typeface="B Za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b="1" kern="1200" dirty="0">
                          <a:solidFill>
                            <a:schemeClr val="tx1"/>
                          </a:solidFill>
                          <a:effectLst/>
                          <a:latin typeface="Calibri"/>
                          <a:ea typeface="Calibri"/>
                          <a:cs typeface="B Zar"/>
                        </a:rPr>
                        <a:t>رویکرد پویا </a:t>
                      </a:r>
                      <a:r>
                        <a:rPr lang="ar-SA" sz="1400" b="1" dirty="0">
                          <a:effectLst/>
                          <a:latin typeface="Calibri"/>
                          <a:ea typeface="Calibri"/>
                          <a:cs typeface="B Zar"/>
                        </a:rPr>
                        <a:t>(</a:t>
                      </a:r>
                      <a:r>
                        <a:rPr lang="en-US" sz="1400" b="1" dirty="0">
                          <a:effectLst/>
                          <a:latin typeface="Calibri"/>
                          <a:ea typeface="Calibri"/>
                          <a:cs typeface="B Zar"/>
                        </a:rPr>
                        <a:t>Dynamic</a:t>
                      </a:r>
                      <a:r>
                        <a:rPr lang="ar-SA" sz="1400" b="1" dirty="0">
                          <a:effectLst/>
                          <a:latin typeface="Calibri"/>
                          <a:ea typeface="Calibri"/>
                          <a:cs typeface="B Zar"/>
                        </a:rPr>
                        <a:t>)</a:t>
                      </a:r>
                      <a:endParaRPr lang="en-US" sz="14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341522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Zar" pitchFamily="2" charset="-78"/>
              </a:rPr>
              <a:t>جمع بندی</a:t>
            </a:r>
            <a:endParaRPr lang="en-US" dirty="0">
              <a:cs typeface="B Zar" pitchFamily="2" charset="-78"/>
            </a:endParaRPr>
          </a:p>
        </p:txBody>
      </p:sp>
      <p:sp>
        <p:nvSpPr>
          <p:cNvPr id="3" name="Content Placeholder 2"/>
          <p:cNvSpPr>
            <a:spLocks noGrp="1"/>
          </p:cNvSpPr>
          <p:nvPr>
            <p:ph idx="1"/>
          </p:nvPr>
        </p:nvSpPr>
        <p:spPr>
          <a:xfrm>
            <a:off x="1387889" y="2819400"/>
            <a:ext cx="9014067" cy="3013229"/>
          </a:xfrm>
        </p:spPr>
        <p:txBody>
          <a:bodyPr>
            <a:normAutofit/>
          </a:bodyPr>
          <a:lstStyle/>
          <a:p>
            <a:pPr algn="ctr" rtl="1"/>
            <a:r>
              <a:rPr lang="fa-IR" sz="3200" b="1" dirty="0" smtClean="0">
                <a:cs typeface="B Zar" pitchFamily="2" charset="-78"/>
              </a:rPr>
              <a:t>کاهش انتشار نسبت به سناریوی پایه دینامیک بهترین گزینه برای کشور جمهوری اسلامی ایران می باشد.</a:t>
            </a:r>
            <a:endParaRPr lang="en-US" sz="3200" b="1" dirty="0">
              <a:cs typeface="B Zar"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87879" y="2590800"/>
            <a:ext cx="9343154" cy="1143000"/>
          </a:xfrm>
        </p:spPr>
        <p:txBody>
          <a:bodyPr/>
          <a:lstStyle/>
          <a:p>
            <a:pPr algn="ctr"/>
            <a:r>
              <a:rPr lang="fa-IR" b="1" dirty="0" smtClean="0">
                <a:solidFill>
                  <a:schemeClr val="tx1"/>
                </a:solidFill>
                <a:latin typeface="Arial Narrow" pitchFamily="34" charset="0"/>
                <a:cs typeface="B Zar" panose="00000400000000000000" pitchFamily="2" charset="-78"/>
              </a:rPr>
              <a:t>با تشکر از توجه شما</a:t>
            </a:r>
            <a:endParaRPr lang="en-US" b="1" dirty="0">
              <a:solidFill>
                <a:schemeClr val="tx1"/>
              </a:solidFill>
              <a:latin typeface="Arial Narrow" pitchFamily="34" charset="0"/>
              <a:cs typeface="B Zar" panose="00000400000000000000" pitchFamily="2" charset="-78"/>
            </a:endParaRPr>
          </a:p>
        </p:txBody>
      </p:sp>
    </p:spTree>
    <p:extLst>
      <p:ext uri="{BB962C8B-B14F-4D97-AF65-F5344CB8AC3E}">
        <p14:creationId xmlns:p14="http://schemas.microsoft.com/office/powerpoint/2010/main" xmlns="" val="3550996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204119" y="609600"/>
            <a:ext cx="9571754" cy="655320"/>
          </a:xfrm>
        </p:spPr>
        <p:txBody>
          <a:bodyPr>
            <a:normAutofit fontScale="90000"/>
          </a:bodyPr>
          <a:lstStyle/>
          <a:p>
            <a:pPr algn="r" rtl="1"/>
            <a:r>
              <a:rPr lang="fa-IR" b="1" dirty="0" smtClean="0">
                <a:solidFill>
                  <a:schemeClr val="bg2">
                    <a:lumMod val="75000"/>
                  </a:schemeClr>
                </a:solidFill>
                <a:cs typeface="B Zar" pitchFamily="2" charset="-78"/>
              </a:rPr>
              <a:t>بررسی وضعیت ارایه </a:t>
            </a:r>
            <a:r>
              <a:rPr lang="en-US" b="1" dirty="0" smtClean="0">
                <a:solidFill>
                  <a:schemeClr val="bg2">
                    <a:lumMod val="75000"/>
                  </a:schemeClr>
                </a:solidFill>
                <a:cs typeface="B Zar" pitchFamily="2" charset="-78"/>
              </a:rPr>
              <a:t>INDCs</a:t>
            </a:r>
            <a:r>
              <a:rPr lang="fa-IR" b="1" dirty="0" smtClean="0">
                <a:solidFill>
                  <a:schemeClr val="bg2">
                    <a:lumMod val="75000"/>
                  </a:schemeClr>
                </a:solidFill>
                <a:cs typeface="B Zar" pitchFamily="2" charset="-78"/>
              </a:rPr>
              <a:t> توسط کشورها</a:t>
            </a:r>
            <a:endParaRPr lang="en-US" b="1" dirty="0">
              <a:solidFill>
                <a:schemeClr val="bg2">
                  <a:lumMod val="75000"/>
                </a:schemeClr>
              </a:solidFill>
              <a:cs typeface="B Zar" pitchFamily="2" charset="-78"/>
            </a:endParaRPr>
          </a:p>
        </p:txBody>
      </p:sp>
      <p:sp>
        <p:nvSpPr>
          <p:cNvPr id="4" name="Title 1"/>
          <p:cNvSpPr txBox="1">
            <a:spLocks/>
          </p:cNvSpPr>
          <p:nvPr/>
        </p:nvSpPr>
        <p:spPr>
          <a:xfrm>
            <a:off x="899319" y="1371600"/>
            <a:ext cx="10439400" cy="4267200"/>
          </a:xfrm>
          <a:prstGeom prst="rect">
            <a:avLst/>
          </a:prstGeom>
        </p:spPr>
        <p:txBody>
          <a:bodyPr vert="horz" lIns="91440" tIns="45720" rIns="91440" bIns="45720" rtlCol="0" anchor="b">
            <a:noAutofit/>
          </a:bodyPr>
          <a:lstStyle/>
          <a:p>
            <a:pPr marL="0" marR="0" lvl="0" indent="0" algn="just" defTabSz="914400" rtl="1" eaLnBrk="1" fontAlgn="auto" latinLnBrk="0" hangingPunct="1">
              <a:lnSpc>
                <a:spcPct val="100000"/>
              </a:lnSpc>
              <a:spcBef>
                <a:spcPts val="1200"/>
              </a:spcBef>
              <a:spcAft>
                <a:spcPts val="600"/>
              </a:spcAft>
              <a:buClr>
                <a:schemeClr val="bg2">
                  <a:lumMod val="50000"/>
                </a:schemeClr>
              </a:buClr>
              <a:buSzTx/>
              <a:buFont typeface="Arial" pitchFamily="34" charset="0"/>
              <a:buChar char="•"/>
              <a:tabLst/>
              <a:defRPr/>
            </a:pPr>
            <a:r>
              <a:rPr kumimoji="0" lang="fa-IR" sz="2200" b="1" i="0" u="none" strike="noStrike" kern="1200" cap="none" spc="0" normalizeH="0" noProof="0" dirty="0" smtClean="0">
                <a:ln>
                  <a:noFill/>
                </a:ln>
                <a:solidFill>
                  <a:srgbClr val="002060"/>
                </a:solidFill>
                <a:effectLst/>
                <a:uLnTx/>
                <a:uFillTx/>
                <a:latin typeface="+mj-lt"/>
                <a:ea typeface="+mj-ea"/>
                <a:cs typeface="B Badr" pitchFamily="2" charset="-78"/>
              </a:rPr>
              <a:t>146 کشور دنیا بر</a:t>
            </a:r>
            <a:r>
              <a:rPr lang="fa-IR" sz="2200" b="1" dirty="0" smtClean="0">
                <a:solidFill>
                  <a:srgbClr val="002060"/>
                </a:solidFill>
                <a:latin typeface="+mj-lt"/>
                <a:ea typeface="+mj-ea"/>
                <a:cs typeface="B Badr" pitchFamily="2" charset="-78"/>
              </a:rPr>
              <a:t>ن</a:t>
            </a:r>
            <a:r>
              <a:rPr kumimoji="0" lang="fa-IR" sz="2200" b="1" i="0" u="none" strike="noStrike" kern="1200" cap="none" spc="0" normalizeH="0" noProof="0" dirty="0" smtClean="0">
                <a:ln>
                  <a:noFill/>
                </a:ln>
                <a:solidFill>
                  <a:srgbClr val="002060"/>
                </a:solidFill>
                <a:effectLst/>
                <a:uLnTx/>
                <a:uFillTx/>
                <a:latin typeface="+mj-lt"/>
                <a:ea typeface="+mj-ea"/>
                <a:cs typeface="B Badr" pitchFamily="2" charset="-78"/>
              </a:rPr>
              <a:t>امه مشارکت ملی خود را تا 1 اکتبر ارایه کردند. این 146 کشور در حدود 90% انتشار دنیا را پوشش می دهند</a:t>
            </a:r>
          </a:p>
          <a:p>
            <a:pPr lvl="0" algn="just" rtl="1">
              <a:spcBef>
                <a:spcPts val="1200"/>
              </a:spcBef>
              <a:spcAft>
                <a:spcPts val="600"/>
              </a:spcAft>
              <a:buClr>
                <a:schemeClr val="bg2">
                  <a:lumMod val="50000"/>
                </a:schemeClr>
              </a:buClr>
              <a:buFont typeface="Arial" pitchFamily="34" charset="0"/>
              <a:buChar char="•"/>
            </a:pPr>
            <a:r>
              <a:rPr lang="fa-IR" sz="2200" b="1" dirty="0" smtClean="0">
                <a:solidFill>
                  <a:srgbClr val="002060"/>
                </a:solidFill>
                <a:latin typeface="+mj-lt"/>
                <a:ea typeface="+mj-ea"/>
                <a:cs typeface="B Badr" pitchFamily="2" charset="-78"/>
              </a:rPr>
              <a:t>از کشور های نفتی عضو اپک اکوادور(20-25% زیر </a:t>
            </a:r>
            <a:r>
              <a:rPr lang="en-US" sz="2200" b="1" dirty="0" smtClean="0">
                <a:solidFill>
                  <a:srgbClr val="002060"/>
                </a:solidFill>
                <a:latin typeface="+mj-lt"/>
                <a:ea typeface="+mj-ea"/>
                <a:cs typeface="B Badr" pitchFamily="2" charset="-78"/>
              </a:rPr>
              <a:t>BAU</a:t>
            </a:r>
            <a:r>
              <a:rPr lang="fa-IR" sz="2200" b="1" dirty="0" smtClean="0">
                <a:solidFill>
                  <a:srgbClr val="002060"/>
                </a:solidFill>
                <a:latin typeface="+mj-lt"/>
                <a:ea typeface="+mj-ea"/>
                <a:cs typeface="B Badr" pitchFamily="2" charset="-78"/>
              </a:rPr>
              <a:t> درسال 2030)، الجزایر( 7% زیر </a:t>
            </a:r>
            <a:r>
              <a:rPr lang="en-US" sz="2200" b="1" dirty="0" smtClean="0">
                <a:solidFill>
                  <a:srgbClr val="002060"/>
                </a:solidFill>
                <a:latin typeface="+mj-lt"/>
                <a:ea typeface="+mj-ea"/>
                <a:cs typeface="B Badr" pitchFamily="2" charset="-78"/>
              </a:rPr>
              <a:t>BAU</a:t>
            </a:r>
            <a:r>
              <a:rPr lang="fa-IR" sz="2200" b="1" dirty="0" smtClean="0">
                <a:solidFill>
                  <a:srgbClr val="002060"/>
                </a:solidFill>
                <a:latin typeface="+mj-lt"/>
                <a:ea typeface="+mj-ea"/>
                <a:cs typeface="B Badr" pitchFamily="2" charset="-78"/>
              </a:rPr>
              <a:t> در سال 2030) و کشور های نفتی </a:t>
            </a:r>
            <a:r>
              <a:rPr lang="fa-IR" sz="2200" b="1" dirty="0" smtClean="0">
                <a:solidFill>
                  <a:srgbClr val="002060"/>
                </a:solidFill>
                <a:cs typeface="B Badr" pitchFamily="2" charset="-78"/>
              </a:rPr>
              <a:t>آذربایجان( کاهش 35% زیر سطح انتشار 1990 در سال 2030)، قزاقستان ( کاهش 15% زیر سطح انتشار 1990 در سال 2030)، اندونزی ( 29% زیر </a:t>
            </a:r>
            <a:r>
              <a:rPr lang="en-US" sz="2200" b="1" dirty="0" smtClean="0">
                <a:solidFill>
                  <a:srgbClr val="002060"/>
                </a:solidFill>
                <a:cs typeface="B Badr" pitchFamily="2" charset="-78"/>
              </a:rPr>
              <a:t>BAU </a:t>
            </a:r>
            <a:r>
              <a:rPr lang="fa-IR" sz="2200" b="1" dirty="0" smtClean="0">
                <a:solidFill>
                  <a:srgbClr val="002060"/>
                </a:solidFill>
                <a:cs typeface="B Badr" pitchFamily="2" charset="-78"/>
              </a:rPr>
              <a:t> در سال 2030)، روسیه ( 25-30% زیر سطح 1990)، نروژ ( 40% زیر سطح 1990 در سال 2030)</a:t>
            </a:r>
            <a:endParaRPr lang="fa-IR" sz="2200" b="1" dirty="0" smtClean="0">
              <a:solidFill>
                <a:srgbClr val="002060"/>
              </a:solidFill>
              <a:latin typeface="+mj-lt"/>
              <a:ea typeface="+mj-ea"/>
              <a:cs typeface="B Badr" pitchFamily="2" charset="-78"/>
            </a:endParaRPr>
          </a:p>
          <a:p>
            <a:pPr marL="0" marR="0" lvl="0" indent="0" algn="just" defTabSz="914400" rtl="1" eaLnBrk="1" fontAlgn="auto" latinLnBrk="0" hangingPunct="1">
              <a:lnSpc>
                <a:spcPct val="100000"/>
              </a:lnSpc>
              <a:spcBef>
                <a:spcPts val="1200"/>
              </a:spcBef>
              <a:spcAft>
                <a:spcPts val="600"/>
              </a:spcAft>
              <a:buClr>
                <a:schemeClr val="bg2">
                  <a:lumMod val="50000"/>
                </a:schemeClr>
              </a:buClr>
              <a:buSzTx/>
              <a:buFont typeface="Arial" pitchFamily="34" charset="0"/>
              <a:buChar char="•"/>
              <a:tabLst/>
              <a:defRPr/>
            </a:pPr>
            <a:r>
              <a:rPr kumimoji="0" lang="fa-IR" sz="2200" b="1" i="0" u="none" strike="noStrike" kern="1200" cap="none" spc="0" normalizeH="0" noProof="0" dirty="0" smtClean="0">
                <a:ln>
                  <a:noFill/>
                </a:ln>
                <a:solidFill>
                  <a:srgbClr val="002060"/>
                </a:solidFill>
                <a:effectLst/>
                <a:uLnTx/>
                <a:uFillTx/>
                <a:latin typeface="+mj-lt"/>
                <a:ea typeface="+mj-ea"/>
                <a:cs typeface="B Badr" pitchFamily="2" charset="-78"/>
              </a:rPr>
              <a:t>از اقتصاد های مشابه و کشورهای همجوار ترکیه (21% زیر </a:t>
            </a:r>
            <a:r>
              <a:rPr kumimoji="0" lang="en-US" sz="2200" b="1" i="0" u="none" strike="noStrike" kern="1200" cap="none" spc="0" normalizeH="0" noProof="0" dirty="0" smtClean="0">
                <a:ln>
                  <a:noFill/>
                </a:ln>
                <a:solidFill>
                  <a:srgbClr val="002060"/>
                </a:solidFill>
                <a:effectLst/>
                <a:uLnTx/>
                <a:uFillTx/>
                <a:latin typeface="+mj-lt"/>
                <a:ea typeface="+mj-ea"/>
                <a:cs typeface="B Badr" pitchFamily="2" charset="-78"/>
              </a:rPr>
              <a:t>BAU</a:t>
            </a:r>
            <a:r>
              <a:rPr kumimoji="0" lang="fa-IR" sz="2200" b="1" i="0" u="none" strike="noStrike" kern="1200" cap="none" spc="0" normalizeH="0" noProof="0" dirty="0" smtClean="0">
                <a:ln>
                  <a:noFill/>
                </a:ln>
                <a:solidFill>
                  <a:srgbClr val="002060"/>
                </a:solidFill>
                <a:effectLst/>
                <a:uLnTx/>
                <a:uFillTx/>
                <a:latin typeface="+mj-lt"/>
                <a:ea typeface="+mj-ea"/>
                <a:cs typeface="B Badr" pitchFamily="2" charset="-78"/>
              </a:rPr>
              <a:t> در سال 2030)، ترکمنستان ( بازگشت به سطح انتشار سال 2015 در سال 2030)، شیلی (شدت انتشار به ازای ارزش افزوده 30% زیر سطح 2007 در سال 2030) کره جنوبی( 37% زیر </a:t>
            </a:r>
            <a:r>
              <a:rPr kumimoji="0" lang="en-US" sz="2200" b="1" i="0" u="none" strike="noStrike" kern="1200" cap="none" spc="0" normalizeH="0" noProof="0" dirty="0" smtClean="0">
                <a:ln>
                  <a:noFill/>
                </a:ln>
                <a:solidFill>
                  <a:srgbClr val="002060"/>
                </a:solidFill>
                <a:effectLst/>
                <a:uLnTx/>
                <a:uFillTx/>
                <a:latin typeface="+mj-lt"/>
                <a:ea typeface="+mj-ea"/>
                <a:cs typeface="B Badr" pitchFamily="2" charset="-78"/>
              </a:rPr>
              <a:t>BAU</a:t>
            </a:r>
            <a:r>
              <a:rPr kumimoji="0" lang="fa-IR" sz="2200" b="1" i="0" u="none" strike="noStrike" kern="1200" cap="none" spc="0" normalizeH="0" noProof="0" dirty="0" smtClean="0">
                <a:ln>
                  <a:noFill/>
                </a:ln>
                <a:solidFill>
                  <a:srgbClr val="002060"/>
                </a:solidFill>
                <a:effectLst/>
                <a:uLnTx/>
                <a:uFillTx/>
                <a:latin typeface="+mj-lt"/>
                <a:ea typeface="+mj-ea"/>
                <a:cs typeface="B Badr" pitchFamily="2" charset="-78"/>
              </a:rPr>
              <a:t> که از آن 11% از محل خرید گواهی بین المللی تامین میشود)</a:t>
            </a:r>
          </a:p>
          <a:p>
            <a:pPr marL="0" marR="0" lvl="0" indent="0" algn="just" defTabSz="914400" rtl="1" eaLnBrk="1" fontAlgn="auto" latinLnBrk="0" hangingPunct="1">
              <a:lnSpc>
                <a:spcPct val="100000"/>
              </a:lnSpc>
              <a:spcBef>
                <a:spcPts val="1200"/>
              </a:spcBef>
              <a:spcAft>
                <a:spcPts val="600"/>
              </a:spcAft>
              <a:buClr>
                <a:schemeClr val="bg2">
                  <a:lumMod val="50000"/>
                </a:schemeClr>
              </a:buClr>
              <a:buSzTx/>
              <a:buFont typeface="Arial" pitchFamily="34" charset="0"/>
              <a:buChar char="•"/>
              <a:tabLst/>
              <a:defRPr/>
            </a:pPr>
            <a:r>
              <a:rPr kumimoji="0" lang="fa-IR" sz="2200" b="1" i="0" u="none" strike="noStrike" kern="1200" cap="none" spc="0" normalizeH="0" noProof="0" dirty="0" smtClean="0">
                <a:ln>
                  <a:noFill/>
                </a:ln>
                <a:solidFill>
                  <a:srgbClr val="002060"/>
                </a:solidFill>
                <a:effectLst/>
                <a:uLnTx/>
                <a:uFillTx/>
                <a:latin typeface="+mj-lt"/>
                <a:ea typeface="+mj-ea"/>
                <a:cs typeface="B Badr" pitchFamily="2" charset="-78"/>
              </a:rPr>
              <a:t> از کشور های منتشر دهنده بزرگ تنها ایران، عربستان، نیجریه، پاکستان و مالزی </a:t>
            </a:r>
            <a:r>
              <a:rPr kumimoji="0" lang="en-US" sz="2200" b="1" i="0" u="none" strike="noStrike" kern="1200" cap="none" spc="0" normalizeH="0" noProof="0" dirty="0" smtClean="0">
                <a:ln>
                  <a:noFill/>
                </a:ln>
                <a:solidFill>
                  <a:srgbClr val="002060"/>
                </a:solidFill>
                <a:effectLst/>
                <a:uLnTx/>
                <a:uFillTx/>
                <a:latin typeface="+mj-lt"/>
                <a:ea typeface="+mj-ea"/>
                <a:cs typeface="B Badr" pitchFamily="2" charset="-78"/>
              </a:rPr>
              <a:t>INDCs</a:t>
            </a:r>
            <a:r>
              <a:rPr kumimoji="0" lang="fa-IR" sz="2200" b="1" i="0" u="none" strike="noStrike" kern="1200" cap="none" spc="0" normalizeH="0" noProof="0" dirty="0" smtClean="0">
                <a:ln>
                  <a:noFill/>
                </a:ln>
                <a:solidFill>
                  <a:srgbClr val="002060"/>
                </a:solidFill>
                <a:effectLst/>
                <a:uLnTx/>
                <a:uFillTx/>
                <a:latin typeface="+mj-lt"/>
                <a:ea typeface="+mj-ea"/>
                <a:cs typeface="B Badr" pitchFamily="2" charset="-78"/>
              </a:rPr>
              <a:t> خود را ارایه نکردند</a:t>
            </a:r>
          </a:p>
        </p:txBody>
      </p:sp>
    </p:spTree>
    <p:extLst>
      <p:ext uri="{BB962C8B-B14F-4D97-AF65-F5344CB8AC3E}">
        <p14:creationId xmlns="" xmlns:p14="http://schemas.microsoft.com/office/powerpoint/2010/main" val="586256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cs typeface="B Zar" panose="00000400000000000000" pitchFamily="2" charset="-78"/>
              </a:rPr>
              <a:t>رویکردهای توصیه شده به تدوین تعهدات کاهش انتشار در </a:t>
            </a:r>
            <a:r>
              <a:rPr lang="en-US" dirty="0" smtClean="0">
                <a:cs typeface="B Zar" panose="00000400000000000000" pitchFamily="2" charset="-78"/>
              </a:rPr>
              <a:t>INDCs</a:t>
            </a:r>
            <a:r>
              <a:rPr lang="fa-IR" dirty="0" smtClean="0">
                <a:cs typeface="B Zar" panose="00000400000000000000" pitchFamily="2" charset="-78"/>
              </a:rPr>
              <a:t> کشورها</a:t>
            </a:r>
            <a:endParaRPr lang="en-US" dirty="0">
              <a:cs typeface="B Zar" panose="00000400000000000000" pitchFamily="2" charset="-78"/>
            </a:endParaRPr>
          </a:p>
        </p:txBody>
      </p:sp>
      <p:sp>
        <p:nvSpPr>
          <p:cNvPr id="3" name="Content Placeholder 2"/>
          <p:cNvSpPr>
            <a:spLocks noGrp="1"/>
          </p:cNvSpPr>
          <p:nvPr>
            <p:ph idx="1"/>
          </p:nvPr>
        </p:nvSpPr>
        <p:spPr/>
        <p:txBody>
          <a:bodyPr>
            <a:normAutofit/>
          </a:bodyPr>
          <a:lstStyle/>
          <a:p>
            <a:pPr algn="r" rtl="1"/>
            <a:r>
              <a:rPr lang="fa-IR" sz="2800" dirty="0" smtClean="0">
                <a:cs typeface="B Zar" panose="00000400000000000000" pitchFamily="2" charset="-78"/>
              </a:rPr>
              <a:t>کاهش انتشار نسبت به سال پایه (</a:t>
            </a:r>
            <a:r>
              <a:rPr lang="en-US" dirty="0">
                <a:latin typeface="Times New Roman" panose="02020603050405020304" pitchFamily="18" charset="0"/>
                <a:cs typeface="Times New Roman" panose="02020603050405020304" pitchFamily="18" charset="0"/>
              </a:rPr>
              <a:t>Base year </a:t>
            </a:r>
            <a:r>
              <a:rPr lang="fa-IR" sz="2800" dirty="0" smtClean="0">
                <a:cs typeface="B Zar" panose="00000400000000000000" pitchFamily="2" charset="-78"/>
              </a:rPr>
              <a:t>)</a:t>
            </a:r>
            <a:endParaRPr lang="en-US" sz="2800" dirty="0" smtClean="0">
              <a:cs typeface="B Zar" panose="00000400000000000000" pitchFamily="2" charset="-78"/>
            </a:endParaRPr>
          </a:p>
          <a:p>
            <a:pPr algn="r" rtl="1"/>
            <a:r>
              <a:rPr lang="fa-IR" sz="2800" dirty="0" smtClean="0">
                <a:cs typeface="B Zar" panose="00000400000000000000" pitchFamily="2" charset="-78"/>
              </a:rPr>
              <a:t>کاهش انتشار بر اساس سطح یا حجم معین (</a:t>
            </a:r>
            <a:r>
              <a:rPr lang="en-US" dirty="0">
                <a:latin typeface="Times New Roman" panose="02020603050405020304" pitchFamily="18" charset="0"/>
                <a:cs typeface="Times New Roman" panose="02020603050405020304" pitchFamily="18" charset="0"/>
              </a:rPr>
              <a:t>Fixed level goal</a:t>
            </a:r>
            <a:r>
              <a:rPr lang="fa-IR" sz="2800" dirty="0" smtClean="0">
                <a:cs typeface="B Zar" panose="00000400000000000000" pitchFamily="2" charset="-78"/>
              </a:rPr>
              <a:t>)</a:t>
            </a:r>
            <a:endParaRPr lang="en-US" sz="2800" dirty="0" smtClean="0">
              <a:cs typeface="B Zar" panose="00000400000000000000" pitchFamily="2" charset="-78"/>
            </a:endParaRPr>
          </a:p>
          <a:p>
            <a:pPr algn="r" rtl="1"/>
            <a:r>
              <a:rPr lang="fa-IR" sz="2800" dirty="0" smtClean="0">
                <a:cs typeface="B Zar" panose="00000400000000000000" pitchFamily="2" charset="-78"/>
              </a:rPr>
              <a:t>کاهش شدت انتشار نسبت سال پایه (</a:t>
            </a:r>
            <a:r>
              <a:rPr lang="en-US" dirty="0">
                <a:latin typeface="Times New Roman" panose="02020603050405020304" pitchFamily="18" charset="0"/>
                <a:cs typeface="Times New Roman" panose="02020603050405020304" pitchFamily="18" charset="0"/>
              </a:rPr>
              <a:t>Base year intensity goal</a:t>
            </a:r>
            <a:r>
              <a:rPr lang="fa-IR" sz="2800" dirty="0" smtClean="0">
                <a:cs typeface="B Zar" panose="00000400000000000000" pitchFamily="2" charset="-78"/>
              </a:rPr>
              <a:t>)</a:t>
            </a:r>
            <a:r>
              <a:rPr lang="fa-IR" sz="2800" dirty="0">
                <a:cs typeface="B Zar" panose="00000400000000000000" pitchFamily="2" charset="-78"/>
              </a:rPr>
              <a:t> </a:t>
            </a:r>
            <a:endParaRPr lang="fa-IR" sz="2800" dirty="0" smtClean="0">
              <a:cs typeface="B Zar" panose="00000400000000000000" pitchFamily="2" charset="-78"/>
            </a:endParaRPr>
          </a:p>
          <a:p>
            <a:pPr algn="r" rtl="1"/>
            <a:r>
              <a:rPr lang="fa-IR" sz="2800" dirty="0" smtClean="0">
                <a:cs typeface="B Zar" panose="00000400000000000000" pitchFamily="2" charset="-78"/>
              </a:rPr>
              <a:t>کاهش </a:t>
            </a:r>
            <a:r>
              <a:rPr lang="fa-IR" sz="2800" dirty="0">
                <a:cs typeface="B Zar" panose="00000400000000000000" pitchFamily="2" charset="-78"/>
              </a:rPr>
              <a:t>انتشار </a:t>
            </a:r>
            <a:r>
              <a:rPr lang="fa-IR" sz="2800" dirty="0" smtClean="0">
                <a:cs typeface="B Zar" panose="00000400000000000000" pitchFamily="2" charset="-78"/>
              </a:rPr>
              <a:t>نسبت به سناریو پایه </a:t>
            </a:r>
            <a:r>
              <a:rPr lang="fa-IR" sz="2800" dirty="0">
                <a:cs typeface="B Zar" panose="00000400000000000000" pitchFamily="2" charset="-78"/>
              </a:rPr>
              <a:t>(</a:t>
            </a:r>
            <a:r>
              <a:rPr lang="en-US" sz="2800" dirty="0">
                <a:latin typeface="Times New Roman" panose="02020603050405020304" pitchFamily="18" charset="0"/>
                <a:cs typeface="Times New Roman" panose="02020603050405020304" pitchFamily="18" charset="0"/>
              </a:rPr>
              <a:t>BAU</a:t>
            </a:r>
            <a:r>
              <a:rPr lang="fa-IR" sz="2800" dirty="0" smtClean="0">
                <a:cs typeface="B Zar" panose="00000400000000000000" pitchFamily="2" charset="-78"/>
              </a:rPr>
              <a:t>)</a:t>
            </a:r>
          </a:p>
          <a:p>
            <a:pPr lvl="1" algn="r" rtl="1"/>
            <a:r>
              <a:rPr lang="fa-IR" sz="2600" dirty="0" smtClean="0">
                <a:cs typeface="B Zar" panose="00000400000000000000" pitchFamily="2" charset="-78"/>
              </a:rPr>
              <a:t>سناریوی پایه استاتیک</a:t>
            </a:r>
          </a:p>
          <a:p>
            <a:pPr lvl="1" algn="r" rtl="1"/>
            <a:r>
              <a:rPr lang="fa-IR" sz="2600" dirty="0" smtClean="0">
                <a:cs typeface="B Zar" panose="00000400000000000000" pitchFamily="2" charset="-78"/>
              </a:rPr>
              <a:t>سناریوی پایه دینامیک</a:t>
            </a:r>
            <a:endParaRPr lang="fa-IR" sz="2600" dirty="0">
              <a:cs typeface="B Zar" panose="00000400000000000000" pitchFamily="2" charset="-78"/>
            </a:endParaRPr>
          </a:p>
          <a:p>
            <a:pPr algn="r" rtl="1"/>
            <a:endParaRPr lang="en-US" sz="2800" dirty="0">
              <a:cs typeface="B Zar" panose="00000400000000000000" pitchFamily="2" charset="-78"/>
            </a:endParaRPr>
          </a:p>
        </p:txBody>
      </p:sp>
    </p:spTree>
    <p:extLst>
      <p:ext uri="{BB962C8B-B14F-4D97-AF65-F5344CB8AC3E}">
        <p14:creationId xmlns:p14="http://schemas.microsoft.com/office/powerpoint/2010/main" xmlns="" val="1571530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cs typeface="B Zar" panose="00000400000000000000" pitchFamily="2" charset="-78"/>
              </a:rPr>
              <a:t>کاهش </a:t>
            </a:r>
            <a:r>
              <a:rPr lang="fa-IR" dirty="0">
                <a:cs typeface="B Zar" panose="00000400000000000000" pitchFamily="2" charset="-78"/>
              </a:rPr>
              <a:t>انتشار </a:t>
            </a:r>
            <a:r>
              <a:rPr lang="fa-IR" dirty="0" smtClean="0">
                <a:cs typeface="B Zar" panose="00000400000000000000" pitchFamily="2" charset="-78"/>
              </a:rPr>
              <a:t>نسبت به سال پایه( </a:t>
            </a:r>
            <a:r>
              <a:rPr lang="en-US" dirty="0" smtClean="0">
                <a:cs typeface="B Zar" panose="00000400000000000000" pitchFamily="2" charset="-78"/>
              </a:rPr>
              <a:t>x%</a:t>
            </a:r>
            <a:r>
              <a:rPr lang="fa-IR" dirty="0" smtClean="0">
                <a:cs typeface="B Zar" panose="00000400000000000000" pitchFamily="2" charset="-78"/>
              </a:rPr>
              <a:t> نسبت زیر انتشار سال پایه) </a:t>
            </a:r>
            <a:endParaRPr lang="en-US" dirty="0">
              <a:cs typeface="B Zar" panose="00000400000000000000" pitchFamily="2" charset="-78"/>
            </a:endParaRPr>
          </a:p>
        </p:txBody>
      </p:sp>
      <p:pic>
        <p:nvPicPr>
          <p:cNvPr id="35842"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xmlns="" val="0"/>
              </a:ext>
            </a:extLst>
          </a:blip>
          <a:srcRect l="48930" t="27895" r="7985" b="6752"/>
          <a:stretch/>
        </p:blipFill>
        <p:spPr bwMode="auto">
          <a:xfrm>
            <a:off x="1280319" y="2286000"/>
            <a:ext cx="4340285" cy="370135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5783784" y="3276600"/>
            <a:ext cx="5252621" cy="2246769"/>
          </a:xfrm>
          <a:prstGeom prst="rect">
            <a:avLst/>
          </a:prstGeom>
          <a:noFill/>
        </p:spPr>
        <p:txBody>
          <a:bodyPr wrap="square" rtlCol="0">
            <a:spAutoFit/>
          </a:bodyPr>
          <a:lstStyle/>
          <a:p>
            <a:pPr marL="285750" indent="-285750" algn="r" rtl="1">
              <a:buFont typeface="Arial" panose="020B0604020202020204" pitchFamily="34" charset="0"/>
              <a:buChar char="•"/>
            </a:pPr>
            <a:r>
              <a:rPr lang="fa-IR" sz="2000" b="1" dirty="0" smtClean="0">
                <a:cs typeface="B Zar" panose="00000400000000000000" pitchFamily="2" charset="-78"/>
              </a:rPr>
              <a:t>تعیین سال پایه</a:t>
            </a:r>
          </a:p>
          <a:p>
            <a:pPr marL="285750" indent="-285750" algn="r" rtl="1">
              <a:buFont typeface="Arial" panose="020B0604020202020204" pitchFamily="34" charset="0"/>
              <a:buChar char="•"/>
            </a:pPr>
            <a:r>
              <a:rPr lang="fa-IR" sz="2000" b="1" dirty="0" smtClean="0">
                <a:cs typeface="B Zar" panose="00000400000000000000" pitchFamily="2" charset="-78"/>
              </a:rPr>
              <a:t>تعیین نسبت کاهش انتشار</a:t>
            </a:r>
          </a:p>
          <a:p>
            <a:pPr algn="r" rtl="1"/>
            <a:r>
              <a:rPr lang="fa-IR" sz="2000" dirty="0" smtClean="0">
                <a:cs typeface="B Zar" panose="00000400000000000000" pitchFamily="2" charset="-78"/>
              </a:rPr>
              <a:t>همانند کشورهای اتحادیه اروپا که میزان 40 درصد کاهش انتشار نسبت به سال 1990 در سال هدف(2030)را بعنوان برنامه کاهش اعلام نموده اند</a:t>
            </a:r>
          </a:p>
          <a:p>
            <a:pPr algn="r" rtl="1"/>
            <a:r>
              <a:rPr lang="fa-IR" sz="2000" dirty="0" smtClean="0">
                <a:cs typeface="B Zar" panose="00000400000000000000" pitchFamily="2" charset="-78"/>
              </a:rPr>
              <a:t>در این گزینه تغییر در مسایل داخلی، اقتصاد و ... تأثیری بر میزان تعهد و یا بازنگری آن ندارد.</a:t>
            </a:r>
            <a:endParaRPr lang="en-US" sz="2000" dirty="0">
              <a:cs typeface="B Zar" panose="00000400000000000000" pitchFamily="2" charset="-78"/>
            </a:endParaRPr>
          </a:p>
        </p:txBody>
      </p:sp>
    </p:spTree>
    <p:extLst>
      <p:ext uri="{BB962C8B-B14F-4D97-AF65-F5344CB8AC3E}">
        <p14:creationId xmlns:p14="http://schemas.microsoft.com/office/powerpoint/2010/main" xmlns="" val="3839068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Zar" panose="00000400000000000000" pitchFamily="2" charset="-78"/>
              </a:rPr>
              <a:t>کاهش </a:t>
            </a:r>
            <a:r>
              <a:rPr lang="fa-IR" dirty="0">
                <a:cs typeface="B Zar" panose="00000400000000000000" pitchFamily="2" charset="-78"/>
              </a:rPr>
              <a:t>انتشار بر اساس سطح یا حجم </a:t>
            </a:r>
            <a:r>
              <a:rPr lang="fa-IR" dirty="0" smtClean="0">
                <a:cs typeface="B Zar" panose="00000400000000000000" pitchFamily="2" charset="-78"/>
              </a:rPr>
              <a:t>معین از گاز گلخانه ای</a:t>
            </a:r>
            <a:endParaRPr lang="en-US" dirty="0">
              <a:cs typeface="B Zar" panose="00000400000000000000" pitchFamily="2" charset="-78"/>
            </a:endParaRPr>
          </a:p>
        </p:txBody>
      </p:sp>
      <p:sp>
        <p:nvSpPr>
          <p:cNvPr id="4" name="TextBox 3"/>
          <p:cNvSpPr txBox="1"/>
          <p:nvPr/>
        </p:nvSpPr>
        <p:spPr>
          <a:xfrm>
            <a:off x="5783784" y="3276600"/>
            <a:ext cx="5252621" cy="1631216"/>
          </a:xfrm>
          <a:prstGeom prst="rect">
            <a:avLst/>
          </a:prstGeom>
          <a:noFill/>
        </p:spPr>
        <p:txBody>
          <a:bodyPr wrap="square" rtlCol="0">
            <a:spAutoFit/>
          </a:bodyPr>
          <a:lstStyle/>
          <a:p>
            <a:pPr marL="285750" indent="-285750" algn="r" rtl="1">
              <a:buFont typeface="Arial" panose="020B0604020202020204" pitchFamily="34" charset="0"/>
              <a:buChar char="•"/>
            </a:pPr>
            <a:r>
              <a:rPr lang="fa-IR" sz="2000" b="1" dirty="0" smtClean="0">
                <a:cs typeface="B Zar" panose="00000400000000000000" pitchFamily="2" charset="-78"/>
              </a:rPr>
              <a:t>تعیین حجم و یا مقدار انتشار در سال هدف</a:t>
            </a:r>
          </a:p>
          <a:p>
            <a:pPr algn="r" rtl="1"/>
            <a:r>
              <a:rPr lang="fa-IR" sz="2000" dirty="0" smtClean="0">
                <a:cs typeface="B Zar" panose="00000400000000000000" pitchFamily="2" charset="-78"/>
              </a:rPr>
              <a:t>در این سناریو هیچ ردپایی از گذشته و فرآیندهای انتشار تا کنون وجود ندارد.( تقریبا هیچ کشوری تعهدی به این شکل ارایه نکرده است. برخی کشورها مقدار مطلف را ارایه نموند که در واقع </a:t>
            </a:r>
          </a:p>
          <a:p>
            <a:pPr algn="r" rtl="1"/>
            <a:r>
              <a:rPr lang="fa-IR" sz="2000" dirty="0" smtClean="0">
                <a:cs typeface="B Zar" panose="00000400000000000000" pitchFamily="2" charset="-78"/>
              </a:rPr>
              <a:t>ترجمان همان سناریوی اول به میزان کاهش انتشار مطلق می باشد)</a:t>
            </a:r>
            <a:endParaRPr lang="en-US" sz="2000" dirty="0">
              <a:cs typeface="B Zar" panose="00000400000000000000" pitchFamily="2" charset="-78"/>
            </a:endParaRPr>
          </a:p>
        </p:txBody>
      </p:sp>
      <p:pic>
        <p:nvPicPr>
          <p:cNvPr id="36866"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xmlns="" val="0"/>
              </a:ext>
            </a:extLst>
          </a:blip>
          <a:srcRect l="9999" t="33730" r="49321" b="21534"/>
          <a:stretch/>
        </p:blipFill>
        <p:spPr bwMode="auto">
          <a:xfrm>
            <a:off x="823119" y="2438400"/>
            <a:ext cx="5334000" cy="329790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8317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Zar" panose="00000400000000000000" pitchFamily="2" charset="-78"/>
              </a:rPr>
              <a:t>کاهش شدت انتشار ( سرانه یا بر تولید ناخالص داخلی)</a:t>
            </a:r>
            <a:endParaRPr lang="en-US" dirty="0">
              <a:cs typeface="B Zar" panose="00000400000000000000" pitchFamily="2" charset="-78"/>
            </a:endParaRPr>
          </a:p>
        </p:txBody>
      </p:sp>
      <p:sp>
        <p:nvSpPr>
          <p:cNvPr id="4" name="TextBox 3"/>
          <p:cNvSpPr txBox="1"/>
          <p:nvPr/>
        </p:nvSpPr>
        <p:spPr>
          <a:xfrm>
            <a:off x="5783783" y="2667000"/>
            <a:ext cx="5252621" cy="2554545"/>
          </a:xfrm>
          <a:prstGeom prst="rect">
            <a:avLst/>
          </a:prstGeom>
          <a:noFill/>
        </p:spPr>
        <p:txBody>
          <a:bodyPr wrap="square" rtlCol="0">
            <a:spAutoFit/>
          </a:bodyPr>
          <a:lstStyle/>
          <a:p>
            <a:pPr marL="285750" indent="-285750" algn="r" rtl="1">
              <a:buFont typeface="Arial" panose="020B0604020202020204" pitchFamily="34" charset="0"/>
              <a:buChar char="•"/>
            </a:pPr>
            <a:r>
              <a:rPr lang="fa-IR" sz="2000" b="1" dirty="0" smtClean="0">
                <a:cs typeface="B Zar" panose="00000400000000000000" pitchFamily="2" charset="-78"/>
              </a:rPr>
              <a:t>تعیین میزان کاهش انتشار</a:t>
            </a:r>
          </a:p>
          <a:p>
            <a:pPr marL="285750" indent="-285750" algn="r" rtl="1">
              <a:buFont typeface="Arial" panose="020B0604020202020204" pitchFamily="34" charset="0"/>
              <a:buChar char="•"/>
            </a:pPr>
            <a:r>
              <a:rPr lang="fa-IR" sz="2000" b="1" dirty="0" smtClean="0">
                <a:cs typeface="B Zar" panose="00000400000000000000" pitchFamily="2" charset="-78"/>
              </a:rPr>
              <a:t>تعیین پارامتر یا متغییر نرمال کننده انتشار</a:t>
            </a:r>
          </a:p>
          <a:p>
            <a:pPr algn="r" rtl="1"/>
            <a:r>
              <a:rPr lang="fa-IR" sz="2000" dirty="0" smtClean="0">
                <a:cs typeface="B Zar" panose="00000400000000000000" pitchFamily="2" charset="-78"/>
              </a:rPr>
              <a:t>در این سناریو بر اساس هدفگذاری شدت انتشار (مقدار انتشار بر داده فعالیت نظیر جمعیت و یا </a:t>
            </a:r>
            <a:r>
              <a:rPr lang="en-US" sz="2000" dirty="0" smtClean="0">
                <a:cs typeface="B Zar" panose="00000400000000000000" pitchFamily="2" charset="-78"/>
              </a:rPr>
              <a:t>GDP</a:t>
            </a:r>
            <a:r>
              <a:rPr lang="fa-IR" sz="2000" dirty="0" smtClean="0">
                <a:cs typeface="B Zar" panose="00000400000000000000" pitchFamily="2" charset="-78"/>
              </a:rPr>
              <a:t>) و سال پایه مربوطه میزان کاهش انتشار هدفگذاری می شود. </a:t>
            </a:r>
          </a:p>
          <a:p>
            <a:pPr algn="r" rtl="1"/>
            <a:r>
              <a:rPr lang="fa-IR" sz="2000" dirty="0" smtClean="0">
                <a:cs typeface="B Zar" panose="00000400000000000000" pitchFamily="2" charset="-78"/>
              </a:rPr>
              <a:t>در این سناریو محدودیت مستقیم بر میزان رشد داده فعالیت( جمعیت یا اقتثصاد کشورها) نیست، لیکن  نرخ تغییرات انتشار بعنوان متعیر کنترلی بکار میرود.</a:t>
            </a:r>
            <a:endParaRPr lang="en-US" sz="2000" dirty="0">
              <a:cs typeface="B Zar" panose="00000400000000000000" pitchFamily="2" charset="-78"/>
            </a:endParaRPr>
          </a:p>
        </p:txBody>
      </p:sp>
      <p:pic>
        <p:nvPicPr>
          <p:cNvPr id="37890"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xmlns="" val="0"/>
              </a:ext>
            </a:extLst>
          </a:blip>
          <a:srcRect l="50679" t="31007" r="7328" b="6363"/>
          <a:stretch/>
        </p:blipFill>
        <p:spPr bwMode="auto">
          <a:xfrm>
            <a:off x="1204119" y="2286000"/>
            <a:ext cx="4579665" cy="3840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267813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Zar" panose="00000400000000000000" pitchFamily="2" charset="-78"/>
              </a:rPr>
              <a:t>کاهش </a:t>
            </a:r>
            <a:r>
              <a:rPr lang="fa-IR" dirty="0">
                <a:cs typeface="B Zar" panose="00000400000000000000" pitchFamily="2" charset="-78"/>
              </a:rPr>
              <a:t>انتشار </a:t>
            </a:r>
            <a:r>
              <a:rPr lang="fa-IR" dirty="0" smtClean="0">
                <a:cs typeface="B Zar" panose="00000400000000000000" pitchFamily="2" charset="-78"/>
              </a:rPr>
              <a:t>نسبت به سناریو پایه ( استاتیک) </a:t>
            </a:r>
            <a:endParaRPr lang="en-US" dirty="0">
              <a:cs typeface="B Zar" panose="00000400000000000000" pitchFamily="2" charset="-78"/>
            </a:endParaRPr>
          </a:p>
        </p:txBody>
      </p:sp>
      <p:pic>
        <p:nvPicPr>
          <p:cNvPr id="34818"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xmlns="" val="0"/>
              </a:ext>
            </a:extLst>
          </a:blip>
          <a:srcRect l="8906" t="18170" r="11485" b="12977"/>
          <a:stretch/>
        </p:blipFill>
        <p:spPr bwMode="auto">
          <a:xfrm>
            <a:off x="975519" y="2438400"/>
            <a:ext cx="6248400" cy="314953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extBox 4"/>
          <p:cNvSpPr txBox="1"/>
          <p:nvPr/>
        </p:nvSpPr>
        <p:spPr>
          <a:xfrm>
            <a:off x="7071518" y="2362200"/>
            <a:ext cx="4343401" cy="2862322"/>
          </a:xfrm>
          <a:prstGeom prst="rect">
            <a:avLst/>
          </a:prstGeom>
          <a:noFill/>
        </p:spPr>
        <p:txBody>
          <a:bodyPr wrap="square" rtlCol="0">
            <a:spAutoFit/>
          </a:bodyPr>
          <a:lstStyle/>
          <a:p>
            <a:pPr marL="285750" indent="-285750" algn="r" rtl="1">
              <a:buFont typeface="Arial" panose="020B0604020202020204" pitchFamily="34" charset="0"/>
              <a:buChar char="•"/>
            </a:pPr>
            <a:r>
              <a:rPr lang="fa-IR" sz="2000" b="1" dirty="0" smtClean="0">
                <a:cs typeface="B Zar" panose="00000400000000000000" pitchFamily="2" charset="-78"/>
              </a:rPr>
              <a:t>تعیین نسبت میزان کاهش انتشار</a:t>
            </a:r>
          </a:p>
          <a:p>
            <a:pPr marL="285750" indent="-285750" algn="r" rtl="1">
              <a:buFont typeface="Arial" panose="020B0604020202020204" pitchFamily="34" charset="0"/>
              <a:buChar char="•"/>
            </a:pPr>
            <a:r>
              <a:rPr lang="fa-IR" sz="2000" b="1" dirty="0" smtClean="0">
                <a:cs typeface="B Zar" panose="00000400000000000000" pitchFamily="2" charset="-78"/>
              </a:rPr>
              <a:t>تعیین  خط پایه انتشار در سناریو پایه کشور</a:t>
            </a:r>
          </a:p>
          <a:p>
            <a:pPr algn="r" rtl="1"/>
            <a:r>
              <a:rPr lang="fa-IR" sz="2000" dirty="0" smtClean="0">
                <a:cs typeface="B Zar" panose="00000400000000000000" pitchFamily="2" charset="-78"/>
              </a:rPr>
              <a:t>در این سناریو میزان کاهش بر اساس فرآیندهای ملی خواهد بود. بر اساس رویه پیشنهادی میزان کاهش انتشار با تغییر خط </a:t>
            </a:r>
            <a:r>
              <a:rPr lang="en-US" sz="2000" dirty="0" smtClean="0">
                <a:cs typeface="B Zar" panose="00000400000000000000" pitchFamily="2" charset="-78"/>
              </a:rPr>
              <a:t>BAU</a:t>
            </a:r>
            <a:r>
              <a:rPr lang="fa-IR" sz="2000" dirty="0" smtClean="0">
                <a:cs typeface="B Zar" panose="00000400000000000000" pitchFamily="2" charset="-78"/>
              </a:rPr>
              <a:t> که بصورت ادواری امکان بازنگری دارد، امکان تغییر دارد(دینامیک یا استاتیک).</a:t>
            </a:r>
          </a:p>
          <a:p>
            <a:pPr algn="just" rtl="1"/>
            <a:r>
              <a:rPr lang="fa-IR" sz="2000" dirty="0" smtClean="0">
                <a:cs typeface="B Zar" panose="00000400000000000000" pitchFamily="2" charset="-78"/>
              </a:rPr>
              <a:t>تغییر در سطح فناوری در آینده امکانی کمکی در این کاهش انتشار است. در میان کشورهای ارائه شده تاکنون استقبال زیادی از این روش شده است.</a:t>
            </a:r>
            <a:endParaRPr lang="en-US" sz="2000" dirty="0">
              <a:cs typeface="B Zar" panose="00000400000000000000" pitchFamily="2" charset="-78"/>
            </a:endParaRPr>
          </a:p>
        </p:txBody>
      </p:sp>
    </p:spTree>
    <p:extLst>
      <p:ext uri="{BB962C8B-B14F-4D97-AF65-F5344CB8AC3E}">
        <p14:creationId xmlns:p14="http://schemas.microsoft.com/office/powerpoint/2010/main" xmlns="" val="2008593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xmlns="" val="0"/>
              </a:ext>
            </a:extLst>
          </a:blip>
          <a:srcRect l="9343" t="15447" r="8859" b="10253"/>
          <a:stretch/>
        </p:blipFill>
        <p:spPr bwMode="auto">
          <a:xfrm>
            <a:off x="2499519" y="2362200"/>
            <a:ext cx="6989917" cy="356971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itle 1"/>
          <p:cNvSpPr>
            <a:spLocks noGrp="1"/>
          </p:cNvSpPr>
          <p:nvPr>
            <p:ph type="title"/>
          </p:nvPr>
        </p:nvSpPr>
        <p:spPr>
          <a:xfrm>
            <a:off x="1432719" y="838200"/>
            <a:ext cx="9343154" cy="1143000"/>
          </a:xfrm>
        </p:spPr>
        <p:txBody>
          <a:bodyPr>
            <a:normAutofit/>
          </a:bodyPr>
          <a:lstStyle/>
          <a:p>
            <a:pPr algn="r" rtl="1"/>
            <a:r>
              <a:rPr lang="fa-IR" dirty="0" smtClean="0">
                <a:cs typeface="B Zar" panose="00000400000000000000" pitchFamily="2" charset="-78"/>
              </a:rPr>
              <a:t>کاهش </a:t>
            </a:r>
            <a:r>
              <a:rPr lang="fa-IR" dirty="0">
                <a:cs typeface="B Zar" panose="00000400000000000000" pitchFamily="2" charset="-78"/>
              </a:rPr>
              <a:t>انتشار </a:t>
            </a:r>
            <a:r>
              <a:rPr lang="fa-IR" dirty="0" smtClean="0">
                <a:cs typeface="B Zar" panose="00000400000000000000" pitchFamily="2" charset="-78"/>
              </a:rPr>
              <a:t>نسبت به سناریو پایه ( دینامیک) </a:t>
            </a:r>
            <a:endParaRPr lang="en-US" dirty="0">
              <a:cs typeface="B Zar" panose="00000400000000000000" pitchFamily="2" charset="-78"/>
            </a:endParaRPr>
          </a:p>
        </p:txBody>
      </p:sp>
    </p:spTree>
    <p:extLst>
      <p:ext uri="{BB962C8B-B14F-4D97-AF65-F5344CB8AC3E}">
        <p14:creationId xmlns:p14="http://schemas.microsoft.com/office/powerpoint/2010/main" xmlns="" val="640858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924</Words>
  <Application>Microsoft Office PowerPoint</Application>
  <PresentationFormat>Custom</PresentationFormat>
  <Paragraphs>67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Austin</vt:lpstr>
      <vt:lpstr>رويكردهاي مختلف در کاهش گازهای گلخانه ای در اهداف مدنظر مشارکت ملی (INDCs) در برنامه جهانی کاهش انتشار</vt:lpstr>
      <vt:lpstr>بررسی وضعیت ارایه INDCs توسط کشورها</vt:lpstr>
      <vt:lpstr>رویکردهای توصیه شده به تدوین تعهدات کاهش انتشار در INDCs کشورها</vt:lpstr>
      <vt:lpstr>کاهش انتشار نسبت به سال پایه( x% نسبت زیر انتشار سال پایه) </vt:lpstr>
      <vt:lpstr>کاهش انتشار بر اساس سطح یا حجم معین از گاز گلخانه ای</vt:lpstr>
      <vt:lpstr>کاهش شدت انتشار ( سرانه یا بر تولید ناخالص داخلی)</vt:lpstr>
      <vt:lpstr>کاهش انتشار نسبت به سناریو پایه ( استاتیک) </vt:lpstr>
      <vt:lpstr>کاهش انتشار نسبت به سناریو پایه ( دینامیک) </vt:lpstr>
      <vt:lpstr>Slide 9</vt:lpstr>
      <vt:lpstr>Slide 10</vt:lpstr>
      <vt:lpstr>مقایسه نهاده های موثر در رویکرد شدت انتشار و سناریوی پایه</vt:lpstr>
      <vt:lpstr>Slide 12</vt:lpstr>
      <vt:lpstr>کاهش انتشار نسبت به سناریو پایه (ادامه) </vt:lpstr>
      <vt:lpstr>جمع بندی</vt:lpstr>
      <vt:lpstr>با تشکر از توجه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رويكردهاي مختلف در کاهش گازهای گلخانه ای در اهداف مدنظر مشارکت ملی (INDCs) در برنامه جهانی کاهش انتشار</dc:title>
  <dc:creator>azadeh Khaman</dc:creator>
  <cp:lastModifiedBy>akhaman</cp:lastModifiedBy>
  <cp:revision>1</cp:revision>
  <dcterms:modified xsi:type="dcterms:W3CDTF">2015-10-10T10:49:40Z</dcterms:modified>
</cp:coreProperties>
</file>