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53A07-C61D-4252-A56E-055F91895731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2B4A9-4B5B-4D4D-A996-E4250A1CE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E3E024-65C0-444A-8BCB-533705E46A35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0A20B3D-6B60-4A5C-AFA6-DFE69F117321}" type="slidenum">
              <a:rPr lang="ar-SA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87279-DA67-45EA-9102-1E20DA0722A2}" type="slidenum">
              <a:rPr lang="fa-IR" smtClean="0">
                <a:solidFill>
                  <a:prstClr val="black"/>
                </a:solidFill>
              </a:rPr>
              <a:pPr/>
              <a:t>21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932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87279-DA67-45EA-9102-1E20DA0722A2}" type="slidenum">
              <a:rPr lang="fa-IR" smtClean="0">
                <a:solidFill>
                  <a:prstClr val="black"/>
                </a:solidFill>
              </a:rPr>
              <a:pPr/>
              <a:t>22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81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87279-DA67-45EA-9102-1E20DA0722A2}" type="slidenum">
              <a:rPr lang="fa-IR" smtClean="0">
                <a:solidFill>
                  <a:prstClr val="black"/>
                </a:solidFill>
              </a:rPr>
              <a:pPr/>
              <a:t>23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691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39CB31-4F8B-44CE-9624-E2BED3D14C39}" type="slidenum">
              <a:rPr lang="ar-SA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79488" y="75565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8F0DD-55B7-4808-B198-AEF36E56FCA3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0A42B8-EB0A-4705-AD0C-60E22325BA02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910E11-B94D-4C52-B1D6-D33A806442D1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0DE9DC-1939-4B69-B9F5-32B645DDD2F9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163103-A4A8-4A38-BCC2-ED960D550008}" type="slidenum">
              <a:rPr lang="ar-SA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EAE1FD7-4B33-433D-B4A1-0E56BFF2DBEC}" type="slidenum">
              <a:rPr lang="ar-SA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270C5BA-7AFD-48CC-9D91-DDD39295BE3B}" type="slidenum">
              <a:rPr lang="ar-SA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938338" y="7953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l" rtl="0" eaLnBrk="0" hangingPunct="0"/>
            <a:endParaRPr lang="fa-IR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71750" y="2090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l" rtl="0" eaLnBrk="0" hangingPunct="0"/>
            <a:endParaRPr lang="fa-IR">
              <a:solidFill>
                <a:srgbClr val="000000"/>
              </a:solidFill>
            </a:endParaRPr>
          </a:p>
        </p:txBody>
      </p:sp>
      <p:pic>
        <p:nvPicPr>
          <p:cNvPr id="62771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1138"/>
            <a:ext cx="8137525" cy="331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642962"/>
          </a:xfrm>
          <a:ln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Ctr="1">
            <a:normAutofit/>
          </a:bodyPr>
          <a:lstStyle/>
          <a:p>
            <a:pPr algn="r">
              <a:defRPr/>
            </a:pPr>
            <a:r>
              <a:rPr lang="fa-IR" sz="3300" b="1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عوامل فعال در بورس برق</a:t>
            </a:r>
            <a:endParaRPr lang="en-US" sz="3300" b="1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500063" y="5286375"/>
            <a:ext cx="1500187" cy="714375"/>
          </a:xfrm>
          <a:prstGeom prst="flowChartDocumen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Times New Roman" pitchFamily="18" charset="0"/>
                <a:cs typeface="B Titr" pitchFamily="2" charset="-78"/>
              </a:rPr>
              <a:t>اتاق پایاپای</a:t>
            </a:r>
            <a:endParaRPr lang="en-US" b="1" dirty="0"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5000625" y="5286375"/>
            <a:ext cx="1500188" cy="714375"/>
          </a:xfrm>
          <a:prstGeom prst="flowChartDocumen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Times New Roman" pitchFamily="18" charset="0"/>
                <a:cs typeface="B Titr" pitchFamily="2" charset="-78"/>
              </a:rPr>
              <a:t>   مدیریت شبکه</a:t>
            </a:r>
            <a:endParaRPr lang="en-US" b="1" dirty="0">
              <a:latin typeface="Times New Roman" pitchFamily="18" charset="0"/>
              <a:cs typeface="B Titr" pitchFamily="2" charset="-78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42938" y="1643063"/>
            <a:ext cx="857250" cy="928687"/>
            <a:chOff x="1071538" y="2857496"/>
            <a:chExt cx="857256" cy="928694"/>
          </a:xfrm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142976" y="3143247"/>
              <a:ext cx="785818" cy="642940"/>
              <a:chOff x="3286116" y="1214422"/>
              <a:chExt cx="3114684" cy="2900378"/>
            </a:xfrm>
          </p:grpSpPr>
          <p:sp>
            <p:nvSpPr>
              <p:cNvPr id="29" name="Right Triangle 28"/>
              <p:cNvSpPr/>
              <p:nvPr/>
            </p:nvSpPr>
            <p:spPr>
              <a:xfrm>
                <a:off x="3286116" y="1214422"/>
                <a:ext cx="838200" cy="9906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0" name="Right Triangle 29"/>
              <p:cNvSpPr/>
              <p:nvPr/>
            </p:nvSpPr>
            <p:spPr>
              <a:xfrm>
                <a:off x="3505200" y="1828800"/>
                <a:ext cx="762000" cy="914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1" name="Right Triangle 30"/>
              <p:cNvSpPr/>
              <p:nvPr/>
            </p:nvSpPr>
            <p:spPr>
              <a:xfrm>
                <a:off x="4572000" y="1905000"/>
                <a:ext cx="685800" cy="6096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2" name="Right Triangle 31"/>
              <p:cNvSpPr/>
              <p:nvPr/>
            </p:nvSpPr>
            <p:spPr>
              <a:xfrm>
                <a:off x="3962400" y="3352800"/>
                <a:ext cx="1295400" cy="7620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5" name="Right Triangle 34"/>
              <p:cNvSpPr/>
              <p:nvPr/>
            </p:nvSpPr>
            <p:spPr>
              <a:xfrm>
                <a:off x="5562600" y="1219200"/>
                <a:ext cx="685800" cy="914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9" name="Right Triangle 38"/>
              <p:cNvSpPr/>
              <p:nvPr/>
            </p:nvSpPr>
            <p:spPr>
              <a:xfrm>
                <a:off x="5410200" y="2895600"/>
                <a:ext cx="990600" cy="9906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40" name="Right Triangle 39"/>
              <p:cNvSpPr/>
              <p:nvPr/>
            </p:nvSpPr>
            <p:spPr>
              <a:xfrm>
                <a:off x="3857620" y="1857364"/>
                <a:ext cx="990600" cy="9906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41" name="Right Triangle 40"/>
              <p:cNvSpPr/>
              <p:nvPr/>
            </p:nvSpPr>
            <p:spPr>
              <a:xfrm>
                <a:off x="4214810" y="2500306"/>
                <a:ext cx="1752600" cy="10668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scene3d>
                <a:camera prst="isometricTopUp"/>
                <a:lightRig rig="threePt" dir="t"/>
              </a:scene3d>
              <a:sp3d extrusionH="1270000" contourW="44450" prstMaterial="softEdge"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rt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</p:grpSp>
        <p:sp>
          <p:nvSpPr>
            <p:cNvPr id="13332" name="TextBox 27"/>
            <p:cNvSpPr txBox="1">
              <a:spLocks noChangeArrowheads="1"/>
            </p:cNvSpPr>
            <p:nvPr/>
          </p:nvSpPr>
          <p:spPr bwMode="auto">
            <a:xfrm>
              <a:off x="1071538" y="2857496"/>
              <a:ext cx="8572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rtl="0" eaLnBrk="1" hangingPunct="1"/>
              <a:r>
                <a:rPr lang="fa-IR" b="1">
                  <a:latin typeface="Gill Sans MT" pitchFamily="34" charset="0"/>
                  <a:cs typeface="B Titr" pitchFamily="2" charset="-78"/>
                </a:rPr>
                <a:t>بورس</a:t>
              </a:r>
              <a:endParaRPr lang="en-US" b="1">
                <a:latin typeface="Gill Sans MT" pitchFamily="34" charset="0"/>
                <a:cs typeface="B Titr" pitchFamily="2" charset="-78"/>
              </a:endParaRPr>
            </a:p>
          </p:txBody>
        </p:sp>
      </p:grp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2857500" y="2143125"/>
            <a:ext cx="928688" cy="1143000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a-IR" b="1" dirty="0">
              <a:latin typeface="Times New Roman" pitchFamily="18" charset="0"/>
              <a:cs typeface="B Titr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Times New Roman" pitchFamily="18" charset="0"/>
                <a:cs typeface="B Titr" pitchFamily="2" charset="-78"/>
              </a:rPr>
              <a:t> کارگزار</a:t>
            </a:r>
            <a:endParaRPr lang="en-US" b="1" dirty="0"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6858000" y="1990725"/>
            <a:ext cx="919163" cy="438150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Times New Roman" pitchFamily="18" charset="0"/>
                <a:cs typeface="B Titr" pitchFamily="2" charset="-78"/>
              </a:rPr>
              <a:t> خریدار</a:t>
            </a:r>
            <a:endParaRPr lang="en-US" b="1" dirty="0"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6858000" y="3071813"/>
            <a:ext cx="919163" cy="438150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Times New Roman" pitchFamily="18" charset="0"/>
                <a:cs typeface="B Titr" pitchFamily="2" charset="-78"/>
              </a:rPr>
              <a:t>فروشنده</a:t>
            </a:r>
            <a:endParaRPr lang="en-US" b="1" dirty="0"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64" name="Line Callout 1 (Accent Bar) 63"/>
          <p:cNvSpPr/>
          <p:nvPr/>
        </p:nvSpPr>
        <p:spPr>
          <a:xfrm rot="10800000" flipV="1">
            <a:off x="5429250" y="857250"/>
            <a:ext cx="3643313" cy="928688"/>
          </a:xfrm>
          <a:prstGeom prst="accentCallout1">
            <a:avLst>
              <a:gd name="adj1" fmla="val 101671"/>
              <a:gd name="adj2" fmla="val 2473"/>
              <a:gd name="adj3" fmla="val 125817"/>
              <a:gd name="adj4" fmla="val 342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شركت‌هاي توزيع و مصرف‌كنندگان بزرگ (آن دسته از مصرف‌كنندگان نهايي برق است كه به علت حجم بالاي مصرف برق، مستقيماً به شبكة انتقال متصل بوده و برق را از شركت‌هاي توزيع نمي‌خرند).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6" name="Line Callout 1 (Accent Bar) 65"/>
          <p:cNvSpPr/>
          <p:nvPr/>
        </p:nvSpPr>
        <p:spPr>
          <a:xfrm>
            <a:off x="1857375" y="857250"/>
            <a:ext cx="3286125" cy="928688"/>
          </a:xfrm>
          <a:prstGeom prst="accentCallout1">
            <a:avLst>
              <a:gd name="adj1" fmla="val 100919"/>
              <a:gd name="adj2" fmla="val 1716"/>
              <a:gd name="adj3" fmla="val 136687"/>
              <a:gd name="adj4" fmla="val 435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شخص حقوقي است كه پس از اخذ مجوزهاي لازم و پذيرش در بورس طبق مقررات، برق يا اوراق بهادار مبتني بر برق را براي ديگران و به حساب آنها معامله مي نمايد.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7" name="Line Callout 1 (Accent Bar) 66"/>
          <p:cNvSpPr/>
          <p:nvPr/>
        </p:nvSpPr>
        <p:spPr>
          <a:xfrm rot="10800000" flipV="1">
            <a:off x="5572125" y="3643313"/>
            <a:ext cx="3214688" cy="1143000"/>
          </a:xfrm>
          <a:prstGeom prst="accentCallout1">
            <a:avLst>
              <a:gd name="adj1" fmla="val 407"/>
              <a:gd name="adj2" fmla="val 98567"/>
              <a:gd name="adj3" fmla="val -27516"/>
              <a:gd name="adj4" fmla="val 5846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dirty="0">
                <a:solidFill>
                  <a:schemeClr val="tx1"/>
                </a:solidFill>
                <a:cs typeface="B Nazanin" pitchFamily="2" charset="-78"/>
              </a:rPr>
              <a:t>عرضه‌كنندگان برق (مالكان واحدهاي نيروگاهي يا شركت‌هايي كه مجوز بهره‌برداري از تمام يا بخشي از ظرفيت يك واحد نيروگاهي را در اختيار دارند)</a:t>
            </a:r>
            <a:endParaRPr lang="en-US" sz="1700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77" name="Shape 76"/>
          <p:cNvCxnSpPr>
            <a:stCxn id="57" idx="2"/>
          </p:cNvCxnSpPr>
          <p:nvPr/>
        </p:nvCxnSpPr>
        <p:spPr>
          <a:xfrm rot="5400000">
            <a:off x="5409407" y="805656"/>
            <a:ext cx="285750" cy="3532187"/>
          </a:xfrm>
          <a:prstGeom prst="bentConnector2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/>
          <p:nvPr/>
        </p:nvCxnSpPr>
        <p:spPr>
          <a:xfrm rot="10800000">
            <a:off x="3786188" y="2857500"/>
            <a:ext cx="3071812" cy="428625"/>
          </a:xfrm>
          <a:prstGeom prst="bentConnector3">
            <a:avLst>
              <a:gd name="adj1" fmla="val 50000"/>
            </a:avLst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ine Callout 1 (Accent Bar) 79"/>
          <p:cNvSpPr/>
          <p:nvPr/>
        </p:nvSpPr>
        <p:spPr>
          <a:xfrm>
            <a:off x="2000250" y="6000750"/>
            <a:ext cx="2571750" cy="857250"/>
          </a:xfrm>
          <a:prstGeom prst="accentCallout1">
            <a:avLst>
              <a:gd name="adj1" fmla="val 18750"/>
              <a:gd name="adj2" fmla="val -3172"/>
              <a:gd name="adj3" fmla="val -6961"/>
              <a:gd name="adj4" fmla="val -2506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واحدي است كه وظيفة تسويه و پاياپاي كردن قراردادهاي معامله شده در بورس را بر عهده دارد.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53" name="Shape 52"/>
          <p:cNvCxnSpPr>
            <a:stCxn id="47" idx="1"/>
          </p:cNvCxnSpPr>
          <p:nvPr/>
        </p:nvCxnSpPr>
        <p:spPr>
          <a:xfrm rot="10800000">
            <a:off x="1571625" y="2714625"/>
            <a:ext cx="1285875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8" idx="3"/>
            <a:endCxn id="9" idx="1"/>
          </p:cNvCxnSpPr>
          <p:nvPr/>
        </p:nvCxnSpPr>
        <p:spPr>
          <a:xfrm>
            <a:off x="2000250" y="5643563"/>
            <a:ext cx="3000375" cy="0"/>
          </a:xfrm>
          <a:prstGeom prst="bentConnector3">
            <a:avLst>
              <a:gd name="adj1" fmla="val 50000"/>
            </a:avLst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74"/>
          <p:cNvCxnSpPr/>
          <p:nvPr/>
        </p:nvCxnSpPr>
        <p:spPr>
          <a:xfrm rot="5400000" flipH="1" flipV="1">
            <a:off x="177800" y="4394200"/>
            <a:ext cx="1785938" cy="1588"/>
          </a:xfrm>
          <a:prstGeom prst="bentConnector3">
            <a:avLst>
              <a:gd name="adj1" fmla="val 50000"/>
            </a:avLst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30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7" grpId="0" animBg="1"/>
      <p:bldP spid="57" grpId="0" animBg="1"/>
      <p:bldP spid="58" grpId="0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80" grpId="0" animBg="1"/>
      <p:bldP spid="8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 txBox="1">
            <a:spLocks noChangeArrowheads="1"/>
          </p:cNvSpPr>
          <p:nvPr/>
        </p:nvSpPr>
        <p:spPr bwMode="auto">
          <a:xfrm>
            <a:off x="76200" y="976313"/>
            <a:ext cx="8991600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265113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just" rtl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بخش 6 سند خط مشی شرکت سهامی مدیریت تولید، انتقال و توزیع نیروی برق ایران (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توانیر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)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توسعه بازار و بورس برق از دو طرف عرضه و تقاضا 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ارتقای سطح دانش و مهارت شرکتهای زیر مجموعه در انجام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معاملات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بازار و بورس برق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طراحی ساز و کارهای لازم برای حضور شرکتهای زیر مجموعه در بازار و بورس برق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اتخاذ تدابیر لازم برای حصول اطمینان از رقابت سالم میان شرکت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گنندگان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و رعایت دقیق ضوابط و مقررات ذیربط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تدوین برنامه ها و انجام اقدامات لازم برای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پبشگیری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از انجام هر نوع عملیات مغایر با سلامت بازار و بورس برق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بند 11 برنامه های بخش برق و انرژی وزارت نیرو در دولت دهم </a:t>
            </a:r>
          </a:p>
          <a:p>
            <a:pPr lvl="2" algn="just" rtl="1">
              <a:lnSpc>
                <a:spcPct val="15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راه اندازی بورس برق و افزایش سهم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معاملات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در بورس به میزان حداقل 50% حجم برق مصرفی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-24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eaLnBrk="0" hangingPunct="0">
              <a:defRPr/>
            </a:pPr>
            <a:r>
              <a:rPr lang="fa-IR" sz="33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الزامات قانونی شکل گیری بورس برق ایران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15364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692275" y="1204913"/>
            <a:ext cx="3095625" cy="5143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آغاز به کار بازار برق ایران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20356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dirty="0">
                <a:solidFill>
                  <a:schemeClr val="tx1"/>
                </a:solidFill>
                <a:cs typeface="B Titr" pitchFamily="2" charset="-78"/>
              </a:rPr>
              <a:t>مراحل تشکیل بورس انرژی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latin typeface="+mj-lt"/>
              <a:ea typeface="+mj-ea"/>
              <a:cs typeface="B Titr" pitchFamily="2" charset="-78"/>
            </a:endParaRPr>
          </a:p>
        </p:txBody>
      </p:sp>
      <p:pic>
        <p:nvPicPr>
          <p:cNvPr id="16388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1438"/>
            <a:ext cx="8382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5435600" y="1206500"/>
            <a:ext cx="2089150" cy="51593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آبان ماه سال 1382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435600" y="2616200"/>
            <a:ext cx="2089150" cy="5143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نیمه دوم سال 1383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692275" y="2387600"/>
            <a:ext cx="3095625" cy="97631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تشکیل شرکت مدیریت شبکه برق ایران</a:t>
            </a:r>
          </a:p>
        </p:txBody>
      </p:sp>
      <p:cxnSp>
        <p:nvCxnSpPr>
          <p:cNvPr id="3" name="Straight Arrow Connector 2"/>
          <p:cNvCxnSpPr>
            <a:cxnSpLocks noChangeShapeType="1"/>
            <a:stCxn id="5" idx="1"/>
            <a:endCxn id="7" idx="3"/>
          </p:cNvCxnSpPr>
          <p:nvPr/>
        </p:nvCxnSpPr>
        <p:spPr bwMode="auto">
          <a:xfrm flipH="1" flipV="1">
            <a:off x="4787900" y="1462088"/>
            <a:ext cx="647700" cy="1587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8" idx="1"/>
            <a:endCxn id="9" idx="3"/>
          </p:cNvCxnSpPr>
          <p:nvPr/>
        </p:nvCxnSpPr>
        <p:spPr bwMode="auto">
          <a:xfrm flipH="1">
            <a:off x="4787900" y="2873375"/>
            <a:ext cx="647700" cy="1588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5438775" y="4497388"/>
            <a:ext cx="2090738" cy="51593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مهرماه سال 1386</a:t>
            </a: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1692275" y="4078288"/>
            <a:ext cx="3095625" cy="14382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پیشنهاد رسمی راه‌اندازی بورس برق توسط وزارت نیرو به سازمان بورس</a:t>
            </a:r>
          </a:p>
        </p:txBody>
      </p: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flipH="1">
            <a:off x="4791075" y="4762500"/>
            <a:ext cx="649288" cy="1588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07950" y="3830638"/>
            <a:ext cx="7127875" cy="249396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6600"/>
                </a:solidFill>
                <a:cs typeface="B Titr" pitchFamily="2" charset="-78"/>
              </a:rPr>
              <a:t>الزامات قانونی  برای راه اندازی  بورس برق</a:t>
            </a:r>
          </a:p>
          <a:p>
            <a:pPr marL="285750" indent="-285750" algn="just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بند 4 ماده 7 اساسنامه شرکت مدیریت شبکه برق ایران</a:t>
            </a:r>
          </a:p>
          <a:p>
            <a:pPr marL="285750" indent="-285750" algn="just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بخش 6 سند خط مشی شرکت سهامی مدیریت تولید، انتقال و توزیع نیروی برق ایران (توانیر)</a:t>
            </a:r>
          </a:p>
          <a:p>
            <a:pPr marL="285750" indent="-285750" algn="just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بند 11 برنامه های بخش برق و انرژی وزارت نیرو در دولت دهم:</a:t>
            </a:r>
          </a:p>
          <a:p>
            <a:pPr marL="0" lvl="2" algn="just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sz="2000" b="1" kern="0" dirty="0">
                <a:cs typeface="B Titr" pitchFamily="2" charset="-78"/>
              </a:rPr>
              <a:t>	           </a:t>
            </a:r>
            <a:r>
              <a:rPr lang="fa-IR" b="1" kern="0" dirty="0">
                <a:cs typeface="B Titr" pitchFamily="2" charset="-78"/>
              </a:rPr>
              <a:t>- راه</a:t>
            </a:r>
            <a:r>
              <a:rPr lang="fa-IR" b="1" kern="0" dirty="0">
                <a:solidFill>
                  <a:schemeClr val="tx1"/>
                </a:solidFill>
                <a:cs typeface="B Titr" pitchFamily="2" charset="-78"/>
              </a:rPr>
              <a:t> اندازی </a:t>
            </a:r>
            <a:r>
              <a:rPr lang="fa-IR" b="1" kern="0" dirty="0">
                <a:cs typeface="B Titr" pitchFamily="2" charset="-78"/>
              </a:rPr>
              <a:t>بورس</a:t>
            </a:r>
            <a:r>
              <a:rPr lang="fa-IR" b="1" kern="0" dirty="0">
                <a:solidFill>
                  <a:schemeClr val="tx1"/>
                </a:solidFill>
                <a:cs typeface="B Titr" pitchFamily="2" charset="-78"/>
              </a:rPr>
              <a:t> برق و افزایش سهم معاملات در بورس به میزان حداقل 50% 	            حجم برق مصرفی</a:t>
            </a:r>
            <a:endParaRPr lang="fa-IR" altLang="ja-JP" sz="1400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5078413"/>
            <a:ext cx="6781800" cy="1169987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 rtl="0" eaLnBrk="0" hangingPunct="0"/>
            <a:endParaRPr lang="fa-IR">
              <a:latin typeface="Arial" pitchFamily="34" charset="0"/>
            </a:endParaRPr>
          </a:p>
        </p:txBody>
      </p:sp>
      <p:sp>
        <p:nvSpPr>
          <p:cNvPr id="17" name="Down Arrow 16"/>
          <p:cNvSpPr>
            <a:spLocks noChangeArrowheads="1"/>
          </p:cNvSpPr>
          <p:nvPr/>
        </p:nvSpPr>
        <p:spPr bwMode="auto">
          <a:xfrm>
            <a:off x="3024188" y="3370263"/>
            <a:ext cx="539750" cy="460375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 animBg="1"/>
      <p:bldP spid="9" grpId="0" animBg="1"/>
      <p:bldP spid="21" grpId="0" animBg="1"/>
      <p:bldP spid="23" grpId="0" animBg="1"/>
      <p:bldP spid="18" grpId="0" animBg="1"/>
      <p:bldP spid="18" grpId="1" animBg="1"/>
      <p:bldP spid="2" grpId="0" animBg="1"/>
      <p:bldP spid="2" grpId="1" animBg="1"/>
      <p:bldP spid="17" grpId="0" animBg="1"/>
      <p:bldP spid="1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07950" y="954088"/>
            <a:ext cx="4679950" cy="1016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موافقت اصولی شورای عالی بورس و اوراق بهادار با راه اندازی بورس برق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20356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dirty="0">
                <a:solidFill>
                  <a:schemeClr val="tx1"/>
                </a:solidFill>
                <a:cs typeface="B Titr" pitchFamily="2" charset="-78"/>
              </a:rPr>
              <a:t>مراحل تشکیل بورس انرژی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cs typeface="B Titr" pitchFamily="2" charset="-78"/>
            </a:endParaRPr>
          </a:p>
        </p:txBody>
      </p:sp>
      <p:pic>
        <p:nvPicPr>
          <p:cNvPr id="17412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1438"/>
            <a:ext cx="8382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5435600" y="1187450"/>
            <a:ext cx="2160588" cy="55403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خرداد ماه سال 1387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435600" y="3525838"/>
            <a:ext cx="2089150" cy="5143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1390/03/30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07950" y="3278188"/>
            <a:ext cx="4679950" cy="101441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مجوز رسمی تشکیل بورس انرژی با محوریت برق از طرف شورای عالی بورس و اوراق بهادار</a:t>
            </a:r>
          </a:p>
        </p:txBody>
      </p:sp>
      <p:cxnSp>
        <p:nvCxnSpPr>
          <p:cNvPr id="3" name="Straight Arrow Connector 2"/>
          <p:cNvCxnSpPr>
            <a:cxnSpLocks noChangeShapeType="1"/>
            <a:stCxn id="5" idx="1"/>
            <a:endCxn id="7" idx="3"/>
          </p:cNvCxnSpPr>
          <p:nvPr/>
        </p:nvCxnSpPr>
        <p:spPr bwMode="auto">
          <a:xfrm flipH="1" flipV="1">
            <a:off x="4787900" y="1462088"/>
            <a:ext cx="647700" cy="1587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8" idx="1"/>
            <a:endCxn id="9" idx="3"/>
          </p:cNvCxnSpPr>
          <p:nvPr/>
        </p:nvCxnSpPr>
        <p:spPr bwMode="auto">
          <a:xfrm flipH="1">
            <a:off x="4787900" y="3783013"/>
            <a:ext cx="647700" cy="1587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5438775" y="4697413"/>
            <a:ext cx="2090738" cy="51593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تیرماه سال 1390</a:t>
            </a: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438150" y="4491038"/>
            <a:ext cx="4349750" cy="101441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فراخوان مشارکت اشخاص حقوقی از سوی سازمان بورس و اوراق بهادار</a:t>
            </a:r>
          </a:p>
        </p:txBody>
      </p: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flipH="1">
            <a:off x="4791075" y="4962525"/>
            <a:ext cx="649288" cy="1588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1403350" y="5834063"/>
            <a:ext cx="2100263" cy="47307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dirty="0">
                <a:solidFill>
                  <a:srgbClr val="002060"/>
                </a:solidFill>
                <a:cs typeface="B Titr" pitchFamily="2" charset="-78"/>
              </a:rPr>
              <a:t>ترکیب سهامداران</a:t>
            </a:r>
          </a:p>
        </p:txBody>
      </p:sp>
      <p:sp>
        <p:nvSpPr>
          <p:cNvPr id="27" name="Down Arrow 26"/>
          <p:cNvSpPr>
            <a:spLocks noChangeArrowheads="1"/>
          </p:cNvSpPr>
          <p:nvPr/>
        </p:nvSpPr>
        <p:spPr bwMode="auto">
          <a:xfrm>
            <a:off x="2159000" y="5513388"/>
            <a:ext cx="541338" cy="3254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  <p:sp>
        <p:nvSpPr>
          <p:cNvPr id="28" name="Down Arrow 27"/>
          <p:cNvSpPr>
            <a:spLocks noChangeArrowheads="1"/>
          </p:cNvSpPr>
          <p:nvPr/>
        </p:nvSpPr>
        <p:spPr bwMode="auto">
          <a:xfrm>
            <a:off x="2232025" y="3068638"/>
            <a:ext cx="539750" cy="2095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4925" y="2205038"/>
            <a:ext cx="6481763" cy="83026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تدوین مستندات: پیشنویس اساسنامه، آیین نامه معاملات، طرح عملیاتی، طرح تجاری و ...</a:t>
            </a:r>
          </a:p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طی جلسات مشترک وزارت نیرو و سازمان بورس</a:t>
            </a:r>
          </a:p>
        </p:txBody>
      </p:sp>
      <p:sp>
        <p:nvSpPr>
          <p:cNvPr id="17" name="Down Arrow 16"/>
          <p:cNvSpPr>
            <a:spLocks noChangeArrowheads="1"/>
          </p:cNvSpPr>
          <p:nvPr/>
        </p:nvSpPr>
        <p:spPr bwMode="auto">
          <a:xfrm>
            <a:off x="2233613" y="1978025"/>
            <a:ext cx="538162" cy="16351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92238" y="5859463"/>
            <a:ext cx="2111375" cy="449262"/>
          </a:xfrm>
          <a:prstGeom prst="rect">
            <a:avLst/>
          </a:prstGeom>
          <a:noFill/>
          <a:ln w="38100" algn="ctr">
            <a:solidFill>
              <a:srgbClr val="FE4D2A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 rtl="0" eaLnBrk="0" hangingPunct="0"/>
            <a:endParaRPr lang="fa-IR">
              <a:latin typeface="Arial" pitchFamily="34" charset="0"/>
            </a:endParaRPr>
          </a:p>
        </p:txBody>
      </p:sp>
      <p:sp>
        <p:nvSpPr>
          <p:cNvPr id="19" name="Down Arrow 18"/>
          <p:cNvSpPr>
            <a:spLocks noChangeArrowheads="1"/>
          </p:cNvSpPr>
          <p:nvPr/>
        </p:nvSpPr>
        <p:spPr bwMode="auto">
          <a:xfrm>
            <a:off x="2184400" y="4292600"/>
            <a:ext cx="539750" cy="2095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 animBg="1"/>
      <p:bldP spid="9" grpId="0" animBg="1"/>
      <p:bldP spid="21" grpId="0" animBg="1"/>
      <p:bldP spid="23" grpId="0" animBg="1"/>
      <p:bldP spid="26" grpId="0" animBg="1"/>
      <p:bldP spid="27" grpId="0" animBg="1"/>
      <p:bldP spid="28" grpId="0" animBg="1"/>
      <p:bldP spid="16" grpId="0" animBg="1"/>
      <p:bldP spid="17" grpId="0" animBg="1"/>
      <p:bldP spid="2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2886075"/>
            <a:ext cx="3940175" cy="392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20356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dirty="0">
                <a:solidFill>
                  <a:schemeClr val="tx1"/>
                </a:solidFill>
                <a:cs typeface="B Titr" pitchFamily="2" charset="-78"/>
              </a:rPr>
              <a:t>مراحل تشکیل بورس انرژی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cs typeface="B Titr" pitchFamily="2" charset="-78"/>
            </a:endParaRPr>
          </a:p>
        </p:txBody>
      </p:sp>
      <p:pic>
        <p:nvPicPr>
          <p:cNvPr id="18436" name="Picture 4" descr="lol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1438"/>
            <a:ext cx="8382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392238" y="5859463"/>
            <a:ext cx="2111375" cy="449262"/>
          </a:xfrm>
          <a:prstGeom prst="rect">
            <a:avLst/>
          </a:prstGeom>
          <a:noFill/>
          <a:ln w="38100" cap="flat" cmpd="sng" algn="ctr">
            <a:solidFill>
              <a:srgbClr val="FE4D2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0" eaLnBrk="0" hangingPunct="0">
              <a:defRPr/>
            </a:pPr>
            <a:r>
              <a:rPr lang="fa-IR" altLang="ja-JP" dirty="0">
                <a:solidFill>
                  <a:srgbClr val="002060"/>
                </a:solidFill>
                <a:latin typeface="+mn-lt"/>
                <a:cs typeface="B Titr" pitchFamily="2" charset="-78"/>
              </a:rPr>
              <a:t>ترکیب سهامداران</a:t>
            </a:r>
          </a:p>
          <a:p>
            <a:pPr algn="l" rtl="0" eaLnBrk="0" hangingPunct="0">
              <a:defRPr/>
            </a:pPr>
            <a:endParaRPr lang="fa-IR" dirty="0">
              <a:solidFill>
                <a:srgbClr val="002060"/>
              </a:solidFill>
              <a:latin typeface="+mn-lt"/>
              <a:cs typeface="B Titr" pitchFamily="2" charset="-78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059113" y="1557338"/>
            <a:ext cx="4649787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>
              <a:lnSpc>
                <a:spcPct val="150000"/>
              </a:lnSpc>
              <a:tabLst>
                <a:tab pos="3038475" algn="l"/>
                <a:tab pos="3876675" algn="l"/>
              </a:tabLst>
            </a:pPr>
            <a:r>
              <a:rPr lang="fa-IR" b="1">
                <a:solidFill>
                  <a:srgbClr val="000099"/>
                </a:solidFill>
                <a:cs typeface="B Titr" pitchFamily="2" charset="-78"/>
              </a:rPr>
              <a:t>گروه اول:</a:t>
            </a:r>
            <a:r>
              <a:rPr lang="fa-IR">
                <a:cs typeface="B Titr" pitchFamily="2" charset="-78"/>
              </a:rPr>
              <a:t> فعالین صنعت برق، نفت و حاملهای انرژی</a:t>
            </a:r>
          </a:p>
          <a:p>
            <a:pPr algn="just" eaLnBrk="0" hangingPunct="0">
              <a:lnSpc>
                <a:spcPct val="150000"/>
              </a:lnSpc>
              <a:tabLst>
                <a:tab pos="3038475" algn="l"/>
                <a:tab pos="3876675" algn="l"/>
              </a:tabLst>
            </a:pPr>
            <a:r>
              <a:rPr lang="fa-IR" b="1">
                <a:solidFill>
                  <a:srgbClr val="000099"/>
                </a:solidFill>
                <a:cs typeface="B Titr" pitchFamily="2" charset="-78"/>
              </a:rPr>
              <a:t>گروه دوم:</a:t>
            </a:r>
            <a:r>
              <a:rPr lang="fa-IR" b="1">
                <a:cs typeface="B Titr" pitchFamily="2" charset="-78"/>
              </a:rPr>
              <a:t> </a:t>
            </a:r>
            <a:r>
              <a:rPr lang="fa-IR">
                <a:cs typeface="B Titr" pitchFamily="2" charset="-78"/>
              </a:rPr>
              <a:t>نهادهاي مالي</a:t>
            </a:r>
            <a:r>
              <a:rPr lang="fa-IR"/>
              <a:t>‌</a:t>
            </a:r>
            <a:endParaRPr lang="fa-IR">
              <a:cs typeface="B Titr" pitchFamily="2" charset="-78"/>
            </a:endParaRPr>
          </a:p>
          <a:p>
            <a:pPr algn="just" eaLnBrk="0" hangingPunct="0">
              <a:lnSpc>
                <a:spcPct val="150000"/>
              </a:lnSpc>
              <a:tabLst>
                <a:tab pos="3038475" algn="l"/>
                <a:tab pos="3876675" algn="l"/>
              </a:tabLst>
            </a:pPr>
            <a:r>
              <a:rPr lang="fa-IR" b="1">
                <a:solidFill>
                  <a:srgbClr val="000099"/>
                </a:solidFill>
                <a:cs typeface="B Titr" pitchFamily="2" charset="-78"/>
              </a:rPr>
              <a:t>گروه سوم:</a:t>
            </a:r>
            <a:r>
              <a:rPr lang="fa-IR">
                <a:cs typeface="B Titr" pitchFamily="2" charset="-78"/>
              </a:rPr>
              <a:t> عموم مردم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7858125" y="1679575"/>
            <a:ext cx="746125" cy="307975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tabLst>
                <a:tab pos="3038475" algn="l"/>
                <a:tab pos="3876675" algn="l"/>
              </a:tabLst>
              <a:defRPr/>
            </a:pPr>
            <a:r>
              <a:rPr lang="fa-IR" sz="1400" dirty="0">
                <a:solidFill>
                  <a:srgbClr val="000099"/>
                </a:solidFill>
                <a:cs typeface="B Titr" pitchFamily="2" charset="-78"/>
              </a:rPr>
              <a:t>19%</a:t>
            </a:r>
            <a:endParaRPr lang="en-US" sz="1400" dirty="0">
              <a:solidFill>
                <a:srgbClr val="000099"/>
              </a:solidFill>
              <a:cs typeface="B Titr" pitchFamily="2" charset="-78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7850188" y="2070100"/>
            <a:ext cx="754062" cy="3381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tabLst>
                <a:tab pos="3038475" algn="l"/>
                <a:tab pos="3876675" algn="l"/>
              </a:tabLst>
              <a:defRPr/>
            </a:pPr>
            <a:r>
              <a:rPr lang="fa-IR" sz="1600" dirty="0">
                <a:solidFill>
                  <a:srgbClr val="000099"/>
                </a:solidFill>
                <a:cs typeface="B Titr" pitchFamily="2" charset="-78"/>
              </a:rPr>
              <a:t>59.8%</a:t>
            </a:r>
            <a:endParaRPr lang="en-US" sz="1600" dirty="0">
              <a:solidFill>
                <a:srgbClr val="000099"/>
              </a:solidFill>
              <a:cs typeface="B Titr" pitchFamily="2" charset="-78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859713" y="2492375"/>
            <a:ext cx="744537" cy="3079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tabLst>
                <a:tab pos="3038475" algn="l"/>
                <a:tab pos="3876675" algn="l"/>
              </a:tabLst>
              <a:defRPr/>
            </a:pPr>
            <a:r>
              <a:rPr lang="fa-IR" sz="1400" dirty="0">
                <a:solidFill>
                  <a:srgbClr val="000099"/>
                </a:solidFill>
                <a:cs typeface="B Titr" pitchFamily="2" charset="-78"/>
              </a:rPr>
              <a:t>21.2%</a:t>
            </a:r>
            <a:endParaRPr lang="en-US" sz="1400" dirty="0">
              <a:solidFill>
                <a:srgbClr val="000099"/>
              </a:solidFill>
              <a:cs typeface="B Titr" pitchFamily="2" charset="-78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852738"/>
            <a:ext cx="4608513" cy="395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032000" y="2895600"/>
            <a:ext cx="0" cy="193516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flipH="1">
            <a:off x="2032000" y="4130675"/>
            <a:ext cx="1747838" cy="7000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 flipV="1">
            <a:off x="169863" y="4346575"/>
            <a:ext cx="1852612" cy="4841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6562725" y="2978150"/>
            <a:ext cx="0" cy="18557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flipH="1">
            <a:off x="6572250" y="4121150"/>
            <a:ext cx="1746250" cy="7000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 flipH="1" flipV="1">
            <a:off x="4787900" y="4365625"/>
            <a:ext cx="1774825" cy="4651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22448 -0.712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-3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/>
      <p:bldP spid="20" grpId="0" animBg="1"/>
      <p:bldP spid="22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Group 35"/>
          <p:cNvGraphicFramePr>
            <a:graphicFrameLocks noGrp="1"/>
          </p:cNvGraphicFramePr>
          <p:nvPr/>
        </p:nvGraphicFramePr>
        <p:xfrm>
          <a:off x="468313" y="3471863"/>
          <a:ext cx="7704137" cy="3341796"/>
        </p:xfrm>
        <a:graphic>
          <a:graphicData uri="http://schemas.openxmlformats.org/drawingml/2006/table">
            <a:tbl>
              <a:tblPr rtl="1"/>
              <a:tblGrid>
                <a:gridCol w="3550027"/>
                <a:gridCol w="4154110"/>
              </a:tblGrid>
              <a:tr h="5504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7 نفر عضو اصلی هیئت مدیره</a:t>
                      </a:r>
                      <a:endParaRPr kumimoji="0" lang="hi-I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cs typeface="B Titr" pitchFamily="2" charset="-7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3 نفر عضو علی البدل هیئت مدیره</a:t>
                      </a:r>
                      <a:endParaRPr kumimoji="0" lang="hi-I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cs typeface="B Titr" pitchFamily="2" charset="-7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1- شرکت آرین ماهتاب گستر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1- </a:t>
                      </a: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شرکت سرمایه گذاری تدبیر</a:t>
                      </a:r>
                      <a:endParaRPr kumimoji="0" lang="fa-I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cs typeface="B Titr" pitchFamily="2" charset="-7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</a:tr>
              <a:tr h="34011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2- شرکت سرمایه گذاری ایران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2- </a:t>
                      </a: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شرکت سرمایه گذاری صندوق بازنشستگی کارکنان صنعت نفت</a:t>
                      </a:r>
                      <a:endParaRPr kumimoji="0" lang="fa-I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cs typeface="B Titr" pitchFamily="2" charset="-7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3- شرکت گسترش نفت و گاز پارسیان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3- </a:t>
                      </a:r>
                      <a:r>
                        <a:rPr kumimoji="0" lang="fa-I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شرکت توسعه پترو ایران</a:t>
                      </a:r>
                      <a:endParaRPr kumimoji="0" lang="fa-I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cs typeface="B Titr" pitchFamily="2" charset="-7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4- شرکت کارگزاری مهر آفرین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B Titr" pitchFamily="2" charset="-7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5- شرکت سرمایه گذاری صنایع برق و آب صبا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i-IN"/>
                    </a:p>
                  </a:txBody>
                  <a:tcPr/>
                </a:tc>
              </a:tr>
              <a:tr h="3047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6- شرکت مدیریت سرمایه گذاری ملی ایران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i-IN"/>
                    </a:p>
                  </a:txBody>
                  <a:tcPr/>
                </a:tc>
              </a:tr>
              <a:tr h="3047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7- شرکت کارگزاری بانک ملت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i-IN"/>
                    </a:p>
                  </a:txBody>
                  <a:tcPr/>
                </a:tc>
              </a:tr>
              <a:tr h="33524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بازرس-  حسابرس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i-IN"/>
                    </a:p>
                  </a:txBody>
                  <a:tcPr/>
                </a:tc>
              </a:tr>
              <a:tr h="28732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cs typeface="B Titr" pitchFamily="2" charset="-78"/>
                        </a:rPr>
                        <a:t>1- رهیافت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i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431800" y="2268538"/>
            <a:ext cx="4332288" cy="1016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برگزاری جلسه مجمع عمومی بورس انرژی و انتخابات هیأت مدیره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20356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dirty="0">
                <a:solidFill>
                  <a:schemeClr val="tx1"/>
                </a:solidFill>
                <a:cs typeface="B Titr" pitchFamily="2" charset="-78"/>
              </a:rPr>
              <a:t>مراحل تشکیل بورس انرژی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cs typeface="B Titr" pitchFamily="2" charset="-78"/>
            </a:endParaRPr>
          </a:p>
        </p:txBody>
      </p:sp>
      <p:pic>
        <p:nvPicPr>
          <p:cNvPr id="19490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1438"/>
            <a:ext cx="8382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5411788" y="2520950"/>
            <a:ext cx="2160587" cy="51593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اسفندماه سال 1390</a:t>
            </a:r>
          </a:p>
        </p:txBody>
      </p:sp>
      <p:cxnSp>
        <p:nvCxnSpPr>
          <p:cNvPr id="3" name="Straight Arrow Connector 2"/>
          <p:cNvCxnSpPr>
            <a:cxnSpLocks noChangeShapeType="1"/>
            <a:stCxn id="5" idx="1"/>
            <a:endCxn id="7" idx="3"/>
          </p:cNvCxnSpPr>
          <p:nvPr/>
        </p:nvCxnSpPr>
        <p:spPr bwMode="auto">
          <a:xfrm flipH="1" flipV="1">
            <a:off x="4764088" y="2776538"/>
            <a:ext cx="647700" cy="3175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231900" y="3622675"/>
            <a:ext cx="2403475" cy="46196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انتخاب مدیر عامل و ثبت شرکت</a:t>
            </a:r>
          </a:p>
        </p:txBody>
      </p:sp>
      <p:sp>
        <p:nvSpPr>
          <p:cNvPr id="29" name="Down Arrow 28"/>
          <p:cNvSpPr>
            <a:spLocks noChangeArrowheads="1"/>
          </p:cNvSpPr>
          <p:nvPr/>
        </p:nvSpPr>
        <p:spPr bwMode="auto">
          <a:xfrm>
            <a:off x="2124075" y="3297238"/>
            <a:ext cx="539750" cy="3254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  <p:sp>
        <p:nvSpPr>
          <p:cNvPr id="31" name="Down Arrow 30"/>
          <p:cNvSpPr>
            <a:spLocks noChangeArrowheads="1"/>
          </p:cNvSpPr>
          <p:nvPr/>
        </p:nvSpPr>
        <p:spPr bwMode="auto">
          <a:xfrm>
            <a:off x="2133600" y="4111625"/>
            <a:ext cx="539750" cy="32543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53975" y="5721350"/>
            <a:ext cx="4681538" cy="515938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99"/>
                </a:solidFill>
                <a:cs typeface="B Titr" pitchFamily="2" charset="-78"/>
              </a:rPr>
              <a:t>آغاز رسمی معاملات</a:t>
            </a: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5383213" y="5721350"/>
            <a:ext cx="2160587" cy="51593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1391/12/19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3" idx="1"/>
            <a:endCxn id="32" idx="3"/>
          </p:cNvCxnSpPr>
          <p:nvPr/>
        </p:nvCxnSpPr>
        <p:spPr bwMode="auto">
          <a:xfrm flipH="1">
            <a:off x="4735513" y="5980113"/>
            <a:ext cx="647700" cy="0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5" name="Down Arrow 34"/>
          <p:cNvSpPr>
            <a:spLocks noChangeArrowheads="1"/>
          </p:cNvSpPr>
          <p:nvPr/>
        </p:nvSpPr>
        <p:spPr bwMode="auto">
          <a:xfrm>
            <a:off x="2159000" y="5353050"/>
            <a:ext cx="541338" cy="32543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fa-IR" sz="2000">
              <a:latin typeface="Arial" pitchFamily="34" charset="0"/>
            </a:endParaRP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434013" y="1341438"/>
            <a:ext cx="2089150" cy="5143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1390/10/12</a:t>
            </a:r>
          </a:p>
        </p:txBody>
      </p:sp>
      <p:sp>
        <p:nvSpPr>
          <p:cNvPr id="37" name="Rectangle 15"/>
          <p:cNvSpPr>
            <a:spLocks noChangeArrowheads="1"/>
          </p:cNvSpPr>
          <p:nvPr/>
        </p:nvSpPr>
        <p:spPr bwMode="auto">
          <a:xfrm>
            <a:off x="431800" y="1382713"/>
            <a:ext cx="4349750" cy="51593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2000" dirty="0">
                <a:solidFill>
                  <a:srgbClr val="000000"/>
                </a:solidFill>
                <a:cs typeface="B Titr" pitchFamily="2" charset="-78"/>
              </a:rPr>
              <a:t>پذیره نویسی اشخاص حقیقی</a:t>
            </a:r>
          </a:p>
        </p:txBody>
      </p: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H="1">
            <a:off x="4786313" y="1604963"/>
            <a:ext cx="647700" cy="1587"/>
          </a:xfrm>
          <a:prstGeom prst="straightConnector1">
            <a:avLst/>
          </a:prstGeom>
          <a:noFill/>
          <a:ln w="9525" algn="ctr">
            <a:solidFill>
              <a:srgbClr val="7030A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650158"/>
            <a:ext cx="5040560" cy="642938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Ctr="1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18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تلاشهای مدیریت شبکه قبل از مجمع جهت دستیابی به حداکثر عضو از صنعت برق در هیئت مدیره بورس انرژی</a:t>
            </a:r>
            <a:endParaRPr lang="en-US" sz="1800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23825" y="4549775"/>
            <a:ext cx="8904288" cy="19383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457200" indent="-457200" algn="just" rtl="1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996600"/>
                </a:solidFill>
                <a:cs typeface="B Titr" pitchFamily="2" charset="-78"/>
              </a:rPr>
              <a:t>برگزاری جلسات منظم بصورت هفتگی با فعالین صنعت برق</a:t>
            </a:r>
          </a:p>
          <a:p>
            <a:pPr marL="457200" indent="-457200" algn="just" rtl="1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996600"/>
                </a:solidFill>
                <a:cs typeface="B Titr" pitchFamily="2" charset="-78"/>
              </a:rPr>
              <a:t>بررسی و تعیین تعداد کاندیداهای صنعت برق جهت عضویت در هیات مدیره شرکت بورس انرژی با توجه به سهام شرکتهای فعال صنعت برق </a:t>
            </a:r>
          </a:p>
          <a:p>
            <a:pPr marL="457200" indent="-457200" algn="just" rtl="1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996600"/>
                </a:solidFill>
                <a:cs typeface="B Titr" pitchFamily="2" charset="-78"/>
              </a:rPr>
              <a:t>انجام مذاکرات و توافق با فعالان صنعت برق جهت معرفی یک نماینده از طرف بخش تولید و یک نماینده از طرف بخش توزیع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138113" y="4489450"/>
            <a:ext cx="4921250" cy="8318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130175" algn="l"/>
                <a:tab pos="358775" algn="l"/>
                <a:tab pos="701675" algn="l"/>
              </a:tabLst>
              <a:defRPr/>
            </a:pPr>
            <a:r>
              <a:rPr lang="fa-IR" altLang="ja-JP" sz="1600" dirty="0">
                <a:solidFill>
                  <a:srgbClr val="002060"/>
                </a:solidFill>
                <a:cs typeface="B Titr" pitchFamily="2" charset="-78"/>
              </a:rPr>
              <a:t>برگزاری جلسات متعدد تخصصی و کارشناسی بین وزارت نیرو و بورس انرژی جهت هماهنگی عملیاتی معاملات برق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19" grpId="0" animBg="1"/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20" grpId="0"/>
      <p:bldP spid="20" grpId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2"/>
          <p:cNvSpPr>
            <a:spLocks noChangeArrowheads="1"/>
          </p:cNvSpPr>
          <p:nvPr/>
        </p:nvSpPr>
        <p:spPr bwMode="auto">
          <a:xfrm>
            <a:off x="642938" y="1785938"/>
            <a:ext cx="1371600" cy="1143000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solidFill>
                  <a:schemeClr val="tx1"/>
                </a:solidFill>
                <a:latin typeface="Times New Roman" pitchFamily="18" charset="0"/>
                <a:cs typeface="B Lotus" pitchFamily="2" charset="-78"/>
              </a:rPr>
              <a:t>هیات پذیرش بورس انرژی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8001000" y="1000125"/>
            <a:ext cx="1071563" cy="428625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6197" tIns="38098" rIns="76197" bIns="3809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latin typeface="Times New Roman" pitchFamily="18" charset="0"/>
                <a:cs typeface="B Lotus" pitchFamily="2" charset="-78"/>
              </a:rPr>
              <a:t>عرضه کننده</a:t>
            </a:r>
            <a:endParaRPr lang="en-US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6429375" y="3500438"/>
            <a:ext cx="1500188" cy="714375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solidFill>
                  <a:schemeClr val="tx1"/>
                </a:solidFill>
                <a:cs typeface="B Lotus" pitchFamily="2" charset="-78"/>
              </a:rPr>
              <a:t>شرکت مدیریت </a:t>
            </a:r>
            <a:r>
              <a:rPr lang="en-US" sz="1200" b="1" dirty="0">
                <a:solidFill>
                  <a:schemeClr val="tx1"/>
                </a:solidFill>
                <a:cs typeface="B Lotus" pitchFamily="2" charset="-78"/>
              </a:rPr>
              <a:t>  </a:t>
            </a:r>
            <a:r>
              <a:rPr lang="fa-IR" sz="1200" b="1" dirty="0">
                <a:solidFill>
                  <a:schemeClr val="tx1"/>
                </a:solidFill>
                <a:cs typeface="B Lotus" pitchFamily="2" charset="-78"/>
              </a:rPr>
              <a:t>شبکه برق ایران</a:t>
            </a:r>
            <a:endParaRPr lang="en-US" sz="1200" b="1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11" name="Shape 10"/>
          <p:cNvCxnSpPr>
            <a:stCxn id="30" idx="0"/>
            <a:endCxn id="5" idx="0"/>
          </p:cNvCxnSpPr>
          <p:nvPr/>
        </p:nvCxnSpPr>
        <p:spPr>
          <a:xfrm rot="16200000" flipH="1" flipV="1">
            <a:off x="4158456" y="-1021556"/>
            <a:ext cx="71438" cy="5543550"/>
          </a:xfrm>
          <a:prstGeom prst="bentConnector3">
            <a:avLst>
              <a:gd name="adj1" fmla="val -31999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entagon 13"/>
          <p:cNvSpPr/>
          <p:nvPr/>
        </p:nvSpPr>
        <p:spPr>
          <a:xfrm rot="10800000" flipV="1">
            <a:off x="2571750" y="1285875"/>
            <a:ext cx="3214688" cy="500063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 درخواست  پذیرش به عنوان معامله گر (عرضه کننده)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7" name="Pentagon 36"/>
          <p:cNvSpPr/>
          <p:nvPr/>
        </p:nvSpPr>
        <p:spPr>
          <a:xfrm rot="5400000" flipH="1">
            <a:off x="-714375" y="4643438"/>
            <a:ext cx="2214563" cy="357187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تخصیص نماد معاملاتی برای عرضه کننده و تعیین میزان مجاز قابل معامله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42" name="Pentagon 41"/>
          <p:cNvSpPr/>
          <p:nvPr/>
        </p:nvSpPr>
        <p:spPr>
          <a:xfrm>
            <a:off x="2071688" y="714375"/>
            <a:ext cx="3357562" cy="428625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پذیرش در بورس انرژی و تخصیص نماد معاملاتی (عرضه کننده) 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6500813" y="1714500"/>
            <a:ext cx="928687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Times New Roman" pitchFamily="18" charset="0"/>
                <a:cs typeface="B Lotus" pitchFamily="2" charset="-78"/>
              </a:rPr>
              <a:t> کارگزار</a:t>
            </a:r>
            <a:endParaRPr lang="en-US" b="1" dirty="0">
              <a:latin typeface="Times New Roman" pitchFamily="18" charset="0"/>
              <a:cs typeface="B Lotus" pitchFamily="2" charset="-78"/>
            </a:endParaRPr>
          </a:p>
        </p:txBody>
      </p:sp>
      <p:cxnSp>
        <p:nvCxnSpPr>
          <p:cNvPr id="63" name="Shape 62"/>
          <p:cNvCxnSpPr/>
          <p:nvPr/>
        </p:nvCxnSpPr>
        <p:spPr>
          <a:xfrm rot="5400000">
            <a:off x="7733507" y="1124743"/>
            <a:ext cx="571500" cy="117951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857875" y="5929313"/>
            <a:ext cx="571500" cy="5000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Gill Sans MT" pitchFamily="34" charset="0"/>
                <a:cs typeface="B Lotus" pitchFamily="2" charset="-78"/>
              </a:rPr>
              <a:t>پایان</a:t>
            </a:r>
            <a:endParaRPr lang="en-US" b="1" dirty="0">
              <a:latin typeface="Gill Sans MT" pitchFamily="34" charset="0"/>
              <a:cs typeface="B Lotus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00938" y="1571625"/>
            <a:ext cx="1571625" cy="261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cs typeface="B Lotus" pitchFamily="2" charset="-78"/>
              </a:rPr>
              <a:t>ارائه درخواست پذیرش</a:t>
            </a:r>
          </a:p>
        </p:txBody>
      </p:sp>
      <p:cxnSp>
        <p:nvCxnSpPr>
          <p:cNvPr id="149" name="Shape 148"/>
          <p:cNvCxnSpPr>
            <a:stCxn id="5" idx="2"/>
            <a:endCxn id="9" idx="1"/>
          </p:cNvCxnSpPr>
          <p:nvPr/>
        </p:nvCxnSpPr>
        <p:spPr>
          <a:xfrm rot="16200000" flipH="1">
            <a:off x="3345657" y="773906"/>
            <a:ext cx="971550" cy="519588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Pentagon 18"/>
          <p:cNvSpPr/>
          <p:nvPr/>
        </p:nvSpPr>
        <p:spPr>
          <a:xfrm>
            <a:off x="2071688" y="3643313"/>
            <a:ext cx="2214562" cy="428625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استعلام از قابلیت فنی عرضه کننده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163" name="Shape 162"/>
          <p:cNvCxnSpPr/>
          <p:nvPr/>
        </p:nvCxnSpPr>
        <p:spPr>
          <a:xfrm rot="5400000">
            <a:off x="3852069" y="1434307"/>
            <a:ext cx="547687" cy="61087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rot="5400000" flipH="1" flipV="1">
            <a:off x="143669" y="3856832"/>
            <a:ext cx="18573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Pentagon 33"/>
          <p:cNvSpPr/>
          <p:nvPr/>
        </p:nvSpPr>
        <p:spPr>
          <a:xfrm rot="10800000" flipV="1">
            <a:off x="3214688" y="4500563"/>
            <a:ext cx="1714500" cy="428625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اعلام نظر در مورد شرایط فنی عرضه کننده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178" name="Elbow Connector 177"/>
          <p:cNvCxnSpPr/>
          <p:nvPr/>
        </p:nvCxnSpPr>
        <p:spPr>
          <a:xfrm rot="5400000">
            <a:off x="-284956" y="4214019"/>
            <a:ext cx="2428875" cy="158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rot="5400000" flipH="1" flipV="1">
            <a:off x="499269" y="1356519"/>
            <a:ext cx="8572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928688" y="928688"/>
            <a:ext cx="107156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stCxn id="42" idx="3"/>
          </p:cNvCxnSpPr>
          <p:nvPr/>
        </p:nvCxnSpPr>
        <p:spPr>
          <a:xfrm>
            <a:off x="5429250" y="928688"/>
            <a:ext cx="16430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 rot="5400000">
            <a:off x="6680201" y="1320800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928688" y="5429250"/>
            <a:ext cx="38576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 flipH="1">
            <a:off x="4679156" y="5536407"/>
            <a:ext cx="2143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10800000">
            <a:off x="3643313" y="6143625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5429250" y="614362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Flowchart: Decision 101"/>
          <p:cNvSpPr/>
          <p:nvPr/>
        </p:nvSpPr>
        <p:spPr>
          <a:xfrm>
            <a:off x="4000500" y="5572125"/>
            <a:ext cx="1500188" cy="1143000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عرضه کننده صلاحیت حضور در بورس را دارد؟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03" name="Flowchart: Document 102"/>
          <p:cNvSpPr/>
          <p:nvPr/>
        </p:nvSpPr>
        <p:spPr>
          <a:xfrm>
            <a:off x="2143125" y="5857875"/>
            <a:ext cx="1500188" cy="714375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solidFill>
                  <a:schemeClr val="tx1"/>
                </a:solidFill>
                <a:cs typeface="B Lotus" pitchFamily="2" charset="-78"/>
              </a:rPr>
              <a:t>شرکت سپرده گذاری مرکزی</a:t>
            </a:r>
            <a:endParaRPr lang="en-US" sz="1200" b="1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106" name="Straight Connector 105"/>
          <p:cNvCxnSpPr>
            <a:stCxn id="37" idx="3"/>
          </p:cNvCxnSpPr>
          <p:nvPr/>
        </p:nvCxnSpPr>
        <p:spPr>
          <a:xfrm rot="5400000" flipH="1" flipV="1">
            <a:off x="-268287" y="3017838"/>
            <a:ext cx="1357312" cy="3651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188" y="6286500"/>
            <a:ext cx="17859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>
            <a:off x="178594" y="6107907"/>
            <a:ext cx="3571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428625" y="2357438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13" name="TextBox 118"/>
          <p:cNvSpPr txBox="1">
            <a:spLocks noChangeArrowheads="1"/>
          </p:cNvSpPr>
          <p:nvPr/>
        </p:nvSpPr>
        <p:spPr bwMode="auto">
          <a:xfrm>
            <a:off x="5214938" y="5702300"/>
            <a:ext cx="7143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a-IR" b="1">
                <a:cs typeface="B Lotus" pitchFamily="2" charset="-78"/>
              </a:rPr>
              <a:t>خیر</a:t>
            </a:r>
            <a:endParaRPr lang="en-US" b="1">
              <a:cs typeface="B Lotus" pitchFamily="2" charset="-78"/>
            </a:endParaRPr>
          </a:p>
        </p:txBody>
      </p:sp>
      <p:sp>
        <p:nvSpPr>
          <p:cNvPr id="20514" name="TextBox 119"/>
          <p:cNvSpPr txBox="1">
            <a:spLocks noChangeArrowheads="1"/>
          </p:cNvSpPr>
          <p:nvPr/>
        </p:nvSpPr>
        <p:spPr bwMode="auto">
          <a:xfrm>
            <a:off x="3500438" y="5715000"/>
            <a:ext cx="7143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a-IR" b="1">
                <a:cs typeface="B Lotus" pitchFamily="2" charset="-78"/>
              </a:rPr>
              <a:t>بلی</a:t>
            </a:r>
            <a:endParaRPr lang="en-US" b="1">
              <a:cs typeface="B Lotus" pitchFamily="2" charset="-78"/>
            </a:endParaRP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38"/>
          </a:xfrm>
          <a:ln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Ctr="1">
            <a:normAutofit/>
          </a:bodyPr>
          <a:lstStyle/>
          <a:p>
            <a:pPr algn="r">
              <a:defRPr/>
            </a:pPr>
            <a:r>
              <a:rPr lang="ar-SA" sz="28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فرآیند پذیرش کالای اصلی در بازار فیزیکی</a:t>
            </a:r>
            <a:endParaRPr lang="en-US" sz="2800" b="1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20516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Straight Arrow Connector 150"/>
          <p:cNvCxnSpPr/>
          <p:nvPr/>
        </p:nvCxnSpPr>
        <p:spPr>
          <a:xfrm flipH="1" flipV="1">
            <a:off x="4757738" y="2268538"/>
            <a:ext cx="2457450" cy="15875"/>
          </a:xfrm>
          <a:prstGeom prst="straightConnector1">
            <a:avLst/>
          </a:prstGeom>
          <a:ln w="28575">
            <a:solidFill>
              <a:srgbClr val="FF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 flipH="1">
            <a:off x="4249738" y="838200"/>
            <a:ext cx="1690687" cy="981075"/>
          </a:xfrm>
          <a:prstGeom prst="straightConnector1">
            <a:avLst/>
          </a:prstGeom>
          <a:ln w="28575">
            <a:solidFill>
              <a:srgbClr val="FF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23178" y="0"/>
            <a:ext cx="9120822" cy="601358"/>
          </a:xfrm>
          <a:ln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Ctr="1">
            <a:normAutofit/>
          </a:bodyPr>
          <a:lstStyle/>
          <a:p>
            <a:pPr>
              <a:defRPr/>
            </a:pPr>
            <a:r>
              <a:rPr lang="fa-IR" sz="20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فرآیند پیش از انجام معامله در بورس انرژی (معاملات برق)</a:t>
            </a: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sp>
        <p:nvSpPr>
          <p:cNvPr id="5" name="AutoShape 22"/>
          <p:cNvSpPr>
            <a:spLocks noChangeArrowheads="1"/>
          </p:cNvSpPr>
          <p:nvPr/>
        </p:nvSpPr>
        <p:spPr bwMode="auto">
          <a:xfrm>
            <a:off x="1376363" y="3881438"/>
            <a:ext cx="1371600" cy="1071562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atin typeface="Times New Roman" pitchFamily="18" charset="0"/>
              <a:cs typeface="B Lotus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latin typeface="Times New Roman" pitchFamily="18" charset="0"/>
                <a:cs typeface="B Lotus" pitchFamily="2" charset="-78"/>
              </a:rPr>
              <a:t>بورس انرژی</a:t>
            </a: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latin typeface="Times New Roman" pitchFamily="18" charset="0"/>
                <a:cs typeface="B Lotus" pitchFamily="2" charset="-78"/>
              </a:rPr>
              <a:t>(سامانه معاملاتی)</a:t>
            </a:r>
          </a:p>
        </p:txBody>
      </p:sp>
      <p:sp>
        <p:nvSpPr>
          <p:cNvPr id="9" name="Flowchart: Document 8"/>
          <p:cNvSpPr/>
          <p:nvPr/>
        </p:nvSpPr>
        <p:spPr>
          <a:xfrm>
            <a:off x="7431088" y="5997575"/>
            <a:ext cx="1500187" cy="838200"/>
          </a:xfrm>
          <a:prstGeom prst="flowChartDocumen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solidFill>
                  <a:schemeClr val="tx1"/>
                </a:solidFill>
                <a:cs typeface="B Lotus" pitchFamily="2" charset="-78"/>
              </a:rPr>
              <a:t>شرکت مدیریت شبکه برق ایران</a:t>
            </a:r>
            <a:endParaRPr lang="en-US" sz="17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7862888" y="5324475"/>
            <a:ext cx="1000125" cy="428625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فروشنده</a:t>
            </a:r>
            <a:endParaRPr lang="en-US" sz="13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3846513" y="1905000"/>
            <a:ext cx="928687" cy="450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latin typeface="Times New Roman" pitchFamily="18" charset="0"/>
                <a:cs typeface="B Lotus" pitchFamily="2" charset="-78"/>
              </a:rPr>
              <a:t> کارگزار</a:t>
            </a:r>
            <a:endParaRPr lang="en-US" sz="17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5878513" y="792163"/>
            <a:ext cx="928687" cy="690562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شرکتهای توزیع نیروی برق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8148638" y="838200"/>
            <a:ext cx="617537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توانیر</a:t>
            </a:r>
            <a:endParaRPr lang="en-US" sz="1300" b="1" dirty="0">
              <a:latin typeface="Times New Roman" pitchFamily="18" charset="0"/>
              <a:cs typeface="B Lotus" pitchFamily="2" charset="-78"/>
            </a:endParaRPr>
          </a:p>
        </p:txBody>
      </p:sp>
      <p:cxnSp>
        <p:nvCxnSpPr>
          <p:cNvPr id="19" name="Straight Arrow Connector 18"/>
          <p:cNvCxnSpPr>
            <a:endCxn id="29" idx="3"/>
          </p:cNvCxnSpPr>
          <p:nvPr/>
        </p:nvCxnSpPr>
        <p:spPr>
          <a:xfrm flipH="1">
            <a:off x="6807200" y="1060450"/>
            <a:ext cx="1374775" cy="76200"/>
          </a:xfrm>
          <a:prstGeom prst="straightConnector1">
            <a:avLst/>
          </a:prstGeom>
          <a:ln w="28575">
            <a:solidFill>
              <a:srgbClr val="FF0000"/>
            </a:solidFill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48571" y="741089"/>
            <a:ext cx="648072" cy="3539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00" dirty="0">
                <a:ln>
                  <a:solidFill>
                    <a:schemeClr val="tx1"/>
                  </a:solidFill>
                  <a:prstDash val="sysDash"/>
                </a:ln>
                <a:cs typeface="B Lotus" pitchFamily="2" charset="-78"/>
              </a:rPr>
              <a:t>شارژ حساب شرکت توزیع</a:t>
            </a:r>
          </a:p>
        </p:txBody>
      </p:sp>
      <p:cxnSp>
        <p:nvCxnSpPr>
          <p:cNvPr id="25" name="Straight Arrow Connector 24"/>
          <p:cNvCxnSpPr>
            <a:endCxn id="53" idx="3"/>
          </p:cNvCxnSpPr>
          <p:nvPr/>
        </p:nvCxnSpPr>
        <p:spPr>
          <a:xfrm flipH="1">
            <a:off x="4783138" y="5564188"/>
            <a:ext cx="30797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861050" y="5424488"/>
            <a:ext cx="1571625" cy="2603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cs typeface="B Lotus" pitchFamily="2" charset="-78"/>
              </a:rPr>
              <a:t>ارائه درخواست فروش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3854450" y="5349875"/>
            <a:ext cx="928688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latin typeface="Times New Roman" pitchFamily="18" charset="0"/>
                <a:cs typeface="B Lotus" pitchFamily="2" charset="-78"/>
              </a:rPr>
              <a:t> کارگزار</a:t>
            </a:r>
            <a:endParaRPr lang="en-US" sz="1700" b="1" dirty="0">
              <a:latin typeface="Times New Roman" pitchFamily="18" charset="0"/>
              <a:cs typeface="B Lotus" pitchFamily="2" charset="-78"/>
            </a:endParaRPr>
          </a:p>
        </p:txBody>
      </p:sp>
      <p:cxnSp>
        <p:nvCxnSpPr>
          <p:cNvPr id="52" name="Straight Arrow Connector 51"/>
          <p:cNvCxnSpPr>
            <a:endCxn id="47128" idx="0"/>
          </p:cNvCxnSpPr>
          <p:nvPr/>
        </p:nvCxnSpPr>
        <p:spPr>
          <a:xfrm>
            <a:off x="2079625" y="1384300"/>
            <a:ext cx="14288" cy="458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1082675" y="1384300"/>
            <a:ext cx="0" cy="4111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119" name="Straight Connector 47118"/>
          <p:cNvCxnSpPr/>
          <p:nvPr/>
        </p:nvCxnSpPr>
        <p:spPr>
          <a:xfrm flipH="1" flipV="1">
            <a:off x="1082675" y="5495925"/>
            <a:ext cx="2763838" cy="4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123" name="Straight Arrow Connector 47122"/>
          <p:cNvCxnSpPr/>
          <p:nvPr/>
        </p:nvCxnSpPr>
        <p:spPr>
          <a:xfrm flipV="1">
            <a:off x="468313" y="2733675"/>
            <a:ext cx="4762" cy="3670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126" name="Straight Connector 47125"/>
          <p:cNvCxnSpPr>
            <a:stCxn id="9" idx="1"/>
          </p:cNvCxnSpPr>
          <p:nvPr/>
        </p:nvCxnSpPr>
        <p:spPr>
          <a:xfrm flipH="1" flipV="1">
            <a:off x="512763" y="6403975"/>
            <a:ext cx="6918325" cy="12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021013" y="6292850"/>
            <a:ext cx="2762250" cy="2460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اعلام وضعیت سقف مجاز خرید و فروش معامله گران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47128" name="Diamond 47127"/>
          <p:cNvSpPr/>
          <p:nvPr/>
        </p:nvSpPr>
        <p:spPr>
          <a:xfrm>
            <a:off x="1331913" y="1843088"/>
            <a:ext cx="1522412" cy="1430337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معامله گر مجاز به انجام معامله به میزان درخواستی می باشد؟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88" name="Straight Arrow Connector 87"/>
          <p:cNvCxnSpPr>
            <a:stCxn id="29" idx="1"/>
            <a:endCxn id="30" idx="0"/>
          </p:cNvCxnSpPr>
          <p:nvPr/>
        </p:nvCxnSpPr>
        <p:spPr>
          <a:xfrm flipH="1">
            <a:off x="4311650" y="1136650"/>
            <a:ext cx="1566863" cy="768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170363" y="1177925"/>
            <a:ext cx="1571625" cy="261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cs typeface="B Lotus" pitchFamily="2" charset="-78"/>
              </a:rPr>
              <a:t>ارائه درخواست خرید</a:t>
            </a:r>
          </a:p>
        </p:txBody>
      </p:sp>
      <p:cxnSp>
        <p:nvCxnSpPr>
          <p:cNvPr id="127" name="Straight Arrow Connector 126"/>
          <p:cNvCxnSpPr/>
          <p:nvPr/>
        </p:nvCxnSpPr>
        <p:spPr>
          <a:xfrm flipH="1" flipV="1">
            <a:off x="4170363" y="2384425"/>
            <a:ext cx="15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>
            <a:off x="4170363" y="3984625"/>
            <a:ext cx="1587" cy="1381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Pentagon 123"/>
          <p:cNvSpPr/>
          <p:nvPr/>
        </p:nvSpPr>
        <p:spPr>
          <a:xfrm rot="16200000">
            <a:off x="3662363" y="2987675"/>
            <a:ext cx="1092200" cy="269875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تائید درخواست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47142" name="Straight Connector 47141"/>
          <p:cNvCxnSpPr>
            <a:stCxn id="47128" idx="3"/>
          </p:cNvCxnSpPr>
          <p:nvPr/>
        </p:nvCxnSpPr>
        <p:spPr>
          <a:xfrm>
            <a:off x="2854325" y="2557463"/>
            <a:ext cx="3254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33" name="TextBox 47142"/>
          <p:cNvSpPr txBox="1">
            <a:spLocks noChangeArrowheads="1"/>
          </p:cNvSpPr>
          <p:nvPr/>
        </p:nvSpPr>
        <p:spPr bwMode="auto">
          <a:xfrm>
            <a:off x="1592263" y="3138488"/>
            <a:ext cx="4318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بلی</a:t>
            </a:r>
            <a:endParaRPr lang="en-US">
              <a:cs typeface="B Lotus" pitchFamily="2" charset="-78"/>
            </a:endParaRPr>
          </a:p>
        </p:txBody>
      </p:sp>
      <p:sp>
        <p:nvSpPr>
          <p:cNvPr id="47148" name="Rectangle 47147"/>
          <p:cNvSpPr/>
          <p:nvPr/>
        </p:nvSpPr>
        <p:spPr>
          <a:xfrm>
            <a:off x="3021013" y="2327275"/>
            <a:ext cx="735012" cy="4984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800" b="1" dirty="0">
                <a:solidFill>
                  <a:schemeClr val="tx1"/>
                </a:solidFill>
                <a:cs typeface="B Nazanin" pitchFamily="2" charset="-78"/>
              </a:rPr>
              <a:t>عدم ثبت در سامانه معاملاتی و ارسال پیغام خطا به کارگزار</a:t>
            </a:r>
            <a:endParaRPr lang="en-US" sz="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21535" name="TextBox 144"/>
          <p:cNvSpPr txBox="1">
            <a:spLocks noChangeArrowheads="1"/>
          </p:cNvSpPr>
          <p:nvPr/>
        </p:nvSpPr>
        <p:spPr bwMode="auto">
          <a:xfrm>
            <a:off x="2522538" y="2192338"/>
            <a:ext cx="6778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a-IR">
                <a:cs typeface="B Lotus" pitchFamily="2" charset="-78"/>
              </a:rPr>
              <a:t>خیر</a:t>
            </a:r>
            <a:endParaRPr lang="en-US">
              <a:cs typeface="B Lotus" pitchFamily="2" charset="-78"/>
            </a:endParaRPr>
          </a:p>
        </p:txBody>
      </p:sp>
      <p:sp>
        <p:nvSpPr>
          <p:cNvPr id="146" name="Rectangle 10"/>
          <p:cNvSpPr>
            <a:spLocks noChangeArrowheads="1"/>
          </p:cNvSpPr>
          <p:nvPr/>
        </p:nvSpPr>
        <p:spPr bwMode="auto">
          <a:xfrm>
            <a:off x="7215188" y="1819275"/>
            <a:ext cx="1749425" cy="536575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مصرف کنندگان نهایی و سرمایه گذاران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b="1" dirty="0">
              <a:latin typeface="Times New Roman" pitchFamily="18" charset="0"/>
              <a:cs typeface="B Lotus" pitchFamily="2" charset="-78"/>
            </a:endParaRPr>
          </a:p>
        </p:txBody>
      </p:sp>
      <p:cxnSp>
        <p:nvCxnSpPr>
          <p:cNvPr id="47150" name="Straight Arrow Connector 47149"/>
          <p:cNvCxnSpPr/>
          <p:nvPr/>
        </p:nvCxnSpPr>
        <p:spPr>
          <a:xfrm flipH="1">
            <a:off x="4783138" y="2055813"/>
            <a:ext cx="2432050" cy="31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5272088" y="2039938"/>
            <a:ext cx="1571625" cy="261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cs typeface="B Lotus" pitchFamily="2" charset="-78"/>
              </a:rPr>
              <a:t>ارائه درخواست خرید</a:t>
            </a:r>
          </a:p>
        </p:txBody>
      </p:sp>
      <p:sp>
        <p:nvSpPr>
          <p:cNvPr id="21539" name="TextBox 177"/>
          <p:cNvSpPr txBox="1">
            <a:spLocks noChangeArrowheads="1"/>
          </p:cNvSpPr>
          <p:nvPr/>
        </p:nvSpPr>
        <p:spPr bwMode="auto">
          <a:xfrm>
            <a:off x="6319838" y="3403600"/>
            <a:ext cx="26447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گردش اسناد    </a:t>
            </a:r>
            <a:endParaRPr lang="en-US">
              <a:cs typeface="B Lotus" pitchFamily="2" charset="-78"/>
            </a:endParaRPr>
          </a:p>
        </p:txBody>
      </p:sp>
      <p:sp>
        <p:nvSpPr>
          <p:cNvPr id="21540" name="TextBox 178"/>
          <p:cNvSpPr txBox="1">
            <a:spLocks noChangeArrowheads="1"/>
          </p:cNvSpPr>
          <p:nvPr/>
        </p:nvSpPr>
        <p:spPr bwMode="auto">
          <a:xfrm>
            <a:off x="6310313" y="3825875"/>
            <a:ext cx="26447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گردش مالی </a:t>
            </a:r>
            <a:endParaRPr lang="en-US">
              <a:cs typeface="B Lotus" pitchFamily="2" charset="-78"/>
            </a:endParaRPr>
          </a:p>
        </p:txBody>
      </p:sp>
      <p:cxnSp>
        <p:nvCxnSpPr>
          <p:cNvPr id="180" name="Straight Connector 179"/>
          <p:cNvCxnSpPr/>
          <p:nvPr/>
        </p:nvCxnSpPr>
        <p:spPr>
          <a:xfrm>
            <a:off x="7196138" y="3629025"/>
            <a:ext cx="5111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7200900" y="4051300"/>
            <a:ext cx="539750" cy="0"/>
          </a:xfrm>
          <a:prstGeom prst="line">
            <a:avLst/>
          </a:prstGeom>
          <a:ln>
            <a:solidFill>
              <a:srgbClr val="FF33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84388" y="647700"/>
            <a:ext cx="0" cy="422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62163" y="647700"/>
            <a:ext cx="6300787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8362950" y="647700"/>
            <a:ext cx="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1784350" y="523875"/>
            <a:ext cx="0" cy="536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801813" y="523875"/>
            <a:ext cx="70612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863013" y="523875"/>
            <a:ext cx="0" cy="129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984250" y="1060450"/>
            <a:ext cx="2005013" cy="2619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cs typeface="B Lotus" pitchFamily="2" charset="-78"/>
              </a:rPr>
              <a:t>Pre-Ordering</a:t>
            </a:r>
            <a:r>
              <a:rPr lang="en-US" sz="1200" b="1" dirty="0">
                <a:cs typeface="B Lotus" pitchFamily="2" charset="-78"/>
              </a:rPr>
              <a:t> </a:t>
            </a:r>
            <a:r>
              <a:rPr lang="fa-IR" sz="1200" b="1" dirty="0">
                <a:cs typeface="B Lotus" pitchFamily="2" charset="-78"/>
              </a:rPr>
              <a:t>سامانه</a:t>
            </a:r>
          </a:p>
        </p:txBody>
      </p:sp>
      <p:sp>
        <p:nvSpPr>
          <p:cNvPr id="58" name="Flowchart: Document 57"/>
          <p:cNvSpPr/>
          <p:nvPr/>
        </p:nvSpPr>
        <p:spPr>
          <a:xfrm>
            <a:off x="53975" y="1979613"/>
            <a:ext cx="917575" cy="685800"/>
          </a:xfrm>
          <a:prstGeom prst="flowChartDocumen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solidFill>
                  <a:schemeClr val="tx1"/>
                </a:solidFill>
                <a:cs typeface="B Lotus" pitchFamily="2" charset="-78"/>
              </a:rPr>
              <a:t>شرکت سپرده گذاری مرکزی</a:t>
            </a:r>
          </a:p>
        </p:txBody>
      </p:sp>
      <p:sp>
        <p:nvSpPr>
          <p:cNvPr id="62" name="Pentagon 61"/>
          <p:cNvSpPr/>
          <p:nvPr/>
        </p:nvSpPr>
        <p:spPr>
          <a:xfrm rot="10800000" flipV="1">
            <a:off x="2024063" y="5365750"/>
            <a:ext cx="1504950" cy="258763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 ارسال درخواست به سامانه معاملاتی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41" name="Elbow Connector 40"/>
          <p:cNvCxnSpPr>
            <a:endCxn id="77" idx="1"/>
          </p:cNvCxnSpPr>
          <p:nvPr/>
        </p:nvCxnSpPr>
        <p:spPr>
          <a:xfrm rot="5400000" flipH="1" flipV="1">
            <a:off x="349250" y="1314450"/>
            <a:ext cx="758825" cy="51117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2644775" y="1447800"/>
            <a:ext cx="1201738" cy="531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entagon 13"/>
          <p:cNvSpPr/>
          <p:nvPr/>
        </p:nvSpPr>
        <p:spPr>
          <a:xfrm rot="12257102" flipV="1">
            <a:off x="2762250" y="1630363"/>
            <a:ext cx="955675" cy="257175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00" b="1" dirty="0">
                <a:solidFill>
                  <a:schemeClr val="tx1"/>
                </a:solidFill>
                <a:cs typeface="B Nazanin" pitchFamily="2" charset="-78"/>
              </a:rPr>
              <a:t> ارسال درخواست به سامانه معاملاتی</a:t>
            </a:r>
            <a:endParaRPr lang="en-US" sz="9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47113" name="Straight Arrow Connector 47112"/>
          <p:cNvCxnSpPr>
            <a:stCxn id="47128" idx="2"/>
          </p:cNvCxnSpPr>
          <p:nvPr/>
        </p:nvCxnSpPr>
        <p:spPr>
          <a:xfrm flipH="1">
            <a:off x="2079625" y="3273425"/>
            <a:ext cx="14288" cy="71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1358900" y="3408363"/>
            <a:ext cx="1571625" cy="261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cs typeface="B Lotus" pitchFamily="2" charset="-78"/>
              </a:rPr>
              <a:t>ثبت در سامانه معاملاتی</a:t>
            </a:r>
          </a:p>
        </p:txBody>
      </p:sp>
      <p:sp>
        <p:nvSpPr>
          <p:cNvPr id="89" name="Pentagon 88"/>
          <p:cNvSpPr/>
          <p:nvPr/>
        </p:nvSpPr>
        <p:spPr>
          <a:xfrm rot="5400000">
            <a:off x="3643312" y="4546601"/>
            <a:ext cx="1058863" cy="309562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00" b="1" dirty="0">
                <a:solidFill>
                  <a:schemeClr val="tx1"/>
                </a:solidFill>
                <a:cs typeface="B Nazanin" pitchFamily="2" charset="-78"/>
              </a:rPr>
              <a:t>تائید درخواست</a:t>
            </a:r>
            <a:endParaRPr lang="en-US" sz="11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2760663" y="4019550"/>
            <a:ext cx="14525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559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2474" y="0"/>
            <a:ext cx="9131526" cy="642938"/>
          </a:xfrm>
          <a:ln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Ctr="1">
            <a:normAutofit/>
          </a:bodyPr>
          <a:lstStyle/>
          <a:p>
            <a:pPr>
              <a:defRPr/>
            </a:pPr>
            <a:r>
              <a:rPr lang="fa-IR" sz="20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فرآیند انجام معامله در بورس انرژی (معاملات برق)</a:t>
            </a: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sp>
        <p:nvSpPr>
          <p:cNvPr id="5" name="AutoShape 22"/>
          <p:cNvSpPr>
            <a:spLocks noChangeArrowheads="1"/>
          </p:cNvSpPr>
          <p:nvPr/>
        </p:nvSpPr>
        <p:spPr bwMode="auto">
          <a:xfrm>
            <a:off x="6429375" y="1878013"/>
            <a:ext cx="1371600" cy="1071562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atin typeface="Times New Roman" pitchFamily="18" charset="0"/>
              <a:cs typeface="B Lotus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latin typeface="Times New Roman" pitchFamily="18" charset="0"/>
                <a:cs typeface="B Lotus" pitchFamily="2" charset="-78"/>
              </a:rPr>
              <a:t>بورس انرژی</a:t>
            </a: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latin typeface="Times New Roman" pitchFamily="18" charset="0"/>
                <a:cs typeface="B Lotus" pitchFamily="2" charset="-78"/>
              </a:rPr>
              <a:t>(سامانه معاملاتی)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151188" y="3427413"/>
            <a:ext cx="32781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7800975" y="2260600"/>
            <a:ext cx="1277938" cy="2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070850" y="2079625"/>
            <a:ext cx="860425" cy="3540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00" b="1" dirty="0">
                <a:cs typeface="B Lotus" pitchFamily="2" charset="-78"/>
              </a:rPr>
              <a:t>ثبت درخواستهای  خرید و فروش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47945" y="3311240"/>
            <a:ext cx="756889" cy="26160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ln>
                  <a:solidFill>
                    <a:schemeClr val="tx1"/>
                  </a:solidFill>
                  <a:prstDash val="sysDash"/>
                </a:ln>
                <a:solidFill>
                  <a:schemeClr val="tx1"/>
                </a:solidFill>
                <a:cs typeface="B Lotus" pitchFamily="2" charset="-78"/>
              </a:rPr>
              <a:t>انجام معامله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684963" y="674688"/>
            <a:ext cx="571500" cy="392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latin typeface="Gill Sans MT" pitchFamily="34" charset="0"/>
                <a:cs typeface="B Lotus" pitchFamily="2" charset="-78"/>
              </a:rPr>
              <a:t>پایان</a:t>
            </a:r>
            <a:endParaRPr lang="en-US" b="1" dirty="0">
              <a:latin typeface="Gill Sans MT" pitchFamily="34" charset="0"/>
              <a:cs typeface="B Lotus" pitchFamily="2" charset="-78"/>
            </a:endParaRPr>
          </a:p>
        </p:txBody>
      </p:sp>
      <p:cxnSp>
        <p:nvCxnSpPr>
          <p:cNvPr id="10" name="Straight Arrow Connector 9"/>
          <p:cNvCxnSpPr>
            <a:endCxn id="43" idx="2"/>
          </p:cNvCxnSpPr>
          <p:nvPr/>
        </p:nvCxnSpPr>
        <p:spPr>
          <a:xfrm flipV="1">
            <a:off x="6970713" y="1066800"/>
            <a:ext cx="0" cy="811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656763" y="1215195"/>
            <a:ext cx="648072" cy="38471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000" b="1" dirty="0">
                <a:ln>
                  <a:solidFill>
                    <a:schemeClr val="tx1"/>
                  </a:solidFill>
                  <a:prstDash val="sysDash"/>
                </a:ln>
                <a:solidFill>
                  <a:schemeClr val="tx1"/>
                </a:solidFill>
                <a:cs typeface="B Lotus" pitchFamily="2" charset="-78"/>
              </a:rPr>
              <a:t>عدم انجام معامله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970713" y="2928938"/>
            <a:ext cx="0" cy="296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40" name="TextBox 35"/>
          <p:cNvSpPr txBox="1">
            <a:spLocks noChangeArrowheads="1"/>
          </p:cNvSpPr>
          <p:nvPr/>
        </p:nvSpPr>
        <p:spPr bwMode="auto">
          <a:xfrm>
            <a:off x="5795963" y="5732463"/>
            <a:ext cx="26447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گردش اسناد </a:t>
            </a:r>
            <a:endParaRPr lang="en-US">
              <a:cs typeface="B Lotus" pitchFamily="2" charset="-78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6684963" y="5918200"/>
            <a:ext cx="5111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42" name="TextBox 66"/>
          <p:cNvSpPr txBox="1">
            <a:spLocks noChangeArrowheads="1"/>
          </p:cNvSpPr>
          <p:nvPr/>
        </p:nvSpPr>
        <p:spPr bwMode="auto">
          <a:xfrm>
            <a:off x="5786438" y="6156325"/>
            <a:ext cx="26447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گردش مالی </a:t>
            </a:r>
            <a:endParaRPr lang="en-US">
              <a:cs typeface="B Lotus" pitchFamily="2" charset="-78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6656388" y="6340475"/>
            <a:ext cx="539750" cy="0"/>
          </a:xfrm>
          <a:prstGeom prst="line">
            <a:avLst/>
          </a:prstGeom>
          <a:ln>
            <a:solidFill>
              <a:srgbClr val="FF33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2522538" y="1195388"/>
            <a:ext cx="1524000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latin typeface="Times New Roman" pitchFamily="18" charset="0"/>
                <a:cs typeface="B Lotus" pitchFamily="2" charset="-78"/>
              </a:rPr>
              <a:t> کارگزار خریدار </a:t>
            </a:r>
            <a:endParaRPr lang="en-US" sz="17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2370138" y="5321300"/>
            <a:ext cx="1524000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latin typeface="Times New Roman" pitchFamily="18" charset="0"/>
                <a:cs typeface="B Lotus" pitchFamily="2" charset="-78"/>
              </a:rPr>
              <a:t> کارگزار فروشنده</a:t>
            </a:r>
            <a:endParaRPr lang="en-US" sz="1700" b="1" dirty="0">
              <a:latin typeface="Times New Roman" pitchFamily="18" charset="0"/>
              <a:cs typeface="B Lotus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32138" y="1677988"/>
            <a:ext cx="0" cy="198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5" idx="0"/>
          </p:cNvCxnSpPr>
          <p:nvPr/>
        </p:nvCxnSpPr>
        <p:spPr>
          <a:xfrm>
            <a:off x="3132138" y="3659188"/>
            <a:ext cx="0" cy="1662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Pentagon 32"/>
          <p:cNvSpPr/>
          <p:nvPr/>
        </p:nvSpPr>
        <p:spPr>
          <a:xfrm rot="5400000" flipH="1" flipV="1">
            <a:off x="2493169" y="2439194"/>
            <a:ext cx="1314450" cy="258762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000" b="1" dirty="0">
                <a:solidFill>
                  <a:schemeClr val="tx1"/>
                </a:solidFill>
                <a:cs typeface="B Lotus" pitchFamily="2" charset="-78"/>
              </a:rPr>
              <a:t>ارسال تائیدیه معاملات </a:t>
            </a:r>
            <a:endParaRPr lang="en-US" sz="10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31" name="Pentagon 30"/>
          <p:cNvSpPr/>
          <p:nvPr/>
        </p:nvSpPr>
        <p:spPr>
          <a:xfrm rot="5400000" flipV="1">
            <a:off x="2479676" y="4143375"/>
            <a:ext cx="1370012" cy="287337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000" b="1" dirty="0">
                <a:solidFill>
                  <a:schemeClr val="tx1"/>
                </a:solidFill>
                <a:cs typeface="B Lotus" pitchFamily="2" charset="-78"/>
              </a:rPr>
              <a:t>ارسال تائیدیه معاملات </a:t>
            </a:r>
            <a:endParaRPr lang="en-US" sz="10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8" name="Diamond 17"/>
          <p:cNvSpPr/>
          <p:nvPr/>
        </p:nvSpPr>
        <p:spPr>
          <a:xfrm>
            <a:off x="4129088" y="2722563"/>
            <a:ext cx="1441450" cy="1412875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cs typeface="B Lotus" pitchFamily="2" charset="-78"/>
              </a:rPr>
              <a:t>معامله مورد تائید است؟</a:t>
            </a:r>
            <a:endParaRPr lang="en-US" sz="1300" b="1" dirty="0">
              <a:cs typeface="B Lotus" pitchFamily="2" charset="-78"/>
            </a:endParaRPr>
          </a:p>
        </p:txBody>
      </p:sp>
      <p:sp>
        <p:nvSpPr>
          <p:cNvPr id="22551" name="TextBox 51"/>
          <p:cNvSpPr txBox="1">
            <a:spLocks noChangeArrowheads="1"/>
          </p:cNvSpPr>
          <p:nvPr/>
        </p:nvSpPr>
        <p:spPr bwMode="auto">
          <a:xfrm>
            <a:off x="4075113" y="2376488"/>
            <a:ext cx="7143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a-IR" b="1">
                <a:cs typeface="B Lotus" pitchFamily="2" charset="-78"/>
              </a:rPr>
              <a:t>خیر</a:t>
            </a:r>
            <a:endParaRPr lang="en-US" b="1">
              <a:cs typeface="B Lotus" pitchFamily="2" charset="-78"/>
            </a:endParaRPr>
          </a:p>
        </p:txBody>
      </p:sp>
      <p:sp>
        <p:nvSpPr>
          <p:cNvPr id="22552" name="TextBox 52"/>
          <p:cNvSpPr txBox="1">
            <a:spLocks noChangeArrowheads="1"/>
          </p:cNvSpPr>
          <p:nvPr/>
        </p:nvSpPr>
        <p:spPr bwMode="auto">
          <a:xfrm>
            <a:off x="3525838" y="3149600"/>
            <a:ext cx="7143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a-IR" b="1">
                <a:cs typeface="B Lotus" pitchFamily="2" charset="-78"/>
              </a:rPr>
              <a:t>بلی</a:t>
            </a:r>
            <a:endParaRPr lang="en-US" b="1">
              <a:cs typeface="B Lotus" pitchFamily="2" charset="-78"/>
            </a:endParaRPr>
          </a:p>
        </p:txBody>
      </p:sp>
      <p:cxnSp>
        <p:nvCxnSpPr>
          <p:cNvPr id="21" name="Elbow Connector 20"/>
          <p:cNvCxnSpPr>
            <a:stCxn id="18" idx="0"/>
          </p:cNvCxnSpPr>
          <p:nvPr/>
        </p:nvCxnSpPr>
        <p:spPr>
          <a:xfrm rot="5400000" flipH="1" flipV="1">
            <a:off x="4827588" y="893763"/>
            <a:ext cx="1851025" cy="180657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460875" y="1403350"/>
            <a:ext cx="860425" cy="2778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cs typeface="B Lotus" pitchFamily="2" charset="-78"/>
              </a:rPr>
              <a:t>ابطال معامله</a:t>
            </a:r>
          </a:p>
        </p:txBody>
      </p:sp>
      <p:sp>
        <p:nvSpPr>
          <p:cNvPr id="57" name="Flowchart: Document 56"/>
          <p:cNvSpPr/>
          <p:nvPr/>
        </p:nvSpPr>
        <p:spPr>
          <a:xfrm>
            <a:off x="141288" y="2990850"/>
            <a:ext cx="1106487" cy="1077913"/>
          </a:xfrm>
          <a:prstGeom prst="flowChartDocumen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solidFill>
                  <a:schemeClr val="tx1"/>
                </a:solidFill>
                <a:cs typeface="B Lotus" pitchFamily="2" charset="-78"/>
              </a:rPr>
              <a:t>شرکت سپرده گذاری مرکزی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1247775" y="3427413"/>
            <a:ext cx="18843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entagon 58"/>
          <p:cNvSpPr/>
          <p:nvPr/>
        </p:nvSpPr>
        <p:spPr>
          <a:xfrm flipH="1">
            <a:off x="1525588" y="3105150"/>
            <a:ext cx="1127125" cy="700088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b="1" dirty="0">
                <a:solidFill>
                  <a:schemeClr val="tx1"/>
                </a:solidFill>
                <a:cs typeface="B Lotus" pitchFamily="2" charset="-78"/>
              </a:rPr>
              <a:t>ارسال گزارش معاملات تائید شده</a:t>
            </a:r>
            <a:endParaRPr lang="en-US" sz="1200" b="1" dirty="0">
              <a:solidFill>
                <a:schemeClr val="tx1"/>
              </a:solidFill>
              <a:cs typeface="B Lotus" pitchFamily="2" charset="-78"/>
            </a:endParaRPr>
          </a:p>
        </p:txBody>
      </p:sp>
      <p:pic>
        <p:nvPicPr>
          <p:cNvPr id="22558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9050" y="-7880"/>
            <a:ext cx="9124949" cy="617480"/>
          </a:xfrm>
          <a:ln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Ctr="1">
            <a:normAutofit/>
          </a:bodyPr>
          <a:lstStyle/>
          <a:p>
            <a:pPr>
              <a:defRPr/>
            </a:pPr>
            <a:r>
              <a:rPr lang="fa-IR" sz="20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فرآیند پس از انجام معامله در بورس انرژی (معاملات برق)</a:t>
            </a: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sp>
        <p:nvSpPr>
          <p:cNvPr id="5" name="AutoShape 22"/>
          <p:cNvSpPr>
            <a:spLocks noChangeArrowheads="1"/>
          </p:cNvSpPr>
          <p:nvPr/>
        </p:nvSpPr>
        <p:spPr bwMode="auto">
          <a:xfrm>
            <a:off x="4217988" y="1824038"/>
            <a:ext cx="1371600" cy="1071562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atin typeface="Times New Roman" pitchFamily="18" charset="0"/>
              <a:cs typeface="B Lotus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شرکت بورس انرژی</a:t>
            </a:r>
          </a:p>
        </p:txBody>
      </p:sp>
      <p:sp>
        <p:nvSpPr>
          <p:cNvPr id="9" name="Flowchart: Document 8"/>
          <p:cNvSpPr/>
          <p:nvPr/>
        </p:nvSpPr>
        <p:spPr>
          <a:xfrm>
            <a:off x="1911350" y="4132263"/>
            <a:ext cx="1500188" cy="838200"/>
          </a:xfrm>
          <a:prstGeom prst="flowChartDocumen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solidFill>
                  <a:schemeClr val="tx1"/>
                </a:solidFill>
                <a:cs typeface="B Lotus" pitchFamily="2" charset="-78"/>
              </a:rPr>
              <a:t>شرکت مدیریت </a:t>
            </a:r>
            <a:r>
              <a:rPr lang="en-US" sz="1700" b="1" dirty="0">
                <a:solidFill>
                  <a:schemeClr val="tx1"/>
                </a:solidFill>
                <a:cs typeface="B Lotus" pitchFamily="2" charset="-78"/>
              </a:rPr>
              <a:t> </a:t>
            </a:r>
            <a:r>
              <a:rPr lang="fa-IR" sz="1700" b="1" dirty="0">
                <a:solidFill>
                  <a:schemeClr val="tx1"/>
                </a:solidFill>
                <a:cs typeface="B Lotus" pitchFamily="2" charset="-78"/>
              </a:rPr>
              <a:t>شبکه برق ایران</a:t>
            </a:r>
            <a:endParaRPr lang="en-US" sz="17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500563" y="4849813"/>
            <a:ext cx="1714500" cy="1143000"/>
          </a:xfrm>
          <a:prstGeom prst="flowChartDocumen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solidFill>
                  <a:schemeClr val="tx1"/>
                </a:solidFill>
                <a:cs typeface="B Lotus" pitchFamily="2" charset="-78"/>
              </a:rPr>
              <a:t>شرکت سپرده گذاری مرکزی</a:t>
            </a: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solidFill>
                  <a:schemeClr val="tx1"/>
                </a:solidFill>
                <a:cs typeface="B Lotus" pitchFamily="2" charset="-78"/>
              </a:rPr>
              <a:t>(تسویه با کارگزار)</a:t>
            </a:r>
            <a:endParaRPr lang="en-US" sz="13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6804025" y="1558925"/>
            <a:ext cx="1590675" cy="428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latin typeface="Times New Roman" pitchFamily="18" charset="0"/>
                <a:cs typeface="B Lotus" pitchFamily="2" charset="-78"/>
              </a:rPr>
              <a:t> کارگزار خریدار</a:t>
            </a:r>
            <a:endParaRPr lang="en-US" sz="17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1628775" y="1638300"/>
            <a:ext cx="1447800" cy="368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700" b="1" dirty="0">
                <a:latin typeface="Times New Roman" pitchFamily="18" charset="0"/>
                <a:cs typeface="B Lotus" pitchFamily="2" charset="-78"/>
              </a:rPr>
              <a:t> کارگزار فروشنده</a:t>
            </a:r>
            <a:endParaRPr lang="en-US" sz="17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41475" y="692150"/>
            <a:ext cx="1000125" cy="428625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فروشنده</a:t>
            </a:r>
            <a:endParaRPr lang="en-US" sz="1300" b="1" dirty="0">
              <a:latin typeface="Times New Roman" pitchFamily="18" charset="0"/>
              <a:cs typeface="B Lotus" pitchFamily="2" charset="-78"/>
            </a:endParaRP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7197725" y="720725"/>
            <a:ext cx="928688" cy="428625"/>
          </a:xfrm>
          <a:prstGeom prst="rect">
            <a:avLst/>
          </a:prstGeom>
          <a:solidFill>
            <a:srgbClr val="C5DAFB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6197" tIns="38098" rIns="76197" bIns="38098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latin typeface="Times New Roman" pitchFamily="18" charset="0"/>
                <a:cs typeface="B Lotus" pitchFamily="2" charset="-78"/>
              </a:rPr>
              <a:t>خریدار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b="1" dirty="0">
              <a:latin typeface="Times New Roman" pitchFamily="18" charset="0"/>
              <a:cs typeface="B Lotus" pitchFamily="2" charset="-78"/>
            </a:endParaRPr>
          </a:p>
        </p:txBody>
      </p:sp>
      <p:cxnSp>
        <p:nvCxnSpPr>
          <p:cNvPr id="53" name="Straight Arrow Connector 52"/>
          <p:cNvCxnSpPr>
            <a:endCxn id="35" idx="2"/>
          </p:cNvCxnSpPr>
          <p:nvPr/>
        </p:nvCxnSpPr>
        <p:spPr>
          <a:xfrm flipH="1" flipV="1">
            <a:off x="2141538" y="1120775"/>
            <a:ext cx="14287" cy="501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946275" y="1171575"/>
            <a:ext cx="0" cy="42545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Left Arrow 50"/>
          <p:cNvSpPr/>
          <p:nvPr/>
        </p:nvSpPr>
        <p:spPr>
          <a:xfrm>
            <a:off x="790575" y="3656013"/>
            <a:ext cx="904875" cy="167322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cs typeface="B Lotus" pitchFamily="2" charset="-78"/>
              </a:rPr>
              <a:t>نظارت بر تحویل فیزیکی</a:t>
            </a:r>
            <a:endParaRPr lang="en-US" sz="1300" b="1" dirty="0">
              <a:cs typeface="B Lotus" pitchFamily="2" charset="-78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7748588" y="1198563"/>
            <a:ext cx="15875" cy="501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120" name="Straight Arrow Connector 47119"/>
          <p:cNvCxnSpPr/>
          <p:nvPr/>
        </p:nvCxnSpPr>
        <p:spPr>
          <a:xfrm flipH="1">
            <a:off x="1660525" y="4492625"/>
            <a:ext cx="2825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124" name="Elbow Connector 47123"/>
          <p:cNvCxnSpPr>
            <a:endCxn id="9" idx="3"/>
          </p:cNvCxnSpPr>
          <p:nvPr/>
        </p:nvCxnSpPr>
        <p:spPr>
          <a:xfrm rot="10800000">
            <a:off x="3411538" y="4551363"/>
            <a:ext cx="1089025" cy="60642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entagon 58"/>
          <p:cNvSpPr/>
          <p:nvPr/>
        </p:nvSpPr>
        <p:spPr>
          <a:xfrm flipH="1">
            <a:off x="3538538" y="4138613"/>
            <a:ext cx="833437" cy="814387"/>
          </a:xfrm>
          <a:prstGeom prst="homePlat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900" b="1" dirty="0">
                <a:solidFill>
                  <a:schemeClr val="tx1"/>
                </a:solidFill>
                <a:cs typeface="B Lotus" pitchFamily="2" charset="-78"/>
              </a:rPr>
              <a:t>ارسال گزارش معاملات قطعی شده</a:t>
            </a:r>
            <a:endParaRPr lang="en-US" sz="900" b="1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7127" name="Elbow Connector 47126"/>
          <p:cNvCxnSpPr/>
          <p:nvPr/>
        </p:nvCxnSpPr>
        <p:spPr>
          <a:xfrm rot="5400000">
            <a:off x="5207001" y="2954337"/>
            <a:ext cx="3429000" cy="1533525"/>
          </a:xfrm>
          <a:prstGeom prst="bentConnector2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Flowchart: Document 130"/>
          <p:cNvSpPr/>
          <p:nvPr/>
        </p:nvSpPr>
        <p:spPr>
          <a:xfrm>
            <a:off x="7461250" y="5873750"/>
            <a:ext cx="1500188" cy="639763"/>
          </a:xfrm>
          <a:prstGeom prst="flowChartDocumen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300" b="1" dirty="0">
                <a:solidFill>
                  <a:schemeClr val="tx1"/>
                </a:solidFill>
                <a:cs typeface="B Lotus" pitchFamily="2" charset="-78"/>
              </a:rPr>
              <a:t>سازمان بورس و اوراق بهادار</a:t>
            </a:r>
            <a:endParaRPr lang="en-US" sz="1300" b="1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7149" name="Elbow Connector 47148"/>
          <p:cNvCxnSpPr>
            <a:endCxn id="131" idx="1"/>
          </p:cNvCxnSpPr>
          <p:nvPr/>
        </p:nvCxnSpPr>
        <p:spPr>
          <a:xfrm>
            <a:off x="5751513" y="5873750"/>
            <a:ext cx="1709737" cy="319088"/>
          </a:xfrm>
          <a:prstGeom prst="bentConnector3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6356350" y="5889625"/>
            <a:ext cx="762000" cy="40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کارمزد سازمان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7153" name="Elbow Connector 47152"/>
          <p:cNvCxnSpPr/>
          <p:nvPr/>
        </p:nvCxnSpPr>
        <p:spPr>
          <a:xfrm rot="16200000" flipV="1">
            <a:off x="4568031" y="3531394"/>
            <a:ext cx="2214563" cy="422275"/>
          </a:xfrm>
          <a:prstGeom prst="bentConnector3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5472113" y="3935413"/>
            <a:ext cx="987425" cy="40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کارمزد شرکت بورس انرژی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7158" name="Straight Connector 47157"/>
          <p:cNvCxnSpPr/>
          <p:nvPr/>
        </p:nvCxnSpPr>
        <p:spPr>
          <a:xfrm flipH="1">
            <a:off x="601663" y="5516563"/>
            <a:ext cx="387350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76" name="TextBox 161"/>
          <p:cNvSpPr txBox="1">
            <a:spLocks noChangeArrowheads="1"/>
          </p:cNvSpPr>
          <p:nvPr/>
        </p:nvSpPr>
        <p:spPr bwMode="auto">
          <a:xfrm>
            <a:off x="-26988" y="6156325"/>
            <a:ext cx="2644776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گردش اسناد    </a:t>
            </a:r>
            <a:endParaRPr lang="en-US">
              <a:cs typeface="B Lotus" pitchFamily="2" charset="-78"/>
            </a:endParaRPr>
          </a:p>
        </p:txBody>
      </p:sp>
      <p:sp>
        <p:nvSpPr>
          <p:cNvPr id="23577" name="TextBox 162"/>
          <p:cNvSpPr txBox="1">
            <a:spLocks noChangeArrowheads="1"/>
          </p:cNvSpPr>
          <p:nvPr/>
        </p:nvSpPr>
        <p:spPr bwMode="auto">
          <a:xfrm>
            <a:off x="-36513" y="6443663"/>
            <a:ext cx="2644776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197" tIns="38098" rIns="76197" bIns="3809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a-IR">
                <a:cs typeface="B Lotus" pitchFamily="2" charset="-78"/>
              </a:rPr>
              <a:t>گردش مالی </a:t>
            </a:r>
            <a:endParaRPr lang="en-US">
              <a:cs typeface="B Lotus" pitchFamily="2" charset="-78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892175" y="6308725"/>
            <a:ext cx="5111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892175" y="6669088"/>
            <a:ext cx="539750" cy="0"/>
          </a:xfrm>
          <a:prstGeom prst="line">
            <a:avLst/>
          </a:prstGeom>
          <a:ln>
            <a:solidFill>
              <a:srgbClr val="FF33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11638" y="6192838"/>
            <a:ext cx="1090612" cy="4079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کارمزد شرکت سپرده گذاری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776788" y="5992813"/>
            <a:ext cx="0" cy="20002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 flipH="1" flipV="1">
            <a:off x="5287963" y="2921000"/>
            <a:ext cx="3595688" cy="1741487"/>
          </a:xfrm>
          <a:prstGeom prst="bentConnector3">
            <a:avLst>
              <a:gd name="adj1" fmla="val -863"/>
            </a:avLst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831138" y="2997200"/>
            <a:ext cx="760412" cy="6159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کارمزد کارگزار خریدار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31" name="Elbow Connector 30"/>
          <p:cNvCxnSpPr/>
          <p:nvPr/>
        </p:nvCxnSpPr>
        <p:spPr>
          <a:xfrm rot="5400000" flipH="1" flipV="1">
            <a:off x="-658813" y="3248026"/>
            <a:ext cx="3509963" cy="1027112"/>
          </a:xfrm>
          <a:prstGeom prst="bentConnector3">
            <a:avLst>
              <a:gd name="adj1" fmla="val 98465"/>
            </a:avLst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50825" y="5700713"/>
            <a:ext cx="420370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/>
          <p:nvPr/>
        </p:nvCxnSpPr>
        <p:spPr>
          <a:xfrm rot="5400000" flipH="1" flipV="1">
            <a:off x="-980282" y="2980532"/>
            <a:ext cx="3840163" cy="1377950"/>
          </a:xfrm>
          <a:prstGeom prst="bentConnector3">
            <a:avLst>
              <a:gd name="adj1" fmla="val 100274"/>
            </a:avLst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30213" y="1338263"/>
            <a:ext cx="762000" cy="6159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کارمزد کارگزار فروشنده 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507288" y="1201738"/>
            <a:ext cx="0" cy="28892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11150" y="2670175"/>
            <a:ext cx="760413" cy="4524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پرداخت وجه معامله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069138" y="2349500"/>
            <a:ext cx="762000" cy="4524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76197" tIns="38098" rIns="76197" bIns="3809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200" dirty="0">
                <a:solidFill>
                  <a:schemeClr val="tx1"/>
                </a:solidFill>
                <a:cs typeface="B Lotus" pitchFamily="2" charset="-78"/>
              </a:rPr>
              <a:t>دریافت وجه معامله</a:t>
            </a:r>
            <a:endParaRPr lang="en-US" sz="1200" dirty="0">
              <a:solidFill>
                <a:schemeClr val="tx1"/>
              </a:solidFill>
              <a:cs typeface="B Lotus" pitchFamily="2" charset="-78"/>
            </a:endParaRPr>
          </a:p>
        </p:txBody>
      </p:sp>
      <p:pic>
        <p:nvPicPr>
          <p:cNvPr id="23591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33316" y="1427016"/>
            <a:ext cx="8505884" cy="466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27000">
              <a:schemeClr val="accent1">
                <a:alpha val="32000"/>
              </a:schemeClr>
            </a:glow>
            <a:outerShdw blurRad="1270000" dist="2540000" dir="21540000" sx="200000" sy="200000" algn="ctr" rotWithShape="0">
              <a:srgbClr val="000000">
                <a:alpha val="0"/>
              </a:srgbClr>
            </a:outerShdw>
          </a:effectLst>
        </p:spPr>
        <p:txBody>
          <a:bodyPr anchor="ctr"/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54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  <a:t>بورس </a:t>
            </a:r>
            <a:r>
              <a:rPr lang="fa-IR" sz="5400" b="1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  <a:t>انرژی</a:t>
            </a:r>
            <a:r>
              <a:rPr lang="fa-IR" sz="6600" b="1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  <a:t/>
            </a:r>
            <a:br>
              <a:rPr lang="fa-IR" sz="6600" b="1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</a:br>
            <a:r>
              <a:rPr lang="fa-IR" sz="5400" b="1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  <a:t/>
            </a:r>
            <a:br>
              <a:rPr lang="fa-IR" sz="5400" b="1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</a:br>
            <a:r>
              <a:rPr lang="fa-IR" sz="2000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Arial"/>
                <a:cs typeface="B Titr" pitchFamily="2" charset="-78"/>
              </a:rPr>
              <a:t>دفتر</a:t>
            </a:r>
            <a:r>
              <a:rPr lang="fa-IR" sz="2000" kern="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Arial"/>
                <a:cs typeface="B Titr" pitchFamily="2" charset="-78"/>
              </a:rPr>
              <a:t> مطالعات اقتصادی و ارتقاء بازار </a:t>
            </a:r>
            <a:r>
              <a:rPr lang="fa-IR" sz="2000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Arial"/>
                <a:cs typeface="B Titr" pitchFamily="2" charset="-78"/>
              </a:rPr>
              <a:t>برق</a:t>
            </a:r>
            <a:r>
              <a:rPr lang="fa-IR" sz="2000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  <a:t/>
            </a:r>
            <a:br>
              <a:rPr lang="fa-IR" sz="2000" kern="0" dirty="0" err="1" smtClean="0">
                <a:ln>
                  <a:solidFill>
                    <a:sysClr val="windowText" lastClr="000000"/>
                  </a:solidFill>
                </a:ln>
                <a:solidFill>
                  <a:srgbClr val="2D2D8A">
                    <a:lumMod val="60000"/>
                    <a:lumOff val="40000"/>
                  </a:srgbClr>
                </a:solidFill>
                <a:latin typeface="Arial"/>
                <a:cs typeface="B Titr" pitchFamily="2" charset="-78"/>
              </a:rPr>
            </a:br>
            <a:r>
              <a:rPr lang="fa-IR" sz="20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Arial"/>
                <a:cs typeface="B Titr" pitchFamily="2" charset="-78"/>
              </a:rPr>
              <a:t> معاونت بازار برق</a:t>
            </a:r>
            <a:r>
              <a:rPr lang="fa-IR" sz="3200" b="1" kern="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Arial"/>
                <a:cs typeface="B Lotus" pitchFamily="2" charset="-78"/>
              </a:rPr>
              <a:t> </a:t>
            </a:r>
            <a:endParaRPr lang="en-US" sz="2400" b="1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latin typeface="Arial"/>
              <a:cs typeface="B Titr" pitchFamily="2" charset="-78"/>
            </a:endParaRPr>
          </a:p>
        </p:txBody>
      </p:sp>
      <p:pic>
        <p:nvPicPr>
          <p:cNvPr id="3075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B:\گزارشات بورس\TSETMC\92030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5333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>
            <a:defPPr>
              <a:defRPr lang="fa-IR"/>
            </a:defPPr>
            <a:lvl1pPr eaLnBrk="0" hangingPunct="0">
              <a:defRPr sz="3300" ker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 smtClean="0"/>
              <a:t>سایت </a:t>
            </a:r>
            <a:r>
              <a:rPr lang="fa-IR" dirty="0"/>
              <a:t>معاملات     </a:t>
            </a:r>
            <a:r>
              <a:rPr lang="en-US" dirty="0" smtClean="0"/>
              <a:t>www.tsetmc.com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Arrow Connector 73"/>
          <p:cNvCxnSpPr/>
          <p:nvPr/>
        </p:nvCxnSpPr>
        <p:spPr>
          <a:xfrm>
            <a:off x="3785400" y="2651760"/>
            <a:ext cx="284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2133600" y="1899300"/>
            <a:ext cx="1676400" cy="1219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33600" y="1212503"/>
            <a:ext cx="1676400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حساب ویژه شرکت های توزیع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در بورس </a:t>
            </a:r>
            <a:r>
              <a:rPr lang="fa-IR" sz="1300" b="1" dirty="0" err="1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انرژی</a:t>
            </a:r>
            <a:endParaRPr lang="fa-IR" dirty="0" err="1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0" y="4023360"/>
            <a:ext cx="914400" cy="10972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1200" b="1" dirty="0" smtClean="0">
                <a:solidFill>
                  <a:prstClr val="black"/>
                </a:solidFill>
                <a:cs typeface="B Titr" pitchFamily="2" charset="-78"/>
              </a:rPr>
              <a:t>حساب جاری شرکت های توزیع</a:t>
            </a:r>
          </a:p>
        </p:txBody>
      </p:sp>
      <p:cxnSp>
        <p:nvCxnSpPr>
          <p:cNvPr id="162" name="Straight Arrow Connector 161"/>
          <p:cNvCxnSpPr/>
          <p:nvPr/>
        </p:nvCxnSpPr>
        <p:spPr>
          <a:xfrm rot="10800000">
            <a:off x="914401" y="4636564"/>
            <a:ext cx="10972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rot="5400000" flipH="1" flipV="1">
            <a:off x="2221994" y="3630166"/>
            <a:ext cx="104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248983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23850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255651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255651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23850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23850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7848600" y="4175760"/>
            <a:ext cx="12954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نیروگاههای خصوصی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Hexagon 63"/>
          <p:cNvSpPr/>
          <p:nvPr/>
        </p:nvSpPr>
        <p:spPr>
          <a:xfrm>
            <a:off x="6624630" y="2270760"/>
            <a:ext cx="919170" cy="776302"/>
          </a:xfrm>
          <a:prstGeom prst="hexagon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600" dirty="0" smtClean="0">
                <a:solidFill>
                  <a:prstClr val="black"/>
                </a:solidFill>
                <a:cs typeface="B Titr" pitchFamily="2" charset="-78"/>
              </a:rPr>
              <a:t>بورس انرژی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11" name="Rounded Rectangle 210"/>
          <p:cNvSpPr/>
          <p:nvPr/>
        </p:nvSpPr>
        <p:spPr>
          <a:xfrm>
            <a:off x="3657600" y="5562600"/>
            <a:ext cx="1402080" cy="54864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شرکت مدیریت شبکه برق ایران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2" name="Rectangle 37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6" name="Rectangle 40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9" name="Rectangle 4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Flowchart: Alternate Process 111"/>
          <p:cNvSpPr/>
          <p:nvPr/>
        </p:nvSpPr>
        <p:spPr>
          <a:xfrm>
            <a:off x="2057400" y="4114800"/>
            <a:ext cx="1188720" cy="109728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400" b="1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حساب مدیریت منابع نزد شرکت توانیر</a:t>
            </a: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400" dirty="0" smtClean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362200"/>
            <a:ext cx="685800" cy="276225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6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2400" b="1" dirty="0" smtClean="0">
                <a:solidFill>
                  <a:prstClr val="black"/>
                </a:solidFill>
                <a:cs typeface="B Titr" pitchFamily="2" charset="-78"/>
              </a:rPr>
              <a:t>وضعیت اولیه تخصیص از حساب مدیریت منابع توسط شرکت </a:t>
            </a:r>
            <a:r>
              <a:rPr lang="fa-IR" sz="2400" b="1" dirty="0" err="1" smtClean="0">
                <a:solidFill>
                  <a:prstClr val="black"/>
                </a:solidFill>
                <a:cs typeface="B Titr" pitchFamily="2" charset="-78"/>
              </a:rPr>
              <a:t>توانیر</a:t>
            </a:r>
            <a:endParaRPr lang="fa-IR" sz="2400" b="1" dirty="0" err="1">
              <a:solidFill>
                <a:prstClr val="black"/>
              </a:solidFill>
              <a:cs typeface="B Titr" pitchFamily="2" charset="-78"/>
            </a:endParaRPr>
          </a:p>
        </p:txBody>
      </p:sp>
      <p:cxnSp>
        <p:nvCxnSpPr>
          <p:cNvPr id="110" name="Shape 109"/>
          <p:cNvCxnSpPr>
            <a:stCxn id="64" idx="0"/>
            <a:endCxn id="189" idx="0"/>
          </p:cNvCxnSpPr>
          <p:nvPr/>
        </p:nvCxnSpPr>
        <p:spPr>
          <a:xfrm>
            <a:off x="7543800" y="2658911"/>
            <a:ext cx="952500" cy="1516849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Shape 113"/>
          <p:cNvCxnSpPr>
            <a:stCxn id="112" idx="2"/>
            <a:endCxn id="211" idx="1"/>
          </p:cNvCxnSpPr>
          <p:nvPr/>
        </p:nvCxnSpPr>
        <p:spPr>
          <a:xfrm rot="16200000" flipH="1">
            <a:off x="2842260" y="5021580"/>
            <a:ext cx="624840" cy="100584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hape 120"/>
          <p:cNvCxnSpPr>
            <a:stCxn id="211" idx="3"/>
            <a:endCxn id="189" idx="4"/>
          </p:cNvCxnSpPr>
          <p:nvPr/>
        </p:nvCxnSpPr>
        <p:spPr>
          <a:xfrm flipV="1">
            <a:off x="5059680" y="4861560"/>
            <a:ext cx="3436620" cy="97536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4" name="Rectangular Callout 123"/>
          <p:cNvSpPr/>
          <p:nvPr/>
        </p:nvSpPr>
        <p:spPr>
          <a:xfrm>
            <a:off x="6019800" y="4800600"/>
            <a:ext cx="1524000" cy="304800"/>
          </a:xfrm>
          <a:prstGeom prst="wedgeRectCallout">
            <a:avLst>
              <a:gd name="adj1" fmla="val -52568"/>
              <a:gd name="adj2" fmla="val 124581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بابت فروش به بازار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486400" y="5410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Mm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066800" y="4724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prstClr val="black"/>
                </a:solidFill>
                <a:latin typeface="Calibri"/>
              </a:rPr>
              <a:t>Md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6" name="Picture 95" descr="lol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" y="-1"/>
            <a:ext cx="590550" cy="60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7" name="Table 96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8" name="Table 97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0" name="Rectangular Callout 99"/>
          <p:cNvSpPr/>
          <p:nvPr/>
        </p:nvSpPr>
        <p:spPr>
          <a:xfrm>
            <a:off x="5895393" y="1701571"/>
            <a:ext cx="1524000" cy="304800"/>
          </a:xfrm>
          <a:prstGeom prst="wedgeRectCallout">
            <a:avLst>
              <a:gd name="adj1" fmla="val -52568"/>
              <a:gd name="adj2" fmla="val 124581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نرخ معامله در بورس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01" name="Rectangular Callout 100"/>
          <p:cNvSpPr/>
          <p:nvPr/>
        </p:nvSpPr>
        <p:spPr>
          <a:xfrm>
            <a:off x="4873839" y="794574"/>
            <a:ext cx="2247900" cy="685800"/>
          </a:xfrm>
          <a:prstGeom prst="wedgeRectCallout">
            <a:avLst>
              <a:gd name="adj1" fmla="val -51196"/>
              <a:gd name="adj2" fmla="val 146282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dirty="0" smtClean="0">
                <a:solidFill>
                  <a:prstClr val="black"/>
                </a:solidFill>
                <a:cs typeface="B Titr" pitchFamily="2" charset="-78"/>
              </a:rPr>
              <a:t>مبلغ اختصاص داده شده به شرکت های توزیع بابت خرید برق</a:t>
            </a:r>
            <a:endParaRPr lang="fa-IR" sz="1300" b="1" dirty="0">
              <a:solidFill>
                <a:prstClr val="black"/>
              </a:solidFill>
              <a:cs typeface="B Titr" pitchFamily="2" charset="-78"/>
            </a:endParaRPr>
          </a:p>
        </p:txBody>
      </p:sp>
      <p:pic>
        <p:nvPicPr>
          <p:cNvPr id="10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0100" y="2246947"/>
            <a:ext cx="1257300" cy="276225"/>
          </a:xfrm>
          <a:prstGeom prst="rect">
            <a:avLst/>
          </a:prstGeom>
          <a:noFill/>
        </p:spPr>
      </p:pic>
      <p:sp>
        <p:nvSpPr>
          <p:cNvPr id="103" name="Rectangular Callout 102"/>
          <p:cNvSpPr/>
          <p:nvPr/>
        </p:nvSpPr>
        <p:spPr>
          <a:xfrm>
            <a:off x="5019602" y="2836427"/>
            <a:ext cx="1524000" cy="545065"/>
          </a:xfrm>
          <a:prstGeom prst="wedgeRectCallout">
            <a:avLst>
              <a:gd name="adj1" fmla="val -31140"/>
              <a:gd name="adj2" fmla="val -107770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انرژی معامله شده در بورس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906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Straight Connector 183"/>
          <p:cNvCxnSpPr/>
          <p:nvPr/>
        </p:nvCxnSpPr>
        <p:spPr>
          <a:xfrm>
            <a:off x="457200" y="2508900"/>
            <a:ext cx="1620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7" name="Right Triangle 66"/>
          <p:cNvSpPr/>
          <p:nvPr/>
        </p:nvSpPr>
        <p:spPr>
          <a:xfrm rot="16200000">
            <a:off x="2548257" y="1847100"/>
            <a:ext cx="959237" cy="1431153"/>
          </a:xfrm>
          <a:prstGeom prst="rtTriangl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lIns="36000" tIns="0" rIns="144000" rtlCol="1" anchor="b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69" name="Right Triangle 68"/>
          <p:cNvSpPr/>
          <p:nvPr/>
        </p:nvSpPr>
        <p:spPr>
          <a:xfrm rot="5400000">
            <a:off x="2488123" y="1773566"/>
            <a:ext cx="953922" cy="1431145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100" dirty="0" smtClean="0">
              <a:solidFill>
                <a:prstClr val="black"/>
              </a:solidFill>
              <a:cs typeface="B Titr" pitchFamily="2" charset="-78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3785400" y="2651760"/>
            <a:ext cx="284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2286000" y="2094366"/>
            <a:ext cx="768350" cy="4049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b="1" dirty="0">
              <a:solidFill>
                <a:prstClr val="black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133600" y="1899300"/>
            <a:ext cx="1676400" cy="1219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094785" y="1100212"/>
            <a:ext cx="1676400" cy="969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حساب ویژه شرکت های توزیع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در بورس انرژی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a-IR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0" y="4023360"/>
            <a:ext cx="914400" cy="10972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1200" b="1" dirty="0" smtClean="0">
                <a:solidFill>
                  <a:prstClr val="black"/>
                </a:solidFill>
                <a:cs typeface="B Titr" pitchFamily="2" charset="-78"/>
              </a:rPr>
              <a:t>حساب جاری شرکت های توزیع</a:t>
            </a:r>
          </a:p>
        </p:txBody>
      </p:sp>
      <p:cxnSp>
        <p:nvCxnSpPr>
          <p:cNvPr id="186" name="Straight Connector 185"/>
          <p:cNvCxnSpPr/>
          <p:nvPr/>
        </p:nvCxnSpPr>
        <p:spPr>
          <a:xfrm rot="5400000">
            <a:off x="-320040" y="3279540"/>
            <a:ext cx="1554480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819400" y="2651760"/>
            <a:ext cx="844551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b="1" dirty="0">
              <a:solidFill>
                <a:prstClr val="black"/>
              </a:solidFill>
            </a:endParaRPr>
          </a:p>
        </p:txBody>
      </p:sp>
      <p:cxnSp>
        <p:nvCxnSpPr>
          <p:cNvPr id="162" name="Straight Arrow Connector 161"/>
          <p:cNvCxnSpPr/>
          <p:nvPr/>
        </p:nvCxnSpPr>
        <p:spPr>
          <a:xfrm rot="10800000">
            <a:off x="914401" y="4636564"/>
            <a:ext cx="10972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rot="5400000" flipH="1" flipV="1">
            <a:off x="2221994" y="3630166"/>
            <a:ext cx="104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248983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23850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255651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255651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23850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0" y="2346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23850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120900" algn="l"/>
              </a:tabLst>
            </a:pPr>
            <a:endParaRPr lang="fa-IR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7848600" y="4175760"/>
            <a:ext cx="12954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نیروگاههای خصوصی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Hexagon 63"/>
          <p:cNvSpPr/>
          <p:nvPr/>
        </p:nvSpPr>
        <p:spPr>
          <a:xfrm>
            <a:off x="6624630" y="2270760"/>
            <a:ext cx="919170" cy="776302"/>
          </a:xfrm>
          <a:prstGeom prst="hexagon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600" dirty="0" smtClean="0">
                <a:solidFill>
                  <a:prstClr val="black"/>
                </a:solidFill>
                <a:cs typeface="B Titr" pitchFamily="2" charset="-78"/>
              </a:rPr>
              <a:t>بورس انرژی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2" name="Rectangle 37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6" name="Rectangle 40"/>
          <p:cNvSpPr>
            <a:spLocks noChangeArrowheads="1"/>
          </p:cNvSpPr>
          <p:nvPr/>
        </p:nvSpPr>
        <p:spPr bwMode="auto">
          <a:xfrm>
            <a:off x="0" y="231838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>
              <a:tabLst>
                <a:tab pos="4735513" algn="l"/>
              </a:tabLst>
            </a:pPr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159" name="Rectangle 45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Flowchart: Alternate Process 111"/>
          <p:cNvSpPr/>
          <p:nvPr/>
        </p:nvSpPr>
        <p:spPr>
          <a:xfrm>
            <a:off x="2057400" y="4114800"/>
            <a:ext cx="1188720" cy="109728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400" b="1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حساب مدیریت منابع نزد شرکت توانیر</a:t>
            </a: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400" dirty="0" smtClean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2194560"/>
            <a:ext cx="676275" cy="276225"/>
          </a:xfrm>
          <a:prstGeom prst="rect">
            <a:avLst/>
          </a:prstGeom>
          <a:noFill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584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2727960"/>
            <a:ext cx="685800" cy="276225"/>
          </a:xfrm>
          <a:prstGeom prst="rect">
            <a:avLst/>
          </a:prstGeom>
          <a:noFill/>
        </p:spPr>
      </p:pic>
      <p:sp>
        <p:nvSpPr>
          <p:cNvPr id="113" name="Rectangle 112"/>
          <p:cNvSpPr/>
          <p:nvPr/>
        </p:nvSpPr>
        <p:spPr>
          <a:xfrm>
            <a:off x="0" y="10048"/>
            <a:ext cx="9144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2100" b="1" dirty="0" smtClean="0">
                <a:solidFill>
                  <a:prstClr val="black"/>
                </a:solidFill>
                <a:cs typeface="B Titr" pitchFamily="2" charset="-78"/>
              </a:rPr>
              <a:t>مدل</a:t>
            </a:r>
            <a:r>
              <a:rPr lang="en-US" sz="2100" b="1" dirty="0" smtClean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fa-IR" sz="2100" b="1" dirty="0" smtClean="0">
                <a:solidFill>
                  <a:prstClr val="black"/>
                </a:solidFill>
                <a:cs typeface="B Titr" pitchFamily="2" charset="-78"/>
              </a:rPr>
              <a:t>تخصیص نقدینگی به نیروگاهها و شرکتهای توزیع از ابتدای مردادماه 93</a:t>
            </a:r>
            <a:endParaRPr lang="fa-IR" sz="21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29" name="Rectangular Callout 128"/>
          <p:cNvSpPr/>
          <p:nvPr/>
        </p:nvSpPr>
        <p:spPr>
          <a:xfrm>
            <a:off x="685800" y="2743200"/>
            <a:ext cx="1066800" cy="838200"/>
          </a:xfrm>
          <a:prstGeom prst="wedgeRectCallout">
            <a:avLst>
              <a:gd name="adj1" fmla="val 44012"/>
              <a:gd name="adj2" fmla="val -82666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نرخ تامین وجه </a:t>
            </a:r>
            <a:r>
              <a:rPr lang="fa-IR" sz="1000" b="1" dirty="0" smtClean="0">
                <a:solidFill>
                  <a:prstClr val="black"/>
                </a:solidFill>
                <a:cs typeface="B Titr" pitchFamily="2" charset="-78"/>
              </a:rPr>
              <a:t>(نرخ خدمات توزیع)</a:t>
            </a:r>
            <a:endParaRPr lang="fa-IR" sz="10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30" name="Rectangular Callout 129"/>
          <p:cNvSpPr/>
          <p:nvPr/>
        </p:nvSpPr>
        <p:spPr>
          <a:xfrm>
            <a:off x="5895393" y="1701571"/>
            <a:ext cx="1524000" cy="304800"/>
          </a:xfrm>
          <a:prstGeom prst="wedgeRectCallout">
            <a:avLst>
              <a:gd name="adj1" fmla="val -52568"/>
              <a:gd name="adj2" fmla="val 124581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نرخ معامله در بورس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31" name="Rectangular Callout 130"/>
          <p:cNvSpPr/>
          <p:nvPr/>
        </p:nvSpPr>
        <p:spPr>
          <a:xfrm>
            <a:off x="4873839" y="794574"/>
            <a:ext cx="2247900" cy="685800"/>
          </a:xfrm>
          <a:prstGeom prst="wedgeRectCallout">
            <a:avLst>
              <a:gd name="adj1" fmla="val -51196"/>
              <a:gd name="adj2" fmla="val 146282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dirty="0" smtClean="0">
                <a:solidFill>
                  <a:prstClr val="black"/>
                </a:solidFill>
                <a:cs typeface="B Titr" pitchFamily="2" charset="-78"/>
              </a:rPr>
              <a:t>مبلغ اختصاص داده شده به شرکت های توزیع بابت خرید برق</a:t>
            </a:r>
            <a:endParaRPr lang="fa-IR" sz="13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5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6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0100" y="2246947"/>
            <a:ext cx="1257300" cy="276225"/>
          </a:xfrm>
          <a:prstGeom prst="rect">
            <a:avLst/>
          </a:prstGeom>
          <a:noFill/>
        </p:spPr>
      </p:pic>
      <p:sp>
        <p:nvSpPr>
          <p:cNvPr id="134" name="Rectangular Callout 133"/>
          <p:cNvSpPr/>
          <p:nvPr/>
        </p:nvSpPr>
        <p:spPr>
          <a:xfrm>
            <a:off x="6019800" y="4800600"/>
            <a:ext cx="1524000" cy="304800"/>
          </a:xfrm>
          <a:prstGeom prst="wedgeRectCallout">
            <a:avLst>
              <a:gd name="adj1" fmla="val -52568"/>
              <a:gd name="adj2" fmla="val 124581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بابت فروش به بازار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486400" y="5410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Mm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3657600" y="5562600"/>
            <a:ext cx="1402080" cy="54864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شرکت مدیریت شبکه برق ایران</a:t>
            </a:r>
          </a:p>
        </p:txBody>
      </p:sp>
      <p:cxnSp>
        <p:nvCxnSpPr>
          <p:cNvPr id="105" name="Shape 109"/>
          <p:cNvCxnSpPr>
            <a:endCxn id="189" idx="0"/>
          </p:cNvCxnSpPr>
          <p:nvPr/>
        </p:nvCxnSpPr>
        <p:spPr>
          <a:xfrm rot="16200000" flipH="1">
            <a:off x="7261626" y="2941085"/>
            <a:ext cx="1516849" cy="952500"/>
          </a:xfrm>
          <a:prstGeom prst="bentConnector3">
            <a:avLst>
              <a:gd name="adj1" fmla="val -1055"/>
            </a:avLst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hape 113"/>
          <p:cNvCxnSpPr>
            <a:endCxn id="103" idx="1"/>
          </p:cNvCxnSpPr>
          <p:nvPr/>
        </p:nvCxnSpPr>
        <p:spPr>
          <a:xfrm rot="16200000" flipH="1">
            <a:off x="2842260" y="5021580"/>
            <a:ext cx="624840" cy="100584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Shape 120"/>
          <p:cNvCxnSpPr>
            <a:stCxn id="103" idx="3"/>
            <a:endCxn id="189" idx="4"/>
          </p:cNvCxnSpPr>
          <p:nvPr/>
        </p:nvCxnSpPr>
        <p:spPr>
          <a:xfrm flipV="1">
            <a:off x="5059680" y="4861560"/>
            <a:ext cx="3436620" cy="97536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66800" y="4724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prstClr val="black"/>
                </a:solidFill>
                <a:latin typeface="Calibri"/>
              </a:rPr>
              <a:t>Md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5" name="Picture 74" descr="lol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" y="-1"/>
            <a:ext cx="52050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Rectangular Callout 75"/>
          <p:cNvSpPr/>
          <p:nvPr/>
        </p:nvSpPr>
        <p:spPr>
          <a:xfrm>
            <a:off x="5019602" y="2836427"/>
            <a:ext cx="1524000" cy="545065"/>
          </a:xfrm>
          <a:prstGeom prst="wedgeRectCallout">
            <a:avLst>
              <a:gd name="adj1" fmla="val -31140"/>
              <a:gd name="adj2" fmla="val -107770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انرژی معامله شده در بورس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7" name="Rectangle 76"/>
              <p:cNvSpPr/>
              <p:nvPr/>
            </p:nvSpPr>
            <p:spPr>
              <a:xfrm>
                <a:off x="2797151" y="3595484"/>
                <a:ext cx="8979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𝑻𝒐𝒕𝒂𝒍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51" y="3595484"/>
                <a:ext cx="89793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391688" y="2118520"/>
                <a:ext cx="1665712" cy="377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𝑫</m:t>
                          </m:r>
                        </m:sub>
                      </m:sSub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𝝅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fa-IR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8" y="2118520"/>
                <a:ext cx="1665712" cy="377219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2858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Straight Connector 183"/>
          <p:cNvCxnSpPr/>
          <p:nvPr/>
        </p:nvCxnSpPr>
        <p:spPr>
          <a:xfrm>
            <a:off x="457200" y="2508900"/>
            <a:ext cx="1620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>
          <a:xfrm>
            <a:off x="3785400" y="2651760"/>
            <a:ext cx="284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2133600" y="1899300"/>
            <a:ext cx="1676400" cy="1219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33600" y="1240304"/>
            <a:ext cx="1676400" cy="969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حساب ویژه شرکت های توزیع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srgbClr val="C00000"/>
                </a:solidFill>
                <a:latin typeface="Calibri"/>
                <a:cs typeface="B Titr" pitchFamily="2" charset="-78"/>
              </a:rPr>
              <a:t>در بورس انرژی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a-IR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0" y="4023360"/>
            <a:ext cx="914400" cy="10972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1200" b="1" dirty="0" smtClean="0">
                <a:solidFill>
                  <a:prstClr val="black"/>
                </a:solidFill>
                <a:cs typeface="B Titr" pitchFamily="2" charset="-78"/>
              </a:rPr>
              <a:t>حساب جاری شرکت های توزیع</a:t>
            </a:r>
          </a:p>
        </p:txBody>
      </p:sp>
      <p:cxnSp>
        <p:nvCxnSpPr>
          <p:cNvPr id="186" name="Straight Connector 185"/>
          <p:cNvCxnSpPr/>
          <p:nvPr/>
        </p:nvCxnSpPr>
        <p:spPr>
          <a:xfrm rot="5400000">
            <a:off x="-320040" y="3279540"/>
            <a:ext cx="1554480" cy="0"/>
          </a:xfrm>
          <a:prstGeom prst="line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rot="10800000">
            <a:off x="914401" y="4636564"/>
            <a:ext cx="10972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rot="5400000" flipH="1" flipV="1">
            <a:off x="2221994" y="3630166"/>
            <a:ext cx="104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9" name="Oval 188"/>
          <p:cNvSpPr/>
          <p:nvPr/>
        </p:nvSpPr>
        <p:spPr>
          <a:xfrm>
            <a:off x="7848600" y="4175760"/>
            <a:ext cx="12954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نیروگاههای خصوصی</a:t>
            </a:r>
          </a:p>
        </p:txBody>
      </p:sp>
      <p:sp>
        <p:nvSpPr>
          <p:cNvPr id="64" name="Hexagon 63"/>
          <p:cNvSpPr/>
          <p:nvPr/>
        </p:nvSpPr>
        <p:spPr>
          <a:xfrm>
            <a:off x="6624630" y="2270760"/>
            <a:ext cx="919170" cy="776302"/>
          </a:xfrm>
          <a:prstGeom prst="hexagon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600" dirty="0" smtClean="0">
                <a:solidFill>
                  <a:prstClr val="black"/>
                </a:solidFill>
                <a:cs typeface="B Titr" pitchFamily="2" charset="-78"/>
              </a:rPr>
              <a:t>بورس انرژی</a:t>
            </a:r>
          </a:p>
        </p:txBody>
      </p:sp>
      <p:sp>
        <p:nvSpPr>
          <p:cNvPr id="112" name="Flowchart: Alternate Process 111"/>
          <p:cNvSpPr/>
          <p:nvPr/>
        </p:nvSpPr>
        <p:spPr>
          <a:xfrm>
            <a:off x="2057400" y="4114800"/>
            <a:ext cx="1188720" cy="109728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400" b="1" dirty="0" smtClean="0">
              <a:solidFill>
                <a:prstClr val="black"/>
              </a:solidFill>
              <a:cs typeface="B Titr" pitchFamily="2" charset="-78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حساب مدیریت منابع نزد شرکت توانیر</a:t>
            </a:r>
          </a:p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lang="fa-IR" sz="1400" dirty="0" smtClean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10048"/>
            <a:ext cx="9144000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2100" b="1" dirty="0" smtClean="0">
                <a:solidFill>
                  <a:prstClr val="black"/>
                </a:solidFill>
                <a:cs typeface="B Titr" pitchFamily="2" charset="-78"/>
              </a:rPr>
              <a:t>طرح کسر هزینه سوخت از بهای </a:t>
            </a:r>
            <a:r>
              <a:rPr lang="fa-IR" sz="2100" b="1" dirty="0" err="1" smtClean="0">
                <a:solidFill>
                  <a:prstClr val="black"/>
                </a:solidFill>
                <a:cs typeface="B Titr" pitchFamily="2" charset="-78"/>
              </a:rPr>
              <a:t>معاملات</a:t>
            </a:r>
            <a:endParaRPr lang="fa-IR" sz="2100" b="1" dirty="0" err="1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516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fa-IR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34" name="Rectangular Callout 133"/>
          <p:cNvSpPr/>
          <p:nvPr/>
        </p:nvSpPr>
        <p:spPr>
          <a:xfrm>
            <a:off x="6019800" y="4800600"/>
            <a:ext cx="1524000" cy="304800"/>
          </a:xfrm>
          <a:prstGeom prst="wedgeRectCallout">
            <a:avLst>
              <a:gd name="adj1" fmla="val -52568"/>
              <a:gd name="adj2" fmla="val 124581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بابت فروش به بازار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486400" y="5410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Mm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3657600" y="5562600"/>
            <a:ext cx="1402080" cy="54864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شرکت مدیریت شبکه برق ایران</a:t>
            </a:r>
          </a:p>
        </p:txBody>
      </p:sp>
      <p:cxnSp>
        <p:nvCxnSpPr>
          <p:cNvPr id="105" name="Shape 109"/>
          <p:cNvCxnSpPr>
            <a:endCxn id="189" idx="0"/>
          </p:cNvCxnSpPr>
          <p:nvPr/>
        </p:nvCxnSpPr>
        <p:spPr>
          <a:xfrm rot="16200000" flipH="1">
            <a:off x="7261626" y="2941085"/>
            <a:ext cx="1516849" cy="952500"/>
          </a:xfrm>
          <a:prstGeom prst="bentConnector3">
            <a:avLst>
              <a:gd name="adj1" fmla="val -1055"/>
            </a:avLst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hape 113"/>
          <p:cNvCxnSpPr>
            <a:endCxn id="103" idx="1"/>
          </p:cNvCxnSpPr>
          <p:nvPr/>
        </p:nvCxnSpPr>
        <p:spPr>
          <a:xfrm rot="16200000" flipH="1">
            <a:off x="2842260" y="5021580"/>
            <a:ext cx="624840" cy="100584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Shape 120"/>
          <p:cNvCxnSpPr>
            <a:stCxn id="103" idx="3"/>
            <a:endCxn id="189" idx="4"/>
          </p:cNvCxnSpPr>
          <p:nvPr/>
        </p:nvCxnSpPr>
        <p:spPr>
          <a:xfrm flipV="1">
            <a:off x="5059680" y="4861560"/>
            <a:ext cx="3436620" cy="97536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66800" y="4724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prstClr val="black"/>
                </a:solidFill>
                <a:latin typeface="Calibri"/>
              </a:rPr>
              <a:t>Md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419066" y="2185678"/>
                <a:ext cx="1676934" cy="377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́"/>
                              <m:ctrlP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𝑩</m:t>
                          </m:r>
                        </m:sub>
                      </m:sSub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́"/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</m:acc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𝝅</m:t>
                          </m:r>
                        </m:e>
                        <m:sub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fa-IR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066" y="2185678"/>
                <a:ext cx="1676934" cy="37721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6557" b="-3279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ular Callout 88"/>
          <p:cNvSpPr/>
          <p:nvPr/>
        </p:nvSpPr>
        <p:spPr>
          <a:xfrm>
            <a:off x="4724400" y="4002686"/>
            <a:ext cx="1524000" cy="478304"/>
          </a:xfrm>
          <a:prstGeom prst="wedgeRectCallout">
            <a:avLst>
              <a:gd name="adj1" fmla="val -44610"/>
              <a:gd name="adj2" fmla="val -163899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نرخ علی </a:t>
            </a:r>
            <a:r>
              <a:rPr lang="fa-IR" sz="1400" b="1" dirty="0" err="1" smtClean="0">
                <a:solidFill>
                  <a:prstClr val="black"/>
                </a:solidFill>
                <a:cs typeface="B Titr" pitchFamily="2" charset="-78"/>
              </a:rPr>
              <a:t>الحساب</a:t>
            </a: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 </a:t>
            </a:r>
            <a:r>
              <a:rPr lang="fa-IR" sz="1400" b="1" dirty="0" err="1" smtClean="0">
                <a:solidFill>
                  <a:prstClr val="black"/>
                </a:solidFill>
                <a:cs typeface="B Titr" pitchFamily="2" charset="-78"/>
              </a:rPr>
              <a:t>سوخت</a:t>
            </a:r>
            <a:endParaRPr lang="fa-IR" sz="1400" b="1" dirty="0" err="1">
              <a:solidFill>
                <a:prstClr val="black"/>
              </a:solidFill>
              <a:cs typeface="B Titr" pitchFamily="2" charset="-78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3" name="Rectangle 92"/>
              <p:cNvSpPr/>
              <p:nvPr/>
            </p:nvSpPr>
            <p:spPr>
              <a:xfrm>
                <a:off x="2797151" y="3595484"/>
                <a:ext cx="8979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𝑻𝒐𝒕𝒂𝒍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51" y="3595484"/>
                <a:ext cx="89793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4" name="Rectangle 93"/>
              <p:cNvSpPr/>
              <p:nvPr/>
            </p:nvSpPr>
            <p:spPr>
              <a:xfrm>
                <a:off x="340392" y="2118520"/>
                <a:ext cx="1717008" cy="414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́"/>
                              <m:ctrlP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𝑫</m:t>
                          </m:r>
                        </m:sub>
                      </m:sSub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acc>
                        <m:accPr>
                          <m:chr m:val="́"/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</m:acc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𝝅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fa-IR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92" y="2118520"/>
                <a:ext cx="1717008" cy="414941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V="1">
            <a:off x="2133600" y="1899300"/>
            <a:ext cx="1676400" cy="120966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95" name="Rectangle 94"/>
              <p:cNvSpPr/>
              <p:nvPr/>
            </p:nvSpPr>
            <p:spPr>
              <a:xfrm>
                <a:off x="3118065" y="2598676"/>
                <a:ext cx="3930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065" y="2598676"/>
                <a:ext cx="393056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7" name="Rectangle 96"/>
              <p:cNvSpPr/>
              <p:nvPr/>
            </p:nvSpPr>
            <p:spPr>
              <a:xfrm>
                <a:off x="2386461" y="205466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461" y="2054665"/>
                <a:ext cx="410690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 descr="lol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50" y="-1"/>
            <a:ext cx="52050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Shape 109"/>
          <p:cNvCxnSpPr>
            <a:stCxn id="64" idx="0"/>
            <a:endCxn id="104" idx="2"/>
          </p:cNvCxnSpPr>
          <p:nvPr/>
        </p:nvCxnSpPr>
        <p:spPr>
          <a:xfrm flipH="1">
            <a:off x="2971800" y="2658911"/>
            <a:ext cx="4572000" cy="459589"/>
          </a:xfrm>
          <a:prstGeom prst="bentConnector4">
            <a:avLst>
              <a:gd name="adj1" fmla="val -5000"/>
              <a:gd name="adj2" fmla="val 186284"/>
            </a:avLst>
          </a:prstGeom>
          <a:ln>
            <a:solidFill>
              <a:srgbClr val="00B050"/>
            </a:solidFill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3267269" y="3086876"/>
                <a:ext cx="1676934" cy="377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́"/>
                              <m:ctrlP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𝑭</m:t>
                          </m:r>
                        </m:sub>
                      </m:sSub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́"/>
                          <m:ctrlP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</m:acc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𝝅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𝑭</m:t>
                          </m:r>
                        </m:sub>
                      </m:sSub>
                    </m:oMath>
                  </m:oMathPara>
                </a14:m>
                <a:endParaRPr lang="fa-IR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269" y="3086876"/>
                <a:ext cx="1676934" cy="377219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t="-6452" b="-161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222818" y="2231394"/>
          <a:ext cx="415982" cy="245364"/>
        </p:xfrm>
        <a:graphic>
          <a:graphicData uri="http://schemas.openxmlformats.org/drawingml/2006/table">
            <a:tbl>
              <a:tblPr rtl="1"/>
              <a:tblGrid>
                <a:gridCol w="415982"/>
              </a:tblGrid>
              <a:tr h="2265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B Lotu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1" name="Rectangular Callout 50"/>
          <p:cNvSpPr/>
          <p:nvPr/>
        </p:nvSpPr>
        <p:spPr>
          <a:xfrm>
            <a:off x="5019602" y="2836427"/>
            <a:ext cx="1524000" cy="545065"/>
          </a:xfrm>
          <a:prstGeom prst="wedgeRectCallout">
            <a:avLst>
              <a:gd name="adj1" fmla="val -31140"/>
              <a:gd name="adj2" fmla="val -107770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انرژی معامله شده در بورس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53" name="Rectangular Callout 52"/>
          <p:cNvSpPr/>
          <p:nvPr/>
        </p:nvSpPr>
        <p:spPr>
          <a:xfrm>
            <a:off x="5895393" y="1701571"/>
            <a:ext cx="1524000" cy="304800"/>
          </a:xfrm>
          <a:prstGeom prst="wedgeRectCallout">
            <a:avLst>
              <a:gd name="adj1" fmla="val -52568"/>
              <a:gd name="adj2" fmla="val 124581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400" b="1" dirty="0" smtClean="0">
                <a:solidFill>
                  <a:prstClr val="black"/>
                </a:solidFill>
                <a:cs typeface="B Titr" pitchFamily="2" charset="-78"/>
              </a:rPr>
              <a:t>نرخ معامله در بورس</a:t>
            </a:r>
            <a:endParaRPr lang="fa-IR" sz="14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4873839" y="794574"/>
            <a:ext cx="2247900" cy="685800"/>
          </a:xfrm>
          <a:prstGeom prst="wedgeRectCallout">
            <a:avLst>
              <a:gd name="adj1" fmla="val -51196"/>
              <a:gd name="adj2" fmla="val 146282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dirty="0" smtClean="0">
                <a:solidFill>
                  <a:prstClr val="black"/>
                </a:solidFill>
                <a:cs typeface="B Titr" pitchFamily="2" charset="-78"/>
              </a:rPr>
              <a:t>مبلغ اختصاص داده شده به شرکت های توزیع بابت خرید برق</a:t>
            </a:r>
            <a:endParaRPr lang="fa-IR" sz="1300" b="1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685800" y="2743200"/>
            <a:ext cx="1066800" cy="838200"/>
          </a:xfrm>
          <a:prstGeom prst="wedgeRectCallout">
            <a:avLst>
              <a:gd name="adj1" fmla="val 44012"/>
              <a:gd name="adj2" fmla="val -82666"/>
            </a:avLst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a-IR" sz="1300" b="1" dirty="0" smtClean="0">
                <a:solidFill>
                  <a:prstClr val="black"/>
                </a:solidFill>
                <a:cs typeface="B Titr" pitchFamily="2" charset="-78"/>
              </a:rPr>
              <a:t>نرخ تامین وجه </a:t>
            </a:r>
            <a:r>
              <a:rPr lang="fa-IR" sz="1000" b="1" dirty="0" smtClean="0">
                <a:solidFill>
                  <a:prstClr val="black"/>
                </a:solidFill>
                <a:cs typeface="B Titr" pitchFamily="2" charset="-78"/>
              </a:rPr>
              <a:t>(نرخ خدمات توزیع)</a:t>
            </a:r>
            <a:endParaRPr lang="fa-IR" sz="1000" b="1" dirty="0">
              <a:solidFill>
                <a:prstClr val="black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193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Content Placeholder 2"/>
          <p:cNvSpPr>
            <a:spLocks noGrp="1"/>
          </p:cNvSpPr>
          <p:nvPr>
            <p:ph idx="1"/>
          </p:nvPr>
        </p:nvSpPr>
        <p:spPr>
          <a:xfrm>
            <a:off x="2066925" y="2025650"/>
            <a:ext cx="4953000" cy="3051175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fa-IR" sz="4000" smtClean="0">
                <a:cs typeface="B Titr" pitchFamily="2" charset="-78"/>
              </a:rPr>
              <a:t>با تشکر از حسن توجه شما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344488" y="1214438"/>
            <a:ext cx="8370887" cy="457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rtl="1" eaLnBrk="0" hangingPunct="0">
              <a:lnSpc>
                <a:spcPct val="110000"/>
              </a:lnSpc>
            </a:pPr>
            <a:r>
              <a:rPr lang="ar-SA" altLang="ja-JP" sz="2500" dirty="0">
                <a:solidFill>
                  <a:srgbClr val="000000"/>
                </a:solidFill>
                <a:cs typeface="B Titr" pitchFamily="2" charset="-78"/>
              </a:rPr>
              <a:t>بورس نهاد</a:t>
            </a:r>
            <a:r>
              <a:rPr lang="fa-IR" altLang="ja-JP" sz="2500" dirty="0">
                <a:solidFill>
                  <a:srgbClr val="000000"/>
                </a:solidFill>
                <a:cs typeface="B Titr" pitchFamily="2" charset="-78"/>
              </a:rPr>
              <a:t>ی</a:t>
            </a:r>
            <a:r>
              <a:rPr lang="ar-SA" altLang="ja-JP" sz="2500" dirty="0">
                <a:solidFill>
                  <a:srgbClr val="000000"/>
                </a:solidFill>
                <a:cs typeface="B Titr" pitchFamily="2" charset="-78"/>
              </a:rPr>
              <a:t> سازمان يافته‌ است كه از </a:t>
            </a:r>
            <a:r>
              <a:rPr lang="fa-IR" altLang="ja-JP" sz="2500" dirty="0">
                <a:solidFill>
                  <a:srgbClr val="000000"/>
                </a:solidFill>
                <a:cs typeface="B Titr" pitchFamily="2" charset="-78"/>
              </a:rPr>
              <a:t>عناصر</a:t>
            </a:r>
            <a:r>
              <a:rPr lang="ar-SA" altLang="ja-JP" sz="2500" dirty="0">
                <a:solidFill>
                  <a:srgbClr val="000000"/>
                </a:solidFill>
                <a:cs typeface="B Titr" pitchFamily="2" charset="-78"/>
              </a:rPr>
              <a:t> عمده و اساسي در بازار سرمايه محسوب مي‌شود و در كنار ساير موسسات و سازمانها، وظايف چندگانه‌اي</a:t>
            </a:r>
            <a:r>
              <a:rPr lang="fa-IR" altLang="ja-JP" sz="25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altLang="ja-JP" sz="2500" dirty="0" err="1">
                <a:solidFill>
                  <a:srgbClr val="000000"/>
                </a:solidFill>
                <a:cs typeface="B Titr" pitchFamily="2" charset="-78"/>
              </a:rPr>
              <a:t>زير</a:t>
            </a:r>
            <a:r>
              <a:rPr lang="ar-SA" altLang="ja-JP" sz="2500" dirty="0">
                <a:solidFill>
                  <a:srgbClr val="000000"/>
                </a:solidFill>
                <a:cs typeface="B Titr" pitchFamily="2" charset="-78"/>
              </a:rPr>
              <a:t> را برعهده دارد</a:t>
            </a:r>
            <a:r>
              <a:rPr lang="en-US" altLang="ja-JP" sz="2500" dirty="0">
                <a:solidFill>
                  <a:srgbClr val="000000"/>
                </a:solidFill>
                <a:cs typeface="B Titr" pitchFamily="2" charset="-78"/>
              </a:rPr>
              <a:t> :</a:t>
            </a:r>
            <a:endParaRPr lang="fa-IR" altLang="ja-JP" sz="2500" dirty="0">
              <a:solidFill>
                <a:srgbClr val="000000"/>
              </a:solidFill>
              <a:cs typeface="B Titr" pitchFamily="2" charset="-78"/>
            </a:endParaRPr>
          </a:p>
          <a:p>
            <a:pPr algn="just" rtl="1" eaLnBrk="0" hangingPunct="0">
              <a:lnSpc>
                <a:spcPct val="110000"/>
              </a:lnSpc>
            </a:pPr>
            <a:endParaRPr lang="fa-IR" altLang="ja-JP" sz="2500" dirty="0">
              <a:solidFill>
                <a:srgbClr val="000000"/>
              </a:solidFill>
              <a:cs typeface="B Titr" pitchFamily="2" charset="-78"/>
            </a:endParaRPr>
          </a:p>
          <a:p>
            <a:pPr marL="1317625" lvl="2" indent="-228600" algn="just" rtl="1" eaLnBrk="0" hangingPunct="0">
              <a:lnSpc>
                <a:spcPct val="200000"/>
              </a:lnSpc>
            </a:pPr>
            <a:r>
              <a:rPr lang="fa-IR" altLang="ja-JP" sz="2200" dirty="0">
                <a:solidFill>
                  <a:srgbClr val="000000"/>
                </a:solidFill>
                <a:cs typeface="B Titr" pitchFamily="2" charset="-78"/>
              </a:rPr>
              <a:t>* </a:t>
            </a:r>
            <a:r>
              <a:rPr lang="ar-SA" altLang="ja-JP" sz="2200" dirty="0">
                <a:solidFill>
                  <a:srgbClr val="000000"/>
                </a:solidFill>
                <a:cs typeface="B Titr" pitchFamily="2" charset="-78"/>
              </a:rPr>
              <a:t>مديريت انتقال ريسك و توزيع آن</a:t>
            </a:r>
            <a:r>
              <a:rPr lang="en-US" altLang="ja-JP" sz="2200" dirty="0">
                <a:solidFill>
                  <a:srgbClr val="000000"/>
                </a:solidFill>
              </a:rPr>
              <a:t> </a:t>
            </a:r>
            <a:endParaRPr lang="fa-IR" altLang="ja-JP" sz="2200" dirty="0">
              <a:solidFill>
                <a:srgbClr val="000000"/>
              </a:solidFill>
              <a:cs typeface="B Titr" pitchFamily="2" charset="-78"/>
            </a:endParaRPr>
          </a:p>
          <a:p>
            <a:pPr marL="1317625" lvl="2" indent="-228600" algn="just" rtl="1" eaLnBrk="0" hangingPunct="0">
              <a:lnSpc>
                <a:spcPct val="200000"/>
              </a:lnSpc>
            </a:pPr>
            <a:r>
              <a:rPr lang="fa-IR" sz="2200" dirty="0">
                <a:solidFill>
                  <a:srgbClr val="000000"/>
                </a:solidFill>
                <a:cs typeface="B Titr" pitchFamily="2" charset="-78"/>
              </a:rPr>
              <a:t>* </a:t>
            </a:r>
            <a:r>
              <a:rPr lang="ar-SA" altLang="ja-JP" sz="2200" dirty="0">
                <a:solidFill>
                  <a:srgbClr val="000000"/>
                </a:solidFill>
                <a:cs typeface="B Titr" pitchFamily="2" charset="-78"/>
              </a:rPr>
              <a:t>شفافيت اطلاعات</a:t>
            </a:r>
            <a:r>
              <a:rPr lang="en-US" altLang="ja-JP" sz="2200" dirty="0">
                <a:solidFill>
                  <a:srgbClr val="000000"/>
                </a:solidFill>
              </a:rPr>
              <a:t> </a:t>
            </a:r>
            <a:endParaRPr lang="fa-IR" altLang="ja-JP" sz="2200" dirty="0">
              <a:solidFill>
                <a:srgbClr val="000000"/>
              </a:solidFill>
              <a:cs typeface="B Titr" pitchFamily="2" charset="-78"/>
            </a:endParaRPr>
          </a:p>
          <a:p>
            <a:pPr marL="1317625" lvl="2" indent="-228600" algn="just" rtl="1" eaLnBrk="0" hangingPunct="0">
              <a:lnSpc>
                <a:spcPct val="200000"/>
              </a:lnSpc>
            </a:pPr>
            <a:r>
              <a:rPr lang="fa-IR" sz="2200" dirty="0">
                <a:solidFill>
                  <a:srgbClr val="000000"/>
                </a:solidFill>
                <a:cs typeface="B Titr" pitchFamily="2" charset="-78"/>
              </a:rPr>
              <a:t>* </a:t>
            </a:r>
            <a:r>
              <a:rPr lang="ar-SA" altLang="ja-JP" sz="2200" dirty="0">
                <a:solidFill>
                  <a:srgbClr val="000000"/>
                </a:solidFill>
                <a:cs typeface="B Titr" pitchFamily="2" charset="-78"/>
              </a:rPr>
              <a:t>كشف قيمت</a:t>
            </a:r>
            <a:r>
              <a:rPr lang="en-US" altLang="ja-JP" sz="2200" dirty="0">
                <a:solidFill>
                  <a:srgbClr val="000000"/>
                </a:solidFill>
              </a:rPr>
              <a:t> </a:t>
            </a:r>
            <a:endParaRPr lang="fa-IR" altLang="ja-JP" sz="2200" dirty="0">
              <a:solidFill>
                <a:srgbClr val="000000"/>
              </a:solidFill>
              <a:cs typeface="B Titr" pitchFamily="2" charset="-78"/>
            </a:endParaRPr>
          </a:p>
          <a:p>
            <a:pPr marL="1317625" lvl="2" indent="-228600" algn="just" rtl="1" eaLnBrk="0" hangingPunct="0">
              <a:lnSpc>
                <a:spcPct val="200000"/>
              </a:lnSpc>
            </a:pPr>
            <a:r>
              <a:rPr lang="fa-IR" sz="2200" dirty="0">
                <a:solidFill>
                  <a:srgbClr val="000000"/>
                </a:solidFill>
                <a:cs typeface="B Titr" pitchFamily="2" charset="-78"/>
              </a:rPr>
              <a:t>* </a:t>
            </a:r>
            <a:r>
              <a:rPr lang="ar-SA" altLang="ja-JP" sz="2200" dirty="0">
                <a:solidFill>
                  <a:srgbClr val="000000"/>
                </a:solidFill>
                <a:cs typeface="B Titr" pitchFamily="2" charset="-78"/>
              </a:rPr>
              <a:t>ايجاد بازار</a:t>
            </a:r>
            <a:r>
              <a:rPr lang="fa-IR" altLang="ja-JP" sz="2200" dirty="0">
                <a:solidFill>
                  <a:srgbClr val="000000"/>
                </a:solidFill>
                <a:cs typeface="B Titr" pitchFamily="2" charset="-78"/>
              </a:rPr>
              <a:t>های </a:t>
            </a:r>
            <a:r>
              <a:rPr lang="ar-SA" altLang="ja-JP" sz="2200" dirty="0">
                <a:solidFill>
                  <a:srgbClr val="000000"/>
                </a:solidFill>
                <a:cs typeface="B Titr" pitchFamily="2" charset="-78"/>
              </a:rPr>
              <a:t>رقابتي</a:t>
            </a:r>
            <a:endParaRPr lang="en-US" sz="2200" dirty="0">
              <a:solidFill>
                <a:srgbClr val="000000"/>
              </a:solidFill>
              <a:cs typeface="B Titr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24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بورس چیست؟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4100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7" name="Rectangle 5"/>
          <p:cNvSpPr>
            <a:spLocks noChangeArrowheads="1"/>
          </p:cNvSpPr>
          <p:nvPr/>
        </p:nvSpPr>
        <p:spPr bwMode="auto">
          <a:xfrm>
            <a:off x="-36513" y="1844675"/>
            <a:ext cx="8420101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Low" rtl="1">
              <a:lnSpc>
                <a:spcPct val="180000"/>
              </a:lnSpc>
              <a:buFontTx/>
              <a:buChar char="-"/>
              <a:tabLst>
                <a:tab pos="0" algn="l"/>
              </a:tabLs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 قراردادهای بورس به شکل استاندارد و بلند مدت می باشد.</a:t>
            </a:r>
          </a:p>
          <a:p>
            <a:pPr algn="justLow" rtl="1">
              <a:lnSpc>
                <a:spcPct val="180000"/>
              </a:lnSpc>
              <a:buFontTx/>
              <a:buChar char="-"/>
              <a:tabLst>
                <a:tab pos="0" algn="l"/>
              </a:tabLs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 قیمت گذاری به شیوه حراج مستمر </a:t>
            </a:r>
          </a:p>
          <a:p>
            <a:pPr algn="justLow" rtl="1">
              <a:lnSpc>
                <a:spcPct val="180000"/>
              </a:lnSpc>
              <a:buFontTx/>
              <a:buChar char="-"/>
              <a:tabLst>
                <a:tab pos="0" algn="l"/>
              </a:tabLs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 دسترسی آزاد و رقابتی به بورس انرژی</a:t>
            </a:r>
          </a:p>
          <a:p>
            <a:pPr algn="justLow" rtl="1">
              <a:lnSpc>
                <a:spcPct val="180000"/>
              </a:lnSpc>
              <a:buFontTx/>
              <a:buChar char="-"/>
              <a:tabLst>
                <a:tab pos="0" algn="l"/>
              </a:tabLs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 یکسان بودن شرایط حضور در بورس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B Titr" pitchFamily="2" charset="-78"/>
            </a:endParaRPr>
          </a:p>
          <a:p>
            <a:pPr algn="justLow" rtl="1">
              <a:lnSpc>
                <a:spcPct val="180000"/>
              </a:lnSpc>
              <a:buFontTx/>
              <a:buChar char="-"/>
              <a:tabLst>
                <a:tab pos="0" algn="l"/>
              </a:tabLs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 تعامل دو جانبه بورس انرژی با اپراتور شبكه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B Titr" pitchFamily="2" charset="-78"/>
              </a:rPr>
              <a:t>(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B Titr" pitchFamily="2" charset="-78"/>
              </a:rPr>
              <a:t>ISO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B Titr" pitchFamily="2" charset="-78"/>
              </a:rPr>
              <a:t>/ 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B Titr" pitchFamily="2" charset="-78"/>
              </a:rPr>
              <a:t>(TSO</a:t>
            </a:r>
            <a:endParaRPr lang="fa-IR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B Titr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-24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مشخصات اصلی بورس برق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6148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" y="0"/>
            <a:ext cx="9124950" cy="576263"/>
          </a:xfrm>
          <a:ln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Ctr="1">
            <a:normAutofit fontScale="90000"/>
          </a:bodyPr>
          <a:lstStyle/>
          <a:p>
            <a:pPr algn="r">
              <a:defRPr/>
            </a:pPr>
            <a:r>
              <a:rPr lang="fa-IR" sz="3300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عناصر كليدي بورس</a:t>
            </a:r>
            <a:r>
              <a:rPr lang="en-US" sz="3300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3300" kern="0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برق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sp>
        <p:nvSpPr>
          <p:cNvPr id="7171" name="Line 6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6" name="Line 11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7" name="Line 12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8" name="Line 13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0" name="Line 15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6" name="Line 21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91" name="Line 26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92" name="Line 27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93" name="Line 28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94" name="Line 29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385054" name="Rectangle 30"/>
          <p:cNvSpPr>
            <a:spLocks noChangeArrowheads="1"/>
          </p:cNvSpPr>
          <p:nvPr/>
        </p:nvSpPr>
        <p:spPr bwMode="auto">
          <a:xfrm>
            <a:off x="0" y="1143000"/>
            <a:ext cx="9109075" cy="839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rt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 1- اپراتور مستقل سيستم </a:t>
            </a:r>
            <a:r>
              <a:rPr lang="fa-I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ISO</a:t>
            </a:r>
            <a:r>
              <a:rPr lang="fa-I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a-I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(شركت مديريت شبكه برق ايران)</a:t>
            </a:r>
            <a:endParaRPr lang="fa-IR" sz="3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B Titr" pitchFamily="2" charset="-78"/>
            </a:endParaRPr>
          </a:p>
          <a:p>
            <a:pPr algn="just" rt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 معامله‌گران </a:t>
            </a: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B Titr" pitchFamily="2" charset="-78"/>
            </a:endParaRPr>
          </a:p>
          <a:p>
            <a:pPr algn="just" rt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Yas" pitchFamily="2" charset="-78"/>
              </a:rPr>
              <a:t/>
            </a:r>
            <a:br>
              <a:rPr lang="en-US" sz="2400" dirty="0">
                <a:latin typeface="+mn-lt"/>
                <a:cs typeface="Yas" pitchFamily="2" charset="-78"/>
              </a:rPr>
            </a:br>
            <a:endParaRPr lang="en-US" sz="2400" dirty="0">
              <a:latin typeface="+mn-lt"/>
              <a:cs typeface="Yas" pitchFamily="2" charset="-78"/>
            </a:endParaRPr>
          </a:p>
        </p:txBody>
      </p:sp>
      <p:sp>
        <p:nvSpPr>
          <p:cNvPr id="385055" name="Rectangle 31"/>
          <p:cNvSpPr>
            <a:spLocks noChangeArrowheads="1"/>
          </p:cNvSpPr>
          <p:nvPr/>
        </p:nvSpPr>
        <p:spPr bwMode="auto">
          <a:xfrm>
            <a:off x="539750" y="2214563"/>
            <a:ext cx="7777163" cy="424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2-1- شركت‌هاي توليدكننده</a:t>
            </a:r>
            <a:r>
              <a:rPr lang="fa-I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GenCo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2-2- شركت‌هاي انتقال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TransCo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2-3- شركت‌هاي توزيع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DisCo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2-4- خرده‌فروش‌ها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RetailCo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2-5- تجميع‌كننده‌ها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Aggregator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2-6-  كارگزارها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Broker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2-7- بازارساز‌ها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Marketer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85738" algn="just" rtl="1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B Titr" pitchFamily="2" charset="-78"/>
              </a:rPr>
              <a:t>2-8- مشتريان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185738" algn="just" rt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Yas" pitchFamily="2" charset="-78"/>
              </a:rPr>
              <a:t/>
            </a:r>
            <a:br>
              <a:rPr lang="en-US" sz="2400" dirty="0">
                <a:latin typeface="+mn-lt"/>
                <a:cs typeface="Yas" pitchFamily="2" charset="-78"/>
              </a:rPr>
            </a:br>
            <a:endParaRPr lang="en-US" sz="2400" dirty="0">
              <a:latin typeface="+mn-lt"/>
              <a:cs typeface="Yas" pitchFamily="2" charset="-78"/>
            </a:endParaRPr>
          </a:p>
        </p:txBody>
      </p:sp>
      <p:pic>
        <p:nvPicPr>
          <p:cNvPr id="7197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Line 5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4" name="Line 14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7" name="Line 17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>
            <a:off x="4608513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09" name="Line 19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0" name="Line 20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1" name="Line 21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2" name="Line 22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5073650" y="1454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551338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6611938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218" name="Line 28"/>
          <p:cNvSpPr>
            <a:spLocks noChangeShapeType="1"/>
          </p:cNvSpPr>
          <p:nvPr/>
        </p:nvSpPr>
        <p:spPr bwMode="auto">
          <a:xfrm>
            <a:off x="7521575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0" y="-24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eaLnBrk="0" hangingPunct="0">
              <a:defRPr/>
            </a:pPr>
            <a:r>
              <a:rPr lang="fa-IR" sz="3300" b="1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برخی از بورسهای برق مهم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8220" name="Picture 4" descr="lol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0" y="928688"/>
            <a:ext cx="8915400" cy="5929312"/>
          </a:xfrm>
        </p:spPr>
        <p:txBody>
          <a:bodyPr rtlCol="1">
            <a:normAutofit/>
          </a:bodyPr>
          <a:lstStyle/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800" dirty="0" smtClean="0">
                <a:cs typeface="B Titr" pitchFamily="2" charset="-78"/>
              </a:rPr>
              <a:t>عمده تفاوتهاي بازار برق و بورس را ميتوان در موارد ذيل خلاصه نمود: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مديريتي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ارتباط خريداران وفروشندگان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قراردادها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تنوع در معاملات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رقابت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سرعت تسويه</a:t>
            </a:r>
          </a:p>
          <a:p>
            <a:pPr marL="812800" indent="0" algn="r" rtl="1" eaLnBrk="1" fontAlgn="auto" hangingPunct="1">
              <a:lnSpc>
                <a:spcPct val="150000"/>
              </a:lnSpc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fa-IR" sz="2400" dirty="0" smtClean="0">
                <a:cs typeface="B Titr" pitchFamily="2" charset="-78"/>
              </a:rPr>
              <a:t>نقش مديريت شبكه</a:t>
            </a:r>
            <a:endParaRPr lang="en-US" sz="2400" dirty="0" smtClean="0">
              <a:cs typeface="B Titr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-24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eaLnBrk="0" hangingPunct="0">
              <a:defRPr/>
            </a:pPr>
            <a:r>
              <a:rPr lang="fa-IR" sz="3300" b="1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تفاوتهاي بازار برق و بورس انرژی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9220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l" rtl="0" eaLnBrk="0" hangingPunct="0">
              <a:defRPr/>
            </a:pPr>
            <a:r>
              <a:rPr lang="fa-IR" sz="3300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انواع بورس ها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19100" y="1295400"/>
            <a:ext cx="8153400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rtl="1" eaLnBrk="0" hangingPunct="0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به طور </a:t>
            </a:r>
            <a:r>
              <a:rPr lang="fa-IR" sz="2400" dirty="0" err="1">
                <a:solidFill>
                  <a:srgbClr val="000000"/>
                </a:solidFill>
                <a:cs typeface="B Titr" pitchFamily="2" charset="-78"/>
              </a:rPr>
              <a:t>كلي</a:t>
            </a: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 در حال حاضر </a:t>
            </a:r>
            <a:r>
              <a:rPr lang="fa-IR" sz="2400" dirty="0" err="1">
                <a:solidFill>
                  <a:srgbClr val="000000"/>
                </a:solidFill>
                <a:cs typeface="B Titr" pitchFamily="2" charset="-78"/>
              </a:rPr>
              <a:t>تالارهاي</a:t>
            </a: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 بورس به سه دسته </a:t>
            </a:r>
            <a:r>
              <a:rPr lang="fa-IR" sz="2400" dirty="0" err="1">
                <a:solidFill>
                  <a:srgbClr val="000000"/>
                </a:solidFill>
                <a:cs typeface="B Titr" pitchFamily="2" charset="-78"/>
              </a:rPr>
              <a:t>تقسيم</a:t>
            </a: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400" dirty="0" err="1">
                <a:solidFill>
                  <a:srgbClr val="000000"/>
                </a:solidFill>
                <a:cs typeface="B Titr" pitchFamily="2" charset="-78"/>
              </a:rPr>
              <a:t>مي</a:t>
            </a: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 شوند:</a:t>
            </a:r>
          </a:p>
          <a:p>
            <a:pPr algn="just" rtl="1" eaLnBrk="0" hangingPunct="0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1-بورس </a:t>
            </a:r>
            <a:r>
              <a:rPr lang="fa-IR" sz="2400" dirty="0" err="1">
                <a:solidFill>
                  <a:srgbClr val="000000"/>
                </a:solidFill>
                <a:cs typeface="B Titr" pitchFamily="2" charset="-78"/>
              </a:rPr>
              <a:t>كالا</a:t>
            </a: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:</a:t>
            </a:r>
          </a:p>
          <a:p>
            <a:pPr algn="just" rtl="1" eaLnBrk="0" hangingPunct="0">
              <a:lnSpc>
                <a:spcPct val="150000"/>
              </a:lnSpc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بازار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منظمي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است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كه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در 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آن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كالاهاي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معيني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مورد معامله قرار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گيرد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. مانند بورس برق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نوردپول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، بورس کالای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نيويورك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، بورس شیکاگو، بورس فلزات لندن و ... .</a:t>
            </a:r>
          </a:p>
          <a:p>
            <a:pPr algn="just" rtl="1" eaLnBrk="0" hangingPunct="0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2-بورس ارز :</a:t>
            </a:r>
          </a:p>
          <a:p>
            <a:pPr algn="just" rtl="1" eaLnBrk="0" hangingPunct="0">
              <a:lnSpc>
                <a:spcPct val="150000"/>
              </a:lnSpc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در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اين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بازار پول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كشورهاي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مختلف (ارز) مورد معامله قرار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گيرد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.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معاملات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ارزي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بر اساس نوسانات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بهاي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پولهاي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مختلف در مقابل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يكديگر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صورت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گيرد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.</a:t>
            </a:r>
          </a:p>
          <a:p>
            <a:pPr algn="just" rtl="1" eaLnBrk="0" hangingPunct="0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Titr" pitchFamily="2" charset="-78"/>
              </a:rPr>
              <a:t>3-بورس اوراق بهادار:</a:t>
            </a:r>
          </a:p>
          <a:p>
            <a:pPr algn="just" rtl="1" eaLnBrk="0" hangingPunct="0">
              <a:lnSpc>
                <a:spcPct val="150000"/>
              </a:lnSpc>
            </a:pP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در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اين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بازار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اورق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بهادار مانند سهام شرکتها، اوراق قرضه و ... مورد معامله واقع </a:t>
            </a:r>
            <a:r>
              <a:rPr lang="fa-IR" sz="2000" dirty="0" err="1">
                <a:solidFill>
                  <a:srgbClr val="000000"/>
                </a:solidFill>
                <a:cs typeface="B Titr" pitchFamily="2" charset="-78"/>
              </a:rPr>
              <a:t>مي</a:t>
            </a:r>
            <a:r>
              <a:rPr lang="fa-IR" sz="2000" dirty="0">
                <a:solidFill>
                  <a:srgbClr val="000000"/>
                </a:solidFill>
                <a:cs typeface="B Titr" pitchFamily="2" charset="-78"/>
              </a:rPr>
              <a:t> شود.</a:t>
            </a:r>
            <a:endParaRPr lang="en-US" sz="2000" dirty="0"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11268" name="Picture 4" descr="lol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1438"/>
            <a:ext cx="8382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838200" y="1219200"/>
            <a:ext cx="7162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1- قراردادهای نقدی</a:t>
            </a:r>
          </a:p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2- قراردادهای </a:t>
            </a:r>
            <a:r>
              <a:rPr lang="fa-IR" sz="2500" dirty="0" err="1">
                <a:solidFill>
                  <a:srgbClr val="000000"/>
                </a:solidFill>
                <a:cs typeface="B Titr" pitchFamily="2" charset="-78"/>
              </a:rPr>
              <a:t>نسیه</a:t>
            </a:r>
            <a:endParaRPr lang="en-US" sz="2500" dirty="0">
              <a:solidFill>
                <a:srgbClr val="000000"/>
              </a:solidFill>
              <a:cs typeface="B Titr" pitchFamily="2" charset="-78"/>
            </a:endParaRPr>
          </a:p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3- </a:t>
            </a:r>
            <a:r>
              <a:rPr lang="ar-SA" sz="2500" dirty="0">
                <a:solidFill>
                  <a:srgbClr val="000000"/>
                </a:solidFill>
                <a:cs typeface="B Titr" pitchFamily="2" charset="-78"/>
              </a:rPr>
              <a:t>قراردادهاي سلف</a:t>
            </a: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(Forwards Contracts)</a:t>
            </a:r>
            <a:r>
              <a:rPr lang="fa-IR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4- قراردادهای سلف موازی</a:t>
            </a:r>
            <a:endParaRPr lang="en-US" sz="2500" dirty="0">
              <a:solidFill>
                <a:srgbClr val="000000"/>
              </a:solidFill>
              <a:cs typeface="B Titr" pitchFamily="2" charset="-78"/>
            </a:endParaRPr>
          </a:p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5- </a:t>
            </a:r>
            <a:r>
              <a:rPr lang="ar-SA" sz="2500" dirty="0">
                <a:solidFill>
                  <a:srgbClr val="000000"/>
                </a:solidFill>
                <a:cs typeface="B Titr" pitchFamily="2" charset="-78"/>
              </a:rPr>
              <a:t>قراردادهاي آتي</a:t>
            </a: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en-US" sz="2500" dirty="0">
                <a:solidFill>
                  <a:srgbClr val="000000"/>
                </a:solidFill>
                <a:cs typeface="B Lotus" pitchFamily="2" charset="-78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(Futures Contracts)</a:t>
            </a:r>
            <a:endParaRPr lang="en-US" sz="2500" dirty="0">
              <a:solidFill>
                <a:srgbClr val="000000"/>
              </a:solidFill>
              <a:cs typeface="B Lotus" pitchFamily="2" charset="-78"/>
            </a:endParaRPr>
          </a:p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6- </a:t>
            </a:r>
            <a:r>
              <a:rPr lang="ar-SA" sz="2500" dirty="0">
                <a:solidFill>
                  <a:srgbClr val="000000"/>
                </a:solidFill>
                <a:cs typeface="B Titr" pitchFamily="2" charset="-78"/>
              </a:rPr>
              <a:t>قراردادهاي اختيار معامله</a:t>
            </a: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en-US" sz="2500" dirty="0">
                <a:solidFill>
                  <a:srgbClr val="000000"/>
                </a:solidFill>
                <a:cs typeface="B Lotus" pitchFamily="2" charset="-78"/>
              </a:rPr>
              <a:t>   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(Options Contracts)</a:t>
            </a:r>
            <a:endParaRPr lang="fa-IR" sz="25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>
              <a:lnSpc>
                <a:spcPct val="150000"/>
              </a:lnSpc>
              <a:spcBef>
                <a:spcPct val="20000"/>
              </a:spcBef>
            </a:pP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7- انواع </a:t>
            </a:r>
            <a:r>
              <a:rPr lang="fa-IR" sz="2500" dirty="0" err="1">
                <a:solidFill>
                  <a:srgbClr val="000000"/>
                </a:solidFill>
                <a:cs typeface="B Titr" pitchFamily="2" charset="-78"/>
              </a:rPr>
              <a:t>قراردادهاي</a:t>
            </a: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 جبران </a:t>
            </a:r>
            <a:r>
              <a:rPr lang="fa-IR" sz="2500" dirty="0" err="1">
                <a:solidFill>
                  <a:srgbClr val="000000"/>
                </a:solidFill>
                <a:cs typeface="B Titr" pitchFamily="2" charset="-78"/>
              </a:rPr>
              <a:t>مابه</a:t>
            </a: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500" dirty="0" err="1">
                <a:solidFill>
                  <a:srgbClr val="000000"/>
                </a:solidFill>
                <a:cs typeface="B Titr" pitchFamily="2" charset="-78"/>
              </a:rPr>
              <a:t>التفاوت</a:t>
            </a:r>
            <a:r>
              <a:rPr lang="fa-IR" sz="2500" dirty="0">
                <a:solidFill>
                  <a:srgbClr val="000000"/>
                </a:solidFill>
                <a:cs typeface="B Titr" pitchFamily="2" charset="-78"/>
              </a:rPr>
              <a:t> </a:t>
            </a:r>
            <a:r>
              <a:rPr lang="fa-IR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CFD</a:t>
            </a:r>
            <a:r>
              <a:rPr lang="fa-IR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5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24"/>
            <a:ext cx="9144000" cy="665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eaLnBrk="0" hangingPunct="0">
              <a:defRPr/>
            </a:pPr>
            <a:r>
              <a:rPr lang="fa-IR" sz="3300" kern="0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B Titr" pitchFamily="2" charset="-78"/>
              </a:rPr>
              <a:t>انواع قراردادهای مالی در بورس برق</a:t>
            </a:r>
            <a:endParaRPr lang="en-US" sz="3300" kern="0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cs typeface="B Titr" pitchFamily="2" charset="-78"/>
            </a:endParaRPr>
          </a:p>
        </p:txBody>
      </p:sp>
      <p:pic>
        <p:nvPicPr>
          <p:cNvPr id="12292" name="Picture 4" descr="lol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8382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1529</Words>
  <Application>Microsoft Office PowerPoint</Application>
  <PresentationFormat>On-screen Show (4:3)</PresentationFormat>
  <Paragraphs>303</Paragraphs>
  <Slides>24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عناصر كليدي بورس برق</vt:lpstr>
      <vt:lpstr>Slide 6</vt:lpstr>
      <vt:lpstr>Slide 7</vt:lpstr>
      <vt:lpstr>Slide 8</vt:lpstr>
      <vt:lpstr>Slide 9</vt:lpstr>
      <vt:lpstr>عوامل فعال در بورس برق</vt:lpstr>
      <vt:lpstr>Slide 11</vt:lpstr>
      <vt:lpstr>Slide 12</vt:lpstr>
      <vt:lpstr>Slide 13</vt:lpstr>
      <vt:lpstr>Slide 14</vt:lpstr>
      <vt:lpstr>تلاشهای مدیریت شبکه قبل از مجمع جهت دستیابی به حداکثر عضو از صنعت برق در هیئت مدیره بورس انرژی</vt:lpstr>
      <vt:lpstr>فرآیند پذیرش کالای اصلی در بازار فیزیکی</vt:lpstr>
      <vt:lpstr>فرآیند پیش از انجام معامله در بورس انرژی (معاملات برق)</vt:lpstr>
      <vt:lpstr>فرآیند انجام معامله در بورس انرژی (معاملات برق)</vt:lpstr>
      <vt:lpstr>فرآیند پس از انجام معامله در بورس انرژی (معاملات برق)</vt:lpstr>
      <vt:lpstr>Slide 20</vt:lpstr>
      <vt:lpstr>Slide 21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hamid bagheri bagheri</dc:creator>
  <cp:lastModifiedBy>bagheri.h</cp:lastModifiedBy>
  <cp:revision>5</cp:revision>
  <dcterms:created xsi:type="dcterms:W3CDTF">2006-08-16T00:00:00Z</dcterms:created>
  <dcterms:modified xsi:type="dcterms:W3CDTF">2016-06-08T04:49:49Z</dcterms:modified>
</cp:coreProperties>
</file>