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80" r:id="rId5"/>
    <p:sldId id="281" r:id="rId6"/>
    <p:sldId id="287" r:id="rId7"/>
    <p:sldId id="269" r:id="rId8"/>
    <p:sldId id="283" r:id="rId9"/>
    <p:sldId id="282" r:id="rId10"/>
    <p:sldId id="288" r:id="rId11"/>
    <p:sldId id="28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5" pos="4452" userDrawn="1">
          <p15:clr>
            <a:srgbClr val="A4A3A4"/>
          </p15:clr>
        </p15:guide>
        <p15:guide id="6" pos="3001" userDrawn="1">
          <p15:clr>
            <a:srgbClr val="A4A3A4"/>
          </p15:clr>
        </p15:guide>
        <p15:guide id="7" orient="horz" pos="3385" userDrawn="1">
          <p15:clr>
            <a:srgbClr val="A4A3A4"/>
          </p15:clr>
        </p15:guide>
        <p15:guide id="8" pos="3273" userDrawn="1">
          <p15:clr>
            <a:srgbClr val="A4A3A4"/>
          </p15:clr>
        </p15:guide>
        <p15:guide id="9" pos="2230" userDrawn="1">
          <p15:clr>
            <a:srgbClr val="A4A3A4"/>
          </p15:clr>
        </p15:guide>
        <p15:guide id="10" pos="4067" userDrawn="1">
          <p15:clr>
            <a:srgbClr val="A4A3A4"/>
          </p15:clr>
        </p15:guide>
        <p15:guide id="11" orient="horz" pos="2523" userDrawn="1">
          <p15:clr>
            <a:srgbClr val="A4A3A4"/>
          </p15:clr>
        </p15:guide>
        <p15:guide id="12" orient="horz" pos="3090" userDrawn="1">
          <p15:clr>
            <a:srgbClr val="A4A3A4"/>
          </p15:clr>
        </p15:guide>
        <p15:guide id="13" orient="horz" pos="2659" userDrawn="1">
          <p15:clr>
            <a:srgbClr val="A4A3A4"/>
          </p15:clr>
        </p15:guide>
        <p15:guide id="14" orient="horz" pos="1661" userDrawn="1">
          <p15:clr>
            <a:srgbClr val="A4A3A4"/>
          </p15:clr>
        </p15:guide>
        <p15:guide id="15" orient="horz" pos="799" userDrawn="1">
          <p15:clr>
            <a:srgbClr val="A4A3A4"/>
          </p15:clr>
        </p15:guide>
        <p15:guide id="16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DD"/>
    <a:srgbClr val="0EB27B"/>
    <a:srgbClr val="1B39A5"/>
    <a:srgbClr val="83F5CF"/>
    <a:srgbClr val="93A6ED"/>
    <a:srgbClr val="0A845B"/>
    <a:srgbClr val="4F6FE3"/>
    <a:srgbClr val="B7C4F3"/>
    <a:srgbClr val="859BEB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77" autoAdjust="0"/>
    <p:restoredTop sz="96408" autoAdjust="0"/>
  </p:normalViewPr>
  <p:slideViewPr>
    <p:cSldViewPr snapToGrid="0" showGuides="1">
      <p:cViewPr varScale="1">
        <p:scale>
          <a:sx n="115" d="100"/>
          <a:sy n="115" d="100"/>
        </p:scale>
        <p:origin x="942" y="84"/>
      </p:cViewPr>
      <p:guideLst>
        <p:guide orient="horz" pos="1162"/>
        <p:guide pos="3795"/>
        <p:guide pos="4452"/>
        <p:guide pos="3001"/>
        <p:guide orient="horz" pos="3385"/>
        <p:guide pos="3273"/>
        <p:guide pos="2230"/>
        <p:guide pos="4067"/>
        <p:guide orient="horz" pos="2523"/>
        <p:guide orient="horz" pos="3090"/>
        <p:guide orient="horz" pos="2659"/>
        <p:guide orient="horz" pos="1661"/>
        <p:guide orient="horz" pos="799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2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8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7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9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D0A0-64BB-44BD-83CF-C628909D4B83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2FC1-826B-41CE-969D-57267B83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81"/>
            <a:ext cx="12192000" cy="58570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54D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8373367" y="4195202"/>
            <a:ext cx="1202248" cy="125955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0562303" y="162344"/>
            <a:ext cx="2527300" cy="25273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849972" y="4481837"/>
            <a:ext cx="3323720" cy="34821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82392" y="846229"/>
            <a:ext cx="2058455" cy="20584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55138" y="3702466"/>
            <a:ext cx="773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ExtraBold" panose="00000900000000000000" pitchFamily="50" charset="-52"/>
              </a:rPr>
              <a:t>Nuclear Assistant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106584" y="4795367"/>
            <a:ext cx="1108451" cy="11612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209754" y="-138379"/>
            <a:ext cx="3101478" cy="310147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0702868" y="-1079067"/>
            <a:ext cx="2527300" cy="2527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8006636" y="740593"/>
            <a:ext cx="243986" cy="249357"/>
            <a:chOff x="8007735" y="827400"/>
            <a:chExt cx="243986" cy="24935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0" name="Овал 19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41" name="Овал 40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7125861" y="2827717"/>
            <a:ext cx="243986" cy="249357"/>
            <a:chOff x="8007735" y="827400"/>
            <a:chExt cx="243986" cy="249357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49" name="Овал 48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47" name="Овал 46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10539407" y="1385379"/>
            <a:ext cx="243986" cy="249357"/>
            <a:chOff x="8007735" y="827400"/>
            <a:chExt cx="243986" cy="249357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56" name="Овал 55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54" name="Овал 53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5951853" y="5884277"/>
            <a:ext cx="243986" cy="249357"/>
            <a:chOff x="8007735" y="827400"/>
            <a:chExt cx="243986" cy="249357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63" name="Овал 62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61" name="Овал 60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11051699" y="4357160"/>
            <a:ext cx="243986" cy="249357"/>
            <a:chOff x="8007735" y="827400"/>
            <a:chExt cx="243986" cy="249357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70" name="Овал 69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68" name="Овал 67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2589642" y="5963908"/>
            <a:ext cx="243986" cy="249357"/>
            <a:chOff x="8007735" y="827400"/>
            <a:chExt cx="243986" cy="249357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79" name="Овал 78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77" name="Овал 76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>
            <a:off x="7775406" y="5173287"/>
            <a:ext cx="895585" cy="915300"/>
            <a:chOff x="8007735" y="827400"/>
            <a:chExt cx="243986" cy="249357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87" name="Овал 86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85" name="Овал 84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Группа 88"/>
          <p:cNvGrpSpPr/>
          <p:nvPr/>
        </p:nvGrpSpPr>
        <p:grpSpPr>
          <a:xfrm>
            <a:off x="9139980" y="123353"/>
            <a:ext cx="895585" cy="915300"/>
            <a:chOff x="8007735" y="827400"/>
            <a:chExt cx="243986" cy="249357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94" name="Овал 93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Группа 90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92" name="Овал 91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Группа 95"/>
          <p:cNvGrpSpPr/>
          <p:nvPr/>
        </p:nvGrpSpPr>
        <p:grpSpPr>
          <a:xfrm>
            <a:off x="10126809" y="2227041"/>
            <a:ext cx="895585" cy="915300"/>
            <a:chOff x="8007735" y="827400"/>
            <a:chExt cx="243986" cy="249357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01" name="Овал 100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99" name="Овал 98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Группа 102"/>
          <p:cNvGrpSpPr/>
          <p:nvPr/>
        </p:nvGrpSpPr>
        <p:grpSpPr>
          <a:xfrm>
            <a:off x="6401307" y="1675539"/>
            <a:ext cx="895585" cy="915300"/>
            <a:chOff x="8007735" y="827400"/>
            <a:chExt cx="243986" cy="249357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08" name="Овал 107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>
              <a:off x="8065681" y="882285"/>
              <a:ext cx="136578" cy="139585"/>
              <a:chOff x="-1345017" y="906343"/>
              <a:chExt cx="243986" cy="238610"/>
            </a:xfrm>
            <a:solidFill>
              <a:schemeClr val="bg1"/>
            </a:solidFill>
          </p:grpSpPr>
          <p:sp>
            <p:nvSpPr>
              <p:cNvPr id="106" name="Овал 105"/>
              <p:cNvSpPr/>
              <p:nvPr/>
            </p:nvSpPr>
            <p:spPr>
              <a:xfrm>
                <a:off x="-1295400" y="949448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4517584" y="3521961"/>
            <a:ext cx="895585" cy="915300"/>
            <a:chOff x="4243270" y="3576844"/>
            <a:chExt cx="895585" cy="915300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4243270" y="3576844"/>
              <a:ext cx="895585" cy="915300"/>
              <a:chOff x="8007735" y="827400"/>
              <a:chExt cx="243986" cy="249357"/>
            </a:xfrm>
          </p:grpSpPr>
          <p:grpSp>
            <p:nvGrpSpPr>
              <p:cNvPr id="111" name="Группа 110"/>
              <p:cNvGrpSpPr/>
              <p:nvPr/>
            </p:nvGrpSpPr>
            <p:grpSpPr>
              <a:xfrm>
                <a:off x="8007735" y="827400"/>
                <a:ext cx="243986" cy="249357"/>
                <a:chOff x="-1345017" y="906343"/>
                <a:chExt cx="243986" cy="238610"/>
              </a:xfrm>
              <a:noFill/>
            </p:grpSpPr>
            <p:sp>
              <p:nvSpPr>
                <p:cNvPr id="115" name="Овал 114"/>
                <p:cNvSpPr/>
                <p:nvPr/>
              </p:nvSpPr>
              <p:spPr>
                <a:xfrm>
                  <a:off x="-1295400" y="949448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Овал 115"/>
                <p:cNvSpPr/>
                <p:nvPr/>
              </p:nvSpPr>
              <p:spPr>
                <a:xfrm>
                  <a:off x="-1345017" y="906343"/>
                  <a:ext cx="243986" cy="238610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Группа 111"/>
              <p:cNvGrpSpPr/>
              <p:nvPr/>
            </p:nvGrpSpPr>
            <p:grpSpPr>
              <a:xfrm>
                <a:off x="8031487" y="849902"/>
                <a:ext cx="196482" cy="200808"/>
                <a:chOff x="-1406099" y="850984"/>
                <a:chExt cx="350999" cy="343265"/>
              </a:xfrm>
              <a:solidFill>
                <a:schemeClr val="bg1"/>
              </a:solidFill>
            </p:grpSpPr>
            <p:sp>
              <p:nvSpPr>
                <p:cNvPr id="113" name="Овал 112"/>
                <p:cNvSpPr/>
                <p:nvPr/>
              </p:nvSpPr>
              <p:spPr>
                <a:xfrm>
                  <a:off x="-1295400" y="949448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-1406099" y="850984"/>
                  <a:ext cx="350999" cy="343265"/>
                </a:xfrm>
                <a:prstGeom prst="ellipse">
                  <a:avLst/>
                </a:prstGeom>
                <a:grpFill/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703" y="3794060"/>
              <a:ext cx="467724" cy="424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50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024" y="139700"/>
            <a:ext cx="9803373" cy="65437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739698" y="139700"/>
            <a:ext cx="10556768" cy="6543752"/>
          </a:xfrm>
          <a:prstGeom prst="rect">
            <a:avLst/>
          </a:prstGeom>
          <a:gradFill>
            <a:gsLst>
              <a:gs pos="5000">
                <a:srgbClr val="2D54DD"/>
              </a:gs>
              <a:gs pos="100000">
                <a:srgbClr val="0EB27B">
                  <a:alpha val="13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естиугольник 10"/>
          <p:cNvSpPr/>
          <p:nvPr/>
        </p:nvSpPr>
        <p:spPr>
          <a:xfrm>
            <a:off x="4616451" y="-87382"/>
            <a:ext cx="8261874" cy="6858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6006248" y="3214321"/>
            <a:ext cx="4567284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The Project Time-line </a:t>
            </a:r>
            <a:endParaRPr lang="ru-RU" sz="2800" dirty="0">
              <a:solidFill>
                <a:srgbClr val="2D54DD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0322" y="2833786"/>
            <a:ext cx="7328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4</a:t>
            </a:r>
            <a:endParaRPr lang="en-US" sz="6000" dirty="0">
              <a:latin typeface="Montserrat Alternates Black" panose="00000A00000000000000" pitchFamily="50" charset="-52"/>
            </a:endParaRPr>
          </a:p>
        </p:txBody>
      </p:sp>
      <p:cxnSp>
        <p:nvCxnSpPr>
          <p:cNvPr id="16" name="Прямая соединительная линия 15"/>
          <p:cNvCxnSpPr>
            <a:endCxn id="21" idx="7"/>
          </p:cNvCxnSpPr>
          <p:nvPr/>
        </p:nvCxnSpPr>
        <p:spPr>
          <a:xfrm flipH="1">
            <a:off x="10187046" y="815481"/>
            <a:ext cx="1016108" cy="1054809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9422616" y="1736247"/>
            <a:ext cx="895585" cy="915300"/>
            <a:chOff x="8007735" y="827400"/>
            <a:chExt cx="243986" cy="24935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0" name="Овал 1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347697" y="6106710"/>
            <a:ext cx="447793" cy="457651"/>
            <a:chOff x="8007735" y="827400"/>
            <a:chExt cx="243986" cy="24935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5" name="Овал 2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899905" y="2883967"/>
            <a:ext cx="895585" cy="915300"/>
            <a:chOff x="8007735" y="827400"/>
            <a:chExt cx="243986" cy="24935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0" name="Овал 2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282311" y="4965482"/>
            <a:ext cx="895585" cy="915300"/>
            <a:chOff x="8007735" y="827400"/>
            <a:chExt cx="243986" cy="24935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5" name="Овал 3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2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56056" y="1474650"/>
            <a:ext cx="1398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February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2019</a:t>
            </a:r>
            <a:endParaRPr lang="en-US" sz="1400" dirty="0">
              <a:solidFill>
                <a:srgbClr val="0EB27B"/>
              </a:solidFill>
              <a:latin typeface="Montserrat" panose="00000500000000000000" pitchFamily="50" charset="-52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989138"/>
            <a:ext cx="12233918" cy="0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2708275"/>
            <a:ext cx="12398642" cy="0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429000"/>
            <a:ext cx="12525375" cy="0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4149725"/>
            <a:ext cx="12782550" cy="0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4868863"/>
            <a:ext cx="12192000" cy="0"/>
          </a:xfrm>
          <a:prstGeom prst="line">
            <a:avLst/>
          </a:prstGeom>
          <a:ln w="3175">
            <a:solidFill>
              <a:srgbClr val="0EB2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-20642" y="5813705"/>
            <a:ext cx="12192000" cy="0"/>
          </a:xfrm>
          <a:prstGeom prst="line">
            <a:avLst/>
          </a:prstGeom>
          <a:ln w="3175">
            <a:solidFill>
              <a:srgbClr val="0EB2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16275" y="1268413"/>
            <a:ext cx="0" cy="5759449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56138" y="1268413"/>
            <a:ext cx="0" cy="5759449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96000" y="1268413"/>
            <a:ext cx="0" cy="5759449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35863" y="1268413"/>
            <a:ext cx="0" cy="5759449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975725" y="1268413"/>
            <a:ext cx="0" cy="5759449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417175" y="1268413"/>
            <a:ext cx="0" cy="5759449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2691" y="2981373"/>
            <a:ext cx="3141664" cy="271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NA presentation</a:t>
            </a:r>
            <a:endParaRPr lang="en-US" sz="1400" dirty="0">
              <a:solidFill>
                <a:srgbClr val="2D54DD"/>
              </a:solidFill>
              <a:latin typeface="Montserrat ExtraLight" panose="00000300000000000000" pitchFamily="50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920" y="3456075"/>
            <a:ext cx="3141664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Testing IT-platform setup completion</a:t>
            </a:r>
            <a:r>
              <a:rPr lang="ru-RU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 </a:t>
            </a:r>
            <a:r>
              <a:rPr lang="en-US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and charge-free pilot testing commencement</a:t>
            </a:r>
            <a:endParaRPr lang="ru-RU" sz="1400" dirty="0">
              <a:solidFill>
                <a:srgbClr val="2D54DD"/>
              </a:solidFill>
              <a:latin typeface="Montserrat ExtraLight" panose="00000300000000000000" pitchFamily="50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011" y="4148137"/>
            <a:ext cx="3284206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Agreeing upon terms and conditions of </a:t>
            </a:r>
            <a:r>
              <a:rPr lang="ru-RU" sz="1400" dirty="0" err="1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Service</a:t>
            </a:r>
            <a:r>
              <a:rPr lang="ru-RU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 </a:t>
            </a:r>
            <a:r>
              <a:rPr lang="ru-RU" sz="1400" dirty="0" err="1">
                <a:solidFill>
                  <a:srgbClr val="2D54DD"/>
                </a:solidFill>
                <a:latin typeface="Montserrat ExtraLight" panose="00000300000000000000" pitchFamily="50" charset="-52"/>
              </a:rPr>
              <a:t>Level</a:t>
            </a:r>
            <a:r>
              <a:rPr lang="ru-RU" sz="1400" dirty="0">
                <a:solidFill>
                  <a:srgbClr val="2D54DD"/>
                </a:solidFill>
                <a:latin typeface="Montserrat ExtraLight" panose="00000300000000000000" pitchFamily="50" charset="-52"/>
              </a:rPr>
              <a:t> </a:t>
            </a:r>
            <a:r>
              <a:rPr lang="ru-RU" sz="1400" dirty="0" err="1">
                <a:solidFill>
                  <a:srgbClr val="2D54DD"/>
                </a:solidFill>
                <a:latin typeface="Montserrat ExtraLight" panose="00000300000000000000" pitchFamily="50" charset="-52"/>
              </a:rPr>
              <a:t>Agreement</a:t>
            </a:r>
            <a:r>
              <a:rPr lang="ru-RU" sz="1400" dirty="0">
                <a:solidFill>
                  <a:srgbClr val="2D54DD"/>
                </a:solidFill>
                <a:latin typeface="Montserrat ExtraLight" panose="00000300000000000000" pitchFamily="50" charset="-52"/>
              </a:rPr>
              <a:t> (SLA)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316" y="5092980"/>
            <a:ext cx="2961785" cy="60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Charge-free testing completion and signing the addendum</a:t>
            </a:r>
            <a:endParaRPr lang="ru-RU" sz="1400" dirty="0">
              <a:solidFill>
                <a:srgbClr val="2D54DD"/>
              </a:solidFill>
              <a:latin typeface="Montserrat ExtraLight" panose="00000300000000000000" pitchFamily="50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33743" y="2199203"/>
            <a:ext cx="1419221" cy="365125"/>
          </a:xfrm>
          <a:prstGeom prst="round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25642" y="3634804"/>
            <a:ext cx="1395297" cy="365125"/>
          </a:xfrm>
          <a:prstGeom prst="round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54205" y="4340404"/>
            <a:ext cx="726856" cy="365125"/>
          </a:xfrm>
          <a:prstGeom prst="round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006849" y="5232918"/>
            <a:ext cx="1375402" cy="365125"/>
          </a:xfrm>
          <a:prstGeom prst="round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2094" y="6023250"/>
            <a:ext cx="2716316" cy="271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SW updating</a:t>
            </a:r>
            <a:endParaRPr lang="en-US" sz="1200" i="1" dirty="0">
              <a:solidFill>
                <a:srgbClr val="2D54DD"/>
              </a:solidFill>
              <a:latin typeface="Montserrat ExtraLight" panose="00000300000000000000" pitchFamily="50" charset="-52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1648538" y="1269866"/>
            <a:ext cx="438687" cy="250388"/>
          </a:xfrm>
          <a:prstGeom prst="triangle">
            <a:avLst>
              <a:gd name="adj" fmla="val 0"/>
            </a:avLst>
          </a:prstGeom>
          <a:solidFill>
            <a:srgbClr val="0EB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426" y="1475412"/>
            <a:ext cx="306990" cy="306990"/>
          </a:xfrm>
          <a:prstGeom prst="rect">
            <a:avLst/>
          </a:prstGeom>
        </p:spPr>
      </p:pic>
      <p:sp>
        <p:nvSpPr>
          <p:cNvPr id="59" name="Овал 58"/>
          <p:cNvSpPr/>
          <p:nvPr/>
        </p:nvSpPr>
        <p:spPr>
          <a:xfrm>
            <a:off x="1171390" y="1286960"/>
            <a:ext cx="658998" cy="658998"/>
          </a:xfrm>
          <a:prstGeom prst="ellipse">
            <a:avLst/>
          </a:prstGeom>
          <a:noFill/>
          <a:ln w="3175">
            <a:solidFill>
              <a:srgbClr val="2D54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 43"/>
          <p:cNvSpPr/>
          <p:nvPr/>
        </p:nvSpPr>
        <p:spPr>
          <a:xfrm>
            <a:off x="302094" y="521077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D54DD"/>
                </a:solidFill>
                <a:latin typeface="Montserrat Black" panose="00000A00000000000000" pitchFamily="50" charset="-52"/>
              </a:rPr>
              <a:t>THE PROJECT </a:t>
            </a:r>
            <a:r>
              <a:rPr lang="en-US" sz="2800" dirty="0" smtClean="0">
                <a:solidFill>
                  <a:srgbClr val="2D54DD"/>
                </a:solidFill>
                <a:latin typeface="Montserrat Black" panose="00000A00000000000000" pitchFamily="50" charset="-52"/>
              </a:rPr>
              <a:t>TIME-LINE</a:t>
            </a:r>
            <a:endParaRPr lang="ru-RU" sz="2800" dirty="0">
              <a:solidFill>
                <a:srgbClr val="2D54DD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67250" y="1474650"/>
            <a:ext cx="108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March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2019</a:t>
            </a:r>
            <a:endParaRPr lang="en-US" sz="1400" dirty="0">
              <a:solidFill>
                <a:srgbClr val="0EB27B"/>
              </a:solidFill>
              <a:latin typeface="Montserrat" panose="00000500000000000000" pitchFamily="50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5358" y="1474650"/>
            <a:ext cx="91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April 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2019</a:t>
            </a:r>
            <a:endParaRPr lang="en-US" sz="1400" dirty="0">
              <a:solidFill>
                <a:srgbClr val="0EB27B"/>
              </a:solidFill>
              <a:latin typeface="Montserrat" panose="00000500000000000000" pitchFamily="50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6221" y="1474650"/>
            <a:ext cx="92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May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2019</a:t>
            </a:r>
            <a:endParaRPr lang="en-US" sz="1400" dirty="0">
              <a:solidFill>
                <a:srgbClr val="0EB27B"/>
              </a:solidFill>
              <a:latin typeface="Montserrat" panose="00000500000000000000" pitchFamily="50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12331" y="1474650"/>
            <a:ext cx="9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June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 </a:t>
            </a:r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2019</a:t>
            </a:r>
            <a:endParaRPr lang="en-US" sz="1400" dirty="0">
              <a:solidFill>
                <a:srgbClr val="0EB27B"/>
              </a:solidFill>
              <a:latin typeface="Montserrat" panose="00000500000000000000" pitchFamily="50" charset="-52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1645363" y="1268413"/>
            <a:ext cx="0" cy="5759449"/>
          </a:xfrm>
          <a:prstGeom prst="line">
            <a:avLst/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417175" y="1474650"/>
            <a:ext cx="9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July</a:t>
            </a:r>
            <a:endParaRPr lang="ru-RU" sz="1400" dirty="0" smtClean="0">
              <a:solidFill>
                <a:srgbClr val="2D54DD"/>
              </a:solidFill>
              <a:latin typeface="Montserrat" panose="00000500000000000000" pitchFamily="50" charset="-52"/>
            </a:endParaRPr>
          </a:p>
          <a:p>
            <a:r>
              <a:rPr lang="ru-RU" sz="1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2019</a:t>
            </a:r>
            <a:endParaRPr lang="en-US" sz="1400" dirty="0">
              <a:solidFill>
                <a:srgbClr val="0EB27B"/>
              </a:solidFill>
              <a:latin typeface="Montserrat" panose="00000500000000000000" pitchFamily="50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2691" y="1997870"/>
            <a:ext cx="31416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Administrative preparation for the project</a:t>
            </a:r>
            <a:r>
              <a:rPr lang="ru-RU" sz="1400" dirty="0" smtClean="0">
                <a:solidFill>
                  <a:srgbClr val="2D54DD"/>
                </a:solidFill>
                <a:latin typeface="Montserrat ExtraLight" panose="00000300000000000000" pitchFamily="50" charset="-52"/>
              </a:rPr>
              <a:t>:</a:t>
            </a:r>
            <a:endParaRPr lang="ru-RU" sz="1400" dirty="0" smtClean="0">
              <a:solidFill>
                <a:srgbClr val="2D54DD"/>
              </a:solidFill>
              <a:latin typeface="Montserrat ExtraLight" panose="00000300000000000000" pitchFamily="50" charset="-52"/>
            </a:endParaRPr>
          </a:p>
          <a:p>
            <a:pPr>
              <a:lnSpc>
                <a:spcPts val="800"/>
              </a:lnSpc>
            </a:pPr>
            <a:r>
              <a:rPr lang="en-US" sz="1050" dirty="0" smtClean="0">
                <a:solidFill>
                  <a:srgbClr val="0EB27B"/>
                </a:solidFill>
                <a:latin typeface="Montserrat Alternates Light" panose="00000400000000000000" pitchFamily="50" charset="-52"/>
              </a:rPr>
              <a:t>Export control</a:t>
            </a:r>
            <a:endParaRPr lang="ru-RU" sz="1050" dirty="0" smtClean="0">
              <a:solidFill>
                <a:srgbClr val="0EB27B"/>
              </a:solidFill>
              <a:latin typeface="Montserrat Alternates Light" panose="00000400000000000000" pitchFamily="50" charset="-52"/>
            </a:endParaRPr>
          </a:p>
          <a:p>
            <a:pPr>
              <a:lnSpc>
                <a:spcPts val="800"/>
              </a:lnSpc>
            </a:pPr>
            <a:r>
              <a:rPr lang="en-US" sz="1050" dirty="0" smtClean="0">
                <a:solidFill>
                  <a:srgbClr val="0EB27B"/>
                </a:solidFill>
                <a:latin typeface="Montserrat Alternates Light" panose="00000400000000000000" pitchFamily="50" charset="-52"/>
              </a:rPr>
              <a:t>Data transfer control</a:t>
            </a:r>
            <a:endParaRPr lang="ru-RU" sz="1050" dirty="0" smtClean="0">
              <a:solidFill>
                <a:srgbClr val="0EB27B"/>
              </a:solidFill>
              <a:latin typeface="Montserrat Alternates Light" panose="00000400000000000000" pitchFamily="50" charset="-52"/>
            </a:endParaRPr>
          </a:p>
          <a:p>
            <a:pPr>
              <a:lnSpc>
                <a:spcPts val="800"/>
              </a:lnSpc>
            </a:pPr>
            <a:r>
              <a:rPr lang="en-US" sz="1050" dirty="0" smtClean="0">
                <a:solidFill>
                  <a:srgbClr val="0EB27B"/>
                </a:solidFill>
                <a:latin typeface="Montserrat Alternates Light" panose="00000400000000000000" pitchFamily="50" charset="-52"/>
              </a:rPr>
              <a:t>Risk limitation</a:t>
            </a:r>
            <a:endParaRPr lang="ru-RU" sz="1050" dirty="0" smtClean="0">
              <a:solidFill>
                <a:srgbClr val="0EB27B"/>
              </a:solidFill>
              <a:latin typeface="Montserrat Alternates Light" panose="00000400000000000000" pitchFamily="50" charset="-52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06522" y="2885281"/>
            <a:ext cx="482434" cy="365125"/>
          </a:xfrm>
          <a:prstGeom prst="round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417175" y="5970466"/>
            <a:ext cx="1228188" cy="365125"/>
          </a:xfrm>
          <a:prstGeom prst="round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6630291"/>
            <a:ext cx="12192000" cy="227709"/>
          </a:xfrm>
          <a:prstGeom prst="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346" y="2782868"/>
            <a:ext cx="7330358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2D54DD"/>
                </a:solidFill>
                <a:latin typeface="Montserrat Black" panose="00000A00000000000000" pitchFamily="50" charset="-52"/>
              </a:rPr>
              <a:t>Thank you for your attention</a:t>
            </a:r>
            <a:r>
              <a:rPr lang="ru-RU" dirty="0" smtClean="0">
                <a:solidFill>
                  <a:srgbClr val="2D54DD"/>
                </a:solidFill>
                <a:latin typeface="Montserrat Black" panose="00000A00000000000000" pitchFamily="50" charset="-52"/>
              </a:rPr>
              <a:t> </a:t>
            </a:r>
            <a:endParaRPr lang="en-US" dirty="0">
              <a:solidFill>
                <a:srgbClr val="2D54DD"/>
              </a:solidFill>
              <a:latin typeface="Montserrat Black" panose="00000A00000000000000" pitchFamily="50" charset="-5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246194" y="3700661"/>
            <a:ext cx="1202248" cy="1259558"/>
          </a:xfrm>
          <a:prstGeom prst="line">
            <a:avLst/>
          </a:prstGeom>
          <a:ln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568708" y="6170086"/>
            <a:ext cx="501877" cy="521981"/>
          </a:xfrm>
          <a:prstGeom prst="line">
            <a:avLst/>
          </a:prstGeom>
          <a:ln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19" idx="7"/>
          </p:cNvCxnSpPr>
          <p:nvPr/>
        </p:nvCxnSpPr>
        <p:spPr>
          <a:xfrm flipH="1">
            <a:off x="975956" y="-16807"/>
            <a:ext cx="1016108" cy="1054809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4" idx="3"/>
          </p:cNvCxnSpPr>
          <p:nvPr/>
        </p:nvCxnSpPr>
        <p:spPr>
          <a:xfrm flipH="1">
            <a:off x="-15002" y="2452456"/>
            <a:ext cx="948792" cy="999486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-398590" y="1290929"/>
            <a:ext cx="3759897" cy="3759897"/>
          </a:xfrm>
          <a:prstGeom prst="line">
            <a:avLst/>
          </a:prstGeom>
          <a:ln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98401" y="4515191"/>
            <a:ext cx="895585" cy="915300"/>
            <a:chOff x="8007735" y="827400"/>
            <a:chExt cx="243986" cy="24935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3" name="Овал 12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1526" y="903959"/>
            <a:ext cx="895585" cy="915300"/>
            <a:chOff x="8007735" y="827400"/>
            <a:chExt cx="243986" cy="24935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8" name="Овал 17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Овал 16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847318" y="2325217"/>
            <a:ext cx="447793" cy="457651"/>
            <a:chOff x="8007735" y="827400"/>
            <a:chExt cx="243986" cy="24935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3" name="Овал 22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95751" y="6202252"/>
            <a:ext cx="447793" cy="457651"/>
            <a:chOff x="8007735" y="827400"/>
            <a:chExt cx="243986" cy="24935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8" name="Овал 27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68212" y="2061826"/>
            <a:ext cx="447793" cy="457651"/>
            <a:chOff x="8007735" y="827400"/>
            <a:chExt cx="243986" cy="249357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3" name="Овал 32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933790" y="5711282"/>
            <a:ext cx="1058274" cy="1108721"/>
          </a:xfrm>
          <a:prstGeom prst="line">
            <a:avLst/>
          </a:prstGeom>
          <a:ln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744895" y="6637884"/>
            <a:ext cx="269444" cy="280237"/>
          </a:xfrm>
          <a:prstGeom prst="line">
            <a:avLst/>
          </a:prstGeom>
          <a:ln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3941837" y="6202253"/>
            <a:ext cx="447793" cy="457651"/>
            <a:chOff x="8007735" y="827400"/>
            <a:chExt cx="243986" cy="249357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40" name="Овал 3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277140" y="3088281"/>
            <a:ext cx="895585" cy="915300"/>
            <a:chOff x="4243270" y="3576844"/>
            <a:chExt cx="895585" cy="91530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243270" y="3576844"/>
              <a:ext cx="895585" cy="915300"/>
              <a:chOff x="8007735" y="827400"/>
              <a:chExt cx="243986" cy="249357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8007735" y="827400"/>
                <a:ext cx="243986" cy="249357"/>
                <a:chOff x="-1345017" y="906343"/>
                <a:chExt cx="243986" cy="238610"/>
              </a:xfrm>
              <a:noFill/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-1295400" y="949448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2D54DD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-1345017" y="906343"/>
                  <a:ext cx="243986" cy="238610"/>
                </a:xfrm>
                <a:prstGeom prst="ellipse">
                  <a:avLst/>
                </a:prstGeom>
                <a:grpFill/>
                <a:ln w="3175">
                  <a:solidFill>
                    <a:srgbClr val="2D54DD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8031487" y="849902"/>
                <a:ext cx="196482" cy="200808"/>
                <a:chOff x="-1406099" y="850984"/>
                <a:chExt cx="350999" cy="343265"/>
              </a:xfrm>
              <a:solidFill>
                <a:schemeClr val="bg1"/>
              </a:solidFill>
            </p:grpSpPr>
            <p:sp>
              <p:nvSpPr>
                <p:cNvPr id="47" name="Овал 46"/>
                <p:cNvSpPr/>
                <p:nvPr/>
              </p:nvSpPr>
              <p:spPr>
                <a:xfrm>
                  <a:off x="-1295400" y="949448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2D54DD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-1406099" y="850984"/>
                  <a:ext cx="350999" cy="343265"/>
                </a:xfrm>
                <a:prstGeom prst="ellipse">
                  <a:avLst/>
                </a:prstGeom>
                <a:grpFill/>
                <a:ln w="3175">
                  <a:solidFill>
                    <a:srgbClr val="2D54DD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703" y="3794060"/>
              <a:ext cx="467724" cy="424897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Дуга 51"/>
          <p:cNvSpPr/>
          <p:nvPr/>
        </p:nvSpPr>
        <p:spPr>
          <a:xfrm rot="771092">
            <a:off x="3168211" y="2958108"/>
            <a:ext cx="1113441" cy="1119673"/>
          </a:xfrm>
          <a:prstGeom prst="arc">
            <a:avLst>
              <a:gd name="adj1" fmla="val 16771306"/>
              <a:gd name="adj2" fmla="val 1798896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Группа 56"/>
          <p:cNvGrpSpPr/>
          <p:nvPr/>
        </p:nvGrpSpPr>
        <p:grpSpPr>
          <a:xfrm>
            <a:off x="3210966" y="457477"/>
            <a:ext cx="895585" cy="915300"/>
            <a:chOff x="8007735" y="827400"/>
            <a:chExt cx="243986" cy="249357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60" name="Овал 5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Дуга 61"/>
          <p:cNvSpPr/>
          <p:nvPr/>
        </p:nvSpPr>
        <p:spPr>
          <a:xfrm rot="771092">
            <a:off x="3081384" y="2872851"/>
            <a:ext cx="1305093" cy="1312398"/>
          </a:xfrm>
          <a:prstGeom prst="arc">
            <a:avLst>
              <a:gd name="adj1" fmla="val 16328026"/>
              <a:gd name="adj2" fmla="val 3127002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Дуга 62"/>
          <p:cNvSpPr/>
          <p:nvPr/>
        </p:nvSpPr>
        <p:spPr>
          <a:xfrm rot="771092">
            <a:off x="3040363" y="2798328"/>
            <a:ext cx="1453307" cy="1461442"/>
          </a:xfrm>
          <a:prstGeom prst="arc">
            <a:avLst>
              <a:gd name="adj1" fmla="val 16771306"/>
              <a:gd name="adj2" fmla="val 2394513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Дуга 63"/>
          <p:cNvSpPr/>
          <p:nvPr/>
        </p:nvSpPr>
        <p:spPr>
          <a:xfrm rot="771092">
            <a:off x="2987422" y="2713920"/>
            <a:ext cx="1621183" cy="1630258"/>
          </a:xfrm>
          <a:prstGeom prst="arc">
            <a:avLst>
              <a:gd name="adj1" fmla="val 16015697"/>
              <a:gd name="adj2" fmla="val 3127002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13"/>
            <a:ext cx="5965371" cy="32137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2D5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81250" y="501253"/>
            <a:ext cx="526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D54DD"/>
                </a:solidFill>
                <a:latin typeface="Montserrat ExtraBold" panose="00000900000000000000" pitchFamily="50" charset="-52"/>
              </a:rPr>
              <a:t>Table of content</a:t>
            </a:r>
            <a:endParaRPr lang="en-US" sz="4000" dirty="0">
              <a:solidFill>
                <a:srgbClr val="2D54DD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96000" y="1299109"/>
            <a:ext cx="4788454" cy="48970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NA overview</a:t>
            </a:r>
            <a:endParaRPr lang="en-US" sz="24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2985" y="1363151"/>
            <a:ext cx="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D54DD"/>
                </a:solidFill>
                <a:latin typeface="Montserrat ExtraBold" panose="00000900000000000000" pitchFamily="50" charset="-52"/>
              </a:rPr>
              <a:t>1</a:t>
            </a:r>
            <a:endParaRPr lang="en-US" dirty="0">
              <a:solidFill>
                <a:srgbClr val="2D54DD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2985" y="1872346"/>
            <a:ext cx="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D54DD"/>
                </a:solidFill>
                <a:latin typeface="Montserrat ExtraBold" panose="00000900000000000000" pitchFamily="50" charset="-52"/>
              </a:rPr>
              <a:t>2</a:t>
            </a:r>
            <a:endParaRPr lang="en-US" dirty="0">
              <a:solidFill>
                <a:srgbClr val="2D54DD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2289682"/>
            <a:ext cx="7011763" cy="48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The project advantages</a:t>
            </a:r>
            <a:endParaRPr lang="en-US" sz="2400" dirty="0">
              <a:solidFill>
                <a:srgbClr val="2D54DD"/>
              </a:solidFill>
              <a:latin typeface="Montserrat Alternates Thin" panose="000003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2985" y="2341945"/>
            <a:ext cx="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D54DD"/>
                </a:solidFill>
                <a:latin typeface="Montserrat ExtraBold" panose="00000900000000000000" pitchFamily="50" charset="-52"/>
              </a:rPr>
              <a:t>3</a:t>
            </a:r>
            <a:endParaRPr lang="en-US" dirty="0">
              <a:solidFill>
                <a:srgbClr val="2D54DD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131379" y="2712159"/>
            <a:ext cx="7011763" cy="48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Process Time-line</a:t>
            </a:r>
            <a:endParaRPr lang="en-US" sz="2400" dirty="0">
              <a:solidFill>
                <a:srgbClr val="2D54DD"/>
              </a:solidFill>
              <a:latin typeface="Montserrat Alternates Thin" panose="00000300000000000000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2985" y="2768068"/>
            <a:ext cx="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D54DD"/>
                </a:solidFill>
                <a:latin typeface="Montserrat ExtraBold" panose="00000900000000000000" pitchFamily="50" charset="-52"/>
              </a:rPr>
              <a:t>4</a:t>
            </a:r>
            <a:endParaRPr lang="en-US" dirty="0">
              <a:solidFill>
                <a:srgbClr val="2D54DD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2488" y="1400176"/>
            <a:ext cx="4267200" cy="27495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84" y="2297461"/>
            <a:ext cx="3333854" cy="95498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1810201"/>
            <a:ext cx="7011763" cy="48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2D54DD"/>
                </a:solidFill>
                <a:latin typeface="Montserrat Alternates Thin" panose="00000300000000000000" pitchFamily="50" charset="-52"/>
              </a:rPr>
              <a:t>Interfacing business-process</a:t>
            </a:r>
            <a:r>
              <a:rPr lang="ru-RU" sz="24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endParaRPr lang="en-US" sz="24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cxnSp>
        <p:nvCxnSpPr>
          <p:cNvPr id="25" name="Прямая соединительная линия 24"/>
          <p:cNvCxnSpPr>
            <a:endCxn id="37" idx="7"/>
          </p:cNvCxnSpPr>
          <p:nvPr/>
        </p:nvCxnSpPr>
        <p:spPr>
          <a:xfrm flipH="1">
            <a:off x="1515340" y="1410414"/>
            <a:ext cx="431111" cy="431036"/>
          </a:xfrm>
          <a:prstGeom prst="line">
            <a:avLst/>
          </a:prstGeom>
          <a:ln>
            <a:solidFill>
              <a:srgbClr val="2D54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2" idx="7"/>
          </p:cNvCxnSpPr>
          <p:nvPr/>
        </p:nvCxnSpPr>
        <p:spPr>
          <a:xfrm flipH="1">
            <a:off x="1162881" y="4965482"/>
            <a:ext cx="1016108" cy="1054809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7" idx="3"/>
          </p:cNvCxnSpPr>
          <p:nvPr/>
        </p:nvCxnSpPr>
        <p:spPr>
          <a:xfrm flipH="1">
            <a:off x="852488" y="3745043"/>
            <a:ext cx="280637" cy="295631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398451" y="5886248"/>
            <a:ext cx="895585" cy="915300"/>
            <a:chOff x="8007735" y="827400"/>
            <a:chExt cx="243986" cy="24935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1" name="Овал 30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133125" y="1774429"/>
            <a:ext cx="447793" cy="457651"/>
            <a:chOff x="8007735" y="827400"/>
            <a:chExt cx="243986" cy="249357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6" name="Овал 35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Овал 34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811" y="4985800"/>
            <a:ext cx="447793" cy="457651"/>
            <a:chOff x="8007735" y="827400"/>
            <a:chExt cx="243986" cy="249357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41" name="Овал 40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Овал 39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067547" y="3354413"/>
            <a:ext cx="447793" cy="457651"/>
            <a:chOff x="8007735" y="827400"/>
            <a:chExt cx="243986" cy="24935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46" name="Овал 45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Овал 44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1744207" y="3431126"/>
            <a:ext cx="895585" cy="915300"/>
            <a:chOff x="8007735" y="827400"/>
            <a:chExt cx="243986" cy="249357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51" name="Овал 50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Овал 49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282311" y="4965482"/>
            <a:ext cx="895585" cy="915300"/>
            <a:chOff x="8007735" y="827400"/>
            <a:chExt cx="243986" cy="249357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56" name="Овал 55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Овал 54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7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2574925" y="96253"/>
            <a:ext cx="10287000" cy="6674365"/>
            <a:chOff x="-1790700" y="-3584575"/>
            <a:chExt cx="10287000" cy="6858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1790700" y="-3584575"/>
              <a:ext cx="10287000" cy="6858000"/>
              <a:chOff x="0" y="0"/>
              <a:chExt cx="10287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287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4217194" y="1808163"/>
                <a:ext cx="1738849" cy="3114674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5917942" y="1867693"/>
                <a:ext cx="104771" cy="3047999"/>
              </a:xfrm>
              <a:custGeom>
                <a:avLst/>
                <a:gdLst>
                  <a:gd name="connsiteX0" fmla="*/ 0 w 114300"/>
                  <a:gd name="connsiteY0" fmla="*/ 3114675 h 3114675"/>
                  <a:gd name="connsiteX1" fmla="*/ 114300 w 114300"/>
                  <a:gd name="connsiteY1" fmla="*/ 3114675 h 3114675"/>
                  <a:gd name="connsiteX2" fmla="*/ 38100 w 114300"/>
                  <a:gd name="connsiteY2" fmla="*/ 0 h 3114675"/>
                  <a:gd name="connsiteX3" fmla="*/ 0 w 114300"/>
                  <a:gd name="connsiteY3" fmla="*/ 3114675 h 31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3114675">
                    <a:moveTo>
                      <a:pt x="0" y="3114675"/>
                    </a:moveTo>
                    <a:lnTo>
                      <a:pt x="114300" y="3114675"/>
                    </a:lnTo>
                    <a:lnTo>
                      <a:pt x="38100" y="0"/>
                    </a:lnTo>
                    <a:lnTo>
                      <a:pt x="0" y="31146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866" y="-410876"/>
              <a:ext cx="1434376" cy="410876"/>
            </a:xfrm>
            <a:prstGeom prst="rect">
              <a:avLst/>
            </a:prstGeom>
            <a:solidFill>
              <a:srgbClr val="F7F7F7"/>
            </a:solidFill>
          </p:spPr>
        </p:pic>
      </p:grpSp>
      <p:sp>
        <p:nvSpPr>
          <p:cNvPr id="12" name="Прямоугольник 11"/>
          <p:cNvSpPr/>
          <p:nvPr/>
        </p:nvSpPr>
        <p:spPr>
          <a:xfrm>
            <a:off x="-676327" y="96253"/>
            <a:ext cx="10664929" cy="6674365"/>
          </a:xfrm>
          <a:prstGeom prst="rect">
            <a:avLst/>
          </a:prstGeom>
          <a:gradFill>
            <a:gsLst>
              <a:gs pos="5000">
                <a:srgbClr val="2D54DD"/>
              </a:gs>
              <a:gs pos="100000">
                <a:srgbClr val="0EB27B">
                  <a:alpha val="13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естиугольник 10"/>
          <p:cNvSpPr/>
          <p:nvPr/>
        </p:nvSpPr>
        <p:spPr>
          <a:xfrm>
            <a:off x="4616451" y="-87382"/>
            <a:ext cx="8261874" cy="6858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5867192" y="3080008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Overview</a:t>
            </a:r>
            <a:endParaRPr lang="en-US" sz="2800" dirty="0">
              <a:latin typeface="Montserrat Alternates Black" panose="00000A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0322" y="2833786"/>
            <a:ext cx="5068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1</a:t>
            </a:r>
            <a:endParaRPr lang="en-US" sz="6000" dirty="0">
              <a:latin typeface="Montserrat Alternates Black" panose="00000A00000000000000" pitchFamily="50" charset="-52"/>
            </a:endParaRPr>
          </a:p>
        </p:txBody>
      </p:sp>
      <p:cxnSp>
        <p:nvCxnSpPr>
          <p:cNvPr id="16" name="Прямая соединительная линия 15"/>
          <p:cNvCxnSpPr>
            <a:endCxn id="21" idx="7"/>
          </p:cNvCxnSpPr>
          <p:nvPr/>
        </p:nvCxnSpPr>
        <p:spPr>
          <a:xfrm flipH="1">
            <a:off x="10187046" y="-469900"/>
            <a:ext cx="2254328" cy="2340190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9422616" y="1736247"/>
            <a:ext cx="895585" cy="915300"/>
            <a:chOff x="8007735" y="827400"/>
            <a:chExt cx="243986" cy="24935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0" name="Овал 1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347697" y="6106710"/>
            <a:ext cx="447793" cy="457651"/>
            <a:chOff x="8007735" y="827400"/>
            <a:chExt cx="243986" cy="24935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5" name="Овал 2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899905" y="2883967"/>
            <a:ext cx="895585" cy="915300"/>
            <a:chOff x="8007735" y="827400"/>
            <a:chExt cx="243986" cy="24935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0" name="Овал 2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282311" y="4965482"/>
            <a:ext cx="895585" cy="915300"/>
            <a:chOff x="8007735" y="827400"/>
            <a:chExt cx="243986" cy="24935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5" name="Овал 3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4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уга 20"/>
          <p:cNvSpPr/>
          <p:nvPr/>
        </p:nvSpPr>
        <p:spPr>
          <a:xfrm>
            <a:off x="1356222" y="2269183"/>
            <a:ext cx="3025288" cy="3042220"/>
          </a:xfrm>
          <a:prstGeom prst="arc">
            <a:avLst>
              <a:gd name="adj1" fmla="val 16771306"/>
              <a:gd name="adj2" fmla="val 3127002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8125723" y="273236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Overview</a:t>
            </a:r>
            <a:endParaRPr lang="en-US" sz="2800" dirty="0">
              <a:latin typeface="Montserrat Alternates Black" panose="00000A00000000000000" pitchFamily="50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6940" y="2099105"/>
            <a:ext cx="2866889" cy="2866889"/>
          </a:xfrm>
          <a:prstGeom prst="ellipse">
            <a:avLst/>
          </a:prstGeom>
          <a:gradFill>
            <a:gsLst>
              <a:gs pos="0">
                <a:srgbClr val="0EB27B"/>
              </a:gs>
              <a:gs pos="63000">
                <a:srgbClr val="2B59D8"/>
              </a:gs>
              <a:gs pos="22000">
                <a:srgbClr val="2D54DD"/>
              </a:gs>
              <a:gs pos="100000">
                <a:srgbClr val="0EB27B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Дуга 11"/>
          <p:cNvSpPr/>
          <p:nvPr/>
        </p:nvSpPr>
        <p:spPr>
          <a:xfrm>
            <a:off x="1546467" y="2140380"/>
            <a:ext cx="1036943" cy="3643026"/>
          </a:xfrm>
          <a:prstGeom prst="arc">
            <a:avLst>
              <a:gd name="adj1" fmla="val 16200000"/>
              <a:gd name="adj2" fmla="val 3957287"/>
            </a:avLst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Дуга 12"/>
          <p:cNvSpPr/>
          <p:nvPr/>
        </p:nvSpPr>
        <p:spPr>
          <a:xfrm flipH="1">
            <a:off x="866785" y="2099105"/>
            <a:ext cx="1408737" cy="3643026"/>
          </a:xfrm>
          <a:prstGeom prst="arc">
            <a:avLst>
              <a:gd name="adj1" fmla="val 16200000"/>
              <a:gd name="adj2" fmla="val 3738486"/>
            </a:avLst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Дуга 13"/>
          <p:cNvSpPr/>
          <p:nvPr/>
        </p:nvSpPr>
        <p:spPr>
          <a:xfrm flipH="1">
            <a:off x="2121579" y="2520599"/>
            <a:ext cx="1408737" cy="3242170"/>
          </a:xfrm>
          <a:prstGeom prst="arc">
            <a:avLst>
              <a:gd name="adj1" fmla="val 16200000"/>
              <a:gd name="adj2" fmla="val 4198880"/>
            </a:avLst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Дуга 16"/>
          <p:cNvSpPr/>
          <p:nvPr/>
        </p:nvSpPr>
        <p:spPr>
          <a:xfrm>
            <a:off x="3197301" y="1087190"/>
            <a:ext cx="738661" cy="3242170"/>
          </a:xfrm>
          <a:prstGeom prst="arc">
            <a:avLst>
              <a:gd name="adj1" fmla="val 16200000"/>
              <a:gd name="adj2" fmla="val 46945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Дуга 17"/>
          <p:cNvSpPr/>
          <p:nvPr/>
        </p:nvSpPr>
        <p:spPr>
          <a:xfrm>
            <a:off x="15223" y="2549552"/>
            <a:ext cx="1408737" cy="3242170"/>
          </a:xfrm>
          <a:prstGeom prst="arc">
            <a:avLst>
              <a:gd name="adj1" fmla="val 16200000"/>
              <a:gd name="adj2" fmla="val 4198880"/>
            </a:avLst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Дуга 21"/>
          <p:cNvSpPr/>
          <p:nvPr/>
        </p:nvSpPr>
        <p:spPr>
          <a:xfrm>
            <a:off x="-342898" y="1234149"/>
            <a:ext cx="5342477" cy="5372378"/>
          </a:xfrm>
          <a:prstGeom prst="arc">
            <a:avLst>
              <a:gd name="adj1" fmla="val 16771306"/>
              <a:gd name="adj2" fmla="val 3114862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Дуга 22"/>
          <p:cNvSpPr/>
          <p:nvPr/>
        </p:nvSpPr>
        <p:spPr>
          <a:xfrm>
            <a:off x="-749306" y="654790"/>
            <a:ext cx="6286373" cy="6321557"/>
          </a:xfrm>
          <a:prstGeom prst="arc">
            <a:avLst>
              <a:gd name="adj1" fmla="val 16771306"/>
              <a:gd name="adj2" fmla="val 2358026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Дуга 24"/>
          <p:cNvSpPr/>
          <p:nvPr/>
        </p:nvSpPr>
        <p:spPr>
          <a:xfrm>
            <a:off x="-1294699" y="106344"/>
            <a:ext cx="7377158" cy="7418447"/>
          </a:xfrm>
          <a:prstGeom prst="arc">
            <a:avLst>
              <a:gd name="adj1" fmla="val 17779107"/>
              <a:gd name="adj2" fmla="val 2173528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-6663769" y="-4148584"/>
            <a:ext cx="808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Поместите здесь ваш текст</a:t>
            </a:r>
          </a:p>
        </p:txBody>
      </p:sp>
      <p:sp>
        <p:nvSpPr>
          <p:cNvPr id="30" name="Дуга 29"/>
          <p:cNvSpPr/>
          <p:nvPr/>
        </p:nvSpPr>
        <p:spPr>
          <a:xfrm>
            <a:off x="-2979256" y="-886107"/>
            <a:ext cx="9800909" cy="9855763"/>
          </a:xfrm>
          <a:prstGeom prst="arc">
            <a:avLst>
              <a:gd name="adj1" fmla="val 17779107"/>
              <a:gd name="adj2" fmla="val 2173528"/>
            </a:avLst>
          </a:prstGeom>
          <a:ln w="3175">
            <a:solidFill>
              <a:srgbClr val="2D54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210" y="3370554"/>
            <a:ext cx="351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ontserrat Alternates Black" panose="00000A00000000000000" pitchFamily="50" charset="-52"/>
              </a:rPr>
              <a:t>Nuclear Assistant</a:t>
            </a:r>
            <a:endParaRPr lang="en-US" sz="2000" dirty="0">
              <a:solidFill>
                <a:schemeClr val="bg1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16" name="Дуга 15"/>
          <p:cNvSpPr/>
          <p:nvPr/>
        </p:nvSpPr>
        <p:spPr>
          <a:xfrm rot="7626262">
            <a:off x="-1141840" y="-1454539"/>
            <a:ext cx="5355936" cy="5755670"/>
          </a:xfrm>
          <a:prstGeom prst="arc">
            <a:avLst>
              <a:gd name="adj1" fmla="val 16200000"/>
              <a:gd name="adj2" fmla="val 719946"/>
            </a:avLst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7141742" y="1100481"/>
            <a:ext cx="37802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Software of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Service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Desk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 type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access to which is granted via 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Internet-connection by secure communication link 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VPN </a:t>
            </a:r>
            <a:r>
              <a:rPr lang="ru-RU" sz="1600" dirty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Virtual</a:t>
            </a:r>
            <a:r>
              <a:rPr lang="ru-RU" sz="1600" dirty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Private</a:t>
            </a:r>
            <a:r>
              <a:rPr lang="ru-RU" sz="1600" dirty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Network</a:t>
            </a:r>
            <a:r>
              <a:rPr lang="ru-RU" sz="1600" dirty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1600" dirty="0">
              <a:solidFill>
                <a:srgbClr val="1B39A5"/>
              </a:solidFill>
              <a:latin typeface="Montserrat Light" panose="000004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47818" y="3189868"/>
            <a:ext cx="345889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solution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automation of services in the atomic energy  industry based on ITIL recommendations</a:t>
            </a:r>
            <a:endParaRPr lang="en-US" sz="1600" dirty="0">
              <a:solidFill>
                <a:srgbClr val="1B39A5"/>
              </a:solidFill>
              <a:latin typeface="Montserrat Light" panose="00000400000000000000" pitchFamily="50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79774" y="5126348"/>
            <a:ext cx="3742415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One-stop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 service allowing for monitoring all application path from drafting up to the completion</a:t>
            </a:r>
            <a:r>
              <a:rPr lang="ru-RU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1B39A5"/>
                </a:solidFill>
                <a:latin typeface="Montserrat Light" panose="00000400000000000000" pitchFamily="50" charset="-52"/>
                <a:ea typeface="SimSun" panose="02010600030101010101" pitchFamily="2" charset="-122"/>
                <a:cs typeface="Times New Roman" panose="02020603050405020304" pitchFamily="18" charset="0"/>
              </a:rPr>
              <a:t>as well as to organize interfacing with atomic energy companies in RF</a:t>
            </a:r>
            <a:endParaRPr lang="en-US" sz="1600" dirty="0">
              <a:solidFill>
                <a:srgbClr val="1B39A5"/>
              </a:solidFill>
              <a:latin typeface="Montserrat Light" panose="00000400000000000000" pitchFamily="50" charset="-52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9091402" y="2454637"/>
            <a:ext cx="0" cy="609170"/>
          </a:xfrm>
          <a:prstGeom prst="line">
            <a:avLst/>
          </a:prstGeom>
          <a:ln>
            <a:solidFill>
              <a:srgbClr val="2D54DD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091402" y="4408029"/>
            <a:ext cx="0" cy="592258"/>
          </a:xfrm>
          <a:prstGeom prst="line">
            <a:avLst/>
          </a:prstGeom>
          <a:ln>
            <a:solidFill>
              <a:srgbClr val="2D54DD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091402" y="6475435"/>
            <a:ext cx="0" cy="827245"/>
          </a:xfrm>
          <a:prstGeom prst="line">
            <a:avLst/>
          </a:prstGeom>
          <a:ln>
            <a:solidFill>
              <a:srgbClr val="2D54DD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091402" y="769441"/>
            <a:ext cx="0" cy="272768"/>
          </a:xfrm>
          <a:prstGeom prst="line">
            <a:avLst/>
          </a:prstGeom>
          <a:ln>
            <a:solidFill>
              <a:srgbClr val="2D54DD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Дуга 62"/>
          <p:cNvSpPr/>
          <p:nvPr/>
        </p:nvSpPr>
        <p:spPr>
          <a:xfrm rot="13024118" flipV="1">
            <a:off x="-1106815" y="2849752"/>
            <a:ext cx="5355936" cy="5755670"/>
          </a:xfrm>
          <a:prstGeom prst="arc">
            <a:avLst>
              <a:gd name="adj1" fmla="val 16200000"/>
              <a:gd name="adj2" fmla="val 719946"/>
            </a:avLst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Прямоугольник 60"/>
          <p:cNvSpPr/>
          <p:nvPr/>
        </p:nvSpPr>
        <p:spPr>
          <a:xfrm>
            <a:off x="3189731" y="3355245"/>
            <a:ext cx="947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is</a:t>
            </a:r>
            <a:endParaRPr lang="en-US" sz="2000" dirty="0">
              <a:latin typeface="Montserrat Alternates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06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050" y="96253"/>
            <a:ext cx="11055204" cy="66548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676327" y="96253"/>
            <a:ext cx="10664929" cy="6654877"/>
          </a:xfrm>
          <a:prstGeom prst="rect">
            <a:avLst/>
          </a:prstGeom>
          <a:gradFill>
            <a:gsLst>
              <a:gs pos="5000">
                <a:srgbClr val="2D54DD"/>
              </a:gs>
              <a:gs pos="100000">
                <a:srgbClr val="0EB27B">
                  <a:alpha val="13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естиугольник 10"/>
          <p:cNvSpPr/>
          <p:nvPr/>
        </p:nvSpPr>
        <p:spPr>
          <a:xfrm>
            <a:off x="4616451" y="-87382"/>
            <a:ext cx="8261874" cy="6858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5867193" y="3080008"/>
            <a:ext cx="4906960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Interfacing</a:t>
            </a:r>
            <a:r>
              <a:rPr lang="ru-RU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 </a:t>
            </a:r>
            <a:r>
              <a:rPr lang="en-US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business-process</a:t>
            </a:r>
            <a:r>
              <a:rPr lang="ru-RU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 </a:t>
            </a:r>
            <a:endParaRPr lang="ru-RU" sz="2800" dirty="0">
              <a:solidFill>
                <a:srgbClr val="2D54DD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0322" y="2833786"/>
            <a:ext cx="6527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2</a:t>
            </a:r>
            <a:endParaRPr lang="en-US" sz="6000" dirty="0">
              <a:latin typeface="Montserrat Alternates Black" panose="00000A00000000000000" pitchFamily="50" charset="-52"/>
            </a:endParaRPr>
          </a:p>
        </p:txBody>
      </p:sp>
      <p:cxnSp>
        <p:nvCxnSpPr>
          <p:cNvPr id="16" name="Прямая соединительная линия 15"/>
          <p:cNvCxnSpPr>
            <a:endCxn id="21" idx="7"/>
          </p:cNvCxnSpPr>
          <p:nvPr/>
        </p:nvCxnSpPr>
        <p:spPr>
          <a:xfrm flipH="1">
            <a:off x="10187046" y="-800100"/>
            <a:ext cx="2572413" cy="2670390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9422616" y="1736247"/>
            <a:ext cx="895585" cy="915300"/>
            <a:chOff x="8007735" y="827400"/>
            <a:chExt cx="243986" cy="24935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0" name="Овал 1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347697" y="6106710"/>
            <a:ext cx="447793" cy="457651"/>
            <a:chOff x="8007735" y="827400"/>
            <a:chExt cx="243986" cy="24935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5" name="Овал 2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899905" y="2883967"/>
            <a:ext cx="895585" cy="915300"/>
            <a:chOff x="8007735" y="827400"/>
            <a:chExt cx="243986" cy="24935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0" name="Овал 2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282311" y="4965482"/>
            <a:ext cx="895585" cy="915300"/>
            <a:chOff x="8007735" y="827400"/>
            <a:chExt cx="243986" cy="24935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5" name="Овал 3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7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Группа 104"/>
          <p:cNvGrpSpPr/>
          <p:nvPr/>
        </p:nvGrpSpPr>
        <p:grpSpPr>
          <a:xfrm rot="18511205">
            <a:off x="3623673" y="1284388"/>
            <a:ext cx="5712966" cy="3613179"/>
            <a:chOff x="5824284" y="1659440"/>
            <a:chExt cx="7288843" cy="4609848"/>
          </a:xfrm>
        </p:grpSpPr>
        <p:sp>
          <p:nvSpPr>
            <p:cNvPr id="6" name="Овал 5"/>
            <p:cNvSpPr/>
            <p:nvPr/>
          </p:nvSpPr>
          <p:spPr>
            <a:xfrm>
              <a:off x="10607043" y="1659440"/>
              <a:ext cx="2506084" cy="25060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54D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Овал 7"/>
            <p:cNvSpPr/>
            <p:nvPr/>
          </p:nvSpPr>
          <p:spPr>
            <a:xfrm>
              <a:off x="5824284" y="4478087"/>
              <a:ext cx="1791201" cy="17912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 12"/>
            <p:cNvSpPr/>
            <p:nvPr/>
          </p:nvSpPr>
          <p:spPr>
            <a:xfrm rot="3088795">
              <a:off x="5956038" y="5204985"/>
              <a:ext cx="1540429" cy="353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kern="0" dirty="0" smtClean="0">
                  <a:solidFill>
                    <a:srgbClr val="1B39A5"/>
                  </a:solidFill>
                  <a:latin typeface="Montserrat Black" panose="00000A00000000000000" pitchFamily="50" charset="-52"/>
                </a:rPr>
                <a:t>Contractors</a:t>
              </a:r>
              <a:endParaRPr lang="en-US" sz="1200" dirty="0">
                <a:solidFill>
                  <a:srgbClr val="1B39A5"/>
                </a:solidFill>
                <a:latin typeface="Montserrat Black" panose="00000A00000000000000" pitchFamily="50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 rot="3088795">
              <a:off x="10956237" y="2871262"/>
              <a:ext cx="2101854" cy="472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kern="0" dirty="0" smtClean="0">
                  <a:solidFill>
                    <a:srgbClr val="1B39A5"/>
                  </a:solidFill>
                  <a:latin typeface="Montserrat Black" panose="00000A00000000000000" pitchFamily="50" charset="-52"/>
                </a:rPr>
                <a:t>TAVANA</a:t>
              </a:r>
              <a:endParaRPr lang="en-US" dirty="0">
                <a:solidFill>
                  <a:srgbClr val="1B39A5"/>
                </a:solidFill>
                <a:latin typeface="Montserrat Black" panose="00000A00000000000000" pitchFamily="50" charset="-52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615485" y="2062581"/>
              <a:ext cx="1780371" cy="17803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B27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 flipH="1">
              <a:off x="7204743" y="3220522"/>
              <a:ext cx="439070" cy="1400426"/>
            </a:xfrm>
            <a:prstGeom prst="straightConnector1">
              <a:avLst/>
            </a:prstGeom>
            <a:ln>
              <a:solidFill>
                <a:srgbClr val="1B39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>
              <a:endCxn id="7" idx="3"/>
            </p:cNvCxnSpPr>
            <p:nvPr/>
          </p:nvCxnSpPr>
          <p:spPr>
            <a:xfrm rot="3088795" flipH="1" flipV="1">
              <a:off x="7324189" y="3665143"/>
              <a:ext cx="724014" cy="1062062"/>
            </a:xfrm>
            <a:prstGeom prst="straightConnector1">
              <a:avLst/>
            </a:prstGeom>
            <a:ln>
              <a:solidFill>
                <a:srgbClr val="0EB2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rot="3088795" flipH="1">
              <a:off x="9512515" y="1850975"/>
              <a:ext cx="914821" cy="1130765"/>
            </a:xfrm>
            <a:prstGeom prst="straightConnector1">
              <a:avLst/>
            </a:prstGeom>
            <a:ln>
              <a:solidFill>
                <a:srgbClr val="1B39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 rot="3088795" flipV="1">
              <a:off x="9636080" y="2275871"/>
              <a:ext cx="716129" cy="959344"/>
            </a:xfrm>
            <a:prstGeom prst="straightConnector1">
              <a:avLst/>
            </a:prstGeom>
            <a:ln>
              <a:solidFill>
                <a:srgbClr val="0EB2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Овал 100"/>
            <p:cNvSpPr/>
            <p:nvPr/>
          </p:nvSpPr>
          <p:spPr>
            <a:xfrm>
              <a:off x="7417013" y="4772010"/>
              <a:ext cx="133350" cy="133350"/>
            </a:xfrm>
            <a:prstGeom prst="ellipse">
              <a:avLst/>
            </a:prstGeom>
            <a:solidFill>
              <a:srgbClr val="0EB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9475024" y="2175969"/>
              <a:ext cx="480545" cy="592805"/>
              <a:chOff x="9410705" y="-846426"/>
              <a:chExt cx="480545" cy="592805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9410705" y="-798120"/>
                <a:ext cx="389523" cy="38952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1B39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3088795">
                <a:off x="9410181" y="-734689"/>
                <a:ext cx="592805" cy="36933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4F6FE3"/>
                    </a:solidFill>
                    <a:latin typeface="Montserrat Alternates Black" panose="00000A00000000000000" pitchFamily="50" charset="-52"/>
                  </a:rPr>
                  <a:t>?</a:t>
                </a:r>
                <a:endParaRPr lang="en-US" dirty="0">
                  <a:solidFill>
                    <a:srgbClr val="4F6FE3"/>
                  </a:solidFill>
                  <a:latin typeface="Montserrat Alternates Black" panose="00000A00000000000000" pitchFamily="50" charset="-52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7124994" y="4042769"/>
              <a:ext cx="389523" cy="389523"/>
              <a:chOff x="1117182" y="3956829"/>
              <a:chExt cx="389523" cy="389523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1117182" y="3956829"/>
                <a:ext cx="389523" cy="38952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1B39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88795">
                <a:off x="1202971" y="4046382"/>
                <a:ext cx="221302" cy="221301"/>
              </a:xfrm>
              <a:prstGeom prst="rect">
                <a:avLst/>
              </a:prstGeom>
            </p:spPr>
          </p:pic>
        </p:grpSp>
        <p:grpSp>
          <p:nvGrpSpPr>
            <p:cNvPr id="70" name="Группа 69"/>
            <p:cNvGrpSpPr/>
            <p:nvPr/>
          </p:nvGrpSpPr>
          <p:grpSpPr>
            <a:xfrm>
              <a:off x="7584167" y="3764834"/>
              <a:ext cx="389523" cy="389523"/>
              <a:chOff x="-886450" y="1495015"/>
              <a:chExt cx="389523" cy="389523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-886450" y="1495015"/>
                <a:ext cx="389523" cy="38952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EB2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88795" flipH="1">
                <a:off x="-815598" y="1565865"/>
                <a:ext cx="247825" cy="247823"/>
              </a:xfrm>
              <a:prstGeom prst="rect">
                <a:avLst/>
              </a:prstGeom>
            </p:spPr>
          </p:pic>
        </p:grpSp>
        <p:grpSp>
          <p:nvGrpSpPr>
            <p:cNvPr id="75" name="Группа 74"/>
            <p:cNvGrpSpPr/>
            <p:nvPr/>
          </p:nvGrpSpPr>
          <p:grpSpPr>
            <a:xfrm>
              <a:off x="10004584" y="2546895"/>
              <a:ext cx="389523" cy="389523"/>
              <a:chOff x="8477101" y="3616947"/>
              <a:chExt cx="389523" cy="389523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8477101" y="3616947"/>
                <a:ext cx="389523" cy="38952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EB2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88795">
                <a:off x="8549387" y="3685380"/>
                <a:ext cx="249240" cy="249238"/>
              </a:xfrm>
              <a:prstGeom prst="rect">
                <a:avLst/>
              </a:prstGeom>
            </p:spPr>
          </p:pic>
        </p:grpSp>
      </p:grpSp>
      <p:sp>
        <p:nvSpPr>
          <p:cNvPr id="103" name="Прямоугольник 102"/>
          <p:cNvSpPr/>
          <p:nvPr/>
        </p:nvSpPr>
        <p:spPr>
          <a:xfrm>
            <a:off x="1159017" y="5529916"/>
            <a:ext cx="28096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 </a:t>
            </a:r>
            <a:r>
              <a:rPr lang="en-US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Accumulated</a:t>
            </a:r>
            <a:r>
              <a:rPr lang="ru-RU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 </a:t>
            </a:r>
            <a:r>
              <a:rPr lang="en-US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knowledge base</a:t>
            </a:r>
            <a:r>
              <a:rPr lang="ru-RU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 </a:t>
            </a:r>
            <a:endParaRPr lang="ru-RU" sz="1600" dirty="0">
              <a:solidFill>
                <a:srgbClr val="0A845B"/>
              </a:solidFill>
              <a:latin typeface="Montserrat" panose="00000500000000000000" pitchFamily="50" charset="-5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70744" y="1182470"/>
            <a:ext cx="439205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F6FE3"/>
                </a:solidFill>
                <a:latin typeface="Montserrat Alternates Black" panose="00000A00000000000000" pitchFamily="50" charset="-52"/>
              </a:rPr>
              <a:t>?</a:t>
            </a:r>
            <a:endParaRPr lang="en-US" sz="3200" dirty="0">
              <a:solidFill>
                <a:srgbClr val="4F6FE3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272651" y="1269702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rgbClr val="4F6FE3"/>
                </a:solidFill>
                <a:latin typeface="Montserrat" panose="00000500000000000000" pitchFamily="50" charset="-52"/>
              </a:rPr>
              <a:t>- </a:t>
            </a:r>
            <a:r>
              <a:rPr lang="en-US" b="1" kern="0" dirty="0" smtClean="0">
                <a:solidFill>
                  <a:srgbClr val="4F6FE3"/>
                </a:solidFill>
                <a:latin typeface="Montserrat" panose="00000500000000000000" pitchFamily="50" charset="-52"/>
              </a:rPr>
              <a:t>Types of</a:t>
            </a:r>
            <a:r>
              <a:rPr lang="ru-RU" b="1" kern="0" dirty="0" smtClean="0">
                <a:solidFill>
                  <a:srgbClr val="4F6FE3"/>
                </a:solidFill>
                <a:latin typeface="Montserrat" panose="00000500000000000000" pitchFamily="50" charset="-52"/>
              </a:rPr>
              <a:t> </a:t>
            </a:r>
            <a:r>
              <a:rPr lang="en-US" b="1" kern="0" dirty="0" smtClean="0">
                <a:solidFill>
                  <a:srgbClr val="4F6FE3"/>
                </a:solidFill>
                <a:latin typeface="Montserrat" panose="00000500000000000000" pitchFamily="50" charset="-52"/>
              </a:rPr>
              <a:t>requests</a:t>
            </a:r>
            <a:endParaRPr lang="en-US" b="1" kern="0" dirty="0">
              <a:solidFill>
                <a:srgbClr val="4F6FE3"/>
              </a:solidFill>
              <a:latin typeface="Montserrat" panose="00000500000000000000" pitchFamily="50" charset="-52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606394" y="1715220"/>
            <a:ext cx="179302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1B39A5"/>
                </a:solidFill>
                <a:latin typeface="Montserrat" panose="00000500000000000000" pitchFamily="50" charset="-52"/>
              </a:rPr>
              <a:t>Agreeing upon design modifications</a:t>
            </a:r>
            <a:endParaRPr lang="en-US" sz="1600" kern="0" dirty="0">
              <a:solidFill>
                <a:srgbClr val="1B39A5"/>
              </a:solidFill>
              <a:latin typeface="Montserrat" panose="00000500000000000000" pitchFamily="50" charset="-5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607809" y="2446276"/>
            <a:ext cx="1704443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1B39A5"/>
                </a:solidFill>
                <a:latin typeface="Montserrat" panose="00000500000000000000" pitchFamily="50" charset="-52"/>
              </a:rPr>
              <a:t>Technical decisions</a:t>
            </a:r>
            <a:endParaRPr lang="en-US" sz="1600" kern="0" dirty="0">
              <a:solidFill>
                <a:srgbClr val="1B39A5"/>
              </a:solidFill>
              <a:latin typeface="Montserrat" panose="00000500000000000000" pitchFamily="50" charset="-52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577029" y="2939884"/>
            <a:ext cx="203069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lang="en-US" sz="1600" kern="0" dirty="0" smtClean="0">
                <a:solidFill>
                  <a:srgbClr val="1B39A5"/>
                </a:solidFill>
                <a:latin typeface="Montserrat" panose="00000500000000000000" pitchFamily="50" charset="-52"/>
              </a:rPr>
              <a:t>Recommendations</a:t>
            </a:r>
            <a:endParaRPr lang="ru-RU" sz="1600" kern="0" dirty="0">
              <a:solidFill>
                <a:srgbClr val="1B39A5"/>
              </a:solidFill>
              <a:latin typeface="Montserrat" panose="00000500000000000000" pitchFamily="50" charset="-52"/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4" y="4069071"/>
            <a:ext cx="418006" cy="418004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1280470" y="4050563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rgbClr val="0EB27B"/>
                </a:solidFill>
                <a:latin typeface="Montserrat" panose="00000500000000000000" pitchFamily="50" charset="-52"/>
              </a:rPr>
              <a:t>- </a:t>
            </a:r>
            <a:r>
              <a:rPr lang="en-US" b="1" kern="0" dirty="0" smtClean="0">
                <a:solidFill>
                  <a:srgbClr val="0EB27B"/>
                </a:solidFill>
                <a:latin typeface="Montserrat" panose="00000500000000000000" pitchFamily="50" charset="-52"/>
              </a:rPr>
              <a:t>Complete solution</a:t>
            </a:r>
            <a:endParaRPr lang="en-US" b="1" kern="0" dirty="0">
              <a:solidFill>
                <a:srgbClr val="0EB27B"/>
              </a:solidFill>
              <a:latin typeface="Montserrat" panose="00000500000000000000" pitchFamily="50" charset="-52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561262" y="4470772"/>
            <a:ext cx="1878222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Export</a:t>
            </a:r>
            <a:r>
              <a:rPr lang="ru-RU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 </a:t>
            </a:r>
            <a:r>
              <a:rPr lang="en-US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control</a:t>
            </a:r>
            <a:endParaRPr lang="ru-RU" sz="1600" dirty="0">
              <a:solidFill>
                <a:srgbClr val="0A845B"/>
              </a:solidFill>
              <a:latin typeface="Montserrat" panose="00000500000000000000" pitchFamily="50" charset="-52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556716" y="5001985"/>
            <a:ext cx="1951037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Timely</a:t>
            </a:r>
            <a:r>
              <a:rPr lang="ru-RU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 </a:t>
            </a:r>
            <a:r>
              <a:rPr lang="en-US" sz="1600" dirty="0" smtClean="0">
                <a:solidFill>
                  <a:srgbClr val="0A845B"/>
                </a:solidFill>
                <a:latin typeface="Montserrat" panose="00000500000000000000" pitchFamily="50" charset="-52"/>
              </a:rPr>
              <a:t>feedback</a:t>
            </a:r>
            <a:endParaRPr lang="ru-RU" sz="1600" dirty="0">
              <a:solidFill>
                <a:srgbClr val="0A845B"/>
              </a:solidFill>
              <a:latin typeface="Montserrat" panose="00000500000000000000" pitchFamily="50" charset="-52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461219" y="1146989"/>
            <a:ext cx="655736" cy="655736"/>
          </a:xfrm>
          <a:prstGeom prst="ellipse">
            <a:avLst/>
          </a:prstGeom>
          <a:noFill/>
          <a:ln w="3175">
            <a:solidFill>
              <a:srgbClr val="1B39A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Прямоугольник 121"/>
          <p:cNvSpPr/>
          <p:nvPr/>
        </p:nvSpPr>
        <p:spPr>
          <a:xfrm>
            <a:off x="4929896" y="2962807"/>
            <a:ext cx="7360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2D54DD"/>
                </a:solidFill>
                <a:latin typeface="Montserrat Black" panose="00000A00000000000000" pitchFamily="50" charset="-52"/>
              </a:rPr>
              <a:t>ATEX</a:t>
            </a:r>
            <a:endParaRPr lang="ru-RU" dirty="0" smtClean="0">
              <a:solidFill>
                <a:srgbClr val="2D54DD"/>
              </a:solidFill>
              <a:latin typeface="Montserrat Black" panose="00000A00000000000000" pitchFamily="50" charset="-52"/>
            </a:endParaRPr>
          </a:p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rgbClr val="2D54DD"/>
                </a:solidFill>
                <a:latin typeface="Montserrat Black" panose="00000A00000000000000" pitchFamily="50" charset="-52"/>
              </a:rPr>
              <a:t>NA</a:t>
            </a:r>
            <a:endParaRPr lang="en-US" dirty="0">
              <a:solidFill>
                <a:srgbClr val="2D54DD"/>
              </a:solidFill>
              <a:latin typeface="Montserrat Black" panose="00000A00000000000000" pitchFamily="50" charset="-52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461219" y="3950205"/>
            <a:ext cx="655736" cy="655736"/>
          </a:xfrm>
          <a:prstGeom prst="ellipse">
            <a:avLst/>
          </a:prstGeom>
          <a:noFill/>
          <a:ln w="3175">
            <a:solidFill>
              <a:srgbClr val="0EB27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Прямоугольник 150"/>
          <p:cNvSpPr/>
          <p:nvPr/>
        </p:nvSpPr>
        <p:spPr>
          <a:xfrm>
            <a:off x="6047353" y="3069275"/>
            <a:ext cx="3616457" cy="28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- </a:t>
            </a:r>
            <a:r>
              <a:rPr lang="en-US" sz="14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Remote support integrator</a:t>
            </a:r>
            <a:endParaRPr lang="ru-RU" sz="1400" dirty="0">
              <a:solidFill>
                <a:srgbClr val="2D54DD"/>
              </a:solidFill>
              <a:latin typeface="Montserrat Alternates Black" panose="00000A00000000000000" pitchFamily="50" charset="-52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 flipH="1">
            <a:off x="10779979" y="5324894"/>
            <a:ext cx="1476856" cy="1533106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Группа 152"/>
          <p:cNvGrpSpPr/>
          <p:nvPr/>
        </p:nvGrpSpPr>
        <p:grpSpPr>
          <a:xfrm>
            <a:off x="11712755" y="796817"/>
            <a:ext cx="895585" cy="915300"/>
            <a:chOff x="8007735" y="827400"/>
            <a:chExt cx="243986" cy="249357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56" name="Овал 155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Овал 156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Овал 154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9896357" y="4905375"/>
            <a:ext cx="447793" cy="457651"/>
            <a:chOff x="8007735" y="827400"/>
            <a:chExt cx="243986" cy="249357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61" name="Овал 160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0" name="Овал 159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10899905" y="2883967"/>
            <a:ext cx="895585" cy="915300"/>
            <a:chOff x="8007735" y="827400"/>
            <a:chExt cx="243986" cy="249357"/>
          </a:xfrm>
        </p:grpSpPr>
        <p:grpSp>
          <p:nvGrpSpPr>
            <p:cNvPr id="164" name="Группа 163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66" name="Овал 165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5" name="Овал 164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11070615" y="5603094"/>
            <a:ext cx="895585" cy="915300"/>
            <a:chOff x="8007735" y="827400"/>
            <a:chExt cx="243986" cy="249357"/>
          </a:xfrm>
        </p:grpSpPr>
        <p:grpSp>
          <p:nvGrpSpPr>
            <p:cNvPr id="169" name="Группа 168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71" name="Овал 170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Овал 169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Прямоугольник 173"/>
          <p:cNvSpPr/>
          <p:nvPr/>
        </p:nvSpPr>
        <p:spPr>
          <a:xfrm>
            <a:off x="204672" y="140212"/>
            <a:ext cx="5346335" cy="43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Interfacing business-process</a:t>
            </a:r>
            <a:endParaRPr lang="ru-RU" sz="2400" dirty="0">
              <a:solidFill>
                <a:srgbClr val="2D54DD"/>
              </a:solidFill>
              <a:latin typeface="Montserrat Alternates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77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93568" y="-2108201"/>
            <a:ext cx="11264900" cy="11264900"/>
          </a:xfrm>
          <a:prstGeom prst="ellipse">
            <a:avLst/>
          </a:prstGeom>
          <a:noFill/>
          <a:ln w="3175">
            <a:solidFill>
              <a:srgbClr val="2D5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54DD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3224525" y="1041954"/>
            <a:ext cx="5716275" cy="5108263"/>
          </a:xfrm>
          <a:prstGeom prst="arc">
            <a:avLst>
              <a:gd name="adj1" fmla="val 16200000"/>
              <a:gd name="adj2" fmla="val 14579806"/>
            </a:avLst>
          </a:prstGeom>
          <a:noFill/>
          <a:ln w="12700" cap="rnd">
            <a:solidFill>
              <a:srgbClr val="2D54DD"/>
            </a:solidFill>
            <a:prstDash val="sysDot"/>
            <a:miter lim="400000"/>
            <a:headEnd type="oval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2D54DD"/>
              </a:solidFill>
              <a:effectLst/>
              <a:uFillTx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82487" y="2017393"/>
            <a:ext cx="2800350" cy="2800350"/>
          </a:xfrm>
          <a:prstGeom prst="ellipse">
            <a:avLst/>
          </a:prstGeom>
          <a:solidFill>
            <a:srgbClr val="2D54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54DD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877217" y="1413728"/>
            <a:ext cx="1685758" cy="523220"/>
            <a:chOff x="7258217" y="1413728"/>
            <a:chExt cx="1685758" cy="5232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258217" y="1413728"/>
              <a:ext cx="1685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[</a:t>
              </a:r>
              <a:r>
                <a:rPr lang="ru-RU" sz="2800" dirty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 </a:t>
              </a:r>
              <a:r>
                <a:rPr lang="ru-RU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1 </a:t>
              </a:r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]</a:t>
              </a:r>
              <a:endParaRPr lang="ru-RU" sz="2800" dirty="0">
                <a:solidFill>
                  <a:srgbClr val="2D54DD"/>
                </a:solidFill>
                <a:latin typeface="Montserrat Alternates" panose="00000500000000000000" pitchFamily="50" charset="-52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8199750" y="1512138"/>
              <a:ext cx="326399" cy="326399"/>
              <a:chOff x="675000" y="-1096650"/>
              <a:chExt cx="326399" cy="326399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742950" y="-102870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675000" y="-1096650"/>
                <a:ext cx="326399" cy="326399"/>
              </a:xfrm>
              <a:prstGeom prst="ellipse">
                <a:avLst/>
              </a:prstGeom>
              <a:noFill/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7886700" y="3155958"/>
            <a:ext cx="1685758" cy="523220"/>
            <a:chOff x="7343775" y="1394676"/>
            <a:chExt cx="1685758" cy="5232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343775" y="1394676"/>
              <a:ext cx="1685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[</a:t>
              </a:r>
              <a:r>
                <a:rPr lang="ru-RU" sz="2800" dirty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 </a:t>
              </a:r>
              <a:r>
                <a:rPr lang="ru-RU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2 </a:t>
              </a:r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]</a:t>
              </a:r>
              <a:endParaRPr lang="ru-RU" sz="2800" dirty="0">
                <a:solidFill>
                  <a:srgbClr val="2D54DD"/>
                </a:solidFill>
                <a:latin typeface="Montserrat Alternates" panose="00000500000000000000" pitchFamily="50" charset="-52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199750" y="1512138"/>
              <a:ext cx="326399" cy="326399"/>
              <a:chOff x="675000" y="-1096650"/>
              <a:chExt cx="326399" cy="326399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742950" y="-102870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675000" y="-1096650"/>
                <a:ext cx="326399" cy="326399"/>
              </a:xfrm>
              <a:prstGeom prst="ellipse">
                <a:avLst/>
              </a:prstGeom>
              <a:noFill/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6770771" y="5321401"/>
            <a:ext cx="1685758" cy="523220"/>
            <a:chOff x="7258217" y="1413728"/>
            <a:chExt cx="1685758" cy="52322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258217" y="1413728"/>
              <a:ext cx="1685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[</a:t>
              </a:r>
              <a:r>
                <a:rPr lang="ru-RU" sz="2800" dirty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 </a:t>
              </a:r>
              <a:r>
                <a:rPr lang="ru-RU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3 </a:t>
              </a:r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]</a:t>
              </a:r>
              <a:endParaRPr lang="ru-RU" sz="2800" dirty="0">
                <a:solidFill>
                  <a:srgbClr val="2D54DD"/>
                </a:solidFill>
                <a:latin typeface="Montserrat Alternates" panose="00000500000000000000" pitchFamily="50" charset="-52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8199750" y="1512138"/>
              <a:ext cx="326399" cy="326399"/>
              <a:chOff x="675000" y="-1096650"/>
              <a:chExt cx="326399" cy="326399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742950" y="-102870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675000" y="-1096650"/>
                <a:ext cx="326399" cy="326399"/>
              </a:xfrm>
              <a:prstGeom prst="ellipse">
                <a:avLst/>
              </a:prstGeom>
              <a:noFill/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4110182" y="5330926"/>
            <a:ext cx="1373781" cy="523220"/>
            <a:chOff x="8199750" y="1413728"/>
            <a:chExt cx="1373781" cy="523220"/>
          </a:xfrm>
        </p:grpSpPr>
        <p:sp>
          <p:nvSpPr>
            <p:cNvPr id="25" name="Прямоугольник 24"/>
            <p:cNvSpPr/>
            <p:nvPr/>
          </p:nvSpPr>
          <p:spPr>
            <a:xfrm flipH="1">
              <a:off x="8690713" y="1413728"/>
              <a:ext cx="8828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[</a:t>
              </a:r>
              <a:r>
                <a:rPr lang="ru-RU" sz="2800" dirty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 </a:t>
              </a:r>
              <a:r>
                <a:rPr lang="ru-RU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4 </a:t>
              </a:r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]</a:t>
              </a:r>
              <a:endParaRPr lang="ru-RU" sz="2800" dirty="0">
                <a:solidFill>
                  <a:srgbClr val="2D54DD"/>
                </a:solidFill>
                <a:latin typeface="Montserrat Alternates" panose="00000500000000000000" pitchFamily="50" charset="-52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8199750" y="1512138"/>
              <a:ext cx="326399" cy="326399"/>
              <a:chOff x="675000" y="-1096650"/>
              <a:chExt cx="326399" cy="326399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742950" y="-102870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75000" y="-1096650"/>
                <a:ext cx="326399" cy="326399"/>
              </a:xfrm>
              <a:prstGeom prst="ellipse">
                <a:avLst/>
              </a:prstGeom>
              <a:noFill/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3064505" y="3155959"/>
            <a:ext cx="1335881" cy="523220"/>
            <a:chOff x="8199750" y="1394678"/>
            <a:chExt cx="1335881" cy="523220"/>
          </a:xfrm>
        </p:grpSpPr>
        <p:sp>
          <p:nvSpPr>
            <p:cNvPr id="31" name="Прямоугольник 30"/>
            <p:cNvSpPr/>
            <p:nvPr/>
          </p:nvSpPr>
          <p:spPr>
            <a:xfrm flipH="1">
              <a:off x="8652813" y="1394678"/>
              <a:ext cx="8828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[</a:t>
              </a:r>
              <a:r>
                <a:rPr lang="ru-RU" sz="2800" dirty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 </a:t>
              </a:r>
              <a:r>
                <a:rPr lang="ru-RU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5 </a:t>
              </a:r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]</a:t>
              </a:r>
              <a:endParaRPr lang="ru-RU" sz="2800" dirty="0">
                <a:solidFill>
                  <a:srgbClr val="2D54DD"/>
                </a:solidFill>
                <a:latin typeface="Montserrat Alternates" panose="00000500000000000000" pitchFamily="50" charset="-52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8199750" y="1512138"/>
              <a:ext cx="326399" cy="326399"/>
              <a:chOff x="675000" y="-1096650"/>
              <a:chExt cx="326399" cy="326399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742950" y="-102870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675000" y="-1096650"/>
                <a:ext cx="326399" cy="326399"/>
              </a:xfrm>
              <a:prstGeom prst="ellipse">
                <a:avLst/>
              </a:prstGeom>
              <a:noFill/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4044138" y="1413726"/>
            <a:ext cx="1478960" cy="523220"/>
            <a:chOff x="8199750" y="1413727"/>
            <a:chExt cx="1478960" cy="523220"/>
          </a:xfrm>
        </p:grpSpPr>
        <p:sp>
          <p:nvSpPr>
            <p:cNvPr id="36" name="Прямоугольник 35"/>
            <p:cNvSpPr/>
            <p:nvPr/>
          </p:nvSpPr>
          <p:spPr>
            <a:xfrm flipH="1">
              <a:off x="8739735" y="1413727"/>
              <a:ext cx="9389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[</a:t>
              </a:r>
              <a:r>
                <a:rPr lang="ru-RU" sz="2800" dirty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 </a:t>
              </a:r>
              <a:r>
                <a:rPr lang="ru-RU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6 </a:t>
              </a:r>
              <a:r>
                <a:rPr lang="en-US" sz="2800" dirty="0" smtClean="0">
                  <a:solidFill>
                    <a:srgbClr val="2D54DD"/>
                  </a:solidFill>
                  <a:latin typeface="Montserrat Alternates" panose="00000500000000000000" pitchFamily="50" charset="-52"/>
                </a:rPr>
                <a:t>]</a:t>
              </a:r>
              <a:endParaRPr lang="ru-RU" sz="2800" dirty="0">
                <a:solidFill>
                  <a:srgbClr val="2D54DD"/>
                </a:solidFill>
                <a:latin typeface="Montserrat Alternates" panose="00000500000000000000" pitchFamily="50" charset="-52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8199750" y="1512138"/>
              <a:ext cx="326399" cy="326399"/>
              <a:chOff x="675000" y="-1096650"/>
              <a:chExt cx="326399" cy="326399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742950" y="-1028700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675000" y="-1096650"/>
                <a:ext cx="326399" cy="326399"/>
              </a:xfrm>
              <a:prstGeom prst="ellipse">
                <a:avLst/>
              </a:prstGeom>
              <a:noFill/>
              <a:ln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D54DD"/>
                  </a:solidFill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2192000" y="-4359523"/>
            <a:ext cx="285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tserrat ExtraBold" panose="00000900000000000000" pitchFamily="50" charset="-52"/>
              </a:rPr>
              <a:t>Решение</a:t>
            </a:r>
            <a:endParaRPr lang="en-US" sz="2800" dirty="0">
              <a:solidFill>
                <a:schemeClr val="bg1"/>
              </a:solidFill>
              <a:latin typeface="Montserrat ExtraBold" panose="00000900000000000000" pitchFamily="50" charset="-52"/>
            </a:endParaRP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8333028" y="1159408"/>
            <a:ext cx="2192480" cy="965641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Sign contracts with 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 </a:t>
            </a:r>
            <a:r>
              <a:rPr lang="ru-RU" sz="1200" dirty="0">
                <a:solidFill>
                  <a:srgbClr val="2D54DD"/>
                </a:solidFill>
                <a:latin typeface="Montserrat" panose="00000500000000000000" pitchFamily="50" charset="-52"/>
              </a:rPr>
              <a:t>JSC </a:t>
            </a:r>
            <a:r>
              <a:rPr lang="ru-RU" sz="1200" dirty="0" err="1" smtClean="0">
                <a:solidFill>
                  <a:srgbClr val="2D54DD"/>
                </a:solidFill>
                <a:latin typeface="Montserrat" panose="00000500000000000000" pitchFamily="50" charset="-52"/>
              </a:rPr>
              <a:t>Atomtechexport</a:t>
            </a:r>
            <a:endParaRPr lang="ru-RU" sz="12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385337" y="1159408"/>
            <a:ext cx="2466647" cy="96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200"/>
              </a:lnSpc>
            </a:pP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The Principal has possibility to close the application and 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put a grade for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the application fulfillment</a:t>
            </a:r>
            <a:endParaRPr lang="en-US" sz="12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9101403" y="3005392"/>
            <a:ext cx="2242176" cy="96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The Principal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obtains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required number of accounts for access to </a:t>
            </a:r>
            <a:r>
              <a:rPr lang="ru-RU" sz="1200" dirty="0" err="1" smtClean="0">
                <a:solidFill>
                  <a:srgbClr val="2D54DD"/>
                </a:solidFill>
                <a:latin typeface="Montserrat" panose="00000500000000000000" pitchFamily="50" charset="-52"/>
              </a:rPr>
              <a:t>Nuclear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ru-RU" sz="1200" dirty="0" err="1" smtClean="0">
                <a:solidFill>
                  <a:srgbClr val="2D54DD"/>
                </a:solidFill>
                <a:latin typeface="Montserrat" panose="00000500000000000000" pitchFamily="50" charset="-52"/>
              </a:rPr>
              <a:t>Assistan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t system</a:t>
            </a:r>
            <a:endParaRPr lang="ru-RU" sz="12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8089137" y="5429336"/>
            <a:ext cx="2228283" cy="62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</a:pP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The Principal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creates an application in the system using the account in the system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;</a:t>
            </a:r>
            <a:endParaRPr lang="ru-RU" sz="12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505009" y="5275203"/>
            <a:ext cx="2522892" cy="992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200"/>
              </a:lnSpc>
            </a:pP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After the application placing in the system,</a:t>
            </a:r>
            <a:r>
              <a:rPr lang="ru-RU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it is accessible for processing and monitoring by all Contractor’s participants</a:t>
            </a:r>
            <a:endParaRPr lang="ru-RU" sz="12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55078" y="3005393"/>
            <a:ext cx="2458125" cy="1058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200"/>
              </a:lnSpc>
            </a:pP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Agreements and official replies from the companies-participants can be attached in scan forms </a:t>
            </a:r>
            <a:r>
              <a:rPr lang="en-US" sz="1200" dirty="0">
                <a:solidFill>
                  <a:srgbClr val="2D54DD"/>
                </a:solidFill>
                <a:latin typeface="Montserrat" panose="00000500000000000000" pitchFamily="50" charset="-52"/>
              </a:rPr>
              <a:t>and a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copy can be </a:t>
            </a:r>
            <a:r>
              <a:rPr lang="en-US" sz="1200" dirty="0">
                <a:solidFill>
                  <a:srgbClr val="2D54DD"/>
                </a:solidFill>
                <a:latin typeface="Montserrat" panose="00000500000000000000" pitchFamily="50" charset="-52"/>
              </a:rPr>
              <a:t>sent by </a:t>
            </a:r>
            <a:r>
              <a:rPr lang="en-US" sz="1200" dirty="0" smtClean="0">
                <a:solidFill>
                  <a:srgbClr val="2D54DD"/>
                </a:solidFill>
                <a:latin typeface="Montserrat" panose="00000500000000000000" pitchFamily="50" charset="-52"/>
              </a:rPr>
              <a:t>e-mail, if required</a:t>
            </a:r>
            <a:endParaRPr lang="ru-RU" sz="1200" dirty="0">
              <a:solidFill>
                <a:srgbClr val="2D54DD"/>
              </a:solidFill>
              <a:latin typeface="Montserrat" panose="00000500000000000000" pitchFamily="50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5130" y="3134270"/>
            <a:ext cx="202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Montserrat Alternates Black" panose="00000A00000000000000" pitchFamily="50" charset="-52"/>
              </a:rPr>
              <a:t>Nuclear Assistant</a:t>
            </a:r>
            <a:endParaRPr lang="en-US" sz="2000" dirty="0">
              <a:solidFill>
                <a:schemeClr val="bg1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0" y="-2709347"/>
            <a:ext cx="12291929" cy="12291929"/>
          </a:xfrm>
          <a:prstGeom prst="ellipse">
            <a:avLst/>
          </a:prstGeom>
          <a:noFill/>
          <a:ln w="3175">
            <a:solidFill>
              <a:srgbClr val="B7C4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54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691" y="99429"/>
            <a:ext cx="9977553" cy="66517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676327" y="96253"/>
            <a:ext cx="10664929" cy="6654877"/>
          </a:xfrm>
          <a:prstGeom prst="rect">
            <a:avLst/>
          </a:prstGeom>
          <a:gradFill>
            <a:gsLst>
              <a:gs pos="5000">
                <a:srgbClr val="2D54DD"/>
              </a:gs>
              <a:gs pos="100000">
                <a:srgbClr val="0EB27B">
                  <a:alpha val="13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естиугольник 10"/>
          <p:cNvSpPr/>
          <p:nvPr/>
        </p:nvSpPr>
        <p:spPr>
          <a:xfrm>
            <a:off x="4616451" y="-87382"/>
            <a:ext cx="8261874" cy="6858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5867193" y="3080008"/>
            <a:ext cx="4906960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The project advantages</a:t>
            </a:r>
            <a:endParaRPr lang="ru-RU" sz="2800" dirty="0">
              <a:solidFill>
                <a:srgbClr val="2D54DD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0322" y="2833786"/>
            <a:ext cx="6527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2D54DD"/>
                </a:solidFill>
                <a:latin typeface="Montserrat Alternates Black" panose="00000A00000000000000" pitchFamily="50" charset="-52"/>
              </a:rPr>
              <a:t>3</a:t>
            </a:r>
            <a:endParaRPr lang="en-US" sz="6000" dirty="0">
              <a:latin typeface="Montserrat Alternates Black" panose="00000A00000000000000" pitchFamily="50" charset="-52"/>
            </a:endParaRPr>
          </a:p>
        </p:txBody>
      </p:sp>
      <p:cxnSp>
        <p:nvCxnSpPr>
          <p:cNvPr id="16" name="Прямая соединительная линия 15"/>
          <p:cNvCxnSpPr>
            <a:endCxn id="21" idx="7"/>
          </p:cNvCxnSpPr>
          <p:nvPr/>
        </p:nvCxnSpPr>
        <p:spPr>
          <a:xfrm flipH="1">
            <a:off x="10187046" y="815481"/>
            <a:ext cx="1016108" cy="1054809"/>
          </a:xfrm>
          <a:prstGeom prst="line">
            <a:avLst/>
          </a:prstGeom>
          <a:ln>
            <a:solidFill>
              <a:srgbClr val="2D5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9422616" y="1736247"/>
            <a:ext cx="895585" cy="915300"/>
            <a:chOff x="8007735" y="827400"/>
            <a:chExt cx="243986" cy="24935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0" name="Овал 1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347697" y="6106710"/>
            <a:ext cx="447793" cy="457651"/>
            <a:chOff x="8007735" y="827400"/>
            <a:chExt cx="243986" cy="24935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25" name="Овал 2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899905" y="2883967"/>
            <a:ext cx="895585" cy="915300"/>
            <a:chOff x="8007735" y="827400"/>
            <a:chExt cx="243986" cy="24935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0" name="Овал 29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282311" y="4965482"/>
            <a:ext cx="895585" cy="915300"/>
            <a:chOff x="8007735" y="827400"/>
            <a:chExt cx="243986" cy="24935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35" name="Овал 34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1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flipH="1">
            <a:off x="6633473" y="1962604"/>
            <a:ext cx="2359050" cy="0"/>
          </a:xfrm>
          <a:prstGeom prst="line">
            <a:avLst/>
          </a:prstGeom>
          <a:ln w="3175">
            <a:solidFill>
              <a:srgbClr val="1B39A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633473" y="4131722"/>
            <a:ext cx="2359050" cy="0"/>
          </a:xfrm>
          <a:prstGeom prst="line">
            <a:avLst/>
          </a:prstGeom>
          <a:ln w="3175">
            <a:solidFill>
              <a:srgbClr val="1B39A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198487" y="904134"/>
            <a:ext cx="2359050" cy="0"/>
          </a:xfrm>
          <a:prstGeom prst="line">
            <a:avLst/>
          </a:prstGeom>
          <a:ln w="3175">
            <a:solidFill>
              <a:srgbClr val="1B39A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81098" y="4788915"/>
            <a:ext cx="2213047" cy="76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100"/>
            </a:lvl1pPr>
            <a:lvl2pPr marL="628650" lvl="1" indent="-171450">
              <a:buFont typeface="Arial" panose="020B0604020202020204" pitchFamily="34" charset="0"/>
              <a:buChar char="•"/>
              <a:defRPr sz="1100"/>
            </a:lvl2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B39A5"/>
                </a:solidFill>
                <a:effectLst/>
                <a:uLnTx/>
                <a:uFillTx/>
                <a:latin typeface="Montserrat Alternates Black" panose="00000A00000000000000" pitchFamily="50" charset="-52"/>
              </a:rPr>
              <a:t>Accumulation of operation knowledge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1B39A5"/>
                </a:solidFill>
                <a:effectLst/>
                <a:uLnTx/>
                <a:uFillTx/>
                <a:latin typeface="Montserrat Alternates Black" panose="00000A00000000000000" pitchFamily="50" charset="-52"/>
              </a:rPr>
              <a:t> base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B39A5"/>
              </a:solidFill>
              <a:effectLst/>
              <a:uLnTx/>
              <a:uFillTx/>
              <a:latin typeface="Montserrat Alternates Black" panose="00000A00000000000000" pitchFamily="50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33473" y="904134"/>
            <a:ext cx="0" cy="6029960"/>
          </a:xfrm>
          <a:prstGeom prst="line">
            <a:avLst/>
          </a:prstGeom>
          <a:ln w="3175">
            <a:solidFill>
              <a:srgbClr val="1B39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333026" y="582663"/>
            <a:ext cx="600894" cy="600894"/>
            <a:chOff x="7358743" y="624114"/>
            <a:chExt cx="812800" cy="812800"/>
          </a:xfrm>
        </p:grpSpPr>
        <p:sp>
          <p:nvSpPr>
            <p:cNvPr id="8" name="Овал 7"/>
            <p:cNvSpPr/>
            <p:nvPr/>
          </p:nvSpPr>
          <p:spPr>
            <a:xfrm>
              <a:off x="7358743" y="624114"/>
              <a:ext cx="812800" cy="812800"/>
            </a:xfrm>
            <a:prstGeom prst="ellipse">
              <a:avLst/>
            </a:prstGeom>
            <a:solidFill>
              <a:srgbClr val="93A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489422" y="754793"/>
              <a:ext cx="551442" cy="551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Овал 8"/>
            <p:cNvSpPr/>
            <p:nvPr/>
          </p:nvSpPr>
          <p:spPr>
            <a:xfrm>
              <a:off x="7570649" y="836020"/>
              <a:ext cx="388988" cy="388988"/>
            </a:xfrm>
            <a:prstGeom prst="ellipse">
              <a:avLst/>
            </a:prstGeom>
            <a:solidFill>
              <a:srgbClr val="1B39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Дуга 11"/>
          <p:cNvSpPr/>
          <p:nvPr/>
        </p:nvSpPr>
        <p:spPr>
          <a:xfrm rot="7939250">
            <a:off x="6095169" y="525422"/>
            <a:ext cx="924735" cy="924735"/>
          </a:xfrm>
          <a:prstGeom prst="arc">
            <a:avLst>
              <a:gd name="adj1" fmla="val 18578793"/>
              <a:gd name="adj2" fmla="val 3391775"/>
            </a:avLst>
          </a:prstGeom>
          <a:ln w="3175">
            <a:solidFill>
              <a:srgbClr val="1B39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198487" y="2988850"/>
            <a:ext cx="2359050" cy="0"/>
          </a:xfrm>
          <a:prstGeom prst="line">
            <a:avLst/>
          </a:prstGeom>
          <a:ln w="3175">
            <a:solidFill>
              <a:srgbClr val="1B39A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6333026" y="1681596"/>
            <a:ext cx="600894" cy="600894"/>
            <a:chOff x="7358743" y="624114"/>
            <a:chExt cx="812800" cy="812800"/>
          </a:xfrm>
        </p:grpSpPr>
        <p:sp>
          <p:nvSpPr>
            <p:cNvPr id="36" name="Овал 35"/>
            <p:cNvSpPr/>
            <p:nvPr/>
          </p:nvSpPr>
          <p:spPr>
            <a:xfrm>
              <a:off x="7358743" y="624114"/>
              <a:ext cx="812800" cy="812800"/>
            </a:xfrm>
            <a:prstGeom prst="ellipse">
              <a:avLst/>
            </a:prstGeom>
            <a:solidFill>
              <a:srgbClr val="93A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489422" y="754793"/>
              <a:ext cx="551442" cy="551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570649" y="836020"/>
              <a:ext cx="388988" cy="388988"/>
            </a:xfrm>
            <a:prstGeom prst="ellipse">
              <a:avLst/>
            </a:prstGeom>
            <a:solidFill>
              <a:srgbClr val="1B39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Дуга 38"/>
          <p:cNvSpPr/>
          <p:nvPr/>
        </p:nvSpPr>
        <p:spPr>
          <a:xfrm rot="2622269">
            <a:off x="6281772" y="1556064"/>
            <a:ext cx="924735" cy="924735"/>
          </a:xfrm>
          <a:prstGeom prst="arc">
            <a:avLst>
              <a:gd name="adj1" fmla="val 18578793"/>
              <a:gd name="adj2" fmla="val 3391775"/>
            </a:avLst>
          </a:prstGeom>
          <a:ln w="3175">
            <a:solidFill>
              <a:srgbClr val="1B39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Группа 39"/>
          <p:cNvGrpSpPr/>
          <p:nvPr/>
        </p:nvGrpSpPr>
        <p:grpSpPr>
          <a:xfrm>
            <a:off x="6333026" y="2665764"/>
            <a:ext cx="600894" cy="600894"/>
            <a:chOff x="7358743" y="624114"/>
            <a:chExt cx="812800" cy="812800"/>
          </a:xfrm>
        </p:grpSpPr>
        <p:sp>
          <p:nvSpPr>
            <p:cNvPr id="41" name="Овал 40"/>
            <p:cNvSpPr/>
            <p:nvPr/>
          </p:nvSpPr>
          <p:spPr>
            <a:xfrm>
              <a:off x="7358743" y="624114"/>
              <a:ext cx="812800" cy="812800"/>
            </a:xfrm>
            <a:prstGeom prst="ellipse">
              <a:avLst/>
            </a:prstGeom>
            <a:solidFill>
              <a:srgbClr val="93A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489422" y="754793"/>
              <a:ext cx="551442" cy="551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7570649" y="836020"/>
              <a:ext cx="388988" cy="388988"/>
            </a:xfrm>
            <a:prstGeom prst="ellipse">
              <a:avLst/>
            </a:prstGeom>
            <a:solidFill>
              <a:srgbClr val="1B39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Дуга 43"/>
          <p:cNvSpPr/>
          <p:nvPr/>
        </p:nvSpPr>
        <p:spPr>
          <a:xfrm rot="7939250">
            <a:off x="6095169" y="2608523"/>
            <a:ext cx="924735" cy="924735"/>
          </a:xfrm>
          <a:prstGeom prst="arc">
            <a:avLst>
              <a:gd name="adj1" fmla="val 18578793"/>
              <a:gd name="adj2" fmla="val 3391775"/>
            </a:avLst>
          </a:prstGeom>
          <a:ln w="3175">
            <a:solidFill>
              <a:srgbClr val="1B39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Группа 44"/>
          <p:cNvGrpSpPr/>
          <p:nvPr/>
        </p:nvGrpSpPr>
        <p:grpSpPr>
          <a:xfrm>
            <a:off x="6333026" y="3801485"/>
            <a:ext cx="600894" cy="600894"/>
            <a:chOff x="7358743" y="624114"/>
            <a:chExt cx="812800" cy="812800"/>
          </a:xfrm>
        </p:grpSpPr>
        <p:sp>
          <p:nvSpPr>
            <p:cNvPr id="46" name="Овал 45"/>
            <p:cNvSpPr/>
            <p:nvPr/>
          </p:nvSpPr>
          <p:spPr>
            <a:xfrm>
              <a:off x="7358743" y="624114"/>
              <a:ext cx="812800" cy="812800"/>
            </a:xfrm>
            <a:prstGeom prst="ellipse">
              <a:avLst/>
            </a:prstGeom>
            <a:solidFill>
              <a:srgbClr val="93A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7489422" y="754793"/>
              <a:ext cx="551442" cy="551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570649" y="836020"/>
              <a:ext cx="388988" cy="388988"/>
            </a:xfrm>
            <a:prstGeom prst="ellipse">
              <a:avLst/>
            </a:prstGeom>
            <a:solidFill>
              <a:srgbClr val="1B39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Дуга 49"/>
          <p:cNvSpPr/>
          <p:nvPr/>
        </p:nvSpPr>
        <p:spPr>
          <a:xfrm rot="2622269">
            <a:off x="6253656" y="3731594"/>
            <a:ext cx="924735" cy="924735"/>
          </a:xfrm>
          <a:prstGeom prst="arc">
            <a:avLst>
              <a:gd name="adj1" fmla="val 18578793"/>
              <a:gd name="adj2" fmla="val 3391775"/>
            </a:avLst>
          </a:prstGeom>
          <a:ln w="3175">
            <a:solidFill>
              <a:srgbClr val="1B39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198487" y="5138643"/>
            <a:ext cx="2359050" cy="0"/>
          </a:xfrm>
          <a:prstGeom prst="line">
            <a:avLst/>
          </a:prstGeom>
          <a:ln w="3175">
            <a:solidFill>
              <a:srgbClr val="1B39A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6333026" y="4815557"/>
            <a:ext cx="600894" cy="600894"/>
            <a:chOff x="7358743" y="624114"/>
            <a:chExt cx="812800" cy="812800"/>
          </a:xfrm>
        </p:grpSpPr>
        <p:sp>
          <p:nvSpPr>
            <p:cNvPr id="59" name="Овал 58"/>
            <p:cNvSpPr/>
            <p:nvPr/>
          </p:nvSpPr>
          <p:spPr>
            <a:xfrm>
              <a:off x="7358743" y="624114"/>
              <a:ext cx="812800" cy="812800"/>
            </a:xfrm>
            <a:prstGeom prst="ellipse">
              <a:avLst/>
            </a:prstGeom>
            <a:solidFill>
              <a:srgbClr val="93A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489422" y="754793"/>
              <a:ext cx="551442" cy="551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570649" y="836020"/>
              <a:ext cx="388988" cy="388988"/>
            </a:xfrm>
            <a:prstGeom prst="ellipse">
              <a:avLst/>
            </a:prstGeom>
            <a:solidFill>
              <a:srgbClr val="1B39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Дуга 61"/>
          <p:cNvSpPr/>
          <p:nvPr/>
        </p:nvSpPr>
        <p:spPr>
          <a:xfrm rot="7939250">
            <a:off x="6095169" y="4758316"/>
            <a:ext cx="924735" cy="924735"/>
          </a:xfrm>
          <a:prstGeom prst="arc">
            <a:avLst>
              <a:gd name="adj1" fmla="val 18578793"/>
              <a:gd name="adj2" fmla="val 3391775"/>
            </a:avLst>
          </a:prstGeom>
          <a:ln w="3175">
            <a:solidFill>
              <a:srgbClr val="1B39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6633473" y="6245575"/>
            <a:ext cx="2359050" cy="0"/>
          </a:xfrm>
          <a:prstGeom prst="line">
            <a:avLst/>
          </a:prstGeom>
          <a:ln w="3175">
            <a:solidFill>
              <a:srgbClr val="1B39A5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 rot="2622269">
            <a:off x="6253656" y="5845447"/>
            <a:ext cx="924735" cy="924735"/>
          </a:xfrm>
          <a:prstGeom prst="arc">
            <a:avLst>
              <a:gd name="adj1" fmla="val 18578793"/>
              <a:gd name="adj2" fmla="val 3391775"/>
            </a:avLst>
          </a:prstGeom>
          <a:ln w="3175">
            <a:solidFill>
              <a:srgbClr val="1B39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 68"/>
          <p:cNvSpPr/>
          <p:nvPr/>
        </p:nvSpPr>
        <p:spPr>
          <a:xfrm>
            <a:off x="4066721" y="3900012"/>
            <a:ext cx="2515868" cy="32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kern="0" dirty="0" smtClean="0">
                <a:solidFill>
                  <a:srgbClr val="1B39A5"/>
                </a:solidFill>
                <a:latin typeface="Montserrat Alternates Black" panose="00000A00000000000000" pitchFamily="50" charset="-52"/>
              </a:rPr>
              <a:t>Safety operation</a:t>
            </a:r>
            <a:endParaRPr lang="ru-RU" kern="0" dirty="0">
              <a:solidFill>
                <a:srgbClr val="1B39A5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81098" y="2583419"/>
            <a:ext cx="2233327" cy="5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kern="0" dirty="0" smtClean="0">
                <a:solidFill>
                  <a:srgbClr val="1B39A5"/>
                </a:solidFill>
                <a:latin typeface="Montserrat Alternates Black" panose="00000A00000000000000" pitchFamily="50" charset="-52"/>
              </a:rPr>
              <a:t>Efficient time-management</a:t>
            </a:r>
            <a:endParaRPr lang="en-US" kern="0" dirty="0">
              <a:solidFill>
                <a:srgbClr val="1B39A5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50241" y="1703369"/>
            <a:ext cx="2304084" cy="5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kern="0" dirty="0" smtClean="0">
                <a:solidFill>
                  <a:srgbClr val="1B39A5"/>
                </a:solidFill>
                <a:latin typeface="Montserrat Alternates Black" panose="00000A00000000000000" pitchFamily="50" charset="-52"/>
              </a:rPr>
              <a:t>Convenient </a:t>
            </a:r>
            <a:r>
              <a:rPr lang="ru-RU" kern="0" dirty="0" smtClean="0">
                <a:solidFill>
                  <a:srgbClr val="1B39A5"/>
                </a:solidFill>
                <a:latin typeface="Montserrat Alternates Black" panose="00000A00000000000000" pitchFamily="50" charset="-52"/>
              </a:rPr>
              <a:t> </a:t>
            </a:r>
            <a:r>
              <a:rPr lang="en-US" kern="0" dirty="0" smtClean="0">
                <a:solidFill>
                  <a:srgbClr val="1B39A5"/>
                </a:solidFill>
                <a:latin typeface="Montserrat Alternates Black" panose="00000A00000000000000" pitchFamily="50" charset="-52"/>
              </a:rPr>
              <a:t>interface</a:t>
            </a:r>
            <a:endParaRPr lang="ru-RU" kern="0" dirty="0">
              <a:solidFill>
                <a:srgbClr val="1B39A5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77026" y="783395"/>
            <a:ext cx="2845499" cy="76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kern="0" dirty="0" smtClean="0">
                <a:solidFill>
                  <a:srgbClr val="1B39A5"/>
                </a:solidFill>
                <a:latin typeface="Montserrat Alternates Black" panose="00000A00000000000000" pitchFamily="50" charset="-52"/>
              </a:rPr>
              <a:t>Reducing of feedback receiving terms</a:t>
            </a:r>
            <a:endParaRPr lang="ru-RU" kern="0" dirty="0">
              <a:solidFill>
                <a:srgbClr val="1B39A5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50241" y="5775243"/>
            <a:ext cx="2845499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kern="0" dirty="0" smtClean="0">
                <a:solidFill>
                  <a:srgbClr val="0EB27B"/>
                </a:solidFill>
                <a:latin typeface="Montserrat Alternates Black" panose="00000A00000000000000" pitchFamily="50" charset="-52"/>
              </a:rPr>
              <a:t>Support rendering</a:t>
            </a:r>
            <a:r>
              <a:rPr lang="ru-RU" kern="0" dirty="0" smtClean="0">
                <a:solidFill>
                  <a:srgbClr val="0EB27B"/>
                </a:solidFill>
                <a:latin typeface="Montserrat Alternates Black" panose="00000A00000000000000" pitchFamily="50" charset="-52"/>
              </a:rPr>
              <a:t> </a:t>
            </a:r>
            <a:r>
              <a:rPr lang="en-US" kern="0" dirty="0" smtClean="0">
                <a:solidFill>
                  <a:srgbClr val="0EB27B"/>
                </a:solidFill>
                <a:latin typeface="Montserrat Alternates Black" panose="00000A00000000000000" pitchFamily="50" charset="-52"/>
              </a:rPr>
              <a:t>Free of charge</a:t>
            </a:r>
            <a:endParaRPr lang="ru-RU" kern="0" dirty="0">
              <a:solidFill>
                <a:srgbClr val="0EB27B"/>
              </a:solidFill>
              <a:latin typeface="Montserrat Alternates Black" panose="00000A00000000000000" pitchFamily="50" charset="-52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6333026" y="5930570"/>
            <a:ext cx="600894" cy="600894"/>
            <a:chOff x="7358743" y="624114"/>
            <a:chExt cx="812800" cy="812800"/>
          </a:xfrm>
        </p:grpSpPr>
        <p:sp>
          <p:nvSpPr>
            <p:cNvPr id="75" name="Овал 74"/>
            <p:cNvSpPr/>
            <p:nvPr/>
          </p:nvSpPr>
          <p:spPr>
            <a:xfrm>
              <a:off x="7358743" y="624114"/>
              <a:ext cx="812800" cy="812800"/>
            </a:xfrm>
            <a:prstGeom prst="ellipse">
              <a:avLst/>
            </a:prstGeom>
            <a:solidFill>
              <a:srgbClr val="83F5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489422" y="754793"/>
              <a:ext cx="551442" cy="551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570649" y="836020"/>
              <a:ext cx="388988" cy="388988"/>
            </a:xfrm>
            <a:prstGeom prst="ellipse">
              <a:avLst/>
            </a:prstGeom>
            <a:solidFill>
              <a:srgbClr val="0EB27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0156975" y="-443183"/>
            <a:ext cx="895585" cy="915300"/>
            <a:chOff x="8007735" y="827400"/>
            <a:chExt cx="243986" cy="249357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83" name="Овал 82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Овал 81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1955300" y="5638717"/>
            <a:ext cx="447793" cy="457651"/>
            <a:chOff x="8007735" y="827400"/>
            <a:chExt cx="243986" cy="249357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88" name="Овал 87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Овал 86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1731403" y="1718502"/>
            <a:ext cx="895585" cy="915300"/>
            <a:chOff x="8007735" y="827400"/>
            <a:chExt cx="243986" cy="249357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93" name="Овал 92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Овал 91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0454705" y="4392081"/>
            <a:ext cx="895585" cy="915300"/>
            <a:chOff x="8007735" y="827400"/>
            <a:chExt cx="243986" cy="249357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98" name="Овал 97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Овал 96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-447793" y="-434750"/>
            <a:ext cx="895585" cy="915300"/>
            <a:chOff x="8007735" y="827400"/>
            <a:chExt cx="243986" cy="249357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04" name="Овал 103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Овал 102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13538" y="1216959"/>
            <a:ext cx="377135" cy="385437"/>
            <a:chOff x="8007735" y="827400"/>
            <a:chExt cx="243986" cy="249357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09" name="Овал 108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Овал 107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-484432" y="3237835"/>
            <a:ext cx="968864" cy="990192"/>
            <a:chOff x="8007735" y="827400"/>
            <a:chExt cx="243986" cy="249357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8007735" y="827400"/>
              <a:ext cx="243986" cy="249357"/>
              <a:chOff x="-1345017" y="906343"/>
              <a:chExt cx="243986" cy="238610"/>
            </a:xfrm>
            <a:noFill/>
          </p:grpSpPr>
          <p:sp>
            <p:nvSpPr>
              <p:cNvPr id="114" name="Овал 113"/>
              <p:cNvSpPr/>
              <p:nvPr/>
            </p:nvSpPr>
            <p:spPr>
              <a:xfrm>
                <a:off x="-1298510" y="949448"/>
                <a:ext cx="152400" cy="15240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-1345017" y="906343"/>
                <a:ext cx="243986" cy="238610"/>
              </a:xfrm>
              <a:prstGeom prst="ellipse">
                <a:avLst/>
              </a:prstGeom>
              <a:grpFill/>
              <a:ln w="3175">
                <a:solidFill>
                  <a:srgbClr val="2D54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Овал 112"/>
            <p:cNvSpPr/>
            <p:nvPr/>
          </p:nvSpPr>
          <p:spPr>
            <a:xfrm>
              <a:off x="8087073" y="907502"/>
              <a:ext cx="85310" cy="89153"/>
            </a:xfrm>
            <a:prstGeom prst="ellipse">
              <a:avLst/>
            </a:prstGeom>
            <a:solidFill>
              <a:srgbClr val="2D54DD"/>
            </a:solidFill>
            <a:ln w="3175">
              <a:solidFill>
                <a:srgbClr val="2D54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4066721" y="325769"/>
            <a:ext cx="2190706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en-US" sz="3200" kern="0" dirty="0" smtClean="0">
                <a:solidFill>
                  <a:srgbClr val="0EB27B"/>
                </a:solidFill>
                <a:latin typeface="Montserrat Black" panose="00000A00000000000000" pitchFamily="50" charset="-52"/>
              </a:rPr>
              <a:t>NA </a:t>
            </a:r>
            <a:r>
              <a:rPr lang="en-US" kern="0" dirty="0" smtClean="0">
                <a:solidFill>
                  <a:srgbClr val="0EB27B"/>
                </a:solidFill>
                <a:latin typeface="Montserrat Black" panose="00000A00000000000000" pitchFamily="50" charset="-52"/>
              </a:rPr>
              <a:t>ensures</a:t>
            </a:r>
            <a:endParaRPr lang="ru-RU" kern="0" dirty="0">
              <a:solidFill>
                <a:srgbClr val="0EB27B"/>
              </a:solidFill>
              <a:latin typeface="Montserr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77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344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Montserrat</vt:lpstr>
      <vt:lpstr>Montserrat Alternates</vt:lpstr>
      <vt:lpstr>Montserrat Alternates Black</vt:lpstr>
      <vt:lpstr>Montserrat Alternates Light</vt:lpstr>
      <vt:lpstr>Montserrat Alternates Thin</vt:lpstr>
      <vt:lpstr>Montserrat Black</vt:lpstr>
      <vt:lpstr>Montserrat ExtraBold</vt:lpstr>
      <vt:lpstr>Montserrat ExtraLight</vt:lpstr>
      <vt:lpstr>Montserrat Light</vt:lpstr>
      <vt:lpstr>Times New Roman</vt:lpstr>
      <vt:lpstr>Тема Office</vt:lpstr>
      <vt:lpstr>Презентация PowerPoint</vt:lpstr>
      <vt:lpstr>NA overview</vt:lpstr>
      <vt:lpstr>Презентация PowerPoint</vt:lpstr>
      <vt:lpstr>Презентация PowerPoint</vt:lpstr>
      <vt:lpstr>Презентация PowerPoint</vt:lpstr>
      <vt:lpstr>Презентация PowerPoint</vt:lpstr>
      <vt:lpstr>Sign contracts with   JSC Atomtechexport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 </vt:lpstr>
    </vt:vector>
  </TitlesOfParts>
  <Company>АО "Атомтехэкспорт"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 Евгения Константиновна</dc:creator>
  <cp:lastModifiedBy>Доронина Жанна Львовна</cp:lastModifiedBy>
  <cp:revision>148</cp:revision>
  <dcterms:created xsi:type="dcterms:W3CDTF">2018-10-18T12:33:10Z</dcterms:created>
  <dcterms:modified xsi:type="dcterms:W3CDTF">2018-12-13T11:17:28Z</dcterms:modified>
</cp:coreProperties>
</file>