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4"/>
  </p:notesMasterIdLst>
  <p:handoutMasterIdLst>
    <p:handoutMasterId r:id="rId15"/>
  </p:handoutMasterIdLst>
  <p:sldIdLst>
    <p:sldId id="259" r:id="rId3"/>
    <p:sldId id="371" r:id="rId4"/>
    <p:sldId id="358" r:id="rId5"/>
    <p:sldId id="372" r:id="rId6"/>
    <p:sldId id="373" r:id="rId7"/>
    <p:sldId id="376" r:id="rId8"/>
    <p:sldId id="374" r:id="rId9"/>
    <p:sldId id="368" r:id="rId10"/>
    <p:sldId id="375" r:id="rId11"/>
    <p:sldId id="370" r:id="rId12"/>
    <p:sldId id="302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C33F7A8-D3EE-41B6-8BB7-25DDBDF274EC}">
          <p14:sldIdLst>
            <p14:sldId id="259"/>
            <p14:sldId id="371"/>
            <p14:sldId id="358"/>
            <p14:sldId id="372"/>
            <p14:sldId id="373"/>
            <p14:sldId id="376"/>
            <p14:sldId id="374"/>
            <p14:sldId id="368"/>
            <p14:sldId id="375"/>
            <p14:sldId id="370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549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3" autoAdjust="0"/>
    <p:restoredTop sz="75407" autoAdjust="0"/>
  </p:normalViewPr>
  <p:slideViewPr>
    <p:cSldViewPr>
      <p:cViewPr varScale="1">
        <p:scale>
          <a:sx n="66" d="100"/>
          <a:sy n="66" d="100"/>
        </p:scale>
        <p:origin x="210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WGIII AR5 international press conference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C238E9-6B86-440A-8EE6-C98DD70D922B}" type="datetimeFigureOut">
              <a:rPr lang="en-GB"/>
              <a:pPr>
                <a:defRPr/>
              </a:pPr>
              <a:t>13/02/2018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CB581B-3F93-46DD-BED1-20AA7D9F35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031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 smtClean="0"/>
              <a:t>WGIII AR5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59D04-FB15-4E35-B3A7-B28278670ACA}" type="datetimeFigureOut">
              <a:rPr lang="en-GB" smtClean="0"/>
              <a:pPr/>
              <a:t>13/02/2018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35F8D-0420-4D7D-8668-5EB35A4918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defTabSz="914400" rtl="0" eaLnBrk="1" latinLnBrk="0" hangingPunct="1">
      <a:buFont typeface="+mj-lt"/>
      <a:buAutoNum type="arabicPeriod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defTabSz="914400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200150" indent="-285750" algn="l" defTabSz="914400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7350" indent="-285750" algn="l" defTabSz="914400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14550" indent="-285750" algn="l" defTabSz="914400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81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  <a:cs typeface="MS PGothic" charset="0"/>
              </a:rPr>
              <a:t>In 1992, countries joined an international treaty - UNFCCC - as a framework for international cooperation to combat climate change by limiting average global temperature increases and the resulting climate change.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  <a:cs typeface="MS PGothic" charset="0"/>
              </a:rPr>
              <a:t>By 1995 countries launched negotiations to strengthen global response to climate change, two years later adopting Kyoto Protocol, legally </a:t>
            </a:r>
            <a:r>
              <a:rPr lang="en-US" dirty="0" err="1">
                <a:latin typeface="Calibri" charset="0"/>
                <a:ea typeface="MS PGothic" charset="0"/>
                <a:cs typeface="MS PGothic" charset="0"/>
              </a:rPr>
              <a:t>bining</a:t>
            </a:r>
            <a:r>
              <a:rPr lang="en-US" dirty="0">
                <a:latin typeface="Calibri" charset="0"/>
                <a:ea typeface="MS PGothic" charset="0"/>
                <a:cs typeface="MS PGothic" charset="0"/>
              </a:rPr>
              <a:t> countries to emission reduction targets.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  <a:cs typeface="MS PGothic" charset="0"/>
              </a:rPr>
              <a:t>197 Parties to the Convention, 192 Parties to Kyoto Protocol.</a:t>
            </a:r>
          </a:p>
          <a:p>
            <a:endParaRPr lang="en-US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4FB9950-3A84-2D40-AB7D-5EDEA4FA19C6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139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64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v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02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6" y="260238"/>
            <a:ext cx="8642351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6" y="1772816"/>
            <a:ext cx="8642351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6" y="1340769"/>
            <a:ext cx="8642791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70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5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ver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2045080" y="5769296"/>
            <a:ext cx="5040000" cy="432000"/>
          </a:xfrm>
          <a:prstGeom prst="rect">
            <a:avLst/>
          </a:prstGeom>
        </p:spPr>
        <p:txBody>
          <a:bodyPr lIns="18000" tIns="18000" rIns="18000" bIns="18000"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045080" y="6201344"/>
            <a:ext cx="5040000" cy="324000"/>
          </a:xfrm>
          <a:prstGeom prst="rect">
            <a:avLst/>
          </a:prstGeom>
        </p:spPr>
        <p:txBody>
          <a:bodyPr lIns="18000" tIns="18000" rIns="18000" bIns="18000"/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621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2051052" y="4472534"/>
            <a:ext cx="50403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CH" altLang="en-US" sz="2000" dirty="0">
                <a:solidFill>
                  <a:schemeClr val="bg1"/>
                </a:solidFill>
              </a:rPr>
              <a:t>Further Information</a:t>
            </a:r>
            <a:endParaRPr lang="en-GB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3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5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6" y="260238"/>
            <a:ext cx="8642351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59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6" y="260238"/>
            <a:ext cx="8642351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6" y="1341439"/>
            <a:ext cx="8642351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400" b="0" baseline="0">
                <a:solidFill>
                  <a:schemeClr val="tx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2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6" y="260238"/>
            <a:ext cx="8642351" cy="792498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6" y="1341439"/>
            <a:ext cx="8642351" cy="4535486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11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6" y="260238"/>
            <a:ext cx="8642351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6" y="1341439"/>
            <a:ext cx="8642351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270000" indent="-270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5492CD"/>
              </a:buClr>
              <a:buSzPct val="125000"/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1pPr>
            <a:lvl2pPr marL="540000" indent="-270000">
              <a:spcBef>
                <a:spcPts val="0"/>
              </a:spcBef>
              <a:spcAft>
                <a:spcPts val="900"/>
              </a:spcAft>
              <a:buClr>
                <a:srgbClr val="5492CD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527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6" y="260238"/>
            <a:ext cx="8642351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6" y="1341439"/>
            <a:ext cx="8642351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3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12"/>
          <p:cNvSpPr txBox="1">
            <a:spLocks noChangeArrowheads="1"/>
          </p:cNvSpPr>
          <p:nvPr userDrawn="1"/>
        </p:nvSpPr>
        <p:spPr bwMode="auto">
          <a:xfrm rot="-5400000">
            <a:off x="-333893" y="4931818"/>
            <a:ext cx="1008113" cy="30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 dirty="0" smtClean="0">
                <a:solidFill>
                  <a:srgbClr val="FFFFFF"/>
                </a:solidFill>
                <a:ea typeface="MS PGothic" pitchFamily="34" charset="-128"/>
              </a:rPr>
              <a:t>Farsnews.com</a:t>
            </a:r>
            <a:endParaRPr lang="en-GB" altLang="en-US" sz="8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36512" y="6596390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tx2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دفتر</a:t>
            </a:r>
            <a:r>
              <a:rPr lang="fa-IR" sz="1100" baseline="0" dirty="0" smtClean="0">
                <a:solidFill>
                  <a:schemeClr val="tx2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 مرجع ملی </a:t>
            </a:r>
            <a:r>
              <a:rPr lang="en-US" sz="1100" baseline="0" dirty="0" smtClean="0">
                <a:solidFill>
                  <a:schemeClr val="tx2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IPCC</a:t>
            </a:r>
            <a:r>
              <a:rPr lang="fa-IR" sz="1100" baseline="0" dirty="0" smtClean="0">
                <a:solidFill>
                  <a:schemeClr val="tx2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  سازمان هواشناسی کشور </a:t>
            </a:r>
            <a:endParaRPr lang="en-GB" sz="1100" dirty="0">
              <a:solidFill>
                <a:schemeClr val="tx2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/>
          <a:srcRect l="33463" t="71840" r="41495" b="10520"/>
          <a:stretch/>
        </p:blipFill>
        <p:spPr>
          <a:xfrm>
            <a:off x="539552" y="6311074"/>
            <a:ext cx="720080" cy="285315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182322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 rot="16200000">
            <a:off x="-318837" y="4550902"/>
            <a:ext cx="8531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Farsnews.com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7" y="1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 pitchFamily="-110" charset="0"/>
              <a:cs typeface="MS PGothic" pitchFamily="34" charset="-128"/>
            </a:endParaRPr>
          </a:p>
        </p:txBody>
      </p:sp>
      <p:pic>
        <p:nvPicPr>
          <p:cNvPr id="3075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6" y="6145214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33463" t="71840" r="41495" b="10520"/>
          <a:stretch/>
        </p:blipFill>
        <p:spPr>
          <a:xfrm>
            <a:off x="663200" y="6230562"/>
            <a:ext cx="875326" cy="34682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55" y="6531934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tx2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دفتر مرجع</a:t>
            </a:r>
            <a:r>
              <a:rPr lang="fa-IR" sz="1100" baseline="0" dirty="0" smtClean="0">
                <a:solidFill>
                  <a:schemeClr val="tx2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 ملی </a:t>
            </a:r>
            <a:r>
              <a:rPr lang="en-US" sz="1100" baseline="0" dirty="0" smtClean="0">
                <a:solidFill>
                  <a:schemeClr val="tx2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IPCC</a:t>
            </a:r>
            <a:r>
              <a:rPr lang="fa-IR" sz="1100" baseline="0" dirty="0" smtClean="0">
                <a:solidFill>
                  <a:schemeClr val="tx2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  سازمان هواشناسی کشور </a:t>
            </a:r>
            <a:endParaRPr lang="en-GB" sz="1100" dirty="0">
              <a:solidFill>
                <a:schemeClr val="tx2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09107"/>
            <a:ext cx="6466815" cy="991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2485" y="2523673"/>
            <a:ext cx="5153137" cy="467239"/>
          </a:xfrm>
          <a:prstGeom prst="rect">
            <a:avLst/>
          </a:prstGeom>
          <a:noFill/>
          <a:effectLst>
            <a:outerShdw blurRad="50800" dist="38100" dir="9000000" algn="tr" rotWithShape="0">
              <a:prstClr val="black">
                <a:alpha val="75000"/>
              </a:prstClr>
            </a:outerShdw>
          </a:effectLst>
        </p:spPr>
        <p:txBody>
          <a:bodyPr wrap="none" lIns="18000" tIns="18000" rIns="18000" bIns="18000" anchor="ctr">
            <a:spAutoFit/>
          </a:bodyPr>
          <a:lstStyle/>
          <a:p>
            <a:pPr marL="0" marR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kern="1200" baseline="0" dirty="0" smtClean="0">
                <a:latin typeface="Frutiger LT Pro 67 Bold Cn" pitchFamily="34" charset="0"/>
                <a:ea typeface="+mn-ea"/>
                <a:cs typeface="B Mitra" panose="00000400000000000000" pitchFamily="2" charset="-78"/>
              </a:rPr>
              <a:t>نشست  </a:t>
            </a:r>
            <a:r>
              <a:rPr lang="fa-IR" sz="2800" kern="1200" dirty="0" smtClean="0">
                <a:latin typeface="Frutiger LT Pro 67 Bold Cn" pitchFamily="34" charset="0"/>
                <a:ea typeface="+mn-ea"/>
                <a:cs typeface="B Mitra" panose="00000400000000000000" pitchFamily="2" charset="-78"/>
              </a:rPr>
              <a:t>دفتر</a:t>
            </a:r>
            <a:r>
              <a:rPr lang="fa-IR" sz="2800" kern="1200" baseline="0" dirty="0" smtClean="0">
                <a:latin typeface="Frutiger LT Pro 67 Bold Cn" pitchFamily="34" charset="0"/>
                <a:ea typeface="+mn-ea"/>
                <a:cs typeface="B Mitra" panose="00000400000000000000" pitchFamily="2" charset="-78"/>
              </a:rPr>
              <a:t> مرجع ملی هیات بین‌الدولی تغییر اقلیم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0864" y="3573016"/>
            <a:ext cx="6456379" cy="528794"/>
          </a:xfrm>
          <a:prstGeom prst="rect">
            <a:avLst/>
          </a:prstGeom>
          <a:noFill/>
          <a:effectLst>
            <a:outerShdw blurRad="50800" dist="38100" dir="9000000" algn="tr" rotWithShape="0">
              <a:prstClr val="black">
                <a:alpha val="75000"/>
              </a:prstClr>
            </a:outerShdw>
          </a:effectLst>
        </p:spPr>
        <p:txBody>
          <a:bodyPr wrap="none" lIns="18000" tIns="18000" rIns="18000" bIns="18000" anchor="ctr">
            <a:spAutoFit/>
          </a:bodyPr>
          <a:lstStyle/>
          <a:p>
            <a:pPr marL="0" marR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dirty="0" smtClean="0">
                <a:solidFill>
                  <a:srgbClr val="FF0000"/>
                </a:solidFill>
                <a:latin typeface="Frutiger LT Pro 67 Bold Cn" pitchFamily="34" charset="0"/>
                <a:cs typeface="B Mitra" panose="00000400000000000000" pitchFamily="2" charset="-78"/>
              </a:rPr>
              <a:t>در خصوص گزارش ویژه گرمایش 1.5درجه ای</a:t>
            </a:r>
            <a:endParaRPr lang="en-US" sz="3200" b="1" kern="1200" baseline="0" dirty="0" smtClean="0">
              <a:solidFill>
                <a:srgbClr val="FF0000"/>
              </a:solidFill>
              <a:latin typeface="Frutiger LT Pro 67 Bold Cn" pitchFamily="34" charset="0"/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8178" y="4797152"/>
            <a:ext cx="1232192" cy="467239"/>
          </a:xfrm>
          <a:prstGeom prst="rect">
            <a:avLst/>
          </a:prstGeom>
          <a:noFill/>
          <a:effectLst>
            <a:outerShdw blurRad="50800" dist="38100" dir="9000000" algn="tr" rotWithShape="0">
              <a:prstClr val="black">
                <a:alpha val="75000"/>
              </a:prstClr>
            </a:outerShdw>
          </a:effectLst>
        </p:spPr>
        <p:txBody>
          <a:bodyPr wrap="none" lIns="18000" tIns="18000" rIns="18000" bIns="18000" anchor="ctr">
            <a:spAutoFit/>
          </a:bodyPr>
          <a:lstStyle/>
          <a:p>
            <a:pPr marL="0" marR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kern="1200" baseline="0" dirty="0" smtClean="0">
                <a:latin typeface="Frutiger LT Pro 67 Bold Cn" pitchFamily="34" charset="0"/>
                <a:ea typeface="+mn-ea"/>
                <a:cs typeface="B Mitra" panose="00000400000000000000" pitchFamily="2" charset="-78"/>
              </a:rPr>
              <a:t>بهمن 1396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052736"/>
            <a:ext cx="3603613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250" t="10100" r="33069" b="6602"/>
          <a:stretch/>
        </p:blipFill>
        <p:spPr>
          <a:xfrm>
            <a:off x="899592" y="1124744"/>
            <a:ext cx="338437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79712" y="359021"/>
            <a:ext cx="5137107" cy="405683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pPr algn="r" rtl="1"/>
            <a:r>
              <a:rPr lang="fa-IR" sz="2400" b="1" baseline="0" dirty="0" smtClean="0">
                <a:solidFill>
                  <a:srgbClr val="0000FF"/>
                </a:solidFill>
                <a:cs typeface="B Mitra" panose="00000400000000000000" pitchFamily="2" charset="-78"/>
              </a:rPr>
              <a:t>گزارش‌های</a:t>
            </a:r>
            <a:r>
              <a:rPr lang="fa-IR" sz="2400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 تهیه شده با هماهنگی دفتر مرجع ملی</a:t>
            </a:r>
            <a:endParaRPr lang="en-US" sz="2400" b="1" baseline="0" dirty="0" smtClean="0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17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2780928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buClr>
                <a:srgbClr val="FF0000"/>
              </a:buClr>
            </a:pPr>
            <a:r>
              <a:rPr lang="fa-IR" sz="5400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با سپاس</a:t>
            </a:r>
            <a:endParaRPr lang="en-US" sz="5400" b="1" dirty="0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86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05425" y="965200"/>
            <a:ext cx="0" cy="3365500"/>
          </a:xfrm>
          <a:prstGeom prst="line">
            <a:avLst/>
          </a:prstGeom>
          <a:ln w="19050">
            <a:solidFill>
              <a:srgbClr val="5492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1066800"/>
            <a:ext cx="1054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stCxn id="41" idx="4"/>
            <a:endCxn id="45" idx="0"/>
          </p:cNvCxnSpPr>
          <p:nvPr/>
        </p:nvCxnSpPr>
        <p:spPr>
          <a:xfrm>
            <a:off x="8151813" y="635000"/>
            <a:ext cx="11112" cy="5121275"/>
          </a:xfrm>
          <a:prstGeom prst="line">
            <a:avLst/>
          </a:prstGeom>
          <a:ln w="1905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67625" y="671513"/>
            <a:ext cx="20638" cy="503353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9200" y="1371600"/>
            <a:ext cx="0" cy="4197350"/>
          </a:xfrm>
          <a:prstGeom prst="line">
            <a:avLst/>
          </a:prstGeom>
          <a:ln w="19050">
            <a:solidFill>
              <a:srgbClr val="5492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604250" y="1476375"/>
            <a:ext cx="38100" cy="4014788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4388" y="717550"/>
            <a:ext cx="9525" cy="484505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00788" y="981075"/>
            <a:ext cx="25400" cy="4721225"/>
          </a:xfrm>
          <a:prstGeom prst="line">
            <a:avLst/>
          </a:prstGeom>
          <a:ln w="19050">
            <a:solidFill>
              <a:srgbClr val="5492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9" idx="1"/>
          </p:cNvCxnSpPr>
          <p:nvPr/>
        </p:nvCxnSpPr>
        <p:spPr>
          <a:xfrm flipH="1">
            <a:off x="4249738" y="979488"/>
            <a:ext cx="9525" cy="4940300"/>
          </a:xfrm>
          <a:prstGeom prst="line">
            <a:avLst/>
          </a:prstGeom>
          <a:ln w="19050">
            <a:solidFill>
              <a:srgbClr val="5492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16300" y="1166813"/>
            <a:ext cx="0" cy="4471987"/>
          </a:xfrm>
          <a:prstGeom prst="line">
            <a:avLst/>
          </a:prstGeom>
          <a:ln w="19050">
            <a:solidFill>
              <a:srgbClr val="5492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268538" y="908050"/>
            <a:ext cx="65087" cy="4837113"/>
          </a:xfrm>
          <a:prstGeom prst="line">
            <a:avLst/>
          </a:prstGeom>
          <a:ln w="19050">
            <a:solidFill>
              <a:srgbClr val="5492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 rot="247602">
            <a:off x="2954338" y="5754688"/>
            <a:ext cx="1419225" cy="1100137"/>
          </a:xfrm>
          <a:custGeom>
            <a:avLst/>
            <a:gdLst>
              <a:gd name="connsiteX0" fmla="*/ 0 w 1420368"/>
              <a:gd name="connsiteY0" fmla="*/ 0 h 1101090"/>
              <a:gd name="connsiteX1" fmla="*/ 1420368 w 1420368"/>
              <a:gd name="connsiteY1" fmla="*/ 0 h 1101090"/>
              <a:gd name="connsiteX2" fmla="*/ 1420368 w 1420368"/>
              <a:gd name="connsiteY2" fmla="*/ 1101090 h 1101090"/>
              <a:gd name="connsiteX3" fmla="*/ 0 w 1420368"/>
              <a:gd name="connsiteY3" fmla="*/ 1101090 h 1101090"/>
              <a:gd name="connsiteX4" fmla="*/ 0 w 1420368"/>
              <a:gd name="connsiteY4" fmla="*/ 0 h 110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368" h="1101090">
                <a:moveTo>
                  <a:pt x="0" y="0"/>
                </a:moveTo>
                <a:lnTo>
                  <a:pt x="1420368" y="0"/>
                </a:lnTo>
                <a:lnTo>
                  <a:pt x="1420368" y="1101090"/>
                </a:lnTo>
                <a:lnTo>
                  <a:pt x="0" y="1101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3984" tIns="0" rIns="0" bIns="0" spcCol="1270"/>
          <a:lstStyle/>
          <a:p>
            <a:pPr defTabSz="195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44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153988" y="5668963"/>
            <a:ext cx="9010650" cy="336550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-53975" y="5568950"/>
            <a:ext cx="2476500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1988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430838" y="5346700"/>
            <a:ext cx="2474912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39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Notched Right Arrow 18"/>
          <p:cNvSpPr/>
          <p:nvPr/>
        </p:nvSpPr>
        <p:spPr>
          <a:xfrm>
            <a:off x="153988" y="381000"/>
            <a:ext cx="8990012" cy="336550"/>
          </a:xfrm>
          <a:prstGeom prst="notch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 19"/>
          <p:cNvSpPr/>
          <p:nvPr/>
        </p:nvSpPr>
        <p:spPr>
          <a:xfrm rot="247602">
            <a:off x="1095375" y="469900"/>
            <a:ext cx="158750" cy="1587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 rot="247602">
            <a:off x="1095375" y="5761038"/>
            <a:ext cx="158750" cy="1587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 21"/>
          <p:cNvSpPr/>
          <p:nvPr/>
        </p:nvSpPr>
        <p:spPr>
          <a:xfrm>
            <a:off x="250825" y="1196975"/>
            <a:ext cx="2041525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anchor="b"/>
          <a:lstStyle/>
          <a:p>
            <a:pPr defTabSz="1733550" eaLnBrk="0" fontAlgn="base" hangingPunct="0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b="1">
                <a:solidFill>
                  <a:srgbClr val="003466"/>
                </a:solidFill>
                <a:latin typeface="Arial Narrow" charset="0"/>
                <a:ea typeface="MS PGothic" charset="0"/>
                <a:cs typeface="MS PGothic" charset="0"/>
              </a:rPr>
              <a:t>IPCC </a:t>
            </a:r>
            <a:r>
              <a:rPr lang="en-US" sz="1600">
                <a:solidFill>
                  <a:srgbClr val="003466"/>
                </a:solidFill>
                <a:latin typeface="Arial Narrow" charset="0"/>
                <a:ea typeface="MS PGothic" charset="0"/>
                <a:cs typeface="MS PGothic" charset="0"/>
              </a:rPr>
              <a:t>–  jointly</a:t>
            </a:r>
            <a:br>
              <a:rPr lang="en-US" sz="1600">
                <a:solidFill>
                  <a:srgbClr val="003466"/>
                </a:solidFill>
                <a:latin typeface="Arial Narrow" charset="0"/>
                <a:ea typeface="MS PGothic" charset="0"/>
                <a:cs typeface="MS PGothic" charset="0"/>
              </a:rPr>
            </a:br>
            <a:r>
              <a:rPr lang="en-US" sz="1600">
                <a:solidFill>
                  <a:srgbClr val="003466"/>
                </a:solidFill>
                <a:latin typeface="Arial Narrow" charset="0"/>
                <a:ea typeface="MS PGothic" charset="0"/>
                <a:cs typeface="MS PGothic" charset="0"/>
              </a:rPr>
              <a:t>established by </a:t>
            </a:r>
            <a:r>
              <a:rPr lang="en-US" sz="1600" b="1">
                <a:solidFill>
                  <a:srgbClr val="003466"/>
                </a:solidFill>
                <a:latin typeface="Arial Narrow" charset="0"/>
                <a:ea typeface="MS PGothic" charset="0"/>
                <a:cs typeface="MS PGothic" charset="0"/>
              </a:rPr>
              <a:t>WMO and UNEP</a:t>
            </a:r>
          </a:p>
        </p:txBody>
      </p:sp>
      <p:sp>
        <p:nvSpPr>
          <p:cNvPr id="23" name="Oval 22"/>
          <p:cNvSpPr/>
          <p:nvPr/>
        </p:nvSpPr>
        <p:spPr>
          <a:xfrm rot="247602">
            <a:off x="2176463" y="5751513"/>
            <a:ext cx="157162" cy="1587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 23"/>
          <p:cNvSpPr/>
          <p:nvPr/>
        </p:nvSpPr>
        <p:spPr>
          <a:xfrm>
            <a:off x="1042988" y="6019800"/>
            <a:ext cx="2476500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1990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 rot="247602">
            <a:off x="2246313" y="461963"/>
            <a:ext cx="158750" cy="1587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106488" y="296863"/>
            <a:ext cx="2474912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FAR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 rot="247602">
            <a:off x="3351213" y="5751513"/>
            <a:ext cx="158750" cy="1587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reeform 27"/>
          <p:cNvSpPr/>
          <p:nvPr/>
        </p:nvSpPr>
        <p:spPr>
          <a:xfrm>
            <a:off x="2192338" y="5586413"/>
            <a:ext cx="2474912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1995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 rot="247602">
            <a:off x="3351213" y="460375"/>
            <a:ext cx="158750" cy="1587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>
            <a:off x="2176463" y="304800"/>
            <a:ext cx="2474912" cy="30480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SAR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 rot="247602">
            <a:off x="4156075" y="5756275"/>
            <a:ext cx="158750" cy="1587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reeform 31"/>
          <p:cNvSpPr/>
          <p:nvPr/>
        </p:nvSpPr>
        <p:spPr>
          <a:xfrm>
            <a:off x="2987675" y="6011863"/>
            <a:ext cx="2474913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2001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 rot="247602">
            <a:off x="4241800" y="461963"/>
            <a:ext cx="158750" cy="1587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reeform 33"/>
          <p:cNvSpPr/>
          <p:nvPr/>
        </p:nvSpPr>
        <p:spPr>
          <a:xfrm>
            <a:off x="3106738" y="223838"/>
            <a:ext cx="2474912" cy="447675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TAR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 rot="247602">
            <a:off x="5240338" y="5759450"/>
            <a:ext cx="157162" cy="1587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Freeform 35"/>
          <p:cNvSpPr/>
          <p:nvPr/>
        </p:nvSpPr>
        <p:spPr>
          <a:xfrm>
            <a:off x="4089400" y="5576888"/>
            <a:ext cx="2474913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2007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 rot="247602">
            <a:off x="5235575" y="466725"/>
            <a:ext cx="158750" cy="1587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Freeform 37"/>
          <p:cNvSpPr/>
          <p:nvPr/>
        </p:nvSpPr>
        <p:spPr>
          <a:xfrm>
            <a:off x="4667250" y="273050"/>
            <a:ext cx="1352550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AR4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 rot="247602">
            <a:off x="6242050" y="461963"/>
            <a:ext cx="158750" cy="1587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Freeform 39"/>
          <p:cNvSpPr/>
          <p:nvPr/>
        </p:nvSpPr>
        <p:spPr>
          <a:xfrm>
            <a:off x="5106988" y="271463"/>
            <a:ext cx="2474912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AR5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 rot="247602">
            <a:off x="8078788" y="476250"/>
            <a:ext cx="157162" cy="158750"/>
          </a:xfrm>
          <a:prstGeom prst="ellipse">
            <a:avLst/>
          </a:prstGeom>
          <a:solidFill>
            <a:srgbClr val="003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Freeform 41"/>
          <p:cNvSpPr/>
          <p:nvPr/>
        </p:nvSpPr>
        <p:spPr>
          <a:xfrm>
            <a:off x="6921500" y="273050"/>
            <a:ext cx="2474913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AR6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 rot="247602">
            <a:off x="6229350" y="5745163"/>
            <a:ext cx="158750" cy="1587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Freeform 43"/>
          <p:cNvSpPr/>
          <p:nvPr/>
        </p:nvSpPr>
        <p:spPr>
          <a:xfrm>
            <a:off x="5106988" y="5999163"/>
            <a:ext cx="2474912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2013/2014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 rot="247602">
            <a:off x="8078788" y="5756275"/>
            <a:ext cx="157162" cy="158750"/>
          </a:xfrm>
          <a:prstGeom prst="ellipse">
            <a:avLst/>
          </a:prstGeom>
          <a:solidFill>
            <a:srgbClr val="003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Freeform 45"/>
          <p:cNvSpPr/>
          <p:nvPr/>
        </p:nvSpPr>
        <p:spPr>
          <a:xfrm>
            <a:off x="6992938" y="5994400"/>
            <a:ext cx="2474912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2016-2022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 rot="19777134">
            <a:off x="790631" y="3910660"/>
            <a:ext cx="4427078" cy="411243"/>
          </a:xfrm>
          <a:custGeom>
            <a:avLst/>
            <a:gdLst>
              <a:gd name="connsiteX0" fmla="*/ 0 w 1283987"/>
              <a:gd name="connsiteY0" fmla="*/ 0 h 641840"/>
              <a:gd name="connsiteX1" fmla="*/ 1283987 w 1283987"/>
              <a:gd name="connsiteY1" fmla="*/ 0 h 641840"/>
              <a:gd name="connsiteX2" fmla="*/ 1283987 w 1283987"/>
              <a:gd name="connsiteY2" fmla="*/ 641840 h 641840"/>
              <a:gd name="connsiteX3" fmla="*/ 0 w 1283987"/>
              <a:gd name="connsiteY3" fmla="*/ 641840 h 641840"/>
              <a:gd name="connsiteX4" fmla="*/ 0 w 1283987"/>
              <a:gd name="connsiteY4" fmla="*/ 0 h 64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987" h="641840">
                <a:moveTo>
                  <a:pt x="0" y="0"/>
                </a:moveTo>
                <a:lnTo>
                  <a:pt x="1283987" y="0"/>
                </a:lnTo>
                <a:lnTo>
                  <a:pt x="1283987" y="641840"/>
                </a:lnTo>
                <a:lnTo>
                  <a:pt x="0" y="6418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1" lIns="11430" tIns="11430" rIns="11430" bIns="11430" spcCol="1270" anchor="ctr">
            <a:prstTxWarp prst="textArchUp">
              <a:avLst/>
            </a:prstTxWarp>
          </a:bodyPr>
          <a:lstStyle/>
          <a:p>
            <a:pPr algn="ctr" defTabSz="800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IPCC Assessments</a:t>
            </a:r>
          </a:p>
        </p:txBody>
      </p:sp>
      <p:sp>
        <p:nvSpPr>
          <p:cNvPr id="48" name="Oval 47"/>
          <p:cNvSpPr/>
          <p:nvPr/>
        </p:nvSpPr>
        <p:spPr>
          <a:xfrm rot="247602">
            <a:off x="7097713" y="461963"/>
            <a:ext cx="158750" cy="158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>
            <a:off x="6258453" y="271463"/>
            <a:ext cx="1774825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SR1.5</a:t>
            </a:r>
            <a:endParaRPr lang="en-US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 rot="247602">
            <a:off x="8537575" y="476250"/>
            <a:ext cx="158750" cy="158750"/>
          </a:xfrm>
          <a:prstGeom prst="ellipse">
            <a:avLst/>
          </a:prstGeom>
          <a:solidFill>
            <a:srgbClr val="003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Freeform 50"/>
          <p:cNvSpPr/>
          <p:nvPr/>
        </p:nvSpPr>
        <p:spPr>
          <a:xfrm>
            <a:off x="7956550" y="765175"/>
            <a:ext cx="1352550" cy="938213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defTabSz="1733550" eaLnBrk="0" fontAlgn="base" hangingPunct="0"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dirty="0">
                <a:solidFill>
                  <a:srgbClr val="003466"/>
                </a:solidFill>
                <a:latin typeface="Arial Narrow" panose="020B0606020202030204" pitchFamily="34" charset="0"/>
              </a:rPr>
              <a:t>UNFCCC Global</a:t>
            </a:r>
            <a:br>
              <a:rPr lang="fr-CH" sz="1600" dirty="0">
                <a:solidFill>
                  <a:srgbClr val="003466"/>
                </a:solidFill>
                <a:latin typeface="Arial Narrow" panose="020B0606020202030204" pitchFamily="34" charset="0"/>
              </a:rPr>
            </a:br>
            <a:r>
              <a:rPr lang="fr-CH" sz="1600" dirty="0" err="1">
                <a:solidFill>
                  <a:srgbClr val="003466"/>
                </a:solidFill>
                <a:latin typeface="Arial Narrow" panose="020B0606020202030204" pitchFamily="34" charset="0"/>
              </a:rPr>
              <a:t>Stocktake</a:t>
            </a:r>
            <a:endParaRPr lang="en-US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 rot="247602">
            <a:off x="7135813" y="5756275"/>
            <a:ext cx="158750" cy="158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Freeform 52"/>
          <p:cNvSpPr/>
          <p:nvPr/>
        </p:nvSpPr>
        <p:spPr>
          <a:xfrm>
            <a:off x="6732588" y="5607050"/>
            <a:ext cx="1054100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2018</a:t>
            </a:r>
            <a:endParaRPr lang="en-US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 rot="247602">
            <a:off x="8562975" y="5757863"/>
            <a:ext cx="158750" cy="158750"/>
          </a:xfrm>
          <a:prstGeom prst="ellipse">
            <a:avLst/>
          </a:prstGeom>
          <a:solidFill>
            <a:srgbClr val="003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Freeform 54"/>
          <p:cNvSpPr/>
          <p:nvPr/>
        </p:nvSpPr>
        <p:spPr>
          <a:xfrm>
            <a:off x="7431088" y="5610225"/>
            <a:ext cx="2474912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2023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 rot="247602">
            <a:off x="222250" y="5751513"/>
            <a:ext cx="158750" cy="1587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Freeform 56"/>
          <p:cNvSpPr/>
          <p:nvPr/>
        </p:nvSpPr>
        <p:spPr>
          <a:xfrm>
            <a:off x="-238125" y="6064250"/>
            <a:ext cx="1706563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1970s-1980s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pic>
        <p:nvPicPr>
          <p:cNvPr id="58" name="Picture 7" descr="IPCC_firstsession1988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0" t="5775" r="7445" b="17309"/>
          <a:stretch/>
        </p:blipFill>
        <p:spPr bwMode="auto">
          <a:xfrm>
            <a:off x="164152" y="1950633"/>
            <a:ext cx="2076390" cy="1230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Freeform 58"/>
          <p:cNvSpPr/>
          <p:nvPr/>
        </p:nvSpPr>
        <p:spPr>
          <a:xfrm>
            <a:off x="2900363" y="979488"/>
            <a:ext cx="1358900" cy="3238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defTabSz="173355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altLang="en-US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 eaLnBrk="0" fontAlgn="base" hangingPunct="0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dirty="0">
                <a:solidFill>
                  <a:srgbClr val="003466"/>
                </a:solidFill>
                <a:latin typeface="Arial Narrow" panose="020B0606020202030204" pitchFamily="34" charset="0"/>
              </a:rPr>
              <a:t>K</a:t>
            </a:r>
            <a:r>
              <a:rPr lang="fr-CH" sz="1600" dirty="0" err="1">
                <a:solidFill>
                  <a:srgbClr val="003466"/>
                </a:solidFill>
                <a:latin typeface="Arial Narrow" panose="020B0606020202030204" pitchFamily="34" charset="0"/>
              </a:rPr>
              <a:t>yoto</a:t>
            </a:r>
            <a:r>
              <a:rPr lang="fr-CH" sz="1600" dirty="0">
                <a:solidFill>
                  <a:srgbClr val="003466"/>
                </a:solidFill>
                <a:latin typeface="Arial Narrow" panose="020B0606020202030204" pitchFamily="34" charset="0"/>
              </a:rPr>
              <a:t> Protocol</a:t>
            </a:r>
            <a:endParaRPr lang="en-US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1763713" y="717550"/>
            <a:ext cx="1358900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defTabSz="173355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fr-CH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dirty="0">
                <a:solidFill>
                  <a:srgbClr val="003466"/>
                </a:solidFill>
                <a:latin typeface="Arial Narrow" panose="020B0606020202030204" pitchFamily="34" charset="0"/>
              </a:rPr>
              <a:t>UNFCCC</a:t>
            </a:r>
            <a:endParaRPr lang="en-US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3579813" y="730250"/>
            <a:ext cx="1365250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defTabSz="173355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altLang="en-US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dirty="0">
                <a:solidFill>
                  <a:srgbClr val="003466"/>
                </a:solidFill>
                <a:latin typeface="Arial Narrow" panose="020B0606020202030204" pitchFamily="34" charset="0"/>
              </a:rPr>
              <a:t>Adaptation</a:t>
            </a:r>
            <a:endParaRPr lang="en-US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4652963" y="762000"/>
            <a:ext cx="1358900" cy="3238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anchor="b"/>
          <a:lstStyle/>
          <a:p>
            <a:pPr defTabSz="173355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600" dirty="0">
              <a:solidFill>
                <a:srgbClr val="003466"/>
              </a:solidFill>
              <a:latin typeface="Arial Narrow" charset="0"/>
              <a:ea typeface="MS PGothic" charset="0"/>
              <a:cs typeface="MS PGothic" charset="0"/>
            </a:endParaRPr>
          </a:p>
          <a:p>
            <a:pPr defTabSz="173355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600" dirty="0">
              <a:solidFill>
                <a:srgbClr val="003466"/>
              </a:solidFill>
              <a:latin typeface="Arial Narrow" charset="0"/>
              <a:ea typeface="MS PGothic" charset="0"/>
              <a:cs typeface="MS PGothic" charset="0"/>
            </a:endParaRPr>
          </a:p>
          <a:p>
            <a:pPr defTabSz="173355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dirty="0">
                <a:solidFill>
                  <a:srgbClr val="003466"/>
                </a:solidFill>
                <a:latin typeface="Arial Narrow" charset="0"/>
                <a:ea typeface="MS PGothic" charset="0"/>
                <a:cs typeface="MS PGothic" charset="0"/>
              </a:rPr>
              <a:t> </a:t>
            </a:r>
          </a:p>
          <a:p>
            <a:pPr defTabSz="173355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dirty="0">
                <a:solidFill>
                  <a:srgbClr val="003466"/>
                </a:solidFill>
                <a:latin typeface="Arial Narrow" charset="0"/>
                <a:ea typeface="MS PGothic" charset="0"/>
                <a:cs typeface="MS PGothic" charset="0"/>
              </a:rPr>
              <a:t>           </a:t>
            </a:r>
          </a:p>
          <a:p>
            <a:pPr defTabSz="1733550" eaLnBrk="0" fontAlgn="base" hangingPunct="0"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dirty="0">
                <a:solidFill>
                  <a:srgbClr val="003466"/>
                </a:solidFill>
                <a:latin typeface="Arial Narrow" charset="0"/>
                <a:ea typeface="MS PGothic" charset="0"/>
                <a:cs typeface="MS PGothic" charset="0"/>
              </a:rPr>
              <a:t> 2 </a:t>
            </a:r>
            <a:r>
              <a:rPr lang="en-US" sz="1600" dirty="0">
                <a:solidFill>
                  <a:srgbClr val="003466"/>
                </a:solidFill>
                <a:latin typeface="Arial Narrow" charset="0"/>
                <a:ea typeface="MS PGothic" charset="0"/>
                <a:cs typeface="MS PGothic" charset="0"/>
              </a:rPr>
              <a:t>°C</a:t>
            </a:r>
            <a:r>
              <a:rPr lang="fr-CH" sz="1600" dirty="0">
                <a:solidFill>
                  <a:srgbClr val="003466"/>
                </a:solidFill>
                <a:latin typeface="Arial Narrow" charset="0"/>
                <a:ea typeface="MS PGothic" charset="0"/>
                <a:cs typeface="MS PGothic" charset="0"/>
              </a:rPr>
              <a:t> </a:t>
            </a:r>
            <a:r>
              <a:rPr lang="fr-CH" sz="1600" dirty="0" err="1">
                <a:solidFill>
                  <a:srgbClr val="003466"/>
                </a:solidFill>
                <a:latin typeface="Arial Narrow" charset="0"/>
                <a:ea typeface="MS PGothic" charset="0"/>
                <a:cs typeface="MS PGothic" charset="0"/>
              </a:rPr>
              <a:t>limit</a:t>
            </a:r>
            <a:endParaRPr lang="en-US" sz="1600" dirty="0">
              <a:solidFill>
                <a:srgbClr val="003466"/>
              </a:solidFill>
              <a:latin typeface="Arial Narrow" charset="0"/>
              <a:ea typeface="MS PGothic" charset="0"/>
              <a:cs typeface="MS PGothic" charset="0"/>
            </a:endParaRPr>
          </a:p>
        </p:txBody>
      </p:sp>
      <p:sp>
        <p:nvSpPr>
          <p:cNvPr id="80956" name="Rectangle 62"/>
          <p:cNvSpPr>
            <a:spLocks noChangeArrowheads="1"/>
          </p:cNvSpPr>
          <p:nvPr/>
        </p:nvSpPr>
        <p:spPr bwMode="auto">
          <a:xfrm>
            <a:off x="5751513" y="642938"/>
            <a:ext cx="1484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dirty="0">
                <a:solidFill>
                  <a:srgbClr val="003466"/>
                </a:solidFill>
                <a:latin typeface="Arial Narrow" charset="0"/>
                <a:ea typeface="MS PGothic" charset="0"/>
                <a:cs typeface="MS PGothic" charset="0"/>
              </a:rPr>
              <a:t>Paris Agreement </a:t>
            </a:r>
            <a:endParaRPr lang="en-US" sz="1600" dirty="0">
              <a:solidFill>
                <a:srgbClr val="003466"/>
              </a:solidFill>
              <a:latin typeface="Arial Narrow" charset="0"/>
              <a:ea typeface="MS PGothic" charset="0"/>
              <a:cs typeface="MS PGothic" charset="0"/>
            </a:endParaRPr>
          </a:p>
        </p:txBody>
      </p:sp>
      <p:grpSp>
        <p:nvGrpSpPr>
          <p:cNvPr id="80957" name="Group 63"/>
          <p:cNvGrpSpPr>
            <a:grpSpLocks/>
          </p:cNvGrpSpPr>
          <p:nvPr/>
        </p:nvGrpSpPr>
        <p:grpSpPr bwMode="auto">
          <a:xfrm>
            <a:off x="838315" y="3044798"/>
            <a:ext cx="5281425" cy="1097541"/>
            <a:chOff x="1590824" y="3088149"/>
            <a:chExt cx="4780888" cy="1050280"/>
          </a:xfrm>
        </p:grpSpPr>
        <p:sp>
          <p:nvSpPr>
            <p:cNvPr id="66" name="Freeform 65"/>
            <p:cNvSpPr/>
            <p:nvPr/>
          </p:nvSpPr>
          <p:spPr>
            <a:xfrm rot="19860165">
              <a:off x="1944634" y="3088149"/>
              <a:ext cx="4427078" cy="411243"/>
            </a:xfrm>
            <a:custGeom>
              <a:avLst/>
              <a:gdLst>
                <a:gd name="connsiteX0" fmla="*/ 0 w 1283987"/>
                <a:gd name="connsiteY0" fmla="*/ 0 h 641840"/>
                <a:gd name="connsiteX1" fmla="*/ 1283987 w 1283987"/>
                <a:gd name="connsiteY1" fmla="*/ 0 h 641840"/>
                <a:gd name="connsiteX2" fmla="*/ 1283987 w 1283987"/>
                <a:gd name="connsiteY2" fmla="*/ 641840 h 641840"/>
                <a:gd name="connsiteX3" fmla="*/ 0 w 1283987"/>
                <a:gd name="connsiteY3" fmla="*/ 641840 h 641840"/>
                <a:gd name="connsiteX4" fmla="*/ 0 w 1283987"/>
                <a:gd name="connsiteY4" fmla="*/ 0 h 64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987" h="641840">
                  <a:moveTo>
                    <a:pt x="0" y="0"/>
                  </a:moveTo>
                  <a:lnTo>
                    <a:pt x="1283987" y="0"/>
                  </a:lnTo>
                  <a:lnTo>
                    <a:pt x="1283987" y="641840"/>
                  </a:lnTo>
                  <a:lnTo>
                    <a:pt x="0" y="6418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1" lIns="11430" tIns="11430" rIns="11430" bIns="11430" spcCol="1270" anchor="ctr">
              <a:prstTxWarp prst="textArchUp">
                <a:avLst/>
              </a:prstTxWarp>
            </a:bodyPr>
            <a:lstStyle/>
            <a:p>
              <a:pPr algn="ctr" defTabSz="8001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Science of climate change (peer-reviewed literature)</a:t>
              </a:r>
            </a:p>
          </p:txBody>
        </p:sp>
        <p:sp>
          <p:nvSpPr>
            <p:cNvPr id="67" name="Freeform 66"/>
            <p:cNvSpPr/>
            <p:nvPr/>
          </p:nvSpPr>
          <p:spPr>
            <a:xfrm rot="19767793">
              <a:off x="1590824" y="3521505"/>
              <a:ext cx="4427078" cy="411243"/>
            </a:xfrm>
            <a:custGeom>
              <a:avLst/>
              <a:gdLst>
                <a:gd name="connsiteX0" fmla="*/ 0 w 1283987"/>
                <a:gd name="connsiteY0" fmla="*/ 0 h 641840"/>
                <a:gd name="connsiteX1" fmla="*/ 1283987 w 1283987"/>
                <a:gd name="connsiteY1" fmla="*/ 0 h 641840"/>
                <a:gd name="connsiteX2" fmla="*/ 1283987 w 1283987"/>
                <a:gd name="connsiteY2" fmla="*/ 641840 h 641840"/>
                <a:gd name="connsiteX3" fmla="*/ 0 w 1283987"/>
                <a:gd name="connsiteY3" fmla="*/ 641840 h 641840"/>
                <a:gd name="connsiteX4" fmla="*/ 0 w 1283987"/>
                <a:gd name="connsiteY4" fmla="*/ 0 h 64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987" h="641840">
                  <a:moveTo>
                    <a:pt x="0" y="0"/>
                  </a:moveTo>
                  <a:lnTo>
                    <a:pt x="1283987" y="0"/>
                  </a:lnTo>
                  <a:lnTo>
                    <a:pt x="1283987" y="641840"/>
                  </a:lnTo>
                  <a:lnTo>
                    <a:pt x="0" y="6418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1" lIns="11430" tIns="11430" rIns="11430" bIns="11430" spcCol="1270" anchor="ctr">
              <a:prstTxWarp prst="textArchUp">
                <a:avLst/>
              </a:prstTxWarp>
            </a:bodyPr>
            <a:lstStyle/>
            <a:p>
              <a:pPr algn="ctr" defTabSz="8001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b="1">
                  <a:solidFill>
                    <a:prstClr val="white"/>
                  </a:solidFill>
                  <a:latin typeface="Arial Narrow" panose="020B0606020202030204" pitchFamily="34" charset="0"/>
                </a:rPr>
                <a:t>Growing </a:t>
              </a:r>
              <a:r>
                <a:rPr lang="en-US" sz="1600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public awareness</a:t>
              </a:r>
            </a:p>
          </p:txBody>
        </p:sp>
        <p:sp>
          <p:nvSpPr>
            <p:cNvPr id="68" name="Freeform 67"/>
            <p:cNvSpPr/>
            <p:nvPr/>
          </p:nvSpPr>
          <p:spPr>
            <a:xfrm rot="19730408">
              <a:off x="1680026" y="3744232"/>
              <a:ext cx="4410456" cy="394197"/>
            </a:xfrm>
            <a:custGeom>
              <a:avLst/>
              <a:gdLst>
                <a:gd name="connsiteX0" fmla="*/ 0 w 1283987"/>
                <a:gd name="connsiteY0" fmla="*/ 0 h 641840"/>
                <a:gd name="connsiteX1" fmla="*/ 1283987 w 1283987"/>
                <a:gd name="connsiteY1" fmla="*/ 0 h 641840"/>
                <a:gd name="connsiteX2" fmla="*/ 1283987 w 1283987"/>
                <a:gd name="connsiteY2" fmla="*/ 641840 h 641840"/>
                <a:gd name="connsiteX3" fmla="*/ 0 w 1283987"/>
                <a:gd name="connsiteY3" fmla="*/ 641840 h 641840"/>
                <a:gd name="connsiteX4" fmla="*/ 0 w 1283987"/>
                <a:gd name="connsiteY4" fmla="*/ 0 h 64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987" h="641840">
                  <a:moveTo>
                    <a:pt x="0" y="0"/>
                  </a:moveTo>
                  <a:lnTo>
                    <a:pt x="1283987" y="0"/>
                  </a:lnTo>
                  <a:lnTo>
                    <a:pt x="1283987" y="641840"/>
                  </a:lnTo>
                  <a:lnTo>
                    <a:pt x="0" y="6418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1" lIns="11430" tIns="11430" rIns="11430" bIns="11430" spcCol="1270" anchor="ctr">
              <a:prstTxWarp prst="textArchUp">
                <a:avLst/>
              </a:prstTxWarp>
            </a:bodyPr>
            <a:lstStyle/>
            <a:p>
              <a:pPr algn="ctr" defTabSz="8001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Involvement of various actors</a:t>
              </a:r>
            </a:p>
          </p:txBody>
        </p:sp>
      </p:grp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2" t="44606" r="64491" b="18739"/>
          <a:stretch>
            <a:fillRect/>
          </a:stretch>
        </p:blipFill>
        <p:spPr bwMode="auto">
          <a:xfrm>
            <a:off x="4868863" y="4697413"/>
            <a:ext cx="895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365625"/>
            <a:ext cx="9826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Oval 71"/>
          <p:cNvSpPr/>
          <p:nvPr/>
        </p:nvSpPr>
        <p:spPr>
          <a:xfrm rot="247602">
            <a:off x="7631113" y="5745163"/>
            <a:ext cx="158750" cy="158750"/>
          </a:xfrm>
          <a:prstGeom prst="ellipse">
            <a:avLst/>
          </a:prstGeom>
          <a:solidFill>
            <a:srgbClr val="003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3" name="Oval 72"/>
          <p:cNvSpPr/>
          <p:nvPr/>
        </p:nvSpPr>
        <p:spPr>
          <a:xfrm rot="247602">
            <a:off x="7546975" y="469900"/>
            <a:ext cx="158750" cy="158750"/>
          </a:xfrm>
          <a:prstGeom prst="ellipse">
            <a:avLst/>
          </a:prstGeom>
          <a:solidFill>
            <a:srgbClr val="003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75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122738"/>
            <a:ext cx="1071562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122738"/>
            <a:ext cx="1095375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Freeform 76"/>
          <p:cNvSpPr/>
          <p:nvPr/>
        </p:nvSpPr>
        <p:spPr>
          <a:xfrm>
            <a:off x="7350125" y="1147763"/>
            <a:ext cx="1254125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7016750" y="260350"/>
            <a:ext cx="1254125" cy="352425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200" b="1" dirty="0" smtClean="0">
                <a:solidFill>
                  <a:srgbClr val="003466"/>
                </a:solidFill>
                <a:latin typeface="Arial Narrow" panose="020B0606020202030204" pitchFamily="34" charset="0"/>
              </a:rPr>
              <a:t>SRCCL/SROCCL/2019 ref</a:t>
            </a:r>
            <a:endParaRPr lang="en-US" sz="12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4672013" y="4487863"/>
            <a:ext cx="1328737" cy="525462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defTabSz="1733550" eaLnBrk="0" fontAlgn="base" hangingPunct="0">
              <a:spcBef>
                <a:spcPct val="0"/>
              </a:spcBef>
              <a:spcAft>
                <a:spcPct val="35000"/>
              </a:spcAft>
              <a:defRPr/>
            </a:pPr>
            <a:endParaRPr lang="en-US" altLang="en-US" sz="1600" spc="-100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 eaLnBrk="0" fontAlgn="base" hangingPunct="0">
              <a:spcBef>
                <a:spcPct val="0"/>
              </a:spcBef>
              <a:spcAft>
                <a:spcPct val="35000"/>
              </a:spcAft>
              <a:defRPr/>
            </a:pPr>
            <a:endParaRPr lang="en-US" sz="1600" spc="-100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 eaLnBrk="0" fontAlgn="base" hangingPunct="0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spc="-100" dirty="0">
                <a:solidFill>
                  <a:srgbClr val="003466"/>
                </a:solidFill>
                <a:latin typeface="Arial Narrow" panose="020B0606020202030204" pitchFamily="34" charset="0"/>
              </a:rPr>
              <a:t> </a:t>
            </a:r>
          </a:p>
          <a:p>
            <a:pPr defTabSz="1733550" eaLnBrk="0" fontAlgn="base" hangingPunct="0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spc="-100" dirty="0">
                <a:solidFill>
                  <a:srgbClr val="003466"/>
                </a:solidFill>
                <a:latin typeface="Arial Narrow" panose="020B0606020202030204" pitchFamily="34" charset="0"/>
              </a:rPr>
              <a:t>           </a:t>
            </a:r>
          </a:p>
          <a:p>
            <a:pPr algn="ctr" defTabSz="17335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200" b="1" dirty="0">
                <a:solidFill>
                  <a:srgbClr val="003466"/>
                </a:solidFill>
                <a:latin typeface="Arial Narrow" panose="020B0606020202030204" pitchFamily="34" charset="0"/>
              </a:rPr>
              <a:t>Nobel </a:t>
            </a:r>
            <a:r>
              <a:rPr lang="fr-CH" sz="1200" b="1" dirty="0" err="1">
                <a:solidFill>
                  <a:srgbClr val="003466"/>
                </a:solidFill>
                <a:latin typeface="Arial Narrow" panose="020B0606020202030204" pitchFamily="34" charset="0"/>
              </a:rPr>
              <a:t>Peace</a:t>
            </a:r>
            <a:r>
              <a:rPr lang="fr-CH" sz="1200" b="1" dirty="0">
                <a:solidFill>
                  <a:srgbClr val="003466"/>
                </a:solidFill>
                <a:latin typeface="Arial Narrow" panose="020B0606020202030204" pitchFamily="34" charset="0"/>
              </a:rPr>
              <a:t> </a:t>
            </a:r>
            <a:r>
              <a:rPr lang="fr-CH" sz="1200" b="1" dirty="0" err="1">
                <a:solidFill>
                  <a:srgbClr val="003466"/>
                </a:solidFill>
                <a:latin typeface="Arial Narrow" panose="020B0606020202030204" pitchFamily="34" charset="0"/>
              </a:rPr>
              <a:t>Prize</a:t>
            </a:r>
            <a:endParaRPr lang="fr-CH" sz="12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7172642" y="5602292"/>
            <a:ext cx="1054100" cy="33655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7368" tIns="277368" rIns="277368" bIns="277368" spcCol="1270" anchor="b"/>
          <a:lstStyle/>
          <a:p>
            <a:pPr algn="ctr" defTabSz="1733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2019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6120" y="1282080"/>
            <a:ext cx="885800" cy="10668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291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46" grpId="0"/>
      <p:bldP spid="49" grpId="0"/>
      <p:bldP spid="51" grpId="0"/>
      <p:bldP spid="53" grpId="0"/>
      <p:bldP spid="55" grpId="0"/>
      <p:bldP spid="80956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0056" y="548680"/>
            <a:ext cx="5779911" cy="405683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گزارش های دوره ششم (2022-2016) فعالیت </a:t>
            </a:r>
            <a:r>
              <a:rPr lang="en-US" sz="2400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IPCC</a:t>
            </a:r>
            <a:endParaRPr lang="en-US" sz="2400" b="1" dirty="0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196752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00FF"/>
              </a:buClr>
              <a:buFont typeface="+mj-lt"/>
              <a:buAutoNum type="arabicPeriod"/>
            </a:pPr>
            <a:r>
              <a:rPr lang="en-US" sz="2400" dirty="0"/>
              <a:t>Sixth Assessment Report</a:t>
            </a:r>
            <a:r>
              <a:rPr lang="fa-IR" sz="2400" dirty="0"/>
              <a:t> </a:t>
            </a:r>
            <a:r>
              <a:rPr lang="en-US" sz="2400" dirty="0"/>
              <a:t> (</a:t>
            </a:r>
            <a:r>
              <a:rPr lang="en-US" sz="2400" b="1" dirty="0">
                <a:solidFill>
                  <a:srgbClr val="0000FF"/>
                </a:solidFill>
              </a:rPr>
              <a:t>AR6</a:t>
            </a:r>
            <a:r>
              <a:rPr lang="en-US" sz="2400" dirty="0" smtClean="0"/>
              <a:t>),</a:t>
            </a:r>
            <a:endParaRPr lang="fa-IR" sz="2400" dirty="0" smtClean="0"/>
          </a:p>
          <a:p>
            <a:pPr algn="just" rtl="1">
              <a:buClr>
                <a:srgbClr val="0000FF"/>
              </a:buClr>
            </a:pPr>
            <a:r>
              <a:rPr lang="en-US" sz="2400" dirty="0" smtClean="0">
                <a:cs typeface="B Mitra" panose="00000400000000000000" pitchFamily="2" charset="-78"/>
              </a:rPr>
              <a:t> </a:t>
            </a:r>
            <a:r>
              <a:rPr lang="fa-IR" sz="2400" dirty="0" smtClean="0">
                <a:cs typeface="B Mitra" panose="00000400000000000000" pitchFamily="2" charset="-78"/>
              </a:rPr>
              <a:t>دکتر محمد بنایان: دانشگاه فردوسی، کمیته هدف گذاری، بخش کشاورزی و امنیت غذایی</a:t>
            </a:r>
          </a:p>
          <a:p>
            <a:pPr marL="457200" indent="-457200" algn="just">
              <a:buClr>
                <a:srgbClr val="0000FF"/>
              </a:buClr>
              <a:buFont typeface="+mj-lt"/>
              <a:buAutoNum type="arabicPeriod"/>
            </a:pPr>
            <a:endParaRPr lang="en-US" sz="2400" dirty="0"/>
          </a:p>
          <a:p>
            <a:pPr marL="457200" indent="-457200" algn="just">
              <a:buClr>
                <a:srgbClr val="0000FF"/>
              </a:buClr>
              <a:buFont typeface="+mj-lt"/>
              <a:buAutoNum type="arabicPeriod"/>
            </a:pPr>
            <a:r>
              <a:rPr lang="en-US" sz="2400" dirty="0"/>
              <a:t>Special Report on Global Warming of </a:t>
            </a:r>
            <a:r>
              <a:rPr lang="en-US" sz="2400" dirty="0" smtClean="0"/>
              <a:t>1.5°C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>
                <a:solidFill>
                  <a:srgbClr val="0000FF"/>
                </a:solidFill>
              </a:rPr>
              <a:t>SR1.5</a:t>
            </a:r>
            <a:r>
              <a:rPr lang="en-US" sz="2400" dirty="0" smtClean="0"/>
              <a:t>),</a:t>
            </a:r>
            <a:endParaRPr lang="fa-IR" sz="2400" dirty="0" smtClean="0"/>
          </a:p>
          <a:p>
            <a:pPr marL="457200" indent="-457200" algn="just">
              <a:buClr>
                <a:srgbClr val="0000FF"/>
              </a:buClr>
              <a:buFont typeface="+mj-lt"/>
              <a:buAutoNum type="arabicPeriod"/>
            </a:pPr>
            <a:endParaRPr lang="en-US" sz="2400" dirty="0" smtClean="0"/>
          </a:p>
          <a:p>
            <a:pPr marL="457200" indent="-457200" algn="just">
              <a:buClr>
                <a:srgbClr val="0000FF"/>
              </a:buClr>
              <a:buFont typeface="+mj-lt"/>
              <a:buAutoNum type="arabicPeriod"/>
            </a:pPr>
            <a:r>
              <a:rPr lang="en-US" sz="2400" dirty="0"/>
              <a:t>Special Report on the Ocean and </a:t>
            </a:r>
            <a:r>
              <a:rPr lang="en-US" sz="2400" dirty="0" err="1"/>
              <a:t>Cryosphere</a:t>
            </a:r>
            <a:r>
              <a:rPr lang="en-US" sz="2400" dirty="0"/>
              <a:t> in a Changing </a:t>
            </a:r>
            <a:r>
              <a:rPr lang="en-US" sz="2400" dirty="0" smtClean="0"/>
              <a:t>Climate (</a:t>
            </a:r>
            <a:r>
              <a:rPr lang="en-US" sz="2400" b="1" dirty="0">
                <a:solidFill>
                  <a:srgbClr val="0000FF"/>
                </a:solidFill>
              </a:rPr>
              <a:t>SROCC</a:t>
            </a:r>
            <a:r>
              <a:rPr lang="en-US" sz="2400" dirty="0" smtClean="0"/>
              <a:t>),</a:t>
            </a:r>
            <a:endParaRPr lang="fa-IR" sz="2400" dirty="0" smtClean="0"/>
          </a:p>
          <a:p>
            <a:pPr marL="457200" indent="-457200" algn="just">
              <a:buClr>
                <a:srgbClr val="0000FF"/>
              </a:buClr>
              <a:buFont typeface="+mj-lt"/>
              <a:buAutoNum type="arabicPeriod"/>
            </a:pPr>
            <a:endParaRPr lang="en-US" sz="2400" dirty="0" smtClean="0"/>
          </a:p>
          <a:p>
            <a:pPr marL="457200" indent="-457200" algn="just">
              <a:buClr>
                <a:srgbClr val="0000FF"/>
              </a:buClr>
              <a:buFont typeface="+mj-lt"/>
              <a:buAutoNum type="arabicPeriod"/>
            </a:pPr>
            <a:r>
              <a:rPr lang="en-US" sz="2400" dirty="0" smtClean="0"/>
              <a:t>Special Report on Climate Change and Land (</a:t>
            </a:r>
            <a:r>
              <a:rPr lang="en-US" sz="2400" b="1" dirty="0">
                <a:solidFill>
                  <a:srgbClr val="0000FF"/>
                </a:solidFill>
              </a:rPr>
              <a:t>SRCCL</a:t>
            </a:r>
            <a:r>
              <a:rPr lang="en-US" sz="2400" dirty="0" smtClean="0"/>
              <a:t>),</a:t>
            </a:r>
            <a:endParaRPr lang="fa-IR" sz="2400" dirty="0" smtClean="0"/>
          </a:p>
          <a:p>
            <a:pPr marL="457200" indent="-457200" algn="just">
              <a:buClr>
                <a:srgbClr val="0000FF"/>
              </a:buClr>
              <a:buFont typeface="+mj-lt"/>
              <a:buAutoNum type="arabicPeriod"/>
            </a:pPr>
            <a:endParaRPr lang="fa-IR" sz="2400" b="1" dirty="0" smtClean="0">
              <a:solidFill>
                <a:srgbClr val="0000FF"/>
              </a:solidFill>
            </a:endParaRPr>
          </a:p>
          <a:p>
            <a:pPr marL="457200" indent="-457200" algn="just">
              <a:buClr>
                <a:srgbClr val="0000FF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2019 </a:t>
            </a:r>
            <a:r>
              <a:rPr lang="en-US" sz="2400" b="1" dirty="0">
                <a:solidFill>
                  <a:srgbClr val="0000FF"/>
                </a:solidFill>
              </a:rPr>
              <a:t>Refinement </a:t>
            </a:r>
            <a:r>
              <a:rPr lang="en-US" sz="2400" dirty="0"/>
              <a:t>to the 2006 IPCC Guidelines for National Greenhouse Gas </a:t>
            </a:r>
            <a:r>
              <a:rPr lang="en-US" sz="2400" dirty="0" smtClean="0"/>
              <a:t>Inventories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05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96259" y="692695"/>
            <a:ext cx="11708652" cy="5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719085"/>
              </p:ext>
            </p:extLst>
          </p:nvPr>
        </p:nvGraphicFramePr>
        <p:xfrm>
          <a:off x="4761586" y="692696"/>
          <a:ext cx="3667888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3" imgW="2467319" imgH="3486637" progId="Paint.Picture">
                  <p:embed/>
                </p:oleObj>
              </mc:Choice>
              <mc:Fallback>
                <p:oleObj name="Bitmap Image" r:id="rId3" imgW="2467319" imgH="348663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1586" y="692696"/>
                        <a:ext cx="3667888" cy="51845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79322" y="476672"/>
            <a:ext cx="3973545" cy="5616624"/>
            <a:chOff x="479322" y="476672"/>
            <a:chExt cx="3973545" cy="5616624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9425518"/>
                </p:ext>
              </p:extLst>
            </p:nvPr>
          </p:nvGraphicFramePr>
          <p:xfrm>
            <a:off x="479322" y="476672"/>
            <a:ext cx="3973545" cy="5616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Bitmap Image" r:id="rId5" imgW="2467319" imgH="3486637" progId="Paint.Picture">
                    <p:embed/>
                  </p:oleObj>
                </mc:Choice>
                <mc:Fallback>
                  <p:oleObj name="Bitmap Image" r:id="rId5" imgW="2467319" imgH="3486637" progId="Paint.Picture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322" y="476672"/>
                          <a:ext cx="3973545" cy="561662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/>
            <p:cNvPicPr/>
            <p:nvPr/>
          </p:nvPicPr>
          <p:blipFill rotWithShape="1">
            <a:blip r:embed="rId6"/>
            <a:srcRect l="31848" t="6044" r="30233" b="13797"/>
            <a:stretch/>
          </p:blipFill>
          <p:spPr bwMode="auto">
            <a:xfrm>
              <a:off x="971600" y="1315090"/>
              <a:ext cx="3445539" cy="45621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Rounded Rectangle 6"/>
          <p:cNvSpPr/>
          <p:nvPr/>
        </p:nvSpPr>
        <p:spPr>
          <a:xfrm>
            <a:off x="971600" y="1700808"/>
            <a:ext cx="3240360" cy="36004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ri.ac.ir/files/image/Final%20Broush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4719409" cy="6032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69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692696"/>
            <a:ext cx="3138163" cy="405683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سرفصل های گزارش </a:t>
            </a:r>
            <a:r>
              <a:rPr lang="en-US" sz="2400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SR1.5</a:t>
            </a:r>
            <a:endParaRPr lang="en-US" sz="2400" b="1" dirty="0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1484784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Mitigation pathways compatible with 1.5°C in the context of sustainable  developmen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1680" y="2589084"/>
            <a:ext cx="6042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Impacts of 1.5ºC global warming on natural and human systems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91680" y="3602899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Strengthening and implementing the global response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91680" y="4457691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Sustainable Development, Poverty Eradication and Reducing Inequalities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79101" y="5229199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Summary for Policy Makers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7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3039" y="404664"/>
            <a:ext cx="4554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Clr>
                <a:srgbClr val="0000FF"/>
              </a:buClr>
            </a:pPr>
            <a:r>
              <a:rPr lang="fa-IR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تعداد نامزدهای ایران در گزارش های دوره ششم </a:t>
            </a:r>
            <a:r>
              <a:rPr lang="en-US" sz="1600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IPCC</a:t>
            </a:r>
            <a:endParaRPr lang="en-US" sz="1600" b="1" dirty="0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5384" t="26211" r="13462" b="11681"/>
          <a:stretch/>
        </p:blipFill>
        <p:spPr bwMode="auto">
          <a:xfrm>
            <a:off x="1352117" y="908720"/>
            <a:ext cx="6276295" cy="33628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5794" y="4365104"/>
            <a:ext cx="713054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Clr>
                <a:srgbClr val="0000FF"/>
              </a:buClr>
            </a:pPr>
            <a:r>
              <a:rPr lang="en-US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AR6</a:t>
            </a:r>
            <a:r>
              <a:rPr lang="fa-IR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:</a:t>
            </a:r>
            <a:r>
              <a:rPr lang="en-US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 16 نفر </a:t>
            </a:r>
            <a:r>
              <a:rPr lang="fa-IR" b="1" dirty="0" smtClean="0">
                <a:solidFill>
                  <a:srgbClr val="00FF00"/>
                </a:solidFill>
                <a:cs typeface="B Mitra" panose="00000400000000000000" pitchFamily="2" charset="-78"/>
              </a:rPr>
              <a:t>(3 +1): دکتر محمد رحیمی، دکتر مصطفی جعفری، خانم مهندس رحیم زاده</a:t>
            </a:r>
          </a:p>
          <a:p>
            <a:pPr algn="r" rtl="1">
              <a:buClr>
                <a:srgbClr val="0000FF"/>
              </a:buClr>
            </a:pPr>
            <a:r>
              <a:rPr lang="fa-IR" b="1" dirty="0">
                <a:solidFill>
                  <a:srgbClr val="00FF00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00FF00"/>
                </a:solidFill>
                <a:cs typeface="B Mitra" panose="00000400000000000000" pitchFamily="2" charset="-78"/>
              </a:rPr>
              <a:t>                                   دکتر محمد بنایان (کمیته هدف گذاری)</a:t>
            </a:r>
          </a:p>
          <a:p>
            <a:pPr algn="r" rtl="1">
              <a:buClr>
                <a:srgbClr val="0000FF"/>
              </a:buClr>
            </a:pPr>
            <a:endParaRPr lang="en-US" sz="1600" b="1" dirty="0">
              <a:solidFill>
                <a:srgbClr val="00FF00"/>
              </a:solidFill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6671" y="5219908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Clr>
                <a:srgbClr val="0000FF"/>
              </a:buClr>
            </a:pPr>
            <a:r>
              <a:rPr lang="en-US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SR1.5</a:t>
            </a:r>
            <a:r>
              <a:rPr lang="fa-IR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:</a:t>
            </a:r>
            <a:r>
              <a:rPr lang="en-US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 </a:t>
            </a:r>
            <a:r>
              <a:rPr lang="fa-IR" b="1" dirty="0">
                <a:solidFill>
                  <a:srgbClr val="0000FF"/>
                </a:solidFill>
                <a:cs typeface="B Mitra" panose="00000400000000000000" pitchFamily="2" charset="-78"/>
              </a:rPr>
              <a:t>5</a:t>
            </a:r>
            <a:r>
              <a:rPr lang="fa-IR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 نفر </a:t>
            </a:r>
            <a:r>
              <a:rPr lang="fa-IR" sz="1600" b="1" dirty="0" smtClean="0">
                <a:solidFill>
                  <a:srgbClr val="00FF00"/>
                </a:solidFill>
                <a:cs typeface="B Mitra" panose="00000400000000000000" pitchFamily="2" charset="-78"/>
              </a:rPr>
              <a:t>(0)</a:t>
            </a:r>
            <a:endParaRPr lang="en-US" sz="1600" b="1" dirty="0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7286" y="5257656"/>
            <a:ext cx="19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Clr>
                <a:srgbClr val="0000FF"/>
              </a:buClr>
            </a:pPr>
            <a:r>
              <a:rPr lang="en-US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SRCCL</a:t>
            </a:r>
            <a:r>
              <a:rPr lang="fa-IR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:</a:t>
            </a:r>
            <a:r>
              <a:rPr lang="en-US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 </a:t>
            </a:r>
            <a:r>
              <a:rPr lang="fa-IR" b="1" dirty="0">
                <a:solidFill>
                  <a:srgbClr val="0000FF"/>
                </a:solidFill>
                <a:cs typeface="B Mitra" panose="00000400000000000000" pitchFamily="2" charset="-78"/>
              </a:rPr>
              <a:t>4</a:t>
            </a:r>
            <a:r>
              <a:rPr lang="fa-IR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 نفر</a:t>
            </a:r>
            <a:r>
              <a:rPr lang="fa-IR" b="1" dirty="0" smtClean="0">
                <a:solidFill>
                  <a:srgbClr val="00FF00"/>
                </a:solidFill>
                <a:cs typeface="B Mitra" panose="00000400000000000000" pitchFamily="2" charset="-78"/>
              </a:rPr>
              <a:t> (1)</a:t>
            </a:r>
            <a:endParaRPr lang="en-US" sz="1600" b="1" dirty="0">
              <a:solidFill>
                <a:srgbClr val="00FF00"/>
              </a:solidFill>
              <a:cs typeface="B Mitra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693" y="5840441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Clr>
                <a:srgbClr val="0000FF"/>
              </a:buClr>
            </a:pPr>
            <a:r>
              <a:rPr lang="en-US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SROCC</a:t>
            </a:r>
            <a:r>
              <a:rPr lang="fa-IR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:</a:t>
            </a:r>
            <a:r>
              <a:rPr lang="en-US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 </a:t>
            </a:r>
            <a:r>
              <a:rPr lang="fa-IR" b="1" dirty="0">
                <a:solidFill>
                  <a:srgbClr val="0000FF"/>
                </a:solidFill>
                <a:cs typeface="B Mitra" panose="00000400000000000000" pitchFamily="2" charset="-78"/>
              </a:rPr>
              <a:t>0</a:t>
            </a:r>
            <a:r>
              <a:rPr lang="fa-IR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 نفر </a:t>
            </a:r>
            <a:r>
              <a:rPr lang="fa-IR" sz="1600" b="1" dirty="0">
                <a:solidFill>
                  <a:srgbClr val="00FF00"/>
                </a:solidFill>
                <a:cs typeface="B Mitra" panose="00000400000000000000" pitchFamily="2" charset="-78"/>
              </a:rPr>
              <a:t>(0)</a:t>
            </a:r>
            <a:endParaRPr lang="en-US" sz="1600" b="1" dirty="0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0249" y="5840441"/>
            <a:ext cx="2598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Clr>
                <a:srgbClr val="0000FF"/>
              </a:buClr>
            </a:pPr>
            <a:r>
              <a:rPr lang="en-US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SR_GHG_2019</a:t>
            </a:r>
            <a:r>
              <a:rPr lang="fa-IR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: 2 نفر </a:t>
            </a:r>
            <a:r>
              <a:rPr lang="fa-IR" sz="1600" b="1" dirty="0">
                <a:solidFill>
                  <a:srgbClr val="00FF00"/>
                </a:solidFill>
                <a:cs typeface="B Mitra" panose="00000400000000000000" pitchFamily="2" charset="-78"/>
              </a:rPr>
              <a:t>(0)</a:t>
            </a:r>
            <a:endParaRPr lang="en-US" sz="1600" b="1" dirty="0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71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091" t="27320" r="41968" b="5480"/>
          <a:stretch/>
        </p:blipFill>
        <p:spPr>
          <a:xfrm>
            <a:off x="971599" y="238968"/>
            <a:ext cx="6889365" cy="5926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3470" y="2360621"/>
            <a:ext cx="1580044" cy="34412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فرآیند تهیه </a:t>
            </a:r>
            <a:r>
              <a:rPr lang="en-US" sz="2000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AR6</a:t>
            </a:r>
            <a:endParaRPr lang="en-US" sz="2000" b="1" baseline="0" dirty="0" smtClean="0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620688"/>
            <a:ext cx="703201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sz="1200" dirty="0" smtClean="0"/>
              <a:t>Oct, 2016</a:t>
            </a:r>
            <a:endParaRPr lang="en-US" sz="1200" baseline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7584" y="879909"/>
            <a:ext cx="735261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sz="1200" dirty="0" smtClean="0"/>
              <a:t>Sep, 2017</a:t>
            </a:r>
            <a:endParaRPr lang="en-US" sz="1200" baseline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7080" y="2060848"/>
            <a:ext cx="703201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sz="1200" dirty="0" smtClean="0"/>
              <a:t>Oct, 2017</a:t>
            </a:r>
            <a:endParaRPr lang="en-US" sz="1200" baseline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9491" y="2780928"/>
            <a:ext cx="727246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sz="1200" dirty="0" smtClean="0"/>
              <a:t>Feb, 2018</a:t>
            </a:r>
            <a:endParaRPr lang="en-US" sz="1200" baseline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95536" y="3950561"/>
            <a:ext cx="1010977" cy="313350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Jul, 2018</a:t>
            </a:r>
            <a:endParaRPr lang="en-US" b="1" baseline="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8715" y="5229200"/>
            <a:ext cx="736864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Jun, 2019</a:t>
            </a:r>
            <a:endParaRPr lang="en-US" sz="1200" b="1" baseline="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3470" y="4171579"/>
            <a:ext cx="683965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Jan 2019</a:t>
            </a:r>
            <a:endParaRPr lang="en-US" sz="1200" b="1" baseline="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5327590"/>
            <a:ext cx="718782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Apr, 2020</a:t>
            </a:r>
            <a:endParaRPr lang="en-US" sz="1200" b="1" baseline="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34223" y="692373"/>
            <a:ext cx="847471" cy="405683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Apr, 2021</a:t>
            </a:r>
          </a:p>
          <a:p>
            <a:r>
              <a:rPr lang="fa-IR" sz="1200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فروردین 1400</a:t>
            </a:r>
            <a:endParaRPr lang="en-US" sz="1200" b="1" baseline="0" dirty="0" smtClean="0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2912" y="2628346"/>
            <a:ext cx="727246" cy="405683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Jan, 2020</a:t>
            </a:r>
            <a:endParaRPr lang="fa-IR" sz="1200" b="1" dirty="0" smtClean="0">
              <a:solidFill>
                <a:srgbClr val="FF0000"/>
              </a:solidFill>
            </a:endParaRPr>
          </a:p>
          <a:p>
            <a:pPr algn="ctr"/>
            <a:r>
              <a:rPr lang="fa-IR" sz="1200" b="1" baseline="0" dirty="0" smtClean="0">
                <a:solidFill>
                  <a:srgbClr val="0000FF"/>
                </a:solidFill>
                <a:cs typeface="B Mitra" panose="00000400000000000000" pitchFamily="2" charset="-78"/>
              </a:rPr>
              <a:t>دی 1398</a:t>
            </a:r>
            <a:endParaRPr lang="en-US" sz="1200" b="1" baseline="0" dirty="0" smtClean="0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18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6422" y="703087"/>
            <a:ext cx="3793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Clr>
                <a:srgbClr val="0000FF"/>
              </a:buClr>
            </a:pPr>
            <a:r>
              <a:rPr lang="fa-IR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برنامه ها دفتر مرجع ملی </a:t>
            </a:r>
            <a:r>
              <a:rPr lang="en-US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IPCC</a:t>
            </a:r>
            <a:r>
              <a:rPr lang="fa-IR" b="1" dirty="0" smtClean="0">
                <a:solidFill>
                  <a:srgbClr val="0000FF"/>
                </a:solidFill>
                <a:cs typeface="B Mitra" panose="00000400000000000000" pitchFamily="2" charset="-78"/>
              </a:rPr>
              <a:t> در دوره ششم</a:t>
            </a:r>
            <a:endParaRPr lang="en-US" sz="1600" b="1" dirty="0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3" y="1556792"/>
            <a:ext cx="6890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Mitra" panose="00000400000000000000" pitchFamily="2" charset="-78"/>
              </a:rPr>
              <a:t>بررسی کارشناسی و اخذ نظرات دستگاهها در خصوص گزارش های ویژه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5616" y="3399383"/>
            <a:ext cx="6890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Mitra" panose="00000400000000000000" pitchFamily="2" charset="-78"/>
              </a:rPr>
              <a:t>پیگیری برگزاری نشست تخصصی کارگروهها – </a:t>
            </a:r>
            <a:r>
              <a:rPr lang="en-US" sz="2400" dirty="0" smtClean="0">
                <a:cs typeface="B Mitra" panose="00000400000000000000" pitchFamily="2" charset="-78"/>
              </a:rPr>
              <a:t>AR6</a:t>
            </a:r>
            <a:endParaRPr lang="fa-IR" sz="2400" dirty="0" smtClean="0">
              <a:cs typeface="B Mitra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608" y="4119463"/>
            <a:ext cx="6890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Mitra" panose="00000400000000000000" pitchFamily="2" charset="-78"/>
              </a:rPr>
              <a:t>مشارکت دستگاهها/دانشگاههای در فعالیت ها و فرآیندهای </a:t>
            </a:r>
            <a:r>
              <a:rPr lang="en-US" sz="2400" dirty="0" smtClean="0">
                <a:cs typeface="B Mitra" panose="00000400000000000000" pitchFamily="2" charset="-78"/>
              </a:rPr>
              <a:t>IPCC</a:t>
            </a:r>
            <a:r>
              <a:rPr lang="fa-IR" sz="2400" dirty="0" smtClean="0">
                <a:cs typeface="B Mitra" panose="00000400000000000000" pitchFamily="2" charset="-78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87621" y="4924324"/>
            <a:ext cx="6890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Mitra" panose="00000400000000000000" pitchFamily="2" charset="-78"/>
              </a:rPr>
              <a:t>تهیه </a:t>
            </a:r>
            <a:r>
              <a:rPr lang="fa-IR" sz="2400" dirty="0">
                <a:cs typeface="B Mitra" panose="00000400000000000000" pitchFamily="2" charset="-78"/>
              </a:rPr>
              <a:t>گزارش های ملی در خصوص آشکارسازی، پی نگری، پیامدها و روش های </a:t>
            </a:r>
            <a:r>
              <a:rPr lang="fa-IR" sz="2400" dirty="0" smtClean="0">
                <a:cs typeface="B Mitra" panose="00000400000000000000" pitchFamily="2" charset="-78"/>
              </a:rPr>
              <a:t>سازگاری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7622" y="2380238"/>
            <a:ext cx="6890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Mitra" panose="00000400000000000000" pitchFamily="2" charset="-78"/>
              </a:rPr>
              <a:t>برگزارش نشست جهت جمع بندی نظر کشور در خصوص گزارش </a:t>
            </a:r>
            <a:r>
              <a:rPr lang="en-US" sz="2400" dirty="0" smtClean="0">
                <a:cs typeface="B Mitra" panose="00000400000000000000" pitchFamily="2" charset="-78"/>
              </a:rPr>
              <a:t>SRCCL</a:t>
            </a:r>
            <a:r>
              <a:rPr lang="fa-IR" sz="2400" dirty="0" smtClean="0">
                <a:cs typeface="B Mitra" panose="00000400000000000000" pitchFamily="2" charset="-78"/>
              </a:rPr>
              <a:t>، </a:t>
            </a:r>
            <a:r>
              <a:rPr lang="en-US" sz="2400" dirty="0" smtClean="0">
                <a:cs typeface="B Mitra" panose="00000400000000000000" pitchFamily="2" charset="-78"/>
              </a:rPr>
              <a:t>SROCC</a:t>
            </a:r>
            <a:r>
              <a:rPr lang="fa-IR" sz="2400" dirty="0" smtClean="0">
                <a:cs typeface="B Mitra" panose="00000400000000000000" pitchFamily="2" charset="-78"/>
              </a:rPr>
              <a:t> و </a:t>
            </a:r>
            <a:r>
              <a:rPr lang="en-US" sz="2400" dirty="0" smtClean="0">
                <a:cs typeface="B Mitra" panose="00000400000000000000" pitchFamily="2" charset="-78"/>
              </a:rPr>
              <a:t>2019 refinement GHG</a:t>
            </a:r>
            <a:endParaRPr lang="fa-IR" sz="2400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23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WGIAR5_PresentationTemplate_Final">
  <a:themeElements>
    <a:clrScheme name="IPCC_ColourPalette">
      <a:dk1>
        <a:srgbClr val="000000"/>
      </a:dk1>
      <a:lt1>
        <a:srgbClr val="FFFFFF"/>
      </a:lt1>
      <a:dk2>
        <a:srgbClr val="5492CD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SlideMaster">
  <a:themeElements>
    <a:clrScheme name="IPCC_ColourPalette">
      <a:dk1>
        <a:srgbClr val="000000"/>
      </a:dk1>
      <a:lt1>
        <a:srgbClr val="FFFFFF"/>
      </a:lt1>
      <a:dk2>
        <a:srgbClr val="5492CD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WGIAR5_PresentationTemplate_Final</Template>
  <TotalTime>1798</TotalTime>
  <Words>457</Words>
  <Application>Microsoft Office PowerPoint</Application>
  <PresentationFormat>On-screen Show (4:3)</PresentationFormat>
  <Paragraphs>101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MS PGothic</vt:lpstr>
      <vt:lpstr>Arial</vt:lpstr>
      <vt:lpstr>Arial Narrow</vt:lpstr>
      <vt:lpstr>B Mitra</vt:lpstr>
      <vt:lpstr>Calibri</vt:lpstr>
      <vt:lpstr>Frutiger LT Pro 67 Bold Cn</vt:lpstr>
      <vt:lpstr>Times New Roman</vt:lpstr>
      <vt:lpstr>Wingdings</vt:lpstr>
      <vt:lpstr>WGIAR5_PresentationTemplate_Final</vt:lpstr>
      <vt:lpstr>PresentationSlideMaster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Steffen Brunner</dc:creator>
  <cp:lastModifiedBy>Windows User</cp:lastModifiedBy>
  <cp:revision>214</cp:revision>
  <dcterms:created xsi:type="dcterms:W3CDTF">2014-04-16T12:14:04Z</dcterms:created>
  <dcterms:modified xsi:type="dcterms:W3CDTF">2018-02-13T06:20:50Z</dcterms:modified>
</cp:coreProperties>
</file>