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0"/>
  </p:notesMasterIdLst>
  <p:handoutMasterIdLst>
    <p:handoutMasterId r:id="rId21"/>
  </p:handoutMasterIdLst>
  <p:sldIdLst>
    <p:sldId id="867" r:id="rId2"/>
    <p:sldId id="633" r:id="rId3"/>
    <p:sldId id="876" r:id="rId4"/>
    <p:sldId id="875" r:id="rId5"/>
    <p:sldId id="877" r:id="rId6"/>
    <p:sldId id="874" r:id="rId7"/>
    <p:sldId id="878" r:id="rId8"/>
    <p:sldId id="879" r:id="rId9"/>
    <p:sldId id="880" r:id="rId10"/>
    <p:sldId id="885" r:id="rId11"/>
    <p:sldId id="886" r:id="rId12"/>
    <p:sldId id="887" r:id="rId13"/>
    <p:sldId id="882" r:id="rId14"/>
    <p:sldId id="888" r:id="rId15"/>
    <p:sldId id="884" r:id="rId16"/>
    <p:sldId id="871" r:id="rId17"/>
    <p:sldId id="872" r:id="rId18"/>
    <p:sldId id="700" r:id="rId19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327" autoAdjust="0"/>
    <p:restoredTop sz="92497" autoAdjust="0"/>
  </p:normalViewPr>
  <p:slideViewPr>
    <p:cSldViewPr>
      <p:cViewPr>
        <p:scale>
          <a:sx n="106" d="100"/>
          <a:sy n="106" d="100"/>
        </p:scale>
        <p:origin x="-2550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3/30/2015</a:t>
            </a:fld>
            <a:endParaRPr lang="en-US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10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11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12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15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16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17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18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2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3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4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5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6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7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8</a:t>
            </a:fld>
            <a:endParaRPr lang="en-GB" dirty="0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946ED7-B552-45FD-820D-7BF9EFA7A2CE}" type="slidenum">
              <a:rPr lang="ru-RU" smtClean="0">
                <a:latin typeface="Arial" pitchFamily="34" charset="0"/>
              </a:rPr>
              <a:pPr/>
              <a:t>9</a:t>
            </a:fld>
            <a:endParaRPr lang="ru-RU" dirty="0" smtClean="0">
              <a:latin typeface="Arial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85786" y="4214818"/>
            <a:ext cx="7534300" cy="2133600"/>
          </a:xfrm>
        </p:spPr>
        <p:txBody>
          <a:bodyPr anchor="b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Company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NPP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 Name / Job Title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928670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8500" y="2352106"/>
            <a:ext cx="7848600" cy="452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Accumulated Experience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Areas of Concern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GB" sz="3200" dirty="0" err="1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GB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96752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98500" y="2352106"/>
            <a:ext cx="7848600" cy="452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lvl="0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52BA"/>
                </a:solidFill>
                <a:latin typeface="+mn-lt"/>
                <a:cs typeface="+mn-cs"/>
              </a:rPr>
              <a:t>Accumulated Experience</a:t>
            </a:r>
            <a:endParaRPr lang="ru-RU" sz="2400" dirty="0" smtClean="0">
              <a:solidFill>
                <a:srgbClr val="0052BA"/>
              </a:solidFill>
              <a:latin typeface="+mn-lt"/>
              <a:cs typeface="+mn-cs"/>
            </a:endParaRPr>
          </a:p>
          <a:p>
            <a:pPr marL="358775" lvl="0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52BA"/>
                </a:solidFill>
                <a:latin typeface="+mn-lt"/>
                <a:cs typeface="+mn-cs"/>
              </a:rPr>
              <a:t>Areas of Concern</a:t>
            </a:r>
            <a:endParaRPr lang="ru-RU" sz="2400" dirty="0">
              <a:solidFill>
                <a:srgbClr val="0052BA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88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96752"/>
            <a:ext cx="8607425" cy="576263"/>
          </a:xfrm>
        </p:spPr>
        <p:txBody>
          <a:bodyPr/>
          <a:lstStyle/>
          <a:p>
            <a:pPr marL="514350"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8500" y="2352106"/>
            <a:ext cx="7848600" cy="452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Visualization results based on plant self-assessments in Severe Accident Management </a:t>
            </a:r>
            <a:r>
              <a:rPr lang="en-US" sz="2400" dirty="0" smtClean="0">
                <a:solidFill>
                  <a:srgbClr val="0052BA"/>
                </a:solidFill>
                <a:latin typeface="+mn-lt"/>
                <a:cs typeface="+mn-cs"/>
              </a:rPr>
              <a:t>and Emergency Preparedness areas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presented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a WANO-MC workshop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2B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Generalized conclusions on main areas of concern 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just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§"/>
              <a:tabLst/>
              <a:defRPr/>
            </a:pPr>
            <a:endParaRPr lang="ru-RU" sz="2400" dirty="0" smtClean="0">
              <a:solidFill>
                <a:srgbClr val="0052BA"/>
              </a:solidFill>
              <a:latin typeface="+mn-lt"/>
              <a:cs typeface="+mn-cs"/>
            </a:endParaRPr>
          </a:p>
          <a:p>
            <a:pPr marL="358775" lvl="0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defRPr/>
            </a:pP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SAM Visualization Results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 –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slide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1</a:t>
            </a:r>
          </a:p>
          <a:p>
            <a:pPr marL="358775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defRPr/>
            </a:pP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Emergency Preparedness Visualization Results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 – 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slide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1</a:t>
            </a:r>
          </a:p>
          <a:p>
            <a:pPr marL="358775" lvl="0" indent="-358775" algn="just" defTabSz="457200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defRPr/>
            </a:pP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Generalized conclusions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  – 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Slides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1</a:t>
            </a:r>
            <a:r>
              <a:rPr lang="en-US" sz="2400" dirty="0" smtClean="0">
                <a:solidFill>
                  <a:srgbClr val="A08A1A"/>
                </a:solidFill>
                <a:latin typeface="+mn-lt"/>
                <a:cs typeface="+mn-cs"/>
              </a:rPr>
              <a:t> and </a:t>
            </a:r>
            <a:r>
              <a:rPr lang="ru-RU" sz="2400" dirty="0" smtClean="0">
                <a:solidFill>
                  <a:srgbClr val="A08A1A"/>
                </a:solidFill>
                <a:latin typeface="+mn-lt"/>
                <a:cs typeface="+mn-cs"/>
              </a:rPr>
              <a:t>2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A08A1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58775" marR="0" lvl="0" indent="-358775" algn="l" defTabSz="4572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2B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32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412776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16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Areas of support including specific actions planned to provide WANO-MC support to member plants</a:t>
            </a:r>
            <a:endParaRPr lang="ru-RU" sz="2400" dirty="0" smtClean="0">
              <a:solidFill>
                <a:srgbClr val="0052BA"/>
              </a:solidFill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Proposals for changes in support level</a:t>
            </a:r>
            <a:endParaRPr lang="ru-RU" sz="2400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816" y="126876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17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Are there any WANO-MC/NPP interaction issues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Are there any proposals on how to change WANO-MC/NPP interaction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?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Are there any questions to be considered at the Directors' Meeting</a:t>
            </a:r>
            <a:r>
              <a:rPr lang="ru-RU" sz="2400" dirty="0" smtClean="0">
                <a:solidFill>
                  <a:srgbClr val="0052BA"/>
                </a:solidFill>
              </a:rPr>
              <a:t>?</a:t>
            </a:r>
          </a:p>
          <a:p>
            <a:pPr marL="0" indent="0" algn="just" eaLnBrk="1" hangingPunct="1">
              <a:defRPr/>
            </a:pPr>
            <a:endParaRPr lang="ru-RU" sz="3600" b="1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 dirty="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 dirty="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 dirty="0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485825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      </a:t>
            </a:r>
            <a:r>
              <a:rPr lang="en-US" sz="2800" dirty="0" smtClean="0">
                <a:solidFill>
                  <a:srgbClr val="0052BA"/>
                </a:solidFill>
                <a:latin typeface="+mj-lt"/>
                <a:cs typeface="+mn-cs"/>
              </a:rPr>
              <a:t>Thank </a:t>
            </a: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645024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 Management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501008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b="1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 Management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43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NPP Information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28662" y="1714488"/>
          <a:ext cx="7000925" cy="4140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8738"/>
                <a:gridCol w="1524000"/>
                <a:gridCol w="1295400"/>
                <a:gridCol w="1652602"/>
                <a:gridCol w="1400185"/>
              </a:tblGrid>
              <a:tr h="8064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 </a:t>
                      </a:r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r>
                        <a:rPr lang="ru-RU" dirty="0" smtClean="0"/>
                        <a:t>/</a:t>
                      </a:r>
                      <a:r>
                        <a:rPr lang="en-US" dirty="0" smtClean="0"/>
                        <a:t>Design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Installed Capacity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Commissioning Date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 TerminationDate</a:t>
                      </a:r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64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8129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Extension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424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WANO Performance  Indicator Trends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6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92200" y="2844000"/>
            <a:ext cx="7848600" cy="452915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WANO performance indicator trends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: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Indicators showing an adverse trend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,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in the worst quartile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,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with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 </a:t>
            </a:r>
            <a:r>
              <a:rPr sz="2400" smtClean="0">
                <a:solidFill>
                  <a:srgbClr val="0052BA"/>
                </a:solidFill>
                <a:latin typeface="+mj-lt"/>
              </a:rPr>
              <a:t>the long-term target not met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. </a:t>
            </a:r>
          </a:p>
          <a:p>
            <a:pPr marL="0" indent="0" eaLnBrk="1" hangingPunct="1">
              <a:buNone/>
              <a:defRPr/>
            </a:pPr>
            <a:endParaRPr lang="ru-RU" sz="2400" dirty="0" smtClean="0">
              <a:solidFill>
                <a:srgbClr val="0052BA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  <a:latin typeface="+mj-lt"/>
              </a:rPr>
              <a:t>Causes and scheduled actions</a:t>
            </a:r>
            <a:r>
              <a:rPr lang="ru-RU" sz="2400" dirty="0" smtClean="0">
                <a:solidFill>
                  <a:srgbClr val="0052BA"/>
                </a:solidFill>
                <a:latin typeface="+mj-lt"/>
              </a:rPr>
              <a:t>.</a:t>
            </a: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Peer Reviews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7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2352106"/>
            <a:ext cx="7848600" cy="45291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Date of the last peer review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Peer Reviews planned for the current year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Peer Review results</a:t>
            </a:r>
            <a:r>
              <a:rPr lang="ru-RU" sz="2400" dirty="0" smtClean="0">
                <a:solidFill>
                  <a:srgbClr val="0052BA"/>
                </a:solidFill>
              </a:rPr>
              <a:t>: </a:t>
            </a:r>
            <a:r>
              <a:rPr sz="2400" smtClean="0">
                <a:solidFill>
                  <a:srgbClr val="0052BA"/>
                </a:solidFill>
              </a:rPr>
              <a:t>The number of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safety related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recurrent and continuous AFIs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AFI relation to PO&amp;C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AFI related corrective action implementation status</a:t>
            </a:r>
            <a:r>
              <a:rPr lang="ru-RU" sz="2400" dirty="0" smtClean="0">
                <a:solidFill>
                  <a:srgbClr val="0052BA"/>
                </a:solidFill>
              </a:rPr>
              <a:t>  </a:t>
            </a:r>
            <a:r>
              <a:rPr lang="ru-RU" sz="2400" dirty="0">
                <a:solidFill>
                  <a:srgbClr val="0052BA"/>
                </a:solidFill>
              </a:rPr>
              <a:t>(A,B,C,D)</a:t>
            </a:r>
          </a:p>
          <a:p>
            <a:pPr eaLnBrk="1" hangingPunct="1">
              <a:defRPr/>
            </a:pPr>
            <a:endParaRPr lang="ru-RU" sz="2400" dirty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77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62880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Participation in WANO Activities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8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98500" y="2352106"/>
            <a:ext cx="7848600" cy="452915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The number of WANO-MC activities  hosted by plants</a:t>
            </a:r>
            <a:r>
              <a:rPr lang="ru-RU" sz="2400" dirty="0" smtClean="0">
                <a:solidFill>
                  <a:srgbClr val="0052BA"/>
                </a:solidFill>
              </a:rPr>
              <a:t>: </a:t>
            </a:r>
            <a:r>
              <a:rPr sz="2400" smtClean="0">
                <a:solidFill>
                  <a:srgbClr val="0052BA"/>
                </a:solidFill>
              </a:rPr>
              <a:t>TSMs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benchmarking visits and workshops in the current year: Topics, focus on AFIs and other challenges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including planned activities, and schedule of changes in the number of activities over the past </a:t>
            </a:r>
            <a:r>
              <a:rPr lang="ru-RU" sz="2400" dirty="0" smtClean="0">
                <a:solidFill>
                  <a:srgbClr val="0052BA"/>
                </a:solidFill>
              </a:rPr>
              <a:t>10 </a:t>
            </a:r>
            <a:r>
              <a:rPr sz="2400" smtClean="0">
                <a:solidFill>
                  <a:srgbClr val="0052BA"/>
                </a:solidFill>
              </a:rPr>
              <a:t>years.</a:t>
            </a:r>
            <a:endParaRPr lang="ru-RU" sz="2400" dirty="0">
              <a:solidFill>
                <a:srgbClr val="0052BA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sz="2400" smtClean="0">
                <a:solidFill>
                  <a:srgbClr val="0052BA"/>
                </a:solidFill>
              </a:rPr>
              <a:t>The number of plant personnel participating in off-site  WANO activities in the current year and from previous years</a:t>
            </a:r>
            <a:r>
              <a:rPr lang="ru-RU" sz="2400" dirty="0" smtClean="0">
                <a:solidFill>
                  <a:srgbClr val="0052BA"/>
                </a:solidFill>
              </a:rPr>
              <a:t>  (</a:t>
            </a:r>
            <a:r>
              <a:rPr sz="2400" smtClean="0">
                <a:solidFill>
                  <a:srgbClr val="0052BA"/>
                </a:solidFill>
              </a:rPr>
              <a:t>peer reviews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TSMs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workshops</a:t>
            </a:r>
            <a:r>
              <a:rPr lang="ru-RU" sz="2400" dirty="0" smtClean="0">
                <a:solidFill>
                  <a:srgbClr val="0052BA"/>
                </a:solidFill>
              </a:rPr>
              <a:t>)– </a:t>
            </a:r>
            <a:r>
              <a:rPr sz="2400" smtClean="0">
                <a:solidFill>
                  <a:srgbClr val="0052BA"/>
                </a:solidFill>
              </a:rPr>
              <a:t>trends</a:t>
            </a:r>
            <a:r>
              <a:rPr lang="ru-RU" sz="2400" dirty="0" smtClean="0">
                <a:solidFill>
                  <a:srgbClr val="0052BA"/>
                </a:solidFill>
              </a:rPr>
              <a:t>, </a:t>
            </a:r>
            <a:r>
              <a:rPr sz="2400" smtClean="0">
                <a:solidFill>
                  <a:srgbClr val="0052BA"/>
                </a:solidFill>
              </a:rPr>
              <a:t>schedule</a:t>
            </a:r>
            <a:endParaRPr lang="ru-RU" sz="2400" dirty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4800" y="809472"/>
            <a:ext cx="2502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1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789040"/>
            <a:ext cx="8607425" cy="576263"/>
          </a:xfrm>
        </p:spPr>
        <p:txBody>
          <a:bodyPr/>
          <a:lstStyle/>
          <a:p>
            <a:pPr marL="514350" indent="25400">
              <a:buFont typeface="+mj-lt"/>
              <a:buAutoNum type="arabicPeriod"/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Information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Current Status</a:t>
            </a: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n-GB" sz="3200" dirty="0" smtClean="0">
                <a:solidFill>
                  <a:srgbClr val="0052B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 Life Extension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Radwaste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Severe Accident Management and Emergency Preparedness Self-Assessment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Proposals Regarding WANO Business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10004</TotalTime>
  <Words>581</Words>
  <Application>Microsoft Office PowerPoint</Application>
  <PresentationFormat>Экран (4:3)</PresentationFormat>
  <Paragraphs>98</Paragraphs>
  <Slides>18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1_This is WANO</vt:lpstr>
      <vt:lpstr>Operating Company NPP Speaker Name / Job Title </vt:lpstr>
      <vt:lpstr> General Information  2. Current Status 3. Plant Life Extension 4. Radwaste Management 5. Severe Accident Management and Emergency Preparedness Self-Assessment 6. Proposals Regarding WANO Business  </vt:lpstr>
      <vt:lpstr> General Information  2. Current Status 3. Life Extension 4. Radwaste Management 5. Severe Accident Management and Emergency Preparedness Self-Assessment 6. Proposals Regarding WANO Business  </vt:lpstr>
      <vt:lpstr>General NPP Information (Example)</vt:lpstr>
      <vt:lpstr> General Information  2. Current Status 3. Life Extension  4. Radwaste Management  5. Severe Accident Management and Emergency Preparedness Self-Assessment 6. Proposals Regarding WANO Business     </vt:lpstr>
      <vt:lpstr>WANO Performance  Indicator Trends</vt:lpstr>
      <vt:lpstr>Peer Reviews</vt:lpstr>
      <vt:lpstr>Participation in WANO Activities</vt:lpstr>
      <vt:lpstr> General Information  2. Current Status 3. Plant Life Extension 4. Radwaste Management  5. Severe Accident Management and Emergency Preparedness Self-Assessment 6. Proposals Regarding WANO Business    </vt:lpstr>
      <vt:lpstr>Plant Life Extension  </vt:lpstr>
      <vt:lpstr> General Information  2. Current Status 3. Plant Life Extension  4. Radwaste Management 5. Severe Accident Management and Emergency Preparedness Self-Assessment 6. Proposals Regarding WANO Business    </vt:lpstr>
      <vt:lpstr>Radwaste Management    </vt:lpstr>
      <vt:lpstr> General Information  2. Current Status 3. Plant Life Extension  4. Radwaste Management  5. Severe Accident Management and Emergency Preparedness Self-Assessment 6. Proposals Regarding WANO Business     </vt:lpstr>
      <vt:lpstr>Severe Accident Management and Emergency Preparedness Self-Assessment    </vt:lpstr>
      <vt:lpstr>General Information  2. Current Status 3. Plant Life Extension 4. Radwaste Management 5. Severe Accident Management and Emergency Preparedness Self-Assessment  6. Proposals Regarding WANO Business     </vt:lpstr>
      <vt:lpstr>Proposals Regarding WANO Business  </vt:lpstr>
      <vt:lpstr>Proposals Regarding WANO Business </vt:lpstr>
      <vt:lpstr>Слайд 18</vt:lpstr>
    </vt:vector>
  </TitlesOfParts>
  <Company>INPO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tarykin</cp:lastModifiedBy>
  <cp:revision>608</cp:revision>
  <cp:lastPrinted>2014-04-01T14:44:41Z</cp:lastPrinted>
  <dcterms:created xsi:type="dcterms:W3CDTF">2005-09-23T13:48:19Z</dcterms:created>
  <dcterms:modified xsi:type="dcterms:W3CDTF">2015-03-30T09:44:16Z</dcterms:modified>
</cp:coreProperties>
</file>