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260" r:id="rId3"/>
    <p:sldId id="280" r:id="rId4"/>
    <p:sldId id="353" r:id="rId5"/>
    <p:sldId id="345" r:id="rId6"/>
    <p:sldId id="351" r:id="rId7"/>
    <p:sldId id="354" r:id="rId8"/>
    <p:sldId id="357" r:id="rId9"/>
    <p:sldId id="350" r:id="rId10"/>
    <p:sldId id="349" r:id="rId11"/>
    <p:sldId id="355" r:id="rId12"/>
    <p:sldId id="347" r:id="rId13"/>
    <p:sldId id="334" r:id="rId14"/>
    <p:sldId id="346" r:id="rId15"/>
    <p:sldId id="352" r:id="rId16"/>
    <p:sldId id="356"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0066CC"/>
    <a:srgbClr val="0033CC"/>
    <a:srgbClr val="CCFF3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53" autoAdjust="0"/>
    <p:restoredTop sz="86420" autoAdjust="0"/>
  </p:normalViewPr>
  <p:slideViewPr>
    <p:cSldViewPr>
      <p:cViewPr>
        <p:scale>
          <a:sx n="66" d="100"/>
          <a:sy n="66" d="100"/>
        </p:scale>
        <p:origin x="-1356" y="-72"/>
      </p:cViewPr>
      <p:guideLst>
        <p:guide orient="horz" pos="2160"/>
        <p:guide pos="2880"/>
      </p:guideLst>
    </p:cSldViewPr>
  </p:slideViewPr>
  <p:outlineViewPr>
    <p:cViewPr>
      <p:scale>
        <a:sx n="33" d="100"/>
        <a:sy n="33" d="100"/>
      </p:scale>
      <p:origin x="0" y="6918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pieChart>
        <c:varyColors val="1"/>
        <c:ser>
          <c:idx val="0"/>
          <c:order val="0"/>
          <c:tx>
            <c:strRef>
              <c:f>Sheet1!$B$1</c:f>
              <c:strCache>
                <c:ptCount val="1"/>
                <c:pt idx="0">
                  <c:v>Cause Contributors</c:v>
                </c:pt>
              </c:strCache>
            </c:strRef>
          </c:tx>
          <c:dLbls>
            <c:dLbl>
              <c:idx val="0"/>
              <c:layout>
                <c:manualLayout>
                  <c:x val="4.4599717535122402E-2"/>
                  <c:y val="-2.3750148438427786E-3"/>
                </c:manualLayout>
              </c:layout>
              <c:dLblPos val="outEnd"/>
              <c:showLegendKey val="0"/>
              <c:showVal val="0"/>
              <c:showCatName val="1"/>
              <c:showSerName val="0"/>
              <c:showPercent val="1"/>
              <c:showBubbleSize val="0"/>
            </c:dLbl>
            <c:dLbl>
              <c:idx val="1"/>
              <c:layout>
                <c:manualLayout>
                  <c:x val="0"/>
                  <c:y val="6.7625906418583509E-3"/>
                </c:manualLayout>
              </c:layout>
              <c:dLblPos val="outEnd"/>
              <c:showLegendKey val="0"/>
              <c:showVal val="0"/>
              <c:showCatName val="1"/>
              <c:showSerName val="0"/>
              <c:showPercent val="1"/>
              <c:showBubbleSize val="0"/>
            </c:dLbl>
            <c:dLbl>
              <c:idx val="2"/>
              <c:layout>
                <c:manualLayout>
                  <c:x val="5.6492975544488337E-2"/>
                  <c:y val="1.1875074219213919E-2"/>
                </c:manualLayout>
              </c:layout>
              <c:dLblPos val="outEnd"/>
              <c:showLegendKey val="0"/>
              <c:showVal val="0"/>
              <c:showCatName val="1"/>
              <c:showSerName val="0"/>
              <c:showPercent val="1"/>
              <c:showBubbleSize val="0"/>
            </c:dLbl>
            <c:dLbl>
              <c:idx val="3"/>
              <c:layout>
                <c:manualLayout>
                  <c:x val="4.1626403032780812E-2"/>
                  <c:y val="2.1375133594585014E-2"/>
                </c:manualLayout>
              </c:layout>
              <c:dLblPos val="outEnd"/>
              <c:showLegendKey val="0"/>
              <c:showVal val="0"/>
              <c:showCatName val="1"/>
              <c:showSerName val="0"/>
              <c:showPercent val="1"/>
              <c:showBubbleSize val="0"/>
            </c:dLbl>
            <c:dLbl>
              <c:idx val="4"/>
              <c:layout>
                <c:manualLayout>
                  <c:x val="-4.7695051361041262E-2"/>
                  <c:y val="3.3250135463001811E-2"/>
                </c:manualLayout>
              </c:layout>
              <c:dLblPos val="outEnd"/>
              <c:showLegendKey val="0"/>
              <c:showVal val="0"/>
              <c:showCatName val="1"/>
              <c:showSerName val="0"/>
              <c:showPercent val="1"/>
              <c:showBubbleSize val="0"/>
            </c:dLbl>
            <c:dLbl>
              <c:idx val="5"/>
              <c:layout>
                <c:manualLayout>
                  <c:x val="-5.3519661042146886E-2"/>
                  <c:y val="2.3750148438427786E-3"/>
                </c:manualLayout>
              </c:layout>
              <c:dLblPos val="outEnd"/>
              <c:showLegendKey val="0"/>
              <c:showVal val="0"/>
              <c:showCatName val="1"/>
              <c:showSerName val="0"/>
              <c:showPercent val="1"/>
              <c:showBubbleSize val="0"/>
            </c:dLbl>
            <c:dLbl>
              <c:idx val="6"/>
              <c:layout>
                <c:manualLayout>
                  <c:x val="-8.1766148814391038E-2"/>
                  <c:y val="-2.3750148438427651E-3"/>
                </c:manualLayout>
              </c:layout>
              <c:dLblPos val="outEnd"/>
              <c:showLegendKey val="0"/>
              <c:showVal val="0"/>
              <c:showCatName val="1"/>
              <c:showSerName val="0"/>
              <c:showPercent val="1"/>
              <c:showBubbleSize val="0"/>
            </c:dLbl>
            <c:dLbl>
              <c:idx val="7"/>
              <c:layout>
                <c:manualLayout>
                  <c:x val="9.6632721326098264E-2"/>
                  <c:y val="1.0885358952350628E-17"/>
                </c:manualLayout>
              </c:layout>
              <c:dLblPos val="outEnd"/>
              <c:showLegendKey val="0"/>
              <c:showVal val="0"/>
              <c:showCatName val="1"/>
              <c:showSerName val="0"/>
              <c:showPercent val="1"/>
              <c:showBubbleSize val="0"/>
            </c:dLbl>
            <c:dLblPos val="outEnd"/>
            <c:showLegendKey val="0"/>
            <c:showVal val="0"/>
            <c:showCatName val="1"/>
            <c:showSerName val="0"/>
            <c:showPercent val="1"/>
            <c:showBubbleSize val="0"/>
            <c:showLeaderLines val="1"/>
          </c:dLbls>
          <c:cat>
            <c:strRef>
              <c:f>Sheet1!$A$2:$A$9</c:f>
              <c:strCache>
                <c:ptCount val="8"/>
                <c:pt idx="0">
                  <c:v>Human Error</c:v>
                </c:pt>
                <c:pt idx="1">
                  <c:v>Instrument Error</c:v>
                </c:pt>
                <c:pt idx="2">
                  <c:v>Procedure Error</c:v>
                </c:pt>
                <c:pt idx="3">
                  <c:v>Material Condition</c:v>
                </c:pt>
                <c:pt idx="4">
                  <c:v>Equipment/System Failure</c:v>
                </c:pt>
                <c:pt idx="5">
                  <c:v>External</c:v>
                </c:pt>
                <c:pt idx="6">
                  <c:v>Dcoument Deficient</c:v>
                </c:pt>
                <c:pt idx="7">
                  <c:v>Design Defficient</c:v>
                </c:pt>
              </c:strCache>
            </c:strRef>
          </c:cat>
          <c:val>
            <c:numRef>
              <c:f>Sheet1!$B$2:$B$9</c:f>
              <c:numCache>
                <c:formatCode>General</c:formatCode>
                <c:ptCount val="8"/>
                <c:pt idx="0">
                  <c:v>28</c:v>
                </c:pt>
                <c:pt idx="1">
                  <c:v>14</c:v>
                </c:pt>
                <c:pt idx="2">
                  <c:v>10</c:v>
                </c:pt>
                <c:pt idx="3">
                  <c:v>6</c:v>
                </c:pt>
                <c:pt idx="4">
                  <c:v>32</c:v>
                </c:pt>
                <c:pt idx="5">
                  <c:v>26</c:v>
                </c:pt>
                <c:pt idx="6">
                  <c:v>2</c:v>
                </c:pt>
                <c:pt idx="7">
                  <c:v>4</c:v>
                </c:pt>
              </c:numCache>
            </c:numRef>
          </c:val>
        </c:ser>
        <c:dLbls>
          <c:showLegendKey val="0"/>
          <c:showVal val="0"/>
          <c:showCatName val="1"/>
          <c:showSerName val="0"/>
          <c:showPercent val="1"/>
          <c:showBubbleSize val="0"/>
          <c:showLeaderLines val="1"/>
        </c:dLbls>
        <c:firstSliceAng val="0"/>
      </c:pieChart>
    </c:plotArea>
    <c:plotVisOnly val="1"/>
    <c:dispBlanksAs val="zero"/>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09F48B00-7083-4C50-AE38-0721A3D9F350}" type="datetimeFigureOut">
              <a:rPr lang="en-US" smtClean="0"/>
              <a:pPr/>
              <a:t>5/28/2013</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DDAFEE6-E8BF-4F0A-96DC-5E70FF7356A2}" type="slidenum">
              <a:rPr lang="en-US" smtClean="0"/>
              <a:pPr/>
              <a:t>‹#›</a:t>
            </a:fld>
            <a:endParaRPr lang="en-US"/>
          </a:p>
        </p:txBody>
      </p:sp>
    </p:spTree>
    <p:extLst>
      <p:ext uri="{BB962C8B-B14F-4D97-AF65-F5344CB8AC3E}">
        <p14:creationId xmlns:p14="http://schemas.microsoft.com/office/powerpoint/2010/main" val="40103792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A4DB211-B94F-4E97-9BBD-DED268C91DD5}" type="datetimeFigureOut">
              <a:rPr lang="en-US" smtClean="0"/>
              <a:pPr/>
              <a:t>5/28/2013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88FB4D32-D9DB-4078-8140-772BA93EC87B}" type="slidenum">
              <a:rPr lang="en-US" smtClean="0"/>
              <a:pPr/>
              <a:t>‹#›</a:t>
            </a:fld>
            <a:endParaRPr lang="en-US"/>
          </a:p>
        </p:txBody>
      </p:sp>
    </p:spTree>
    <p:extLst>
      <p:ext uri="{BB962C8B-B14F-4D97-AF65-F5344CB8AC3E}">
        <p14:creationId xmlns:p14="http://schemas.microsoft.com/office/powerpoint/2010/main" val="2803138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17566B-9FDA-4B01-AC3A-AAE6ED66B796}"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17566B-9FDA-4B01-AC3A-AAE6ED66B796}"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17566B-9FDA-4B01-AC3A-AAE6ED66B796}"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17566B-9FDA-4B01-AC3A-AAE6ED66B796}"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17566B-9FDA-4B01-AC3A-AAE6ED66B796}" type="datetimeFigureOut">
              <a:rPr lang="en-US" smtClean="0"/>
              <a:pPr/>
              <a:t>5/28/2013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17566B-9FDA-4B01-AC3A-AAE6ED66B796}"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17566B-9FDA-4B01-AC3A-AAE6ED66B796}" type="datetimeFigureOut">
              <a:rPr lang="en-US" smtClean="0"/>
              <a:pPr/>
              <a:t>5/28/2013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17566B-9FDA-4B01-AC3A-AAE6ED66B796}" type="datetimeFigureOut">
              <a:rPr lang="en-US" smtClean="0"/>
              <a:pPr/>
              <a:t>5/28/2013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17566B-9FDA-4B01-AC3A-AAE6ED66B796}" type="datetimeFigureOut">
              <a:rPr lang="en-US" smtClean="0"/>
              <a:pPr/>
              <a:t>5/28/2013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17566B-9FDA-4B01-AC3A-AAE6ED66B796}"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17566B-9FDA-4B01-AC3A-AAE6ED66B796}" type="datetimeFigureOut">
              <a:rPr lang="en-US" smtClean="0"/>
              <a:pPr/>
              <a:t>5/28/2013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43F9FD-AAB2-4A2B-8A18-D226A10F381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17566B-9FDA-4B01-AC3A-AAE6ED66B796}" type="datetimeFigureOut">
              <a:rPr lang="en-US" smtClean="0"/>
              <a:pPr/>
              <a:t>5/28/2013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3F9FD-AAB2-4A2B-8A18-D226A10F381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OPERATIONAL SAFETY </a:t>
            </a:r>
            <a:br>
              <a:rPr lang="en-US" b="1" dirty="0" smtClean="0"/>
            </a:br>
            <a:r>
              <a:rPr lang="en-US" b="1" dirty="0" smtClean="0"/>
              <a:t>OF NUCLEAR POWER PLANTS </a:t>
            </a:r>
            <a:br>
              <a:rPr lang="en-US" b="1" dirty="0" smtClean="0"/>
            </a:br>
            <a:r>
              <a:rPr lang="en-US" b="1" dirty="0" smtClean="0"/>
              <a:t>IN PAKISTAN</a:t>
            </a:r>
            <a:endParaRPr lang="en-US" b="1" dirty="0"/>
          </a:p>
        </p:txBody>
      </p:sp>
      <p:sp>
        <p:nvSpPr>
          <p:cNvPr id="3" name="Subtitle 2"/>
          <p:cNvSpPr>
            <a:spLocks noGrp="1"/>
          </p:cNvSpPr>
          <p:nvPr>
            <p:ph type="subTitle" idx="1"/>
          </p:nvPr>
        </p:nvSpPr>
        <p:spPr/>
        <p:txBody>
          <a:bodyPr>
            <a:normAutofit fontScale="85000" lnSpcReduction="20000"/>
          </a:bodyPr>
          <a:lstStyle/>
          <a:p>
            <a:endParaRPr lang="en-US" b="1" dirty="0" smtClean="0">
              <a:solidFill>
                <a:schemeClr val="tx1"/>
              </a:solidFill>
            </a:endParaRPr>
          </a:p>
          <a:p>
            <a:r>
              <a:rPr lang="en-US" b="1" dirty="0" smtClean="0">
                <a:solidFill>
                  <a:schemeClr val="tx1"/>
                </a:solidFill>
              </a:rPr>
              <a:t>Zia H. </a:t>
            </a:r>
            <a:r>
              <a:rPr lang="en-US" b="1" dirty="0" err="1" smtClean="0">
                <a:solidFill>
                  <a:schemeClr val="tx1"/>
                </a:solidFill>
              </a:rPr>
              <a:t>Siddiqui</a:t>
            </a:r>
            <a:endParaRPr lang="en-US" b="1" dirty="0" smtClean="0">
              <a:solidFill>
                <a:schemeClr val="tx1"/>
              </a:solidFill>
            </a:endParaRPr>
          </a:p>
          <a:p>
            <a:r>
              <a:rPr lang="en-US" b="1" dirty="0" err="1" smtClean="0">
                <a:solidFill>
                  <a:schemeClr val="tx1"/>
                </a:solidFill>
              </a:rPr>
              <a:t>Bushehr</a:t>
            </a:r>
            <a:r>
              <a:rPr lang="en-US" b="1" dirty="0" smtClean="0">
                <a:solidFill>
                  <a:schemeClr val="tx1"/>
                </a:solidFill>
              </a:rPr>
              <a:t>, Iran</a:t>
            </a:r>
          </a:p>
          <a:p>
            <a:r>
              <a:rPr lang="en-US" b="1" dirty="0" smtClean="0">
                <a:solidFill>
                  <a:schemeClr val="tx1"/>
                </a:solidFill>
              </a:rPr>
              <a:t>May 2013</a:t>
            </a:r>
            <a:endParaRPr lang="en-US" b="1"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K-1 Safety Culture Assessment . . .</a:t>
            </a:r>
            <a:endParaRPr lang="en-US" b="1" dirty="0"/>
          </a:p>
        </p:txBody>
      </p:sp>
      <p:sp>
        <p:nvSpPr>
          <p:cNvPr id="3" name="Content Placeholder 2"/>
          <p:cNvSpPr>
            <a:spLocks noGrp="1"/>
          </p:cNvSpPr>
          <p:nvPr>
            <p:ph idx="1"/>
          </p:nvPr>
        </p:nvSpPr>
        <p:spPr>
          <a:xfrm>
            <a:off x="457200" y="1295400"/>
            <a:ext cx="8229600" cy="4525963"/>
          </a:xfrm>
        </p:spPr>
        <p:txBody>
          <a:bodyPr>
            <a:normAutofit/>
          </a:bodyPr>
          <a:lstStyle/>
          <a:p>
            <a:r>
              <a:rPr lang="en-US" sz="2400" dirty="0" smtClean="0"/>
              <a:t>Quality Assurance Division (QAD) of K-1 conducts Safety Culture Assessment of all divisions. Deficiencies / findings are presented in Self Assessment Annual Report. </a:t>
            </a:r>
          </a:p>
          <a:p>
            <a:r>
              <a:rPr lang="en-US" sz="2400" dirty="0" smtClean="0"/>
              <a:t>PNRA also conducted Safety Culture Assessment of K-1 in 2009 and scheduled in 2013. Areas for improvement pointed out by PNRA with respect to Safety Culture are </a:t>
            </a:r>
          </a:p>
          <a:p>
            <a:pPr lvl="1"/>
            <a:r>
              <a:rPr lang="en-US" sz="2400" dirty="0" smtClean="0"/>
              <a:t>Training of Operation, Maintenance, Quality Assurance personnel</a:t>
            </a:r>
          </a:p>
          <a:p>
            <a:pPr lvl="1"/>
            <a:r>
              <a:rPr lang="en-US" sz="2400" dirty="0" smtClean="0"/>
              <a:t>Training for Aging Management Program.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 . K-1 Safety Culture Assessment</a:t>
            </a:r>
            <a:endParaRPr lang="en-US" b="1" dirty="0"/>
          </a:p>
        </p:txBody>
      </p:sp>
      <p:sp>
        <p:nvSpPr>
          <p:cNvPr id="3" name="Content Placeholder 2"/>
          <p:cNvSpPr>
            <a:spLocks noGrp="1"/>
          </p:cNvSpPr>
          <p:nvPr>
            <p:ph idx="1"/>
          </p:nvPr>
        </p:nvSpPr>
        <p:spPr>
          <a:xfrm>
            <a:off x="457200" y="1295400"/>
            <a:ext cx="8229600" cy="4525963"/>
          </a:xfrm>
        </p:spPr>
        <p:txBody>
          <a:bodyPr>
            <a:normAutofit/>
          </a:bodyPr>
          <a:lstStyle/>
          <a:p>
            <a:r>
              <a:rPr lang="en-US" sz="2400" dirty="0" smtClean="0"/>
              <a:t>PNRA also recognized that many activities and practices implemented by K-1 are enhancing the Safety Culture, like </a:t>
            </a:r>
          </a:p>
          <a:p>
            <a:pPr lvl="1"/>
            <a:r>
              <a:rPr lang="en-US" sz="2400" dirty="0" smtClean="0"/>
              <a:t>International Peer Reviews by WANO &amp; OSART Mission </a:t>
            </a:r>
          </a:p>
          <a:p>
            <a:pPr lvl="1"/>
            <a:r>
              <a:rPr lang="en-US" sz="2400" dirty="0" smtClean="0"/>
              <a:t>Reviews at PAEC corporate level</a:t>
            </a:r>
          </a:p>
          <a:p>
            <a:pPr lvl="1"/>
            <a:r>
              <a:rPr lang="en-US" sz="2400" dirty="0" smtClean="0"/>
              <a:t>Self-Evaluation </a:t>
            </a:r>
          </a:p>
          <a:p>
            <a:pPr lvl="1"/>
            <a:r>
              <a:rPr lang="en-US" sz="2400" dirty="0" smtClean="0"/>
              <a:t>Event and Issue Identification and Corrective Action (EIICA) program.</a:t>
            </a:r>
          </a:p>
        </p:txBody>
      </p:sp>
    </p:spTree>
    <p:extLst>
      <p:ext uri="{BB962C8B-B14F-4D97-AF65-F5344CB8AC3E}">
        <p14:creationId xmlns:p14="http://schemas.microsoft.com/office/powerpoint/2010/main" val="2998971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K-1 Examples of employee suggestions (not from events) . . .</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4071540199"/>
              </p:ext>
            </p:extLst>
          </p:nvPr>
        </p:nvGraphicFramePr>
        <p:xfrm>
          <a:off x="381000" y="1752600"/>
          <a:ext cx="8458200" cy="4693920"/>
        </p:xfrm>
        <a:graphic>
          <a:graphicData uri="http://schemas.openxmlformats.org/drawingml/2006/table">
            <a:tbl>
              <a:tblPr firstRow="1" firstCol="1">
                <a:effectLst/>
                <a:tableStyleId>{5C22544A-7EE6-4342-B048-85BDC9FD1C3A}</a:tableStyleId>
              </a:tblPr>
              <a:tblGrid>
                <a:gridCol w="233109"/>
                <a:gridCol w="833690"/>
                <a:gridCol w="762001"/>
                <a:gridCol w="838200"/>
                <a:gridCol w="2362199"/>
                <a:gridCol w="1752601"/>
                <a:gridCol w="533399"/>
                <a:gridCol w="1143001"/>
              </a:tblGrid>
              <a:tr h="576000">
                <a:tc>
                  <a:txBody>
                    <a:bodyPr/>
                    <a:lstStyle/>
                    <a:p>
                      <a:pPr marL="0" indent="0" algn="l">
                        <a:spcAft>
                          <a:spcPts val="0"/>
                        </a:spcAft>
                      </a:pPr>
                      <a:r>
                        <a:rPr lang="en-US" sz="1400" dirty="0" smtClean="0">
                          <a:solidFill>
                            <a:schemeClr val="bg1"/>
                          </a:solidFill>
                          <a:effectLst/>
                        </a:rPr>
                        <a:t>S. No.</a:t>
                      </a:r>
                      <a:endParaRPr lang="en-GB" sz="1400" dirty="0">
                        <a:solidFill>
                          <a:schemeClr val="bg1"/>
                        </a:solidFill>
                        <a:effectLst/>
                        <a:latin typeface="Calibri"/>
                        <a:ea typeface="Calibri"/>
                        <a:cs typeface="Times New Roman"/>
                      </a:endParaRPr>
                    </a:p>
                  </a:txBody>
                  <a:tcPr marL="0" marR="0" marT="0" marB="0"/>
                </a:tc>
                <a:tc>
                  <a:txBody>
                    <a:bodyPr/>
                    <a:lstStyle/>
                    <a:p>
                      <a:pPr marL="0" lvl="0" indent="0" algn="l">
                        <a:spcAft>
                          <a:spcPts val="0"/>
                        </a:spcAft>
                      </a:pPr>
                      <a:r>
                        <a:rPr lang="en-US" sz="1400" dirty="0" smtClean="0">
                          <a:solidFill>
                            <a:schemeClr val="bg1"/>
                          </a:solidFill>
                          <a:effectLst/>
                        </a:rPr>
                        <a:t>EIICA #</a:t>
                      </a:r>
                    </a:p>
                    <a:p>
                      <a:pPr marL="914400" lvl="0" indent="0" algn="l">
                        <a:spcAft>
                          <a:spcPts val="0"/>
                        </a:spcAft>
                      </a:pPr>
                      <a:endParaRPr lang="en-GB" sz="1400" dirty="0">
                        <a:solidFill>
                          <a:schemeClr val="bg1"/>
                        </a:solidFill>
                        <a:effectLst/>
                        <a:latin typeface="Calibri"/>
                        <a:ea typeface="Calibri"/>
                        <a:cs typeface="Times New Roman"/>
                      </a:endParaRPr>
                    </a:p>
                  </a:txBody>
                  <a:tcPr marL="0" marR="0" marT="0" marB="0"/>
                </a:tc>
                <a:tc>
                  <a:txBody>
                    <a:bodyPr/>
                    <a:lstStyle/>
                    <a:p>
                      <a:pPr marL="0" indent="0" algn="l">
                        <a:spcAft>
                          <a:spcPts val="0"/>
                        </a:spcAft>
                      </a:pPr>
                      <a:r>
                        <a:rPr lang="en-US" sz="1400" dirty="0" smtClean="0">
                          <a:solidFill>
                            <a:schemeClr val="bg1"/>
                          </a:solidFill>
                          <a:effectLst/>
                        </a:rPr>
                        <a:t>Date</a:t>
                      </a:r>
                      <a:endParaRPr lang="en-GB" sz="1400" dirty="0">
                        <a:solidFill>
                          <a:schemeClr val="bg1"/>
                        </a:solidFill>
                        <a:effectLst/>
                        <a:latin typeface="Calibri"/>
                        <a:ea typeface="Calibri"/>
                        <a:cs typeface="Times New Roman"/>
                      </a:endParaRPr>
                    </a:p>
                  </a:txBody>
                  <a:tcPr marL="0" marR="0" marT="0" marB="0"/>
                </a:tc>
                <a:tc>
                  <a:txBody>
                    <a:bodyPr/>
                    <a:lstStyle/>
                    <a:p>
                      <a:pPr marL="0" indent="0" algn="l">
                        <a:spcAft>
                          <a:spcPts val="0"/>
                        </a:spcAft>
                      </a:pPr>
                      <a:r>
                        <a:rPr lang="en-US" sz="1400" dirty="0" smtClean="0">
                          <a:solidFill>
                            <a:schemeClr val="bg1"/>
                          </a:solidFill>
                          <a:effectLst/>
                        </a:rPr>
                        <a:t>Initiator </a:t>
                      </a:r>
                      <a:r>
                        <a:rPr lang="en-US" sz="1400" dirty="0">
                          <a:solidFill>
                            <a:schemeClr val="bg1"/>
                          </a:solidFill>
                          <a:effectLst/>
                        </a:rPr>
                        <a:t>/ </a:t>
                      </a:r>
                      <a:r>
                        <a:rPr lang="en-US" sz="1400" dirty="0" smtClean="0">
                          <a:solidFill>
                            <a:schemeClr val="bg1"/>
                          </a:solidFill>
                          <a:effectLst/>
                        </a:rPr>
                        <a:t>Division</a:t>
                      </a:r>
                      <a:endParaRPr lang="en-GB" sz="1400" dirty="0">
                        <a:solidFill>
                          <a:schemeClr val="bg1"/>
                        </a:solidFill>
                        <a:effectLst/>
                        <a:latin typeface="Calibri"/>
                        <a:ea typeface="Calibri"/>
                        <a:cs typeface="Times New Roman"/>
                      </a:endParaRPr>
                    </a:p>
                  </a:txBody>
                  <a:tcPr marL="0" marR="0" marT="0" marB="0"/>
                </a:tc>
                <a:tc>
                  <a:txBody>
                    <a:bodyPr/>
                    <a:lstStyle/>
                    <a:p>
                      <a:pPr indent="0" algn="l">
                        <a:spcAft>
                          <a:spcPts val="0"/>
                        </a:spcAft>
                      </a:pPr>
                      <a:r>
                        <a:rPr lang="en-US" sz="1400" kern="0" dirty="0">
                          <a:solidFill>
                            <a:schemeClr val="bg1"/>
                          </a:solidFill>
                          <a:effectLst/>
                        </a:rPr>
                        <a:t>Issue</a:t>
                      </a:r>
                      <a:endParaRPr lang="en-GB" sz="1400" b="1" kern="0" dirty="0">
                        <a:solidFill>
                          <a:schemeClr val="bg1"/>
                        </a:solidFill>
                        <a:effectLst/>
                        <a:latin typeface="Calibri"/>
                        <a:ea typeface="Times New Roman"/>
                      </a:endParaRPr>
                    </a:p>
                  </a:txBody>
                  <a:tcPr marL="0" marR="0" marT="0" marB="0"/>
                </a:tc>
                <a:tc>
                  <a:txBody>
                    <a:bodyPr/>
                    <a:lstStyle/>
                    <a:p>
                      <a:pPr indent="0" algn="l">
                        <a:spcAft>
                          <a:spcPts val="0"/>
                        </a:spcAft>
                      </a:pPr>
                      <a:r>
                        <a:rPr lang="en-US" sz="1400" dirty="0">
                          <a:solidFill>
                            <a:schemeClr val="bg1"/>
                          </a:solidFill>
                          <a:effectLst/>
                        </a:rPr>
                        <a:t> </a:t>
                      </a:r>
                      <a:r>
                        <a:rPr lang="en-US" sz="1400" dirty="0" smtClean="0">
                          <a:solidFill>
                            <a:schemeClr val="bg1"/>
                          </a:solidFill>
                          <a:effectLst/>
                        </a:rPr>
                        <a:t>Improvement </a:t>
                      </a:r>
                      <a:r>
                        <a:rPr lang="en-US" sz="1400" dirty="0">
                          <a:solidFill>
                            <a:schemeClr val="bg1"/>
                          </a:solidFill>
                          <a:effectLst/>
                        </a:rPr>
                        <a:t>Suggestion</a:t>
                      </a:r>
                      <a:endParaRPr lang="en-GB" sz="1400" b="1" dirty="0">
                        <a:solidFill>
                          <a:schemeClr val="bg1"/>
                        </a:solidFill>
                        <a:effectLst/>
                        <a:latin typeface="Calibri"/>
                        <a:ea typeface="Times New Roman"/>
                      </a:endParaRPr>
                    </a:p>
                  </a:txBody>
                  <a:tcPr marL="0" marR="0" marT="0" marB="0">
                    <a:lnR w="12700" cap="flat" cmpd="sng" algn="ctr">
                      <a:noFill/>
                      <a:prstDash val="solid"/>
                      <a:round/>
                      <a:headEnd type="none" w="med" len="med"/>
                      <a:tailEnd type="none" w="med" len="med"/>
                    </a:lnR>
                  </a:tcPr>
                </a:tc>
                <a:tc>
                  <a:txBody>
                    <a:bodyPr/>
                    <a:lstStyle/>
                    <a:p>
                      <a:pPr marL="0" indent="0" algn="l">
                        <a:spcAft>
                          <a:spcPts val="0"/>
                        </a:spcAft>
                      </a:pPr>
                      <a:r>
                        <a:rPr lang="en-US" sz="1400" dirty="0" smtClean="0">
                          <a:solidFill>
                            <a:schemeClr val="bg1"/>
                          </a:solidFill>
                          <a:effectLst/>
                        </a:rPr>
                        <a:t>Responsible</a:t>
                      </a:r>
                      <a:endParaRPr lang="en-GB" sz="1400" dirty="0">
                        <a:solidFill>
                          <a:schemeClr val="bg1"/>
                        </a:solidFill>
                        <a:effectLst/>
                        <a:latin typeface="Calibri"/>
                        <a:ea typeface="Calibri"/>
                        <a:cs typeface="Times New Roman"/>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spcAft>
                          <a:spcPts val="0"/>
                        </a:spcAft>
                      </a:pPr>
                      <a:r>
                        <a:rPr lang="en-US" sz="1400" dirty="0">
                          <a:solidFill>
                            <a:schemeClr val="bg1"/>
                          </a:solidFill>
                        </a:rPr>
                        <a:t>Remarks</a:t>
                      </a:r>
                      <a:endParaRPr lang="en-GB" sz="1400" dirty="0">
                        <a:solidFill>
                          <a:schemeClr val="bg1"/>
                        </a:solidFill>
                      </a:endParaRPr>
                    </a:p>
                  </a:txBody>
                  <a:tcPr marL="0" marR="0" marT="0" marB="0">
                    <a:lnL w="12700" cap="flat" cmpd="sng" algn="ctr">
                      <a:noFill/>
                      <a:prstDash val="solid"/>
                      <a:round/>
                      <a:headEnd type="none" w="med" len="med"/>
                      <a:tailEnd type="none" w="med" len="med"/>
                    </a:lnL>
                  </a:tcPr>
                </a:tc>
              </a:tr>
              <a:tr h="603777">
                <a:tc>
                  <a:txBody>
                    <a:bodyPr/>
                    <a:lstStyle/>
                    <a:p>
                      <a:pPr marL="0" lvl="0" indent="0" algn="l">
                        <a:spcAft>
                          <a:spcPts val="0"/>
                        </a:spcAft>
                        <a:buFont typeface="+mj-lt"/>
                        <a:buAutoNum type="arabicPeriod"/>
                        <a:tabLst>
                          <a:tab pos="365760" algn="l"/>
                        </a:tabLst>
                      </a:pPr>
                      <a:r>
                        <a:rPr lang="en-US" sz="1400" dirty="0">
                          <a:effectLst/>
                        </a:rPr>
                        <a:t> </a:t>
                      </a:r>
                      <a:endParaRPr lang="en-GB" sz="1400" dirty="0">
                        <a:effectLst/>
                        <a:latin typeface="Calibri"/>
                        <a:ea typeface="Calibri"/>
                        <a:cs typeface="Times New Roman"/>
                      </a:endParaRPr>
                    </a:p>
                  </a:txBody>
                  <a:tcPr marL="0" marR="0" marT="0" marB="0"/>
                </a:tc>
                <a:tc>
                  <a:txBody>
                    <a:bodyPr/>
                    <a:lstStyle/>
                    <a:p>
                      <a:pPr marL="45085" indent="0" algn="l">
                        <a:spcAft>
                          <a:spcPts val="0"/>
                        </a:spcAft>
                      </a:pPr>
                      <a:r>
                        <a:rPr lang="en-US" sz="1400" dirty="0">
                          <a:effectLst/>
                        </a:rPr>
                        <a:t>E-0384/12</a:t>
                      </a:r>
                      <a:endParaRPr lang="en-GB" sz="1400" dirty="0">
                        <a:effectLst/>
                        <a:latin typeface="Calibri"/>
                        <a:ea typeface="Calibri"/>
                        <a:cs typeface="Times New Roman"/>
                      </a:endParaRPr>
                    </a:p>
                  </a:txBody>
                  <a:tcPr marL="0" marR="0" marT="0" marB="0"/>
                </a:tc>
                <a:tc>
                  <a:txBody>
                    <a:bodyPr/>
                    <a:lstStyle/>
                    <a:p>
                      <a:pPr marL="64135" indent="0" algn="l">
                        <a:spcAft>
                          <a:spcPts val="0"/>
                        </a:spcAft>
                      </a:pPr>
                      <a:r>
                        <a:rPr lang="en-US" sz="1400" dirty="0">
                          <a:effectLst/>
                        </a:rPr>
                        <a:t>17-05-12</a:t>
                      </a:r>
                      <a:endParaRPr lang="en-GB" sz="1400" dirty="0">
                        <a:effectLst/>
                        <a:latin typeface="Calibri"/>
                        <a:ea typeface="Calibri"/>
                        <a:cs typeface="Times New Roman"/>
                      </a:endParaRPr>
                    </a:p>
                  </a:txBody>
                  <a:tcPr marL="0" marR="0" marT="0" marB="0"/>
                </a:tc>
                <a:tc>
                  <a:txBody>
                    <a:bodyPr/>
                    <a:lstStyle/>
                    <a:p>
                      <a:pPr marL="35560" indent="0" algn="l">
                        <a:spcAft>
                          <a:spcPts val="0"/>
                        </a:spcAft>
                      </a:pPr>
                      <a:r>
                        <a:rPr lang="en-US" sz="1400" dirty="0" err="1">
                          <a:effectLst/>
                        </a:rPr>
                        <a:t>Shahid</a:t>
                      </a:r>
                      <a:r>
                        <a:rPr lang="en-US" sz="1400" dirty="0">
                          <a:effectLst/>
                        </a:rPr>
                        <a:t> </a:t>
                      </a:r>
                      <a:r>
                        <a:rPr lang="en-US" sz="1400" dirty="0" err="1">
                          <a:effectLst/>
                        </a:rPr>
                        <a:t>Mehmood</a:t>
                      </a:r>
                      <a:r>
                        <a:rPr lang="en-US" sz="1400" dirty="0">
                          <a:effectLst/>
                        </a:rPr>
                        <a:t> Malik, DCE (TD)</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During the performance of IJW and FIJW comprehensive test while testing the SH-NV1/NV2 &amp; FIJW-NV1/NV2, most of the time either bulbs found fused or missing. There is no routine test to ensure the availability of healthy bulbs during the year. It is an important indication and its availability should be ensured.</a:t>
                      </a:r>
                      <a:endParaRPr lang="en-GB" sz="1400" dirty="0">
                        <a:effectLst/>
                        <a:latin typeface="Times New Roman"/>
                        <a:ea typeface="Times New Roman"/>
                      </a:endParaRPr>
                    </a:p>
                  </a:txBody>
                  <a:tcPr marL="0" marR="0" marT="0" marB="0"/>
                </a:tc>
                <a:tc>
                  <a:txBody>
                    <a:bodyPr/>
                    <a:lstStyle/>
                    <a:p>
                      <a:pPr marL="0" indent="0" algn="l">
                        <a:spcAft>
                          <a:spcPts val="0"/>
                        </a:spcAft>
                      </a:pPr>
                      <a:r>
                        <a:rPr lang="en-US" sz="1400" dirty="0">
                          <a:effectLst/>
                        </a:rPr>
                        <a:t>Initiate necessary instruction that fused bulb should not be replaced with other healthy ones from the panel.</a:t>
                      </a:r>
                      <a:endParaRPr lang="en-GB" sz="1400" dirty="0">
                        <a:effectLst/>
                        <a:latin typeface="Times New Roman"/>
                        <a:ea typeface="Times New Roman"/>
                      </a:endParaRPr>
                    </a:p>
                  </a:txBody>
                  <a:tcPr marL="0" marR="0" marT="0" marB="0"/>
                </a:tc>
                <a:tc>
                  <a:txBody>
                    <a:bodyPr/>
                    <a:lstStyle/>
                    <a:p>
                      <a:pPr marL="0" indent="0" algn="ctr">
                        <a:spcAft>
                          <a:spcPts val="0"/>
                        </a:spcAft>
                      </a:pPr>
                      <a:r>
                        <a:rPr lang="en-US" sz="1400" dirty="0">
                          <a:effectLst/>
                        </a:rPr>
                        <a:t>OD</a:t>
                      </a:r>
                      <a:endParaRPr lang="en-GB" sz="1400" dirty="0">
                        <a:effectLst/>
                        <a:latin typeface="Calibri"/>
                        <a:ea typeface="Calibri"/>
                        <a:cs typeface="Times New Roman"/>
                      </a:endParaRPr>
                    </a:p>
                  </a:txBody>
                  <a:tcPr marL="0" marR="0" marT="0" marB="0">
                    <a:lnT w="12700" cap="flat" cmpd="sng" algn="ctr">
                      <a:noFill/>
                      <a:prstDash val="solid"/>
                      <a:round/>
                      <a:headEnd type="none" w="med" len="med"/>
                      <a:tailEnd type="none" w="med" len="med"/>
                    </a:lnT>
                  </a:tcPr>
                </a:tc>
                <a:tc>
                  <a:txBody>
                    <a:bodyPr/>
                    <a:lstStyle/>
                    <a:p>
                      <a:pPr marL="45720" indent="0" algn="l">
                        <a:spcAft>
                          <a:spcPts val="0"/>
                        </a:spcAft>
                      </a:pPr>
                      <a:r>
                        <a:rPr lang="en-US" sz="1400" dirty="0" smtClean="0"/>
                        <a:t>Implemented </a:t>
                      </a:r>
                      <a:r>
                        <a:rPr lang="en-US" sz="1400" dirty="0"/>
                        <a:t>on 29-08-12.</a:t>
                      </a:r>
                      <a:endParaRPr lang="en-GB" sz="1400" dirty="0"/>
                    </a:p>
                  </a:txBody>
                  <a:tcPr marL="0" marR="0" marT="0" marB="0"/>
                </a:tc>
              </a:tr>
              <a:tr h="1017281">
                <a:tc>
                  <a:txBody>
                    <a:bodyPr/>
                    <a:lstStyle/>
                    <a:p>
                      <a:pPr marL="0" indent="0" algn="l">
                        <a:spcAft>
                          <a:spcPts val="0"/>
                        </a:spcAft>
                      </a:pPr>
                      <a:r>
                        <a:rPr lang="en-US" sz="1400" dirty="0">
                          <a:solidFill>
                            <a:schemeClr val="bg1"/>
                          </a:solidFill>
                          <a:effectLst/>
                        </a:rPr>
                        <a:t>2</a:t>
                      </a:r>
                      <a:r>
                        <a:rPr lang="en-US" sz="1400" dirty="0">
                          <a:effectLst/>
                        </a:rPr>
                        <a:t>.</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E-0239/12</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06-04-12</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err="1">
                          <a:effectLst/>
                        </a:rPr>
                        <a:t>Fahad</a:t>
                      </a:r>
                      <a:r>
                        <a:rPr lang="en-US" sz="1400" dirty="0">
                          <a:effectLst/>
                        </a:rPr>
                        <a:t> Ahmed, SE (D&amp;D)</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There is chance of foreign material intrusion. If any object fall on the floor and thereby dropping into the bay while carrying out spent fuel handling, maintenance, testing or inspection activity in spent fuel storage room.</a:t>
                      </a:r>
                      <a:endParaRPr lang="en-GB" sz="1400" dirty="0">
                        <a:effectLst/>
                        <a:latin typeface="Times New Roman"/>
                        <a:ea typeface="Times New Roman"/>
                      </a:endParaRPr>
                    </a:p>
                  </a:txBody>
                  <a:tcPr marL="0" marR="0" marT="0" marB="0"/>
                </a:tc>
                <a:tc>
                  <a:txBody>
                    <a:bodyPr/>
                    <a:lstStyle/>
                    <a:p>
                      <a:pPr marL="0" lvl="0" indent="0" algn="l">
                        <a:spcAft>
                          <a:spcPts val="0"/>
                        </a:spcAft>
                      </a:pPr>
                      <a:r>
                        <a:rPr lang="en-US" sz="1400" dirty="0">
                          <a:effectLst/>
                        </a:rPr>
                        <a:t>Install colored </a:t>
                      </a:r>
                      <a:r>
                        <a:rPr lang="en-US" sz="1400" dirty="0" smtClean="0">
                          <a:effectLst/>
                        </a:rPr>
                        <a:t>Perspex </a:t>
                      </a:r>
                      <a:r>
                        <a:rPr lang="en-US" sz="1400" dirty="0">
                          <a:effectLst/>
                        </a:rPr>
                        <a:t>sheet on the periphery of spent fuel bay.</a:t>
                      </a:r>
                      <a:endParaRPr lang="en-GB" sz="1400" dirty="0">
                        <a:effectLst/>
                        <a:latin typeface="Times New Roman"/>
                        <a:ea typeface="Times New Roman"/>
                      </a:endParaRPr>
                    </a:p>
                  </a:txBody>
                  <a:tcPr marL="0" marR="0" marT="0" marB="0"/>
                </a:tc>
                <a:tc>
                  <a:txBody>
                    <a:bodyPr/>
                    <a:lstStyle/>
                    <a:p>
                      <a:pPr marL="0" indent="0" algn="ctr">
                        <a:spcAft>
                          <a:spcPts val="0"/>
                        </a:spcAft>
                      </a:pPr>
                      <a:r>
                        <a:rPr lang="en-US" sz="1400" dirty="0">
                          <a:effectLst/>
                        </a:rPr>
                        <a:t>MD</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smtClean="0"/>
                        <a:t>Implemented </a:t>
                      </a:r>
                      <a:r>
                        <a:rPr lang="en-US" sz="1400" dirty="0"/>
                        <a:t>on 28-11-12.</a:t>
                      </a:r>
                      <a:endParaRPr lang="en-GB" sz="1400" dirty="0"/>
                    </a:p>
                  </a:txBody>
                  <a:tcPr marL="0" marR="0" marT="0" marB="0"/>
                </a:tc>
              </a:tr>
            </a:tbl>
          </a:graphicData>
        </a:graphic>
      </p:graphicFrame>
    </p:spTree>
    <p:extLst>
      <p:ext uri="{BB962C8B-B14F-4D97-AF65-F5344CB8AC3E}">
        <p14:creationId xmlns:p14="http://schemas.microsoft.com/office/powerpoint/2010/main" val="1275142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 . K-1 Examples of employee suggestions (not from events) . . .</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4071540199"/>
              </p:ext>
            </p:extLst>
          </p:nvPr>
        </p:nvGraphicFramePr>
        <p:xfrm>
          <a:off x="228601" y="1752600"/>
          <a:ext cx="8458200" cy="4693920"/>
        </p:xfrm>
        <a:graphic>
          <a:graphicData uri="http://schemas.openxmlformats.org/drawingml/2006/table">
            <a:tbl>
              <a:tblPr firstRow="1" firstCol="1">
                <a:effectLst/>
                <a:tableStyleId>{5C22544A-7EE6-4342-B048-85BDC9FD1C3A}</a:tableStyleId>
              </a:tblPr>
              <a:tblGrid>
                <a:gridCol w="233109"/>
                <a:gridCol w="833690"/>
                <a:gridCol w="685800"/>
                <a:gridCol w="762000"/>
                <a:gridCol w="2514600"/>
                <a:gridCol w="1752600"/>
                <a:gridCol w="685800"/>
                <a:gridCol w="990601"/>
              </a:tblGrid>
              <a:tr h="576000">
                <a:tc>
                  <a:txBody>
                    <a:bodyPr/>
                    <a:lstStyle/>
                    <a:p>
                      <a:pPr marL="0" indent="0" algn="l">
                        <a:spcAft>
                          <a:spcPts val="0"/>
                        </a:spcAft>
                      </a:pPr>
                      <a:r>
                        <a:rPr lang="en-US" sz="1400" dirty="0" smtClean="0">
                          <a:solidFill>
                            <a:schemeClr val="bg1"/>
                          </a:solidFill>
                          <a:effectLst/>
                        </a:rPr>
                        <a:t>S. No.</a:t>
                      </a:r>
                      <a:endParaRPr lang="en-GB" sz="1400" dirty="0">
                        <a:solidFill>
                          <a:schemeClr val="bg1"/>
                        </a:solidFill>
                        <a:effectLst/>
                        <a:latin typeface="Calibri"/>
                        <a:ea typeface="Calibri"/>
                        <a:cs typeface="Times New Roman"/>
                      </a:endParaRPr>
                    </a:p>
                  </a:txBody>
                  <a:tcPr marL="0" marR="0" marT="0" marB="0"/>
                </a:tc>
                <a:tc>
                  <a:txBody>
                    <a:bodyPr/>
                    <a:lstStyle/>
                    <a:p>
                      <a:pPr marL="0" lvl="0" indent="0" algn="l">
                        <a:spcAft>
                          <a:spcPts val="0"/>
                        </a:spcAft>
                      </a:pPr>
                      <a:r>
                        <a:rPr lang="en-US" sz="1400" dirty="0" smtClean="0">
                          <a:solidFill>
                            <a:schemeClr val="bg1"/>
                          </a:solidFill>
                          <a:effectLst/>
                        </a:rPr>
                        <a:t>EIICA #</a:t>
                      </a:r>
                    </a:p>
                    <a:p>
                      <a:pPr marL="914400" lvl="0" indent="0" algn="l">
                        <a:spcAft>
                          <a:spcPts val="0"/>
                        </a:spcAft>
                      </a:pPr>
                      <a:endParaRPr lang="en-GB" sz="1400" dirty="0">
                        <a:solidFill>
                          <a:schemeClr val="bg1"/>
                        </a:solidFill>
                        <a:effectLst/>
                        <a:latin typeface="Calibri"/>
                        <a:ea typeface="Calibri"/>
                        <a:cs typeface="Times New Roman"/>
                      </a:endParaRPr>
                    </a:p>
                  </a:txBody>
                  <a:tcPr marL="0" marR="0" marT="0" marB="0"/>
                </a:tc>
                <a:tc>
                  <a:txBody>
                    <a:bodyPr/>
                    <a:lstStyle/>
                    <a:p>
                      <a:pPr marL="0" indent="0" algn="l">
                        <a:spcAft>
                          <a:spcPts val="0"/>
                        </a:spcAft>
                      </a:pPr>
                      <a:r>
                        <a:rPr lang="en-US" sz="1400" dirty="0" smtClean="0">
                          <a:solidFill>
                            <a:schemeClr val="bg1"/>
                          </a:solidFill>
                          <a:effectLst/>
                        </a:rPr>
                        <a:t>Date</a:t>
                      </a:r>
                      <a:endParaRPr lang="en-GB" sz="1400" dirty="0">
                        <a:solidFill>
                          <a:schemeClr val="bg1"/>
                        </a:solidFill>
                        <a:effectLst/>
                        <a:latin typeface="Calibri"/>
                        <a:ea typeface="Calibri"/>
                        <a:cs typeface="Times New Roman"/>
                      </a:endParaRPr>
                    </a:p>
                  </a:txBody>
                  <a:tcPr marL="0" marR="0" marT="0" marB="0"/>
                </a:tc>
                <a:tc>
                  <a:txBody>
                    <a:bodyPr/>
                    <a:lstStyle/>
                    <a:p>
                      <a:pPr marL="0" indent="0" algn="l">
                        <a:spcAft>
                          <a:spcPts val="0"/>
                        </a:spcAft>
                      </a:pPr>
                      <a:r>
                        <a:rPr lang="en-US" sz="1400" dirty="0" smtClean="0">
                          <a:solidFill>
                            <a:schemeClr val="bg1"/>
                          </a:solidFill>
                          <a:effectLst/>
                        </a:rPr>
                        <a:t>Initiator </a:t>
                      </a:r>
                      <a:r>
                        <a:rPr lang="en-US" sz="1400" dirty="0">
                          <a:solidFill>
                            <a:schemeClr val="bg1"/>
                          </a:solidFill>
                          <a:effectLst/>
                        </a:rPr>
                        <a:t>/ </a:t>
                      </a:r>
                      <a:r>
                        <a:rPr lang="en-US" sz="1400" dirty="0" smtClean="0">
                          <a:solidFill>
                            <a:schemeClr val="bg1"/>
                          </a:solidFill>
                          <a:effectLst/>
                        </a:rPr>
                        <a:t>Division</a:t>
                      </a:r>
                      <a:endParaRPr lang="en-GB" sz="1400" dirty="0">
                        <a:solidFill>
                          <a:schemeClr val="bg1"/>
                        </a:solidFill>
                        <a:effectLst/>
                        <a:latin typeface="Calibri"/>
                        <a:ea typeface="Calibri"/>
                        <a:cs typeface="Times New Roman"/>
                      </a:endParaRPr>
                    </a:p>
                  </a:txBody>
                  <a:tcPr marL="0" marR="0" marT="0" marB="0"/>
                </a:tc>
                <a:tc>
                  <a:txBody>
                    <a:bodyPr/>
                    <a:lstStyle/>
                    <a:p>
                      <a:pPr indent="0" algn="l">
                        <a:spcAft>
                          <a:spcPts val="0"/>
                        </a:spcAft>
                      </a:pPr>
                      <a:r>
                        <a:rPr lang="en-US" sz="1400" kern="0" dirty="0">
                          <a:solidFill>
                            <a:schemeClr val="bg1"/>
                          </a:solidFill>
                          <a:effectLst/>
                        </a:rPr>
                        <a:t>Issue</a:t>
                      </a:r>
                      <a:endParaRPr lang="en-GB" sz="1400" b="1" kern="0" dirty="0">
                        <a:solidFill>
                          <a:schemeClr val="bg1"/>
                        </a:solidFill>
                        <a:effectLst/>
                        <a:latin typeface="Calibri"/>
                        <a:ea typeface="Times New Roman"/>
                      </a:endParaRPr>
                    </a:p>
                  </a:txBody>
                  <a:tcPr marL="0" marR="0" marT="0" marB="0"/>
                </a:tc>
                <a:tc>
                  <a:txBody>
                    <a:bodyPr/>
                    <a:lstStyle/>
                    <a:p>
                      <a:pPr indent="0" algn="l">
                        <a:spcAft>
                          <a:spcPts val="0"/>
                        </a:spcAft>
                      </a:pPr>
                      <a:r>
                        <a:rPr lang="en-US" sz="1400" dirty="0">
                          <a:solidFill>
                            <a:schemeClr val="bg1"/>
                          </a:solidFill>
                          <a:effectLst/>
                        </a:rPr>
                        <a:t> </a:t>
                      </a:r>
                      <a:r>
                        <a:rPr lang="en-US" sz="1400" dirty="0" smtClean="0">
                          <a:solidFill>
                            <a:schemeClr val="bg1"/>
                          </a:solidFill>
                          <a:effectLst/>
                        </a:rPr>
                        <a:t>Improvement </a:t>
                      </a:r>
                      <a:r>
                        <a:rPr lang="en-US" sz="1400" dirty="0">
                          <a:solidFill>
                            <a:schemeClr val="bg1"/>
                          </a:solidFill>
                          <a:effectLst/>
                        </a:rPr>
                        <a:t>Suggestion</a:t>
                      </a:r>
                      <a:endParaRPr lang="en-GB" sz="1400" b="1" dirty="0">
                        <a:solidFill>
                          <a:schemeClr val="bg1"/>
                        </a:solidFill>
                        <a:effectLst/>
                        <a:latin typeface="Calibri"/>
                        <a:ea typeface="Times New Roman"/>
                      </a:endParaRPr>
                    </a:p>
                  </a:txBody>
                  <a:tcPr marL="0" marR="0" marT="0" marB="0">
                    <a:lnR w="12700" cap="flat" cmpd="sng" algn="ctr">
                      <a:noFill/>
                      <a:prstDash val="solid"/>
                      <a:round/>
                      <a:headEnd type="none" w="med" len="med"/>
                      <a:tailEnd type="none" w="med" len="med"/>
                    </a:lnR>
                  </a:tcPr>
                </a:tc>
                <a:tc>
                  <a:txBody>
                    <a:bodyPr/>
                    <a:lstStyle/>
                    <a:p>
                      <a:pPr marL="0" indent="0" algn="l">
                        <a:spcAft>
                          <a:spcPts val="0"/>
                        </a:spcAft>
                      </a:pPr>
                      <a:r>
                        <a:rPr lang="en-US" sz="1400" dirty="0" smtClean="0">
                          <a:solidFill>
                            <a:schemeClr val="bg1"/>
                          </a:solidFill>
                          <a:effectLst/>
                        </a:rPr>
                        <a:t>Responsible</a:t>
                      </a:r>
                      <a:endParaRPr lang="en-GB" sz="1400" dirty="0">
                        <a:solidFill>
                          <a:schemeClr val="bg1"/>
                        </a:solidFill>
                        <a:effectLst/>
                        <a:latin typeface="Calibri"/>
                        <a:ea typeface="Calibri"/>
                        <a:cs typeface="Times New Roman"/>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spcAft>
                          <a:spcPts val="0"/>
                        </a:spcAft>
                      </a:pPr>
                      <a:r>
                        <a:rPr lang="en-US" sz="1400" dirty="0">
                          <a:solidFill>
                            <a:schemeClr val="bg1"/>
                          </a:solidFill>
                        </a:rPr>
                        <a:t>Remarks</a:t>
                      </a:r>
                      <a:endParaRPr lang="en-GB" sz="1400" dirty="0">
                        <a:solidFill>
                          <a:schemeClr val="bg1"/>
                        </a:solidFill>
                      </a:endParaRPr>
                    </a:p>
                  </a:txBody>
                  <a:tcPr marL="0" marR="0" marT="0" marB="0">
                    <a:lnL w="12700" cap="flat" cmpd="sng" algn="ctr">
                      <a:noFill/>
                      <a:prstDash val="solid"/>
                      <a:round/>
                      <a:headEnd type="none" w="med" len="med"/>
                      <a:tailEnd type="none" w="med" len="med"/>
                    </a:lnL>
                  </a:tcPr>
                </a:tc>
              </a:tr>
              <a:tr h="1197168">
                <a:tc>
                  <a:txBody>
                    <a:bodyPr/>
                    <a:lstStyle/>
                    <a:p>
                      <a:pPr marL="0" indent="0" algn="l">
                        <a:spcAft>
                          <a:spcPts val="0"/>
                        </a:spcAft>
                      </a:pPr>
                      <a:r>
                        <a:rPr lang="en-US" sz="1400" dirty="0">
                          <a:effectLst/>
                        </a:rPr>
                        <a:t>3.</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E-0256/11</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04-04-11</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err="1">
                          <a:effectLst/>
                        </a:rPr>
                        <a:t>N.Wahab-ur-Rehman</a:t>
                      </a:r>
                      <a:r>
                        <a:rPr lang="en-US" sz="1400" dirty="0">
                          <a:effectLst/>
                        </a:rPr>
                        <a:t>, SE (OD)</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PH-V25 &amp; PH-V27 are located at the top of surge tank. These valves are operated when PHT system state is changed from/to PH-0/7. There is no proper access to these valves and to operate these valves, operator has to use </a:t>
                      </a:r>
                      <a:r>
                        <a:rPr lang="en-US" sz="1400" dirty="0" err="1">
                          <a:effectLst/>
                        </a:rPr>
                        <a:t>pipings</a:t>
                      </a:r>
                      <a:r>
                        <a:rPr lang="en-US" sz="1400" dirty="0">
                          <a:effectLst/>
                        </a:rPr>
                        <a:t> / valves / supports to get over the surge tank. This is risky for operator w.r.t safety and also a threat to the piping / valves strength. </a:t>
                      </a:r>
                      <a:endParaRPr lang="en-GB" sz="1400" dirty="0">
                        <a:effectLst/>
                      </a:endParaRPr>
                    </a:p>
                    <a:p>
                      <a:pPr marL="0" indent="0" algn="l">
                        <a:spcAft>
                          <a:spcPts val="0"/>
                        </a:spcAft>
                      </a:pPr>
                      <a:r>
                        <a:rPr lang="en-US" sz="1400" dirty="0">
                          <a:effectLst/>
                        </a:rPr>
                        <a:t>As iron support / pillars are present near these valves It is suggested that some pieces of angle iron may be welded on the said iron support / pillars to make access to above said valves.</a:t>
                      </a:r>
                      <a:endParaRPr lang="en-GB" sz="1400" dirty="0">
                        <a:effectLst/>
                      </a:endParaRPr>
                    </a:p>
                    <a:p>
                      <a:pPr marL="51435" indent="0" algn="l">
                        <a:spcAft>
                          <a:spcPts val="0"/>
                        </a:spcAft>
                      </a:pPr>
                      <a:r>
                        <a:rPr lang="en-US" sz="1400" dirty="0">
                          <a:effectLst/>
                        </a:rPr>
                        <a:t> </a:t>
                      </a:r>
                      <a:endParaRPr lang="en-GB" sz="1400" dirty="0">
                        <a:effectLst/>
                        <a:latin typeface="Calibri"/>
                        <a:ea typeface="Calibri"/>
                        <a:cs typeface="Times New Roman"/>
                      </a:endParaRPr>
                    </a:p>
                  </a:txBody>
                  <a:tcPr marL="0" marR="0" marT="0" marB="0"/>
                </a:tc>
                <a:tc>
                  <a:txBody>
                    <a:bodyPr/>
                    <a:lstStyle/>
                    <a:p>
                      <a:pPr marL="0" lvl="0" indent="0" algn="l">
                        <a:spcAft>
                          <a:spcPts val="0"/>
                        </a:spcAft>
                      </a:pPr>
                      <a:r>
                        <a:rPr lang="en-US" sz="1400" dirty="0">
                          <a:effectLst/>
                        </a:rPr>
                        <a:t>Get welded some piece of angle iron on iron support/ pillars present near PH-V25 &amp; PH-V27 to resolve access problem to these valves.</a:t>
                      </a:r>
                      <a:endParaRPr lang="en-GB" sz="1400" dirty="0">
                        <a:effectLst/>
                        <a:latin typeface="Calibri"/>
                        <a:ea typeface="Calibri"/>
                        <a:cs typeface="Times New Roman"/>
                      </a:endParaRPr>
                    </a:p>
                  </a:txBody>
                  <a:tcPr marL="0" marR="0" marT="0" marB="0"/>
                </a:tc>
                <a:tc>
                  <a:txBody>
                    <a:bodyPr/>
                    <a:lstStyle/>
                    <a:p>
                      <a:pPr marL="0" indent="0" algn="ctr">
                        <a:spcAft>
                          <a:spcPts val="0"/>
                        </a:spcAft>
                      </a:pPr>
                      <a:r>
                        <a:rPr lang="en-US" sz="1400" dirty="0">
                          <a:effectLst/>
                        </a:rPr>
                        <a:t>SM(OD</a:t>
                      </a:r>
                      <a:r>
                        <a:rPr lang="en-US" sz="1400" dirty="0" smtClean="0">
                          <a:effectLst/>
                        </a:rPr>
                        <a:t>)</a:t>
                      </a:r>
                      <a:endParaRPr lang="en-GB" sz="1400" dirty="0">
                        <a:effectLst/>
                        <a:latin typeface="Calibri"/>
                        <a:ea typeface="Calibri"/>
                        <a:cs typeface="Times New Roman"/>
                      </a:endParaRPr>
                    </a:p>
                  </a:txBody>
                  <a:tcPr marL="0" marR="0" marT="0" marB="0">
                    <a:lnT w="38100" cmpd="sng">
                      <a:noFill/>
                    </a:lnT>
                  </a:tcPr>
                </a:tc>
                <a:tc>
                  <a:txBody>
                    <a:bodyPr/>
                    <a:lstStyle/>
                    <a:p>
                      <a:pPr marL="0" indent="0" algn="l">
                        <a:spcAft>
                          <a:spcPts val="0"/>
                        </a:spcAft>
                      </a:pPr>
                      <a:r>
                        <a:rPr lang="en-US" sz="1400" dirty="0"/>
                        <a:t>Completed</a:t>
                      </a:r>
                      <a:endParaRPr lang="en-GB" sz="1400" dirty="0"/>
                    </a:p>
                  </a:txBody>
                  <a:tcPr marL="0" marR="0" marT="0" marB="0"/>
                </a:tc>
              </a:tr>
            </a:tbl>
          </a:graphicData>
        </a:graphic>
      </p:graphicFrame>
    </p:spTree>
    <p:extLst>
      <p:ext uri="{BB962C8B-B14F-4D97-AF65-F5344CB8AC3E}">
        <p14:creationId xmlns:p14="http://schemas.microsoft.com/office/powerpoint/2010/main" val="1275142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 . K-1 Examples of employee suggestions (not from events)</a:t>
            </a:r>
            <a:endParaRPr lang="en-GB" b="1" dirty="0"/>
          </a:p>
        </p:txBody>
      </p:sp>
      <p:graphicFrame>
        <p:nvGraphicFramePr>
          <p:cNvPr id="4" name="Table 3"/>
          <p:cNvGraphicFramePr>
            <a:graphicFrameLocks noGrp="1"/>
          </p:cNvGraphicFramePr>
          <p:nvPr>
            <p:extLst>
              <p:ext uri="{D42A27DB-BD31-4B8C-83A1-F6EECF244321}">
                <p14:modId xmlns:p14="http://schemas.microsoft.com/office/powerpoint/2010/main" val="4071540199"/>
              </p:ext>
            </p:extLst>
          </p:nvPr>
        </p:nvGraphicFramePr>
        <p:xfrm>
          <a:off x="381000" y="1676400"/>
          <a:ext cx="8458200" cy="4053840"/>
        </p:xfrm>
        <a:graphic>
          <a:graphicData uri="http://schemas.openxmlformats.org/drawingml/2006/table">
            <a:tbl>
              <a:tblPr firstRow="1" firstCol="1">
                <a:effectLst/>
                <a:tableStyleId>{5C22544A-7EE6-4342-B048-85BDC9FD1C3A}</a:tableStyleId>
              </a:tblPr>
              <a:tblGrid>
                <a:gridCol w="233109"/>
                <a:gridCol w="833690"/>
                <a:gridCol w="685800"/>
                <a:gridCol w="609600"/>
                <a:gridCol w="2209801"/>
                <a:gridCol w="2286000"/>
                <a:gridCol w="685800"/>
                <a:gridCol w="914400"/>
              </a:tblGrid>
              <a:tr h="576000">
                <a:tc>
                  <a:txBody>
                    <a:bodyPr/>
                    <a:lstStyle/>
                    <a:p>
                      <a:pPr marL="0" indent="0" algn="l">
                        <a:spcAft>
                          <a:spcPts val="0"/>
                        </a:spcAft>
                      </a:pPr>
                      <a:r>
                        <a:rPr lang="en-US" sz="1400" dirty="0" smtClean="0">
                          <a:solidFill>
                            <a:schemeClr val="bg1"/>
                          </a:solidFill>
                          <a:effectLst/>
                        </a:rPr>
                        <a:t>S. No.</a:t>
                      </a:r>
                      <a:endParaRPr lang="en-GB" sz="1400" dirty="0">
                        <a:solidFill>
                          <a:schemeClr val="bg1"/>
                        </a:solidFill>
                        <a:effectLst/>
                        <a:latin typeface="Calibri"/>
                        <a:ea typeface="Calibri"/>
                        <a:cs typeface="Times New Roman"/>
                      </a:endParaRPr>
                    </a:p>
                  </a:txBody>
                  <a:tcPr marL="0" marR="0" marT="0" marB="0"/>
                </a:tc>
                <a:tc>
                  <a:txBody>
                    <a:bodyPr/>
                    <a:lstStyle/>
                    <a:p>
                      <a:pPr marL="0" lvl="0" indent="0" algn="l">
                        <a:spcAft>
                          <a:spcPts val="0"/>
                        </a:spcAft>
                      </a:pPr>
                      <a:r>
                        <a:rPr lang="en-US" sz="1400" dirty="0" smtClean="0">
                          <a:solidFill>
                            <a:schemeClr val="bg1"/>
                          </a:solidFill>
                          <a:effectLst/>
                        </a:rPr>
                        <a:t>EIICA #</a:t>
                      </a:r>
                    </a:p>
                    <a:p>
                      <a:pPr marL="914400" lvl="0" indent="0" algn="l">
                        <a:spcAft>
                          <a:spcPts val="0"/>
                        </a:spcAft>
                      </a:pPr>
                      <a:endParaRPr lang="en-GB" sz="1400" dirty="0">
                        <a:solidFill>
                          <a:schemeClr val="bg1"/>
                        </a:solidFill>
                        <a:effectLst/>
                        <a:latin typeface="Calibri"/>
                        <a:ea typeface="Calibri"/>
                        <a:cs typeface="Times New Roman"/>
                      </a:endParaRPr>
                    </a:p>
                  </a:txBody>
                  <a:tcPr marL="0" marR="0" marT="0" marB="0"/>
                </a:tc>
                <a:tc>
                  <a:txBody>
                    <a:bodyPr/>
                    <a:lstStyle/>
                    <a:p>
                      <a:pPr marL="0" indent="0" algn="l">
                        <a:spcAft>
                          <a:spcPts val="0"/>
                        </a:spcAft>
                      </a:pPr>
                      <a:r>
                        <a:rPr lang="en-US" sz="1400" dirty="0" smtClean="0">
                          <a:solidFill>
                            <a:schemeClr val="bg1"/>
                          </a:solidFill>
                          <a:effectLst/>
                        </a:rPr>
                        <a:t>Date</a:t>
                      </a:r>
                      <a:endParaRPr lang="en-GB" sz="1400" dirty="0">
                        <a:solidFill>
                          <a:schemeClr val="bg1"/>
                        </a:solidFill>
                        <a:effectLst/>
                        <a:latin typeface="Calibri"/>
                        <a:ea typeface="Calibri"/>
                        <a:cs typeface="Times New Roman"/>
                      </a:endParaRPr>
                    </a:p>
                  </a:txBody>
                  <a:tcPr marL="0" marR="0" marT="0" marB="0"/>
                </a:tc>
                <a:tc>
                  <a:txBody>
                    <a:bodyPr/>
                    <a:lstStyle/>
                    <a:p>
                      <a:pPr marL="0" indent="0" algn="l">
                        <a:spcAft>
                          <a:spcPts val="0"/>
                        </a:spcAft>
                      </a:pPr>
                      <a:r>
                        <a:rPr lang="en-US" sz="1400" dirty="0" smtClean="0">
                          <a:solidFill>
                            <a:schemeClr val="bg1"/>
                          </a:solidFill>
                          <a:effectLst/>
                        </a:rPr>
                        <a:t>Initiator </a:t>
                      </a:r>
                      <a:r>
                        <a:rPr lang="en-US" sz="1400" dirty="0">
                          <a:solidFill>
                            <a:schemeClr val="bg1"/>
                          </a:solidFill>
                          <a:effectLst/>
                        </a:rPr>
                        <a:t>/ </a:t>
                      </a:r>
                      <a:r>
                        <a:rPr lang="en-US" sz="1400" dirty="0" smtClean="0">
                          <a:solidFill>
                            <a:schemeClr val="bg1"/>
                          </a:solidFill>
                          <a:effectLst/>
                        </a:rPr>
                        <a:t>Division</a:t>
                      </a:r>
                      <a:endParaRPr lang="en-GB" sz="1400" dirty="0">
                        <a:solidFill>
                          <a:schemeClr val="bg1"/>
                        </a:solidFill>
                        <a:effectLst/>
                        <a:latin typeface="Calibri"/>
                        <a:ea typeface="Calibri"/>
                        <a:cs typeface="Times New Roman"/>
                      </a:endParaRPr>
                    </a:p>
                  </a:txBody>
                  <a:tcPr marL="0" marR="0" marT="0" marB="0"/>
                </a:tc>
                <a:tc>
                  <a:txBody>
                    <a:bodyPr/>
                    <a:lstStyle/>
                    <a:p>
                      <a:pPr indent="0" algn="l">
                        <a:spcAft>
                          <a:spcPts val="0"/>
                        </a:spcAft>
                      </a:pPr>
                      <a:r>
                        <a:rPr lang="en-US" sz="1400" kern="0" dirty="0">
                          <a:solidFill>
                            <a:schemeClr val="bg1"/>
                          </a:solidFill>
                          <a:effectLst/>
                        </a:rPr>
                        <a:t>Issue</a:t>
                      </a:r>
                      <a:endParaRPr lang="en-GB" sz="1400" b="1" kern="0" dirty="0">
                        <a:solidFill>
                          <a:schemeClr val="bg1"/>
                        </a:solidFill>
                        <a:effectLst/>
                        <a:latin typeface="Calibri"/>
                        <a:ea typeface="Times New Roman"/>
                      </a:endParaRPr>
                    </a:p>
                  </a:txBody>
                  <a:tcPr marL="0" marR="0" marT="0" marB="0"/>
                </a:tc>
                <a:tc>
                  <a:txBody>
                    <a:bodyPr/>
                    <a:lstStyle/>
                    <a:p>
                      <a:pPr indent="0" algn="l">
                        <a:spcAft>
                          <a:spcPts val="0"/>
                        </a:spcAft>
                      </a:pPr>
                      <a:r>
                        <a:rPr lang="en-US" sz="1400" dirty="0">
                          <a:solidFill>
                            <a:schemeClr val="bg1"/>
                          </a:solidFill>
                          <a:effectLst/>
                        </a:rPr>
                        <a:t> </a:t>
                      </a:r>
                      <a:r>
                        <a:rPr lang="en-US" sz="1400" dirty="0" smtClean="0">
                          <a:solidFill>
                            <a:schemeClr val="bg1"/>
                          </a:solidFill>
                          <a:effectLst/>
                        </a:rPr>
                        <a:t>Improvement </a:t>
                      </a:r>
                      <a:r>
                        <a:rPr lang="en-US" sz="1400" dirty="0">
                          <a:solidFill>
                            <a:schemeClr val="bg1"/>
                          </a:solidFill>
                          <a:effectLst/>
                        </a:rPr>
                        <a:t>Suggestion</a:t>
                      </a:r>
                      <a:endParaRPr lang="en-GB" sz="1400" b="1" dirty="0">
                        <a:solidFill>
                          <a:schemeClr val="bg1"/>
                        </a:solidFill>
                        <a:effectLst/>
                        <a:latin typeface="Calibri"/>
                        <a:ea typeface="Times New Roman"/>
                      </a:endParaRPr>
                    </a:p>
                  </a:txBody>
                  <a:tcPr marL="0" marR="0" marT="0" marB="0">
                    <a:lnR w="12700" cap="flat" cmpd="sng" algn="ctr">
                      <a:noFill/>
                      <a:prstDash val="solid"/>
                      <a:round/>
                      <a:headEnd type="none" w="med" len="med"/>
                      <a:tailEnd type="none" w="med" len="med"/>
                    </a:lnR>
                  </a:tcPr>
                </a:tc>
                <a:tc>
                  <a:txBody>
                    <a:bodyPr/>
                    <a:lstStyle/>
                    <a:p>
                      <a:pPr marL="0" indent="0" algn="l">
                        <a:spcAft>
                          <a:spcPts val="0"/>
                        </a:spcAft>
                      </a:pPr>
                      <a:r>
                        <a:rPr lang="en-US" sz="1400" dirty="0" smtClean="0">
                          <a:solidFill>
                            <a:schemeClr val="bg1"/>
                          </a:solidFill>
                          <a:effectLst/>
                        </a:rPr>
                        <a:t>Responsible</a:t>
                      </a:r>
                      <a:endParaRPr lang="en-GB" sz="1400" dirty="0">
                        <a:solidFill>
                          <a:schemeClr val="bg1"/>
                        </a:solidFill>
                        <a:effectLst/>
                        <a:latin typeface="Calibri"/>
                        <a:ea typeface="Calibri"/>
                        <a:cs typeface="Times New Roman"/>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indent="0" algn="l">
                        <a:spcAft>
                          <a:spcPts val="0"/>
                        </a:spcAft>
                      </a:pPr>
                      <a:r>
                        <a:rPr lang="en-US" sz="1400" dirty="0">
                          <a:solidFill>
                            <a:schemeClr val="bg1"/>
                          </a:solidFill>
                        </a:rPr>
                        <a:t>Remarks</a:t>
                      </a:r>
                      <a:endParaRPr lang="en-GB" sz="1400" dirty="0">
                        <a:solidFill>
                          <a:schemeClr val="bg1"/>
                        </a:solidFill>
                      </a:endParaRPr>
                    </a:p>
                  </a:txBody>
                  <a:tcPr marL="0" marR="0" marT="0" marB="0">
                    <a:lnL w="12700" cap="flat" cmpd="sng" algn="ctr">
                      <a:noFill/>
                      <a:prstDash val="solid"/>
                      <a:round/>
                      <a:headEnd type="none" w="med" len="med"/>
                      <a:tailEnd type="none" w="med" len="med"/>
                    </a:lnL>
                  </a:tcPr>
                </a:tc>
              </a:tr>
              <a:tr h="1479112">
                <a:tc>
                  <a:txBody>
                    <a:bodyPr/>
                    <a:lstStyle/>
                    <a:p>
                      <a:pPr marL="0" indent="0" algn="l">
                        <a:spcAft>
                          <a:spcPts val="0"/>
                        </a:spcAft>
                      </a:pPr>
                      <a:r>
                        <a:rPr lang="en-US" sz="1400" dirty="0">
                          <a:effectLst/>
                        </a:rPr>
                        <a:t>4.</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E-0915/11</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05-09-11</a:t>
                      </a:r>
                      <a:endParaRPr lang="en-GB" sz="1400" dirty="0">
                        <a:effectLst/>
                        <a:latin typeface="Calibri"/>
                        <a:ea typeface="Calibri"/>
                        <a:cs typeface="Times New Roman"/>
                      </a:endParaRPr>
                    </a:p>
                  </a:txBody>
                  <a:tcPr marL="0" marR="0" marT="0" marB="0"/>
                </a:tc>
                <a:tc>
                  <a:txBody>
                    <a:bodyPr/>
                    <a:lstStyle/>
                    <a:p>
                      <a:pPr marL="0" indent="0" algn="l">
                        <a:spcAft>
                          <a:spcPts val="0"/>
                        </a:spcAft>
                      </a:pPr>
                      <a:r>
                        <a:rPr lang="en-US" sz="1400" dirty="0">
                          <a:effectLst/>
                        </a:rPr>
                        <a:t>OEF form</a:t>
                      </a:r>
                      <a:endParaRPr lang="en-GB" sz="1400" dirty="0">
                        <a:effectLst/>
                        <a:latin typeface="Calibri"/>
                        <a:ea typeface="Calibri"/>
                        <a:cs typeface="Times New Roman"/>
                      </a:endParaRPr>
                    </a:p>
                  </a:txBody>
                  <a:tcPr marL="0" marR="0" marT="0" marB="0"/>
                </a:tc>
                <a:tc>
                  <a:txBody>
                    <a:bodyPr/>
                    <a:lstStyle/>
                    <a:p>
                      <a:pPr marL="51435" indent="0" algn="l">
                        <a:spcAft>
                          <a:spcPts val="0"/>
                        </a:spcAft>
                      </a:pPr>
                      <a:r>
                        <a:rPr lang="en-US" sz="1400" dirty="0">
                          <a:effectLst/>
                        </a:rPr>
                        <a:t>In the Protective Channel Comprehensive Trip Test procedure (Pre-job briefing), following improvements are suggested:</a:t>
                      </a:r>
                      <a:endParaRPr lang="en-GB" sz="1400" dirty="0">
                        <a:effectLst/>
                      </a:endParaRPr>
                    </a:p>
                    <a:p>
                      <a:pPr marL="180000" lvl="0" indent="0" algn="l">
                        <a:spcAft>
                          <a:spcPts val="0"/>
                        </a:spcAft>
                        <a:buFont typeface="+mj-lt"/>
                        <a:buAutoNum type="arabicPeriod"/>
                        <a:tabLst>
                          <a:tab pos="334010" algn="l"/>
                        </a:tabLst>
                      </a:pPr>
                      <a:r>
                        <a:rPr lang="en-US" sz="1400" dirty="0">
                          <a:effectLst/>
                        </a:rPr>
                        <a:t>In the team members' column, addition of field SPO/PO should be made as one step of the procedure carried out in the field.</a:t>
                      </a:r>
                      <a:endParaRPr lang="en-GB" sz="1400" dirty="0">
                        <a:effectLst/>
                      </a:endParaRPr>
                    </a:p>
                    <a:p>
                      <a:pPr marL="180000" lvl="0" indent="0" algn="l">
                        <a:spcAft>
                          <a:spcPts val="0"/>
                        </a:spcAft>
                        <a:buFont typeface="+mj-lt"/>
                        <a:buAutoNum type="arabicPeriod"/>
                        <a:tabLst>
                          <a:tab pos="334010" algn="l"/>
                        </a:tabLst>
                      </a:pPr>
                      <a:r>
                        <a:rPr lang="en-US" sz="1400" dirty="0">
                          <a:effectLst/>
                        </a:rPr>
                        <a:t>In the OPEX discussion, OR-75-02 (Inadvertent opening of Protective Channel during Comprehensive Trip Test) should be added.</a:t>
                      </a:r>
                      <a:endParaRPr lang="en-GB" sz="1400" dirty="0">
                        <a:effectLst/>
                        <a:latin typeface="Times New Roman"/>
                        <a:ea typeface="Times New Roman"/>
                      </a:endParaRPr>
                    </a:p>
                  </a:txBody>
                  <a:tcPr marL="0" marR="0" marT="0" marB="0"/>
                </a:tc>
                <a:tc>
                  <a:txBody>
                    <a:bodyPr/>
                    <a:lstStyle/>
                    <a:p>
                      <a:pPr marL="0" indent="0" algn="l">
                        <a:spcAft>
                          <a:spcPts val="0"/>
                        </a:spcAft>
                      </a:pPr>
                      <a:r>
                        <a:rPr lang="en-US" sz="1400" dirty="0">
                          <a:effectLst/>
                        </a:rPr>
                        <a:t>Incorporate following suggestion in pre-job briefing </a:t>
                      </a:r>
                      <a:r>
                        <a:rPr lang="en-US" sz="1400" dirty="0" err="1">
                          <a:effectLst/>
                        </a:rPr>
                        <a:t>proforma</a:t>
                      </a:r>
                      <a:r>
                        <a:rPr lang="en-US" sz="1400" dirty="0">
                          <a:effectLst/>
                        </a:rPr>
                        <a:t> of </a:t>
                      </a:r>
                      <a:r>
                        <a:rPr lang="en-US" sz="1400" dirty="0" smtClean="0">
                          <a:effectLst/>
                        </a:rPr>
                        <a:t>Protective</a:t>
                      </a:r>
                      <a:r>
                        <a:rPr lang="en-US" sz="1400" baseline="0" dirty="0" smtClean="0">
                          <a:effectLst/>
                        </a:rPr>
                        <a:t> </a:t>
                      </a:r>
                      <a:r>
                        <a:rPr lang="en-US" sz="1400" dirty="0" smtClean="0">
                          <a:effectLst/>
                        </a:rPr>
                        <a:t>Channel </a:t>
                      </a:r>
                      <a:r>
                        <a:rPr lang="en-US" sz="1400" dirty="0">
                          <a:effectLst/>
                        </a:rPr>
                        <a:t>Comprehensive Trip Test procedure.</a:t>
                      </a:r>
                      <a:endParaRPr lang="en-GB" sz="1400" dirty="0">
                        <a:effectLst/>
                      </a:endParaRPr>
                    </a:p>
                    <a:p>
                      <a:pPr marL="180000" lvl="0" indent="0" algn="l">
                        <a:spcAft>
                          <a:spcPts val="0"/>
                        </a:spcAft>
                        <a:buFont typeface="+mj-lt"/>
                        <a:buAutoNum type="arabicPeriod"/>
                      </a:pPr>
                      <a:r>
                        <a:rPr lang="en-US" sz="1400" dirty="0">
                          <a:effectLst/>
                        </a:rPr>
                        <a:t>In the team members' column, addition of field SPO/PO should be made as one step of the procedure carried out in the field.</a:t>
                      </a:r>
                      <a:endParaRPr lang="en-GB" sz="1400" dirty="0">
                        <a:effectLst/>
                      </a:endParaRPr>
                    </a:p>
                    <a:p>
                      <a:pPr marL="180000" lvl="0" indent="0" algn="l">
                        <a:spcAft>
                          <a:spcPts val="0"/>
                        </a:spcAft>
                        <a:buFont typeface="+mj-lt"/>
                        <a:buAutoNum type="arabicPeriod"/>
                      </a:pPr>
                      <a:r>
                        <a:rPr lang="en-US" sz="1400" dirty="0">
                          <a:effectLst/>
                        </a:rPr>
                        <a:t>In the OPEX discussion, OR-75-02 (Inadvertent opening of Protective Channel during Comprehensive Trip Test) should be added.</a:t>
                      </a:r>
                      <a:endParaRPr lang="en-GB" sz="1400" dirty="0">
                        <a:effectLst/>
                        <a:latin typeface="Times New Roman"/>
                        <a:ea typeface="Times New Roman"/>
                      </a:endParaRPr>
                    </a:p>
                  </a:txBody>
                  <a:tcPr marL="0" marR="0" marT="0" marB="0"/>
                </a:tc>
                <a:tc>
                  <a:txBody>
                    <a:bodyPr/>
                    <a:lstStyle/>
                    <a:p>
                      <a:pPr marL="0" indent="0" algn="l">
                        <a:spcAft>
                          <a:spcPts val="0"/>
                        </a:spcAft>
                      </a:pPr>
                      <a:r>
                        <a:rPr lang="en-US" sz="1400" dirty="0" smtClean="0">
                          <a:effectLst/>
                        </a:rPr>
                        <a:t> SM(OD</a:t>
                      </a:r>
                      <a:r>
                        <a:rPr lang="en-US" sz="1400" dirty="0">
                          <a:effectLst/>
                        </a:rPr>
                        <a:t>)</a:t>
                      </a:r>
                      <a:endParaRPr lang="en-GB" sz="1400" dirty="0">
                        <a:effectLst/>
                      </a:endParaRPr>
                    </a:p>
                    <a:p>
                      <a:pPr marL="914400" indent="0" algn="ctr">
                        <a:spcAft>
                          <a:spcPts val="0"/>
                        </a:spcAft>
                      </a:pPr>
                      <a:r>
                        <a:rPr lang="en-US" sz="1400" dirty="0">
                          <a:effectLst/>
                        </a:rPr>
                        <a:t> </a:t>
                      </a:r>
                      <a:endParaRPr lang="en-GB" sz="1400" dirty="0">
                        <a:effectLst/>
                        <a:latin typeface="Calibri"/>
                        <a:ea typeface="Calibri"/>
                        <a:cs typeface="Times New Roman"/>
                      </a:endParaRPr>
                    </a:p>
                  </a:txBody>
                  <a:tcPr marL="0" marR="0" marT="0" marB="0">
                    <a:lnT w="38100" cmpd="sng">
                      <a:noFill/>
                    </a:lnT>
                  </a:tcPr>
                </a:tc>
                <a:tc>
                  <a:txBody>
                    <a:bodyPr/>
                    <a:lstStyle/>
                    <a:p>
                      <a:pPr marL="0" indent="0" algn="l">
                        <a:spcAft>
                          <a:spcPts val="0"/>
                        </a:spcAft>
                      </a:pPr>
                      <a:r>
                        <a:rPr lang="en-US" sz="1400" dirty="0"/>
                        <a:t>Completed</a:t>
                      </a:r>
                      <a:endParaRPr lang="en-GB" sz="1400" dirty="0"/>
                    </a:p>
                  </a:txBody>
                  <a:tcPr marL="0" marR="0" marT="0" marB="0"/>
                </a:tc>
              </a:tr>
            </a:tbl>
          </a:graphicData>
        </a:graphic>
      </p:graphicFrame>
    </p:spTree>
    <p:extLst>
      <p:ext uri="{BB962C8B-B14F-4D97-AF65-F5344CB8AC3E}">
        <p14:creationId xmlns:p14="http://schemas.microsoft.com/office/powerpoint/2010/main" val="1275142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hangingPunct="0"/>
            <a:r>
              <a:rPr lang="en-US" sz="3600" b="1" kern="1200" dirty="0" smtClean="0">
                <a:solidFill>
                  <a:schemeClr val="tx1"/>
                </a:solidFill>
                <a:latin typeface="+mj-lt"/>
                <a:ea typeface="+mj-ea"/>
                <a:cs typeface="+mj-cs"/>
              </a:rPr>
              <a:t>C-1 examples of Improvements </a:t>
            </a:r>
            <a:br>
              <a:rPr lang="en-US" sz="3600" b="1" kern="1200" dirty="0" smtClean="0">
                <a:solidFill>
                  <a:schemeClr val="tx1"/>
                </a:solidFill>
                <a:latin typeface="+mj-lt"/>
                <a:ea typeface="+mj-ea"/>
                <a:cs typeface="+mj-cs"/>
              </a:rPr>
            </a:br>
            <a:r>
              <a:rPr lang="en-US" sz="3600" b="1" kern="1200" dirty="0" smtClean="0">
                <a:solidFill>
                  <a:schemeClr val="tx1"/>
                </a:solidFill>
                <a:latin typeface="+mj-lt"/>
                <a:ea typeface="+mj-ea"/>
                <a:cs typeface="+mj-cs"/>
              </a:rPr>
              <a:t>suggested by plant personnel . . . </a:t>
            </a:r>
            <a:br>
              <a:rPr lang="en-US" sz="3600" b="1" kern="1200" dirty="0" smtClean="0">
                <a:solidFill>
                  <a:schemeClr val="tx1"/>
                </a:solidFill>
                <a:latin typeface="+mj-lt"/>
                <a:ea typeface="+mj-ea"/>
                <a:cs typeface="+mj-cs"/>
              </a:rPr>
            </a:br>
            <a:r>
              <a:rPr lang="en-US" sz="2800" b="1" kern="1200" dirty="0" smtClean="0">
                <a:solidFill>
                  <a:schemeClr val="tx1"/>
                </a:solidFill>
                <a:latin typeface="+mj-lt"/>
                <a:ea typeface="+mj-ea"/>
                <a:cs typeface="+mj-cs"/>
              </a:rPr>
              <a:t>(not from event analysis)</a:t>
            </a:r>
            <a:endParaRPr lang="en-US" sz="3600" dirty="0"/>
          </a:p>
        </p:txBody>
      </p:sp>
      <p:sp>
        <p:nvSpPr>
          <p:cNvPr id="24577" name="Rectangle 1"/>
          <p:cNvSpPr>
            <a:spLocks noChangeArrowheads="1"/>
          </p:cNvSpPr>
          <p:nvPr/>
        </p:nvSpPr>
        <p:spPr bwMode="auto">
          <a:xfrm>
            <a:off x="457200" y="1905000"/>
            <a:ext cx="82296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Availability of EDG Auto Start in CSD (by separation of LOP &amp; ESF relay panels)</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Replacement of SCV filters (smaller mesh size) for better reactor coolant purification</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Addition of SAF DD pumps diesel engines Flap Close alarm in MCR</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Modifications of SRs for VCH, VPA, VFS</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SRC Level monitoring (mid-loop &amp; flange level operations) by CCTV &amp; CPC</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Spent resin solidification</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Change in operation procedure to verify ECCS valves status</a:t>
            </a:r>
            <a:endParaRPr kumimoji="0" lang="en-US" altLang="zh-CN" sz="2400" b="0" i="0" u="none" strike="noStrike" cap="none" normalizeH="0" baseline="0" dirty="0" smtClean="0">
              <a:ln>
                <a:noFill/>
              </a:ln>
              <a:solidFill>
                <a:schemeClr val="tx1"/>
              </a:solidFill>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hangingPunct="0"/>
            <a:r>
              <a:rPr lang="en-US" sz="3600" b="1" dirty="0" smtClean="0"/>
              <a:t>. . . </a:t>
            </a:r>
            <a:r>
              <a:rPr lang="en-US" sz="3600" b="1" kern="1200" dirty="0" smtClean="0">
                <a:solidFill>
                  <a:schemeClr val="tx1"/>
                </a:solidFill>
                <a:latin typeface="+mj-lt"/>
                <a:ea typeface="+mj-ea"/>
                <a:cs typeface="+mj-cs"/>
              </a:rPr>
              <a:t>C-1 examples of Improvements </a:t>
            </a:r>
            <a:br>
              <a:rPr lang="en-US" sz="3600" b="1" kern="1200" dirty="0" smtClean="0">
                <a:solidFill>
                  <a:schemeClr val="tx1"/>
                </a:solidFill>
                <a:latin typeface="+mj-lt"/>
                <a:ea typeface="+mj-ea"/>
                <a:cs typeface="+mj-cs"/>
              </a:rPr>
            </a:br>
            <a:r>
              <a:rPr lang="en-US" sz="3600" b="1" kern="1200" dirty="0" smtClean="0">
                <a:solidFill>
                  <a:schemeClr val="tx1"/>
                </a:solidFill>
                <a:latin typeface="+mj-lt"/>
                <a:ea typeface="+mj-ea"/>
                <a:cs typeface="+mj-cs"/>
              </a:rPr>
              <a:t>suggested by plant personnel </a:t>
            </a:r>
            <a:br>
              <a:rPr lang="en-US" sz="3600" b="1" kern="1200" dirty="0" smtClean="0">
                <a:solidFill>
                  <a:schemeClr val="tx1"/>
                </a:solidFill>
                <a:latin typeface="+mj-lt"/>
                <a:ea typeface="+mj-ea"/>
                <a:cs typeface="+mj-cs"/>
              </a:rPr>
            </a:br>
            <a:r>
              <a:rPr lang="en-US" sz="2800" b="1" kern="1200" dirty="0" smtClean="0">
                <a:solidFill>
                  <a:schemeClr val="tx1"/>
                </a:solidFill>
                <a:latin typeface="+mj-lt"/>
                <a:ea typeface="+mj-ea"/>
                <a:cs typeface="+mj-cs"/>
              </a:rPr>
              <a:t>(not from event analysis)</a:t>
            </a:r>
            <a:endParaRPr lang="en-US" sz="3600" dirty="0"/>
          </a:p>
        </p:txBody>
      </p:sp>
      <p:sp>
        <p:nvSpPr>
          <p:cNvPr id="24577" name="Rectangle 1"/>
          <p:cNvSpPr>
            <a:spLocks noChangeArrowheads="1"/>
          </p:cNvSpPr>
          <p:nvPr/>
        </p:nvSpPr>
        <p:spPr bwMode="auto">
          <a:xfrm>
            <a:off x="457200" y="1905000"/>
            <a:ext cx="8229600" cy="378565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Redundant cooling water supply to normal compressors from domestic water</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Improvements in system/equipment isolation governing procedure (AP-O-14) with inclusion of applicable human performance tools</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Replacement of SCW pumps vent plugs with vent valves</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Installation of additional supports for MSR vent steam pipes to damp vibration</a:t>
            </a:r>
            <a:endParaRPr kumimoji="0" lang="en-US" altLang="zh-CN" sz="2400" b="0" i="0" u="none" strike="noStrike" cap="none" normalizeH="0" baseline="0" dirty="0" smtClean="0">
              <a:ln>
                <a:noFill/>
              </a:ln>
              <a:solidFill>
                <a:schemeClr val="tx1"/>
              </a:solidFill>
              <a:effectLst/>
            </a:endParaRPr>
          </a:p>
          <a:p>
            <a:pPr marL="342900" marR="0" lvl="0" indent="-342900" defTabSz="914400" rtl="0" eaLnBrk="0" fontAlgn="base" latinLnBrk="0" hangingPunct="0">
              <a:lnSpc>
                <a:spcPct val="100000"/>
              </a:lnSpc>
              <a:spcBef>
                <a:spcPct val="0"/>
              </a:spcBef>
              <a:spcAft>
                <a:spcPct val="0"/>
              </a:spcAft>
              <a:buClrTx/>
              <a:buSzTx/>
              <a:buFont typeface="Arial" pitchFamily="34" charset="0"/>
              <a:buChar char="•"/>
              <a:tabLst/>
            </a:pP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Provision of 1E power supply to </a:t>
            </a:r>
            <a:r>
              <a:rPr kumimoji="0" lang="en-US" altLang="zh-CN" sz="2400" b="0" i="0" u="none" strike="noStrike" cap="none" normalizeH="0" baseline="0" dirty="0" err="1" smtClean="0">
                <a:ln>
                  <a:noFill/>
                </a:ln>
                <a:solidFill>
                  <a:schemeClr val="tx1"/>
                </a:solidFill>
                <a:effectLst/>
                <a:ea typeface="Times New Roman" pitchFamily="18" charset="0"/>
                <a:cs typeface="Arial" pitchFamily="34" charset="0"/>
              </a:rPr>
              <a:t>boration</a:t>
            </a:r>
            <a:r>
              <a:rPr kumimoji="0" lang="en-US" altLang="zh-CN" sz="2400" b="0" i="0" u="none" strike="noStrike" cap="none" normalizeH="0" baseline="0" dirty="0" smtClean="0">
                <a:ln>
                  <a:noFill/>
                </a:ln>
                <a:solidFill>
                  <a:schemeClr val="tx1"/>
                </a:solidFill>
                <a:effectLst/>
                <a:ea typeface="Times New Roman" pitchFamily="18" charset="0"/>
                <a:cs typeface="Arial" pitchFamily="34" charset="0"/>
              </a:rPr>
              <a:t> flow rate instrumentation for availability in LOOP</a:t>
            </a:r>
            <a:endParaRPr kumimoji="0" lang="en-US" altLang="zh-CN"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612226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Background</a:t>
            </a:r>
          </a:p>
          <a:p>
            <a:pPr marL="514350" indent="-514350">
              <a:buFont typeface="+mj-lt"/>
              <a:buAutoNum type="arabicPeriod"/>
            </a:pPr>
            <a:r>
              <a:rPr lang="en-US" dirty="0" smtClean="0"/>
              <a:t>Management Systems</a:t>
            </a:r>
          </a:p>
          <a:p>
            <a:pPr marL="514350" indent="-514350">
              <a:buFont typeface="+mj-lt"/>
              <a:buAutoNum type="arabicPeriod"/>
            </a:pPr>
            <a:r>
              <a:rPr lang="en-US" dirty="0" smtClean="0"/>
              <a:t>Operating Experience</a:t>
            </a:r>
          </a:p>
          <a:p>
            <a:pPr marL="514350" indent="-514350">
              <a:buFont typeface="+mj-lt"/>
              <a:buAutoNum type="arabicPeriod"/>
            </a:pPr>
            <a:r>
              <a:rPr lang="en-US" b="1" u="sng" dirty="0" smtClean="0"/>
              <a:t>Human Factors / Safety Culture</a:t>
            </a:r>
          </a:p>
          <a:p>
            <a:pPr marL="514350" indent="-514350">
              <a:buFont typeface="+mj-lt"/>
              <a:buAutoNum type="arabicPeriod"/>
            </a:pPr>
            <a:r>
              <a:rPr lang="en-US" dirty="0" smtClean="0"/>
              <a:t>Self Assessment</a:t>
            </a:r>
          </a:p>
          <a:p>
            <a:pPr marL="514350" indent="-514350">
              <a:buFont typeface="+mj-lt"/>
              <a:buAutoNum type="arabicPeriod"/>
            </a:pPr>
            <a:r>
              <a:rPr lang="en-US" dirty="0" smtClean="0"/>
              <a:t>Safety Performance Indicators</a:t>
            </a:r>
          </a:p>
          <a:p>
            <a:pPr marL="514350" indent="-514350">
              <a:buFont typeface="+mj-lt"/>
              <a:buAutoNum type="arabicPeriod"/>
            </a:pPr>
            <a:r>
              <a:rPr lang="en-US" dirty="0" smtClean="0"/>
              <a:t>ALARA </a:t>
            </a:r>
          </a:p>
          <a:p>
            <a:pPr marL="514350" indent="-514350">
              <a:buFont typeface="+mj-lt"/>
              <a:buAutoNum type="arabicPeriod"/>
            </a:pPr>
            <a:r>
              <a:rPr lang="en-US" dirty="0" smtClean="0"/>
              <a:t>Contractors’ Management</a:t>
            </a:r>
            <a:endParaRPr lang="en-US" dirty="0"/>
          </a:p>
        </p:txBody>
      </p:sp>
      <p:sp>
        <p:nvSpPr>
          <p:cNvPr id="5" name="Title 1"/>
          <p:cNvSpPr>
            <a:spLocks noGrp="1"/>
          </p:cNvSpPr>
          <p:nvPr>
            <p:ph type="title"/>
          </p:nvPr>
        </p:nvSpPr>
        <p:spPr>
          <a:xfrm>
            <a:off x="457200" y="274638"/>
            <a:ext cx="8229600" cy="1143000"/>
          </a:xfrm>
        </p:spPr>
        <p:txBody>
          <a:bodyPr>
            <a:normAutofit fontScale="90000"/>
          </a:bodyPr>
          <a:lstStyle/>
          <a:p>
            <a:r>
              <a:rPr lang="en-US" b="1" dirty="0" smtClean="0"/>
              <a:t>OPERATIONAL SAFETY </a:t>
            </a:r>
            <a:br>
              <a:rPr lang="en-US" b="1" dirty="0" smtClean="0"/>
            </a:br>
            <a:r>
              <a:rPr lang="en-US" b="1" dirty="0" smtClean="0"/>
              <a:t>OF NPPS IN PAKISTAN</a:t>
            </a:r>
            <a:endParaRPr 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Operational Safety of NPPs in Pakistan</a:t>
            </a:r>
            <a:br>
              <a:rPr lang="en-US" sz="3600" b="1" dirty="0" smtClean="0"/>
            </a:br>
            <a:r>
              <a:rPr lang="en-US" b="1" dirty="0" smtClean="0"/>
              <a:t>Human Factors </a:t>
            </a:r>
            <a:endParaRPr lang="en-US" b="1" dirty="0"/>
          </a:p>
        </p:txBody>
      </p:sp>
      <p:sp>
        <p:nvSpPr>
          <p:cNvPr id="3" name="Content Placeholder 2"/>
          <p:cNvSpPr>
            <a:spLocks noGrp="1"/>
          </p:cNvSpPr>
          <p:nvPr>
            <p:ph idx="1"/>
          </p:nvPr>
        </p:nvSpPr>
        <p:spPr/>
        <p:txBody>
          <a:bodyPr>
            <a:noAutofit/>
          </a:bodyPr>
          <a:lstStyle/>
          <a:p>
            <a:r>
              <a:rPr lang="en-US" sz="2400" dirty="0" smtClean="0"/>
              <a:t>Regulatory requirements: </a:t>
            </a:r>
          </a:p>
          <a:p>
            <a:pPr lvl="1"/>
            <a:r>
              <a:rPr lang="en-US" sz="2400" dirty="0" smtClean="0"/>
              <a:t>PAK/911 Consideration in Design</a:t>
            </a:r>
          </a:p>
          <a:p>
            <a:pPr lvl="1"/>
            <a:r>
              <a:rPr lang="en-US" sz="2400" dirty="0" smtClean="0"/>
              <a:t>PAK/913 Training &amp; Qualification of Licensed Operators</a:t>
            </a:r>
          </a:p>
          <a:p>
            <a:pPr lvl="1"/>
            <a:r>
              <a:rPr lang="en-US" sz="2400" dirty="0" smtClean="0"/>
              <a:t>PAK/904 Health surveillance of Radiation Workers</a:t>
            </a:r>
          </a:p>
          <a:p>
            <a:pPr lvl="1"/>
            <a:r>
              <a:rPr lang="en-US" sz="2400" dirty="0" smtClean="0"/>
              <a:t>PNRA also uses USNRC NUREG-0800, 0700, 0711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Operational Safety of NPPs in Pakistan</a:t>
            </a:r>
            <a:br>
              <a:rPr lang="en-US" sz="3600" b="1" dirty="0" smtClean="0"/>
            </a:br>
            <a:r>
              <a:rPr lang="en-US" b="1" dirty="0" smtClean="0"/>
              <a:t>Human Factors </a:t>
            </a:r>
            <a:endParaRPr lang="en-US" b="1" dirty="0"/>
          </a:p>
        </p:txBody>
      </p:sp>
      <p:sp>
        <p:nvSpPr>
          <p:cNvPr id="3" name="Content Placeholder 2"/>
          <p:cNvSpPr>
            <a:spLocks noGrp="1"/>
          </p:cNvSpPr>
          <p:nvPr>
            <p:ph idx="1"/>
          </p:nvPr>
        </p:nvSpPr>
        <p:spPr/>
        <p:txBody>
          <a:bodyPr>
            <a:noAutofit/>
          </a:bodyPr>
          <a:lstStyle/>
          <a:p>
            <a:r>
              <a:rPr lang="en-US" sz="2400" dirty="0" smtClean="0"/>
              <a:t>FSAR Chapter 19 on Human Factors in C-2 (2008).  Not in C-1 or K-1.</a:t>
            </a:r>
            <a:endParaRPr lang="en-US" sz="2400" dirty="0"/>
          </a:p>
          <a:p>
            <a:r>
              <a:rPr lang="en-US" sz="2400" dirty="0" smtClean="0"/>
              <a:t>2002 K-1 Control Room improvements before re-licensing, SPDS, CFMS, SEOPs, Alarm Suppression</a:t>
            </a:r>
          </a:p>
          <a:p>
            <a:r>
              <a:rPr lang="en-US" sz="2400" dirty="0" smtClean="0"/>
              <a:t>2007 C-1 Alarm Response Procedures, Alarm reduction towards dark panel</a:t>
            </a:r>
            <a:r>
              <a:rPr lang="en-US" sz="2400" dirty="0"/>
              <a:t> </a:t>
            </a:r>
            <a:r>
              <a:rPr lang="en-US" sz="2400" dirty="0" smtClean="0"/>
              <a:t>– in progress</a:t>
            </a:r>
          </a:p>
          <a:p>
            <a:r>
              <a:rPr lang="en-US" sz="2400" dirty="0" smtClean="0"/>
              <a:t>C-1/C-2 FSTS</a:t>
            </a:r>
          </a:p>
          <a:p>
            <a:r>
              <a:rPr lang="en-US" sz="2400" dirty="0" smtClean="0"/>
              <a:t>Human Error Reduction Tools </a:t>
            </a:r>
          </a:p>
          <a:p>
            <a:pPr lvl="1"/>
            <a:r>
              <a:rPr lang="en-US" sz="2400" dirty="0"/>
              <a:t>Practiced more systematically in </a:t>
            </a:r>
            <a:r>
              <a:rPr lang="en-US" sz="2400" dirty="0" smtClean="0"/>
              <a:t>K-1 since 2009</a:t>
            </a:r>
            <a:endParaRPr lang="en-US" sz="2400" dirty="0"/>
          </a:p>
          <a:p>
            <a:pPr lvl="1"/>
            <a:r>
              <a:rPr lang="en-US" sz="2400" dirty="0" smtClean="0"/>
              <a:t>Taught in CHASCENT, being implemented gradually in C-1/2 </a:t>
            </a:r>
          </a:p>
          <a:p>
            <a:r>
              <a:rPr lang="en-US" sz="2400" dirty="0" smtClean="0"/>
              <a:t>Incidence of Human Error </a:t>
            </a:r>
          </a:p>
        </p:txBody>
      </p:sp>
    </p:spTree>
    <p:extLst>
      <p:ext uri="{BB962C8B-B14F-4D97-AF65-F5344CB8AC3E}">
        <p14:creationId xmlns:p14="http://schemas.microsoft.com/office/powerpoint/2010/main" val="2393860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K-1 Human Performance Tools . . .</a:t>
            </a:r>
            <a:endParaRPr lang="en-GB" b="1" dirty="0"/>
          </a:p>
        </p:txBody>
      </p:sp>
      <p:sp>
        <p:nvSpPr>
          <p:cNvPr id="3" name="Content Placeholder 2"/>
          <p:cNvSpPr>
            <a:spLocks noGrp="1"/>
          </p:cNvSpPr>
          <p:nvPr>
            <p:ph idx="1"/>
          </p:nvPr>
        </p:nvSpPr>
        <p:spPr/>
        <p:txBody>
          <a:bodyPr>
            <a:noAutofit/>
          </a:bodyPr>
          <a:lstStyle/>
          <a:p>
            <a:r>
              <a:rPr lang="en-US" sz="2400" dirty="0" smtClean="0"/>
              <a:t>Formally initiated in 2009 when a training guide (TG-001-2009) on HEP tools, based on modern CANDU reactor procedures, was prepared in IPTC.</a:t>
            </a:r>
            <a:endParaRPr lang="en-GB" sz="2400" dirty="0" smtClean="0"/>
          </a:p>
          <a:p>
            <a:r>
              <a:rPr lang="en-US" sz="2400" dirty="0" smtClean="0"/>
              <a:t>Human </a:t>
            </a:r>
            <a:r>
              <a:rPr lang="en-US" sz="2400" dirty="0"/>
              <a:t>Error Prevention Tools (HEPTOOLS) is a regular topic in </a:t>
            </a:r>
            <a:r>
              <a:rPr lang="en-US" sz="2400" dirty="0" smtClean="0"/>
              <a:t>Re-training </a:t>
            </a:r>
            <a:r>
              <a:rPr lang="en-US" sz="2400" dirty="0"/>
              <a:t>Program of </a:t>
            </a:r>
            <a:r>
              <a:rPr lang="en-US" sz="2400" dirty="0" smtClean="0"/>
              <a:t>IPTC. </a:t>
            </a:r>
            <a:endParaRPr lang="en-GB" sz="2400" dirty="0"/>
          </a:p>
          <a:p>
            <a:r>
              <a:rPr lang="en-US" sz="2400" dirty="0" smtClean="0"/>
              <a:t>TECHMAN </a:t>
            </a:r>
            <a:r>
              <a:rPr lang="en-US" sz="2400" dirty="0"/>
              <a:t>1.2 named ‘Human Error prevention tool training manual (HEPTTMAN)’ is being used to describe various tools and their applications.</a:t>
            </a:r>
            <a:endParaRPr lang="en-GB" sz="2400" dirty="0"/>
          </a:p>
          <a:p>
            <a:r>
              <a:rPr lang="en-US" sz="2400" dirty="0" smtClean="0"/>
              <a:t>After </a:t>
            </a:r>
            <a:r>
              <a:rPr lang="en-US" sz="2400" dirty="0"/>
              <a:t>attending WANO TSM on HEP Tools, IPTC has arranged presentations by concerned engineer in which all managers and supervisors were invited.</a:t>
            </a:r>
            <a:endParaRPr lang="en-GB" sz="2400" dirty="0"/>
          </a:p>
          <a:p>
            <a:pPr>
              <a:buNone/>
            </a:pPr>
            <a:endParaRPr lang="en-GB" sz="2400" dirty="0"/>
          </a:p>
        </p:txBody>
      </p:sp>
    </p:spTree>
    <p:extLst>
      <p:ext uri="{BB962C8B-B14F-4D97-AF65-F5344CB8AC3E}">
        <p14:creationId xmlns:p14="http://schemas.microsoft.com/office/powerpoint/2010/main" val="39177234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 . K-1 Human Performance Tools . . .</a:t>
            </a:r>
            <a:endParaRPr lang="en-GB" b="1" dirty="0"/>
          </a:p>
        </p:txBody>
      </p:sp>
      <p:sp>
        <p:nvSpPr>
          <p:cNvPr id="3" name="Content Placeholder 2"/>
          <p:cNvSpPr>
            <a:spLocks noGrp="1"/>
          </p:cNvSpPr>
          <p:nvPr>
            <p:ph idx="1"/>
          </p:nvPr>
        </p:nvSpPr>
        <p:spPr>
          <a:xfrm>
            <a:off x="457200" y="1371600"/>
            <a:ext cx="8229600" cy="4525963"/>
          </a:xfrm>
        </p:spPr>
        <p:txBody>
          <a:bodyPr>
            <a:noAutofit/>
          </a:bodyPr>
          <a:lstStyle/>
          <a:p>
            <a:r>
              <a:rPr lang="en-US" sz="2400" dirty="0"/>
              <a:t>Workshops on Verification Practices were conducted by IPTC.</a:t>
            </a:r>
            <a:endParaRPr lang="en-GB" sz="2400" dirty="0"/>
          </a:p>
          <a:p>
            <a:r>
              <a:rPr lang="en-US" sz="2400" dirty="0" smtClean="0"/>
              <a:t>Self </a:t>
            </a:r>
            <a:r>
              <a:rPr lang="en-US" sz="2400" dirty="0"/>
              <a:t>Assessment Program of Operation Division is used to assess utilization of error reduction </a:t>
            </a:r>
            <a:r>
              <a:rPr lang="en-US" sz="2400" dirty="0" smtClean="0"/>
              <a:t>tools.</a:t>
            </a:r>
            <a:endParaRPr lang="en-GB" sz="2400" dirty="0"/>
          </a:p>
          <a:p>
            <a:r>
              <a:rPr lang="en-US" sz="2400" dirty="0" smtClean="0"/>
              <a:t>Operations </a:t>
            </a:r>
            <a:r>
              <a:rPr lang="en-US" sz="2400" dirty="0"/>
              <a:t>Management conducts ‘Spot Checks’ to verify use of HEP tools and feedback is provided to concerned Shift Supervisors on feedback </a:t>
            </a:r>
            <a:r>
              <a:rPr lang="en-US" sz="2400" dirty="0" smtClean="0"/>
              <a:t>pro-forma</a:t>
            </a:r>
            <a:endParaRPr lang="en-GB" sz="2400" dirty="0"/>
          </a:p>
          <a:p>
            <a:r>
              <a:rPr lang="en-US" sz="2400" dirty="0" smtClean="0"/>
              <a:t>SI </a:t>
            </a:r>
            <a:r>
              <a:rPr lang="en-US" sz="2400" dirty="0"/>
              <a:t># 10.1.5 on Pre Job Briefing is also a part of error reduction program</a:t>
            </a:r>
            <a:endParaRPr lang="en-GB" sz="2400" dirty="0"/>
          </a:p>
          <a:p>
            <a:r>
              <a:rPr lang="en-US" sz="2400" dirty="0" smtClean="0"/>
              <a:t>Operation </a:t>
            </a:r>
            <a:r>
              <a:rPr lang="en-US" sz="2400" dirty="0"/>
              <a:t>Division has developed specific Pre Job Briefing pro forma for different operational activities to highlight critical steps and related OPEX.</a:t>
            </a:r>
            <a:endParaRPr lang="en-GB" sz="2400" dirty="0"/>
          </a:p>
          <a:p>
            <a:pPr marL="0" indent="0">
              <a:buNone/>
            </a:pPr>
            <a:endParaRPr lang="en-GB" sz="2400" dirty="0"/>
          </a:p>
        </p:txBody>
      </p:sp>
    </p:spTree>
    <p:extLst>
      <p:ext uri="{BB962C8B-B14F-4D97-AF65-F5344CB8AC3E}">
        <p14:creationId xmlns:p14="http://schemas.microsoft.com/office/powerpoint/2010/main" val="39177234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 . . K-1 Human Performance Tools</a:t>
            </a:r>
            <a:endParaRPr lang="en-GB" b="1" dirty="0"/>
          </a:p>
        </p:txBody>
      </p:sp>
      <p:sp>
        <p:nvSpPr>
          <p:cNvPr id="3" name="Content Placeholder 2"/>
          <p:cNvSpPr>
            <a:spLocks noGrp="1"/>
          </p:cNvSpPr>
          <p:nvPr>
            <p:ph idx="1"/>
          </p:nvPr>
        </p:nvSpPr>
        <p:spPr/>
        <p:txBody>
          <a:bodyPr>
            <a:normAutofit/>
          </a:bodyPr>
          <a:lstStyle/>
          <a:p>
            <a:r>
              <a:rPr lang="en-US" sz="2400" dirty="0"/>
              <a:t>Operation Division has published a schematic describing all HEP tools. P</a:t>
            </a:r>
            <a:r>
              <a:rPr lang="en-US" sz="2400" dirty="0" smtClean="0"/>
              <a:t>osted </a:t>
            </a:r>
            <a:r>
              <a:rPr lang="en-US" sz="2400" dirty="0"/>
              <a:t>at various locations of plant and </a:t>
            </a:r>
            <a:r>
              <a:rPr lang="en-US" sz="2400" dirty="0" smtClean="0"/>
              <a:t>Training </a:t>
            </a:r>
            <a:r>
              <a:rPr lang="en-US" sz="2400" dirty="0"/>
              <a:t>C</a:t>
            </a:r>
            <a:r>
              <a:rPr lang="en-US" sz="2400" dirty="0" smtClean="0"/>
              <a:t>enter. </a:t>
            </a:r>
            <a:endParaRPr lang="en-GB" sz="2400" dirty="0"/>
          </a:p>
          <a:p>
            <a:r>
              <a:rPr lang="en-US" sz="2400" dirty="0"/>
              <a:t>Operation Division plans to develop a lab (</a:t>
            </a:r>
            <a:r>
              <a:rPr lang="en-US" sz="2400" dirty="0" smtClean="0"/>
              <a:t>HEPLAB).</a:t>
            </a:r>
            <a:endParaRPr lang="en-GB" sz="2400" dirty="0"/>
          </a:p>
        </p:txBody>
      </p:sp>
    </p:spTree>
    <p:extLst>
      <p:ext uri="{BB962C8B-B14F-4D97-AF65-F5344CB8AC3E}">
        <p14:creationId xmlns:p14="http://schemas.microsoft.com/office/powerpoint/2010/main" val="2549098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C-1 Distribution of Event Causes</a:t>
            </a:r>
            <a:br>
              <a:rPr lang="en-US" b="1" dirty="0" smtClean="0"/>
            </a:br>
            <a:r>
              <a:rPr lang="en-US" sz="3600" b="1" dirty="0" smtClean="0"/>
              <a:t>(in 216 EARs approved so far)</a:t>
            </a:r>
            <a:endParaRPr lang="en-US" b="1" dirty="0"/>
          </a:p>
        </p:txBody>
      </p:sp>
      <p:graphicFrame>
        <p:nvGraphicFramePr>
          <p:cNvPr id="4" name="Chart 3"/>
          <p:cNvGraphicFramePr/>
          <p:nvPr/>
        </p:nvGraphicFramePr>
        <p:xfrm>
          <a:off x="2057400" y="1600200"/>
          <a:ext cx="5029201" cy="463624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6795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t>Operational Safety of NPPs in Pakistan</a:t>
            </a:r>
            <a:br>
              <a:rPr lang="en-US" sz="3600" b="1" dirty="0" smtClean="0"/>
            </a:br>
            <a:r>
              <a:rPr lang="en-US" b="1" dirty="0" smtClean="0"/>
              <a:t>Safety Culture</a:t>
            </a:r>
            <a:endParaRPr lang="en-US" b="1" dirty="0"/>
          </a:p>
        </p:txBody>
      </p:sp>
      <p:sp>
        <p:nvSpPr>
          <p:cNvPr id="3" name="Content Placeholder 2"/>
          <p:cNvSpPr>
            <a:spLocks noGrp="1"/>
          </p:cNvSpPr>
          <p:nvPr>
            <p:ph idx="1"/>
          </p:nvPr>
        </p:nvSpPr>
        <p:spPr/>
        <p:txBody>
          <a:bodyPr>
            <a:normAutofit/>
          </a:bodyPr>
          <a:lstStyle/>
          <a:p>
            <a:r>
              <a:rPr lang="en-US" sz="2400" dirty="0" smtClean="0"/>
              <a:t>No systematic effort to measure so far</a:t>
            </a:r>
          </a:p>
          <a:p>
            <a:r>
              <a:rPr lang="en-US" sz="2400" dirty="0" smtClean="0"/>
              <a:t>Management expectations in both sites include elements</a:t>
            </a:r>
          </a:p>
          <a:p>
            <a:r>
              <a:rPr lang="en-US" sz="2400" dirty="0" smtClean="0"/>
              <a:t>Ownership: good in K-1, problems in C-2</a:t>
            </a:r>
          </a:p>
          <a:p>
            <a:r>
              <a:rPr lang="en-US" sz="2400" dirty="0" smtClean="0"/>
              <a:t>Blame-free environment: exists at both sites</a:t>
            </a:r>
          </a:p>
          <a:p>
            <a:r>
              <a:rPr lang="en-US" sz="2400" dirty="0" smtClean="0"/>
              <a:t>Complaints &amp; Suggestions: EIICA in K-1, PCR in C-1, both far less frequent than best practice in the world. </a:t>
            </a:r>
            <a:endParaRPr lang="en-US" sz="2400" dirty="0" smtClean="0">
              <a:solidFill>
                <a:srgbClr val="FF0000"/>
              </a:solidFill>
            </a:endParaRPr>
          </a:p>
          <a:p>
            <a:r>
              <a:rPr lang="en-US" sz="2400" dirty="0" smtClean="0"/>
              <a:t>Reporting culture: Good in K-1, satisfactory in C-1</a:t>
            </a:r>
            <a:endParaRPr lang="en-US" sz="2400" dirty="0" smtClean="0">
              <a:solidFill>
                <a:srgbClr val="FF0000"/>
              </a:solidFill>
            </a:endParaRPr>
          </a:p>
          <a:p>
            <a:r>
              <a:rPr lang="en-US" sz="2400" dirty="0" smtClean="0"/>
              <a:t>Questioning attitude: some examples</a:t>
            </a:r>
          </a:p>
          <a:p>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2617</TotalTime>
  <Words>1257</Words>
  <Application>Microsoft Office PowerPoint</Application>
  <PresentationFormat>On-screen Show (4:3)</PresentationFormat>
  <Paragraphs>143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OPERATIONAL SAFETY  OF NUCLEAR POWER PLANTS  IN PAKISTAN</vt:lpstr>
      <vt:lpstr>OPERATIONAL SAFETY  OF NPPS IN PAKISTAN</vt:lpstr>
      <vt:lpstr>Operational Safety of NPPs in Pakistan Human Factors </vt:lpstr>
      <vt:lpstr>Operational Safety of NPPs in Pakistan Human Factors </vt:lpstr>
      <vt:lpstr>K-1 Human Performance Tools . . .</vt:lpstr>
      <vt:lpstr>. . . K-1 Human Performance Tools . . .</vt:lpstr>
      <vt:lpstr>. . . K-1 Human Performance Tools</vt:lpstr>
      <vt:lpstr>C-1 Distribution of Event Causes (in 216 EARs approved so far)</vt:lpstr>
      <vt:lpstr>Operational Safety of NPPs in Pakistan Safety Culture</vt:lpstr>
      <vt:lpstr>K-1 Safety Culture Assessment . . .</vt:lpstr>
      <vt:lpstr>. . . K-1 Safety Culture Assessment</vt:lpstr>
      <vt:lpstr>K-1 Examples of employee suggestions (not from events) . . .</vt:lpstr>
      <vt:lpstr>. . . K-1 Examples of employee suggestions (not from events) . . .</vt:lpstr>
      <vt:lpstr>. . . K-1 Examples of employee suggestions (not from events)</vt:lpstr>
      <vt:lpstr>C-1 examples of Improvements  suggested by plant personnel . . .  (not from event analysis)</vt:lpstr>
      <vt:lpstr>. . . C-1 examples of Improvements  suggested by plant personnel  (not from event 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NUCLEAR POWER PLANTS  SAFETY IN PAKISTAN</dc:title>
  <dc:creator>user</dc:creator>
  <cp:lastModifiedBy>Siddiqui</cp:lastModifiedBy>
  <cp:revision>155</cp:revision>
  <dcterms:created xsi:type="dcterms:W3CDTF">2013-05-09T07:18:23Z</dcterms:created>
  <dcterms:modified xsi:type="dcterms:W3CDTF">2013-05-28T04:32:02Z</dcterms:modified>
</cp:coreProperties>
</file>