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5">
  <p:sldMasterIdLst>
    <p:sldMasterId id="2147483696" r:id="rId1"/>
  </p:sldMasterIdLst>
  <p:notesMasterIdLst>
    <p:notesMasterId r:id="rId26"/>
  </p:notesMasterIdLst>
  <p:handoutMasterIdLst>
    <p:handoutMasterId r:id="rId27"/>
  </p:handoutMasterIdLst>
  <p:sldIdLst>
    <p:sldId id="325" r:id="rId2"/>
    <p:sldId id="298" r:id="rId3"/>
    <p:sldId id="299" r:id="rId4"/>
    <p:sldId id="300" r:id="rId5"/>
    <p:sldId id="301" r:id="rId6"/>
    <p:sldId id="302" r:id="rId7"/>
    <p:sldId id="303" r:id="rId8"/>
    <p:sldId id="324" r:id="rId9"/>
    <p:sldId id="304" r:id="rId10"/>
    <p:sldId id="305" r:id="rId11"/>
    <p:sldId id="306" r:id="rId12"/>
    <p:sldId id="321" r:id="rId13"/>
    <p:sldId id="322" r:id="rId14"/>
    <p:sldId id="257" r:id="rId15"/>
    <p:sldId id="258" r:id="rId16"/>
    <p:sldId id="291" r:id="rId17"/>
    <p:sldId id="320" r:id="rId18"/>
    <p:sldId id="311" r:id="rId19"/>
    <p:sldId id="323" r:id="rId20"/>
    <p:sldId id="313" r:id="rId21"/>
    <p:sldId id="314" r:id="rId22"/>
    <p:sldId id="318" r:id="rId23"/>
    <p:sldId id="319" r:id="rId24"/>
    <p:sldId id="326" r:id="rId25"/>
  </p:sldIdLst>
  <p:sldSz cx="9144000" cy="5143500" type="screen16x9"/>
  <p:notesSz cx="6797675" cy="9928225"/>
  <p:defaultTextStyle>
    <a:defPPr>
      <a:defRPr lang="fa-IR"/>
    </a:defPPr>
    <a:lvl1pPr marL="0" algn="r" defTabSz="779252" rtl="1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9626" algn="r" defTabSz="779252" rtl="1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79252" algn="r" defTabSz="779252" rtl="1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68878" algn="r" defTabSz="779252" rtl="1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58503" algn="r" defTabSz="779252" rtl="1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48129" algn="r" defTabSz="779252" rtl="1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37755" algn="r" defTabSz="779252" rtl="1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27381" algn="r" defTabSz="779252" rtl="1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117007" algn="r" defTabSz="779252" rtl="1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1F11D1"/>
    <a:srgbClr val="150C90"/>
    <a:srgbClr val="FFFFCC"/>
    <a:srgbClr val="FFFFFF"/>
    <a:srgbClr val="99CCFF"/>
    <a:srgbClr val="CCECFF"/>
    <a:srgbClr val="9933FF"/>
    <a:srgbClr val="666633"/>
    <a:srgbClr val="669900"/>
    <a:srgbClr val="33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4380"/>
    <p:restoredTop sz="94660"/>
  </p:normalViewPr>
  <p:slideViewPr>
    <p:cSldViewPr>
      <p:cViewPr>
        <p:scale>
          <a:sx n="80" d="100"/>
          <a:sy n="80" d="100"/>
        </p:scale>
        <p:origin x="-797" y="-21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52017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75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4CDC44A-AB3E-42B7-99BE-9CE2476D809E}" type="datetimeFigureOut">
              <a:rPr lang="fa-IR" smtClean="0"/>
              <a:pPr/>
              <a:t>04/11/1434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52017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75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F548CCE-3525-4766-8CF8-3265E87A181F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52017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75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A95731A-4E17-41AA-86E8-1F101AD5D1B0}" type="datetimeFigureOut">
              <a:rPr lang="fa-IR" smtClean="0"/>
              <a:pPr/>
              <a:t>04/11/1434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52017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75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97EC6FE-66A4-4920-A868-0844D97CDF5C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779252" rtl="1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89626" algn="r" defTabSz="779252" rtl="1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79252" algn="r" defTabSz="779252" rtl="1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68878" algn="r" defTabSz="779252" rtl="1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58503" algn="r" defTabSz="779252" rtl="1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48129" algn="r" defTabSz="779252" rtl="1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37755" algn="r" defTabSz="779252" rtl="1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27381" algn="r" defTabSz="779252" rtl="1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17007" algn="r" defTabSz="779252" rtl="1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9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9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8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8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8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7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7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17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341D0-D8BC-44AF-868F-2F6C6654CDC3}" type="datetime8">
              <a:rPr lang="fa-IR" smtClean="0"/>
              <a:pPr/>
              <a:t>8/سپتامبر/13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گزارش هيأت مديره شركت مادر تخصصي توليد و توسعه انرژي اتمي ايران- پايان سال 1388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4F11-52ED-422E-833A-CFD31DBCA7B8}" type="datetime8">
              <a:rPr lang="fa-IR" smtClean="0"/>
              <a:pPr/>
              <a:t>8/سپتامبر/13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گزارش هيأت مديره شركت مادر تخصصي توليد و توسعه انرژي اتمي ايران- پايان سال 1388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E475-60F5-4C97-9C7C-E436DC982A45}" type="datetime8">
              <a:rPr lang="fa-IR" smtClean="0"/>
              <a:pPr/>
              <a:t>8/سپتامبر/13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گزارش هيأت مديره شركت مادر تخصصي توليد و توسعه انرژي اتمي ايران- پايان سال 1388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57E0-B033-4AC8-91CF-8DB035E97509}" type="datetime8">
              <a:rPr lang="fa-IR" smtClean="0"/>
              <a:pPr/>
              <a:t>8/سپتامبر/13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گزارش هيأت مديره شركت مادر تخصصي توليد و توسعه انرژي اتمي ايران- پايان سال 1388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r">
              <a:defRPr sz="34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896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792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688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5850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4812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3775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273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1700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06F8-C3EB-4CD4-B4C7-D7E08182BF88}" type="datetime8">
              <a:rPr lang="fa-IR" smtClean="0"/>
              <a:pPr/>
              <a:t>8/سپتامبر/13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گزارش هيأت مديره شركت مادر تخصصي توليد و توسعه انرژي اتمي ايران- پايان سال 1388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AB35-9D1F-4CAE-9547-7F8771A3DD38}" type="datetime8">
              <a:rPr lang="fa-IR" smtClean="0"/>
              <a:pPr/>
              <a:t>8/سپتامبر/13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گزارش هيأت مديره شركت مادر تخصصي توليد و توسعه انرژي اتمي ايران- پايان سال 1388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BA327-DB8D-4E7C-8731-FB335C6C4884}" type="datetime8">
              <a:rPr lang="fa-IR" smtClean="0"/>
              <a:pPr/>
              <a:t>8/سپتامبر/13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گزارش هيأت مديره شركت مادر تخصصي توليد و توسعه انرژي اتمي ايران- پايان سال 1388</a:t>
            </a: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3C0F4-10F5-4A1E-B285-76BB7C3B27CC}" type="datetime8">
              <a:rPr lang="fa-IR" smtClean="0"/>
              <a:pPr/>
              <a:t>8/سپتامبر/13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گزارش هيأت مديره شركت مادر تخصصي توليد و توسعه انرژي اتمي ايران- پايان سال 1388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EFFE9-3CCF-479B-BB2A-2905FFE92A08}" type="datetime8">
              <a:rPr lang="fa-IR" smtClean="0"/>
              <a:pPr/>
              <a:t>8/سپتامبر/13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گزارش هيأت مديره شركت مادر تخصصي توليد و توسعه انرژي اتمي ايران- پايان سال 1388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7"/>
            <a:ext cx="3008313" cy="871538"/>
          </a:xfrm>
        </p:spPr>
        <p:txBody>
          <a:bodyPr anchor="b"/>
          <a:lstStyle>
            <a:lvl1pPr algn="r">
              <a:defRPr sz="17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0" cy="4389835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6"/>
            <a:ext cx="3008313" cy="3518297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7306-6628-495B-935C-9CF6D5B2B94C}" type="datetime8">
              <a:rPr lang="fa-IR" smtClean="0"/>
              <a:pPr/>
              <a:t>8/سپتامبر/13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گزارش هيأت مديره شركت مادر تخصصي توليد و توسعه انرژي اتمي ايران- پايان سال 1388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r">
              <a:defRPr sz="17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9626" indent="0">
              <a:buNone/>
              <a:defRPr sz="2400"/>
            </a:lvl2pPr>
            <a:lvl3pPr marL="779252" indent="0">
              <a:buNone/>
              <a:defRPr sz="2000"/>
            </a:lvl3pPr>
            <a:lvl4pPr marL="1168878" indent="0">
              <a:buNone/>
              <a:defRPr sz="1700"/>
            </a:lvl4pPr>
            <a:lvl5pPr marL="1558503" indent="0">
              <a:buNone/>
              <a:defRPr sz="1700"/>
            </a:lvl5pPr>
            <a:lvl6pPr marL="1948129" indent="0">
              <a:buNone/>
              <a:defRPr sz="1700"/>
            </a:lvl6pPr>
            <a:lvl7pPr marL="2337755" indent="0">
              <a:buNone/>
              <a:defRPr sz="1700"/>
            </a:lvl7pPr>
            <a:lvl8pPr marL="2727381" indent="0">
              <a:buNone/>
              <a:defRPr sz="1700"/>
            </a:lvl8pPr>
            <a:lvl9pPr marL="3117007" indent="0">
              <a:buNone/>
              <a:defRPr sz="17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BDD79-5EE7-4104-A194-33F7F927A43C}" type="datetime8">
              <a:rPr lang="fa-IR" smtClean="0"/>
              <a:pPr/>
              <a:t>8/سپتامبر/13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گزارش هيأت مديره شركت مادر تخصصي توليد و توسعه انرژي اتمي ايران- پايان سال 1388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77925" tIns="38963" rIns="77925" bIns="38963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77925" tIns="38963" rIns="77925" bIns="38963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77925" tIns="38963" rIns="77925" bIns="38963" rtlCol="1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DD31F-58C9-478A-A80A-1DE8BAF6156C}" type="datetime8">
              <a:rPr lang="fa-IR" smtClean="0"/>
              <a:pPr/>
              <a:t>8/سپتامبر/13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77925" tIns="38963" rIns="77925" bIns="38963" rtlCol="1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a-IR" smtClean="0"/>
              <a:t>گزارش هيأت مديره شركت مادر تخصصي توليد و توسعه انرژي اتمي ايران- پايان سال 1388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77925" tIns="38963" rIns="77925" bIns="38963" rtlCol="1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7225F-9A0F-4BF6-BAEA-3C0A62EDD0F3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779252" rtl="1" eaLnBrk="1" latinLnBrk="0" hangingPunct="1"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2219" indent="-292219" algn="r" defTabSz="779252" rtl="1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33142" indent="-243516" algn="r" defTabSz="779252" rtl="1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4065" indent="-194813" algn="r" defTabSz="779252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690" indent="-194813" algn="r" defTabSz="779252" rtl="1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53316" indent="-194813" algn="r" defTabSz="779252" rtl="1" eaLnBrk="1" latinLnBrk="0" hangingPunct="1">
        <a:spcBef>
          <a:spcPct val="20000"/>
        </a:spcBef>
        <a:buFont typeface="Arial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2942" indent="-194813" algn="r" defTabSz="779252" rtl="1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568" indent="-194813" algn="r" defTabSz="779252" rtl="1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r" defTabSz="779252" rtl="1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r" defTabSz="779252" rtl="1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779252" rtl="1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r" defTabSz="779252" rtl="1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r" defTabSz="779252" rtl="1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r" defTabSz="779252" rtl="1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r" defTabSz="779252" rtl="1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r" defTabSz="779252" rtl="1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r" defTabSz="779252" rtl="1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r" defTabSz="779252" rtl="1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r" defTabSz="779252" rtl="1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&#1582;&#1591;%20&#1605;&#1588;&#1610;%20&#1587;&#1610;&#1587;&#1578;&#1605;%20&#1605;&#1583;&#1610;&#1585;&#1610;&#1578;.pdf" TargetMode="External"/><Relationship Id="rId2" Type="http://schemas.openxmlformats.org/officeDocument/2006/relationships/hyperlink" Target="&#1670;&#1588;&#1605;&#8204;&#1575;&#1606;&#1583;&#1575;&#1586;%20&#1608;%20&#1605;&#1575;&#1605;&#1608;&#1610;&#1578;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1</a:t>
            </a:fld>
            <a:endParaRPr lang="fa-IR"/>
          </a:p>
        </p:txBody>
      </p:sp>
      <p:grpSp>
        <p:nvGrpSpPr>
          <p:cNvPr id="2" name="Group 20"/>
          <p:cNvGrpSpPr/>
          <p:nvPr/>
        </p:nvGrpSpPr>
        <p:grpSpPr>
          <a:xfrm>
            <a:off x="-31930" y="-142894"/>
            <a:ext cx="9175930" cy="5500727"/>
            <a:chOff x="-31930" y="0"/>
            <a:chExt cx="9175930" cy="6906649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31930" y="0"/>
              <a:ext cx="9175930" cy="6906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2" descr="Besmellah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357950" y="121880"/>
              <a:ext cx="2143140" cy="1879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Rectangle 14"/>
          <p:cNvSpPr/>
          <p:nvPr/>
        </p:nvSpPr>
        <p:spPr>
          <a:xfrm>
            <a:off x="642910" y="936909"/>
            <a:ext cx="7601498" cy="1992031"/>
          </a:xfrm>
          <a:prstGeom prst="rect">
            <a:avLst/>
          </a:prstGeom>
        </p:spPr>
        <p:txBody>
          <a:bodyPr wrap="square" lIns="77925" tIns="38963" rIns="77925" bIns="38963">
            <a:spAutoFit/>
          </a:bodyPr>
          <a:lstStyle/>
          <a:p>
            <a:pPr algn="ctr">
              <a:spcBef>
                <a:spcPts val="511"/>
              </a:spcBef>
            </a:pPr>
            <a:r>
              <a:rPr lang="fa-IR" sz="2400" b="1" kern="2000" dirty="0" smtClean="0">
                <a:solidFill>
                  <a:srgbClr val="FFFFCC"/>
                </a:solidFill>
                <a:latin typeface="IranNastaliq" pitchFamily="18" charset="0"/>
                <a:ea typeface="Arial" pitchFamily="34" charset="0"/>
                <a:cs typeface="B Titr" pitchFamily="2" charset="-78"/>
              </a:rPr>
              <a:t>گزارش هيأت مديره </a:t>
            </a:r>
          </a:p>
          <a:p>
            <a:pPr algn="ctr">
              <a:spcBef>
                <a:spcPts val="511"/>
              </a:spcBef>
            </a:pPr>
            <a:r>
              <a:rPr lang="fa-IR" sz="2400" b="1" kern="2000" dirty="0" smtClean="0">
                <a:solidFill>
                  <a:srgbClr val="FFFFCC"/>
                </a:solidFill>
                <a:latin typeface="IranNastaliq" pitchFamily="18" charset="0"/>
                <a:ea typeface="Arial" pitchFamily="34" charset="0"/>
                <a:cs typeface="B Titr" pitchFamily="2" charset="-78"/>
              </a:rPr>
              <a:t>شركت مادر تخصصي توليد و توسعه انرژي اتمي ايران  </a:t>
            </a:r>
          </a:p>
          <a:p>
            <a:pPr algn="ctr">
              <a:spcBef>
                <a:spcPts val="511"/>
              </a:spcBef>
            </a:pPr>
            <a:r>
              <a:rPr lang="fa-IR" sz="2400" b="1" kern="2000" dirty="0" smtClean="0">
                <a:solidFill>
                  <a:srgbClr val="FFFFCC"/>
                </a:solidFill>
                <a:latin typeface="IranNastaliq" pitchFamily="18" charset="0"/>
                <a:ea typeface="Arial" pitchFamily="34" charset="0"/>
                <a:cs typeface="B Titr" pitchFamily="2" charset="-78"/>
              </a:rPr>
              <a:t>به مجمع عمومي صاحبان سهام </a:t>
            </a:r>
          </a:p>
          <a:p>
            <a:pPr lvl="0" algn="ctr"/>
            <a:endParaRPr lang="fa-IR" sz="2400" b="1" kern="2000" dirty="0" smtClean="0">
              <a:solidFill>
                <a:srgbClr val="FFFFCC"/>
              </a:solidFill>
              <a:latin typeface="IranNastaliq" pitchFamily="18" charset="0"/>
              <a:ea typeface="Arial" pitchFamily="34" charset="0"/>
              <a:cs typeface="B Titr" pitchFamily="2" charset="-78"/>
            </a:endParaRPr>
          </a:p>
          <a:p>
            <a:pPr lvl="0" algn="ctr"/>
            <a:r>
              <a:rPr lang="fa-IR" sz="2000" b="1" kern="2000" dirty="0" smtClean="0">
                <a:solidFill>
                  <a:schemeClr val="tx2">
                    <a:lumMod val="75000"/>
                  </a:schemeClr>
                </a:solidFill>
                <a:latin typeface="IranNastaliq" pitchFamily="18" charset="0"/>
                <a:ea typeface="Arial" pitchFamily="34" charset="0"/>
                <a:cs typeface="B Titr" pitchFamily="2" charset="-78"/>
              </a:rPr>
              <a:t>براي سال مالي منتهي به پايان سال مالي 1391</a:t>
            </a:r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14349" y="4768470"/>
            <a:ext cx="1584176" cy="273844"/>
          </a:xfrm>
        </p:spPr>
        <p:txBody>
          <a:bodyPr/>
          <a:lstStyle/>
          <a:p>
            <a:r>
              <a:rPr lang="fa-IR" sz="1500" b="1" dirty="0" smtClean="0">
                <a:solidFill>
                  <a:srgbClr val="1F11D1"/>
                </a:solidFill>
                <a:cs typeface="B Mitra" pitchFamily="2" charset="-78"/>
              </a:rPr>
              <a:t>شهريور 1392</a:t>
            </a:r>
            <a:endParaRPr lang="en-US" sz="1500" b="1" dirty="0">
              <a:solidFill>
                <a:srgbClr val="1F11D1"/>
              </a:solidFill>
              <a:cs typeface="B Mitra" pitchFamily="2" charset="-78"/>
            </a:endParaRPr>
          </a:p>
        </p:txBody>
      </p:sp>
      <p:pic>
        <p:nvPicPr>
          <p:cNvPr id="1026" name="Picture 2" descr="nppd_logo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250783"/>
            <a:ext cx="1916920" cy="75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15309" y="853031"/>
            <a:ext cx="2286016" cy="217186"/>
          </a:xfrm>
          <a:prstGeom prst="rect">
            <a:avLst/>
          </a:prstGeom>
          <a:noFill/>
        </p:spPr>
        <p:txBody>
          <a:bodyPr wrap="square" lIns="77925" tIns="38963" rIns="77925" bIns="38963" rtlCol="1">
            <a:spAutoFit/>
          </a:bodyPr>
          <a:lstStyle/>
          <a:p>
            <a:r>
              <a:rPr lang="fa-IR" sz="9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B Titr" pitchFamily="2" charset="-78"/>
              </a:rPr>
              <a:t>شركت مادرتخصصي توليد و توسعه انرژي اتمي ايران</a:t>
            </a:r>
            <a:endParaRPr lang="fa-IR" sz="900" dirty="0">
              <a:solidFill>
                <a:schemeClr val="tx1">
                  <a:lumMod val="75000"/>
                  <a:lumOff val="25000"/>
                </a:schemeClr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10</a:t>
            </a:fld>
            <a:endParaRPr lang="fa-IR"/>
          </a:p>
        </p:txBody>
      </p:sp>
      <p:sp>
        <p:nvSpPr>
          <p:cNvPr id="7" name="TextBox 6"/>
          <p:cNvSpPr txBox="1"/>
          <p:nvPr/>
        </p:nvSpPr>
        <p:spPr>
          <a:xfrm>
            <a:off x="2339752" y="573529"/>
            <a:ext cx="4320480" cy="417241"/>
          </a:xfrm>
          <a:prstGeom prst="rect">
            <a:avLst/>
          </a:prstGeom>
          <a:noFill/>
        </p:spPr>
        <p:txBody>
          <a:bodyPr wrap="square" lIns="77925" tIns="38963" rIns="77925" bIns="38963" rtlCol="1">
            <a:spAutoFit/>
          </a:bodyPr>
          <a:lstStyle/>
          <a:p>
            <a:pPr algn="ctr"/>
            <a:r>
              <a:rPr lang="fa-IR" sz="2200" b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cs typeface="B Zar" pitchFamily="2" charset="-78"/>
              </a:rPr>
              <a:t>مشخصات اعضای هیات مدیره</a:t>
            </a:r>
            <a:endParaRPr lang="fa-IR" sz="2200" b="1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cs typeface="B Zar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95535" y="951571"/>
          <a:ext cx="8496944" cy="3456384"/>
        </p:xfrm>
        <a:graphic>
          <a:graphicData uri="http://schemas.openxmlformats.org/drawingml/2006/table">
            <a:tbl>
              <a:tblPr rtl="1"/>
              <a:tblGrid>
                <a:gridCol w="1998294"/>
                <a:gridCol w="1495413"/>
                <a:gridCol w="1125750"/>
                <a:gridCol w="1125750"/>
                <a:gridCol w="2751737"/>
              </a:tblGrid>
              <a:tr h="4968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900" b="1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اسامي هيأت مديره</a:t>
                      </a:r>
                      <a:endParaRPr lang="en-US" sz="9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260" marR="6826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6B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900" b="1" dirty="0">
                          <a:latin typeface="Calibri"/>
                          <a:ea typeface="Times New Roman"/>
                          <a:cs typeface="B Nazanin" pitchFamily="2" charset="-78"/>
                        </a:rPr>
                        <a:t>سمت در هيأت‌مديره</a:t>
                      </a:r>
                      <a:endParaRPr lang="en-US" sz="800" b="1" dirty="0">
                        <a:latin typeface="Calibri"/>
                        <a:ea typeface="Times New Roman"/>
                        <a:cs typeface="B Nazanin" pitchFamily="2" charset="-78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6B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900" b="1">
                          <a:latin typeface="Times New Roman"/>
                          <a:ea typeface="Times New Roman"/>
                          <a:cs typeface="B Nazanin" pitchFamily="2" charset="-78"/>
                        </a:rPr>
                        <a:t>تاريخ‌انتصاب</a:t>
                      </a:r>
                      <a:endParaRPr lang="en-US" sz="90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6B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900" b="1">
                          <a:latin typeface="Times New Roman"/>
                          <a:ea typeface="Times New Roman"/>
                          <a:cs typeface="B Nazanin" pitchFamily="2" charset="-78"/>
                        </a:rPr>
                        <a:t>تاريخ انقضاء</a:t>
                      </a:r>
                      <a:endParaRPr lang="en-US" sz="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6B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900" b="1">
                          <a:latin typeface="Times New Roman"/>
                          <a:ea typeface="Times New Roman"/>
                          <a:cs typeface="B Nazanin" pitchFamily="2" charset="-78"/>
                        </a:rPr>
                        <a:t>حوزه فعاليت</a:t>
                      </a:r>
                      <a:endParaRPr lang="en-US" sz="90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6BE"/>
                    </a:solidFill>
                  </a:tcPr>
                </a:tc>
              </a:tr>
              <a:tr h="401814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سيدشمس الدين بربرودي</a:t>
                      </a:r>
                      <a:endParaRPr lang="en-US" sz="11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260" marR="6826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رئيس هيات مديره</a:t>
                      </a:r>
                      <a:endParaRPr lang="en-US" sz="11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1390/09/19</a:t>
                      </a: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1394/09/19</a:t>
                      </a: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سازمان انرژي اتمي ايران</a:t>
                      </a:r>
                      <a:endParaRPr lang="en-US" sz="11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178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محمد    احمديان</a:t>
                      </a:r>
                      <a:endParaRPr lang="en-US" sz="11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260" marR="6826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60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نايب رييس ‌هيأت‌مديره </a:t>
                      </a:r>
                      <a:r>
                        <a:rPr lang="ar-SA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و</a:t>
                      </a:r>
                      <a:endParaRPr lang="fa-IR" sz="11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1">
                        <a:lnSpc>
                          <a:spcPct val="60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مديرعامل</a:t>
                      </a:r>
                      <a:endParaRPr lang="en-US" sz="11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1390/09/19</a:t>
                      </a: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1394/09/19</a:t>
                      </a: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شركت توليد و توسعه انرژي اتمي ايران</a:t>
                      </a:r>
                      <a:endParaRPr lang="en-US" sz="110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946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محسن رضايي</a:t>
                      </a:r>
                      <a:endParaRPr lang="en-US" sz="11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260" marR="6826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عضو هيات مديره</a:t>
                      </a:r>
                      <a:endParaRPr lang="en-US" sz="11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1390/09/19</a:t>
                      </a: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1394/09/19</a:t>
                      </a: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سازمان انرژي اتمي ايران</a:t>
                      </a:r>
                      <a:endParaRPr lang="en-US" sz="110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392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محمود  جعفري</a:t>
                      </a:r>
                      <a:endParaRPr lang="en-US" sz="11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260" marR="6826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عضو هيات مديره</a:t>
                      </a:r>
                      <a:endParaRPr lang="en-US" sz="11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1390/09/19</a:t>
                      </a: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1394/09/19</a:t>
                      </a: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شركت توليد و توسعه انرژي اتمي ايران</a:t>
                      </a:r>
                      <a:endParaRPr lang="en-US" sz="110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109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منصور توانا</a:t>
                      </a:r>
                      <a:endParaRPr lang="en-US" sz="11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260" marR="6826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عضو هيات مديره</a:t>
                      </a:r>
                      <a:endParaRPr lang="en-US" sz="11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1390/09/19</a:t>
                      </a: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1394/09/19</a:t>
                      </a: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مشاور رياست سازمان انرژي اتمي ايران</a:t>
                      </a:r>
                      <a:endParaRPr lang="en-US" sz="110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73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مهران  ضياءشيخ‌الاسلامي</a:t>
                      </a:r>
                      <a:endParaRPr lang="en-US" sz="11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260" marR="6826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عضو هيات مديره</a:t>
                      </a:r>
                      <a:endParaRPr lang="en-US" sz="11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1390/09/19</a:t>
                      </a: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1394/09/19</a:t>
                      </a: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شركت توليد و توسعه انرژي اتمي ايران</a:t>
                      </a:r>
                      <a:endParaRPr lang="en-US" sz="11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411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حسين درخشنده</a:t>
                      </a:r>
                      <a:endParaRPr lang="en-US" sz="11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260" marR="6826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عضو هيات مديره</a:t>
                      </a:r>
                      <a:endParaRPr lang="en-US" sz="11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1391/10/09</a:t>
                      </a: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1395/10/09</a:t>
                      </a: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ar-SA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شركت توليد و توسعه انرژي اتمي ايران</a:t>
                      </a:r>
                      <a:endParaRPr lang="en-US" sz="11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11</a:t>
            </a:fld>
            <a:endParaRPr lang="fa-IR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71472" y="500048"/>
            <a:ext cx="8072494" cy="3886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925" tIns="38963" rIns="77925" bIns="0" numCol="1" anchor="ctr" anchorCtr="0" compatLnSpc="1">
            <a:prstTxWarp prst="textNoShape">
              <a:avLst/>
            </a:prstTxWarp>
            <a:spAutoFit/>
          </a:bodyPr>
          <a:lstStyle/>
          <a:p>
            <a:pPr lvl="1" algn="justLow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Symbol" pitchFamily="18" charset="2"/>
              <a:buChar char=""/>
              <a:tabLst>
                <a:tab pos="110935" algn="l"/>
                <a:tab pos="500561" algn="l"/>
                <a:tab pos="695374" algn="l"/>
                <a:tab pos="779252" algn="l"/>
              </a:tabLst>
            </a:pPr>
            <a:r>
              <a:rPr lang="fa-IR" sz="1700" b="1" dirty="0" smtClean="0">
                <a:solidFill>
                  <a:srgbClr val="003300"/>
                </a:solidFill>
                <a:latin typeface="Arial" pitchFamily="34" charset="0"/>
                <a:ea typeface="Times New Roman" pitchFamily="18" charset="0"/>
                <a:cs typeface="B Mitra" pitchFamily="2" charset="-78"/>
              </a:rPr>
              <a:t>  </a:t>
            </a:r>
            <a:r>
              <a:rPr lang="ar-SA" sz="1700" b="1" dirty="0" smtClean="0">
                <a:solidFill>
                  <a:srgbClr val="003300"/>
                </a:solidFill>
                <a:latin typeface="Arial" pitchFamily="34" charset="0"/>
                <a:ea typeface="Times New Roman" pitchFamily="18" charset="0"/>
                <a:cs typeface="B Mitra" pitchFamily="2" charset="-78"/>
              </a:rPr>
              <a:t>بازرس(حسابرس) و مرجع تشخيص ماليات شركت: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Mitra" pitchFamily="2" charset="-78"/>
            </a:endParaRPr>
          </a:p>
          <a:p>
            <a:pPr marL="303042" indent="2706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110935" algn="l"/>
                <a:tab pos="500561" algn="l"/>
                <a:tab pos="695374" algn="l"/>
                <a:tab pos="779252" algn="l"/>
              </a:tabLst>
            </a:pPr>
            <a:r>
              <a:rPr lang="ar-SA" sz="20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بازرس (حسابرس) شركت سازمان حسابرسي كل كشور و مرجع تشخيص ماليات شركت </a:t>
            </a:r>
            <a:r>
              <a:rPr lang="fa-IR" sz="20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    </a:t>
            </a:r>
            <a:r>
              <a:rPr lang="ar-SA" sz="20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سازمان امور مالياتي ميباشد.</a:t>
            </a:r>
            <a:endParaRPr lang="fa-IR" sz="2000" dirty="0" smtClean="0">
              <a:latin typeface="Arial" pitchFamily="34" charset="0"/>
              <a:ea typeface="Times New Roman" pitchFamily="18" charset="0"/>
              <a:cs typeface="B Mitra" pitchFamily="2" charset="-78"/>
            </a:endParaRPr>
          </a:p>
          <a:p>
            <a:pPr indent="305748" algn="justLow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110935" algn="l"/>
                <a:tab pos="500561" algn="l"/>
                <a:tab pos="695374" algn="l"/>
                <a:tab pos="779252" algn="l"/>
              </a:tabLst>
            </a:pPr>
            <a:endParaRPr lang="fa-IR" sz="2400" dirty="0" smtClean="0">
              <a:latin typeface="Arial" pitchFamily="34" charset="0"/>
              <a:ea typeface="Times New Roman" pitchFamily="18" charset="0"/>
              <a:cs typeface="B Mitra" pitchFamily="2" charset="-78"/>
            </a:endParaRPr>
          </a:p>
          <a:p>
            <a:pPr lvl="1" algn="justLow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SzPct val="100000"/>
              <a:buFont typeface="Symbol" pitchFamily="18" charset="2"/>
              <a:buChar char=""/>
              <a:tabLst>
                <a:tab pos="110935" algn="l"/>
                <a:tab pos="500561" algn="l"/>
                <a:tab pos="695374" algn="l"/>
                <a:tab pos="779252" algn="l"/>
              </a:tabLst>
            </a:pPr>
            <a:r>
              <a:rPr lang="fa-IR" sz="2000" b="1" dirty="0" smtClean="0">
                <a:solidFill>
                  <a:srgbClr val="003300"/>
                </a:solidFill>
                <a:latin typeface="Arial" pitchFamily="34" charset="0"/>
                <a:ea typeface="Times New Roman" pitchFamily="18" charset="0"/>
                <a:cs typeface="B Mitra" pitchFamily="2" charset="-78"/>
              </a:rPr>
              <a:t>  </a:t>
            </a:r>
            <a:r>
              <a:rPr lang="fa-IR" sz="20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B Zar" pitchFamily="2" charset="-78"/>
              </a:rPr>
              <a:t>شركتهای تابعه:</a:t>
            </a:r>
          </a:p>
          <a:p>
            <a:pPr lvl="2" algn="justLow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Char char="-"/>
              <a:tabLst>
                <a:tab pos="110935" algn="l"/>
                <a:tab pos="500561" algn="l"/>
                <a:tab pos="695374" algn="l"/>
                <a:tab pos="779252" algn="l"/>
              </a:tabLst>
            </a:pPr>
            <a:r>
              <a:rPr lang="fa-IR" sz="20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B Zar" pitchFamily="2" charset="-78"/>
              </a:rPr>
              <a:t>  شركت بهره‌برداري نيروگاه اتمي بوشهر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12</a:t>
            </a:fld>
            <a:endParaRPr lang="fa-IR"/>
          </a:p>
        </p:txBody>
      </p:sp>
      <p:sp>
        <p:nvSpPr>
          <p:cNvPr id="7" name="Rounded Rectangle 6"/>
          <p:cNvSpPr/>
          <p:nvPr/>
        </p:nvSpPr>
        <p:spPr>
          <a:xfrm>
            <a:off x="2214546" y="214296"/>
            <a:ext cx="4643470" cy="48220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1" anchor="ctr"/>
          <a:lstStyle/>
          <a:p>
            <a:pPr marL="70349" lvl="2" algn="ctr" fontAlgn="base">
              <a:spcBef>
                <a:spcPct val="0"/>
              </a:spcBef>
              <a:spcAft>
                <a:spcPct val="0"/>
              </a:spcAft>
              <a:tabLst>
                <a:tab pos="110935" algn="l"/>
                <a:tab pos="597967" algn="l"/>
                <a:tab pos="1655910" algn="l"/>
              </a:tabLst>
            </a:pPr>
            <a:r>
              <a:rPr lang="fa-IR" sz="24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 pitchFamily="18" charset="0"/>
                <a:cs typeface="B Titr" pitchFamily="2" charset="-78"/>
              </a:rPr>
              <a:t>وضعيت نيروي انساني </a:t>
            </a:r>
            <a:r>
              <a:rPr lang="ar-SA" sz="24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 pitchFamily="18" charset="0"/>
                <a:cs typeface="B Titr" pitchFamily="2" charset="-78"/>
              </a:rPr>
              <a:t>شركت  </a:t>
            </a:r>
            <a:endParaRPr lang="ar-SA" sz="24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B Titr" pitchFamily="2" charset="-7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24129" y="735546"/>
            <a:ext cx="2973016" cy="378042"/>
          </a:xfrm>
        </p:spPr>
        <p:txBody>
          <a:bodyPr>
            <a:noAutofit/>
          </a:bodyPr>
          <a:lstStyle/>
          <a:p>
            <a:pPr algn="r"/>
            <a:r>
              <a:rPr lang="fa-IR" sz="1400" b="1" dirty="0" smtClean="0">
                <a:cs typeface="B Zar" pitchFamily="2" charset="-78"/>
              </a:rPr>
              <a:t/>
            </a:r>
            <a:br>
              <a:rPr lang="fa-IR" sz="1400" b="1" dirty="0" smtClean="0">
                <a:cs typeface="B Zar" pitchFamily="2" charset="-78"/>
              </a:rPr>
            </a:br>
            <a:r>
              <a:rPr lang="ar-SA" sz="1400" b="1" dirty="0" smtClean="0">
                <a:cs typeface="B Zar" pitchFamily="2" charset="-78"/>
              </a:rPr>
              <a:t>1-  تقسيم</a:t>
            </a:r>
            <a:r>
              <a:rPr lang="fa-IR" sz="1400" b="1" dirty="0" smtClean="0">
                <a:cs typeface="B Zar" pitchFamily="2" charset="-78"/>
              </a:rPr>
              <a:t>‌</a:t>
            </a:r>
            <a:r>
              <a:rPr lang="ar-SA" sz="1400" b="1" dirty="0" smtClean="0">
                <a:cs typeface="B Zar" pitchFamily="2" charset="-78"/>
              </a:rPr>
              <a:t>بندي سني كاركنان:</a:t>
            </a:r>
            <a:r>
              <a:rPr lang="en-US" sz="1400" b="1" dirty="0" smtClean="0">
                <a:cs typeface="B Zar" pitchFamily="2" charset="-78"/>
              </a:rPr>
              <a:t/>
            </a:r>
            <a:br>
              <a:rPr lang="en-US" sz="1400" b="1" dirty="0" smtClean="0">
                <a:cs typeface="B Zar" pitchFamily="2" charset="-78"/>
              </a:rPr>
            </a:br>
            <a:endParaRPr lang="fa-IR" sz="1400" dirty="0">
              <a:cs typeface="B Zar" pitchFamily="2" charset="-78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331642" y="1221601"/>
          <a:ext cx="6696745" cy="1251639"/>
        </p:xfrm>
        <a:graphic>
          <a:graphicData uri="http://schemas.openxmlformats.org/drawingml/2006/table">
            <a:tbl>
              <a:tblPr rtl="1"/>
              <a:tblGrid>
                <a:gridCol w="1337313"/>
                <a:gridCol w="618508"/>
                <a:gridCol w="618508"/>
                <a:gridCol w="720986"/>
                <a:gridCol w="720986"/>
                <a:gridCol w="618508"/>
                <a:gridCol w="618508"/>
                <a:gridCol w="721714"/>
                <a:gridCol w="721714"/>
              </a:tblGrid>
              <a:tr h="191077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شرح</a:t>
                      </a:r>
                      <a:endParaRPr lang="en-US" sz="11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كمتر از 35</a:t>
                      </a:r>
                      <a:endParaRPr lang="en-US" sz="11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بين 35 تا 50 سال</a:t>
                      </a:r>
                      <a:endParaRPr lang="en-US" sz="11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بالاي 50 سال</a:t>
                      </a:r>
                      <a:endParaRPr lang="en-US" sz="11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جمع</a:t>
                      </a:r>
                      <a:endParaRPr lang="en-US" sz="11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4097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مرد</a:t>
                      </a:r>
                      <a:endParaRPr lang="en-US" sz="11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زن</a:t>
                      </a:r>
                      <a:endParaRPr lang="en-US" sz="11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مرد</a:t>
                      </a:r>
                      <a:endParaRPr lang="en-US" sz="11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زن</a:t>
                      </a:r>
                      <a:endParaRPr lang="en-US" sz="11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مرد</a:t>
                      </a:r>
                      <a:endParaRPr lang="en-US" sz="11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زن</a:t>
                      </a:r>
                      <a:endParaRPr lang="en-US" sz="11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مرد</a:t>
                      </a:r>
                      <a:endParaRPr lang="en-US" sz="11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زن</a:t>
                      </a:r>
                      <a:endParaRPr lang="en-US" sz="11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19925"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كاركنان ستاد (نفر)</a:t>
                      </a:r>
                      <a:endParaRPr lang="en-US" sz="1200" b="0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Times New Roman"/>
                          <a:ea typeface="Times New Roman"/>
                          <a:cs typeface="B Zar"/>
                        </a:rPr>
                        <a:t>17</a:t>
                      </a:r>
                      <a:endParaRPr lang="en-US" sz="1400" b="0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Times New Roman"/>
                          <a:ea typeface="Times New Roman"/>
                          <a:cs typeface="B Zar"/>
                        </a:rPr>
                        <a:t>21</a:t>
                      </a:r>
                      <a:endParaRPr lang="en-US" sz="1400" b="0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Times New Roman"/>
                          <a:ea typeface="Times New Roman"/>
                          <a:cs typeface="B Zar"/>
                        </a:rPr>
                        <a:t>132</a:t>
                      </a:r>
                      <a:endParaRPr lang="en-US" sz="1400" b="0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Times New Roman"/>
                          <a:ea typeface="Times New Roman"/>
                          <a:cs typeface="B Zar"/>
                        </a:rPr>
                        <a:t>35</a:t>
                      </a:r>
                      <a:endParaRPr lang="en-US" sz="1400" b="0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Times New Roman"/>
                          <a:ea typeface="Times New Roman"/>
                          <a:cs typeface="B Zar"/>
                        </a:rPr>
                        <a:t>21</a:t>
                      </a:r>
                      <a:endParaRPr lang="en-US" sz="1400" b="0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Times New Roman"/>
                          <a:ea typeface="Times New Roman"/>
                          <a:cs typeface="B Zar"/>
                        </a:rPr>
                        <a:t>5</a:t>
                      </a:r>
                      <a:endParaRPr lang="en-US" sz="1400" b="0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Times New Roman"/>
                          <a:ea typeface="Times New Roman"/>
                          <a:cs typeface="B Zar"/>
                        </a:rPr>
                        <a:t>170</a:t>
                      </a:r>
                      <a:endParaRPr lang="en-US" sz="1400" b="0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61</a:t>
                      </a:r>
                      <a:endParaRPr lang="en-US" sz="1400" b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636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نسبت (درصد)</a:t>
                      </a:r>
                      <a:endParaRPr lang="en-US" sz="1200" b="0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10</a:t>
                      </a:r>
                      <a:endParaRPr lang="en-US" sz="1400" b="0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35</a:t>
                      </a:r>
                      <a:endParaRPr lang="en-US" sz="1400" b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78</a:t>
                      </a:r>
                      <a:endParaRPr lang="en-US" sz="1400" b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57</a:t>
                      </a:r>
                      <a:endParaRPr lang="en-US" sz="1400" b="0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12</a:t>
                      </a:r>
                      <a:endParaRPr lang="en-US" sz="1400" b="0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8</a:t>
                      </a:r>
                      <a:endParaRPr lang="en-US" sz="1400" b="0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74</a:t>
                      </a:r>
                      <a:endParaRPr lang="en-US" sz="1400" b="0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26</a:t>
                      </a:r>
                      <a:endParaRPr lang="en-US" sz="1400" b="0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030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17</a:t>
                      </a:r>
                      <a:endParaRPr lang="en-US" sz="1400" b="0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72</a:t>
                      </a:r>
                      <a:endParaRPr lang="en-US" sz="1400" b="0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11</a:t>
                      </a:r>
                      <a:endParaRPr lang="en-US" sz="1400" b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100</a:t>
                      </a:r>
                      <a:endParaRPr lang="en-US" sz="1400" b="0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itle 7"/>
          <p:cNvSpPr txBox="1">
            <a:spLocks/>
          </p:cNvSpPr>
          <p:nvPr/>
        </p:nvSpPr>
        <p:spPr>
          <a:xfrm>
            <a:off x="5796137" y="2679762"/>
            <a:ext cx="2973016" cy="378042"/>
          </a:xfrm>
          <a:prstGeom prst="rect">
            <a:avLst/>
          </a:prstGeom>
        </p:spPr>
        <p:txBody>
          <a:bodyPr vert="horz" lIns="77925" tIns="38963" rIns="77925" bIns="38963" rtlCol="1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fa-IR" sz="1400" b="1" dirty="0" smtClean="0">
                <a:latin typeface="+mj-lt"/>
                <a:ea typeface="+mj-ea"/>
                <a:cs typeface="B Zar" pitchFamily="2" charset="-78"/>
              </a:rPr>
              <a:t/>
            </a:r>
            <a:br>
              <a:rPr lang="fa-IR" sz="1400" b="1" dirty="0" smtClean="0">
                <a:latin typeface="+mj-lt"/>
                <a:ea typeface="+mj-ea"/>
                <a:cs typeface="B Zar" pitchFamily="2" charset="-78"/>
              </a:rPr>
            </a:br>
            <a:r>
              <a:rPr lang="fa-IR" sz="1400" b="1" dirty="0" smtClean="0">
                <a:latin typeface="+mj-lt"/>
                <a:ea typeface="+mj-ea"/>
                <a:cs typeface="B Zar" pitchFamily="2" charset="-78"/>
              </a:rPr>
              <a:t>2</a:t>
            </a:r>
            <a:r>
              <a:rPr lang="ar-SA" sz="1400" b="1" dirty="0" smtClean="0">
                <a:latin typeface="+mj-lt"/>
                <a:ea typeface="+mj-ea"/>
                <a:cs typeface="B Zar" pitchFamily="2" charset="-78"/>
              </a:rPr>
              <a:t>-  </a:t>
            </a:r>
            <a:r>
              <a:rPr lang="fa-IR" sz="1400" b="1" dirty="0" smtClean="0">
                <a:latin typeface="+mj-lt"/>
                <a:ea typeface="+mj-ea"/>
                <a:cs typeface="B Zar" pitchFamily="2" charset="-78"/>
              </a:rPr>
              <a:t>وضعيت استخدامي</a:t>
            </a:r>
            <a:r>
              <a:rPr lang="ar-SA" sz="1400" b="1" dirty="0" smtClean="0">
                <a:latin typeface="+mj-lt"/>
                <a:ea typeface="+mj-ea"/>
                <a:cs typeface="B Zar" pitchFamily="2" charset="-78"/>
              </a:rPr>
              <a:t>:</a:t>
            </a:r>
            <a:r>
              <a:rPr lang="en-US" sz="1400" b="1" dirty="0" smtClean="0">
                <a:latin typeface="+mj-lt"/>
                <a:ea typeface="+mj-ea"/>
                <a:cs typeface="B Zar" pitchFamily="2" charset="-78"/>
              </a:rPr>
              <a:t/>
            </a:r>
            <a:br>
              <a:rPr lang="en-US" sz="1400" b="1" dirty="0" smtClean="0">
                <a:latin typeface="+mj-lt"/>
                <a:ea typeface="+mj-ea"/>
                <a:cs typeface="B Zar" pitchFamily="2" charset="-78"/>
              </a:rPr>
            </a:br>
            <a:endParaRPr lang="fa-IR" sz="1400" dirty="0">
              <a:latin typeface="+mj-lt"/>
              <a:ea typeface="+mj-ea"/>
              <a:cs typeface="B Zar" pitchFamily="2" charset="-78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403649" y="3111811"/>
          <a:ext cx="6696745" cy="1296144"/>
        </p:xfrm>
        <a:graphic>
          <a:graphicData uri="http://schemas.openxmlformats.org/drawingml/2006/table">
            <a:tbl>
              <a:tblPr rtl="1"/>
              <a:tblGrid>
                <a:gridCol w="2057355"/>
                <a:gridCol w="616844"/>
                <a:gridCol w="514520"/>
                <a:gridCol w="606684"/>
                <a:gridCol w="627729"/>
                <a:gridCol w="627729"/>
                <a:gridCol w="616844"/>
                <a:gridCol w="514520"/>
                <a:gridCol w="514520"/>
              </a:tblGrid>
              <a:tr h="236724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شرح</a:t>
                      </a:r>
                      <a:endParaRPr lang="en-US" sz="9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رسمي</a:t>
                      </a:r>
                      <a:endParaRPr lang="en-US" sz="9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هيئت علمي</a:t>
                      </a:r>
                      <a:endParaRPr lang="en-US" sz="9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قراردادي</a:t>
                      </a:r>
                      <a:endParaRPr lang="en-US" sz="9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جمع</a:t>
                      </a:r>
                      <a:endParaRPr lang="en-US" sz="9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36724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مرد</a:t>
                      </a:r>
                      <a:endParaRPr lang="en-US" sz="9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زن</a:t>
                      </a:r>
                      <a:endParaRPr lang="en-US" sz="9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مرد</a:t>
                      </a:r>
                      <a:endParaRPr lang="en-US" sz="9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زن</a:t>
                      </a:r>
                      <a:endParaRPr lang="en-US" sz="9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مرد</a:t>
                      </a:r>
                      <a:endParaRPr lang="en-US" sz="9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زن</a:t>
                      </a:r>
                      <a:endParaRPr lang="en-US" sz="9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مرد</a:t>
                      </a:r>
                      <a:endParaRPr lang="en-US" sz="9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زن</a:t>
                      </a:r>
                      <a:endParaRPr lang="en-US" sz="9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49248"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كاركنان ستاد (نفر)</a:t>
                      </a:r>
                      <a:endParaRPr lang="en-US" sz="12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Times New Roman"/>
                          <a:ea typeface="Times New Roman"/>
                          <a:cs typeface="B Zar"/>
                        </a:rPr>
                        <a:t>33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2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6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3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131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56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170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61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24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نسبت (درصد)</a:t>
                      </a:r>
                      <a:endParaRPr lang="en-US" sz="12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Times New Roman"/>
                          <a:ea typeface="Times New Roman"/>
                          <a:cs typeface="B Zar"/>
                        </a:rPr>
                        <a:t>20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3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3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5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Times New Roman"/>
                          <a:ea typeface="Times New Roman"/>
                          <a:cs typeface="B Zar"/>
                        </a:rPr>
                        <a:t>77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Times New Roman"/>
                          <a:ea typeface="Times New Roman"/>
                          <a:cs typeface="B Zar"/>
                        </a:rPr>
                        <a:t>92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Times New Roman"/>
                          <a:ea typeface="Times New Roman"/>
                          <a:cs typeface="B Zar"/>
                        </a:rPr>
                        <a:t>74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Times New Roman"/>
                          <a:ea typeface="Times New Roman"/>
                          <a:cs typeface="B Zar"/>
                        </a:rPr>
                        <a:t>26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724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15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4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81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100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13</a:t>
            </a:fld>
            <a:endParaRPr lang="fa-IR"/>
          </a:p>
        </p:txBody>
      </p:sp>
      <p:sp>
        <p:nvSpPr>
          <p:cNvPr id="7" name="Rounded Rectangle 6"/>
          <p:cNvSpPr/>
          <p:nvPr/>
        </p:nvSpPr>
        <p:spPr>
          <a:xfrm>
            <a:off x="1259633" y="141480"/>
            <a:ext cx="6840760" cy="5752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1" anchor="ctr"/>
          <a:lstStyle/>
          <a:p>
            <a:pPr marL="70349" lvl="2" algn="ctr" fontAlgn="base">
              <a:spcBef>
                <a:spcPct val="0"/>
              </a:spcBef>
              <a:spcAft>
                <a:spcPct val="0"/>
              </a:spcAft>
              <a:tabLst>
                <a:tab pos="110935" algn="l"/>
                <a:tab pos="597967" algn="l"/>
                <a:tab pos="1655910" algn="l"/>
              </a:tabLst>
            </a:pPr>
            <a:r>
              <a:rPr lang="fa-IR" sz="24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 pitchFamily="18" charset="0"/>
                <a:cs typeface="B Titr" pitchFamily="2" charset="-78"/>
              </a:rPr>
              <a:t>وضعيت نيروي انساني </a:t>
            </a:r>
            <a:r>
              <a:rPr lang="ar-SA" sz="24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 pitchFamily="18" charset="0"/>
                <a:cs typeface="B Titr" pitchFamily="2" charset="-78"/>
              </a:rPr>
              <a:t>شركت  </a:t>
            </a:r>
            <a:endParaRPr lang="fa-IR" sz="2400" b="1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ea typeface="Times New Roman" pitchFamily="18" charset="0"/>
              <a:cs typeface="B Titr" pitchFamily="2" charset="-78"/>
            </a:endParaRPr>
          </a:p>
          <a:p>
            <a:pPr marL="70349" lvl="2" algn="l" fontAlgn="base">
              <a:spcBef>
                <a:spcPct val="0"/>
              </a:spcBef>
              <a:spcAft>
                <a:spcPct val="0"/>
              </a:spcAft>
              <a:tabLst>
                <a:tab pos="110935" algn="l"/>
                <a:tab pos="597967" algn="l"/>
                <a:tab pos="1655910" algn="l"/>
              </a:tabLst>
            </a:pPr>
            <a:r>
              <a:rPr lang="fa-IR" sz="1400" dirty="0" smtClean="0">
                <a:solidFill>
                  <a:srgbClr val="C00000"/>
                </a:solidFill>
                <a:latin typeface="Arial" pitchFamily="34" charset="0"/>
                <a:cs typeface="B Titr" pitchFamily="2" charset="-78"/>
              </a:rPr>
              <a:t>ادامه ...</a:t>
            </a:r>
            <a:endParaRPr lang="ar-SA" sz="1400" dirty="0" smtClean="0">
              <a:solidFill>
                <a:srgbClr val="C00000"/>
              </a:solidFill>
              <a:latin typeface="Arial" pitchFamily="34" charset="0"/>
              <a:cs typeface="B Titr" pitchFamily="2" charset="-7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24129" y="735546"/>
            <a:ext cx="2973016" cy="378042"/>
          </a:xfrm>
        </p:spPr>
        <p:txBody>
          <a:bodyPr>
            <a:noAutofit/>
          </a:bodyPr>
          <a:lstStyle/>
          <a:p>
            <a:pPr algn="r"/>
            <a:r>
              <a:rPr lang="fa-IR" sz="1400" b="1" dirty="0" smtClean="0">
                <a:cs typeface="B Zar" pitchFamily="2" charset="-78"/>
              </a:rPr>
              <a:t/>
            </a:r>
            <a:br>
              <a:rPr lang="fa-IR" sz="1400" b="1" dirty="0" smtClean="0">
                <a:cs typeface="B Zar" pitchFamily="2" charset="-78"/>
              </a:rPr>
            </a:br>
            <a:r>
              <a:rPr lang="fa-IR" sz="1400" b="1" dirty="0" smtClean="0">
                <a:cs typeface="B Zar" pitchFamily="2" charset="-78"/>
              </a:rPr>
              <a:t>3</a:t>
            </a:r>
            <a:r>
              <a:rPr lang="ar-SA" sz="1400" b="1" dirty="0" smtClean="0">
                <a:cs typeface="B Zar" pitchFamily="2" charset="-78"/>
              </a:rPr>
              <a:t>-  سوابق خدمتي:</a:t>
            </a:r>
            <a:r>
              <a:rPr lang="en-US" sz="1400" b="1" dirty="0" smtClean="0">
                <a:cs typeface="B Zar" pitchFamily="2" charset="-78"/>
              </a:rPr>
              <a:t/>
            </a:r>
            <a:br>
              <a:rPr lang="en-US" sz="1400" b="1" dirty="0" smtClean="0">
                <a:cs typeface="B Zar" pitchFamily="2" charset="-78"/>
              </a:rPr>
            </a:br>
            <a:endParaRPr lang="fa-IR" sz="1400" b="1" dirty="0" smtClean="0">
              <a:cs typeface="B Zar" pitchFamily="2" charset="-78"/>
            </a:endParaRPr>
          </a:p>
        </p:txBody>
      </p:sp>
      <p:sp>
        <p:nvSpPr>
          <p:cNvPr id="11" name="Title 7"/>
          <p:cNvSpPr txBox="1">
            <a:spLocks/>
          </p:cNvSpPr>
          <p:nvPr/>
        </p:nvSpPr>
        <p:spPr>
          <a:xfrm>
            <a:off x="5796137" y="2679762"/>
            <a:ext cx="2973016" cy="378042"/>
          </a:xfrm>
          <a:prstGeom prst="rect">
            <a:avLst/>
          </a:prstGeom>
        </p:spPr>
        <p:txBody>
          <a:bodyPr vert="horz" lIns="77925" tIns="38963" rIns="77925" bIns="38963" rtlCol="1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fa-IR" sz="1400" b="1" dirty="0" smtClean="0">
                <a:latin typeface="+mj-lt"/>
                <a:ea typeface="+mj-ea"/>
                <a:cs typeface="B Zar" pitchFamily="2" charset="-78"/>
              </a:rPr>
              <a:t/>
            </a:r>
            <a:br>
              <a:rPr lang="fa-IR" sz="1400" b="1" dirty="0" smtClean="0">
                <a:latin typeface="+mj-lt"/>
                <a:ea typeface="+mj-ea"/>
                <a:cs typeface="B Zar" pitchFamily="2" charset="-78"/>
              </a:rPr>
            </a:br>
            <a:r>
              <a:rPr lang="fa-IR" sz="1400" b="1" dirty="0" smtClean="0">
                <a:latin typeface="+mj-lt"/>
                <a:ea typeface="+mj-ea"/>
                <a:cs typeface="B Zar" pitchFamily="2" charset="-78"/>
              </a:rPr>
              <a:t>2</a:t>
            </a:r>
            <a:r>
              <a:rPr lang="ar-SA" sz="1400" b="1" dirty="0" smtClean="0">
                <a:latin typeface="+mj-lt"/>
                <a:ea typeface="+mj-ea"/>
                <a:cs typeface="B Zar" pitchFamily="2" charset="-78"/>
              </a:rPr>
              <a:t>-  </a:t>
            </a:r>
            <a:r>
              <a:rPr lang="fa-IR" sz="1400" b="1" dirty="0" smtClean="0">
                <a:latin typeface="+mj-lt"/>
                <a:ea typeface="+mj-ea"/>
                <a:cs typeface="B Zar" pitchFamily="2" charset="-78"/>
              </a:rPr>
              <a:t>وضعيت مدارك تحصيلي</a:t>
            </a:r>
            <a:r>
              <a:rPr lang="ar-SA" sz="1400" b="1" dirty="0" smtClean="0">
                <a:latin typeface="+mj-lt"/>
                <a:ea typeface="+mj-ea"/>
                <a:cs typeface="B Zar" pitchFamily="2" charset="-78"/>
              </a:rPr>
              <a:t>:</a:t>
            </a:r>
            <a:r>
              <a:rPr lang="en-US" sz="1400" b="1" dirty="0" smtClean="0">
                <a:latin typeface="+mj-lt"/>
                <a:ea typeface="+mj-ea"/>
                <a:cs typeface="B Zar" pitchFamily="2" charset="-78"/>
              </a:rPr>
              <a:t/>
            </a:r>
            <a:br>
              <a:rPr lang="en-US" sz="1400" b="1" dirty="0" smtClean="0">
                <a:latin typeface="+mj-lt"/>
                <a:ea typeface="+mj-ea"/>
                <a:cs typeface="B Zar" pitchFamily="2" charset="-78"/>
              </a:rPr>
            </a:br>
            <a:endParaRPr lang="fa-IR" sz="1400" dirty="0">
              <a:latin typeface="+mj-lt"/>
              <a:ea typeface="+mj-ea"/>
              <a:cs typeface="B Zar" pitchFamily="2" charset="-78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85785" y="1125130"/>
          <a:ext cx="7314607" cy="1480919"/>
        </p:xfrm>
        <a:graphic>
          <a:graphicData uri="http://schemas.openxmlformats.org/drawingml/2006/table">
            <a:tbl>
              <a:tblPr rtl="1"/>
              <a:tblGrid>
                <a:gridCol w="932026"/>
                <a:gridCol w="576759"/>
                <a:gridCol w="576759"/>
                <a:gridCol w="618427"/>
                <a:gridCol w="618427"/>
                <a:gridCol w="518280"/>
                <a:gridCol w="518280"/>
                <a:gridCol w="495619"/>
                <a:gridCol w="495619"/>
                <a:gridCol w="518280"/>
                <a:gridCol w="518280"/>
                <a:gridCol w="511289"/>
                <a:gridCol w="416562"/>
              </a:tblGrid>
              <a:tr h="239304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شرح</a:t>
                      </a:r>
                      <a:endParaRPr lang="en-US" sz="10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كمتر از 5 سال</a:t>
                      </a:r>
                      <a:endParaRPr lang="en-US" sz="10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بين 5 تا 10 سال</a:t>
                      </a:r>
                      <a:endParaRPr lang="en-US" sz="10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10 تا 20 سال</a:t>
                      </a:r>
                      <a:endParaRPr lang="en-US" sz="10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20 تا 30 سال</a:t>
                      </a:r>
                      <a:endParaRPr lang="en-US" sz="10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بالاي 30 سال</a:t>
                      </a:r>
                      <a:endParaRPr lang="en-US" sz="10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جمع</a:t>
                      </a:r>
                      <a:endParaRPr lang="en-US" sz="10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39304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مرد</a:t>
                      </a:r>
                      <a:endParaRPr lang="en-US" sz="10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زن</a:t>
                      </a:r>
                      <a:endParaRPr lang="en-US" sz="10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مرد</a:t>
                      </a:r>
                      <a:endParaRPr lang="en-US" sz="10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زن</a:t>
                      </a:r>
                      <a:endParaRPr lang="en-US" sz="10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مرد</a:t>
                      </a:r>
                      <a:endParaRPr lang="en-US" sz="10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زن</a:t>
                      </a:r>
                      <a:endParaRPr lang="en-US" sz="10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مرد</a:t>
                      </a:r>
                      <a:endParaRPr lang="en-US" sz="10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زن</a:t>
                      </a:r>
                      <a:endParaRPr lang="en-US" sz="10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مرد</a:t>
                      </a:r>
                      <a:endParaRPr lang="en-US" sz="10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زن</a:t>
                      </a:r>
                      <a:endParaRPr lang="en-US" sz="10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مرد</a:t>
                      </a:r>
                      <a:endParaRPr lang="en-US" sz="10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زن</a:t>
                      </a:r>
                      <a:endParaRPr lang="en-US" sz="10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410997"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كاركنان</a:t>
                      </a:r>
                      <a:endParaRPr lang="en-US" sz="1200" b="1" dirty="0">
                        <a:latin typeface="Times New Roman"/>
                        <a:ea typeface="Times New Roman"/>
                        <a:cs typeface="Mitra"/>
                      </a:endParaRPr>
                    </a:p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ستاد (نفر)</a:t>
                      </a:r>
                      <a:endParaRPr lang="en-US" sz="12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Times New Roman"/>
                          <a:ea typeface="Times New Roman"/>
                          <a:cs typeface="B Zar"/>
                        </a:rPr>
                        <a:t>10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4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Times New Roman"/>
                          <a:ea typeface="Times New Roman"/>
                          <a:cs typeface="B Zar"/>
                        </a:rPr>
                        <a:t>18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19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123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30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19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8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-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-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170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Times New Roman"/>
                          <a:ea typeface="Times New Roman"/>
                          <a:cs typeface="B Zar"/>
                        </a:rPr>
                        <a:t>61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602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نسبت (درصد)</a:t>
                      </a:r>
                      <a:endParaRPr lang="en-US" sz="12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Times New Roman"/>
                          <a:ea typeface="Times New Roman"/>
                          <a:cs typeface="B Zar"/>
                        </a:rPr>
                        <a:t>6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Times New Roman"/>
                          <a:ea typeface="Times New Roman"/>
                          <a:cs typeface="B Zar"/>
                        </a:rPr>
                        <a:t>7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11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31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72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49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11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13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0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0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74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26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712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fa-IR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6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16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66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12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0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100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14350" y="3000379"/>
          <a:ext cx="7458056" cy="1677607"/>
        </p:xfrm>
        <a:graphic>
          <a:graphicData uri="http://schemas.openxmlformats.org/drawingml/2006/table">
            <a:tbl>
              <a:tblPr rtl="1"/>
              <a:tblGrid>
                <a:gridCol w="904680"/>
                <a:gridCol w="452340"/>
                <a:gridCol w="452340"/>
                <a:gridCol w="452340"/>
                <a:gridCol w="452340"/>
                <a:gridCol w="452340"/>
                <a:gridCol w="452340"/>
                <a:gridCol w="452340"/>
                <a:gridCol w="562648"/>
                <a:gridCol w="562648"/>
                <a:gridCol w="452340"/>
                <a:gridCol w="452340"/>
                <a:gridCol w="452340"/>
                <a:gridCol w="452340"/>
                <a:gridCol w="452340"/>
              </a:tblGrid>
              <a:tr h="360692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شرح</a:t>
                      </a:r>
                      <a:endParaRPr lang="en-US" sz="9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زيرديپلم</a:t>
                      </a:r>
                      <a:endParaRPr lang="en-US" sz="9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ديپلم</a:t>
                      </a:r>
                      <a:endParaRPr lang="en-US" sz="9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فوق ديپلم</a:t>
                      </a:r>
                      <a:endParaRPr lang="en-US" sz="9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ليسانس</a:t>
                      </a:r>
                      <a:endParaRPr lang="en-US" sz="9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فوق ليسانس</a:t>
                      </a:r>
                      <a:endParaRPr lang="en-US" sz="9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دكترا</a:t>
                      </a:r>
                      <a:endParaRPr lang="en-US" sz="9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جمع</a:t>
                      </a:r>
                      <a:endParaRPr lang="en-US" sz="9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23793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مرد</a:t>
                      </a:r>
                      <a:endParaRPr lang="en-US" sz="9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زن</a:t>
                      </a:r>
                      <a:endParaRPr lang="en-US" sz="9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مرد</a:t>
                      </a:r>
                      <a:endParaRPr lang="en-US" sz="9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زن</a:t>
                      </a:r>
                      <a:endParaRPr lang="en-US" sz="9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مرد</a:t>
                      </a:r>
                      <a:endParaRPr lang="en-US" sz="9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زن</a:t>
                      </a:r>
                      <a:endParaRPr lang="en-US" sz="9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مرد</a:t>
                      </a:r>
                      <a:endParaRPr lang="en-US" sz="9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زن</a:t>
                      </a:r>
                      <a:endParaRPr lang="en-US" sz="9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مرد</a:t>
                      </a:r>
                      <a:endParaRPr lang="en-US" sz="9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زن</a:t>
                      </a:r>
                      <a:endParaRPr lang="en-US" sz="9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مرد</a:t>
                      </a:r>
                      <a:endParaRPr lang="en-US" sz="9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زن</a:t>
                      </a:r>
                      <a:endParaRPr lang="en-US" sz="9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مرد</a:t>
                      </a:r>
                      <a:endParaRPr lang="en-US" sz="9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زن</a:t>
                      </a:r>
                      <a:endParaRPr lang="en-US" sz="9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482015"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كاركنان ستاد (نفر)</a:t>
                      </a:r>
                      <a:endParaRPr lang="en-US" sz="12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-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-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13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8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Times New Roman"/>
                          <a:ea typeface="Times New Roman"/>
                          <a:cs typeface="B Zar"/>
                        </a:rPr>
                        <a:t>16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Times New Roman"/>
                          <a:ea typeface="Times New Roman"/>
                          <a:cs typeface="B Zar"/>
                        </a:rPr>
                        <a:t>8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79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37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60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8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2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-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170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61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57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نسبت (درصد)</a:t>
                      </a:r>
                      <a:endParaRPr lang="en-US" sz="12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-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-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8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13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9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Times New Roman"/>
                          <a:ea typeface="Times New Roman"/>
                          <a:cs typeface="B Zar"/>
                        </a:rPr>
                        <a:t>13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Times New Roman"/>
                          <a:ea typeface="Times New Roman"/>
                          <a:cs typeface="B Zar"/>
                        </a:rPr>
                        <a:t>47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Times New Roman"/>
                          <a:ea typeface="Times New Roman"/>
                          <a:cs typeface="B Zar"/>
                        </a:rPr>
                        <a:t>61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35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13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1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-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74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26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650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fa-IR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-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/>
                        </a:rPr>
                        <a:t>9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>
                          <a:latin typeface="Times New Roman"/>
                          <a:ea typeface="Times New Roman"/>
                          <a:cs typeface="B Zar"/>
                        </a:rPr>
                        <a:t>10</a:t>
                      </a:r>
                      <a:endParaRPr lang="en-US" sz="1400" b="1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Times New Roman"/>
                          <a:ea typeface="Times New Roman"/>
                          <a:cs typeface="B Zar"/>
                        </a:rPr>
                        <a:t>50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Times New Roman"/>
                          <a:ea typeface="Times New Roman"/>
                          <a:cs typeface="B Zar"/>
                        </a:rPr>
                        <a:t>30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Times New Roman"/>
                          <a:ea typeface="Times New Roman"/>
                          <a:cs typeface="B Zar"/>
                        </a:rPr>
                        <a:t>1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Times New Roman"/>
                          <a:ea typeface="Times New Roman"/>
                          <a:cs typeface="B Zar"/>
                        </a:rPr>
                        <a:t>100</a:t>
                      </a:r>
                      <a:endParaRPr lang="en-US" sz="1400" b="1" dirty="0"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789552"/>
            <a:ext cx="8229600" cy="1280327"/>
          </a:xfrm>
        </p:spPr>
        <p:txBody>
          <a:bodyPr>
            <a:noAutofit/>
          </a:bodyPr>
          <a:lstStyle/>
          <a:p>
            <a:pPr algn="justLow">
              <a:lnSpc>
                <a:spcPct val="140000"/>
              </a:lnSpc>
            </a:pPr>
            <a:r>
              <a:rPr lang="fa-IR" sz="19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B Zar" pitchFamily="2" charset="-78"/>
              </a:rPr>
              <a:t>1- برنامه‌هاي </a:t>
            </a:r>
            <a:r>
              <a:rPr lang="ar-SA" sz="19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B Zar" pitchFamily="2" charset="-78"/>
              </a:rPr>
              <a:t>بلندمدت شركت</a:t>
            </a:r>
            <a:r>
              <a:rPr lang="fa-IR" sz="19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B Zar" pitchFamily="2" charset="-78"/>
              </a:rPr>
              <a:t> </a:t>
            </a:r>
            <a:r>
              <a:rPr lang="ar-SA" sz="1400" b="1" dirty="0" smtClean="0">
                <a:cs typeface="B Zar" pitchFamily="2" charset="-78"/>
              </a:rPr>
              <a:t>شامل مديريت و نظارت توليد و توسعه برق هسته</a:t>
            </a:r>
            <a:r>
              <a:rPr lang="ar-SA" sz="1400" b="1" dirty="0" smtClean="0"/>
              <a:t>‌</a:t>
            </a:r>
            <a:r>
              <a:rPr lang="ar-SA" sz="1400" b="1" dirty="0" smtClean="0">
                <a:cs typeface="B Zar" pitchFamily="2" charset="-78"/>
              </a:rPr>
              <a:t>اي</a:t>
            </a:r>
            <a:r>
              <a:rPr lang="fa-IR" sz="1400" b="1" dirty="0" smtClean="0">
                <a:cs typeface="B Zar" pitchFamily="2" charset="-78"/>
              </a:rPr>
              <a:t>،</a:t>
            </a:r>
            <a:r>
              <a:rPr lang="ar-SA" sz="1400" b="1" dirty="0" smtClean="0">
                <a:cs typeface="B Zar" pitchFamily="2" charset="-78"/>
              </a:rPr>
              <a:t> مطالعات مكان</a:t>
            </a:r>
            <a:r>
              <a:rPr lang="fa-IR" sz="1400" b="1" dirty="0" smtClean="0">
                <a:cs typeface="B Zar" pitchFamily="2" charset="-78"/>
              </a:rPr>
              <a:t>‌</a:t>
            </a:r>
            <a:r>
              <a:rPr lang="ar-SA" sz="1400" b="1" dirty="0" smtClean="0">
                <a:cs typeface="B Zar" pitchFamily="2" charset="-78"/>
              </a:rPr>
              <a:t>يابي، امكا</a:t>
            </a:r>
            <a:r>
              <a:rPr lang="fa-IR" sz="1400" b="1" dirty="0" smtClean="0">
                <a:cs typeface="B Zar" pitchFamily="2" charset="-78"/>
              </a:rPr>
              <a:t>برنامه‌ه</a:t>
            </a:r>
            <a:r>
              <a:rPr lang="ar-SA" sz="1400" b="1" dirty="0" smtClean="0">
                <a:cs typeface="B Zar" pitchFamily="2" charset="-78"/>
              </a:rPr>
              <a:t>ن</a:t>
            </a:r>
            <a:r>
              <a:rPr lang="fa-IR" sz="1400" b="1" dirty="0" smtClean="0">
                <a:cs typeface="B Zar" pitchFamily="2" charset="-78"/>
              </a:rPr>
              <a:t>‌</a:t>
            </a:r>
            <a:r>
              <a:rPr lang="ar-SA" sz="1400" b="1" dirty="0" smtClean="0">
                <a:cs typeface="B Zar" pitchFamily="2" charset="-78"/>
              </a:rPr>
              <a:t>سنجي، تعيين و معرفي محل مناسب جهت امكان احداث نيروگاه</a:t>
            </a:r>
            <a:r>
              <a:rPr lang="fa-IR" sz="1400" b="1" dirty="0" smtClean="0">
                <a:cs typeface="B Zar" pitchFamily="2" charset="-78"/>
              </a:rPr>
              <a:t>‌</a:t>
            </a:r>
            <a:r>
              <a:rPr lang="ar-SA" sz="1400" b="1" dirty="0" smtClean="0">
                <a:cs typeface="B Zar" pitchFamily="2" charset="-78"/>
              </a:rPr>
              <a:t>هاي هسته</a:t>
            </a:r>
            <a:r>
              <a:rPr lang="ar-SA" sz="1400" b="1" dirty="0" smtClean="0"/>
              <a:t>‌</a:t>
            </a:r>
            <a:r>
              <a:rPr lang="ar-SA" sz="1400" b="1" dirty="0" smtClean="0">
                <a:cs typeface="B Zar" pitchFamily="2" charset="-78"/>
              </a:rPr>
              <a:t>اي در سراسر كشور و انجام مطالعات طراحي و احداث نيروگاه</a:t>
            </a:r>
            <a:r>
              <a:rPr lang="fa-IR" sz="1400" b="1" dirty="0" smtClean="0">
                <a:cs typeface="B Zar" pitchFamily="2" charset="-78"/>
              </a:rPr>
              <a:t>‌</a:t>
            </a:r>
            <a:r>
              <a:rPr lang="ar-SA" sz="1400" b="1" dirty="0" smtClean="0">
                <a:cs typeface="B Zar" pitchFamily="2" charset="-78"/>
              </a:rPr>
              <a:t>هاي هسته‌اي تا</a:t>
            </a:r>
            <a:r>
              <a:rPr lang="fa-IR" sz="1400" b="1" dirty="0" smtClean="0">
                <a:cs typeface="B Zar" pitchFamily="2" charset="-78"/>
              </a:rPr>
              <a:t> ميزان</a:t>
            </a:r>
            <a:r>
              <a:rPr lang="ar-SA" sz="1400" b="1" dirty="0" smtClean="0">
                <a:cs typeface="B Zar" pitchFamily="2" charset="-78"/>
              </a:rPr>
              <a:t> </a:t>
            </a:r>
            <a:r>
              <a:rPr lang="fa-IR" sz="1400" b="1" dirty="0" smtClean="0">
                <a:cs typeface="B Zar" pitchFamily="2" charset="-78"/>
              </a:rPr>
              <a:t>7000 مگاوات </a:t>
            </a:r>
            <a:r>
              <a:rPr lang="ar-SA" sz="1400" b="1" dirty="0" smtClean="0">
                <a:cs typeface="B Zar" pitchFamily="2" charset="-78"/>
              </a:rPr>
              <a:t>در افق </a:t>
            </a:r>
            <a:r>
              <a:rPr lang="fa-IR" sz="1400" b="1" dirty="0" smtClean="0">
                <a:cs typeface="B Zar" pitchFamily="2" charset="-78"/>
              </a:rPr>
              <a:t>بيست</a:t>
            </a:r>
            <a:r>
              <a:rPr lang="ar-SA" sz="1400" b="1" dirty="0" smtClean="0">
                <a:cs typeface="B Zar" pitchFamily="2" charset="-78"/>
              </a:rPr>
              <a:t> ساله </a:t>
            </a:r>
            <a:r>
              <a:rPr lang="fa-IR" sz="1400" b="1" dirty="0" smtClean="0">
                <a:cs typeface="B Zar" pitchFamily="2" charset="-78"/>
              </a:rPr>
              <a:t>كشور </a:t>
            </a:r>
            <a:r>
              <a:rPr lang="ar-SA" sz="1400" b="1" dirty="0" smtClean="0">
                <a:cs typeface="B Zar" pitchFamily="2" charset="-78"/>
              </a:rPr>
              <a:t>مي</a:t>
            </a:r>
            <a:r>
              <a:rPr lang="fa-IR" sz="1400" b="1" dirty="0" smtClean="0">
                <a:cs typeface="B Zar" pitchFamily="2" charset="-78"/>
              </a:rPr>
              <a:t>‌</a:t>
            </a:r>
            <a:r>
              <a:rPr lang="ar-SA" sz="1400" b="1" dirty="0" smtClean="0">
                <a:cs typeface="B Zar" pitchFamily="2" charset="-78"/>
              </a:rPr>
              <a:t>باشد.</a:t>
            </a:r>
            <a:r>
              <a:rPr lang="en-US" sz="1400" b="1" dirty="0" smtClean="0">
                <a:cs typeface="B Zar" pitchFamily="2" charset="-78"/>
              </a:rPr>
              <a:t> </a:t>
            </a:r>
            <a:endParaRPr lang="fa-IR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5" y="2247714"/>
            <a:ext cx="8712968" cy="25670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a-IR" sz="19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B Zar" pitchFamily="2" charset="-78"/>
              </a:rPr>
              <a:t>   2- اهم برنامه‌هاي </a:t>
            </a:r>
            <a:r>
              <a:rPr lang="ar-SA" sz="19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B Zar" pitchFamily="2" charset="-78"/>
              </a:rPr>
              <a:t>شركت در </a:t>
            </a:r>
            <a:r>
              <a:rPr lang="fa-IR" sz="19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B Zar" pitchFamily="2" charset="-78"/>
              </a:rPr>
              <a:t>سال‌ 1391</a:t>
            </a:r>
          </a:p>
          <a:p>
            <a:pPr marL="303042" lvl="3" indent="-221870">
              <a:lnSpc>
                <a:spcPct val="150000"/>
              </a:lnSpc>
            </a:pPr>
            <a:r>
              <a:rPr lang="ar-SA" sz="1400" b="1" dirty="0" smtClean="0">
                <a:latin typeface="+mj-lt"/>
                <a:ea typeface="+mj-ea"/>
                <a:cs typeface="B Zar" pitchFamily="2" charset="-78"/>
              </a:rPr>
              <a:t>پيگيري طرح تكميل نيروگاه اتمي بوشهر با هدف راه اندازي واحد يكم نيروگاه </a:t>
            </a:r>
            <a:endParaRPr lang="en-US" sz="1400" b="1" dirty="0" smtClean="0">
              <a:latin typeface="+mj-lt"/>
              <a:ea typeface="+mj-ea"/>
              <a:cs typeface="B Zar" pitchFamily="2" charset="-78"/>
            </a:endParaRPr>
          </a:p>
          <a:p>
            <a:pPr marL="303042" lvl="3" indent="-221870">
              <a:lnSpc>
                <a:spcPct val="150000"/>
              </a:lnSpc>
            </a:pPr>
            <a:r>
              <a:rPr lang="ar-SA" sz="1400" b="1" dirty="0" smtClean="0">
                <a:latin typeface="+mj-lt"/>
                <a:ea typeface="+mj-ea"/>
                <a:cs typeface="B Zar" pitchFamily="2" charset="-78"/>
              </a:rPr>
              <a:t> برنامه‌ريزي جهت تربيت نيروي انساني متخصص و ارتقاي سطح كيفيت آموزش در زمينه علوم و فنون هسته‌اي</a:t>
            </a:r>
            <a:endParaRPr lang="en-US" sz="1400" b="1" dirty="0" smtClean="0">
              <a:latin typeface="+mj-lt"/>
              <a:ea typeface="+mj-ea"/>
              <a:cs typeface="B Zar" pitchFamily="2" charset="-78"/>
            </a:endParaRPr>
          </a:p>
          <a:p>
            <a:pPr marL="303042" lvl="3" indent="-221870">
              <a:lnSpc>
                <a:spcPct val="150000"/>
              </a:lnSpc>
            </a:pPr>
            <a:r>
              <a:rPr lang="en-US" sz="1400" b="1" dirty="0" smtClean="0">
                <a:latin typeface="+mj-lt"/>
                <a:ea typeface="+mj-ea"/>
                <a:cs typeface="B Zar" pitchFamily="2" charset="-78"/>
              </a:rPr>
              <a:t> </a:t>
            </a:r>
            <a:r>
              <a:rPr lang="ar-SA" sz="1400" b="1" dirty="0" smtClean="0">
                <a:latin typeface="+mj-lt"/>
                <a:ea typeface="+mj-ea"/>
                <a:cs typeface="B Zar" pitchFamily="2" charset="-78"/>
              </a:rPr>
              <a:t>مطالعات مكان‌يابي، امكان‌سنجي،</a:t>
            </a:r>
            <a:r>
              <a:rPr lang="fa-IR" sz="1400" b="1" dirty="0" smtClean="0">
                <a:latin typeface="+mj-lt"/>
                <a:ea typeface="+mj-ea"/>
                <a:cs typeface="B Zar" pitchFamily="2" charset="-78"/>
              </a:rPr>
              <a:t> تعيين و معرفي محل‌هاي مناسب جهت احداث نيروگاه‌هاي هسته‌اي جديد </a:t>
            </a:r>
            <a:endParaRPr lang="en-US" sz="1400" b="1" dirty="0" smtClean="0">
              <a:latin typeface="+mj-lt"/>
              <a:ea typeface="+mj-ea"/>
              <a:cs typeface="B Zar" pitchFamily="2" charset="-78"/>
            </a:endParaRPr>
          </a:p>
          <a:p>
            <a:pPr marL="303042" lvl="3" indent="-221870">
              <a:lnSpc>
                <a:spcPct val="150000"/>
              </a:lnSpc>
            </a:pPr>
            <a:r>
              <a:rPr lang="fa-IR" sz="1400" b="1" dirty="0" smtClean="0">
                <a:latin typeface="+mj-lt"/>
                <a:ea typeface="+mj-ea"/>
                <a:cs typeface="B Zar" pitchFamily="2" charset="-78"/>
              </a:rPr>
              <a:t>انجام طراحي پايه نيروگاه اتمي دارخوين</a:t>
            </a:r>
            <a:r>
              <a:rPr lang="en-US" sz="13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IR-360  </a:t>
            </a:r>
          </a:p>
          <a:p>
            <a:pPr marL="303042" lvl="3" indent="-221870">
              <a:lnSpc>
                <a:spcPct val="150000"/>
              </a:lnSpc>
            </a:pPr>
            <a:r>
              <a:rPr lang="ar-SA" sz="1400" b="1" dirty="0" smtClean="0">
                <a:latin typeface="+mj-lt"/>
                <a:ea typeface="+mj-ea"/>
                <a:cs typeface="B Zar" pitchFamily="2" charset="-78"/>
              </a:rPr>
              <a:t>بومي‌سازي فناوري ساخت نيروگاه‌هاي هسته‌اي در بخش</a:t>
            </a:r>
            <a:r>
              <a:rPr lang="fa-IR" sz="1400" b="1" dirty="0" smtClean="0">
                <a:latin typeface="+mj-lt"/>
                <a:ea typeface="+mj-ea"/>
                <a:cs typeface="B Zar" pitchFamily="2" charset="-78"/>
              </a:rPr>
              <a:t>‌</a:t>
            </a:r>
            <a:r>
              <a:rPr lang="ar-SA" sz="1400" b="1" dirty="0" smtClean="0">
                <a:latin typeface="+mj-lt"/>
                <a:ea typeface="+mj-ea"/>
                <a:cs typeface="B Zar" pitchFamily="2" charset="-78"/>
              </a:rPr>
              <a:t>هاي طراحي، توسعه ساخت داخل تجهيزات، نصب و راه‌اندازي</a:t>
            </a:r>
            <a:endParaRPr lang="en-US" sz="1400" b="1" dirty="0" smtClean="0">
              <a:latin typeface="+mj-lt"/>
              <a:ea typeface="+mj-ea"/>
              <a:cs typeface="B Zar" pitchFamily="2" charset="-78"/>
            </a:endParaRPr>
          </a:p>
          <a:p>
            <a:pPr marL="303042" lvl="3" indent="-221870">
              <a:lnSpc>
                <a:spcPct val="150000"/>
              </a:lnSpc>
            </a:pPr>
            <a:r>
              <a:rPr lang="ar-SA" sz="1400" b="1" dirty="0" smtClean="0">
                <a:latin typeface="+mj-lt"/>
                <a:ea typeface="+mj-ea"/>
                <a:cs typeface="B Zar" pitchFamily="2" charset="-78"/>
              </a:rPr>
              <a:t>ايجاد ساختارهاي مناسب جهت اجراي پروژه‌هاي راكتورهاي هسته‌اي</a:t>
            </a:r>
            <a:endParaRPr lang="en-US" sz="1400" b="1" dirty="0" smtClean="0">
              <a:latin typeface="+mj-lt"/>
              <a:ea typeface="+mj-ea"/>
              <a:cs typeface="B Zar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14</a:t>
            </a:fld>
            <a:endParaRPr lang="fa-IR"/>
          </a:p>
        </p:txBody>
      </p:sp>
      <p:sp>
        <p:nvSpPr>
          <p:cNvPr id="7" name="Rounded Rectangle 6"/>
          <p:cNvSpPr/>
          <p:nvPr/>
        </p:nvSpPr>
        <p:spPr>
          <a:xfrm>
            <a:off x="2214546" y="214296"/>
            <a:ext cx="4643470" cy="48220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1" anchor="ctr"/>
          <a:lstStyle/>
          <a:p>
            <a:pPr marL="70349" lvl="2" algn="ctr" fontAlgn="base">
              <a:spcBef>
                <a:spcPct val="0"/>
              </a:spcBef>
              <a:spcAft>
                <a:spcPct val="0"/>
              </a:spcAft>
              <a:tabLst>
                <a:tab pos="110935" algn="l"/>
                <a:tab pos="597967" algn="l"/>
                <a:tab pos="1655910" algn="l"/>
              </a:tabLst>
            </a:pPr>
            <a:r>
              <a:rPr lang="fa-IR" sz="24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 pitchFamily="18" charset="0"/>
                <a:cs typeface="B Titr" pitchFamily="2" charset="-78"/>
              </a:rPr>
              <a:t>برنامه‌هاي </a:t>
            </a:r>
            <a:r>
              <a:rPr lang="ar-SA" sz="24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ea typeface="Times New Roman" pitchFamily="18" charset="0"/>
                <a:cs typeface="B Titr" pitchFamily="2" charset="-78"/>
              </a:rPr>
              <a:t>شركت  </a:t>
            </a:r>
            <a:endParaRPr lang="ar-SA" sz="24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14428"/>
            <a:ext cx="8229600" cy="2974082"/>
          </a:xfrm>
        </p:spPr>
        <p:txBody>
          <a:bodyPr>
            <a:noAutofit/>
          </a:bodyPr>
          <a:lstStyle/>
          <a:p>
            <a:pPr marL="453211" indent="-220518" algn="justLow">
              <a:lnSpc>
                <a:spcPct val="200000"/>
              </a:lnSpc>
              <a:buNone/>
            </a:pPr>
            <a:r>
              <a:rPr lang="fa-IR" sz="2100" b="1" dirty="0" smtClean="0">
                <a:solidFill>
                  <a:srgbClr val="150C90"/>
                </a:solidFill>
                <a:cs typeface="B Zar" pitchFamily="2" charset="-78"/>
              </a:rPr>
              <a:t>1- طرح تكميل واحد يكم نيروگاه اتمي بوشهر</a:t>
            </a:r>
            <a:endParaRPr lang="fa-IR" sz="2100" b="1" dirty="0" smtClean="0">
              <a:solidFill>
                <a:srgbClr val="150C90"/>
              </a:solidFill>
              <a:cs typeface="B Zar" pitchFamily="2" charset="-78"/>
              <a:hlinkClick r:id="rId2" action="ppaction://hlinksldjump"/>
            </a:endParaRPr>
          </a:p>
          <a:p>
            <a:pPr marL="453211" indent="-220518" algn="justLow">
              <a:lnSpc>
                <a:spcPct val="200000"/>
              </a:lnSpc>
              <a:buNone/>
            </a:pPr>
            <a:r>
              <a:rPr lang="fa-IR" sz="2100" b="1" dirty="0" smtClean="0">
                <a:solidFill>
                  <a:srgbClr val="150C90"/>
                </a:solidFill>
                <a:cs typeface="B Zar" pitchFamily="2" charset="-78"/>
              </a:rPr>
              <a:t>2- طرح مطالعه و طراحي نيروگاه اتمي 360 مگاواتي دارخوين</a:t>
            </a:r>
          </a:p>
          <a:p>
            <a:pPr marL="453211" indent="-220518" algn="justLow">
              <a:lnSpc>
                <a:spcPct val="200000"/>
              </a:lnSpc>
              <a:buNone/>
            </a:pPr>
            <a:r>
              <a:rPr lang="fa-IR" sz="2100" b="1" dirty="0" smtClean="0">
                <a:solidFill>
                  <a:srgbClr val="150C90"/>
                </a:solidFill>
                <a:cs typeface="B Zar" pitchFamily="2" charset="-78"/>
              </a:rPr>
              <a:t>3- طرح طراحي و احداث نيروگاه‌هاي جديد هسته‌اي</a:t>
            </a:r>
            <a:endParaRPr lang="fa-IR" sz="2100" b="1" dirty="0" smtClean="0">
              <a:solidFill>
                <a:srgbClr val="150C90"/>
              </a:solidFill>
              <a:cs typeface="B Zar" pitchFamily="2" charset="-78"/>
              <a:hlinkClick r:id="rId2" action="ppaction://hlinksldjump"/>
            </a:endParaRPr>
          </a:p>
          <a:p>
            <a:pPr marL="453211" indent="-220518" algn="justLow">
              <a:lnSpc>
                <a:spcPct val="200000"/>
              </a:lnSpc>
              <a:buNone/>
            </a:pPr>
            <a:r>
              <a:rPr lang="fa-IR" sz="2100" b="1" dirty="0" smtClean="0">
                <a:solidFill>
                  <a:srgbClr val="150C90"/>
                </a:solidFill>
                <a:cs typeface="B Zar" pitchFamily="2" charset="-78"/>
              </a:rPr>
              <a:t>4- ساير اقدامات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15</a:t>
            </a:fld>
            <a:endParaRPr lang="fa-IR" dirty="0"/>
          </a:p>
        </p:txBody>
      </p:sp>
      <p:sp>
        <p:nvSpPr>
          <p:cNvPr id="5" name="Rounded Rectangle 4"/>
          <p:cNvSpPr/>
          <p:nvPr/>
        </p:nvSpPr>
        <p:spPr>
          <a:xfrm>
            <a:off x="1928794" y="285734"/>
            <a:ext cx="5472608" cy="64422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1" anchor="ctr"/>
          <a:lstStyle/>
          <a:p>
            <a:pPr algn="ctr"/>
            <a:r>
              <a:rPr lang="fa-IR" sz="2400" dirty="0" smtClean="0">
                <a:solidFill>
                  <a:schemeClr val="tx1"/>
                </a:solidFill>
                <a:cs typeface="B Titr" pitchFamily="2" charset="-78"/>
              </a:rPr>
              <a:t>عملكرد شركت در دوره زماني گزارش</a:t>
            </a:r>
            <a:endParaRPr lang="fa-IR" sz="2400" dirty="0">
              <a:solidFill>
                <a:schemeClr val="tx1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16</a:t>
            </a:fld>
            <a:endParaRPr lang="fa-IR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3529" y="1545636"/>
          <a:ext cx="8496944" cy="234703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865562"/>
                <a:gridCol w="1399327"/>
                <a:gridCol w="1708527"/>
                <a:gridCol w="1523528"/>
              </a:tblGrid>
              <a:tr h="312494"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500" dirty="0" smtClean="0">
                          <a:cs typeface="B Mitra" pitchFamily="2" charset="-78"/>
                        </a:rPr>
                        <a:t>عنوان طرح</a:t>
                      </a:r>
                    </a:p>
                  </a:txBody>
                  <a:tcPr marT="34290" marB="3429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fa-IR" sz="1500" dirty="0" smtClean="0">
                          <a:cs typeface="B Mitra" pitchFamily="2" charset="-78"/>
                        </a:rPr>
                        <a:t>سال 1391</a:t>
                      </a:r>
                      <a:endParaRPr lang="fa-IR" sz="1500" dirty="0">
                        <a:cs typeface="B Mitra" pitchFamily="2" charset="-78"/>
                      </a:endParaRPr>
                    </a:p>
                  </a:txBody>
                  <a:tcPr marT="34290" marB="3429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Mitra" pitchFamily="2" charset="-7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fa-IR" sz="2000" dirty="0">
                        <a:cs typeface="B Mitra" pitchFamily="2" charset="-78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297180"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000" dirty="0" smtClean="0">
                        <a:cs typeface="B Mitra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500" dirty="0" smtClean="0">
                          <a:solidFill>
                            <a:schemeClr val="bg1"/>
                          </a:solidFill>
                          <a:cs typeface="B Mitra" pitchFamily="2" charset="-78"/>
                        </a:rPr>
                        <a:t>مصوب</a:t>
                      </a:r>
                      <a:endParaRPr lang="fa-IR" sz="1500" dirty="0">
                        <a:solidFill>
                          <a:schemeClr val="bg1"/>
                        </a:solidFill>
                        <a:cs typeface="B Mitra" pitchFamily="2" charset="-78"/>
                      </a:endParaRPr>
                    </a:p>
                  </a:txBody>
                  <a:tcPr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5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تخصيص داده شده</a:t>
                      </a:r>
                      <a:endParaRPr lang="fa-IR" sz="15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5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هزينه شده</a:t>
                      </a:r>
                    </a:p>
                  </a:txBody>
                  <a:tcPr marT="34290" marB="34290" anchor="ctr">
                    <a:solidFill>
                      <a:schemeClr val="accent1"/>
                    </a:solidFill>
                  </a:tcPr>
                </a:tc>
              </a:tr>
              <a:tr h="422910">
                <a:tc>
                  <a:txBody>
                    <a:bodyPr/>
                    <a:lstStyle/>
                    <a:p>
                      <a:pPr algn="ctr"/>
                      <a:r>
                        <a:rPr lang="fa-IR" sz="1500" b="1" dirty="0" smtClean="0">
                          <a:cs typeface="B Titr" pitchFamily="2" charset="-78"/>
                        </a:rPr>
                        <a:t>سرجمع شرکت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itchFamily="2" charset="-78"/>
                        </a:rPr>
                        <a:t>2،182،772</a:t>
                      </a:r>
                      <a:endParaRPr lang="fa-IR" sz="1400" dirty="0">
                        <a:cs typeface="B Titr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Titr" pitchFamily="2" charset="-78"/>
                        </a:rPr>
                        <a:t>1،753،200</a:t>
                      </a:r>
                    </a:p>
                    <a:p>
                      <a:pPr algn="ctr" rtl="1"/>
                      <a:r>
                        <a:rPr lang="fa-IR" sz="1000" b="1" dirty="0" smtClean="0">
                          <a:solidFill>
                            <a:srgbClr val="150C90"/>
                          </a:solidFill>
                          <a:cs typeface="B Mitra" pitchFamily="2" charset="-78"/>
                        </a:rPr>
                        <a:t>(80/3 % مصوب)</a:t>
                      </a:r>
                      <a:endParaRPr lang="fa-IR" sz="1000" b="1" dirty="0">
                        <a:cs typeface="B Titr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dirty="0" smtClean="0">
                          <a:cs typeface="B Titr" pitchFamily="2" charset="-78"/>
                        </a:rPr>
                        <a:t>1،753،139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000" b="1" kern="1200" dirty="0" smtClean="0">
                          <a:solidFill>
                            <a:srgbClr val="150C90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(99/997 % تخصيص)</a:t>
                      </a:r>
                    </a:p>
                  </a:txBody>
                  <a:tcPr marT="34290" marB="34290" anchor="ctr"/>
                </a:tc>
              </a:tr>
              <a:tr h="434340">
                <a:tc>
                  <a:txBody>
                    <a:bodyPr/>
                    <a:lstStyle/>
                    <a:p>
                      <a:pPr rtl="1"/>
                      <a:r>
                        <a:rPr lang="fa-IR" sz="1500" dirty="0" smtClean="0">
                          <a:cs typeface="B Mitra" pitchFamily="2" charset="-78"/>
                        </a:rPr>
                        <a:t>تکمیل</a:t>
                      </a:r>
                      <a:r>
                        <a:rPr lang="fa-IR" sz="1500" baseline="0" dirty="0" smtClean="0">
                          <a:cs typeface="B Mitra" pitchFamily="2" charset="-78"/>
                        </a:rPr>
                        <a:t> واحد یکم نیروگاه بوشهر</a:t>
                      </a:r>
                      <a:endParaRPr lang="fa-IR" sz="1500" dirty="0">
                        <a:cs typeface="B Mitra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itchFamily="2" charset="-78"/>
                        </a:rPr>
                        <a:t>1،908،456</a:t>
                      </a:r>
                      <a:endParaRPr lang="fa-IR" sz="1800" dirty="0">
                        <a:cs typeface="B Mitra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500" dirty="0" smtClean="0">
                          <a:cs typeface="B Mitra" pitchFamily="2" charset="-78"/>
                        </a:rPr>
                        <a:t>1،665،200</a:t>
                      </a:r>
                    </a:p>
                    <a:p>
                      <a:pPr algn="ctr" rtl="1"/>
                      <a:r>
                        <a:rPr lang="fa-IR" sz="900" dirty="0" smtClean="0">
                          <a:solidFill>
                            <a:srgbClr val="150C90"/>
                          </a:solidFill>
                          <a:cs typeface="B Mitra" pitchFamily="2" charset="-78"/>
                        </a:rPr>
                        <a:t>(87/3 % مصوب)</a:t>
                      </a:r>
                      <a:endParaRPr lang="fa-IR" sz="900" dirty="0">
                        <a:solidFill>
                          <a:srgbClr val="150C90"/>
                        </a:solidFill>
                        <a:cs typeface="B Mitra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 smtClean="0">
                          <a:cs typeface="B Mitra" pitchFamily="2" charset="-78"/>
                        </a:rPr>
                        <a:t>1،665،139</a:t>
                      </a:r>
                    </a:p>
                    <a:p>
                      <a:pPr algn="ctr"/>
                      <a:r>
                        <a:rPr lang="fa-IR" sz="900" dirty="0" smtClean="0">
                          <a:solidFill>
                            <a:srgbClr val="150C90"/>
                          </a:solidFill>
                          <a:cs typeface="B Mitra" pitchFamily="2" charset="-78"/>
                        </a:rPr>
                        <a:t>(99/996 % تخصيص)</a:t>
                      </a:r>
                      <a:endParaRPr lang="fa-IR" sz="900" dirty="0">
                        <a:solidFill>
                          <a:srgbClr val="150C90"/>
                        </a:solidFill>
                        <a:cs typeface="B Mitra" pitchFamily="2" charset="-78"/>
                      </a:endParaRPr>
                    </a:p>
                  </a:txBody>
                  <a:tcPr marT="34290" marB="34290" anchor="ctr"/>
                </a:tc>
              </a:tr>
              <a:tr h="434340">
                <a:tc>
                  <a:txBody>
                    <a:bodyPr/>
                    <a:lstStyle/>
                    <a:p>
                      <a:pPr rtl="1"/>
                      <a:r>
                        <a:rPr lang="fa-IR" sz="1500" baseline="0" dirty="0" smtClean="0">
                          <a:cs typeface="B Mitra" pitchFamily="2" charset="-78"/>
                        </a:rPr>
                        <a:t>مطالعه و طراحی نیروگاه اتمي 360 مگاواتي دارخوین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itchFamily="2" charset="-78"/>
                        </a:rPr>
                        <a:t>195،940</a:t>
                      </a:r>
                      <a:endParaRPr lang="fa-IR" sz="1800" dirty="0">
                        <a:cs typeface="B Mitra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500" dirty="0" smtClean="0">
                          <a:cs typeface="B Mitra" pitchFamily="2" charset="-78"/>
                        </a:rPr>
                        <a:t>86،000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900" dirty="0" smtClean="0">
                          <a:solidFill>
                            <a:srgbClr val="150C90"/>
                          </a:solidFill>
                          <a:cs typeface="B Mitra" pitchFamily="2" charset="-78"/>
                        </a:rPr>
                        <a:t>(43/9 % مصوب)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 smtClean="0">
                          <a:cs typeface="B Mitra" pitchFamily="2" charset="-78"/>
                        </a:rPr>
                        <a:t>86،000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900" dirty="0" smtClean="0">
                          <a:solidFill>
                            <a:srgbClr val="150C90"/>
                          </a:solidFill>
                          <a:cs typeface="B Mitra" pitchFamily="2" charset="-78"/>
                        </a:rPr>
                        <a:t>(100 % تخصيص)</a:t>
                      </a:r>
                    </a:p>
                  </a:txBody>
                  <a:tcPr marT="34290" marB="34290" anchor="ctr"/>
                </a:tc>
              </a:tr>
              <a:tr h="434340">
                <a:tc>
                  <a:txBody>
                    <a:bodyPr/>
                    <a:lstStyle/>
                    <a:p>
                      <a:pPr rtl="1"/>
                      <a:r>
                        <a:rPr lang="fa-IR" sz="1500" dirty="0" smtClean="0">
                          <a:cs typeface="B Mitra" pitchFamily="2" charset="-78"/>
                        </a:rPr>
                        <a:t>طراحی و احداث نیروگاه‌های جدید هسته‌اي</a:t>
                      </a:r>
                      <a:endParaRPr lang="fa-IR" sz="1500" dirty="0">
                        <a:cs typeface="B Mitra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itchFamily="2" charset="-78"/>
                        </a:rPr>
                        <a:t>78،376</a:t>
                      </a:r>
                      <a:endParaRPr lang="fa-IR" sz="1800" dirty="0">
                        <a:cs typeface="B Mitra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500" dirty="0" smtClean="0">
                          <a:cs typeface="B Mitra" pitchFamily="2" charset="-78"/>
                        </a:rPr>
                        <a:t>2،000</a:t>
                      </a:r>
                    </a:p>
                    <a:p>
                      <a:pPr algn="ctr" rtl="1"/>
                      <a:r>
                        <a:rPr lang="fa-IR" sz="900" dirty="0" smtClean="0">
                          <a:solidFill>
                            <a:srgbClr val="150C90"/>
                          </a:solidFill>
                          <a:cs typeface="B Mitra" pitchFamily="2" charset="-78"/>
                        </a:rPr>
                        <a:t>(2/6 % مصوب)</a:t>
                      </a:r>
                      <a:endParaRPr lang="fa-IR" sz="900" dirty="0">
                        <a:cs typeface="B Mitra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 smtClean="0">
                          <a:cs typeface="B Mitra" pitchFamily="2" charset="-78"/>
                        </a:rPr>
                        <a:t>2،000</a:t>
                      </a:r>
                    </a:p>
                    <a:p>
                      <a:pPr algn="ctr"/>
                      <a:r>
                        <a:rPr lang="fa-IR" sz="900" dirty="0" smtClean="0">
                          <a:solidFill>
                            <a:srgbClr val="150C90"/>
                          </a:solidFill>
                          <a:cs typeface="B Mitra" pitchFamily="2" charset="-78"/>
                        </a:rPr>
                        <a:t>(100 % تخصيص)</a:t>
                      </a:r>
                      <a:endParaRPr lang="fa-IR" sz="900" dirty="0">
                        <a:cs typeface="B Mitra" pitchFamily="2" charset="-78"/>
                      </a:endParaRPr>
                    </a:p>
                  </a:txBody>
                  <a:tcPr marT="34290" marB="3429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95536" y="1275606"/>
            <a:ext cx="1728192" cy="294131"/>
          </a:xfrm>
          <a:prstGeom prst="rect">
            <a:avLst/>
          </a:prstGeom>
          <a:noFill/>
        </p:spPr>
        <p:txBody>
          <a:bodyPr wrap="square" lIns="77925" tIns="38963" rIns="77925" bIns="38963" rtlCol="1">
            <a:spAutoFit/>
          </a:bodyPr>
          <a:lstStyle/>
          <a:p>
            <a:pPr algn="ctr"/>
            <a:r>
              <a:rPr lang="fa-IR" sz="1400" b="1" dirty="0" smtClean="0">
                <a:cs typeface="B Mitra" pitchFamily="2" charset="-78"/>
              </a:rPr>
              <a:t>ارقام به میلیون ریال</a:t>
            </a:r>
            <a:endParaRPr lang="fa-IR" sz="1400" b="1" dirty="0">
              <a:cs typeface="B Mitra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23528" y="357504"/>
            <a:ext cx="8380224" cy="70207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1" anchor="ctr"/>
          <a:lstStyle/>
          <a:p>
            <a:pPr algn="ctr"/>
            <a:r>
              <a:rPr lang="fa-IR" sz="2000" dirty="0" smtClean="0">
                <a:solidFill>
                  <a:srgbClr val="150C90"/>
                </a:solidFill>
                <a:cs typeface="B Titr" pitchFamily="2" charset="-78"/>
              </a:rPr>
              <a:t>وضعيت بودجه و اعتبارات شركت در قالب طرح‌هاي تملك دارايي‌هاي سرمايه‌اي</a:t>
            </a:r>
            <a:endParaRPr lang="fa-IR" sz="2000" dirty="0">
              <a:solidFill>
                <a:srgbClr val="150C90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17</a:t>
            </a:fld>
            <a:endParaRPr lang="fa-IR"/>
          </a:p>
        </p:txBody>
      </p:sp>
      <p:sp>
        <p:nvSpPr>
          <p:cNvPr id="9" name="Rounded Rectangle 8"/>
          <p:cNvSpPr/>
          <p:nvPr/>
        </p:nvSpPr>
        <p:spPr>
          <a:xfrm>
            <a:off x="1331640" y="249492"/>
            <a:ext cx="6696744" cy="70207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1" anchor="ctr"/>
          <a:lstStyle/>
          <a:p>
            <a:pPr algn="ctr">
              <a:spcBef>
                <a:spcPts val="511"/>
              </a:spcBef>
            </a:pPr>
            <a:r>
              <a:rPr lang="fa-IR" sz="2000" dirty="0" smtClean="0">
                <a:solidFill>
                  <a:srgbClr val="150C90"/>
                </a:solidFill>
                <a:cs typeface="B Titr" pitchFamily="2" charset="-78"/>
              </a:rPr>
              <a:t>عملكرد شركت در قالب:</a:t>
            </a:r>
          </a:p>
          <a:p>
            <a:pPr>
              <a:spcBef>
                <a:spcPts val="511"/>
              </a:spcBef>
            </a:pPr>
            <a:r>
              <a:rPr lang="fa-IR" sz="2000" b="1" dirty="0" smtClean="0">
                <a:solidFill>
                  <a:srgbClr val="150C90"/>
                </a:solidFill>
                <a:cs typeface="B Zar" pitchFamily="2" charset="-78"/>
              </a:rPr>
              <a:t>1- طرح تكميل واحد يكم نيروگاه اتمي بوشهر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475657" y="1221600"/>
          <a:ext cx="6408712" cy="332318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76786"/>
                <a:gridCol w="2831926"/>
              </a:tblGrid>
              <a:tr h="471296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500" dirty="0" smtClean="0">
                          <a:cs typeface="B Mitra" pitchFamily="2" charset="-78"/>
                        </a:rPr>
                        <a:t>شرح فعاليت</a:t>
                      </a:r>
                    </a:p>
                  </a:txBody>
                  <a:tcPr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500" dirty="0" smtClean="0">
                          <a:cs typeface="B Mitra" pitchFamily="2" charset="-78"/>
                        </a:rPr>
                        <a:t>پيشرفت فيزيكي</a:t>
                      </a:r>
                    </a:p>
                    <a:p>
                      <a:pPr algn="ctr" rtl="1"/>
                      <a:r>
                        <a:rPr lang="fa-IR" sz="1100" b="0" dirty="0" smtClean="0">
                          <a:cs typeface="B Mitra" pitchFamily="2" charset="-78"/>
                        </a:rPr>
                        <a:t>(تا پايان سال مالي 1391)</a:t>
                      </a:r>
                      <a:endParaRPr lang="fa-IR" sz="1100" b="0" dirty="0">
                        <a:cs typeface="B Mitra" pitchFamily="2" charset="-78"/>
                      </a:endParaRPr>
                    </a:p>
                  </a:txBody>
                  <a:tcPr marT="34290" marB="34290" anchor="ctr">
                    <a:solidFill>
                      <a:schemeClr val="accent1"/>
                    </a:solidFill>
                  </a:tcPr>
                </a:tc>
              </a:tr>
              <a:tr h="288036">
                <a:tc>
                  <a:txBody>
                    <a:bodyPr/>
                    <a:lstStyle/>
                    <a:p>
                      <a:pPr rtl="1">
                        <a:lnSpc>
                          <a:spcPct val="80000"/>
                        </a:lnSpc>
                      </a:pPr>
                      <a:r>
                        <a:rPr lang="fa-IR" sz="1800" dirty="0" smtClean="0">
                          <a:cs typeface="B Mitra" pitchFamily="2" charset="-78"/>
                        </a:rPr>
                        <a:t>كل طرح</a:t>
                      </a:r>
                      <a:endParaRPr lang="fa-IR" sz="1800" dirty="0">
                        <a:cs typeface="B Mitra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99/88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 marL="68580" marR="68580" marT="0" marB="0"/>
                </a:tc>
              </a:tr>
              <a:tr h="233172">
                <a:tc>
                  <a:txBody>
                    <a:bodyPr/>
                    <a:lstStyle/>
                    <a:p>
                      <a:pPr rtl="1">
                        <a:lnSpc>
                          <a:spcPct val="80000"/>
                        </a:lnSpc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     - طراحی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Mitra"/>
                        </a:rPr>
                        <a:t>99/89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/>
                </a:tc>
              </a:tr>
              <a:tr h="233172">
                <a:tc>
                  <a:txBody>
                    <a:bodyPr/>
                    <a:lstStyle/>
                    <a:p>
                      <a:pPr rtl="1">
                        <a:lnSpc>
                          <a:spcPct val="80000"/>
                        </a:lnSpc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     - ساخت و تأمين تجهيزات</a:t>
                      </a:r>
                      <a:endParaRPr lang="fa-IR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Mitra"/>
                        </a:rPr>
                        <a:t>100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/>
                </a:tc>
              </a:tr>
              <a:tr h="233172">
                <a:tc>
                  <a:txBody>
                    <a:bodyPr/>
                    <a:lstStyle/>
                    <a:p>
                      <a:pPr rtl="1">
                        <a:lnSpc>
                          <a:spcPct val="80000"/>
                        </a:lnSpc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     - توليد مدارك انتگراسيون</a:t>
                      </a:r>
                      <a:endParaRPr lang="fa-IR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Mitra"/>
                        </a:rPr>
                        <a:t>99/98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/>
                </a:tc>
              </a:tr>
              <a:tr h="230756">
                <a:tc>
                  <a:txBody>
                    <a:bodyPr/>
                    <a:lstStyle/>
                    <a:p>
                      <a:pPr algn="r" rtl="1">
                        <a:lnSpc>
                          <a:spcPct val="85000"/>
                        </a:lnSpc>
                        <a:spcAft>
                          <a:spcPts val="0"/>
                        </a:spcAft>
                        <a:tabLst>
                          <a:tab pos="237490" algn="l"/>
                        </a:tabLst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     - كارهاي ساختماني</a:t>
                      </a: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Mitra"/>
                        </a:rPr>
                        <a:t>99/999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/>
                </a:tc>
              </a:tr>
              <a:tr h="230756">
                <a:tc>
                  <a:txBody>
                    <a:bodyPr/>
                    <a:lstStyle/>
                    <a:p>
                      <a:pPr algn="r" rtl="1">
                        <a:lnSpc>
                          <a:spcPct val="85000"/>
                        </a:lnSpc>
                        <a:spcAft>
                          <a:spcPts val="0"/>
                        </a:spcAft>
                        <a:tabLst>
                          <a:tab pos="237490" algn="l"/>
                        </a:tabLst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     - بازسازي ساختمان‌ها</a:t>
                      </a: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Mitra"/>
                        </a:rPr>
                        <a:t>100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/>
                </a:tc>
              </a:tr>
              <a:tr h="230756">
                <a:tc>
                  <a:txBody>
                    <a:bodyPr/>
                    <a:lstStyle/>
                    <a:p>
                      <a:pPr algn="r" rtl="1">
                        <a:lnSpc>
                          <a:spcPct val="85000"/>
                        </a:lnSpc>
                        <a:spcAft>
                          <a:spcPts val="0"/>
                        </a:spcAft>
                        <a:tabLst>
                          <a:tab pos="237490" algn="l"/>
                        </a:tabLst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     - تعمير تجهيزات</a:t>
                      </a: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Mitra"/>
                        </a:rPr>
                        <a:t>99/93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/>
                </a:tc>
              </a:tr>
              <a:tr h="230756">
                <a:tc>
                  <a:txBody>
                    <a:bodyPr/>
                    <a:lstStyle/>
                    <a:p>
                      <a:pPr algn="r" rtl="1">
                        <a:lnSpc>
                          <a:spcPct val="85000"/>
                        </a:lnSpc>
                        <a:spcAft>
                          <a:spcPts val="0"/>
                        </a:spcAft>
                        <a:tabLst>
                          <a:tab pos="237490" algn="l"/>
                        </a:tabLst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     - نصب</a:t>
                      </a: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Mitra"/>
                        </a:rPr>
                        <a:t>99/999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/>
                </a:tc>
              </a:tr>
              <a:tr h="230756">
                <a:tc>
                  <a:txBody>
                    <a:bodyPr/>
                    <a:lstStyle/>
                    <a:p>
                      <a:pPr algn="r" rtl="1">
                        <a:lnSpc>
                          <a:spcPct val="85000"/>
                        </a:lnSpc>
                        <a:spcAft>
                          <a:spcPts val="0"/>
                        </a:spcAft>
                        <a:tabLst>
                          <a:tab pos="237490" algn="l"/>
                        </a:tabLst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     - راه‌اندازي و توليد مدارك مرتبط با راه‌اندازي</a:t>
                      </a: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Mitra"/>
                        </a:rPr>
                        <a:t>97/27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 anchor="ctr"/>
                </a:tc>
              </a:tr>
              <a:tr h="230756">
                <a:tc>
                  <a:txBody>
                    <a:bodyPr/>
                    <a:lstStyle/>
                    <a:p>
                      <a:pPr algn="r" rtl="1">
                        <a:lnSpc>
                          <a:spcPct val="85000"/>
                        </a:lnSpc>
                        <a:spcAft>
                          <a:spcPts val="0"/>
                        </a:spcAft>
                        <a:tabLst>
                          <a:tab pos="237490" algn="l"/>
                        </a:tabLst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     - آموزش</a:t>
                      </a: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Mitra"/>
                        </a:rPr>
                        <a:t>99/69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/>
                </a:tc>
              </a:tr>
              <a:tr h="230756">
                <a:tc>
                  <a:txBody>
                    <a:bodyPr/>
                    <a:lstStyle/>
                    <a:p>
                      <a:pPr algn="r" rtl="1">
                        <a:lnSpc>
                          <a:spcPct val="85000"/>
                        </a:lnSpc>
                        <a:spcAft>
                          <a:spcPts val="0"/>
                        </a:spcAft>
                        <a:tabLst>
                          <a:tab pos="237490" algn="l"/>
                        </a:tabLst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     - اخذ پروانه</a:t>
                      </a: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Mitra"/>
                        </a:rPr>
                        <a:t>99/86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/>
                </a:tc>
              </a:tr>
              <a:tr h="230756">
                <a:tc>
                  <a:txBody>
                    <a:bodyPr/>
                    <a:lstStyle/>
                    <a:p>
                      <a:pPr algn="r" rtl="1">
                        <a:lnSpc>
                          <a:spcPct val="85000"/>
                        </a:lnSpc>
                        <a:spcAft>
                          <a:spcPts val="0"/>
                        </a:spcAft>
                        <a:tabLst>
                          <a:tab pos="237490" algn="l"/>
                        </a:tabLst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     - اخذ مجوز</a:t>
                      </a: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4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Mitra"/>
                        </a:rPr>
                        <a:t>98/79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331640" y="1005576"/>
            <a:ext cx="1512168" cy="294131"/>
          </a:xfrm>
          <a:prstGeom prst="rect">
            <a:avLst/>
          </a:prstGeom>
          <a:noFill/>
        </p:spPr>
        <p:txBody>
          <a:bodyPr wrap="square" lIns="77925" tIns="38963" rIns="77925" bIns="38963" rtlCol="1">
            <a:spAutoFit/>
          </a:bodyPr>
          <a:lstStyle/>
          <a:p>
            <a:pPr algn="ctr"/>
            <a:r>
              <a:rPr lang="fa-IR" sz="1400" b="1" dirty="0" smtClean="0">
                <a:cs typeface="B Mitra" pitchFamily="2" charset="-78"/>
              </a:rPr>
              <a:t>ارقام به درصد</a:t>
            </a:r>
            <a:endParaRPr lang="fa-IR" sz="1400" b="1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18</a:t>
            </a:fld>
            <a:endParaRPr lang="fa-IR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23529" y="1167594"/>
            <a:ext cx="8568952" cy="3618402"/>
          </a:xfrm>
        </p:spPr>
        <p:txBody>
          <a:bodyPr>
            <a:normAutofit fontScale="92500" lnSpcReduction="10000"/>
          </a:bodyPr>
          <a:lstStyle/>
          <a:p>
            <a:pPr marL="384214" indent="-232693" algn="justLow">
              <a:spcBef>
                <a:spcPts val="256"/>
              </a:spcBef>
              <a:buNone/>
            </a:pPr>
            <a:r>
              <a:rPr lang="fa-IR" sz="2000" b="1" u="sng" dirty="0" smtClean="0">
                <a:solidFill>
                  <a:srgbClr val="150C90"/>
                </a:solidFill>
                <a:cs typeface="B Mitra" pitchFamily="2" charset="-78"/>
              </a:rPr>
              <a:t>فعاليت‌هاي كليدي طرح‌</a:t>
            </a:r>
          </a:p>
          <a:p>
            <a:pPr marL="384214" indent="-232693" algn="justLow">
              <a:spcBef>
                <a:spcPts val="256"/>
              </a:spcBef>
              <a:buNone/>
            </a:pPr>
            <a:endParaRPr lang="fa-IR" sz="400" b="1" dirty="0" smtClean="0">
              <a:cs typeface="B Mitra" pitchFamily="2" charset="-78"/>
            </a:endParaRPr>
          </a:p>
          <a:p>
            <a:pPr marL="384214" indent="-232693" algn="justLow">
              <a:lnSpc>
                <a:spcPct val="150000"/>
              </a:lnSpc>
              <a:spcBef>
                <a:spcPts val="256"/>
              </a:spcBef>
              <a:buFont typeface="Courier New" pitchFamily="49" charset="0"/>
              <a:buChar char="o"/>
            </a:pPr>
            <a:r>
              <a:rPr lang="ar-SA" sz="1700" b="1" dirty="0" smtClean="0">
                <a:cs typeface="B Zar" pitchFamily="2" charset="-78"/>
              </a:rPr>
              <a:t>رسيدن توان الكتريكي نيروگاه به 950 مگاوات</a:t>
            </a:r>
            <a:r>
              <a:rPr lang="fa-IR" sz="1700" b="1" dirty="0" smtClean="0">
                <a:cs typeface="B Zar" pitchFamily="2" charset="-78"/>
              </a:rPr>
              <a:t>: </a:t>
            </a:r>
            <a:r>
              <a:rPr lang="fa-IR" sz="1500" b="1" dirty="0" smtClean="0">
                <a:solidFill>
                  <a:schemeClr val="accent6">
                    <a:lumMod val="50000"/>
                  </a:schemeClr>
                </a:solidFill>
                <a:cs typeface="B Zar" pitchFamily="2" charset="-78"/>
              </a:rPr>
              <a:t>9 ارديبهشت </a:t>
            </a:r>
            <a:r>
              <a:rPr lang="ar-SA" sz="1500" b="1" dirty="0" smtClean="0">
                <a:solidFill>
                  <a:schemeClr val="accent6">
                    <a:lumMod val="50000"/>
                  </a:schemeClr>
                </a:solidFill>
                <a:cs typeface="B Zar" pitchFamily="2" charset="-78"/>
              </a:rPr>
              <a:t>139</a:t>
            </a:r>
            <a:r>
              <a:rPr lang="fa-IR" sz="1500" b="1" dirty="0" smtClean="0">
                <a:solidFill>
                  <a:schemeClr val="accent6">
                    <a:lumMod val="50000"/>
                  </a:schemeClr>
                </a:solidFill>
                <a:cs typeface="B Zar" pitchFamily="2" charset="-78"/>
              </a:rPr>
              <a:t>1</a:t>
            </a:r>
          </a:p>
          <a:p>
            <a:pPr marL="384214" indent="-232693" algn="justLow">
              <a:lnSpc>
                <a:spcPct val="150000"/>
              </a:lnSpc>
              <a:spcBef>
                <a:spcPts val="256"/>
              </a:spcBef>
              <a:buFont typeface="Courier New" pitchFamily="49" charset="0"/>
              <a:buChar char="o"/>
            </a:pPr>
            <a:r>
              <a:rPr lang="ar-SA" sz="1700" b="1" dirty="0" smtClean="0">
                <a:cs typeface="B Zar" pitchFamily="2" charset="-78"/>
              </a:rPr>
              <a:t>ورود به مرحله</a:t>
            </a:r>
            <a:r>
              <a:rPr lang="fa-IR" sz="1700" b="1" dirty="0" smtClean="0">
                <a:cs typeface="B Zar" pitchFamily="2" charset="-78"/>
              </a:rPr>
              <a:t> تعميرات پيشگيرانه برنامه‌ريزي شده: </a:t>
            </a:r>
            <a:r>
              <a:rPr lang="fa-IR" sz="2000" b="1" dirty="0" smtClean="0">
                <a:cs typeface="B Zar" pitchFamily="2" charset="-78"/>
              </a:rPr>
              <a:t> </a:t>
            </a:r>
            <a:r>
              <a:rPr lang="fa-IR" sz="1500" b="1" dirty="0" smtClean="0">
                <a:solidFill>
                  <a:schemeClr val="accent6">
                    <a:lumMod val="50000"/>
                  </a:schemeClr>
                </a:solidFill>
                <a:cs typeface="B Zar" pitchFamily="2" charset="-78"/>
              </a:rPr>
              <a:t>10ارديبهشت </a:t>
            </a:r>
            <a:r>
              <a:rPr lang="ar-SA" sz="1500" b="1" dirty="0" smtClean="0">
                <a:solidFill>
                  <a:schemeClr val="accent6">
                    <a:lumMod val="50000"/>
                  </a:schemeClr>
                </a:solidFill>
                <a:cs typeface="B Zar" pitchFamily="2" charset="-78"/>
              </a:rPr>
              <a:t>139</a:t>
            </a:r>
            <a:r>
              <a:rPr lang="fa-IR" sz="1500" b="1" dirty="0" smtClean="0">
                <a:solidFill>
                  <a:schemeClr val="accent6">
                    <a:lumMod val="50000"/>
                  </a:schemeClr>
                </a:solidFill>
                <a:cs typeface="B Zar" pitchFamily="2" charset="-78"/>
              </a:rPr>
              <a:t>1</a:t>
            </a:r>
          </a:p>
          <a:p>
            <a:pPr marL="384214" indent="-232693" algn="justLow">
              <a:lnSpc>
                <a:spcPct val="150000"/>
              </a:lnSpc>
              <a:spcBef>
                <a:spcPts val="256"/>
              </a:spcBef>
              <a:buFont typeface="Courier New" pitchFamily="49" charset="0"/>
              <a:buChar char="o"/>
            </a:pPr>
            <a:r>
              <a:rPr lang="ar-SA" sz="1700" b="1" dirty="0" smtClean="0">
                <a:cs typeface="B Zar" pitchFamily="2" charset="-78"/>
              </a:rPr>
              <a:t>اعطاي مجوز ويژه براي ورود به مرحله تا 100 درصد توان نيروگاه </a:t>
            </a:r>
            <a:r>
              <a:rPr lang="fa-IR" sz="1700" b="1" dirty="0" smtClean="0">
                <a:cs typeface="B Zar" pitchFamily="2" charset="-78"/>
              </a:rPr>
              <a:t>(</a:t>
            </a:r>
            <a:r>
              <a:rPr lang="ar-SA" sz="1700" b="1" dirty="0" smtClean="0">
                <a:cs typeface="B Zar" pitchFamily="2" charset="-78"/>
              </a:rPr>
              <a:t>مرحله</a:t>
            </a:r>
            <a:r>
              <a:rPr lang="fa-IR" sz="1700" b="1" dirty="0" smtClean="0">
                <a:cs typeface="B Zar" pitchFamily="2" charset="-78"/>
              </a:rPr>
              <a:t>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C3</a:t>
            </a:r>
            <a:r>
              <a:rPr lang="fa-IR" sz="1700" b="1" dirty="0" smtClean="0">
                <a:cs typeface="B Zar" pitchFamily="2" charset="-78"/>
              </a:rPr>
              <a:t>) </a:t>
            </a:r>
            <a:r>
              <a:rPr lang="ar-SA" sz="1700" b="1" dirty="0" smtClean="0">
                <a:cs typeface="B Zar" pitchFamily="2" charset="-78"/>
              </a:rPr>
              <a:t>از سوي نظام ايمني</a:t>
            </a:r>
            <a:r>
              <a:rPr lang="fa-IR" sz="1700" b="1" dirty="0" smtClean="0">
                <a:cs typeface="B Zar" pitchFamily="2" charset="-78"/>
              </a:rPr>
              <a:t> هسته‌اي كشور:</a:t>
            </a:r>
            <a:r>
              <a:rPr lang="fa-IR" sz="1500" b="1" dirty="0" smtClean="0">
                <a:cs typeface="B Zar" pitchFamily="2" charset="-78"/>
              </a:rPr>
              <a:t> </a:t>
            </a:r>
            <a:r>
              <a:rPr lang="fa-IR" sz="1500" b="1" dirty="0" smtClean="0">
                <a:solidFill>
                  <a:schemeClr val="accent6">
                    <a:lumMod val="50000"/>
                  </a:schemeClr>
                </a:solidFill>
                <a:cs typeface="B Zar" pitchFamily="2" charset="-78"/>
              </a:rPr>
              <a:t>7 خرداد </a:t>
            </a:r>
            <a:r>
              <a:rPr lang="ar-SA" sz="1500" b="1" dirty="0" smtClean="0">
                <a:solidFill>
                  <a:schemeClr val="accent6">
                    <a:lumMod val="50000"/>
                  </a:schemeClr>
                </a:solidFill>
                <a:cs typeface="B Zar" pitchFamily="2" charset="-78"/>
              </a:rPr>
              <a:t>139</a:t>
            </a:r>
            <a:r>
              <a:rPr lang="fa-IR" sz="1500" b="1" dirty="0" smtClean="0">
                <a:solidFill>
                  <a:schemeClr val="accent6">
                    <a:lumMod val="50000"/>
                  </a:schemeClr>
                </a:solidFill>
                <a:cs typeface="B Zar" pitchFamily="2" charset="-78"/>
              </a:rPr>
              <a:t>1</a:t>
            </a:r>
          </a:p>
          <a:p>
            <a:pPr marL="384214" indent="-232693" algn="justLow">
              <a:lnSpc>
                <a:spcPct val="150000"/>
              </a:lnSpc>
              <a:spcBef>
                <a:spcPts val="256"/>
              </a:spcBef>
              <a:buFont typeface="Courier New" pitchFamily="49" charset="0"/>
              <a:buChar char="o"/>
            </a:pPr>
            <a:r>
              <a:rPr lang="ar-SA" sz="1700" b="1" dirty="0" smtClean="0">
                <a:cs typeface="B Zar" pitchFamily="2" charset="-78"/>
              </a:rPr>
              <a:t>اتصال به شبكه سراسري برق كشور و ورود به مرحله</a:t>
            </a:r>
            <a:r>
              <a:rPr lang="fa-IR" sz="1700" b="1" dirty="0" smtClean="0">
                <a:cs typeface="B Zar" pitchFamily="2" charset="-78"/>
              </a:rPr>
              <a:t> </a:t>
            </a:r>
            <a:r>
              <a:rPr lang="en-US" sz="1700" b="1" dirty="0" smtClean="0">
                <a:cs typeface="B Zar" pitchFamily="2" charset="-78"/>
              </a:rPr>
              <a:t>C3</a:t>
            </a:r>
            <a:r>
              <a:rPr lang="fa-IR" sz="1700" b="1" dirty="0" smtClean="0">
                <a:cs typeface="B Zar" pitchFamily="2" charset="-78"/>
              </a:rPr>
              <a:t>:</a:t>
            </a:r>
            <a:r>
              <a:rPr lang="fa-IR" sz="1500" b="1" dirty="0" smtClean="0">
                <a:cs typeface="B Zar" pitchFamily="2" charset="-78"/>
              </a:rPr>
              <a:t> </a:t>
            </a:r>
            <a:r>
              <a:rPr lang="fa-IR" sz="1500" b="1" dirty="0" smtClean="0">
                <a:solidFill>
                  <a:schemeClr val="accent6">
                    <a:lumMod val="50000"/>
                  </a:schemeClr>
                </a:solidFill>
                <a:cs typeface="B Zar" pitchFamily="2" charset="-78"/>
              </a:rPr>
              <a:t>17 تير 1391 </a:t>
            </a:r>
          </a:p>
          <a:p>
            <a:pPr marL="384214" indent="-232693" algn="justLow">
              <a:lnSpc>
                <a:spcPct val="150000"/>
              </a:lnSpc>
              <a:spcBef>
                <a:spcPts val="256"/>
              </a:spcBef>
              <a:buFont typeface="Courier New" pitchFamily="49" charset="0"/>
              <a:buChar char="o"/>
            </a:pPr>
            <a:r>
              <a:rPr lang="ar-SA" sz="1700" b="1" dirty="0" smtClean="0">
                <a:cs typeface="B Zar" pitchFamily="2" charset="-78"/>
              </a:rPr>
              <a:t>دستيابي به توان 1000 مگاوات</a:t>
            </a:r>
            <a:r>
              <a:rPr lang="fa-IR" sz="1700" b="1" dirty="0" smtClean="0">
                <a:cs typeface="B Zar" pitchFamily="2" charset="-78"/>
              </a:rPr>
              <a:t>:</a:t>
            </a:r>
            <a:r>
              <a:rPr lang="fa-IR" sz="1500" b="1" dirty="0" smtClean="0">
                <a:cs typeface="B Zar" pitchFamily="2" charset="-78"/>
              </a:rPr>
              <a:t> </a:t>
            </a:r>
            <a:r>
              <a:rPr lang="fa-IR" sz="1500" b="1" dirty="0" smtClean="0">
                <a:solidFill>
                  <a:schemeClr val="accent6">
                    <a:lumMod val="50000"/>
                  </a:schemeClr>
                </a:solidFill>
                <a:cs typeface="B Zar" pitchFamily="2" charset="-78"/>
              </a:rPr>
              <a:t>9 شهريور 1391</a:t>
            </a:r>
          </a:p>
          <a:p>
            <a:pPr marL="384214" indent="-232693" algn="justLow">
              <a:lnSpc>
                <a:spcPct val="150000"/>
              </a:lnSpc>
              <a:spcBef>
                <a:spcPts val="256"/>
              </a:spcBef>
              <a:buFont typeface="Courier New" pitchFamily="49" charset="0"/>
              <a:buChar char="o"/>
            </a:pPr>
            <a:r>
              <a:rPr lang="ar-SA" sz="1700" b="1" dirty="0" smtClean="0">
                <a:cs typeface="B Zar" pitchFamily="2" charset="-78"/>
              </a:rPr>
              <a:t>انجام تست‌هاي باقيمانده از مراحل مختلف بهره‌برداري نيروگاه</a:t>
            </a:r>
            <a:endParaRPr lang="fa-IR" sz="1700" b="1" dirty="0" smtClean="0">
              <a:cs typeface="B Zar" pitchFamily="2" charset="-78"/>
            </a:endParaRPr>
          </a:p>
          <a:p>
            <a:pPr marL="384214" indent="-232693" algn="justLow">
              <a:lnSpc>
                <a:spcPct val="150000"/>
              </a:lnSpc>
              <a:spcBef>
                <a:spcPts val="256"/>
              </a:spcBef>
              <a:buFont typeface="Courier New" pitchFamily="49" charset="0"/>
              <a:buChar char="o"/>
            </a:pPr>
            <a:r>
              <a:rPr lang="fa-IR" sz="1700" b="1" dirty="0" smtClean="0">
                <a:cs typeface="B Zar" pitchFamily="2" charset="-78"/>
              </a:rPr>
              <a:t>توليد حدود 1850ميليون كيلووات ساعت برق در سال 1391</a:t>
            </a:r>
            <a:endParaRPr lang="fa-IR" sz="1500" b="1" dirty="0" smtClean="0">
              <a:cs typeface="B Zar" pitchFamily="2" charset="-7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39553" y="249492"/>
            <a:ext cx="8136904" cy="756084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1" anchor="ctr"/>
          <a:lstStyle/>
          <a:p>
            <a:pPr>
              <a:spcBef>
                <a:spcPts val="511"/>
              </a:spcBef>
            </a:pPr>
            <a:r>
              <a:rPr lang="fa-IR" sz="2000" dirty="0" smtClean="0">
                <a:solidFill>
                  <a:srgbClr val="150C90"/>
                </a:solidFill>
                <a:cs typeface="B Titr" pitchFamily="2" charset="-78"/>
              </a:rPr>
              <a:t>عملكرد شركت در قالب:</a:t>
            </a:r>
          </a:p>
          <a:p>
            <a:pPr>
              <a:spcBef>
                <a:spcPts val="511"/>
              </a:spcBef>
            </a:pPr>
            <a:r>
              <a:rPr lang="fa-IR" sz="2000" b="1" dirty="0" smtClean="0">
                <a:solidFill>
                  <a:srgbClr val="150C90"/>
                </a:solidFill>
                <a:cs typeface="B Zar" pitchFamily="2" charset="-78"/>
              </a:rPr>
              <a:t>1- طرح تكميل واحد يكم نيروگاه اتمي بوشهر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19</a:t>
            </a:fld>
            <a:endParaRPr lang="fa-IR"/>
          </a:p>
        </p:txBody>
      </p:sp>
      <p:sp>
        <p:nvSpPr>
          <p:cNvPr id="7" name="Rounded Rectangle 6"/>
          <p:cNvSpPr/>
          <p:nvPr/>
        </p:nvSpPr>
        <p:spPr>
          <a:xfrm>
            <a:off x="539553" y="249492"/>
            <a:ext cx="8136904" cy="756084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1" anchor="ctr"/>
          <a:lstStyle/>
          <a:p>
            <a:pPr>
              <a:spcBef>
                <a:spcPts val="511"/>
              </a:spcBef>
            </a:pPr>
            <a:r>
              <a:rPr lang="fa-IR" sz="2000" dirty="0" smtClean="0">
                <a:solidFill>
                  <a:srgbClr val="150C90"/>
                </a:solidFill>
                <a:cs typeface="B Titr" pitchFamily="2" charset="-78"/>
              </a:rPr>
              <a:t>عملكرد شركت در قالب:</a:t>
            </a:r>
          </a:p>
          <a:p>
            <a:pPr>
              <a:spcBef>
                <a:spcPts val="511"/>
              </a:spcBef>
            </a:pPr>
            <a:r>
              <a:rPr lang="fa-IR" sz="2000" b="1" dirty="0" smtClean="0">
                <a:solidFill>
                  <a:srgbClr val="150C90"/>
                </a:solidFill>
                <a:cs typeface="B Zar" pitchFamily="2" charset="-78"/>
              </a:rPr>
              <a:t>1- طرح تكميل واحد يكم نيروگاه اتمي بوشهر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71471" y="1500180"/>
          <a:ext cx="8358247" cy="3161859"/>
        </p:xfrm>
        <a:graphic>
          <a:graphicData uri="http://schemas.openxmlformats.org/drawingml/2006/table">
            <a:tbl>
              <a:tblPr rtl="1"/>
              <a:tblGrid>
                <a:gridCol w="1780975"/>
                <a:gridCol w="1378162"/>
                <a:gridCol w="1531382"/>
                <a:gridCol w="1899654"/>
                <a:gridCol w="1768074"/>
              </a:tblGrid>
              <a:tr h="323915">
                <a:tc>
                  <a:txBody>
                    <a:bodyPr/>
                    <a:lstStyle/>
                    <a:p>
                      <a:pPr algn="ctr" rtl="1"/>
                      <a:r>
                        <a:rPr lang="fa-IR" sz="1200" b="1" dirty="0" smtClean="0">
                          <a:cs typeface="B Mitra" pitchFamily="2" charset="-78"/>
                        </a:rPr>
                        <a:t>ماه‌هاي توليد</a:t>
                      </a:r>
                      <a:endParaRPr lang="fa-IR" sz="1200" b="1" dirty="0">
                        <a:cs typeface="B Mitra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auto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B Mitra" pitchFamily="2" charset="-78"/>
                        </a:rPr>
                        <a:t>توليد كل </a:t>
                      </a:r>
                      <a:endParaRPr lang="fa-IR" sz="1200" b="1" i="0" u="none" strike="noStrike" dirty="0" smtClean="0">
                        <a:solidFill>
                          <a:srgbClr val="000000"/>
                        </a:solidFill>
                        <a:latin typeface="B Nazanin"/>
                        <a:cs typeface="B Mitra" pitchFamily="2" charset="-78"/>
                      </a:endParaRPr>
                    </a:p>
                    <a:p>
                      <a:pPr algn="ctr" rtl="1" fontAlgn="auto"/>
                      <a:r>
                        <a:rPr lang="fa-IR" sz="800" b="0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Mitra" pitchFamily="2" charset="-78"/>
                        </a:rPr>
                        <a:t>(ميليون كيلووات </a:t>
                      </a:r>
                      <a:r>
                        <a:rPr lang="fa-IR" sz="800" b="0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B Mitra" pitchFamily="2" charset="-78"/>
                        </a:rPr>
                        <a:t>ساعت)</a:t>
                      </a:r>
                    </a:p>
                  </a:txBody>
                  <a:tcPr marL="5984" marR="5984" marT="4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auto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B Mitra" pitchFamily="2" charset="-78"/>
                        </a:rPr>
                        <a:t>مصرف نيروگاه </a:t>
                      </a:r>
                      <a:endParaRPr lang="fa-IR" sz="1200" b="1" i="0" u="none" strike="noStrike" dirty="0" smtClean="0">
                        <a:solidFill>
                          <a:srgbClr val="000000"/>
                        </a:solidFill>
                        <a:latin typeface="B Nazanin"/>
                        <a:cs typeface="B Mitra" pitchFamily="2" charset="-78"/>
                      </a:endParaRPr>
                    </a:p>
                    <a:p>
                      <a:pPr algn="ctr" rtl="1" fontAlgn="auto"/>
                      <a:r>
                        <a:rPr lang="fa-IR" sz="800" b="0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Mitra" pitchFamily="2" charset="-78"/>
                        </a:rPr>
                        <a:t>(ميليون كيلووات ساعت)</a:t>
                      </a:r>
                      <a:endParaRPr lang="fa-IR" sz="800" b="0" i="0" u="none" strike="noStrike" dirty="0">
                        <a:solidFill>
                          <a:srgbClr val="000000"/>
                        </a:solidFill>
                        <a:latin typeface="B Nazanin"/>
                        <a:cs typeface="B Mitra" pitchFamily="2" charset="-78"/>
                      </a:endParaRPr>
                    </a:p>
                  </a:txBody>
                  <a:tcPr marL="5984" marR="5984" marT="4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B Mitra" pitchFamily="2" charset="-78"/>
                        </a:rPr>
                        <a:t>برق تحويلي به شبكه </a:t>
                      </a:r>
                      <a:endParaRPr lang="fa-IR" sz="1200" b="1" i="0" u="none" strike="noStrike" dirty="0" smtClean="0">
                        <a:solidFill>
                          <a:srgbClr val="000000"/>
                        </a:solidFill>
                        <a:latin typeface="B Nazanin"/>
                        <a:cs typeface="B Mitra" pitchFamily="2" charset="-78"/>
                      </a:endParaRPr>
                    </a:p>
                    <a:p>
                      <a:pPr algn="ctr" rtl="1" fontAlgn="ctr"/>
                      <a:r>
                        <a:rPr lang="fa-IR" sz="800" b="0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Mitra" pitchFamily="2" charset="-78"/>
                        </a:rPr>
                        <a:t>(ميليون كيلووات ساعت)</a:t>
                      </a:r>
                      <a:endParaRPr lang="fa-IR" sz="800" b="0" i="0" u="none" strike="noStrike" dirty="0">
                        <a:solidFill>
                          <a:srgbClr val="000000"/>
                        </a:solidFill>
                        <a:latin typeface="B Nazanin"/>
                        <a:cs typeface="B Mitra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B Mitra" pitchFamily="2" charset="-78"/>
                        </a:rPr>
                        <a:t>درآمد فروش </a:t>
                      </a:r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Mitra" pitchFamily="2" charset="-78"/>
                        </a:rPr>
                        <a:t>برق 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800" b="0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Mitra" pitchFamily="2" charset="-78"/>
                        </a:rPr>
                        <a:t>(ميليون ريال)</a:t>
                      </a:r>
                    </a:p>
                  </a:txBody>
                  <a:tcPr marL="5984" marR="5984" marT="4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11084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سال 1390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345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29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316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96،256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8738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فروردين</a:t>
                      </a:r>
                    </a:p>
                  </a:txBody>
                  <a:tcPr marL="5984" marR="5984" marT="4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406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49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357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43,608</a:t>
                      </a:r>
                    </a:p>
                  </a:txBody>
                  <a:tcPr marL="5984" marR="5984" marT="44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29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ارديبهشت</a:t>
                      </a:r>
                    </a:p>
                  </a:txBody>
                  <a:tcPr marL="5984" marR="5984" marT="4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161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18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143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43,970</a:t>
                      </a:r>
                    </a:p>
                  </a:txBody>
                  <a:tcPr marL="5984" marR="5984" marT="44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29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تير</a:t>
                      </a:r>
                    </a:p>
                  </a:txBody>
                  <a:tcPr marL="5984" marR="5984" marT="4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120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16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103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46,412</a:t>
                      </a:r>
                    </a:p>
                  </a:txBody>
                  <a:tcPr marL="5984" marR="5984" marT="44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29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مرداد</a:t>
                      </a:r>
                    </a:p>
                  </a:txBody>
                  <a:tcPr marL="5984" marR="5984" marT="4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263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36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228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109,293</a:t>
                      </a:r>
                    </a:p>
                  </a:txBody>
                  <a:tcPr marL="5984" marR="5984" marT="44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29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شهريور</a:t>
                      </a:r>
                    </a:p>
                  </a:txBody>
                  <a:tcPr marL="5984" marR="5984" marT="4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338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36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301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117,130</a:t>
                      </a:r>
                    </a:p>
                  </a:txBody>
                  <a:tcPr marL="5984" marR="5984" marT="44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29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مهر</a:t>
                      </a:r>
                    </a:p>
                  </a:txBody>
                  <a:tcPr marL="5984" marR="5984" marT="4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115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10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103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38,363</a:t>
                      </a:r>
                    </a:p>
                  </a:txBody>
                  <a:tcPr marL="5984" marR="5984" marT="44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202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دي</a:t>
                      </a:r>
                    </a:p>
                  </a:txBody>
                  <a:tcPr marL="5984" marR="5984" marT="4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278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25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252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chemeClr val="tx1"/>
                          </a:solidFill>
                          <a:latin typeface="B Nazanin"/>
                          <a:cs typeface="B Nazanin" pitchFamily="2" charset="-78"/>
                        </a:rPr>
                        <a:t>37,675</a:t>
                      </a:r>
                    </a:p>
                  </a:txBody>
                  <a:tcPr marL="5984" marR="5984" marT="44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202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اسفند</a:t>
                      </a:r>
                    </a:p>
                  </a:txBody>
                  <a:tcPr marL="5984" marR="5984" marT="4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170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14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156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200" b="1" i="0" u="none" strike="noStrike" dirty="0">
                          <a:solidFill>
                            <a:schemeClr val="tx1"/>
                          </a:solidFill>
                          <a:latin typeface="B Nazanin"/>
                          <a:cs typeface="B Nazanin" pitchFamily="2" charset="-78"/>
                        </a:rPr>
                        <a:t>22,602</a:t>
                      </a:r>
                    </a:p>
                  </a:txBody>
                  <a:tcPr marL="5984" marR="5984" marT="44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839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جمع سال 1391</a:t>
                      </a:r>
                    </a:p>
                  </a:txBody>
                  <a:tcPr marL="5984" marR="5984" marT="4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1,851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204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1,643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459,053</a:t>
                      </a:r>
                    </a:p>
                  </a:txBody>
                  <a:tcPr marL="5984" marR="5984" marT="44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2800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سال 1392 </a:t>
                      </a:r>
                      <a:r>
                        <a:rPr lang="fa-IR" sz="11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Mitra" pitchFamily="2" charset="-78"/>
                        </a:rPr>
                        <a:t>(تا 92/5/31)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Mitra" pitchFamily="2" charset="-78"/>
                      </a:endParaRPr>
                    </a:p>
                  </a:txBody>
                  <a:tcPr marL="5984" marR="5984" marT="4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1،053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107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946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-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1934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5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Mitra" pitchFamily="2" charset="-78"/>
                        </a:rPr>
                        <a:t>جمع كل</a:t>
                      </a:r>
                      <a:endParaRPr lang="fa-IR" sz="15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Mitra" pitchFamily="2" charset="-78"/>
                      </a:endParaRPr>
                    </a:p>
                  </a:txBody>
                  <a:tcPr marL="5984" marR="5984" marT="44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5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3249</a:t>
                      </a:r>
                      <a:endParaRPr lang="fa-IR" sz="15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5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340</a:t>
                      </a:r>
                      <a:endParaRPr lang="fa-IR" sz="15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5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2905</a:t>
                      </a:r>
                      <a:endParaRPr lang="fa-IR" sz="15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5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itchFamily="2" charset="-78"/>
                        </a:rPr>
                        <a:t>-</a:t>
                      </a:r>
                      <a:endParaRPr lang="fa-IR" sz="15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itchFamily="2" charset="-78"/>
                      </a:endParaRPr>
                    </a:p>
                  </a:txBody>
                  <a:tcPr marL="5984" marR="5984" marT="44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115616" y="1071552"/>
            <a:ext cx="7111102" cy="324036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</a:pPr>
            <a:r>
              <a:rPr lang="fa-IR" sz="1500" b="1" dirty="0" smtClean="0">
                <a:cs typeface="B Zar" pitchFamily="2" charset="-78"/>
              </a:rPr>
              <a:t>وضعيت توليد و فروش برق نيروگاه اتمي بوشهر در سال‌هاي1390 تا 1392</a:t>
            </a:r>
            <a:endParaRPr lang="fa-IR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2</a:t>
            </a:fld>
            <a:endParaRPr lang="fa-IR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82" y="428611"/>
            <a:ext cx="8715436" cy="4264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tabLst>
                <a:tab pos="305748" algn="l"/>
              </a:tabLst>
            </a:pPr>
            <a:r>
              <a:rPr lang="ar-SA" sz="2000" b="1" dirty="0" smtClean="0">
                <a:solidFill>
                  <a:srgbClr val="00008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  <a:cs typeface="B Zar" pitchFamily="2" charset="-78"/>
              </a:rPr>
              <a:t>تاريخچه شركت </a:t>
            </a:r>
            <a:r>
              <a:rPr lang="fa-IR" sz="2000" b="1" dirty="0" smtClean="0">
                <a:solidFill>
                  <a:srgbClr val="00008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  <a:cs typeface="B Zar" pitchFamily="2" charset="-78"/>
              </a:rPr>
              <a:t>مادرتخصصي </a:t>
            </a:r>
            <a:r>
              <a:rPr lang="ar-SA" sz="2000" b="1" dirty="0" smtClean="0">
                <a:solidFill>
                  <a:srgbClr val="00008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  <a:cs typeface="B Zar" pitchFamily="2" charset="-78"/>
              </a:rPr>
              <a:t>توليد و توسعه انرژي اتمي ايران</a:t>
            </a:r>
            <a:endParaRPr lang="fa-IR" sz="2000" b="1" dirty="0" smtClean="0">
              <a:solidFill>
                <a:srgbClr val="00008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Times New Roman" pitchFamily="18" charset="0"/>
              <a:cs typeface="B Zar" pitchFamily="2" charset="-78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tabLst>
                <a:tab pos="305748" algn="l"/>
              </a:tabLst>
            </a:pPr>
            <a:endParaRPr lang="en-US" sz="2000" u="sng" dirty="0" smtClean="0">
              <a:latin typeface="Arial" pitchFamily="34" charset="0"/>
              <a:cs typeface="B Zar" pitchFamily="2" charset="-78"/>
            </a:endParaRPr>
          </a:p>
          <a:p>
            <a:pPr algn="just" eaLnBrk="0" fontAlgn="base" hangingPunct="0">
              <a:lnSpc>
                <a:spcPts val="3579"/>
              </a:lnSpc>
              <a:spcBef>
                <a:spcPct val="0"/>
              </a:spcBef>
              <a:spcAft>
                <a:spcPct val="0"/>
              </a:spcAft>
              <a:tabLst>
                <a:tab pos="305748" algn="l"/>
              </a:tabLst>
            </a:pPr>
            <a:r>
              <a:rPr lang="ar-SA" sz="26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در سال 1382</a:t>
            </a:r>
            <a:r>
              <a:rPr lang="fa-IR" sz="26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  <a:r>
              <a:rPr lang="ar-SA" sz="26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و براساس مصوبه شوراي عالي اداري</a:t>
            </a:r>
            <a:r>
              <a:rPr lang="fa-IR" sz="26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،</a:t>
            </a:r>
            <a:r>
              <a:rPr lang="ar-SA" sz="26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 وظايف و ماموريت</a:t>
            </a:r>
            <a:r>
              <a:rPr lang="fa-IR" sz="26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6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هاي </a:t>
            </a:r>
            <a:r>
              <a:rPr lang="ar-SA" sz="2600" dirty="0" smtClean="0">
                <a:solidFill>
                  <a:srgbClr val="150C90"/>
                </a:solidFill>
                <a:latin typeface="Arial" pitchFamily="34" charset="0"/>
                <a:ea typeface="Times New Roman" pitchFamily="18" charset="0"/>
                <a:cs typeface="B Mitra" pitchFamily="2" charset="-78"/>
              </a:rPr>
              <a:t>معاونت نيروگاه</a:t>
            </a:r>
            <a:r>
              <a:rPr lang="fa-IR" sz="2600" dirty="0" smtClean="0">
                <a:solidFill>
                  <a:srgbClr val="150C90"/>
                </a:solidFill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600" dirty="0" smtClean="0">
                <a:solidFill>
                  <a:srgbClr val="150C90"/>
                </a:solidFill>
                <a:latin typeface="Arial" pitchFamily="34" charset="0"/>
                <a:ea typeface="Times New Roman" pitchFamily="18" charset="0"/>
                <a:cs typeface="B Mitra" pitchFamily="2" charset="-78"/>
              </a:rPr>
              <a:t>هاي سازمان انرژي اتمي ايران </a:t>
            </a:r>
            <a:r>
              <a:rPr lang="ar-SA" sz="26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به شركت توان</a:t>
            </a:r>
            <a:r>
              <a:rPr lang="fa-IR" sz="26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6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گستر منتقل</a:t>
            </a:r>
            <a:r>
              <a:rPr lang="fa-IR" sz="26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 ‌شده</a:t>
            </a:r>
            <a:r>
              <a:rPr lang="ar-SA" sz="26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 و نام آن شركت به شركت مادر</a:t>
            </a:r>
            <a:r>
              <a:rPr lang="fa-IR" sz="26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  <a:r>
              <a:rPr lang="ar-SA" sz="26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تخصصي توليد و توسعه انرژي اتمي ايران تغيير يافت. </a:t>
            </a:r>
            <a:r>
              <a:rPr lang="fa-IR" sz="26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در مهر ماه 1383 </a:t>
            </a:r>
            <a:r>
              <a:rPr lang="ar-SA" sz="26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اساسنامه </a:t>
            </a:r>
            <a:r>
              <a:rPr lang="fa-IR" sz="26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اين </a:t>
            </a:r>
            <a:r>
              <a:rPr lang="ar-SA" sz="26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شركت </a:t>
            </a:r>
            <a:r>
              <a:rPr lang="fa-IR" sz="26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به تصویب </a:t>
            </a:r>
            <a:r>
              <a:rPr lang="ar-SA" sz="26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هيات وزيران </a:t>
            </a:r>
            <a:r>
              <a:rPr lang="fa-IR" sz="26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ر</a:t>
            </a:r>
            <a:r>
              <a:rPr lang="ar-SA" sz="26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سيد و فعاليت</a:t>
            </a:r>
            <a:r>
              <a:rPr lang="fa-IR" sz="26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6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هاي </a:t>
            </a:r>
            <a:r>
              <a:rPr lang="fa-IR" sz="26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اجرايی شرکت </a:t>
            </a:r>
            <a:r>
              <a:rPr lang="ar-SA" sz="26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آغاز شد</a:t>
            </a:r>
            <a:r>
              <a:rPr lang="fa-IR" sz="26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.</a:t>
            </a:r>
          </a:p>
          <a:p>
            <a:pPr algn="just" eaLnBrk="0" fontAlgn="base" hangingPunct="0">
              <a:lnSpc>
                <a:spcPts val="2983"/>
              </a:lnSpc>
              <a:spcBef>
                <a:spcPct val="0"/>
              </a:spcBef>
              <a:spcAft>
                <a:spcPct val="0"/>
              </a:spcAft>
              <a:tabLst>
                <a:tab pos="305748" algn="l"/>
              </a:tabLst>
            </a:pPr>
            <a:r>
              <a:rPr lang="ar-SA" sz="1700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شركت مهندسي ساختمان گستر ايران در</a:t>
            </a:r>
            <a:r>
              <a:rPr lang="fa-IR" sz="1700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 سال 1370</a:t>
            </a:r>
            <a:r>
              <a:rPr lang="ar-SA" sz="1700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 بصورت شركت سهامي خاص تاسيس شده و طي شماره 89237 </a:t>
            </a:r>
            <a:r>
              <a:rPr lang="fa-IR" sz="1700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اد</a:t>
            </a:r>
            <a:r>
              <a:rPr lang="ar-SA" sz="1700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اره ثبت شركتها و مالكيت صنعتي (تهران) به ثبت رسيده است</a:t>
            </a:r>
            <a:r>
              <a:rPr lang="en-US" sz="1700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.</a:t>
            </a:r>
            <a:r>
              <a:rPr lang="ar-SA" sz="1700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 در </a:t>
            </a:r>
            <a:r>
              <a:rPr lang="fa-IR" sz="1700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سال 1372</a:t>
            </a:r>
            <a:r>
              <a:rPr lang="ar-SA" sz="1700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 به موجب مصوبه مجمع عمومي فوق</a:t>
            </a:r>
            <a:r>
              <a:rPr lang="fa-IR" sz="1700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‌</a:t>
            </a:r>
            <a:r>
              <a:rPr lang="ar-SA" sz="1700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العاده صاحبان سهام</a:t>
            </a:r>
            <a:r>
              <a:rPr lang="fa-IR" sz="1700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،</a:t>
            </a:r>
            <a:r>
              <a:rPr lang="ar-SA" sz="1700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 نام شركت از مهندسي ساختمان</a:t>
            </a:r>
            <a:r>
              <a:rPr lang="fa-IR" sz="1700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‌</a:t>
            </a:r>
            <a:r>
              <a:rPr lang="ar-SA" sz="1700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گستر به گستره نيرو و سپس در </a:t>
            </a:r>
            <a:r>
              <a:rPr lang="fa-IR" sz="1700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همان سال</a:t>
            </a:r>
            <a:r>
              <a:rPr lang="ar-SA" sz="1700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 به موجب مصوبه مجمع عمومي فوق</a:t>
            </a:r>
            <a:r>
              <a:rPr lang="fa-IR" sz="1700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‌</a:t>
            </a:r>
            <a:r>
              <a:rPr lang="ar-SA" sz="1700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العاده صاحبان سهام به شركت توان</a:t>
            </a:r>
            <a:r>
              <a:rPr lang="fa-IR" sz="1700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‌</a:t>
            </a:r>
            <a:r>
              <a:rPr lang="ar-SA" sz="1700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گستر ايران (سهامي خاص) تغيير نام مي</a:t>
            </a:r>
            <a:r>
              <a:rPr lang="fa-IR" sz="1700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‌</a:t>
            </a:r>
            <a:r>
              <a:rPr lang="ar-SA" sz="1700" dirty="0" smtClean="0">
                <a:latin typeface="Arial" pitchFamily="34" charset="0"/>
                <a:ea typeface="Times New Roman" pitchFamily="18" charset="0"/>
                <a:cs typeface="B Zar" pitchFamily="2" charset="-78"/>
              </a:rPr>
              <a:t>يابد.</a:t>
            </a:r>
            <a:endParaRPr lang="fa-IR" sz="1700" dirty="0" smtClean="0">
              <a:latin typeface="Arial" pitchFamily="34" charset="0"/>
              <a:ea typeface="Times New Roman" pitchFamily="18" charset="0"/>
              <a:cs typeface="B Zar" pitchFamily="2" charset="-78"/>
            </a:endParaRPr>
          </a:p>
          <a:p>
            <a:pPr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305748" algn="l"/>
              </a:tabLst>
            </a:pPr>
            <a:endParaRPr lang="en-US" sz="1200" dirty="0" smtClean="0">
              <a:latin typeface="Arial" pitchFamily="34" charset="0"/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20</a:t>
            </a:fld>
            <a:endParaRPr lang="fa-IR"/>
          </a:p>
        </p:txBody>
      </p:sp>
      <p:sp>
        <p:nvSpPr>
          <p:cNvPr id="9" name="Rounded Rectangle 8"/>
          <p:cNvSpPr/>
          <p:nvPr/>
        </p:nvSpPr>
        <p:spPr>
          <a:xfrm>
            <a:off x="755577" y="141480"/>
            <a:ext cx="7704856" cy="68154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38963" rIns="0" bIns="38963" rtlCol="1" anchor="ctr"/>
          <a:lstStyle/>
          <a:p>
            <a:r>
              <a:rPr lang="fa-IR" sz="2000" dirty="0" smtClean="0">
                <a:solidFill>
                  <a:srgbClr val="150C90"/>
                </a:solidFill>
                <a:cs typeface="B Titr" pitchFamily="2" charset="-78"/>
              </a:rPr>
              <a:t>عملكرد شركت در قالب:</a:t>
            </a:r>
          </a:p>
          <a:p>
            <a:pPr algn="ctr"/>
            <a:endParaRPr lang="fa-IR" sz="400" dirty="0" smtClean="0">
              <a:solidFill>
                <a:srgbClr val="150C90"/>
              </a:solidFill>
              <a:cs typeface="B Titr" pitchFamily="2" charset="-78"/>
            </a:endParaRPr>
          </a:p>
          <a:p>
            <a:r>
              <a:rPr lang="fa-IR" sz="2000" b="1" dirty="0" smtClean="0">
                <a:solidFill>
                  <a:srgbClr val="150C90"/>
                </a:solidFill>
                <a:cs typeface="B Zar" pitchFamily="2" charset="-78"/>
              </a:rPr>
              <a:t>2- مطالعه و طراحی نیروگاه اتمي به قدرت 360 مگاواتي دارخوین </a:t>
            </a:r>
            <a:endParaRPr lang="fa-IR" sz="2000" b="1" dirty="0">
              <a:solidFill>
                <a:srgbClr val="150C90"/>
              </a:solidFill>
              <a:cs typeface="B Zar" pitchFamily="2" charset="-78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39553" y="3071816"/>
            <a:ext cx="8352928" cy="2000264"/>
          </a:xfrm>
        </p:spPr>
        <p:txBody>
          <a:bodyPr>
            <a:noAutofit/>
          </a:bodyPr>
          <a:lstStyle/>
          <a:p>
            <a:pPr marL="384214" indent="-232693" algn="justLow">
              <a:lnSpc>
                <a:spcPct val="110000"/>
              </a:lnSpc>
              <a:spcBef>
                <a:spcPts val="0"/>
              </a:spcBef>
              <a:buNone/>
            </a:pPr>
            <a:r>
              <a:rPr lang="fa-IR" sz="2000" u="sng" dirty="0" smtClean="0">
                <a:solidFill>
                  <a:schemeClr val="tx2">
                    <a:lumMod val="75000"/>
                  </a:schemeClr>
                </a:solidFill>
                <a:cs typeface="B Zar" pitchFamily="2" charset="-78"/>
              </a:rPr>
              <a:t>عناوين برخي </a:t>
            </a:r>
            <a:r>
              <a:rPr lang="fa-IR" sz="2000" u="sng" dirty="0" smtClean="0">
                <a:solidFill>
                  <a:schemeClr val="tx2">
                    <a:lumMod val="75000"/>
                  </a:schemeClr>
                </a:solidFill>
                <a:cs typeface="B Zar" pitchFamily="2" charset="-78"/>
              </a:rPr>
              <a:t>از اقدامات انجام شده</a:t>
            </a:r>
          </a:p>
          <a:p>
            <a:pPr marL="384214" indent="-232693" algn="justLow">
              <a:lnSpc>
                <a:spcPct val="11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ar-SA" sz="1600" dirty="0" smtClean="0">
                <a:cs typeface="B Zar" pitchFamily="2" charset="-78"/>
              </a:rPr>
              <a:t>برگزاری </a:t>
            </a:r>
            <a:r>
              <a:rPr lang="ar-SA" sz="1600" dirty="0" smtClean="0">
                <a:cs typeface="B Zar" pitchFamily="2" charset="-78"/>
              </a:rPr>
              <a:t>جلسات با پیمانکاران جهت امكان‌سنجي طراحي و ساخت در خصوص ماشين سوخت­گذار، فولاد بدنه راكتور،  مبدل بخار و فشارنده، الكترو پمپ مدار اول </a:t>
            </a:r>
            <a:r>
              <a:rPr lang="en-US" sz="1600" dirty="0" smtClean="0">
                <a:cs typeface="B Zar" pitchFamily="2" charset="-78"/>
              </a:rPr>
              <a:t>(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RCP</a:t>
            </a:r>
            <a:r>
              <a:rPr lang="en-US" sz="1600" dirty="0" smtClean="0">
                <a:cs typeface="B Zar" pitchFamily="2" charset="-78"/>
              </a:rPr>
              <a:t>)</a:t>
            </a:r>
            <a:r>
              <a:rPr lang="ar-SA" sz="1600" dirty="0" smtClean="0">
                <a:cs typeface="B Zar" pitchFamily="2" charset="-78"/>
              </a:rPr>
              <a:t>، توربين تر، سيستم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CRDM</a:t>
            </a:r>
            <a:r>
              <a:rPr lang="en-US" sz="1600" dirty="0" smtClean="0">
                <a:cs typeface="B Zar" pitchFamily="2" charset="-78"/>
              </a:rPr>
              <a:t>  </a:t>
            </a:r>
            <a:endParaRPr lang="fa-IR" sz="1600" dirty="0" smtClean="0">
              <a:cs typeface="B Zar" pitchFamily="2" charset="-78"/>
            </a:endParaRPr>
          </a:p>
          <a:p>
            <a:pPr marL="384214" indent="-232693" algn="justLow">
              <a:lnSpc>
                <a:spcPct val="11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ar-SA" sz="1600" dirty="0" smtClean="0">
                <a:cs typeface="B Zar" pitchFamily="2" charset="-78"/>
              </a:rPr>
              <a:t>انعقاد قرارداد در خصوص امکان سنجی طراحی و ساخت راكتور</a:t>
            </a:r>
            <a:endParaRPr lang="fa-IR" sz="1600" dirty="0" smtClean="0">
              <a:cs typeface="B Zar" pitchFamily="2" charset="-78"/>
            </a:endParaRPr>
          </a:p>
          <a:p>
            <a:pPr marL="384214" indent="-232693" algn="justLow">
              <a:lnSpc>
                <a:spcPct val="11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ar-SA" sz="1600" dirty="0" smtClean="0">
                <a:cs typeface="B Zar" pitchFamily="2" charset="-78"/>
              </a:rPr>
              <a:t>انعقاد قرارداد در خصوص امکان سنجی طراحی و ساخت مبدل بخار و فشارنده</a:t>
            </a:r>
            <a:endParaRPr lang="fa-IR" sz="1600" dirty="0" smtClean="0">
              <a:cs typeface="B Zar" pitchFamily="2" charset="-78"/>
            </a:endParaRPr>
          </a:p>
          <a:p>
            <a:pPr marL="384214" indent="-232693" algn="justLow">
              <a:lnSpc>
                <a:spcPct val="11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ar-SA" sz="1600" dirty="0" smtClean="0">
                <a:cs typeface="B Zar" pitchFamily="2" charset="-78"/>
              </a:rPr>
              <a:t>بررسي پيشنهاد فني</a:t>
            </a:r>
            <a:r>
              <a:rPr lang="fa-IR" sz="1600" dirty="0" smtClean="0">
                <a:cs typeface="B Zar" pitchFamily="2" charset="-78"/>
              </a:rPr>
              <a:t>-</a:t>
            </a:r>
            <a:r>
              <a:rPr lang="ar-SA" sz="1600" dirty="0" smtClean="0">
                <a:cs typeface="B Zar" pitchFamily="2" charset="-78"/>
              </a:rPr>
              <a:t> مالي شركت اسفراين براي توليد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RPV</a:t>
            </a:r>
            <a:endParaRPr lang="fa-IR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84214" indent="-232693" algn="justLow">
              <a:lnSpc>
                <a:spcPct val="11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ar-SA" sz="1600" dirty="0" smtClean="0">
                <a:cs typeface="B Zar" pitchFamily="2" charset="-78"/>
              </a:rPr>
              <a:t>برگزاری جلسه درخصوص سیستم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Piping</a:t>
            </a:r>
            <a:r>
              <a:rPr lang="ar-SA" sz="1600" dirty="0" smtClean="0">
                <a:cs typeface="B Zar" pitchFamily="2" charset="-78"/>
              </a:rPr>
              <a:t> جهت ارائه ابعاد و وزن حدودی شیرآلات مورد استفاده در نیروگاه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IR-360</a:t>
            </a:r>
            <a:endParaRPr lang="fa-IR" sz="1600" dirty="0" smtClean="0">
              <a:cs typeface="B Zar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28728" y="857238"/>
          <a:ext cx="6383632" cy="2179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34954"/>
                <a:gridCol w="2048678"/>
              </a:tblGrid>
              <a:tr h="45720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500" dirty="0" smtClean="0">
                          <a:cs typeface="B Mitra" pitchFamily="2" charset="-78"/>
                        </a:rPr>
                        <a:t>شرح فعاليت</a:t>
                      </a:r>
                    </a:p>
                  </a:txBody>
                  <a:tcPr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500" dirty="0" smtClean="0">
                          <a:cs typeface="B Mitra" pitchFamily="2" charset="-78"/>
                        </a:rPr>
                        <a:t>پيشرفت فيزيكي (درصد)</a:t>
                      </a:r>
                    </a:p>
                    <a:p>
                      <a:pPr algn="ctr" rtl="1"/>
                      <a:r>
                        <a:rPr lang="fa-IR" sz="1100" b="0" dirty="0" smtClean="0">
                          <a:cs typeface="B Mitra" pitchFamily="2" charset="-78"/>
                        </a:rPr>
                        <a:t>(تا پايان سال مالي 1391)</a:t>
                      </a:r>
                      <a:endParaRPr lang="fa-IR" sz="1100" b="0" dirty="0">
                        <a:cs typeface="B Mitra" pitchFamily="2" charset="-78"/>
                      </a:endParaRPr>
                    </a:p>
                  </a:txBody>
                  <a:tcPr marT="34290" marB="34290" anchor="ctr">
                    <a:solidFill>
                      <a:schemeClr val="accent1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rtl="1">
                        <a:lnSpc>
                          <a:spcPct val="80000"/>
                        </a:lnSpc>
                      </a:pPr>
                      <a:r>
                        <a:rPr lang="fa-IR" sz="1500" b="1" dirty="0" smtClean="0">
                          <a:cs typeface="B Mitra" pitchFamily="2" charset="-78"/>
                        </a:rPr>
                        <a:t>كل</a:t>
                      </a:r>
                      <a:r>
                        <a:rPr lang="fa-IR" sz="1500" b="1" baseline="0" dirty="0" smtClean="0">
                          <a:cs typeface="B Mitra" pitchFamily="2" charset="-78"/>
                        </a:rPr>
                        <a:t> طرح</a:t>
                      </a:r>
                      <a:endParaRPr lang="fa-IR" sz="1500" b="1" dirty="0">
                        <a:cs typeface="B Mitra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5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9/71</a:t>
                      </a:r>
                      <a:endParaRPr lang="en-US" sz="15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 marL="68580" marR="68580" marT="0" marB="0"/>
                </a:tc>
              </a:tr>
              <a:tr h="233172">
                <a:tc>
                  <a:txBody>
                    <a:bodyPr/>
                    <a:lstStyle/>
                    <a:p>
                      <a:pPr rtl="1">
                        <a:lnSpc>
                          <a:spcPct val="80000"/>
                        </a:lnSpc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     - طراحی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     48/08</a:t>
                      </a:r>
                      <a:endParaRPr lang="en-US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 marL="68580" marR="68580" marT="0" marB="0"/>
                </a:tc>
              </a:tr>
              <a:tr h="217112">
                <a:tc>
                  <a:txBody>
                    <a:bodyPr/>
                    <a:lstStyle/>
                    <a:p>
                      <a:pPr rtl="1">
                        <a:lnSpc>
                          <a:spcPct val="80000"/>
                        </a:lnSpc>
                      </a:pPr>
                      <a:r>
                        <a:rPr lang="fa-IR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               طراحي پايه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fa-I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100</a:t>
                      </a:r>
                      <a:endParaRPr lang="en-US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 marL="68580" marR="68580" marT="0" marB="0"/>
                </a:tc>
              </a:tr>
              <a:tr h="217112">
                <a:tc>
                  <a:txBody>
                    <a:bodyPr/>
                    <a:lstStyle/>
                    <a:p>
                      <a:pPr rtl="1">
                        <a:lnSpc>
                          <a:spcPct val="80000"/>
                        </a:lnSpc>
                      </a:pPr>
                      <a:r>
                        <a:rPr lang="fa-IR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               طراحي تفصيلي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fa-I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30/78</a:t>
                      </a:r>
                      <a:endParaRPr lang="en-US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 marL="68580" marR="68580" marT="0" marB="0"/>
                </a:tc>
              </a:tr>
              <a:tr h="235943">
                <a:tc>
                  <a:txBody>
                    <a:bodyPr/>
                    <a:lstStyle/>
                    <a:p>
                      <a:pPr rtl="1">
                        <a:lnSpc>
                          <a:spcPct val="80000"/>
                        </a:lnSpc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     - تأمين تجهيزات</a:t>
                      </a:r>
                      <a:endParaRPr lang="fa-IR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     0/21</a:t>
                      </a:r>
                      <a:endParaRPr lang="en-US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 marL="68580" marR="68580" marT="0" marB="0"/>
                </a:tc>
              </a:tr>
              <a:tr h="235943">
                <a:tc>
                  <a:txBody>
                    <a:bodyPr/>
                    <a:lstStyle/>
                    <a:p>
                      <a:pPr rtl="1">
                        <a:lnSpc>
                          <a:spcPct val="80000"/>
                        </a:lnSpc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     - فاز ساخت</a:t>
                      </a:r>
                      <a:endParaRPr lang="fa-IR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     0</a:t>
                      </a:r>
                      <a:endParaRPr lang="en-US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 marL="68580" marR="68580" marT="0" marB="0"/>
                </a:tc>
              </a:tr>
              <a:tr h="205740">
                <a:tc>
                  <a:txBody>
                    <a:bodyPr/>
                    <a:lstStyle/>
                    <a:p>
                      <a:pPr algn="r" rtl="1">
                        <a:lnSpc>
                          <a:spcPct val="85000"/>
                        </a:lnSpc>
                        <a:spcAft>
                          <a:spcPts val="0"/>
                        </a:spcAft>
                        <a:tabLst>
                          <a:tab pos="237490" algn="l"/>
                        </a:tabLst>
                      </a:pPr>
                      <a:r>
                        <a:rPr lang="fa-I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     - راه‌اندازي و ساير خدمات</a:t>
                      </a: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     0   </a:t>
                      </a:r>
                      <a:endParaRPr lang="en-US" sz="1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21</a:t>
            </a:fld>
            <a:endParaRPr lang="fa-IR" dirty="0"/>
          </a:p>
        </p:txBody>
      </p:sp>
      <p:sp>
        <p:nvSpPr>
          <p:cNvPr id="9" name="Rounded Rectangle 8"/>
          <p:cNvSpPr/>
          <p:nvPr/>
        </p:nvSpPr>
        <p:spPr>
          <a:xfrm>
            <a:off x="1259633" y="357504"/>
            <a:ext cx="6840760" cy="81009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38963" rIns="0" bIns="38963" rtlCol="1" anchor="ctr"/>
          <a:lstStyle/>
          <a:p>
            <a:r>
              <a:rPr lang="fa-IR" sz="2000" dirty="0" smtClean="0">
                <a:solidFill>
                  <a:srgbClr val="150C90"/>
                </a:solidFill>
                <a:cs typeface="B Titr" pitchFamily="2" charset="-78"/>
              </a:rPr>
              <a:t>عملكرد شركت در قالب:</a:t>
            </a:r>
          </a:p>
          <a:p>
            <a:pPr algn="ctr"/>
            <a:endParaRPr lang="fa-IR" sz="900" dirty="0" smtClean="0">
              <a:solidFill>
                <a:srgbClr val="150C90"/>
              </a:solidFill>
              <a:cs typeface="B Titr" pitchFamily="2" charset="-78"/>
            </a:endParaRPr>
          </a:p>
          <a:p>
            <a:r>
              <a:rPr lang="fa-IR" sz="2000" b="1" dirty="0" smtClean="0">
                <a:solidFill>
                  <a:srgbClr val="150C90"/>
                </a:solidFill>
                <a:cs typeface="B Zar" pitchFamily="2" charset="-78"/>
              </a:rPr>
              <a:t>3- مطالعه، طراحي و احداث نيروگاه‌هاي جديد هسته‌اي</a:t>
            </a:r>
            <a:endParaRPr lang="fa-IR" sz="2000" b="1" dirty="0">
              <a:solidFill>
                <a:srgbClr val="150C90"/>
              </a:solidFill>
              <a:cs typeface="B Zar" pitchFamily="2" charset="-78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3529" y="3502677"/>
            <a:ext cx="8568952" cy="959283"/>
          </a:xfrm>
        </p:spPr>
        <p:txBody>
          <a:bodyPr>
            <a:normAutofit/>
          </a:bodyPr>
          <a:lstStyle/>
          <a:p>
            <a:pPr marL="151521" indent="0" algn="justLow">
              <a:lnSpc>
                <a:spcPct val="150000"/>
              </a:lnSpc>
              <a:spcBef>
                <a:spcPts val="1023"/>
              </a:spcBef>
              <a:spcAft>
                <a:spcPts val="1023"/>
              </a:spcAft>
              <a:buNone/>
            </a:pPr>
            <a:r>
              <a:rPr lang="ar-SA" sz="1900" dirty="0" smtClean="0">
                <a:cs typeface="B Zar" pitchFamily="2" charset="-78"/>
              </a:rPr>
              <a:t>به دليل </a:t>
            </a:r>
            <a:r>
              <a:rPr lang="fa-IR" sz="1900" dirty="0" smtClean="0">
                <a:cs typeface="B Zar" pitchFamily="2" charset="-78"/>
              </a:rPr>
              <a:t>فراهم نبودن شرايط همكاري‌هاي بين‌المللي و </a:t>
            </a:r>
            <a:r>
              <a:rPr lang="ar-SA" sz="1900" dirty="0" smtClean="0">
                <a:cs typeface="B Zar" pitchFamily="2" charset="-78"/>
              </a:rPr>
              <a:t>عدم تخصيص </a:t>
            </a:r>
            <a:r>
              <a:rPr lang="fa-IR" sz="1900" dirty="0" smtClean="0">
                <a:cs typeface="B Zar" pitchFamily="2" charset="-78"/>
              </a:rPr>
              <a:t>اعتبار مورد نياز</a:t>
            </a:r>
            <a:r>
              <a:rPr lang="ar-SA" sz="1900" dirty="0" smtClean="0">
                <a:cs typeface="B Zar" pitchFamily="2" charset="-78"/>
              </a:rPr>
              <a:t> براي اين طرح، اقدام</a:t>
            </a:r>
            <a:r>
              <a:rPr lang="fa-IR" sz="1900" dirty="0" smtClean="0">
                <a:cs typeface="B Zar" pitchFamily="2" charset="-78"/>
              </a:rPr>
              <a:t>ات </a:t>
            </a:r>
            <a:r>
              <a:rPr lang="ar-SA" sz="1900" dirty="0" smtClean="0">
                <a:cs typeface="B Zar" pitchFamily="2" charset="-78"/>
              </a:rPr>
              <a:t>انجام شده </a:t>
            </a:r>
            <a:r>
              <a:rPr lang="fa-IR" sz="1900" dirty="0" smtClean="0">
                <a:cs typeface="B Zar" pitchFamily="2" charset="-78"/>
              </a:rPr>
              <a:t>بيشتر </a:t>
            </a:r>
            <a:r>
              <a:rPr lang="ar-SA" sz="1900" dirty="0" smtClean="0">
                <a:cs typeface="B Zar" pitchFamily="2" charset="-78"/>
              </a:rPr>
              <a:t>در راستاي پروژه </a:t>
            </a:r>
            <a:r>
              <a:rPr lang="fa-IR" sz="1900" dirty="0" smtClean="0">
                <a:cs typeface="B Zar" pitchFamily="2" charset="-78"/>
              </a:rPr>
              <a:t>«</a:t>
            </a:r>
            <a:r>
              <a:rPr lang="ar-SA" sz="1900" dirty="0" smtClean="0">
                <a:cs typeface="B Zar" pitchFamily="2" charset="-78"/>
              </a:rPr>
              <a:t>طراحي و مهندسي</a:t>
            </a:r>
            <a:r>
              <a:rPr lang="fa-IR" sz="1900" dirty="0" smtClean="0">
                <a:cs typeface="B Zar" pitchFamily="2" charset="-78"/>
              </a:rPr>
              <a:t>»</a:t>
            </a:r>
            <a:r>
              <a:rPr lang="ar-SA" sz="1900" dirty="0" smtClean="0">
                <a:cs typeface="B Zar" pitchFamily="2" charset="-78"/>
              </a:rPr>
              <a:t>  طرح  بوده است</a:t>
            </a:r>
            <a:r>
              <a:rPr lang="fa-IR" sz="1900" dirty="0" smtClean="0">
                <a:cs typeface="B Zar" pitchFamily="2" charset="-78"/>
              </a:rPr>
              <a:t>.</a:t>
            </a:r>
            <a:r>
              <a:rPr lang="ar-SA" sz="1900" dirty="0" smtClean="0">
                <a:cs typeface="B Zar" pitchFamily="2" charset="-78"/>
              </a:rPr>
              <a:t> </a:t>
            </a:r>
            <a:endParaRPr lang="fa-IR" sz="1900" dirty="0" smtClean="0">
              <a:cs typeface="B Zar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01368" y="1618190"/>
          <a:ext cx="6671094" cy="188225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825584"/>
                <a:gridCol w="2845510"/>
              </a:tblGrid>
              <a:tr h="505804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500" dirty="0" smtClean="0">
                          <a:cs typeface="B Mitra" pitchFamily="2" charset="-78"/>
                        </a:rPr>
                        <a:t>شرح فعاليت</a:t>
                      </a:r>
                    </a:p>
                  </a:txBody>
                  <a:tcPr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500" dirty="0" smtClean="0">
                          <a:cs typeface="B Mitra" pitchFamily="2" charset="-78"/>
                        </a:rPr>
                        <a:t>پيشرفت فيزيكي</a:t>
                      </a:r>
                    </a:p>
                    <a:p>
                      <a:pPr algn="ctr" rtl="1"/>
                      <a:r>
                        <a:rPr lang="fa-IR" sz="1100" b="1" dirty="0" smtClean="0">
                          <a:cs typeface="B Mitra" pitchFamily="2" charset="-78"/>
                        </a:rPr>
                        <a:t>(تا پايان سال مالي 1391)</a:t>
                      </a:r>
                      <a:endParaRPr lang="fa-IR" sz="1100" b="1" dirty="0">
                        <a:cs typeface="B Mitra" pitchFamily="2" charset="-78"/>
                      </a:endParaRPr>
                    </a:p>
                  </a:txBody>
                  <a:tcPr marT="34290" marB="34290" anchor="ctr">
                    <a:solidFill>
                      <a:schemeClr val="accent1"/>
                    </a:solidFill>
                  </a:tcPr>
                </a:tc>
              </a:tr>
              <a:tr h="328358">
                <a:tc>
                  <a:txBody>
                    <a:bodyPr/>
                    <a:lstStyle/>
                    <a:p>
                      <a:pPr rtl="1">
                        <a:lnSpc>
                          <a:spcPct val="80000"/>
                        </a:lnSpc>
                      </a:pPr>
                      <a:r>
                        <a:rPr lang="fa-IR" sz="1800" b="1" dirty="0" smtClean="0">
                          <a:cs typeface="B Mitra" pitchFamily="2" charset="-78"/>
                        </a:rPr>
                        <a:t>كل</a:t>
                      </a:r>
                      <a:r>
                        <a:rPr lang="fa-IR" sz="1800" b="1" baseline="0" dirty="0" smtClean="0">
                          <a:cs typeface="B Mitra" pitchFamily="2" charset="-78"/>
                        </a:rPr>
                        <a:t> طرح</a:t>
                      </a:r>
                      <a:endParaRPr lang="fa-IR" sz="1800" b="1" dirty="0">
                        <a:cs typeface="B Mitra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0/02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 marL="68580" marR="68580" marT="0" marB="0"/>
                </a:tc>
              </a:tr>
              <a:tr h="271973">
                <a:tc>
                  <a:txBody>
                    <a:bodyPr/>
                    <a:lstStyle/>
                    <a:p>
                      <a:pPr rtl="1">
                        <a:lnSpc>
                          <a:spcPct val="80000"/>
                        </a:lnSpc>
                      </a:pPr>
                      <a:r>
                        <a:rPr lang="fa-I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     - طراحی و مهندسي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400" b="1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Mitra"/>
                        </a:rPr>
                        <a:t>0/125</a:t>
                      </a:r>
                      <a:endParaRPr lang="en-US" sz="14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/>
                </a:tc>
              </a:tr>
              <a:tr h="271973">
                <a:tc>
                  <a:txBody>
                    <a:bodyPr/>
                    <a:lstStyle/>
                    <a:p>
                      <a:pPr rtl="1">
                        <a:lnSpc>
                          <a:spcPct val="80000"/>
                        </a:lnSpc>
                      </a:pPr>
                      <a:r>
                        <a:rPr lang="fa-I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     - عمليات ساختماني</a:t>
                      </a:r>
                      <a:endParaRPr lang="fa-IR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400" b="1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Mitra"/>
                        </a:rPr>
                        <a:t>0</a:t>
                      </a:r>
                      <a:endParaRPr lang="en-US" sz="14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/>
                </a:tc>
              </a:tr>
              <a:tr h="271973">
                <a:tc>
                  <a:txBody>
                    <a:bodyPr/>
                    <a:lstStyle/>
                    <a:p>
                      <a:pPr rtl="1">
                        <a:lnSpc>
                          <a:spcPct val="80000"/>
                        </a:lnSpc>
                      </a:pPr>
                      <a:r>
                        <a:rPr lang="fa-I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     - تأمين تجهيزات</a:t>
                      </a:r>
                      <a:endParaRPr lang="fa-IR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400" b="1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Mitra"/>
                        </a:rPr>
                        <a:t>0</a:t>
                      </a:r>
                      <a:endParaRPr lang="en-US" sz="14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/>
                </a:tc>
              </a:tr>
              <a:tr h="232172">
                <a:tc>
                  <a:txBody>
                    <a:bodyPr/>
                    <a:lstStyle/>
                    <a:p>
                      <a:pPr algn="r" rtl="1">
                        <a:lnSpc>
                          <a:spcPct val="85000"/>
                        </a:lnSpc>
                        <a:spcAft>
                          <a:spcPts val="0"/>
                        </a:spcAft>
                        <a:tabLst>
                          <a:tab pos="237490" algn="l"/>
                        </a:tabLst>
                      </a:pPr>
                      <a:r>
                        <a:rPr lang="fa-IR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     - نصب و راه‌اندازي </a:t>
                      </a:r>
                      <a:endParaRPr lang="en-US" sz="14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fa-IR" sz="1400" b="1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Mitra"/>
                        </a:rPr>
                        <a:t>0</a:t>
                      </a:r>
                      <a:endParaRPr lang="en-US" sz="1400" b="1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Mitra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31640" y="1383618"/>
            <a:ext cx="1512168" cy="294131"/>
          </a:xfrm>
          <a:prstGeom prst="rect">
            <a:avLst/>
          </a:prstGeom>
          <a:noFill/>
        </p:spPr>
        <p:txBody>
          <a:bodyPr wrap="square" lIns="77925" tIns="38963" rIns="77925" bIns="38963" rtlCol="1">
            <a:spAutoFit/>
          </a:bodyPr>
          <a:lstStyle/>
          <a:p>
            <a:pPr algn="ctr"/>
            <a:r>
              <a:rPr lang="fa-IR" sz="1400" b="1" dirty="0" smtClean="0">
                <a:cs typeface="B Mitra" pitchFamily="2" charset="-78"/>
              </a:rPr>
              <a:t>ارقام به درصد</a:t>
            </a:r>
            <a:endParaRPr lang="fa-IR" sz="1400" b="1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22</a:t>
            </a:fld>
            <a:endParaRPr lang="fa-IR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67545" y="1005576"/>
            <a:ext cx="8280920" cy="3996444"/>
          </a:xfrm>
          <a:prstGeom prst="rect">
            <a:avLst/>
          </a:prstGeom>
        </p:spPr>
        <p:txBody>
          <a:bodyPr vert="horz" lIns="77925" tIns="38963" rIns="77925" bIns="38963" rtlCol="1">
            <a:noAutofit/>
          </a:bodyPr>
          <a:lstStyle/>
          <a:p>
            <a:pPr marL="232693" algn="just">
              <a:lnSpc>
                <a:spcPct val="120000"/>
              </a:lnSpc>
              <a:spcBef>
                <a:spcPts val="511"/>
              </a:spcBef>
            </a:pPr>
            <a:r>
              <a:rPr lang="fa-IR" sz="2000" u="sng" dirty="0" smtClean="0">
                <a:solidFill>
                  <a:srgbClr val="150C90"/>
                </a:solidFill>
                <a:cs typeface="B Zar" pitchFamily="2" charset="-78"/>
              </a:rPr>
              <a:t>توسعه ساخت داخل تجهيزات مورد نياز نيروگاه‌هاي هسته‌اي به منظور بومي‌سازي</a:t>
            </a:r>
            <a:endParaRPr lang="fa-IR" sz="2000" u="sng" dirty="0" smtClean="0">
              <a:cs typeface="B Zar" pitchFamily="2" charset="-78"/>
            </a:endParaRPr>
          </a:p>
          <a:p>
            <a:pPr marL="232693" algn="just">
              <a:lnSpc>
                <a:spcPct val="120000"/>
              </a:lnSpc>
              <a:spcBef>
                <a:spcPts val="511"/>
              </a:spcBef>
            </a:pPr>
            <a:r>
              <a:rPr lang="ar-SA" sz="1900" dirty="0" smtClean="0">
                <a:cs typeface="B Zar" pitchFamily="2" charset="-78"/>
              </a:rPr>
              <a:t>اين پروژه در قالب فازهاي نيازسنجي، امكان‌سنجي، نمونه‌سازي شيرآلات و نمونه‌سازي كابل‌هاي قدرت و كنترل </a:t>
            </a:r>
            <a:r>
              <a:rPr lang="fa-IR" sz="1900" dirty="0" smtClean="0">
                <a:cs typeface="B Zar" pitchFamily="2" charset="-78"/>
              </a:rPr>
              <a:t>در حال انجام است و پيشرفت فيزيكي آن در مقايسه با برنامه</a:t>
            </a:r>
            <a:r>
              <a:rPr lang="ar-SA" sz="1900" dirty="0" smtClean="0">
                <a:cs typeface="B Zar" pitchFamily="2" charset="-78"/>
              </a:rPr>
              <a:t> </a:t>
            </a:r>
            <a:r>
              <a:rPr lang="fa-IR" sz="1900" dirty="0" smtClean="0">
                <a:cs typeface="B Zar" pitchFamily="2" charset="-78"/>
              </a:rPr>
              <a:t>اجرا به شرح جدول زير مي‌باشد:</a:t>
            </a:r>
          </a:p>
          <a:p>
            <a:pPr marL="232693" algn="just">
              <a:lnSpc>
                <a:spcPct val="120000"/>
              </a:lnSpc>
              <a:spcBef>
                <a:spcPts val="511"/>
              </a:spcBef>
            </a:pPr>
            <a:r>
              <a:rPr lang="ar-SA" sz="1900" dirty="0" smtClean="0">
                <a:cs typeface="B Zar" pitchFamily="2" charset="-78"/>
              </a:rPr>
              <a:t> </a:t>
            </a:r>
            <a:endParaRPr lang="fa-IR" sz="1900" dirty="0" smtClean="0">
              <a:cs typeface="B Zar" pitchFamily="2" charset="-78"/>
            </a:endParaRPr>
          </a:p>
          <a:p>
            <a:pPr marL="232693" algn="just">
              <a:lnSpc>
                <a:spcPct val="120000"/>
              </a:lnSpc>
              <a:spcBef>
                <a:spcPts val="511"/>
              </a:spcBef>
            </a:pPr>
            <a:endParaRPr lang="fa-IR" sz="1900" dirty="0" smtClean="0">
              <a:cs typeface="B Zar" pitchFamily="2" charset="-78"/>
            </a:endParaRPr>
          </a:p>
          <a:p>
            <a:pPr marL="232693" algn="just">
              <a:lnSpc>
                <a:spcPct val="120000"/>
              </a:lnSpc>
              <a:spcBef>
                <a:spcPts val="511"/>
              </a:spcBef>
            </a:pPr>
            <a:endParaRPr lang="fa-IR" sz="1900" dirty="0" smtClean="0">
              <a:cs typeface="B Zar" pitchFamily="2" charset="-78"/>
            </a:endParaRPr>
          </a:p>
          <a:p>
            <a:pPr marL="232693" algn="just"/>
            <a:r>
              <a:rPr lang="fa-IR" sz="1900" dirty="0" smtClean="0">
                <a:cs typeface="B Zar" pitchFamily="2" charset="-78"/>
              </a:rPr>
              <a:t>با توجه به فازهاي چهارگانه پروژه، پيشرفت فيزيكي اين فازها نيز به شرح زير بوده است:</a:t>
            </a:r>
          </a:p>
          <a:p>
            <a:pPr marL="232693" algn="just"/>
            <a:endParaRPr lang="fa-IR" sz="400" dirty="0" smtClean="0">
              <a:cs typeface="B Zar" pitchFamily="2" charset="-78"/>
            </a:endParaRPr>
          </a:p>
          <a:p>
            <a:pPr marL="232693" algn="just">
              <a:buFontTx/>
              <a:buChar char="-"/>
            </a:pPr>
            <a:r>
              <a:rPr lang="fa-IR" sz="1900" dirty="0" smtClean="0">
                <a:cs typeface="B Zar" pitchFamily="2" charset="-78"/>
              </a:rPr>
              <a:t> </a:t>
            </a:r>
            <a:r>
              <a:rPr lang="ar-SA" sz="1900" dirty="0" smtClean="0">
                <a:cs typeface="B Zar" pitchFamily="2" charset="-78"/>
              </a:rPr>
              <a:t>فاز</a:t>
            </a:r>
            <a:r>
              <a:rPr lang="fa-IR" sz="1900" dirty="0" smtClean="0">
                <a:cs typeface="B Zar" pitchFamily="2" charset="-78"/>
              </a:rPr>
              <a:t> </a:t>
            </a:r>
            <a:r>
              <a:rPr lang="ar-SA" sz="1900" dirty="0" smtClean="0">
                <a:cs typeface="B Zar" pitchFamily="2" charset="-78"/>
              </a:rPr>
              <a:t>نيازسنجي</a:t>
            </a:r>
            <a:r>
              <a:rPr lang="fa-IR" sz="1900" dirty="0" smtClean="0">
                <a:cs typeface="B Zar" pitchFamily="2" charset="-78"/>
              </a:rPr>
              <a:t>: 100% </a:t>
            </a:r>
          </a:p>
          <a:p>
            <a:pPr marL="232693" algn="just">
              <a:buFontTx/>
              <a:buChar char="-"/>
            </a:pPr>
            <a:r>
              <a:rPr lang="fa-IR" sz="1900" dirty="0" smtClean="0">
                <a:cs typeface="B Zar" pitchFamily="2" charset="-78"/>
              </a:rPr>
              <a:t> فاز</a:t>
            </a:r>
            <a:r>
              <a:rPr lang="ar-SA" sz="1900" dirty="0" smtClean="0">
                <a:cs typeface="B Zar" pitchFamily="2" charset="-78"/>
              </a:rPr>
              <a:t> امكان‌سنجي</a:t>
            </a:r>
            <a:r>
              <a:rPr lang="fa-IR" sz="1900" dirty="0" smtClean="0">
                <a:cs typeface="B Zar" pitchFamily="2" charset="-78"/>
              </a:rPr>
              <a:t>: 44/4%</a:t>
            </a:r>
          </a:p>
          <a:p>
            <a:pPr marL="232693" algn="just">
              <a:buFontTx/>
              <a:buChar char="-"/>
            </a:pPr>
            <a:r>
              <a:rPr lang="fa-IR" sz="1900" dirty="0" smtClean="0">
                <a:cs typeface="B Zar" pitchFamily="2" charset="-78"/>
              </a:rPr>
              <a:t> فاز </a:t>
            </a:r>
            <a:r>
              <a:rPr lang="ar-SA" sz="1900" dirty="0" smtClean="0">
                <a:cs typeface="B Zar" pitchFamily="2" charset="-78"/>
              </a:rPr>
              <a:t>نمونه‌سازي شيرآلات</a:t>
            </a:r>
            <a:r>
              <a:rPr lang="fa-IR" sz="1900" dirty="0" smtClean="0">
                <a:cs typeface="B Zar" pitchFamily="2" charset="-78"/>
              </a:rPr>
              <a:t>: 70%</a:t>
            </a:r>
          </a:p>
          <a:p>
            <a:pPr marL="232693" algn="just">
              <a:buFontTx/>
              <a:buChar char="-"/>
            </a:pPr>
            <a:r>
              <a:rPr lang="fa-IR" sz="1900" dirty="0" smtClean="0">
                <a:cs typeface="B Zar" pitchFamily="2" charset="-78"/>
              </a:rPr>
              <a:t> فاز </a:t>
            </a:r>
            <a:r>
              <a:rPr lang="ar-SA" sz="1900" dirty="0" smtClean="0">
                <a:cs typeface="B Zar" pitchFamily="2" charset="-78"/>
              </a:rPr>
              <a:t>نمونه‌سازي كابل‌هاي قدرت و كنترل</a:t>
            </a:r>
            <a:r>
              <a:rPr lang="fa-IR" sz="1900" dirty="0" smtClean="0">
                <a:cs typeface="B Zar" pitchFamily="2" charset="-78"/>
              </a:rPr>
              <a:t>: 48/5% </a:t>
            </a:r>
            <a:endParaRPr lang="fa-IR" sz="1900" dirty="0" smtClean="0">
              <a:cs typeface="B Zar" pitchFamily="2" charset="-78"/>
              <a:hlinkClick r:id="" action="ppaction://noaction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67545" y="2285998"/>
          <a:ext cx="8027225" cy="97210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17633"/>
                <a:gridCol w="1345475"/>
                <a:gridCol w="908621"/>
                <a:gridCol w="1354487"/>
                <a:gridCol w="1131554"/>
                <a:gridCol w="1131554"/>
                <a:gridCol w="1237901"/>
              </a:tblGrid>
              <a:tr h="278130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13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عنوان</a:t>
                      </a:r>
                      <a:endParaRPr lang="fa-IR" sz="1300" b="1" dirty="0">
                        <a:cs typeface="B Zar" pitchFamily="2" charset="-78"/>
                      </a:endParaRPr>
                    </a:p>
                  </a:txBody>
                  <a:tcPr marT="34290" marB="34290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ar-SA" sz="13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درصد پيشرفت </a:t>
                      </a:r>
                      <a:r>
                        <a:rPr lang="ar-SA" sz="13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تا</a:t>
                      </a:r>
                      <a:r>
                        <a:rPr lang="fa-IR" sz="13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 1390/12</a:t>
                      </a:r>
                      <a:r>
                        <a:rPr lang="fa-IR" sz="13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 </a:t>
                      </a:r>
                      <a:endParaRPr lang="en-US" sz="13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3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درصد پيشرفت تا</a:t>
                      </a:r>
                      <a:r>
                        <a:rPr lang="fa-IR" sz="13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 1391/03</a:t>
                      </a:r>
                      <a:r>
                        <a:rPr lang="fa-IR" sz="13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 </a:t>
                      </a:r>
                      <a:endParaRPr lang="en-US" sz="1300" b="1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T="34290" marB="34290"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3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درصد پيشرفت تا</a:t>
                      </a:r>
                      <a:r>
                        <a:rPr lang="fa-IR" sz="13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 1391/06</a:t>
                      </a:r>
                      <a:r>
                        <a:rPr lang="fa-IR" sz="13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 </a:t>
                      </a:r>
                      <a:endParaRPr lang="en-US" sz="1300" b="1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T="34290" marB="34290"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  <a:tr h="278130">
                <a:tc vMerge="1">
                  <a:txBody>
                    <a:bodyPr/>
                    <a:lstStyle/>
                    <a:p>
                      <a:pPr rtl="1"/>
                      <a:endParaRPr lang="fa-IR" sz="20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fa-IR" sz="15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برنامه‌اي</a:t>
                      </a:r>
                      <a:endParaRPr lang="en-US" sz="1500" b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fa-IR" sz="15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واقعي</a:t>
                      </a:r>
                      <a:endParaRPr lang="en-US" sz="1500" b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fa-IR" sz="15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برنامه‌اي</a:t>
                      </a:r>
                      <a:endParaRPr lang="en-US" sz="1500" b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fa-IR" sz="15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واقعي</a:t>
                      </a:r>
                      <a:endParaRPr lang="en-US" sz="1500" b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fa-IR" sz="15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برنامه‌اي</a:t>
                      </a:r>
                      <a:endParaRPr lang="en-US" sz="1500" b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fa-IR" sz="15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واقعي</a:t>
                      </a:r>
                      <a:endParaRPr lang="en-US" sz="1500" b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415848">
                <a:tc>
                  <a:txBody>
                    <a:bodyPr/>
                    <a:lstStyle/>
                    <a:p>
                      <a:pPr algn="ctr" rtl="1"/>
                      <a:r>
                        <a:rPr lang="fa-IR" sz="1500" b="0" dirty="0" smtClean="0">
                          <a:cs typeface="B Zar" pitchFamily="2" charset="-78"/>
                        </a:rPr>
                        <a:t>كل پروژه</a:t>
                      </a:r>
                      <a:endParaRPr lang="fa-IR" sz="1500" b="0" dirty="0">
                        <a:cs typeface="B Zar" pitchFamily="2" charset="-78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fa-IR" sz="17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74/66</a:t>
                      </a:r>
                      <a:endParaRPr lang="en-US" sz="1700" b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fa-IR" sz="17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37/2</a:t>
                      </a:r>
                      <a:endParaRPr lang="en-US" sz="1700" b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700" b="0" dirty="0" smtClean="0">
                          <a:cs typeface="B Zar" pitchFamily="2" charset="-78"/>
                        </a:rPr>
                        <a:t>87/49</a:t>
                      </a:r>
                      <a:endParaRPr lang="fa-IR" sz="1700" b="0" dirty="0">
                        <a:cs typeface="B Zar" pitchFamily="2" charset="-78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700" b="0" dirty="0" smtClean="0">
                          <a:cs typeface="B Zar" pitchFamily="2" charset="-78"/>
                        </a:rPr>
                        <a:t>51/75</a:t>
                      </a:r>
                      <a:endParaRPr lang="fa-IR" sz="1700" b="0" dirty="0">
                        <a:cs typeface="B Zar" pitchFamily="2" charset="-78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700" b="0" dirty="0" smtClean="0">
                          <a:cs typeface="B Zar" pitchFamily="2" charset="-78"/>
                        </a:rPr>
                        <a:t>98/45</a:t>
                      </a:r>
                      <a:endParaRPr lang="fa-IR" sz="1700" b="0" dirty="0">
                        <a:cs typeface="B Zar" pitchFamily="2" charset="-78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700" b="0" dirty="0" smtClean="0">
                          <a:cs typeface="B Zar" pitchFamily="2" charset="-78"/>
                        </a:rPr>
                        <a:t>57/34</a:t>
                      </a:r>
                      <a:endParaRPr lang="fa-IR" sz="1700" b="0" dirty="0">
                        <a:cs typeface="B Zar" pitchFamily="2" charset="-78"/>
                      </a:endParaRPr>
                    </a:p>
                  </a:txBody>
                  <a:tcPr marT="34290" marB="34290"/>
                </a:tc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755576" y="249492"/>
            <a:ext cx="7560840" cy="756084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38963" rIns="0" bIns="38963" rtlCol="1" anchor="ctr"/>
          <a:lstStyle/>
          <a:p>
            <a:pPr algn="ctr"/>
            <a:r>
              <a:rPr lang="fa-IR" sz="2000" dirty="0" smtClean="0">
                <a:solidFill>
                  <a:srgbClr val="150C90"/>
                </a:solidFill>
                <a:cs typeface="B Titr" pitchFamily="2" charset="-78"/>
              </a:rPr>
              <a:t>عملكرد شركت در قالب:</a:t>
            </a:r>
          </a:p>
          <a:p>
            <a:pPr algn="ctr"/>
            <a:endParaRPr lang="fa-IR" sz="900" dirty="0" smtClean="0">
              <a:solidFill>
                <a:srgbClr val="150C90"/>
              </a:solidFill>
              <a:cs typeface="B Titr" pitchFamily="2" charset="-78"/>
            </a:endParaRPr>
          </a:p>
          <a:p>
            <a:r>
              <a:rPr lang="fa-IR" sz="2000" b="1" dirty="0" smtClean="0">
                <a:solidFill>
                  <a:srgbClr val="150C90"/>
                </a:solidFill>
                <a:cs typeface="B Zar" pitchFamily="2" charset="-78"/>
              </a:rPr>
              <a:t>4- ساير اقدامات انجام شده</a:t>
            </a:r>
            <a:endParaRPr lang="fa-IR" sz="2000" dirty="0">
              <a:solidFill>
                <a:schemeClr val="accent2">
                  <a:lumMod val="75000"/>
                </a:schemeClr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23</a:t>
            </a:fld>
            <a:endParaRPr lang="fa-IR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9552" y="1059582"/>
            <a:ext cx="8280920" cy="394243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fa-IR" sz="8200" u="sng" dirty="0" smtClean="0">
                <a:solidFill>
                  <a:srgbClr val="150C90"/>
                </a:solidFill>
                <a:cs typeface="B Zar" pitchFamily="2" charset="-78"/>
              </a:rPr>
              <a:t>تربيت نيروي انساني و ارتقاي كيفيت آموزش در زمينه علوم و مهندسي هسته‌اي</a:t>
            </a:r>
          </a:p>
          <a:p>
            <a:pPr marL="151521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fa-IR" dirty="0" smtClean="0">
              <a:cs typeface="B Zar" pitchFamily="2" charset="-78"/>
            </a:endParaRPr>
          </a:p>
          <a:p>
            <a:pPr marL="151521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ar-SA" sz="8200" dirty="0" smtClean="0">
                <a:cs typeface="B Zar" pitchFamily="2" charset="-78"/>
              </a:rPr>
              <a:t>هدف اين پروژه، استفاده از تجارب جهاني و همكاري دانشگاه‌ها و مراكز پژوهشي داخلي، براي برآورده نمودن الزامات و نيازمندي‌هاي مربوط به كاركنان نيروگاه‌هاي هسته‌اي مي‌باشد. در اين راستا، مهمترين فعاليت‌هاي انجام شده و يا در حال انجام  شركت عبارتند از: </a:t>
            </a:r>
            <a:endParaRPr lang="fa-IR" sz="8200" dirty="0" smtClean="0">
              <a:cs typeface="B Zar" pitchFamily="2" charset="-78"/>
            </a:endParaRPr>
          </a:p>
          <a:p>
            <a:pPr marL="151521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n-US" sz="1700" dirty="0" smtClean="0">
              <a:cs typeface="B Zar" pitchFamily="2" charset="-78"/>
            </a:endParaRPr>
          </a:p>
          <a:p>
            <a:pPr marL="453211" indent="-301690">
              <a:lnSpc>
                <a:spcPct val="120000"/>
              </a:lnSpc>
              <a:spcBef>
                <a:spcPts val="511"/>
              </a:spcBef>
              <a:buFont typeface="Wingdings" pitchFamily="2" charset="2"/>
              <a:buChar char="q"/>
            </a:pPr>
            <a:r>
              <a:rPr lang="fa-IR" sz="7500" dirty="0" smtClean="0">
                <a:cs typeface="B Zar" pitchFamily="2" charset="-78"/>
              </a:rPr>
              <a:t>تعيين و تدوين نيازهاي آموزشي به منظور تأمين و تربيت نيروي انساني مورد نياز</a:t>
            </a:r>
          </a:p>
          <a:p>
            <a:pPr marL="453211" indent="-301690">
              <a:lnSpc>
                <a:spcPct val="120000"/>
              </a:lnSpc>
              <a:spcBef>
                <a:spcPts val="511"/>
              </a:spcBef>
              <a:buFont typeface="Wingdings" pitchFamily="2" charset="2"/>
              <a:buChar char="q"/>
              <a:tabLst>
                <a:tab pos="453211" algn="l"/>
              </a:tabLst>
            </a:pPr>
            <a:r>
              <a:rPr lang="fa-IR" sz="7500" dirty="0" smtClean="0">
                <a:cs typeface="B Zar" pitchFamily="2" charset="-78"/>
              </a:rPr>
              <a:t>امكان‌سنجي توان داخلي جهت آموزش و ارتقاي نيروي انساني متخصص در توسعه نيروگاه‌هاي هسته‌اي</a:t>
            </a:r>
          </a:p>
          <a:p>
            <a:pPr marL="453211" indent="-301690">
              <a:lnSpc>
                <a:spcPct val="120000"/>
              </a:lnSpc>
              <a:spcBef>
                <a:spcPts val="511"/>
              </a:spcBef>
              <a:buFont typeface="Wingdings" pitchFamily="2" charset="2"/>
              <a:buChar char="q"/>
            </a:pPr>
            <a:r>
              <a:rPr lang="fa-IR" sz="7500" dirty="0" smtClean="0">
                <a:cs typeface="B Zar" pitchFamily="2" charset="-78"/>
              </a:rPr>
              <a:t>اجراي دوره‌هاي آموزشي مورد نياز</a:t>
            </a:r>
          </a:p>
          <a:p>
            <a:pPr marL="453211" indent="-301690">
              <a:lnSpc>
                <a:spcPct val="120000"/>
              </a:lnSpc>
              <a:spcBef>
                <a:spcPts val="511"/>
              </a:spcBef>
              <a:buFont typeface="Wingdings" pitchFamily="2" charset="2"/>
              <a:buChar char="q"/>
            </a:pPr>
            <a:r>
              <a:rPr lang="fa-IR" sz="7500" dirty="0" smtClean="0">
                <a:cs typeface="B Zar" pitchFamily="2" charset="-78"/>
              </a:rPr>
              <a:t>ارزيابي ديدگاه‌هاي افكار عمومي بوشهر نسبت به نيروگاه‌هاي اتمي</a:t>
            </a:r>
          </a:p>
          <a:p>
            <a:pPr marL="453211" indent="-301690">
              <a:lnSpc>
                <a:spcPct val="120000"/>
              </a:lnSpc>
              <a:spcBef>
                <a:spcPts val="511"/>
              </a:spcBef>
              <a:buFont typeface="Wingdings" pitchFamily="2" charset="2"/>
              <a:buChar char="q"/>
            </a:pPr>
            <a:r>
              <a:rPr lang="fa-IR" sz="7500" dirty="0" smtClean="0">
                <a:cs typeface="B Zar" pitchFamily="2" charset="-78"/>
              </a:rPr>
              <a:t>اجراي دوره‌هاي آموزشي به كمك </a:t>
            </a:r>
            <a:r>
              <a:rPr lang="en-US" sz="7500" dirty="0" smtClean="0">
                <a:cs typeface="B Zar" pitchFamily="2" charset="-78"/>
              </a:rPr>
              <a:t>CBT</a:t>
            </a:r>
            <a:r>
              <a:rPr lang="fa-IR" sz="7500" dirty="0" smtClean="0">
                <a:cs typeface="B Zar" pitchFamily="2" charset="-78"/>
              </a:rPr>
              <a:t> </a:t>
            </a:r>
            <a:r>
              <a:rPr lang="en-US" sz="7500" dirty="0" smtClean="0">
                <a:cs typeface="B Zar" pitchFamily="2" charset="-78"/>
              </a:rPr>
              <a:t>(Computer Based Training)</a:t>
            </a:r>
            <a:endParaRPr lang="fa-IR" sz="7500" dirty="0" smtClean="0">
              <a:cs typeface="B Zar" pitchFamily="2" charset="-78"/>
            </a:endParaRPr>
          </a:p>
          <a:p>
            <a:pPr marL="453211" indent="-301690">
              <a:lnSpc>
                <a:spcPct val="120000"/>
              </a:lnSpc>
              <a:spcBef>
                <a:spcPts val="511"/>
              </a:spcBef>
              <a:buFont typeface="Wingdings" pitchFamily="2" charset="2"/>
              <a:buChar char="q"/>
            </a:pPr>
            <a:r>
              <a:rPr lang="fa-IR" sz="7500" dirty="0" smtClean="0">
                <a:cs typeface="B Zar" pitchFamily="2" charset="-78"/>
              </a:rPr>
              <a:t>تعاملات با آژانس بين‌المللي انرژي اتمي</a:t>
            </a:r>
          </a:p>
          <a:p>
            <a:pPr marL="453211" indent="-301690">
              <a:lnSpc>
                <a:spcPct val="120000"/>
              </a:lnSpc>
              <a:spcBef>
                <a:spcPts val="511"/>
              </a:spcBef>
              <a:buFont typeface="Wingdings" pitchFamily="2" charset="2"/>
              <a:buChar char="q"/>
            </a:pPr>
            <a:r>
              <a:rPr lang="fa-IR" sz="7500" dirty="0" smtClean="0">
                <a:cs typeface="B Zar" pitchFamily="2" charset="-78"/>
              </a:rPr>
              <a:t>همكاري با دانشگاه‌هاي داخل كشور</a:t>
            </a:r>
            <a:endParaRPr lang="fa-IR" sz="7500" dirty="0" smtClean="0">
              <a:solidFill>
                <a:srgbClr val="150C90"/>
              </a:solidFill>
              <a:cs typeface="B Zar" pitchFamily="2" charset="-78"/>
              <a:hlinkClick r:id="" action="ppaction://noaction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55576" y="195486"/>
            <a:ext cx="7560840" cy="756084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38963" rIns="0" bIns="38963" rtlCol="1" anchor="ctr"/>
          <a:lstStyle/>
          <a:p>
            <a:pPr algn="ctr"/>
            <a:r>
              <a:rPr lang="fa-IR" sz="2000" dirty="0" smtClean="0">
                <a:solidFill>
                  <a:srgbClr val="150C90"/>
                </a:solidFill>
                <a:cs typeface="B Titr" pitchFamily="2" charset="-78"/>
              </a:rPr>
              <a:t>عملكرد شركت در قالب:</a:t>
            </a:r>
          </a:p>
          <a:p>
            <a:pPr algn="ctr"/>
            <a:endParaRPr lang="fa-IR" sz="900" dirty="0" smtClean="0">
              <a:solidFill>
                <a:srgbClr val="150C90"/>
              </a:solidFill>
              <a:cs typeface="B Titr" pitchFamily="2" charset="-78"/>
            </a:endParaRPr>
          </a:p>
          <a:p>
            <a:r>
              <a:rPr lang="fa-IR" sz="2000" b="1" dirty="0" smtClean="0">
                <a:solidFill>
                  <a:srgbClr val="150C90"/>
                </a:solidFill>
                <a:cs typeface="B Zar" pitchFamily="2" charset="-78"/>
              </a:rPr>
              <a:t>4- ساير اقدامات انجام شده                                                      </a:t>
            </a:r>
            <a:r>
              <a:rPr lang="fa-IR" sz="2000" dirty="0" smtClean="0">
                <a:solidFill>
                  <a:schemeClr val="accent2">
                    <a:lumMod val="75000"/>
                  </a:schemeClr>
                </a:solidFill>
                <a:cs typeface="B Zar" pitchFamily="2" charset="-78"/>
              </a:rPr>
              <a:t>.... ادامه </a:t>
            </a:r>
            <a:endParaRPr lang="fa-IR" sz="2000" dirty="0">
              <a:solidFill>
                <a:schemeClr val="accent2">
                  <a:lumMod val="75000"/>
                </a:schemeClr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14546" y="4786328"/>
            <a:ext cx="4733948" cy="233378"/>
          </a:xfrm>
        </p:spPr>
        <p:txBody>
          <a:bodyPr/>
          <a:lstStyle/>
          <a:p>
            <a:r>
              <a:rPr lang="fa-IR" sz="1200" dirty="0" smtClean="0">
                <a:cs typeface="B Zar" pitchFamily="2" charset="-78"/>
              </a:rPr>
              <a:t>گزارش هيأت مديره شركت مادر تخصصي توليد و توسعه انرژي اتمي ايران- پايان سال 1391</a:t>
            </a:r>
            <a:endParaRPr lang="fa-IR" sz="1200" dirty="0">
              <a:cs typeface="B Zar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24</a:t>
            </a:fld>
            <a:endParaRPr lang="fa-IR" dirty="0"/>
          </a:p>
        </p:txBody>
      </p:sp>
      <p:sp>
        <p:nvSpPr>
          <p:cNvPr id="6" name="TextBox 5"/>
          <p:cNvSpPr txBox="1"/>
          <p:nvPr/>
        </p:nvSpPr>
        <p:spPr>
          <a:xfrm>
            <a:off x="857224" y="2857502"/>
            <a:ext cx="300039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4000" b="1" dirty="0" smtClean="0">
                <a:latin typeface="IranNastaliq" pitchFamily="18" charset="0"/>
                <a:cs typeface="IranNastaliq" pitchFamily="18" charset="0"/>
              </a:rPr>
              <a:t>از توجه شما سپاسگزاريم ....</a:t>
            </a:r>
            <a:endParaRPr lang="fa-IR" sz="4000" b="1" dirty="0"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3</a:t>
            </a:fld>
            <a:endParaRPr lang="fa-IR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82" y="142858"/>
            <a:ext cx="8643998" cy="4618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ts val="3750"/>
              </a:lnSpc>
              <a:spcBef>
                <a:spcPct val="0"/>
              </a:spcBef>
              <a:spcAft>
                <a:spcPct val="0"/>
              </a:spcAft>
              <a:tabLst>
                <a:tab pos="305748" algn="l"/>
              </a:tabLst>
            </a:pPr>
            <a:r>
              <a:rPr lang="ar-SA" sz="2400" b="1" dirty="0" smtClean="0">
                <a:solidFill>
                  <a:srgbClr val="00008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  <a:cs typeface="B Zar" pitchFamily="2" charset="-78"/>
              </a:rPr>
              <a:t>موضوع فعاليت شركت</a:t>
            </a:r>
            <a:endParaRPr lang="fa-IR" sz="2400" b="1" dirty="0" smtClean="0">
              <a:solidFill>
                <a:srgbClr val="00008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Times New Roman" pitchFamily="18" charset="0"/>
              <a:cs typeface="B Zar" pitchFamily="2" charset="-78"/>
            </a:endParaRPr>
          </a:p>
          <a:p>
            <a:pPr algn="ctr" fontAlgn="base">
              <a:lnSpc>
                <a:spcPts val="3750"/>
              </a:lnSpc>
              <a:spcBef>
                <a:spcPct val="0"/>
              </a:spcBef>
              <a:spcAft>
                <a:spcPct val="0"/>
              </a:spcAft>
              <a:tabLst>
                <a:tab pos="305748" algn="l"/>
              </a:tabLst>
            </a:pPr>
            <a:endParaRPr lang="fa-IR" sz="2400" b="1" u="sng" dirty="0" smtClean="0">
              <a:solidFill>
                <a:srgbClr val="000080"/>
              </a:solidFill>
              <a:latin typeface="Arial" pitchFamily="34" charset="0"/>
              <a:ea typeface="Times New Roman" pitchFamily="18" charset="0"/>
              <a:cs typeface="B Zar" pitchFamily="2" charset="-78"/>
            </a:endParaRPr>
          </a:p>
          <a:p>
            <a:pPr algn="justLow" fontAlgn="base">
              <a:lnSpc>
                <a:spcPts val="375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tabLst>
                <a:tab pos="305748" algn="l"/>
              </a:tabLst>
            </a:pPr>
            <a:r>
              <a:rPr lang="fa-IR" sz="27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  </a:t>
            </a:r>
            <a:r>
              <a:rPr lang="ar-SA" sz="27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مديريت و نظارت بر سرمايه</a:t>
            </a:r>
            <a:r>
              <a:rPr lang="fa-IR" sz="27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7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هاي شركت جهت انجام هرگونه</a:t>
            </a:r>
            <a:r>
              <a:rPr lang="fa-IR" sz="27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  <a:r>
              <a:rPr lang="ar-SA" sz="27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فعاليت در راستاي توليد و توسعه برق هسته‌اي، </a:t>
            </a:r>
            <a:endParaRPr lang="fa-IR" sz="2700" dirty="0" smtClean="0">
              <a:latin typeface="Arial" pitchFamily="34" charset="0"/>
              <a:ea typeface="Times New Roman" pitchFamily="18" charset="0"/>
              <a:cs typeface="B Mitra" pitchFamily="2" charset="-78"/>
            </a:endParaRPr>
          </a:p>
          <a:p>
            <a:pPr algn="justLow" fontAlgn="base">
              <a:lnSpc>
                <a:spcPts val="3750"/>
              </a:lnSpc>
              <a:spcBef>
                <a:spcPct val="0"/>
              </a:spcBef>
              <a:spcAft>
                <a:spcPct val="0"/>
              </a:spcAft>
              <a:tabLst>
                <a:tab pos="305748" algn="l"/>
              </a:tabLst>
            </a:pPr>
            <a:endParaRPr lang="fa-IR" sz="2700" dirty="0" smtClean="0">
              <a:latin typeface="Arial" pitchFamily="34" charset="0"/>
              <a:ea typeface="Times New Roman" pitchFamily="18" charset="0"/>
              <a:cs typeface="B Mitra" pitchFamily="2" charset="-78"/>
            </a:endParaRPr>
          </a:p>
          <a:p>
            <a:pPr algn="justLow" fontAlgn="base">
              <a:lnSpc>
                <a:spcPts val="375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tabLst>
                <a:tab pos="305748" algn="l"/>
              </a:tabLst>
            </a:pPr>
            <a:r>
              <a:rPr lang="fa-IR" sz="27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  </a:t>
            </a:r>
            <a:r>
              <a:rPr lang="ar-SA" sz="27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مديريت و نظارت بر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انجام 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م</a:t>
            </a:r>
            <a:r>
              <a:rPr lang="ar-SA" sz="24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B Mitra" pitchFamily="2" charset="-78"/>
              </a:rPr>
              <a:t>طالعات،</a:t>
            </a:r>
            <a:r>
              <a:rPr lang="fa-IR" sz="24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  <a:r>
              <a:rPr lang="ar-SA" sz="24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B Mitra" pitchFamily="2" charset="-78"/>
              </a:rPr>
              <a:t>مكان يابي، طراحي، احداث، تامين سوخت هسته</a:t>
            </a:r>
            <a:r>
              <a:rPr lang="fa-IR" sz="24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B Mitra" pitchFamily="2" charset="-78"/>
              </a:rPr>
              <a:t>اي، بهره</a:t>
            </a:r>
            <a:r>
              <a:rPr lang="fa-IR" sz="24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B Mitra" pitchFamily="2" charset="-78"/>
              </a:rPr>
              <a:t>برداري ايمن، از كاراندازي </a:t>
            </a:r>
            <a:r>
              <a:rPr lang="ar-SA" sz="27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نيروگاه</a:t>
            </a:r>
            <a:r>
              <a:rPr lang="fa-IR" sz="27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7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هاي هسته‌اي و تاسيسات آنها</a:t>
            </a:r>
            <a:endParaRPr lang="fa-IR" sz="2700" dirty="0" smtClean="0">
              <a:latin typeface="Arial" pitchFamily="34" charset="0"/>
              <a:ea typeface="Times New Roman" pitchFamily="18" charset="0"/>
              <a:cs typeface="B Mitra" pitchFamily="2" charset="-78"/>
            </a:endParaRPr>
          </a:p>
          <a:p>
            <a:pPr algn="justLow" fontAlgn="base">
              <a:lnSpc>
                <a:spcPts val="3750"/>
              </a:lnSpc>
              <a:spcBef>
                <a:spcPct val="0"/>
              </a:spcBef>
              <a:spcAft>
                <a:spcPct val="0"/>
              </a:spcAft>
              <a:tabLst>
                <a:tab pos="305748" algn="l"/>
              </a:tabLst>
            </a:pPr>
            <a:endParaRPr lang="fa-IR" sz="2700" dirty="0" smtClean="0">
              <a:latin typeface="Arial" pitchFamily="34" charset="0"/>
              <a:ea typeface="Times New Roman" pitchFamily="18" charset="0"/>
              <a:cs typeface="B Mitra" pitchFamily="2" charset="-78"/>
            </a:endParaRPr>
          </a:p>
          <a:p>
            <a:pPr algn="justLow" fontAlgn="base">
              <a:lnSpc>
                <a:spcPts val="375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tabLst>
                <a:tab pos="305748" algn="l"/>
              </a:tabLst>
            </a:pPr>
            <a:r>
              <a:rPr lang="fa-IR" sz="27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  </a:t>
            </a:r>
            <a:r>
              <a:rPr lang="ar-SA" sz="27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انجام كليه معاملات مربوط به برق هسته‌اي </a:t>
            </a:r>
            <a:endParaRPr lang="fa-IR" sz="2700" dirty="0" smtClean="0">
              <a:latin typeface="Arial" pitchFamily="34" charset="0"/>
              <a:ea typeface="Times New Roman" pitchFamily="18" charset="0"/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4</a:t>
            </a:fld>
            <a:endParaRPr lang="fa-IR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83" y="142858"/>
            <a:ext cx="8643998" cy="4593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305748" algn="l"/>
              </a:tabLst>
            </a:pPr>
            <a:r>
              <a:rPr lang="ar-SA" sz="2400" b="1" dirty="0" smtClean="0">
                <a:solidFill>
                  <a:srgbClr val="00008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وظايف شركت</a:t>
            </a:r>
            <a:endParaRPr lang="en-US" sz="2400" b="1" dirty="0" smtClean="0">
              <a:solidFill>
                <a:srgbClr val="00008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Times New Roman" pitchFamily="18" charset="0"/>
              <a:cs typeface="B Mitra" pitchFamily="2" charset="-78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05748" algn="l"/>
              </a:tabLst>
            </a:pPr>
            <a:r>
              <a:rPr lang="fa-IR" sz="20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(مطابق با اساسنامه شركت، </a:t>
            </a:r>
            <a:r>
              <a:rPr lang="ar-SA" sz="20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موارد زير از وظايف </a:t>
            </a:r>
            <a:r>
              <a:rPr lang="fa-IR" sz="20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اصلي </a:t>
            </a:r>
            <a:r>
              <a:rPr lang="ar-SA" sz="20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شركت مي</a:t>
            </a:r>
            <a:r>
              <a:rPr lang="fa-IR" sz="20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0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باشد</a:t>
            </a:r>
            <a:r>
              <a:rPr lang="fa-IR" sz="20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)</a:t>
            </a:r>
          </a:p>
          <a:p>
            <a:pPr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305748" algn="l"/>
              </a:tabLst>
            </a:pP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Mitra" pitchFamily="2" charset="-78"/>
            </a:endParaRPr>
          </a:p>
          <a:p>
            <a:pPr marL="147463" indent="-147463" algn="justLow" eaLnBrk="0" fontAlgn="base" hangingPunct="0">
              <a:spcBef>
                <a:spcPct val="0"/>
              </a:spcBef>
              <a:spcAft>
                <a:spcPct val="0"/>
              </a:spcAft>
              <a:buSzPct val="85000"/>
              <a:buFont typeface="Wingdings" pitchFamily="2" charset="2"/>
              <a:buChar char="ü"/>
              <a:tabLst>
                <a:tab pos="305748" algn="l"/>
              </a:tabLst>
            </a:pP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انجام هرگونه فعاليت در راستاي مطالعات، احداث و بهره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برداري ايمن از نيروگاه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هاي هسته‌اي و ت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أ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مين سوخت هسته‌اي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؛</a:t>
            </a:r>
            <a:endParaRPr lang="en-US" sz="2400" dirty="0" smtClean="0">
              <a:latin typeface="Arial" pitchFamily="34" charset="0"/>
              <a:cs typeface="B Mitra" pitchFamily="2" charset="-78"/>
            </a:endParaRPr>
          </a:p>
          <a:p>
            <a:pPr marL="147463" indent="-147463" algn="justLow" eaLnBrk="0" fontAlgn="base" hangingPunct="0">
              <a:spcBef>
                <a:spcPct val="0"/>
              </a:spcBef>
              <a:spcAft>
                <a:spcPct val="0"/>
              </a:spcAft>
              <a:buSzPct val="85000"/>
              <a:buFont typeface="Wingdings" pitchFamily="2" charset="2"/>
              <a:buChar char="ü"/>
              <a:tabLst>
                <a:tab pos="305748" algn="l"/>
              </a:tabLst>
            </a:pP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بررسي و تدوين پيشنهادهاي لازم در زمينه راهبردها، سياست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ها و برنامه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هاي بلندمدت و ميان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مدت صنعت برق هسته‌اي و ارايه آنها به سازمان انرژي اتمي ايران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؛</a:t>
            </a:r>
            <a:endParaRPr lang="en-US" sz="2400" dirty="0" smtClean="0">
              <a:latin typeface="Arial" pitchFamily="34" charset="0"/>
              <a:cs typeface="B Mitra" pitchFamily="2" charset="-78"/>
            </a:endParaRPr>
          </a:p>
          <a:p>
            <a:pPr marL="147463" indent="-147463" algn="justLow" eaLnBrk="0" fontAlgn="base" hangingPunct="0">
              <a:spcBef>
                <a:spcPct val="0"/>
              </a:spcBef>
              <a:spcAft>
                <a:spcPct val="0"/>
              </a:spcAft>
              <a:buSzPct val="85000"/>
              <a:buFont typeface="Wingdings" pitchFamily="2" charset="2"/>
              <a:buChar char="ü"/>
              <a:tabLst>
                <a:tab pos="305748" algn="l"/>
              </a:tabLst>
            </a:pP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اجراي راهبردها، سياست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ها و برنامه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هاي سازمان انرژي اتمي ايران در راستاي اهداف شركت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؛</a:t>
            </a:r>
          </a:p>
          <a:p>
            <a:pPr marL="151521" indent="-151521" algn="justLow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Wingdings" pitchFamily="2" charset="2"/>
              <a:buChar char="ü"/>
              <a:tabLst>
                <a:tab pos="305748" algn="l"/>
              </a:tabLst>
            </a:pP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بررسي و از كاراندازي نيروگاه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هاي هسته‌اي و ت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أ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سيسات مربوط و نظارت برآنها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؛</a:t>
            </a:r>
            <a:endParaRPr lang="en-US" sz="2400" dirty="0" smtClean="0">
              <a:latin typeface="Arial" pitchFamily="34" charset="0"/>
              <a:cs typeface="B Mitra" pitchFamily="2" charset="-78"/>
            </a:endParaRPr>
          </a:p>
          <a:p>
            <a:pPr marL="151521" indent="-151521" algn="justLow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Wingdings" pitchFamily="2" charset="2"/>
              <a:buChar char="ü"/>
              <a:tabLst>
                <a:tab pos="305748" algn="l"/>
              </a:tabLst>
            </a:pP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حمايت و همكاري در ساخت وسايل، ادوات، تجهيزات، اجزا و ت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أ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سيسات مورد نياز نيروگاه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هاي هسته‌اي و كليه مشتقات مربوط به آنها در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داخل كشور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؛</a:t>
            </a:r>
            <a:endParaRPr lang="en-US" sz="2400" dirty="0" smtClean="0">
              <a:latin typeface="Arial" pitchFamily="34" charset="0"/>
              <a:cs typeface="B Mitra" pitchFamily="2" charset="-78"/>
            </a:endParaRPr>
          </a:p>
          <a:p>
            <a:pPr marL="151521" indent="-151521" algn="justLow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Wingdings" pitchFamily="2" charset="2"/>
              <a:buChar char="ü"/>
              <a:tabLst>
                <a:tab pos="305748" algn="l"/>
              </a:tabLst>
            </a:pP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خريد و فروش انرژي برق نيروگاه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هاي هسته‌اي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؛</a:t>
            </a:r>
            <a:endParaRPr lang="ar-SA" sz="2700" dirty="0" smtClean="0">
              <a:latin typeface="Arial" pitchFamily="34" charset="0"/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5</a:t>
            </a:fld>
            <a:endParaRPr lang="fa-IR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158808"/>
            <a:ext cx="8715436" cy="4747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305748" algn="l"/>
              </a:tabLst>
            </a:pPr>
            <a:r>
              <a:rPr lang="ar-SA" sz="2000" b="1" dirty="0" smtClean="0">
                <a:solidFill>
                  <a:srgbClr val="00008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وظايف شركت</a:t>
            </a:r>
            <a:endParaRPr lang="en-US" sz="2000" b="1" dirty="0" smtClean="0">
              <a:solidFill>
                <a:srgbClr val="00008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Times New Roman" pitchFamily="18" charset="0"/>
              <a:cs typeface="B Mitra" pitchFamily="2" charset="-78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05748" algn="l"/>
              </a:tabLst>
            </a:pPr>
            <a:r>
              <a:rPr lang="fa-IR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(ادامه ...)</a:t>
            </a:r>
          </a:p>
          <a:p>
            <a:pPr marL="151521" indent="-151521" algn="justLow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Wingdings" pitchFamily="2" charset="2"/>
              <a:buChar char="ü"/>
              <a:tabLst>
                <a:tab pos="305748" algn="l"/>
              </a:tabLst>
            </a:pPr>
            <a:r>
              <a:rPr lang="fa-IR" sz="20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انجام تحقيقات و مطالعات لازم در زمينه انرژي اتمي، سرمايه گذاري، مشاركت، مديريت، نظارت، ريسك پذيري، حمايت مالي و اعتباري، فعاليتهاي تجاري و بازرگاني و انجام هرگونه معاملات، واردات و صادرات خدمات، تجهيزات، قطعات و ماشين آلات در اين زمينه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؛</a:t>
            </a:r>
            <a:endParaRPr lang="en-US" sz="2400" dirty="0" smtClean="0">
              <a:latin typeface="Arial" pitchFamily="34" charset="0"/>
              <a:cs typeface="B Mitra" pitchFamily="2" charset="-78"/>
            </a:endParaRPr>
          </a:p>
          <a:p>
            <a:pPr marL="151521" indent="-151521" algn="justLow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Wingdings" pitchFamily="2" charset="2"/>
              <a:buChar char="ü"/>
              <a:tabLst>
                <a:tab pos="305748" algn="l"/>
              </a:tabLst>
            </a:pP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سرمايه گذاري در توليد، انتقال و فروش برق حاصل از نيروگاه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هاي هسته‌اي در داخل و خارج كشور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؛</a:t>
            </a:r>
            <a:endParaRPr lang="en-US" sz="2400" dirty="0" smtClean="0">
              <a:latin typeface="Arial" pitchFamily="34" charset="0"/>
              <a:cs typeface="B Mitra" pitchFamily="2" charset="-78"/>
            </a:endParaRPr>
          </a:p>
          <a:p>
            <a:pPr marL="151521" indent="-151521" algn="justLow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Wingdings" pitchFamily="2" charset="2"/>
              <a:buChar char="ü"/>
              <a:tabLst>
                <a:tab pos="305748" algn="l"/>
              </a:tabLst>
            </a:pP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حمايت و سرمايه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گذاري و تشويق نسبت به مطالعات و تحقيقات در زمينه انتقال فناوري نيروگاه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ها و ت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أ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سيسات برق هسته‌اي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؛</a:t>
            </a:r>
            <a:endParaRPr lang="en-US" sz="2400" dirty="0" smtClean="0">
              <a:latin typeface="Arial" pitchFamily="34" charset="0"/>
              <a:cs typeface="B Mitra" pitchFamily="2" charset="-78"/>
            </a:endParaRPr>
          </a:p>
          <a:p>
            <a:pPr marL="151521" indent="-151521" algn="justLow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Wingdings" pitchFamily="2" charset="2"/>
              <a:buChar char="ü"/>
              <a:tabLst>
                <a:tab pos="305748" algn="l"/>
              </a:tabLst>
            </a:pP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حمايت و سرمايه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گذاري در فعاليت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ها و تحقيقات و مطالعات لازم در زمينه ت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أ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مين سوخت نيروگاه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هاي هسته‌اي با رعايت قوانين و مقررات مربوط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؛</a:t>
            </a:r>
            <a:endParaRPr lang="en-US" sz="2400" dirty="0" smtClean="0">
              <a:latin typeface="Arial" pitchFamily="34" charset="0"/>
              <a:cs typeface="B Mitra" pitchFamily="2" charset="-78"/>
            </a:endParaRPr>
          </a:p>
          <a:p>
            <a:pPr marL="151521" indent="-151521" algn="justLow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Wingdings" pitchFamily="2" charset="2"/>
              <a:buChar char="ü"/>
              <a:tabLst>
                <a:tab pos="305748" algn="l"/>
              </a:tabLst>
            </a:pP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اخذ هرگونه اعتبار، وام و تسهيلات مالي از منابع داخلي و خارجي، عرضه اوراق مشاركت و ساير روش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هاي ت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أ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مين منابع مالي با اخذ مجوز از مراجع قانوني ذيربط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؛</a:t>
            </a:r>
            <a:endParaRPr lang="en-US" sz="2400" dirty="0" smtClean="0">
              <a:latin typeface="Arial" pitchFamily="34" charset="0"/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6</a:t>
            </a:fld>
            <a:endParaRPr lang="fa-IR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177819"/>
            <a:ext cx="8715436" cy="4679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305748" algn="l"/>
              </a:tabLst>
            </a:pPr>
            <a:r>
              <a:rPr lang="ar-SA" sz="2000" b="1" dirty="0" smtClean="0">
                <a:solidFill>
                  <a:srgbClr val="00008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وظايف شركت</a:t>
            </a:r>
            <a:endParaRPr lang="en-US" sz="2000" b="1" dirty="0" smtClean="0">
              <a:solidFill>
                <a:srgbClr val="00008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Times New Roman" pitchFamily="18" charset="0"/>
              <a:cs typeface="B Mitra" pitchFamily="2" charset="-78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05748" algn="l"/>
              </a:tabLst>
            </a:pPr>
            <a:r>
              <a:rPr lang="fa-IR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(ادامه ...)</a:t>
            </a:r>
          </a:p>
          <a:p>
            <a:pPr marL="151521" indent="-151521" algn="justLow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Wingdings" pitchFamily="2" charset="2"/>
              <a:buChar char="ü"/>
              <a:tabLst>
                <a:tab pos="305748" algn="l"/>
              </a:tabLst>
            </a:pP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ت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أ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مين، توسعه و مديريت منابع مالي اعم از عمومي و يا غير آن و استفاده بهينه از اين منابع از طريق برقراري تسهيلات و گردش منابع مالي و مديريت و هماهنگي تجاري، فني و برنامه‌اي و هدايت آنها درجهت سياست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هاي تعيين شده دولت و سازمان انرژي اتمي ايران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؛</a:t>
            </a:r>
            <a:endParaRPr lang="en-US" sz="2400" dirty="0" smtClean="0">
              <a:latin typeface="Arial" pitchFamily="34" charset="0"/>
              <a:cs typeface="B Mitra" pitchFamily="2" charset="-78"/>
            </a:endParaRPr>
          </a:p>
          <a:p>
            <a:pPr marL="151521" indent="-151521" algn="justLow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Wingdings" pitchFamily="2" charset="2"/>
              <a:buChar char="ü"/>
              <a:tabLst>
                <a:tab pos="305748" algn="l"/>
              </a:tabLst>
            </a:pP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ايجاد ارتباط و يا انعقاد قرارداد با مراجع بين المللي، شركت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ها و موسسات خارجي و داخلي در زمينه نيروگاه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هاي هسته‌اي به منظور استفاده صلح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جويانه از انرژي هسته‌اي مطابق ضوابط بين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المللي و نظام ايمني هسته‌اي كشور و با رعايت قوانين و مقررات مربوط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؛</a:t>
            </a:r>
            <a:endParaRPr lang="en-US" sz="2400" dirty="0" smtClean="0">
              <a:latin typeface="Arial" pitchFamily="34" charset="0"/>
              <a:cs typeface="B Mitra" pitchFamily="2" charset="-78"/>
            </a:endParaRPr>
          </a:p>
          <a:p>
            <a:pPr marL="151521" indent="-151521" algn="justLow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Wingdings" pitchFamily="2" charset="2"/>
              <a:buChar char="ü"/>
              <a:tabLst>
                <a:tab pos="305748" algn="l"/>
              </a:tabLst>
            </a:pP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تهيه و تنظيم مقررات، استانداردها و دستورالعمل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هاي لازم براي حسن اجراي امور و استفاده بهينه از امكانات و ت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أ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سيسات صنعت برق هسته‌اي و ارايه آنها به مراجع ذيربط جهت تصويب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؛</a:t>
            </a:r>
            <a:endParaRPr lang="en-US" sz="2400" dirty="0" smtClean="0">
              <a:latin typeface="Arial" pitchFamily="34" charset="0"/>
              <a:cs typeface="B Mitra" pitchFamily="2" charset="-78"/>
            </a:endParaRPr>
          </a:p>
          <a:p>
            <a:pPr marL="151521" indent="-151521" algn="justLow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Wingdings" pitchFamily="2" charset="2"/>
              <a:buChar char="ü"/>
              <a:tabLst>
                <a:tab pos="305748" algn="l"/>
              </a:tabLst>
            </a:pP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حمايت، سرمايه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گذاري و تشويق فعاليت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هاي آموزشي و پژوهشي در زمينه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هاي تخصصي مرتبط با صنعت برق هسته‌اي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؛</a:t>
            </a:r>
            <a:endParaRPr lang="en-US" sz="2400" dirty="0" smtClean="0">
              <a:latin typeface="Arial" pitchFamily="34" charset="0"/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7</a:t>
            </a:fld>
            <a:endParaRPr lang="fa-IR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94240"/>
            <a:ext cx="8715436" cy="5049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305748" algn="l"/>
              </a:tabLst>
            </a:pPr>
            <a:r>
              <a:rPr lang="ar-SA" sz="2000" b="1" dirty="0" smtClean="0">
                <a:solidFill>
                  <a:srgbClr val="00008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وظايف شركت</a:t>
            </a:r>
            <a:endParaRPr lang="en-US" sz="2000" b="1" dirty="0" smtClean="0">
              <a:solidFill>
                <a:srgbClr val="00008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Times New Roman" pitchFamily="18" charset="0"/>
              <a:cs typeface="B Mitra" pitchFamily="2" charset="-78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05748" algn="l"/>
              </a:tabLst>
            </a:pPr>
            <a:r>
              <a:rPr lang="fa-IR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(ادامه ...)</a:t>
            </a:r>
          </a:p>
          <a:p>
            <a:pPr marL="151521" indent="-151521" algn="justLow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Wingdings" pitchFamily="2" charset="2"/>
              <a:buChar char="ü"/>
              <a:tabLst>
                <a:tab pos="305748" algn="l"/>
              </a:tabLst>
            </a:pP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تربيت نيروي انساني متخصص و مورد نياز در داخل و يا خارج كشور و برگزاري كارآموزي و دوره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هاي آموزشي لازم با انعقاد قرارداد آموزشي و كارآموزي با اشخاص حقيقي و حقوقي داخل و خارج كشور در چارچوب قوانين و مقررات مربوط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؛</a:t>
            </a:r>
            <a:endParaRPr lang="en-US" sz="2400" dirty="0" smtClean="0">
              <a:latin typeface="Arial" pitchFamily="34" charset="0"/>
              <a:cs typeface="B Mitra" pitchFamily="2" charset="-78"/>
            </a:endParaRPr>
          </a:p>
          <a:p>
            <a:pPr marL="151521" indent="-151521" algn="justLow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Wingdings" pitchFamily="2" charset="2"/>
              <a:buChar char="ü"/>
              <a:tabLst>
                <a:tab pos="305748" algn="l"/>
              </a:tabLst>
            </a:pP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انجام كليه امور مهندسي، طراحي، ساخت، ايجاد و نصب ت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أ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سيسات آب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شيرين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كن با استفاده از فناوري هسته‌اي در كشور و بهره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برداري از آنها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؛</a:t>
            </a:r>
          </a:p>
          <a:p>
            <a:pPr marL="308454" indent="-227282" algn="justLow" fontAlgn="base">
              <a:spcBef>
                <a:spcPct val="0"/>
              </a:spcBef>
              <a:spcAft>
                <a:spcPct val="0"/>
              </a:spcAft>
              <a:buSzPct val="85000"/>
              <a:buFont typeface="Wingdings" pitchFamily="2" charset="2"/>
              <a:buChar char="ü"/>
              <a:tabLst>
                <a:tab pos="81172" algn="l"/>
                <a:tab pos="151521" algn="l"/>
              </a:tabLst>
            </a:pP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انجام هرگونه عمليات مالي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 و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 معاملات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ي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 و مشاركت در موسسات و شركت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هاي ديگر كه مرتبط با موضوع شركت باشد در چارچوب قوانين و مقررات مربوط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؛</a:t>
            </a:r>
            <a:endParaRPr lang="en-US" sz="2400" dirty="0" smtClean="0">
              <a:latin typeface="Arial" pitchFamily="34" charset="0"/>
              <a:ea typeface="Times New Roman" pitchFamily="18" charset="0"/>
              <a:cs typeface="B Mitra" pitchFamily="2" charset="-78"/>
            </a:endParaRPr>
          </a:p>
          <a:p>
            <a:pPr marL="308454" indent="-227282" algn="justLow" eaLnBrk="0" fontAlgn="base" hangingPunct="0">
              <a:spcBef>
                <a:spcPct val="0"/>
              </a:spcBef>
              <a:spcAft>
                <a:spcPct val="0"/>
              </a:spcAft>
              <a:buSzPct val="85000"/>
              <a:buFont typeface="Wingdings" pitchFamily="2" charset="2"/>
              <a:buChar char="ü"/>
              <a:tabLst>
                <a:tab pos="303042" algn="l"/>
                <a:tab pos="384214" algn="l"/>
              </a:tabLst>
            </a:pP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مبادرت به هرگونه فعاليت كه با هدف شركت مرتبط باشد.</a:t>
            </a:r>
            <a:endParaRPr lang="en-US" sz="2400" dirty="0" smtClean="0">
              <a:latin typeface="Arial" pitchFamily="34" charset="0"/>
              <a:ea typeface="Times New Roman" pitchFamily="18" charset="0"/>
              <a:cs typeface="B Mitra" pitchFamily="2" charset="-78"/>
            </a:endParaRPr>
          </a:p>
          <a:p>
            <a:pPr marL="618261" indent="-470798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303042" algn="l"/>
                <a:tab pos="457269" algn="l"/>
              </a:tabLst>
            </a:pP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تبصره - شركت مي‌تواند در انجام و اجراي اهداف و وظايف يادشده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 حسب مورد ر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أ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سا و يا از طريق همكاري و يا مشاركت با اشخاص حقيقي و حقوقي و شركت</a:t>
            </a:r>
            <a:r>
              <a:rPr lang="fa-IR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‌</a:t>
            </a:r>
            <a:r>
              <a:rPr lang="ar-SA" sz="24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هاي داخل يا خارج كشور اقدام نمايد.</a:t>
            </a:r>
            <a:endParaRPr lang="fa-IR" sz="2400" dirty="0" smtClean="0">
              <a:latin typeface="Arial" pitchFamily="34" charset="0"/>
              <a:ea typeface="Times New Roman" pitchFamily="18" charset="0"/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8</a:t>
            </a:fld>
            <a:endParaRPr lang="fa-IR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7" y="285734"/>
            <a:ext cx="8352928" cy="4495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305748" algn="l"/>
              </a:tabLst>
            </a:pPr>
            <a:r>
              <a:rPr lang="fa-IR" sz="2000" b="1" dirty="0" smtClean="0">
                <a:solidFill>
                  <a:srgbClr val="00008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بيانيه چشم‌انداز و مأموريت‌هاي اصلي شركت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305748" algn="l"/>
              </a:tabLst>
            </a:pPr>
            <a:endParaRPr lang="fa-IR" sz="900" b="1" dirty="0" smtClean="0">
              <a:solidFill>
                <a:srgbClr val="00008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Times New Roman" pitchFamily="18" charset="0"/>
              <a:cs typeface="B Mitra" pitchFamily="2" charset="-78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305748" algn="l"/>
              </a:tabLst>
            </a:pPr>
            <a:r>
              <a:rPr lang="ar-SA" sz="1900" dirty="0" smtClean="0">
                <a:cs typeface="B Mitra" pitchFamily="2" charset="-78"/>
              </a:rPr>
              <a:t>شركت توليد و توسعه انرژي اتمي ايران نماد استفاده از فناوري صلح‌آميز هسته‌اي براي توليد برق ايمن و مطمئن به منظور رفع نياز نسل‌هاي آينده به انرژي پاك در راستاي توسعه پايدار كشور، سازماني پويا و توانمند از نظر علمي و فني و برخوردار از سرمايه‌هاي انساني شايسته، متعهد و توانا است.</a:t>
            </a:r>
            <a:endParaRPr lang="fa-IR" sz="1900" b="1" dirty="0" smtClean="0">
              <a:solidFill>
                <a:srgbClr val="00008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Times New Roman" pitchFamily="18" charset="0"/>
              <a:cs typeface="B Mitra" pitchFamily="2" charset="-78"/>
            </a:endParaRPr>
          </a:p>
          <a:p>
            <a:pPr algn="just"/>
            <a:endParaRPr lang="fa-IR" sz="900" dirty="0" smtClean="0">
              <a:cs typeface="B Mitra" pitchFamily="2" charset="-78"/>
            </a:endParaRPr>
          </a:p>
          <a:p>
            <a:pPr algn="just"/>
            <a:r>
              <a:rPr lang="ar-SA" sz="1900" dirty="0" smtClean="0">
                <a:cs typeface="B Mitra" pitchFamily="2" charset="-78"/>
              </a:rPr>
              <a:t>مأموريت شركت توليد و توسعه انرژي اتمي ايران عبارت است از توسعه‌ همه‌جانبه نيروگاه‌هاي هسته‌اي در تمام مراحل مطالعات امكان‌سنجي، تعيين ساختگاه، طراحي، ساخت، راه‌اندازي، بهره‌برداري و از كاراندازي از منظر كمي، مقبوليت اجتماعي، ايمني و فناوري</a:t>
            </a:r>
            <a:r>
              <a:rPr lang="fa-IR" sz="1900" dirty="0" smtClean="0">
                <a:cs typeface="B Mitra" pitchFamily="2" charset="-78"/>
              </a:rPr>
              <a:t>.</a:t>
            </a:r>
            <a:r>
              <a:rPr lang="ar-SA" sz="1900" dirty="0" smtClean="0">
                <a:cs typeface="B Mitra" pitchFamily="2" charset="-78"/>
              </a:rPr>
              <a:t> در اين راستا، محورهاي اصلي فعاليت شركت </a:t>
            </a:r>
            <a:r>
              <a:rPr lang="fa-IR" sz="1900" dirty="0" smtClean="0">
                <a:cs typeface="B Mitra" pitchFamily="2" charset="-78"/>
              </a:rPr>
              <a:t>و مأموريت واحدهاي زيرمجموعه </a:t>
            </a:r>
            <a:r>
              <a:rPr lang="ar-SA" sz="1900" dirty="0" smtClean="0">
                <a:cs typeface="B Mitra" pitchFamily="2" charset="-78"/>
              </a:rPr>
              <a:t>به شرح زير است</a:t>
            </a:r>
            <a:r>
              <a:rPr lang="fa-IR" sz="1900" dirty="0" smtClean="0">
                <a:cs typeface="B Mitra" pitchFamily="2" charset="-78"/>
              </a:rPr>
              <a:t>:  </a:t>
            </a:r>
            <a:r>
              <a:rPr lang="fa-IR" sz="1700" b="1" dirty="0" smtClean="0">
                <a:cs typeface="B Mitra" pitchFamily="2" charset="-78"/>
                <a:hlinkClick r:id="rId2" action="ppaction://hlinkfile"/>
              </a:rPr>
              <a:t>ادامه...</a:t>
            </a:r>
            <a:endParaRPr lang="en-US" sz="1900" dirty="0" smtClean="0">
              <a:cs typeface="B Mitra" pitchFamily="2" charset="-7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305748" algn="l"/>
              </a:tabLst>
            </a:pPr>
            <a:endParaRPr lang="fa-IR" sz="2000" b="1" dirty="0" smtClean="0">
              <a:solidFill>
                <a:srgbClr val="00008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Times New Roman" pitchFamily="18" charset="0"/>
              <a:cs typeface="B Mitra" pitchFamily="2" charset="-78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305748" algn="l"/>
              </a:tabLst>
            </a:pPr>
            <a:r>
              <a:rPr lang="fa-IR" sz="2000" b="1" dirty="0" smtClean="0">
                <a:solidFill>
                  <a:srgbClr val="00008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  <a:cs typeface="B Mitra" pitchFamily="2" charset="-78"/>
              </a:rPr>
              <a:t>بيانيه خط‌مشي سيستم مديريت شركت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305748" algn="l"/>
              </a:tabLst>
            </a:pPr>
            <a:r>
              <a:rPr lang="fa-IR" sz="1900" dirty="0" smtClean="0">
                <a:cs typeface="B Mitra" pitchFamily="2" charset="-78"/>
              </a:rPr>
              <a:t>شركت مادر تخصصي توليد و توسعه انرژي اتمي ايران مسئوليت مديريت و نظارت بر سرمايه‌هاي شركت جهت انجام هرگونه فعاليت در راستاي توليد و توسعه برق هسته‌اي، مديريت و نظارت بر انجام مطالعات، مكان‌يابي، طراحي، احداث، تأمين سوخت هسته‌اي، راه‌اندازي، بهره‌برداري ايمن و از‌ كار‌اندازي نيروگاه‌هاي هسته‌اي و تأسيسات آنها و انجام كليه معاملات مربوط به برق هسته‌اي را دارا مي‌باشد.  </a:t>
            </a:r>
            <a:r>
              <a:rPr lang="fa-IR" sz="1700" b="1" dirty="0" smtClean="0">
                <a:cs typeface="B Mitra" pitchFamily="2" charset="-78"/>
                <a:hlinkClick r:id="rId3" action="ppaction://hlinkfile"/>
              </a:rPr>
              <a:t>ادامه...</a:t>
            </a:r>
            <a:endParaRPr lang="en-US" sz="1900" dirty="0" smtClean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7225F-9A0F-4BF6-BAEA-3C0A62EDD0F3}" type="slidenum">
              <a:rPr lang="fa-IR" smtClean="0"/>
              <a:pPr/>
              <a:t>9</a:t>
            </a:fld>
            <a:endParaRPr lang="fa-IR"/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357158" y="131020"/>
            <a:ext cx="8501122" cy="4618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  <a:spAutoFit/>
          </a:bodyPr>
          <a:lstStyle/>
          <a:p>
            <a:pPr marL="308454" indent="-160992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303042" algn="l"/>
                <a:tab pos="384214" algn="l"/>
              </a:tabLst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Mitra" pitchFamily="2" charset="-78"/>
            </a:endParaRPr>
          </a:p>
          <a:p>
            <a:pPr marL="308454" lvl="1" indent="-160992" algn="justLow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Symbol" pitchFamily="18" charset="2"/>
              <a:buChar char=""/>
              <a:tabLst>
                <a:tab pos="110935" algn="l"/>
                <a:tab pos="500561" algn="l"/>
                <a:tab pos="695374" algn="l"/>
                <a:tab pos="779252" algn="l"/>
              </a:tabLst>
            </a:pPr>
            <a:r>
              <a:rPr lang="ar-SA" sz="2000" b="1" dirty="0" smtClean="0">
                <a:solidFill>
                  <a:srgbClr val="003300"/>
                </a:solidFill>
                <a:latin typeface="Arial" pitchFamily="34" charset="0"/>
                <a:ea typeface="Times New Roman" pitchFamily="18" charset="0"/>
                <a:cs typeface="B Mitra" pitchFamily="2" charset="-78"/>
              </a:rPr>
              <a:t>گستره جغرافيايي فعاليت شركت:</a:t>
            </a:r>
            <a:endParaRPr lang="fa-IR" sz="2000" b="1" dirty="0" smtClean="0">
              <a:solidFill>
                <a:srgbClr val="003300"/>
              </a:solidFill>
              <a:latin typeface="Arial" pitchFamily="34" charset="0"/>
              <a:ea typeface="Times New Roman" pitchFamily="18" charset="0"/>
              <a:cs typeface="B Mitra" pitchFamily="2" charset="-78"/>
            </a:endParaRPr>
          </a:p>
          <a:p>
            <a:pPr marL="228635" indent="-81172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110935" algn="l"/>
                <a:tab pos="500561" algn="l"/>
                <a:tab pos="695374" algn="l"/>
                <a:tab pos="779252" algn="l"/>
              </a:tabLst>
            </a:pPr>
            <a:r>
              <a:rPr lang="en-US" sz="2000" b="1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  <a:r>
              <a:rPr lang="ar-SA" sz="20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مركز شركت در تهران است و شركت مي تواند با رعايت قوانين و مقررات براي اجراي فعاليتهاي خود در راستاي اهداف اساسنامه، شعب يا نمايندگي هايي در داخل كشور با تصويب مجمع عمومي و تاييد سازمان مديريت و برنامه ريزي كشور تاسيس نمايد.</a:t>
            </a:r>
            <a:endParaRPr lang="fa-IR" sz="2000" dirty="0" smtClean="0">
              <a:latin typeface="Arial" pitchFamily="34" charset="0"/>
              <a:ea typeface="Times New Roman" pitchFamily="18" charset="0"/>
              <a:cs typeface="B Mitra" pitchFamily="2" charset="-78"/>
            </a:endParaRPr>
          </a:p>
          <a:p>
            <a:pPr marL="308454" indent="-160992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110935" algn="l"/>
                <a:tab pos="500561" algn="l"/>
                <a:tab pos="695374" algn="l"/>
                <a:tab pos="779252" algn="l"/>
              </a:tabLst>
            </a:pPr>
            <a:endParaRPr lang="en-US" sz="2000" dirty="0" smtClean="0">
              <a:latin typeface="Arial" pitchFamily="34" charset="0"/>
              <a:cs typeface="B Mitra" pitchFamily="2" charset="-78"/>
            </a:endParaRPr>
          </a:p>
          <a:p>
            <a:pPr marL="308454" indent="-160992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110935" algn="l"/>
                <a:tab pos="500561" algn="l"/>
                <a:tab pos="695374" algn="l"/>
                <a:tab pos="779252" algn="l"/>
              </a:tabLst>
            </a:pPr>
            <a:endParaRPr lang="en-US" sz="2000" dirty="0" smtClean="0">
              <a:latin typeface="Arial" pitchFamily="34" charset="0"/>
              <a:cs typeface="B Mitra" pitchFamily="2" charset="-78"/>
            </a:endParaRPr>
          </a:p>
          <a:p>
            <a:pPr marL="308454" lvl="1" indent="-160992" algn="justLow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Symbol" pitchFamily="18" charset="2"/>
              <a:buChar char=""/>
              <a:tabLst>
                <a:tab pos="110935" algn="l"/>
                <a:tab pos="500561" algn="l"/>
                <a:tab pos="695374" algn="l"/>
                <a:tab pos="779252" algn="l"/>
              </a:tabLst>
            </a:pPr>
            <a:r>
              <a:rPr lang="ar-SA" sz="2000" b="1" dirty="0" smtClean="0">
                <a:solidFill>
                  <a:srgbClr val="003300"/>
                </a:solidFill>
                <a:latin typeface="Arial" pitchFamily="34" charset="0"/>
                <a:ea typeface="Times New Roman" pitchFamily="18" charset="0"/>
                <a:cs typeface="B Mitra" pitchFamily="2" charset="-78"/>
              </a:rPr>
              <a:t>محل دفتر مركزي:</a:t>
            </a:r>
            <a:endParaRPr lang="en-US" sz="2000" dirty="0" smtClean="0">
              <a:latin typeface="Arial" pitchFamily="34" charset="0"/>
              <a:cs typeface="B Mitra" pitchFamily="2" charset="-78"/>
            </a:endParaRPr>
          </a:p>
          <a:p>
            <a:pPr marL="228635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110935" algn="l"/>
                <a:tab pos="500561" algn="l"/>
                <a:tab pos="695374" algn="l"/>
                <a:tab pos="779252" algn="l"/>
              </a:tabLst>
            </a:pPr>
            <a:r>
              <a:rPr lang="ar-SA" sz="20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محل دفتر مركزي شركت واقع در تهران – خيابان افريقا – كوچه تنديس – پلاك 7 و </a:t>
            </a:r>
            <a:r>
              <a:rPr lang="fa-IR" sz="20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محل تأسيسات در </a:t>
            </a:r>
            <a:r>
              <a:rPr lang="ar-SA" sz="20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نيروگاه اتمي بوشهر</a:t>
            </a:r>
            <a:r>
              <a:rPr lang="fa-IR" sz="20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 </a:t>
            </a:r>
            <a:r>
              <a:rPr lang="ar-SA" sz="20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واقع در بوشهر روستاي هليله </a:t>
            </a:r>
            <a:r>
              <a:rPr lang="fa-IR" sz="20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و شهرستان دارخوين در استان اهواز </a:t>
            </a:r>
            <a:r>
              <a:rPr lang="ar-SA" sz="20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مي باشد.</a:t>
            </a:r>
            <a:endParaRPr lang="fa-IR" sz="2000" dirty="0" smtClean="0">
              <a:latin typeface="Arial" pitchFamily="34" charset="0"/>
              <a:ea typeface="Times New Roman" pitchFamily="18" charset="0"/>
              <a:cs typeface="B Mitra" pitchFamily="2" charset="-78"/>
            </a:endParaRPr>
          </a:p>
          <a:p>
            <a:pPr marL="308454" indent="-160992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110935" algn="l"/>
                <a:tab pos="500561" algn="l"/>
                <a:tab pos="695374" algn="l"/>
                <a:tab pos="779252" algn="l"/>
              </a:tabLst>
            </a:pPr>
            <a:endParaRPr lang="fa-IR" sz="2000" dirty="0" smtClean="0">
              <a:latin typeface="Arial" pitchFamily="34" charset="0"/>
              <a:cs typeface="B Mitra" pitchFamily="2" charset="-78"/>
            </a:endParaRPr>
          </a:p>
          <a:p>
            <a:pPr marL="308454" indent="-160992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110935" algn="l"/>
                <a:tab pos="500561" algn="l"/>
                <a:tab pos="695374" algn="l"/>
                <a:tab pos="779252" algn="l"/>
              </a:tabLst>
            </a:pPr>
            <a:endParaRPr lang="en-US" sz="2000" dirty="0" smtClean="0">
              <a:latin typeface="Arial" pitchFamily="34" charset="0"/>
              <a:cs typeface="B Mitra" pitchFamily="2" charset="-78"/>
            </a:endParaRPr>
          </a:p>
          <a:p>
            <a:pPr marL="308454" lvl="1" indent="-160992" algn="justLow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Symbol" pitchFamily="18" charset="2"/>
              <a:buChar char=""/>
              <a:tabLst>
                <a:tab pos="110935" algn="l"/>
                <a:tab pos="500561" algn="l"/>
                <a:tab pos="695374" algn="l"/>
                <a:tab pos="779252" algn="l"/>
              </a:tabLst>
            </a:pPr>
            <a:r>
              <a:rPr lang="ar-SA" sz="2000" b="1" dirty="0" smtClean="0">
                <a:solidFill>
                  <a:srgbClr val="003300"/>
                </a:solidFill>
                <a:latin typeface="Arial" pitchFamily="34" charset="0"/>
                <a:ea typeface="Times New Roman" pitchFamily="18" charset="0"/>
                <a:cs typeface="B Mitra" pitchFamily="2" charset="-78"/>
              </a:rPr>
              <a:t>نمايندگان سهام دولت:</a:t>
            </a:r>
            <a:endParaRPr lang="en-US" sz="2000" dirty="0" smtClean="0">
              <a:latin typeface="Arial" pitchFamily="34" charset="0"/>
              <a:cs typeface="B Mitra" pitchFamily="2" charset="-78"/>
            </a:endParaRPr>
          </a:p>
          <a:p>
            <a:pPr marL="228635" indent="-81172" algn="justLow" eaLnBrk="0" fontAlgn="base" hangingPunct="0">
              <a:spcBef>
                <a:spcPct val="0"/>
              </a:spcBef>
              <a:spcAft>
                <a:spcPct val="0"/>
              </a:spcAft>
              <a:tabLst>
                <a:tab pos="110935" algn="l"/>
                <a:tab pos="500561" algn="l"/>
                <a:tab pos="695374" algn="l"/>
                <a:tab pos="779252" algn="l"/>
              </a:tabLst>
            </a:pPr>
            <a:r>
              <a:rPr lang="ar-SA" sz="2000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سرمايه شركت مبلغ ده ميليارد (000ر000ر000ر10) ريال است كه به يك ميليون سهم ده هزار ريالي با نام تقسيم شده و صددرصد (100%) سهام متعلق به دولت با نمايندگي سازمان انرژي اتمي ايران است.</a:t>
            </a:r>
            <a:endParaRPr lang="ar-SA" sz="2000" dirty="0" smtClean="0">
              <a:latin typeface="Arial" pitchFamily="34" charset="0"/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1891</TotalTime>
  <Words>2835</Words>
  <Application>Microsoft Office PowerPoint</Application>
  <PresentationFormat>On-screen Show (16:9)</PresentationFormat>
  <Paragraphs>574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 1-  تقسيم‌بندي سني كاركنان: </vt:lpstr>
      <vt:lpstr> 3-  سوابق خدمتي: </vt:lpstr>
      <vt:lpstr>1- برنامه‌هاي بلندمدت شركت شامل مديريت و نظارت توليد و توسعه برق هسته‌اي، مطالعات مكان‌يابي، امكابرنامه‌هن‌سنجي، تعيين و معرفي محل مناسب جهت امكان احداث نيروگاه‌هاي هسته‌اي در سراسر كشور و انجام مطالعات طراحي و احداث نيروگاه‌هاي هسته‌اي تا ميزان 7000 مگاوات در افق بيست ساله كشور مي‌باشد. </vt:lpstr>
      <vt:lpstr>Slide 15</vt:lpstr>
      <vt:lpstr>Slide 16</vt:lpstr>
      <vt:lpstr>Slide 17</vt:lpstr>
      <vt:lpstr>Slide 18</vt:lpstr>
      <vt:lpstr>وضعيت توليد و فروش برق نيروگاه اتمي بوشهر در سال‌هاي1390 تا 1392</vt:lpstr>
      <vt:lpstr>Slide 20</vt:lpstr>
      <vt:lpstr>Slide 21</vt:lpstr>
      <vt:lpstr>Slide 22</vt:lpstr>
      <vt:lpstr>Slide 23</vt:lpstr>
      <vt:lpstr>Slide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گزارش عملكرد طر حهاي دارايي  ‌ها  ي سر ما يه‌اي شركت تا پايان اسفند 1388</dc:title>
  <dc:creator>Salimpour</dc:creator>
  <cp:lastModifiedBy>Fatourechian</cp:lastModifiedBy>
  <cp:revision>437</cp:revision>
  <dcterms:created xsi:type="dcterms:W3CDTF">2010-05-02T09:42:05Z</dcterms:created>
  <dcterms:modified xsi:type="dcterms:W3CDTF">2013-09-08T10:17:06Z</dcterms:modified>
</cp:coreProperties>
</file>