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slideLayouts/slideLayout5.xml" ContentType="application/vnd.openxmlformats-officedocument.presentationml.slideLayout+xml"/>
  <Override PartName="/ppt/theme/theme6.xml" ContentType="application/vnd.openxmlformats-officedocument.theme+xml"/>
  <Override PartName="/ppt/slideLayouts/slideLayout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</p:sldMasterIdLst>
  <p:notesMasterIdLst>
    <p:notesMasterId r:id="rId24"/>
  </p:notesMasterIdLst>
  <p:handoutMasterIdLst>
    <p:handoutMasterId r:id="rId25"/>
  </p:handoutMasterIdLst>
  <p:sldIdLst>
    <p:sldId id="290" r:id="rId8"/>
    <p:sldId id="273" r:id="rId9"/>
    <p:sldId id="302" r:id="rId10"/>
    <p:sldId id="310" r:id="rId11"/>
    <p:sldId id="278" r:id="rId12"/>
    <p:sldId id="300" r:id="rId13"/>
    <p:sldId id="298" r:id="rId14"/>
    <p:sldId id="303" r:id="rId15"/>
    <p:sldId id="304" r:id="rId16"/>
    <p:sldId id="308" r:id="rId17"/>
    <p:sldId id="309" r:id="rId18"/>
    <p:sldId id="305" r:id="rId19"/>
    <p:sldId id="306" r:id="rId20"/>
    <p:sldId id="275" r:id="rId21"/>
    <p:sldId id="307" r:id="rId22"/>
    <p:sldId id="291" r:id="rId23"/>
  </p:sldIdLst>
  <p:sldSz cx="9144000" cy="514826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orient="horz" pos="729">
          <p15:clr>
            <a:srgbClr val="A4A3A4"/>
          </p15:clr>
        </p15:guide>
        <p15:guide id="11" orient="horz" pos="435">
          <p15:clr>
            <a:srgbClr val="A4A3A4"/>
          </p15:clr>
        </p15:guide>
        <p15:guide id="12" orient="horz" pos="228">
          <p15:clr>
            <a:srgbClr val="A4A3A4"/>
          </p15:clr>
        </p15:guide>
        <p15:guide id="13" pos="2331">
          <p15:clr>
            <a:srgbClr val="A4A3A4"/>
          </p15:clr>
        </p15:guide>
        <p15:guide id="14" pos="726">
          <p15:clr>
            <a:srgbClr val="A4A3A4"/>
          </p15:clr>
        </p15:guide>
        <p15:guide id="15" pos="875">
          <p15:clr>
            <a:srgbClr val="A4A3A4"/>
          </p15:clr>
        </p15:guide>
        <p15:guide id="16" pos="1260">
          <p15:clr>
            <a:srgbClr val="A4A3A4"/>
          </p15:clr>
        </p15:guide>
        <p15:guide id="17" pos="1410">
          <p15:clr>
            <a:srgbClr val="A4A3A4"/>
          </p15:clr>
        </p15:guide>
        <p15:guide id="18" pos="1796">
          <p15:clr>
            <a:srgbClr val="A4A3A4"/>
          </p15:clr>
        </p15:guide>
        <p15:guide id="19" pos="1944">
          <p15:clr>
            <a:srgbClr val="A4A3A4"/>
          </p15:clr>
        </p15:guide>
        <p15:guide id="20" pos="2481">
          <p15:clr>
            <a:srgbClr val="A4A3A4"/>
          </p15:clr>
        </p15:guide>
        <p15:guide id="21" pos="2869">
          <p15:clr>
            <a:srgbClr val="A4A3A4"/>
          </p15:clr>
        </p15:guide>
        <p15:guide id="22" pos="3029">
          <p15:clr>
            <a:srgbClr val="A4A3A4"/>
          </p15:clr>
        </p15:guide>
        <p15:guide id="23" pos="3402">
          <p15:clr>
            <a:srgbClr val="A4A3A4"/>
          </p15:clr>
        </p15:guide>
        <p15:guide id="24" pos="3552">
          <p15:clr>
            <a:srgbClr val="A4A3A4"/>
          </p15:clr>
        </p15:guide>
        <p15:guide id="25" pos="3938">
          <p15:clr>
            <a:srgbClr val="A4A3A4"/>
          </p15:clr>
        </p15:guide>
        <p15:guide id="26" pos="4086">
          <p15:clr>
            <a:srgbClr val="A4A3A4"/>
          </p15:clr>
        </p15:guide>
        <p15:guide id="27" pos="4473">
          <p15:clr>
            <a:srgbClr val="A4A3A4"/>
          </p15:clr>
        </p15:guide>
        <p15:guide id="28" pos="4621">
          <p15:clr>
            <a:srgbClr val="A4A3A4"/>
          </p15:clr>
        </p15:guide>
        <p15:guide id="29" pos="5008">
          <p15:clr>
            <a:srgbClr val="A4A3A4"/>
          </p15:clr>
        </p15:guide>
        <p15:guide id="30" pos="5157">
          <p15:clr>
            <a:srgbClr val="A4A3A4"/>
          </p15:clr>
        </p15:guide>
        <p15:guide id="31" pos="5759">
          <p15:clr>
            <a:srgbClr val="A4A3A4"/>
          </p15:clr>
        </p15:guide>
        <p15:guide id="32" pos="484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1972" userDrawn="1">
          <p15:clr>
            <a:srgbClr val="A4A3A4"/>
          </p15:clr>
        </p15:guide>
        <p15:guide id="2" pos="3155" userDrawn="1">
          <p15:clr>
            <a:srgbClr val="A4A3A4"/>
          </p15:clr>
        </p15:guide>
        <p15:guide id="3" orient="horz" pos="2141" userDrawn="1">
          <p15:clr>
            <a:srgbClr val="A4A3A4"/>
          </p15:clr>
        </p15:guide>
        <p15:guide id="4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оманов Евгений Анатольевич" initials="РЕ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212121"/>
    <a:srgbClr val="FF6600"/>
    <a:srgbClr val="333333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9165" autoAdjust="0"/>
  </p:normalViewPr>
  <p:slideViewPr>
    <p:cSldViewPr snapToGrid="0">
      <p:cViewPr varScale="1">
        <p:scale>
          <a:sx n="82" d="100"/>
          <a:sy n="82" d="100"/>
        </p:scale>
        <p:origin x="-954" y="-90"/>
      </p:cViewPr>
      <p:guideLst>
        <p:guide orient="horz" pos="261"/>
        <p:guide orient="horz" pos="3028"/>
        <p:guide orient="horz" pos="272"/>
        <p:guide orient="horz" pos="2971"/>
        <p:guide orient="horz" pos="930"/>
        <p:guide orient="horz" pos="1337"/>
        <p:guide orient="horz" pos="2086"/>
        <p:guide orient="horz" pos="729"/>
        <p:guide orient="horz" pos="435"/>
        <p:guide orient="horz" pos="228"/>
        <p:guide pos="340"/>
        <p:guide pos="5511"/>
        <p:guide pos="2331"/>
        <p:guide pos="726"/>
        <p:guide pos="875"/>
        <p:guide pos="1260"/>
        <p:guide pos="1410"/>
        <p:guide pos="1796"/>
        <p:guide pos="1944"/>
        <p:guide pos="2481"/>
        <p:guide pos="2869"/>
        <p:guide pos="3029"/>
        <p:guide pos="3402"/>
        <p:guide pos="3552"/>
        <p:guide pos="3938"/>
        <p:guide pos="4086"/>
        <p:guide pos="4473"/>
        <p:guide pos="4621"/>
        <p:guide pos="5008"/>
        <p:guide pos="5157"/>
        <p:guide pos="5759"/>
        <p:guide pos="4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54" y="102"/>
      </p:cViewPr>
      <p:guideLst>
        <p:guide orient="horz" pos="1972"/>
        <p:guide orient="horz" pos="2141"/>
        <p:guide pos="3155"/>
        <p:guide pos="3127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275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80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947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947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947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947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429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429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40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947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947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710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710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710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947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947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94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"/>
            <a:ext cx="9144000" cy="51528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44" y="352696"/>
            <a:ext cx="2456539" cy="87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7046" y="329772"/>
            <a:ext cx="1079048" cy="3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7046" y="329772"/>
            <a:ext cx="1079048" cy="3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7046" y="329772"/>
            <a:ext cx="1079048" cy="3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7046" y="329772"/>
            <a:ext cx="1079048" cy="3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39749" y="2122487"/>
            <a:ext cx="6704014" cy="1189037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АО «Атомтехэнерго»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Безопасность – Опыт - Эффективность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КПП ВАО АЭС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Романов Евгений Анатольевич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Главный инспектор</a:t>
            </a:r>
          </a:p>
        </p:txBody>
      </p:sp>
    </p:spTree>
    <p:extLst>
      <p:ext uri="{BB962C8B-B14F-4D97-AF65-F5344CB8AC3E}">
        <p14:creationId xmlns:p14="http://schemas.microsoft.com/office/powerpoint/2010/main" val="26960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469568"/>
            <a:ext cx="6561138" cy="330200"/>
          </a:xfrm>
        </p:spPr>
        <p:txBody>
          <a:bodyPr/>
          <a:lstStyle/>
          <a:p>
            <a:r>
              <a:rPr lang="ru-RU" dirty="0" smtClean="0"/>
              <a:t>Ключевые события 2020-2021 </a:t>
            </a:r>
            <a:r>
              <a:rPr lang="ru-RU" dirty="0" err="1" smtClean="0"/>
              <a:t>г.г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6753" y="799768"/>
            <a:ext cx="5192229" cy="3962641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marL="0" lvl="1" indent="342991" algn="just" fontAlgn="ctr">
              <a:spcBef>
                <a:spcPts val="450"/>
              </a:spcBef>
            </a:pPr>
            <a:endParaRPr lang="ru-RU" sz="16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342991" algn="just" fontAlgn="ctr">
              <a:spcBef>
                <a:spcPts val="450"/>
              </a:spcBef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Ленинградская АЭС - 2</a:t>
            </a:r>
          </a:p>
          <a:p>
            <a:pPr marL="0" lvl="1" indent="342991" algn="just" fontAlgn="ctr">
              <a:spcBef>
                <a:spcPts val="450"/>
              </a:spcBef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энергоблок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№2</a:t>
            </a:r>
          </a:p>
          <a:p>
            <a:pPr marL="0" lvl="1" algn="just" font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Выполнены этапы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ввода в эксплуатацию: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Физпуск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Энергопуск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», «Опытно-промышленная эксплуатация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». Введен в промышленную эксплуатацию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342991" algn="just" fontAlgn="ctr">
              <a:spcBef>
                <a:spcPts val="450"/>
              </a:spcBef>
            </a:pPr>
            <a:endParaRPr lang="ru-RU" sz="16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342991" algn="just" fontAlgn="ctr">
              <a:spcBef>
                <a:spcPts val="450"/>
              </a:spcBef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Белорусская АЭС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342991" algn="just" fontAlgn="ctr">
              <a:spcBef>
                <a:spcPts val="450"/>
              </a:spcBef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энергоблок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 font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этапы ввода в эксплуатацию: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Физпуск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Энергопуск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», «Опытно-промышленная эксплуатация». Введен в промышленную эксплуатацию</a:t>
            </a:r>
          </a:p>
          <a:p>
            <a:pPr marL="0" lvl="1" indent="342991" algn="just" fontAlgn="ctr">
              <a:spcBef>
                <a:spcPts val="450"/>
              </a:spcBef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энергоблок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№2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 font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Выполнение испытаний на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подэтапе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А4 «Ревизия основного оборудования». Подготовка к этапу Б «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Физпуск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РУ»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544" y="799770"/>
            <a:ext cx="2829716" cy="1886477"/>
          </a:xfrm>
          <a:prstGeom prst="rect">
            <a:avLst/>
          </a:prstGeom>
        </p:spPr>
      </p:pic>
      <p:pic>
        <p:nvPicPr>
          <p:cNvPr id="1026" name="Picture 2" descr="D:\User\Desktop\белорусская аэс23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3"/>
          <a:stretch/>
        </p:blipFill>
        <p:spPr bwMode="auto">
          <a:xfrm>
            <a:off x="5563542" y="2766952"/>
            <a:ext cx="2829718" cy="195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5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события 2020-2021 </a:t>
            </a:r>
            <a:r>
              <a:rPr lang="ru-RU" dirty="0" err="1" smtClean="0"/>
              <a:t>г.г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6753" y="799768"/>
            <a:ext cx="5326969" cy="3544578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marL="0" lvl="1" indent="342991" algn="just" fontAlgn="ctr">
              <a:spcBef>
                <a:spcPts val="450"/>
              </a:spcBef>
            </a:pPr>
            <a:endParaRPr lang="ru-RU" sz="15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342991" algn="just" fontAlgn="ctr">
              <a:spcBef>
                <a:spcPts val="450"/>
              </a:spcBef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ПАТЭС (ПЭБ «Академик Ломоносов»)</a:t>
            </a:r>
          </a:p>
          <a:p>
            <a:pPr marL="0" lvl="1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Выполнены этапы ввода в эксплуатацию: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Физпуск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Энергопуск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», «Опытно-промышленная эксплуатация». Введен в промышленную эксплуатацию</a:t>
            </a:r>
          </a:p>
          <a:p>
            <a:pPr marL="0" lvl="1" indent="342991" algn="just" fontAlgn="ctr">
              <a:spcBef>
                <a:spcPts val="450"/>
              </a:spcBef>
            </a:pPr>
            <a:endParaRPr lang="ru-RU" sz="15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342991" algn="just" fontAlgn="ctr">
              <a:spcBef>
                <a:spcPts val="450"/>
              </a:spcBef>
            </a:pPr>
            <a:endParaRPr lang="ru-RU" sz="1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342991" algn="just" fontAlgn="ctr">
              <a:spcBef>
                <a:spcPts val="450"/>
              </a:spcBef>
            </a:pPr>
            <a:endParaRPr lang="ru-RU" sz="15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342991" algn="just" fontAlgn="ctr">
              <a:spcBef>
                <a:spcPts val="450"/>
              </a:spcBef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НИРК ПИК НИЦ «Курчатовский институт» - ПИЯФ</a:t>
            </a:r>
          </a:p>
          <a:p>
            <a:pPr marL="0" lvl="1" algn="just" fontAlgn="ctr">
              <a:lnSpc>
                <a:spcPct val="90000"/>
              </a:lnSpc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Выполнена загрузка ЯТ, выход в критическое состояние, испытания на этапе освоения мощности 100 кВт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73" y="820211"/>
            <a:ext cx="2743200" cy="1831658"/>
          </a:xfrm>
          <a:prstGeom prst="rect">
            <a:avLst/>
          </a:prstGeom>
          <a:effectLst/>
        </p:spPr>
      </p:pic>
      <p:pic>
        <p:nvPicPr>
          <p:cNvPr id="2050" name="Picture 2" descr="D:\User\Desktop\пи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473" y="2892305"/>
            <a:ext cx="2735580" cy="194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7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вне периметра ГК «</a:t>
            </a:r>
            <a:r>
              <a:rPr lang="ru-RU" dirty="0" err="1" smtClean="0"/>
              <a:t>Росатом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38494" y="741702"/>
            <a:ext cx="4066309" cy="1513352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marL="0" lvl="1" indent="332273" fontAlgn="ctr">
              <a:spcAft>
                <a:spcPts val="450"/>
              </a:spcAft>
            </a:pPr>
            <a:r>
              <a:rPr lang="ru-RU" b="1" dirty="0">
                <a:solidFill>
                  <a:srgbClr val="006E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Адыгейская ВЭС </a:t>
            </a:r>
            <a:br>
              <a:rPr lang="ru-RU" b="1" dirty="0">
                <a:solidFill>
                  <a:srgbClr val="006EB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6E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 ВЭУ мощностью 150 МВт</a:t>
            </a:r>
            <a:r>
              <a:rPr lang="ru-RU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1" font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Оказание консультационных услуг по техническому руководству вводом в эксплуатацию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2165" y="741702"/>
            <a:ext cx="4439506" cy="1618923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indent="332273">
              <a:spcAft>
                <a:spcPts val="450"/>
              </a:spcAft>
            </a:pPr>
            <a:r>
              <a:rPr lang="ru-RU" b="1" dirty="0">
                <a:solidFill>
                  <a:srgbClr val="006E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Терминал СПГ в порту г. Высоцк</a:t>
            </a:r>
          </a:p>
          <a:p>
            <a:pPr marL="0" lvl="1" font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Выполнен весь комплекс ПНР</a:t>
            </a:r>
          </a:p>
          <a:p>
            <a:pPr marL="0" lvl="1" font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Терминал введен в эксплуатацию</a:t>
            </a:r>
          </a:p>
          <a:p>
            <a:pPr marL="0" lvl="1" indent="342991" fontAlgn="ctr">
              <a:spcBef>
                <a:spcPts val="450"/>
              </a:spcBef>
              <a:spcAft>
                <a:spcPts val="450"/>
              </a:spcAft>
            </a:pPr>
            <a:r>
              <a:rPr lang="ru-RU" b="1" dirty="0">
                <a:solidFill>
                  <a:srgbClr val="006E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Ямал СПГ ЯНАО</a:t>
            </a:r>
          </a:p>
          <a:p>
            <a:pPr marL="0" lvl="1" fontAlgn="ctr">
              <a:lnSpc>
                <a:spcPct val="9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Участие в тендере на выполнение ПНР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11877" r="187" b="14467"/>
          <a:stretch/>
        </p:blipFill>
        <p:spPr>
          <a:xfrm>
            <a:off x="491835" y="2342852"/>
            <a:ext cx="4080164" cy="27183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-54" r="373"/>
          <a:stretch/>
        </p:blipFill>
        <p:spPr>
          <a:xfrm>
            <a:off x="5250521" y="2342853"/>
            <a:ext cx="2819673" cy="2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Перспективные проекты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1870" y="1203047"/>
            <a:ext cx="4673631" cy="3373274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БелАЭС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- 2 </a:t>
            </a:r>
          </a:p>
          <a:p>
            <a:pPr>
              <a:spcBef>
                <a:spcPts val="900"/>
              </a:spcBef>
              <a:defRPr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АЭС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Аккую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-1, АЭС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Руппур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-1 </a:t>
            </a:r>
          </a:p>
          <a:p>
            <a:pPr>
              <a:spcBef>
                <a:spcPts val="900"/>
              </a:spcBef>
              <a:defRPr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АЭС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Аккую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- 2, АЭС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Руппур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- 2</a:t>
            </a:r>
          </a:p>
          <a:p>
            <a:pPr>
              <a:spcBef>
                <a:spcPts val="900"/>
              </a:spcBef>
              <a:defRPr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Курская АЭС -1, АЭС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Аккую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- 3    </a:t>
            </a:r>
          </a:p>
          <a:p>
            <a:pPr>
              <a:spcBef>
                <a:spcPts val="900"/>
              </a:spcBef>
              <a:defRPr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АЭС Эль-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Дабаа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- 1,2, АЭС Аккую-4 </a:t>
            </a:r>
          </a:p>
          <a:p>
            <a:pPr>
              <a:spcBef>
                <a:spcPts val="900"/>
              </a:spcBef>
              <a:defRPr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АЭС Эль-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Дабаа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- 3</a:t>
            </a:r>
          </a:p>
          <a:p>
            <a:pPr>
              <a:spcBef>
                <a:spcPts val="900"/>
              </a:spcBef>
              <a:defRPr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2028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Курская АЭС - 2, АЭС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Пакш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- 5,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Эль-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Дабаа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- 4, Узбекистан -1</a:t>
            </a:r>
          </a:p>
          <a:p>
            <a:pPr>
              <a:spcBef>
                <a:spcPts val="900"/>
              </a:spcBef>
              <a:defRPr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2029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АЭС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Пакш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- 6, Узбекистан - 2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467183" y="774982"/>
            <a:ext cx="8213833" cy="37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8" tIns="34299" rIns="68598" bIns="342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</a:rPr>
              <a:t>Портфель заказов обеспечивает загрузку Общества до 2030 г.</a:t>
            </a:r>
          </a:p>
        </p:txBody>
      </p:sp>
      <p:pic>
        <p:nvPicPr>
          <p:cNvPr id="9" name="Рисунок 9" descr="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391" y="1266783"/>
            <a:ext cx="2175081" cy="14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2" descr="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215" y="2868075"/>
            <a:ext cx="2149527" cy="152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3" descr="Kudankulam_NPP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215" y="1262835"/>
            <a:ext cx="2111948" cy="149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24" descr="Unidad-3-de-la-Central-Nuclear-de-Tianwan.-Sputni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11" y="2868075"/>
            <a:ext cx="2181095" cy="152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0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Ожидания от КПП ВАО АЭС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48760" y="995658"/>
            <a:ext cx="8568953" cy="3414460"/>
            <a:chOff x="405133" y="1139267"/>
            <a:chExt cx="11425271" cy="4548401"/>
          </a:xfrm>
        </p:grpSpPr>
        <p:sp>
          <p:nvSpPr>
            <p:cNvPr id="11" name="Полилиния 10"/>
            <p:cNvSpPr/>
            <p:nvPr/>
          </p:nvSpPr>
          <p:spPr>
            <a:xfrm>
              <a:off x="405135" y="4679668"/>
              <a:ext cx="11425269" cy="1008000"/>
            </a:xfrm>
            <a:custGeom>
              <a:avLst/>
              <a:gdLst>
                <a:gd name="connsiteX0" fmla="*/ 0 w 11425269"/>
                <a:gd name="connsiteY0" fmla="*/ 162018 h 1620179"/>
                <a:gd name="connsiteX1" fmla="*/ 162018 w 11425269"/>
                <a:gd name="connsiteY1" fmla="*/ 0 h 1620179"/>
                <a:gd name="connsiteX2" fmla="*/ 11263251 w 11425269"/>
                <a:gd name="connsiteY2" fmla="*/ 0 h 1620179"/>
                <a:gd name="connsiteX3" fmla="*/ 11425269 w 11425269"/>
                <a:gd name="connsiteY3" fmla="*/ 162018 h 1620179"/>
                <a:gd name="connsiteX4" fmla="*/ 11425269 w 11425269"/>
                <a:gd name="connsiteY4" fmla="*/ 1458161 h 1620179"/>
                <a:gd name="connsiteX5" fmla="*/ 11263251 w 11425269"/>
                <a:gd name="connsiteY5" fmla="*/ 1620179 h 1620179"/>
                <a:gd name="connsiteX6" fmla="*/ 162018 w 11425269"/>
                <a:gd name="connsiteY6" fmla="*/ 1620179 h 1620179"/>
                <a:gd name="connsiteX7" fmla="*/ 0 w 11425269"/>
                <a:gd name="connsiteY7" fmla="*/ 1458161 h 1620179"/>
                <a:gd name="connsiteX8" fmla="*/ 0 w 11425269"/>
                <a:gd name="connsiteY8" fmla="*/ 162018 h 162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25269" h="1620179">
                  <a:moveTo>
                    <a:pt x="0" y="162018"/>
                  </a:moveTo>
                  <a:cubicBezTo>
                    <a:pt x="0" y="72538"/>
                    <a:pt x="72538" y="0"/>
                    <a:pt x="162018" y="0"/>
                  </a:cubicBezTo>
                  <a:lnTo>
                    <a:pt x="11263251" y="0"/>
                  </a:lnTo>
                  <a:cubicBezTo>
                    <a:pt x="11352731" y="0"/>
                    <a:pt x="11425269" y="72538"/>
                    <a:pt x="11425269" y="162018"/>
                  </a:cubicBezTo>
                  <a:lnTo>
                    <a:pt x="11425269" y="1458161"/>
                  </a:lnTo>
                  <a:cubicBezTo>
                    <a:pt x="11425269" y="1547641"/>
                    <a:pt x="11352731" y="1620179"/>
                    <a:pt x="11263251" y="1620179"/>
                  </a:cubicBezTo>
                  <a:lnTo>
                    <a:pt x="162018" y="1620179"/>
                  </a:lnTo>
                  <a:cubicBezTo>
                    <a:pt x="72538" y="1620179"/>
                    <a:pt x="0" y="1547641"/>
                    <a:pt x="0" y="1458161"/>
                  </a:cubicBezTo>
                  <a:lnTo>
                    <a:pt x="0" y="162018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70C0"/>
              </a:solidFill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523271" tIns="76200" rIns="76201" bIns="76200" numCol="1" spcCol="1270" anchor="ctr" anchorCtr="0">
              <a:noAutofit/>
            </a:bodyPr>
            <a:lstStyle/>
            <a:p>
              <a:pPr algn="just" defTabSz="666928"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Обменяться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опытом и знаниями между работниками Общества и экспертами КПП 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05135" y="1139267"/>
              <a:ext cx="11425269" cy="1008000"/>
            </a:xfrm>
            <a:custGeom>
              <a:avLst/>
              <a:gdLst>
                <a:gd name="connsiteX0" fmla="*/ 0 w 11425269"/>
                <a:gd name="connsiteY0" fmla="*/ 162018 h 1620179"/>
                <a:gd name="connsiteX1" fmla="*/ 162018 w 11425269"/>
                <a:gd name="connsiteY1" fmla="*/ 0 h 1620179"/>
                <a:gd name="connsiteX2" fmla="*/ 11263251 w 11425269"/>
                <a:gd name="connsiteY2" fmla="*/ 0 h 1620179"/>
                <a:gd name="connsiteX3" fmla="*/ 11425269 w 11425269"/>
                <a:gd name="connsiteY3" fmla="*/ 162018 h 1620179"/>
                <a:gd name="connsiteX4" fmla="*/ 11425269 w 11425269"/>
                <a:gd name="connsiteY4" fmla="*/ 1458161 h 1620179"/>
                <a:gd name="connsiteX5" fmla="*/ 11263251 w 11425269"/>
                <a:gd name="connsiteY5" fmla="*/ 1620179 h 1620179"/>
                <a:gd name="connsiteX6" fmla="*/ 162018 w 11425269"/>
                <a:gd name="connsiteY6" fmla="*/ 1620179 h 1620179"/>
                <a:gd name="connsiteX7" fmla="*/ 0 w 11425269"/>
                <a:gd name="connsiteY7" fmla="*/ 1458161 h 1620179"/>
                <a:gd name="connsiteX8" fmla="*/ 0 w 11425269"/>
                <a:gd name="connsiteY8" fmla="*/ 162018 h 162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25269" h="1620179">
                  <a:moveTo>
                    <a:pt x="0" y="162018"/>
                  </a:moveTo>
                  <a:cubicBezTo>
                    <a:pt x="0" y="72538"/>
                    <a:pt x="72538" y="0"/>
                    <a:pt x="162018" y="0"/>
                  </a:cubicBezTo>
                  <a:lnTo>
                    <a:pt x="11263251" y="0"/>
                  </a:lnTo>
                  <a:cubicBezTo>
                    <a:pt x="11352731" y="0"/>
                    <a:pt x="11425269" y="72538"/>
                    <a:pt x="11425269" y="162018"/>
                  </a:cubicBezTo>
                  <a:lnTo>
                    <a:pt x="11425269" y="1458161"/>
                  </a:lnTo>
                  <a:cubicBezTo>
                    <a:pt x="11425269" y="1547641"/>
                    <a:pt x="11352731" y="1620179"/>
                    <a:pt x="11263251" y="1620179"/>
                  </a:cubicBezTo>
                  <a:lnTo>
                    <a:pt x="162018" y="1620179"/>
                  </a:lnTo>
                  <a:cubicBezTo>
                    <a:pt x="72538" y="1620179"/>
                    <a:pt x="0" y="1547641"/>
                    <a:pt x="0" y="1458161"/>
                  </a:cubicBezTo>
                  <a:lnTo>
                    <a:pt x="0" y="162018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70C0"/>
              </a:solidFill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523271" tIns="76200" rIns="76201" bIns="76200" numCol="1" spcCol="1270" anchor="ctr" anchorCtr="0">
              <a:noAutofit/>
            </a:bodyPr>
            <a:lstStyle/>
            <a:p>
              <a:pPr algn="just" defTabSz="666928"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Получить независимую оценку соответствия деятельности Общества критериям ПЗКВ-2019-1 и другим </a:t>
              </a:r>
              <a:r>
                <a:rPr lang="ru-RU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референтным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документам ВАО АЭС </a:t>
              </a:r>
              <a:endParaRPr lang="ru-RU" sz="16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05133" y="3499535"/>
              <a:ext cx="11425269" cy="1008000"/>
            </a:xfrm>
            <a:custGeom>
              <a:avLst/>
              <a:gdLst>
                <a:gd name="connsiteX0" fmla="*/ 0 w 11425269"/>
                <a:gd name="connsiteY0" fmla="*/ 162018 h 1620179"/>
                <a:gd name="connsiteX1" fmla="*/ 162018 w 11425269"/>
                <a:gd name="connsiteY1" fmla="*/ 0 h 1620179"/>
                <a:gd name="connsiteX2" fmla="*/ 11263251 w 11425269"/>
                <a:gd name="connsiteY2" fmla="*/ 0 h 1620179"/>
                <a:gd name="connsiteX3" fmla="*/ 11425269 w 11425269"/>
                <a:gd name="connsiteY3" fmla="*/ 162018 h 1620179"/>
                <a:gd name="connsiteX4" fmla="*/ 11425269 w 11425269"/>
                <a:gd name="connsiteY4" fmla="*/ 1458161 h 1620179"/>
                <a:gd name="connsiteX5" fmla="*/ 11263251 w 11425269"/>
                <a:gd name="connsiteY5" fmla="*/ 1620179 h 1620179"/>
                <a:gd name="connsiteX6" fmla="*/ 162018 w 11425269"/>
                <a:gd name="connsiteY6" fmla="*/ 1620179 h 1620179"/>
                <a:gd name="connsiteX7" fmla="*/ 0 w 11425269"/>
                <a:gd name="connsiteY7" fmla="*/ 1458161 h 1620179"/>
                <a:gd name="connsiteX8" fmla="*/ 0 w 11425269"/>
                <a:gd name="connsiteY8" fmla="*/ 162018 h 162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25269" h="1620179">
                  <a:moveTo>
                    <a:pt x="0" y="162018"/>
                  </a:moveTo>
                  <a:cubicBezTo>
                    <a:pt x="0" y="72538"/>
                    <a:pt x="72538" y="0"/>
                    <a:pt x="162018" y="0"/>
                  </a:cubicBezTo>
                  <a:lnTo>
                    <a:pt x="11263251" y="0"/>
                  </a:lnTo>
                  <a:cubicBezTo>
                    <a:pt x="11352731" y="0"/>
                    <a:pt x="11425269" y="72538"/>
                    <a:pt x="11425269" y="162018"/>
                  </a:cubicBezTo>
                  <a:lnTo>
                    <a:pt x="11425269" y="1458161"/>
                  </a:lnTo>
                  <a:cubicBezTo>
                    <a:pt x="11425269" y="1547641"/>
                    <a:pt x="11352731" y="1620179"/>
                    <a:pt x="11263251" y="1620179"/>
                  </a:cubicBezTo>
                  <a:lnTo>
                    <a:pt x="162018" y="1620179"/>
                  </a:lnTo>
                  <a:cubicBezTo>
                    <a:pt x="72538" y="1620179"/>
                    <a:pt x="0" y="1547641"/>
                    <a:pt x="0" y="1458161"/>
                  </a:cubicBezTo>
                  <a:lnTo>
                    <a:pt x="0" y="162018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70C0"/>
              </a:solidFill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523271" tIns="76200" rIns="76201" bIns="76200" numCol="1" spcCol="1270" anchor="ctr" anchorCtr="0">
              <a:noAutofit/>
            </a:bodyPr>
            <a:lstStyle/>
            <a:p>
              <a:pPr algn="just" defTabSz="666928"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Определить (совместно) области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для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улучшения, причины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способствующие факторы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927355" y="4753271"/>
              <a:ext cx="864949" cy="860793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  <a:ln>
              <a:solidFill>
                <a:srgbClr val="0070C0"/>
              </a:solidFill>
            </a:ln>
            <a:effectLst/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405134" y="2319401"/>
              <a:ext cx="11425269" cy="1008000"/>
            </a:xfrm>
            <a:custGeom>
              <a:avLst/>
              <a:gdLst>
                <a:gd name="connsiteX0" fmla="*/ 0 w 11425269"/>
                <a:gd name="connsiteY0" fmla="*/ 162018 h 1620179"/>
                <a:gd name="connsiteX1" fmla="*/ 162018 w 11425269"/>
                <a:gd name="connsiteY1" fmla="*/ 0 h 1620179"/>
                <a:gd name="connsiteX2" fmla="*/ 11263251 w 11425269"/>
                <a:gd name="connsiteY2" fmla="*/ 0 h 1620179"/>
                <a:gd name="connsiteX3" fmla="*/ 11425269 w 11425269"/>
                <a:gd name="connsiteY3" fmla="*/ 162018 h 1620179"/>
                <a:gd name="connsiteX4" fmla="*/ 11425269 w 11425269"/>
                <a:gd name="connsiteY4" fmla="*/ 1458161 h 1620179"/>
                <a:gd name="connsiteX5" fmla="*/ 11263251 w 11425269"/>
                <a:gd name="connsiteY5" fmla="*/ 1620179 h 1620179"/>
                <a:gd name="connsiteX6" fmla="*/ 162018 w 11425269"/>
                <a:gd name="connsiteY6" fmla="*/ 1620179 h 1620179"/>
                <a:gd name="connsiteX7" fmla="*/ 0 w 11425269"/>
                <a:gd name="connsiteY7" fmla="*/ 1458161 h 1620179"/>
                <a:gd name="connsiteX8" fmla="*/ 0 w 11425269"/>
                <a:gd name="connsiteY8" fmla="*/ 162018 h 162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25269" h="1620179">
                  <a:moveTo>
                    <a:pt x="0" y="162018"/>
                  </a:moveTo>
                  <a:cubicBezTo>
                    <a:pt x="0" y="72538"/>
                    <a:pt x="72538" y="0"/>
                    <a:pt x="162018" y="0"/>
                  </a:cubicBezTo>
                  <a:lnTo>
                    <a:pt x="11263251" y="0"/>
                  </a:lnTo>
                  <a:cubicBezTo>
                    <a:pt x="11352731" y="0"/>
                    <a:pt x="11425269" y="72538"/>
                    <a:pt x="11425269" y="162018"/>
                  </a:cubicBezTo>
                  <a:lnTo>
                    <a:pt x="11425269" y="1458161"/>
                  </a:lnTo>
                  <a:cubicBezTo>
                    <a:pt x="11425269" y="1547641"/>
                    <a:pt x="11352731" y="1620179"/>
                    <a:pt x="11263251" y="1620179"/>
                  </a:cubicBezTo>
                  <a:lnTo>
                    <a:pt x="162018" y="1620179"/>
                  </a:lnTo>
                  <a:cubicBezTo>
                    <a:pt x="72538" y="1620179"/>
                    <a:pt x="0" y="1547641"/>
                    <a:pt x="0" y="1458161"/>
                  </a:cubicBezTo>
                  <a:lnTo>
                    <a:pt x="0" y="162018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70C0"/>
              </a:solidFill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523271" tIns="76200" rIns="76201" bIns="76200" numCol="1" spcCol="1270" anchor="ctr" anchorCtr="0">
              <a:noAutofit/>
            </a:bodyPr>
            <a:lstStyle/>
            <a:p>
              <a:pPr algn="just" defTabSz="666928"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Получить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рекомендации по улучшению деятельности Общества при вводе в эксплуатацию энергоблоков АС 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55" y="1975601"/>
            <a:ext cx="568129" cy="5686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454" y="1084169"/>
            <a:ext cx="581186" cy="5716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160" y="2863100"/>
            <a:ext cx="566978" cy="56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3925" y="431800"/>
            <a:ext cx="6561138" cy="330200"/>
          </a:xfrm>
        </p:spPr>
        <p:txBody>
          <a:bodyPr/>
          <a:lstStyle/>
          <a:p>
            <a:r>
              <a:rPr lang="ru-RU" dirty="0" smtClean="0"/>
              <a:t>Ожидания от КПП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71500" y="1042988"/>
            <a:ext cx="818673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АО «Атомтехэнерго» как самообучающаяся организация постарается извлечь максимальную пользу из КПП ВАО АЭС.</a:t>
            </a:r>
          </a:p>
          <a:p>
            <a:pPr indent="266700" algn="just">
              <a:spcBef>
                <a:spcPts val="60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«….Для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АО «Атомтехэнерго»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Корпоративная партнерская проверка - это возможность взглянуть на проделанную работу со стороны и сделать шаг вперед для достижения заявленных целей по обеспечению безопасного ввода в эксплуатацию объектов использования атомной энергии.</a:t>
            </a:r>
          </a:p>
          <a:p>
            <a:pPr algn="just">
              <a:spcBef>
                <a:spcPts val="6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Мы открыты для общения, мы открыты для предложений и рекомендаций по возможным областям улучшений!</a:t>
            </a:r>
          </a:p>
          <a:p>
            <a:pPr algn="just">
              <a:spcBef>
                <a:spcPts val="6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Мы готовы учиться новому и перспективному!...»</a:t>
            </a:r>
          </a:p>
          <a:p>
            <a:pPr algn="r">
              <a:spcBef>
                <a:spcPts val="60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(Марков Ю.М., Генеральный директор АО «Атомтехэнерго»)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21.10.2021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+7 (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495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287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97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 00, доб.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1404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Моб. тел.: +7 (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965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133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8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0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88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E-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mail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romanov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atech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Романов Евгений Анатольевич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Главный инспектор</a:t>
            </a:r>
          </a:p>
        </p:txBody>
      </p:sp>
    </p:spTree>
    <p:extLst>
      <p:ext uri="{BB962C8B-B14F-4D97-AF65-F5344CB8AC3E}">
        <p14:creationId xmlns:p14="http://schemas.microsoft.com/office/powerpoint/2010/main" val="2901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49" y="414338"/>
            <a:ext cx="7146925" cy="347662"/>
          </a:xfrm>
        </p:spPr>
        <p:txBody>
          <a:bodyPr/>
          <a:lstStyle/>
          <a:p>
            <a:r>
              <a:rPr lang="ru-RU" dirty="0" smtClean="0"/>
              <a:t>Миссия и ответственность АО «Атомтехэнерго»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71500" y="1042988"/>
            <a:ext cx="81867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 Общества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 решение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востребованных инжиниринговых задач по обеспечению безопасного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своевременного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качественного ввода в эксплуатацию вновь сооружаемых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 энергетики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инжиниринговая поддержка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эксплуатации действующих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 энергетики.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приоритеты Общества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энергетическая безопасность и экономическое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России, защищенность и безопасность граждан,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защита окружающей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36261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49" y="414338"/>
            <a:ext cx="7146925" cy="347662"/>
          </a:xfrm>
        </p:spPr>
        <p:txBody>
          <a:bodyPr/>
          <a:lstStyle/>
          <a:p>
            <a:r>
              <a:rPr lang="ru-RU" dirty="0" smtClean="0"/>
              <a:t>Политики АО «Атомтехэнерго»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4010" y="983848"/>
            <a:ext cx="8091668" cy="468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44010" y="1041722"/>
            <a:ext cx="809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Политики и заявления о политиках Общества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4010" y="1503818"/>
            <a:ext cx="3900668" cy="4682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4010" y="1561692"/>
            <a:ext cx="390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Политика в области Безопасности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4010" y="2070523"/>
            <a:ext cx="3900668" cy="4682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44010" y="2151547"/>
            <a:ext cx="390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Заявление о политике в </a:t>
            </a:r>
            <a:r>
              <a:rPr lang="ru-RU" b="1" dirty="0" smtClean="0">
                <a:solidFill>
                  <a:srgbClr val="0070C0"/>
                </a:solidFill>
              </a:rPr>
              <a:t>области КБ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4010" y="2607049"/>
            <a:ext cx="3900668" cy="4682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44010" y="2560748"/>
            <a:ext cx="390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Политика в области охраны труда и безопасности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4010" y="3156753"/>
            <a:ext cx="3900668" cy="4682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44010" y="3214627"/>
            <a:ext cx="390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Политика в области качества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4010" y="3709563"/>
            <a:ext cx="3900668" cy="4682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44010" y="3767437"/>
            <a:ext cx="390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Экологическая политика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35010" y="2054599"/>
            <a:ext cx="3900668" cy="4682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735010" y="2008298"/>
            <a:ext cx="390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Политика в области информационной безопасности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35010" y="2622916"/>
            <a:ext cx="3900668" cy="4682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735010" y="2576615"/>
            <a:ext cx="390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Политика внутренних и внешних коммуникаций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35010" y="3164906"/>
            <a:ext cx="3900668" cy="4682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735010" y="3118605"/>
            <a:ext cx="390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Политика в области управления проектами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35010" y="3685612"/>
            <a:ext cx="3900668" cy="4682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735010" y="3763136"/>
            <a:ext cx="390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Политика в области ПСР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35010" y="1512550"/>
            <a:ext cx="3900668" cy="4682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735010" y="1466249"/>
            <a:ext cx="390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Заявление о единой технической политике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442912"/>
            <a:ext cx="7118350" cy="319087"/>
          </a:xfrm>
        </p:spPr>
        <p:txBody>
          <a:bodyPr/>
          <a:lstStyle/>
          <a:p>
            <a:r>
              <a:rPr lang="ru-RU" dirty="0" smtClean="0"/>
              <a:t>Организационная структура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682048"/>
              </p:ext>
            </p:extLst>
          </p:nvPr>
        </p:nvGraphicFramePr>
        <p:xfrm>
          <a:off x="435975" y="928762"/>
          <a:ext cx="8215448" cy="3900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4" imgW="9665233" imgH="4589141" progId="Visio.Drawing.11">
                  <p:embed/>
                </p:oleObj>
              </mc:Choice>
              <mc:Fallback>
                <p:oleObj name="Visio" r:id="rId4" imgW="9665233" imgH="458914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5975" y="928762"/>
                        <a:ext cx="8215448" cy="3900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3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компании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0080" y="836677"/>
            <a:ext cx="8456376" cy="901080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indent="266700" algn="just" defTabSz="914517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АО «Атомтехэнерго»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специализированное предприятие </a:t>
            </a:r>
          </a:p>
          <a:p>
            <a:pPr algn="just" defTabSz="914517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наладке, совершенствованию эксплуатации и организации управления атомных станций</a:t>
            </a:r>
            <a:endParaRPr lang="ru-RU" b="1" dirty="0">
              <a:solidFill>
                <a:prstClr val="white"/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080" y="1709526"/>
            <a:ext cx="8708484" cy="3130675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defTabSz="914517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лет успешной работы</a:t>
            </a:r>
          </a:p>
          <a:p>
            <a:pPr defTabSz="914517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филиалов и представительств</a:t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РФ и за рубежом</a:t>
            </a:r>
          </a:p>
          <a:p>
            <a:pPr indent="-285819" defTabSz="914517">
              <a:buFont typeface="Wingdings" pitchFamily="2" charset="2"/>
              <a:buChar char="ü"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введены в эксплуатацию:</a:t>
            </a:r>
          </a:p>
          <a:p>
            <a:pPr marL="703070" indent="-342983" defTabSz="914517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энергоблоков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РФ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03070" indent="-342983" defTabSz="914517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энергоблока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рубежом</a:t>
            </a:r>
          </a:p>
          <a:p>
            <a:pPr marL="703070" indent="-342983" defTabSz="914517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энергоблоков ТЭС</a:t>
            </a:r>
          </a:p>
          <a:p>
            <a:pPr indent="-285819" defTabSz="914517">
              <a:spcBef>
                <a:spcPts val="45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лицензии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осуществление видов деятельности по всем основным направлениям в области атомной и традиционной энергетики</a:t>
            </a:r>
          </a:p>
          <a:p>
            <a:pPr defTabSz="914517">
              <a:buFont typeface="Wingdings" pitchFamily="2" charset="2"/>
              <a:buChar char="ü"/>
            </a:pPr>
            <a:r>
              <a:rPr lang="ru-RU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собственный парк приборов и оборудования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71169" y="1438641"/>
            <a:ext cx="1885296" cy="11531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543377" y="1438641"/>
            <a:ext cx="1921460" cy="1153195"/>
          </a:xfrm>
          <a:prstGeom prst="rect">
            <a:avLst/>
          </a:prstGeom>
        </p:spPr>
      </p:pic>
      <p:pic>
        <p:nvPicPr>
          <p:cNvPr id="9" name="Рисунок 8"/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169" y="2591836"/>
            <a:ext cx="1872208" cy="12134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543377" y="2591836"/>
            <a:ext cx="1912526" cy="122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0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компании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3229" y="824377"/>
            <a:ext cx="8712968" cy="931935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indent="266700" algn="just" defTabSz="914517"/>
            <a:r>
              <a:rPr lang="ru-RU" b="1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«Атомтехэнерго» </a:t>
            </a:r>
            <a:r>
              <a:rPr lang="ru-RU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лидер по вводу в эксплуатацию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новых блоков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РФ и за рубежом,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также по оказанию инжиниринговых услуг эксплуатирующей организации:</a:t>
            </a:r>
            <a:endParaRPr lang="ru-RU" b="1" dirty="0">
              <a:solidFill>
                <a:prstClr val="white"/>
              </a:solidFill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7713" y="1713973"/>
            <a:ext cx="8708484" cy="3180735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marL="285819" indent="-285819" defTabSz="914517"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выполнение пусконаладочных работ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819" indent="-285819" defTabSz="914517"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продление сроков эксплуатации энергоблоков </a:t>
            </a:r>
          </a:p>
          <a:p>
            <a:pPr marL="285819" indent="-285819" defTabSz="914517"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инженерная поддержка эксплуатации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819" indent="-285819" defTabSz="914517"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контроль металла</a:t>
            </a:r>
          </a:p>
          <a:p>
            <a:pPr marL="285819" indent="-285819" defTabSz="914517"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проектирование и модернизация АСУ ТП</a:t>
            </a:r>
          </a:p>
          <a:p>
            <a:pPr marL="285819" indent="-285819" defTabSz="914517"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разработка IT- систем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819" indent="-285819" defTabSz="914517"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реализация программ повышения мощности </a:t>
            </a:r>
          </a:p>
          <a:p>
            <a:pPr marL="285819" indent="-285819" defTabSz="914517"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диагностическое сопровождение эксплуатации</a:t>
            </a:r>
          </a:p>
          <a:p>
            <a:pPr marL="285819" indent="-285819" defTabSz="914517"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сейсмодиагностика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565087"/>
            <a:ext cx="3135576" cy="158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9" y="3294879"/>
            <a:ext cx="3126032" cy="151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630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компетенции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3229" y="792093"/>
            <a:ext cx="8712968" cy="623825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indent="266700" algn="just" defTabSz="914517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«Атомтехэнерго»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выполняет весь комплекс работ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вводу в эксплуатацию энергоблоков на условиях Генподряда (под ключ):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231" y="1383315"/>
            <a:ext cx="8712967" cy="1209190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indent="266700" algn="just" defTabSz="914517"/>
            <a:r>
              <a:rPr lang="ru-RU" b="1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</a:t>
            </a:r>
          </a:p>
          <a:p>
            <a:pPr defTabSz="914517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разработка технического и рабочего проекта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 том числе разделов: «Организация ввода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эксплуатацию», «Организация эксплуатации», «АСУТП»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3229" y="2592506"/>
            <a:ext cx="6481575" cy="2318211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indent="266700" defTabSz="914517"/>
            <a:r>
              <a:rPr lang="ru-RU" b="1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</a:t>
            </a:r>
            <a:r>
              <a:rPr lang="ru-RU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документации</a:t>
            </a:r>
          </a:p>
          <a:p>
            <a:pPr algn="just" defTabSz="914517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нормативно-техническая</a:t>
            </a:r>
          </a:p>
          <a:p>
            <a:pPr algn="just" defTabSz="914517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пусконаладочная</a:t>
            </a:r>
          </a:p>
          <a:p>
            <a:pPr algn="just" defTabSz="914517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эксплуатационная  </a:t>
            </a:r>
          </a:p>
          <a:p>
            <a:pPr algn="just" defTabSz="914517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организационно-техническая</a:t>
            </a:r>
          </a:p>
          <a:p>
            <a:pPr algn="just" defTabSz="914517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технологические регламенты</a:t>
            </a:r>
          </a:p>
          <a:p>
            <a:pPr algn="just" defTabSz="914517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инструкции по ликвидации аварий</a:t>
            </a:r>
          </a:p>
          <a:p>
            <a:pPr algn="just" defTabSz="914517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руководства по управлению запроектными авариями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539" y="2364703"/>
            <a:ext cx="3816424" cy="214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68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компетенции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3077" y="879835"/>
            <a:ext cx="8647885" cy="4085667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algn="just" defTabSz="914517"/>
            <a:r>
              <a:rPr lang="ru-RU" b="1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пусконаладочных работ</a:t>
            </a:r>
          </a:p>
          <a:p>
            <a:pPr marL="457258" lvl="1" indent="-257244" algn="just" defTabSz="914517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систем электроснабжения</a:t>
            </a:r>
          </a:p>
          <a:p>
            <a:pPr marL="457258" lvl="1" indent="-257244" algn="just" defTabSz="914517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систем АСУ ТП</a:t>
            </a:r>
          </a:p>
          <a:p>
            <a:pPr marL="457258" lvl="1" indent="-257244" algn="just" defTabSz="914517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технологических систем</a:t>
            </a:r>
          </a:p>
          <a:p>
            <a:pPr marL="457258" lvl="1" indent="-257244" algn="just" defTabSz="914517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систем спецводоочистки</a:t>
            </a:r>
          </a:p>
          <a:p>
            <a:pPr marL="457258" lvl="1" indent="-257244" algn="just" defTabSz="914517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систем переработки ЖРО и ТРО</a:t>
            </a:r>
          </a:p>
          <a:p>
            <a:pPr marL="457258" lvl="1" indent="-257244" algn="just" defTabSz="914517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систем вентиляции </a:t>
            </a:r>
          </a:p>
          <a:p>
            <a:pPr algn="just" defTabSz="914517">
              <a:spcBef>
                <a:spcPts val="600"/>
              </a:spcBef>
            </a:pPr>
            <a:r>
              <a:rPr lang="ru-RU" b="1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Техническое руководство ПНР</a:t>
            </a:r>
          </a:p>
          <a:p>
            <a:pPr marL="457258" lvl="1" indent="-257244" algn="just" defTabSz="914517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разработка последовательности и графиков поставок и СМР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58" lvl="1" indent="-257244" algn="just" defTabSz="914517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и управление приемкой выполненных СМР</a:t>
            </a:r>
          </a:p>
          <a:p>
            <a:pPr marL="457258" lvl="1" indent="-257244" algn="just" defTabSz="914517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и управление процессами передачи оборудования из монтажа в ПНР и из ПНР в эксплуатацию,</a:t>
            </a:r>
          </a:p>
          <a:p>
            <a:pPr marL="457258" lvl="1" indent="-257244" algn="just" defTabSz="914517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управление несоответствиями</a:t>
            </a:r>
          </a:p>
          <a:p>
            <a:pPr algn="just" defTabSz="914517">
              <a:spcBef>
                <a:spcPts val="600"/>
              </a:spcBef>
            </a:pPr>
            <a:r>
              <a:rPr lang="ru-RU" b="1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функциональных, динамических и гарантийных испытаний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1188" y="879835"/>
            <a:ext cx="3565300" cy="225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871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компетенции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1" y="938870"/>
            <a:ext cx="5524171" cy="1178335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indent="266700" defTabSz="914517"/>
            <a:r>
              <a:rPr lang="ru-RU" b="1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Экспертиза и консалтинг</a:t>
            </a:r>
          </a:p>
          <a:p>
            <a:pPr algn="just" defTabSz="914517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анализ и экспертиза Проектной документации</a:t>
            </a:r>
          </a:p>
          <a:p>
            <a:pPr algn="just" defTabSz="914517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оказание консультационных услуг </a:t>
            </a:r>
          </a:p>
          <a:p>
            <a:pPr algn="just" defTabSz="914517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области использования атомной энергии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174746"/>
            <a:ext cx="5177876" cy="1178335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indent="266700" defTabSz="914517">
              <a:spcBef>
                <a:spcPts val="900"/>
              </a:spcBef>
            </a:pPr>
            <a:r>
              <a:rPr lang="ru-RU" b="1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Эксплуатация</a:t>
            </a:r>
          </a:p>
          <a:p>
            <a:pPr marL="257244" indent="-257244" algn="just" defTabSz="914517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периодические и регламентные испытания</a:t>
            </a:r>
          </a:p>
          <a:p>
            <a:pPr algn="just" defTabSz="914517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реконструкция, модернизация систем и оборудования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3875" y="2790356"/>
            <a:ext cx="3115961" cy="207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8512" y="938869"/>
            <a:ext cx="3131324" cy="176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3410622"/>
            <a:ext cx="5177876" cy="1455591"/>
          </a:xfrm>
          <a:prstGeom prst="rect">
            <a:avLst/>
          </a:prstGeom>
        </p:spPr>
        <p:txBody>
          <a:bodyPr wrap="square" lIns="68598" tIns="34299" rIns="68598" bIns="34299">
            <a:spAutoFit/>
          </a:bodyPr>
          <a:lstStyle/>
          <a:p>
            <a:pPr indent="266700" defTabSz="914517">
              <a:spcBef>
                <a:spcPts val="900"/>
              </a:spcBef>
            </a:pPr>
            <a:r>
              <a:rPr lang="ru-RU" b="1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Продление сроков эксплуатации</a:t>
            </a:r>
          </a:p>
          <a:p>
            <a:pPr indent="-257244" algn="just" defTabSz="914517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промышленная диагностика</a:t>
            </a:r>
          </a:p>
          <a:p>
            <a:pPr algn="just" defTabSz="914517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расчеты прочности, сейсмостойкости и остаточного ресурса оборудования, трубопроводов и строительных конструкций</a:t>
            </a:r>
          </a:p>
        </p:txBody>
      </p:sp>
    </p:spTree>
    <p:extLst>
      <p:ext uri="{BB962C8B-B14F-4D97-AF65-F5344CB8AC3E}">
        <p14:creationId xmlns:p14="http://schemas.microsoft.com/office/powerpoint/2010/main" val="27506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8309</TotalTime>
  <Words>852</Words>
  <Application>Microsoft Office PowerPoint</Application>
  <PresentationFormat>Произвольный</PresentationFormat>
  <Paragraphs>155</Paragraphs>
  <Slides>16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Microsoft Visio Drawing</vt:lpstr>
      <vt:lpstr>АО «Атомтехэнерго» Безопасность – Опыт - Эффективность</vt:lpstr>
      <vt:lpstr>Миссия и ответственность АО «Атомтехэнерго»</vt:lpstr>
      <vt:lpstr>Политики АО «Атомтехэнерго»</vt:lpstr>
      <vt:lpstr>Организационная структура</vt:lpstr>
      <vt:lpstr>О компании</vt:lpstr>
      <vt:lpstr>О компании</vt:lpstr>
      <vt:lpstr>Наши компетенции</vt:lpstr>
      <vt:lpstr>Наши компетенции</vt:lpstr>
      <vt:lpstr>Наши компетенции</vt:lpstr>
      <vt:lpstr>Ключевые события 2020-2021 г.г.</vt:lpstr>
      <vt:lpstr>Ключевые события 2020-2021 г.г.</vt:lpstr>
      <vt:lpstr>Работы вне периметра ГК «Росатом»</vt:lpstr>
      <vt:lpstr>Перспективные проекты </vt:lpstr>
      <vt:lpstr>Ожидания от КПП ВАО АЭС</vt:lpstr>
      <vt:lpstr>Ожидания от КПП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Романов Е.А.</cp:lastModifiedBy>
  <cp:revision>584</cp:revision>
  <cp:lastPrinted>2021-07-01T10:41:24Z</cp:lastPrinted>
  <dcterms:created xsi:type="dcterms:W3CDTF">2019-09-24T12:37:05Z</dcterms:created>
  <dcterms:modified xsi:type="dcterms:W3CDTF">2021-10-20T14:23:40Z</dcterms:modified>
</cp:coreProperties>
</file>