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9" r:id="rId4"/>
    <p:sldId id="256" r:id="rId5"/>
    <p:sldId id="277" r:id="rId6"/>
    <p:sldId id="269" r:id="rId7"/>
    <p:sldId id="262" r:id="rId8"/>
    <p:sldId id="264" r:id="rId9"/>
    <p:sldId id="265" r:id="rId10"/>
    <p:sldId id="27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23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0BE2-542C-4551-B50A-ABCAD85F2277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CC2C-D57F-483A-925D-FD305E0A46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4906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0BE2-542C-4551-B50A-ABCAD85F2277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CC2C-D57F-483A-925D-FD305E0A46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8790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0BE2-542C-4551-B50A-ABCAD85F2277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CC2C-D57F-483A-925D-FD305E0A46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5980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0BE2-542C-4551-B50A-ABCAD85F2277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CC2C-D57F-483A-925D-FD305E0A46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404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0BE2-542C-4551-B50A-ABCAD85F2277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CC2C-D57F-483A-925D-FD305E0A46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2721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0BE2-542C-4551-B50A-ABCAD85F2277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CC2C-D57F-483A-925D-FD305E0A46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2640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0BE2-542C-4551-B50A-ABCAD85F2277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CC2C-D57F-483A-925D-FD305E0A46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6314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0BE2-542C-4551-B50A-ABCAD85F2277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CC2C-D57F-483A-925D-FD305E0A46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1250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0BE2-542C-4551-B50A-ABCAD85F2277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CC2C-D57F-483A-925D-FD305E0A46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9260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0BE2-542C-4551-B50A-ABCAD85F2277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CC2C-D57F-483A-925D-FD305E0A46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560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0BE2-542C-4551-B50A-ABCAD85F2277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CC2C-D57F-483A-925D-FD305E0A46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1845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F0BE2-542C-4551-B50A-ABCAD85F2277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FCC2C-D57F-483A-925D-FD305E0A46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423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2130425"/>
            <a:ext cx="4572000" cy="1755775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BGM Regional Center Update</a:t>
            </a:r>
            <a:br>
              <a:rPr lang="en-US" sz="3200" b="1" dirty="0" smtClean="0"/>
            </a:br>
            <a:r>
              <a:rPr lang="en-US" sz="3200" b="1" dirty="0" smtClean="0"/>
              <a:t>March 26 / 27</a:t>
            </a:r>
            <a:endParaRPr lang="en-US" sz="3200" b="1" dirty="0"/>
          </a:p>
        </p:txBody>
      </p:sp>
      <p:pic>
        <p:nvPicPr>
          <p:cNvPr id="1026" name="Picture 2" descr="D:\LongFilePath\INPO\WANO\BGM 2015\Branding - Logo\WANO BGM Logo CMY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3311151" cy="542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1454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Status of Meeting Planning</a:t>
            </a:r>
            <a:br>
              <a:rPr lang="en-US" dirty="0" smtClean="0"/>
            </a:br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000" dirty="0">
                <a:solidFill>
                  <a:prstClr val="black"/>
                </a:solidFill>
              </a:rPr>
              <a:t>Completed Milestones</a:t>
            </a:r>
          </a:p>
          <a:p>
            <a:pPr marL="457200" lvl="0" indent="-457200"/>
            <a:r>
              <a:rPr lang="en-US" sz="2600" dirty="0" smtClean="0">
                <a:solidFill>
                  <a:prstClr val="black"/>
                </a:solidFill>
              </a:rPr>
              <a:t>BGM </a:t>
            </a:r>
            <a:r>
              <a:rPr lang="en-US" sz="2600" dirty="0">
                <a:solidFill>
                  <a:prstClr val="black"/>
                </a:solidFill>
              </a:rPr>
              <a:t>Day Tours and Post BGM Venues Finalized</a:t>
            </a:r>
          </a:p>
          <a:p>
            <a:pPr marL="0" lvl="0" indent="0">
              <a:buNone/>
            </a:pPr>
            <a:r>
              <a:rPr lang="en-US" sz="3000" dirty="0" smtClean="0">
                <a:solidFill>
                  <a:prstClr val="black"/>
                </a:solidFill>
              </a:rPr>
              <a:t>Upcoming </a:t>
            </a:r>
            <a:r>
              <a:rPr lang="en-US" sz="3000" dirty="0">
                <a:solidFill>
                  <a:prstClr val="black"/>
                </a:solidFill>
              </a:rPr>
              <a:t>Milestones</a:t>
            </a:r>
          </a:p>
          <a:p>
            <a:pPr marL="457200" lvl="0" indent="-457200"/>
            <a:r>
              <a:rPr lang="en-US" sz="2600" dirty="0">
                <a:solidFill>
                  <a:prstClr val="black"/>
                </a:solidFill>
              </a:rPr>
              <a:t>Webcast with RCs to go over BGM logistics: </a:t>
            </a:r>
            <a:r>
              <a:rPr lang="en-US" sz="2600" dirty="0" smtClean="0">
                <a:solidFill>
                  <a:prstClr val="black"/>
                </a:solidFill>
              </a:rPr>
              <a:t>April 7</a:t>
            </a:r>
            <a:endParaRPr lang="en-US" sz="2600" dirty="0">
              <a:solidFill>
                <a:prstClr val="black"/>
              </a:solidFill>
            </a:endParaRPr>
          </a:p>
          <a:p>
            <a:pPr marL="457200" lvl="0" indent="-457200"/>
            <a:r>
              <a:rPr lang="en-US" sz="2600" dirty="0">
                <a:solidFill>
                  <a:prstClr val="black"/>
                </a:solidFill>
              </a:rPr>
              <a:t>Registration Web Page Opens: </a:t>
            </a:r>
            <a:r>
              <a:rPr lang="en-US" sz="2600" dirty="0" smtClean="0">
                <a:solidFill>
                  <a:prstClr val="black"/>
                </a:solidFill>
              </a:rPr>
              <a:t>April 7</a:t>
            </a:r>
            <a:endParaRPr lang="en-US" sz="2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0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High Level Schedule of Events / Allowances</a:t>
            </a:r>
          </a:p>
          <a:p>
            <a:pPr marL="514350" indent="-514350">
              <a:buAutoNum type="arabicPeriod"/>
            </a:pPr>
            <a:r>
              <a:rPr lang="en-US" dirty="0" smtClean="0"/>
              <a:t>Overview of Facilities</a:t>
            </a:r>
          </a:p>
          <a:p>
            <a:pPr marL="514350" indent="-514350">
              <a:buAutoNum type="arabicPeriod"/>
            </a:pPr>
            <a:r>
              <a:rPr lang="en-US" dirty="0" smtClean="0"/>
              <a:t>Status of Meeting Planning </a:t>
            </a:r>
          </a:p>
          <a:p>
            <a:pPr marL="514350" indent="-514350">
              <a:buAutoNum type="arabicPeriod"/>
            </a:pPr>
            <a:r>
              <a:rPr lang="en-US" dirty="0" smtClean="0"/>
              <a:t>Open Items</a:t>
            </a:r>
          </a:p>
          <a:p>
            <a:pPr marL="514350" indent="-514350">
              <a:buAutoNum type="arabicPeriod"/>
            </a:pPr>
            <a:r>
              <a:rPr lang="en-US" dirty="0" smtClean="0"/>
              <a:t>Regional Center Input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1319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BGM Program Overview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October 3: ELT Meeting</a:t>
            </a:r>
          </a:p>
          <a:p>
            <a:r>
              <a:rPr lang="en-US" dirty="0" smtClean="0"/>
              <a:t>October 4: Regional GBs, Lunch, WANO-GB, Welcome Reception at Hotel</a:t>
            </a:r>
          </a:p>
          <a:p>
            <a:r>
              <a:rPr lang="en-US" dirty="0" smtClean="0"/>
              <a:t>October 5: BGM Closed Session, Lunch, BGM Open Session, Dinner at Royal Ontario Museum</a:t>
            </a:r>
          </a:p>
          <a:p>
            <a:r>
              <a:rPr lang="en-US" dirty="0" smtClean="0"/>
              <a:t>October 6:  BGM Open Session, Lunch, Open Session, NEA Awards, Dinner, and Entertainment</a:t>
            </a:r>
          </a:p>
          <a:p>
            <a:r>
              <a:rPr lang="en-US" dirty="0" smtClean="0"/>
              <a:t>October 7-10:  Post BGM Tours – Darlington/Bruce (</a:t>
            </a:r>
            <a:r>
              <a:rPr lang="en-US" dirty="0" err="1" smtClean="0"/>
              <a:t>Niagra</a:t>
            </a:r>
            <a:r>
              <a:rPr lang="en-US" dirty="0" smtClean="0"/>
              <a:t> Falls), Calvert Cliffs (Washington DC), </a:t>
            </a:r>
            <a:r>
              <a:rPr lang="en-US" dirty="0" err="1" smtClean="0"/>
              <a:t>Vogtle</a:t>
            </a:r>
            <a:r>
              <a:rPr lang="en-US" dirty="0" smtClean="0"/>
              <a:t> (Savannah)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6804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0229" y="0"/>
            <a:ext cx="7772400" cy="1470025"/>
          </a:xfrm>
        </p:spPr>
        <p:txBody>
          <a:bodyPr/>
          <a:lstStyle/>
          <a:p>
            <a:r>
              <a:rPr lang="en-US" dirty="0" smtClean="0"/>
              <a:t>Westin Hotel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The Westin Harbour Castle, Toronto - Exteri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559916" cy="510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7547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3057"/>
            <a:ext cx="8229600" cy="634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49845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Outside BGM Conference Room</a:t>
            </a:r>
            <a:endParaRPr lang="en-US" dirty="0"/>
          </a:p>
        </p:txBody>
      </p:sp>
      <p:pic>
        <p:nvPicPr>
          <p:cNvPr id="8194" name="Picture 2" descr="D:\LongFilePath\INPO\WANO\BGM 2015\Westin Rooms\Westin Pictures\IMG_0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15786"/>
            <a:ext cx="71628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2639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BGM Conference 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733425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3001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WANO – GB Room Queens Quay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 descr="D:\LongFilePath\INPO\WANO\BGM 2015\Westin Rooms\Westin Pictures\Queens Quay IMG_024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4343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D:\LongFilePath\INPO\WANO\BGM 2015\Westin Rooms\Westin Pictures\Queens QuayIMG_02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291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Status of Meeting Planning </a:t>
            </a:r>
            <a:br>
              <a:rPr lang="en-US" dirty="0" smtClean="0"/>
            </a:br>
            <a:r>
              <a:rPr lang="en-US" dirty="0" smtClean="0"/>
              <a:t>Technical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3000" dirty="0" smtClean="0">
                <a:solidFill>
                  <a:prstClr val="black"/>
                </a:solidFill>
              </a:rPr>
              <a:t>Technical Program </a:t>
            </a:r>
            <a:endParaRPr lang="en-US" sz="3000" dirty="0">
              <a:solidFill>
                <a:prstClr val="black"/>
              </a:solidFill>
            </a:endParaRPr>
          </a:p>
          <a:p>
            <a:pPr marL="457200" lvl="0" indent="-457200"/>
            <a:r>
              <a:rPr lang="en-US" sz="2600" dirty="0" smtClean="0">
                <a:solidFill>
                  <a:prstClr val="black"/>
                </a:solidFill>
              </a:rPr>
              <a:t>Theme of Meeting and Draft Approved</a:t>
            </a:r>
          </a:p>
          <a:p>
            <a:pPr marL="457200" indent="-457200"/>
            <a:r>
              <a:rPr lang="en-US" sz="2600" dirty="0">
                <a:solidFill>
                  <a:prstClr val="black"/>
                </a:solidFill>
              </a:rPr>
              <a:t>BGM Logo and Branding Developed</a:t>
            </a:r>
          </a:p>
          <a:p>
            <a:pPr marL="457200" lvl="0" indent="-457200"/>
            <a:r>
              <a:rPr lang="en-US" sz="2600" dirty="0" smtClean="0">
                <a:solidFill>
                  <a:prstClr val="black"/>
                </a:solidFill>
              </a:rPr>
              <a:t>Key Note Speaker Selected</a:t>
            </a:r>
          </a:p>
          <a:p>
            <a:pPr marL="457200" lvl="0" indent="-457200"/>
            <a:r>
              <a:rPr lang="en-US" sz="2600" dirty="0" smtClean="0">
                <a:solidFill>
                  <a:prstClr val="black"/>
                </a:solidFill>
              </a:rPr>
              <a:t>BGM Slide Templates Created</a:t>
            </a:r>
          </a:p>
          <a:p>
            <a:pPr marL="457200" lvl="0" indent="-457200"/>
            <a:endParaRPr lang="en-US" sz="26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3000" dirty="0" smtClean="0">
                <a:solidFill>
                  <a:prstClr val="black"/>
                </a:solidFill>
              </a:rPr>
              <a:t>Upcoming </a:t>
            </a:r>
            <a:r>
              <a:rPr lang="en-US" sz="3000" dirty="0">
                <a:solidFill>
                  <a:prstClr val="black"/>
                </a:solidFill>
              </a:rPr>
              <a:t>Milestones</a:t>
            </a:r>
          </a:p>
          <a:p>
            <a:pPr marL="457200" lvl="0" indent="-457200"/>
            <a:r>
              <a:rPr lang="en-US" sz="2600" dirty="0" smtClean="0">
                <a:solidFill>
                  <a:prstClr val="black"/>
                </a:solidFill>
              </a:rPr>
              <a:t>Receipt of NEA Nominations:  April 30</a:t>
            </a:r>
          </a:p>
          <a:p>
            <a:pPr marL="457200" lvl="0" indent="-457200"/>
            <a:r>
              <a:rPr lang="en-US" sz="2600" dirty="0" smtClean="0">
                <a:solidFill>
                  <a:prstClr val="black"/>
                </a:solidFill>
              </a:rPr>
              <a:t>Mailing of Invites and BGM Brochures:  April 10</a:t>
            </a:r>
          </a:p>
          <a:p>
            <a:pPr marL="457200" indent="-457200"/>
            <a:r>
              <a:rPr lang="en-US" sz="2600" dirty="0">
                <a:solidFill>
                  <a:prstClr val="black"/>
                </a:solidFill>
              </a:rPr>
              <a:t>Finalize Selection of Panelists:  July 1</a:t>
            </a:r>
          </a:p>
          <a:p>
            <a:pPr marL="457200" lvl="0" indent="-457200"/>
            <a:endParaRPr lang="en-US" sz="26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520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204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BGM Regional Center Update March 26 / 27</vt:lpstr>
      <vt:lpstr>Agenda</vt:lpstr>
      <vt:lpstr>BGM Program Overview </vt:lpstr>
      <vt:lpstr>Westin Hotel</vt:lpstr>
      <vt:lpstr>Слайд 5</vt:lpstr>
      <vt:lpstr>Outside BGM Conference Room</vt:lpstr>
      <vt:lpstr>BGM Conference Room</vt:lpstr>
      <vt:lpstr>WANO – GB Room Queens Quay</vt:lpstr>
      <vt:lpstr>Status of Meeting Planning  Technical Program</vt:lpstr>
      <vt:lpstr>Status of Meeting Planning Logistics</vt:lpstr>
    </vt:vector>
  </TitlesOfParts>
  <Company>INPO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Westin Hotel</dc:title>
  <dc:creator>Gambrill, Robert A. (INPO)</dc:creator>
  <cp:lastModifiedBy>tarykin</cp:lastModifiedBy>
  <cp:revision>23</cp:revision>
  <dcterms:created xsi:type="dcterms:W3CDTF">2015-03-11T13:40:13Z</dcterms:created>
  <dcterms:modified xsi:type="dcterms:W3CDTF">2015-04-13T10:59:54Z</dcterms:modified>
</cp:coreProperties>
</file>