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310" r:id="rId6"/>
    <p:sldId id="287" r:id="rId7"/>
    <p:sldId id="288" r:id="rId8"/>
    <p:sldId id="322" r:id="rId9"/>
    <p:sldId id="289" r:id="rId10"/>
    <p:sldId id="290" r:id="rId11"/>
    <p:sldId id="291" r:id="rId12"/>
    <p:sldId id="293" r:id="rId13"/>
    <p:sldId id="324" r:id="rId14"/>
    <p:sldId id="294" r:id="rId15"/>
    <p:sldId id="326" r:id="rId16"/>
    <p:sldId id="325" r:id="rId17"/>
    <p:sldId id="328" r:id="rId18"/>
    <p:sldId id="295" r:id="rId19"/>
    <p:sldId id="330" r:id="rId20"/>
    <p:sldId id="329" r:id="rId21"/>
    <p:sldId id="296" r:id="rId22"/>
    <p:sldId id="297" r:id="rId23"/>
    <p:sldId id="314" r:id="rId24"/>
    <p:sldId id="312" r:id="rId25"/>
    <p:sldId id="316" r:id="rId26"/>
    <p:sldId id="317" r:id="rId27"/>
    <p:sldId id="318" r:id="rId28"/>
    <p:sldId id="319" r:id="rId29"/>
    <p:sldId id="320" r:id="rId30"/>
    <p:sldId id="321" r:id="rId31"/>
    <p:sldId id="298" r:id="rId32"/>
    <p:sldId id="299" r:id="rId33"/>
    <p:sldId id="331" r:id="rId34"/>
    <p:sldId id="300" r:id="rId35"/>
    <p:sldId id="301" r:id="rId36"/>
    <p:sldId id="302" r:id="rId37"/>
    <p:sldId id="303" r:id="rId38"/>
    <p:sldId id="304" r:id="rId39"/>
    <p:sldId id="305" r:id="rId40"/>
    <p:sldId id="306" r:id="rId41"/>
    <p:sldId id="307" r:id="rId42"/>
    <p:sldId id="308" r:id="rId43"/>
    <p:sldId id="309"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7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76739B5-04A0-4F3A-A454-35A1049E94FD}" type="datetimeFigureOut">
              <a:rPr lang="en-US" smtClean="0"/>
              <a:t>10/6/2021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8DFE7FB-7F91-4323-B0CF-B829EB6F0F19}" type="slidenum">
              <a:rPr lang="en-US" smtClean="0"/>
              <a:t>‹#›</a:t>
            </a:fld>
            <a:endParaRPr lang="en-US"/>
          </a:p>
        </p:txBody>
      </p:sp>
    </p:spTree>
    <p:extLst>
      <p:ext uri="{BB962C8B-B14F-4D97-AF65-F5344CB8AC3E}">
        <p14:creationId xmlns:p14="http://schemas.microsoft.com/office/powerpoint/2010/main" val="40355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390BD9-55C1-4AD9-9C8E-43C9BB63F777}"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43E74-2549-496B-ABBF-D53828724B6F}"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372B2-B0DF-41F0-9EA6-392CDE286858}"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60FC6-4DF4-4FF2-8286-0E0D9DD01AB4}"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A5780-7561-45FD-A16D-B68DB814D3BC}"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7D8E5F-AB00-4552-BA88-DAD08CF07437}" type="datetime1">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E95508-C20C-481E-B6EF-2767F8E5D398}" type="datetime1">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04114C-CDA8-4E99-8BC7-52C3A9AC8104}" type="datetime1">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1057C-73C4-4ECB-8532-C20D5AA0D110}" type="datetime1">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6AC0A-A426-4B98-91B3-D985175C1DB6}" type="datetime1">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7377F-5430-47E1-8DBB-6641FD28ABA1}" type="datetime1">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1BEDC-F869-4086-8BCC-4CB6D0042404}" type="datetime1">
              <a:rPr lang="en-US" smtClean="0"/>
              <a:t>10/6/2021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00.jpg"/>
          <p:cNvPicPr>
            <a:picLocks noChangeAspect="1"/>
          </p:cNvPicPr>
          <p:nvPr/>
        </p:nvPicPr>
        <p:blipFill>
          <a:blip r:embed="rId2" cstate="print"/>
          <a:stretch>
            <a:fillRect/>
          </a:stretch>
        </p:blipFill>
        <p:spPr>
          <a:xfrm>
            <a:off x="0" y="1801840"/>
            <a:ext cx="9144000" cy="2779288"/>
          </a:xfrm>
          <a:prstGeom prst="rect">
            <a:avLst/>
          </a:prstGeom>
        </p:spPr>
      </p:pic>
      <p:pic>
        <p:nvPicPr>
          <p:cNvPr id="6" name="Picture 5" descr="BNPP_LOGO2.jpg"/>
          <p:cNvPicPr>
            <a:picLocks noChangeAspect="1"/>
          </p:cNvPicPr>
          <p:nvPr/>
        </p:nvPicPr>
        <p:blipFill>
          <a:blip r:embed="rId3"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12" name="Rectangle 1"/>
          <p:cNvSpPr>
            <a:spLocks noChangeArrowheads="1"/>
          </p:cNvSpPr>
          <p:nvPr/>
        </p:nvSpPr>
        <p:spPr bwMode="auto">
          <a:xfrm>
            <a:off x="107504" y="1801840"/>
            <a:ext cx="8867296" cy="3231654"/>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4400" b="1" dirty="0" smtClean="0">
                <a:solidFill>
                  <a:schemeClr val="bg1"/>
                </a:solidFill>
                <a:cs typeface="Times New Roman" pitchFamily="18" charset="0"/>
              </a:rPr>
              <a:t>Bushehr Nuclear Power Plant</a:t>
            </a:r>
          </a:p>
          <a:p>
            <a:pPr algn="ctr" fontAlgn="auto">
              <a:spcBef>
                <a:spcPts val="0"/>
              </a:spcBef>
              <a:spcAft>
                <a:spcPts val="0"/>
              </a:spcAft>
              <a:defRPr/>
            </a:pPr>
            <a:r>
              <a:rPr lang="en-US" sz="2800" b="1" dirty="0" smtClean="0">
                <a:solidFill>
                  <a:schemeClr val="bg1"/>
                </a:solidFill>
                <a:cs typeface="Times New Roman" pitchFamily="18" charset="0"/>
              </a:rPr>
              <a:t>Emergency Preparedness and Response</a:t>
            </a:r>
            <a:endParaRPr lang="ru-RU" sz="2800" b="1" dirty="0" smtClean="0">
              <a:solidFill>
                <a:schemeClr val="bg1"/>
              </a:solidFill>
              <a:cs typeface="Times New Roman" pitchFamily="18" charset="0"/>
            </a:endParaRPr>
          </a:p>
          <a:p>
            <a:pPr algn="ctr">
              <a:defRPr/>
            </a:pPr>
            <a:r>
              <a:rPr lang="en-US" sz="2800" b="1" dirty="0" smtClean="0">
                <a:solidFill>
                  <a:schemeClr val="bg1"/>
                </a:solidFill>
                <a:cs typeface="Times New Roman" pitchFamily="18" charset="0"/>
              </a:rPr>
              <a:t>November</a:t>
            </a:r>
            <a:r>
              <a:rPr lang="ru-RU" sz="2800" b="1" dirty="0" smtClean="0">
                <a:solidFill>
                  <a:schemeClr val="bg1"/>
                </a:solidFill>
                <a:cs typeface="Times New Roman" pitchFamily="18" charset="0"/>
              </a:rPr>
              <a:t> </a:t>
            </a:r>
            <a:r>
              <a:rPr lang="en-US" sz="2800" b="1" dirty="0" smtClean="0">
                <a:solidFill>
                  <a:schemeClr val="bg1"/>
                </a:solidFill>
                <a:cs typeface="Times New Roman" pitchFamily="18" charset="0"/>
              </a:rPr>
              <a:t>2021</a:t>
            </a:r>
          </a:p>
          <a:p>
            <a:pPr algn="ctr" fontAlgn="auto">
              <a:spcBef>
                <a:spcPts val="0"/>
              </a:spcBef>
              <a:spcAft>
                <a:spcPts val="0"/>
              </a:spcAft>
              <a:defRPr/>
            </a:pPr>
            <a:r>
              <a:rPr lang="ru-RU" sz="4800" b="1" dirty="0">
                <a:cs typeface="Times New Roman" pitchFamily="18" charset="0"/>
              </a:rPr>
              <a:t>Бушерская </a:t>
            </a:r>
            <a:r>
              <a:rPr lang="ru-RU" sz="4800" b="1" dirty="0" smtClean="0">
                <a:cs typeface="Times New Roman" pitchFamily="18" charset="0"/>
              </a:rPr>
              <a:t>АЭС</a:t>
            </a:r>
          </a:p>
          <a:p>
            <a:pPr algn="ctr" fontAlgn="auto">
              <a:spcBef>
                <a:spcPts val="0"/>
              </a:spcBef>
              <a:spcAft>
                <a:spcPts val="0"/>
              </a:spcAft>
              <a:defRPr/>
            </a:pPr>
            <a:r>
              <a:rPr lang="ru-RU" sz="2800" b="1" dirty="0" smtClean="0">
                <a:cs typeface="Times New Roman" pitchFamily="18" charset="0"/>
              </a:rPr>
              <a:t>Готовность </a:t>
            </a:r>
            <a:r>
              <a:rPr lang="ru-RU" sz="2800" b="1" dirty="0">
                <a:cs typeface="Times New Roman" pitchFamily="18" charset="0"/>
              </a:rPr>
              <a:t>к чрезвычайным ситуациям и </a:t>
            </a:r>
            <a:r>
              <a:rPr lang="ru-RU" sz="2800" b="1" dirty="0" smtClean="0">
                <a:cs typeface="Times New Roman" pitchFamily="18" charset="0"/>
              </a:rPr>
              <a:t>реагирование</a:t>
            </a:r>
            <a:endParaRPr lang="en-US" sz="2800" b="1" dirty="0" smtClean="0">
              <a:cs typeface="Times New Roman" pitchFamily="18" charset="0"/>
            </a:endParaRPr>
          </a:p>
          <a:p>
            <a:pPr algn="ctr" fontAlgn="auto">
              <a:spcBef>
                <a:spcPts val="0"/>
              </a:spcBef>
              <a:spcAft>
                <a:spcPts val="0"/>
              </a:spcAft>
              <a:defRPr/>
            </a:pPr>
            <a:r>
              <a:rPr lang="ru-RU" sz="2800" b="1" dirty="0" smtClean="0">
                <a:cs typeface="Times New Roman" pitchFamily="18" charset="0"/>
              </a:rPr>
              <a:t>Ноябрь 20</a:t>
            </a:r>
            <a:r>
              <a:rPr lang="ru-RU" sz="2800" b="1" dirty="0" smtClean="0">
                <a:latin typeface="Times New Roman" pitchFamily="18" charset="0"/>
                <a:cs typeface="Times New Roman" pitchFamily="18" charset="0"/>
              </a:rPr>
              <a:t>21</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US" dirty="0" smtClean="0"/>
              <a:t>9. Conducting </a:t>
            </a:r>
            <a:r>
              <a:rPr lang="en-US" dirty="0"/>
              <a:t>and evaluating the exercise of calling the members of the plant accident management committee to </a:t>
            </a:r>
            <a:r>
              <a:rPr lang="en-US" dirty="0" smtClean="0"/>
              <a:t>assemble;</a:t>
            </a:r>
          </a:p>
          <a:p>
            <a:pPr marL="0" indent="0">
              <a:buNone/>
            </a:pPr>
            <a:r>
              <a:rPr lang="en-US" dirty="0" smtClean="0"/>
              <a:t>10. Starting </a:t>
            </a:r>
            <a:r>
              <a:rPr lang="en-US" dirty="0"/>
              <a:t>the organization of conduct of comprehensive emergency preparedness exercise with participation of offsite organizations in the year 2022 with a technical scenario and security threat source;</a:t>
            </a:r>
          </a:p>
          <a:p>
            <a:pPr marL="0" indent="0">
              <a:buNone/>
            </a:pPr>
            <a:r>
              <a:rPr lang="en-US" dirty="0" smtClean="0"/>
              <a:t>11. Reducing </a:t>
            </a:r>
            <a:r>
              <a:rPr lang="en-US" dirty="0"/>
              <a:t>or stopping the conduct of onsite group exercises due to spread of COVID-19  in accordance with the national and international health codes.</a:t>
            </a:r>
          </a:p>
          <a:p>
            <a:pPr marL="0" indent="0">
              <a:buNone/>
            </a:pPr>
            <a:endParaRPr lang="en-US" dirty="0" smtClean="0"/>
          </a:p>
          <a:p>
            <a:pPr marL="0" indent="0">
              <a:buNone/>
            </a:pPr>
            <a:r>
              <a:rPr lang="en-US" dirty="0" smtClean="0"/>
              <a:t>9. </a:t>
            </a:r>
            <a:r>
              <a:rPr lang="ru-RU" dirty="0" smtClean="0"/>
              <a:t>Проведение </a:t>
            </a:r>
            <a:r>
              <a:rPr lang="ru-RU" dirty="0"/>
              <a:t>и оценка упражнения по созыву членов комитета по управлению авариями на станции; </a:t>
            </a:r>
            <a:endParaRPr lang="en-US" dirty="0"/>
          </a:p>
          <a:p>
            <a:pPr marL="0" indent="0">
              <a:buNone/>
            </a:pPr>
            <a:r>
              <a:rPr lang="en-US" dirty="0" smtClean="0"/>
              <a:t>10. </a:t>
            </a:r>
            <a:r>
              <a:rPr lang="ru-RU" dirty="0" smtClean="0"/>
              <a:t>Начало </a:t>
            </a:r>
            <a:r>
              <a:rPr lang="ru-RU" dirty="0"/>
              <a:t>организации проведения комплексных учений по готовности к чрезвычайным ситуациям с участием сторонних организаций в 2022 году с техническим сценарием и источником угрозы </a:t>
            </a:r>
            <a:r>
              <a:rPr lang="ru-RU" dirty="0"/>
              <a:t>безопасности;</a:t>
            </a:r>
            <a:endParaRPr lang="en-US" dirty="0"/>
          </a:p>
          <a:p>
            <a:pPr marL="0" indent="0">
              <a:buNone/>
            </a:pPr>
            <a:r>
              <a:rPr lang="en-US" dirty="0" smtClean="0"/>
              <a:t>11. </a:t>
            </a:r>
            <a:r>
              <a:rPr lang="ru-RU" dirty="0" smtClean="0"/>
              <a:t>Сокращение </a:t>
            </a:r>
            <a:r>
              <a:rPr lang="ru-RU" dirty="0"/>
              <a:t>или прекращение проведения групповых тренировок на месте из-за распространения COVID-19 в соответствии с </a:t>
            </a:r>
            <a:r>
              <a:rPr lang="ru-RU" dirty="0"/>
              <a:t>национальными и международными кодексами здравоохранения. </a:t>
            </a:r>
            <a:endParaRPr lang="en-US" dirty="0"/>
          </a:p>
        </p:txBody>
      </p:sp>
      <p:sp>
        <p:nvSpPr>
          <p:cNvPr id="5" name="Rectangle 4"/>
          <p:cNvSpPr/>
          <p:nvPr/>
        </p:nvSpPr>
        <p:spPr>
          <a:xfrm>
            <a:off x="251520" y="383114"/>
            <a:ext cx="8711952"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a:ea typeface="+mj-ea"/>
                <a:cs typeface="B Mitra" pitchFamily="2" charset="-78"/>
              </a:rPr>
              <a:t>Emergency Preparedness Exercises</a:t>
            </a:r>
          </a:p>
          <a:p>
            <a:pPr algn="ctr" eaLnBrk="0" hangingPunct="0">
              <a:spcBef>
                <a:spcPts val="600"/>
              </a:spcBef>
              <a:buClr>
                <a:srgbClr val="0052BA"/>
              </a:buClr>
              <a:buSzPct val="75000"/>
              <a:defRPr/>
            </a:pPr>
            <a:r>
              <a:rPr lang="ru-RU" sz="2000" b="1" dirty="0">
                <a:ea typeface="+mj-ea"/>
                <a:cs typeface="B Mitra" pitchFamily="2" charset="-78"/>
              </a:rPr>
              <a:t>Учения по обеспечению готовности к чрезвычайным ситуациям</a:t>
            </a:r>
            <a:endParaRPr lang="en-US" sz="2000" b="1" dirty="0">
              <a:ea typeface="+mj-ea"/>
              <a:cs typeface="B Mitra" pitchFamily="2" charset="-78"/>
            </a:endParaRPr>
          </a:p>
        </p:txBody>
      </p:sp>
    </p:spTree>
    <p:extLst>
      <p:ext uri="{BB962C8B-B14F-4D97-AF65-F5344CB8AC3E}">
        <p14:creationId xmlns:p14="http://schemas.microsoft.com/office/powerpoint/2010/main" val="105090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567" y="1196752"/>
            <a:ext cx="8568952" cy="4924425"/>
          </a:xfrm>
          <a:prstGeom prst="rect">
            <a:avLst/>
          </a:prstGeom>
        </p:spPr>
        <p:txBody>
          <a:bodyPr wrap="square">
            <a:spAutoFit/>
          </a:bodyPr>
          <a:lstStyle/>
          <a:p>
            <a:pPr marL="177800" indent="-457200"/>
            <a:endParaRPr lang="fa-IR" sz="1400" b="1" dirty="0" smtClean="0">
              <a:solidFill>
                <a:schemeClr val="tx2"/>
              </a:solidFill>
              <a:latin typeface="Cambria" pitchFamily="18" charset="0"/>
              <a:cs typeface="Times New Roman" pitchFamily="18" charset="0"/>
            </a:endParaRPr>
          </a:p>
          <a:p>
            <a:pPr marL="342900" lvl="0" indent="-342900" algn="just">
              <a:buFont typeface="Arial" pitchFamily="34" charset="0"/>
              <a:buChar char="•"/>
            </a:pPr>
            <a:r>
              <a:rPr lang="en-US" sz="2000" dirty="0"/>
              <a:t>Purchased items</a:t>
            </a:r>
            <a:r>
              <a:rPr lang="en-US" sz="2000" dirty="0"/>
              <a:t>: 2 &amp; 0.2 MW Diesel Generators at 10/04/1398 that have been delivered based on the letter No.4100-9893178. Diesel Pump Q150h900 was procured based on the contract No.1101/93 and the initial stages of testing and incoming control have also been carried out at the plant. Technical assignment: Developing the basic and detailed plan of using the mobile Diesel Generators for responding to Beyond-Design-Basis Accidents at the </a:t>
            </a:r>
            <a:r>
              <a:rPr lang="en-US" sz="2000" dirty="0" smtClean="0"/>
              <a:t>BNPP-1.</a:t>
            </a:r>
          </a:p>
          <a:p>
            <a:pPr marL="342900" lvl="0" indent="-342900" algn="just">
              <a:buFont typeface="Arial" pitchFamily="34" charset="0"/>
              <a:buChar char="•"/>
            </a:pPr>
            <a:endParaRPr lang="en-US" sz="2000" dirty="0"/>
          </a:p>
          <a:p>
            <a:pPr marL="342900" lvl="0" indent="-342900" algn="just">
              <a:buFont typeface="Arial" pitchFamily="34" charset="0"/>
              <a:buChar char="•"/>
            </a:pPr>
            <a:r>
              <a:rPr lang="ru-RU" sz="2000" dirty="0"/>
              <a:t>Приобретенные позиции: Дизель-генераторы мощностью 2 и 0,2 МВт на 10.04.1988 г. поставлены на основании письма № 4100-9893178. Дизельный насос Q150х900 был закуплен на основании контракта № 1101/93, также на заводе были проведены начальные этапы испытаний и входного контроля. Техническое задание: Разработка базового и детального плана использования мобильных дизель-генераторов для ликвидации запроектных аварий на БАЭС-1.</a:t>
            </a:r>
            <a:endParaRPr lang="en-US" sz="2000" dirty="0"/>
          </a:p>
        </p:txBody>
      </p:sp>
      <p:sp>
        <p:nvSpPr>
          <p:cNvPr id="3" name="Rectangle 2"/>
          <p:cNvSpPr/>
          <p:nvPr/>
        </p:nvSpPr>
        <p:spPr>
          <a:xfrm>
            <a:off x="-25429" y="239034"/>
            <a:ext cx="8892480"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a:ea typeface="+mj-ea"/>
                <a:cs typeface="B Mitra" pitchFamily="2" charset="-78"/>
              </a:rPr>
              <a:t>Corrective Action in the Severe Accidents Management Area</a:t>
            </a:r>
          </a:p>
          <a:p>
            <a:pPr algn="ctr" eaLnBrk="0" hangingPunct="0">
              <a:spcBef>
                <a:spcPts val="600"/>
              </a:spcBef>
              <a:buClr>
                <a:srgbClr val="0052BA"/>
              </a:buClr>
              <a:buSzPct val="75000"/>
              <a:defRPr/>
            </a:pPr>
            <a:r>
              <a:rPr lang="ru-RU" sz="2000" b="1" dirty="0">
                <a:ea typeface="+mj-ea"/>
                <a:cs typeface="B Mitra" pitchFamily="2" charset="-78"/>
              </a:rPr>
              <a:t>Корректирующие действия в зоне управления тяжелыми авариями</a:t>
            </a:r>
            <a:endParaRPr lang="en-US" sz="2000" b="1" dirty="0">
              <a:ea typeface="+mj-ea"/>
              <a:cs typeface="B Mitra" pitchFamily="2" charset="-78"/>
            </a:endParaRPr>
          </a:p>
        </p:txBody>
      </p:sp>
    </p:spTree>
    <p:extLst>
      <p:ext uri="{BB962C8B-B14F-4D97-AF65-F5344CB8AC3E}">
        <p14:creationId xmlns:p14="http://schemas.microsoft.com/office/powerpoint/2010/main" val="386297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Autofit/>
          </a:bodyPr>
          <a:lstStyle/>
          <a:p>
            <a:pPr algn="just"/>
            <a:r>
              <a:rPr lang="en-US" sz="1500" dirty="0" smtClean="0"/>
              <a:t>Developing </a:t>
            </a:r>
            <a:r>
              <a:rPr lang="en-US" sz="1500" dirty="0"/>
              <a:t>the detailed plan of supplying water the Steam Generator (SG), fuel pool, primary circuit and tanks of the emergency feed water system, analyzing the stress of the fixed pipelines and reporting the calculations of installing support, developing the pipelines layout drawing, developing the piping isometric drawings, developing the design drawings of supports, 3-D modeling of piping, developing the list of standards and codes, developing the MTO of supports, developing the datasheet of special supports including the spring supports, developing the drawings of embedded plate, developing the list of supports, developing the datasheet of valves, developing the list of items to be purchased (MR/BOM), determining the weld specifications, developing the quality control table of the weld, developing the instructions for destructive and non-destructive </a:t>
            </a:r>
            <a:r>
              <a:rPr lang="en-US" sz="1500" dirty="0" smtClean="0"/>
              <a:t>tests.</a:t>
            </a:r>
          </a:p>
          <a:p>
            <a:pPr algn="just"/>
            <a:r>
              <a:rPr lang="ru-RU" sz="1500" dirty="0"/>
              <a:t>Разработка детального плана водоснабжения парогенератора (ПГ), топливного бассейна, первого контура и резервуаров системы аварийной питательной воды, анализ напряжений закрепленных трубопроводов и отчет о расчетах установки опор, разработка чертежей расположения трубопроводов, разработка изометрические чертежи трубопроводов, разработка чертежей опор, 3-D моделирование трубопроводов, разработка перечня стандартов и кодов, разработка MTO опор, разработка технических паспортов специальных опор, включая пружинные опоры, разработка чертежей закладной плиты , разработка списка опор, разработка паспорта арматуры, разработка списка закупаемых товаров (MR / BOM), определение характеристик сварного шва, разработка таблицы контроля качества сварного шва, разработка инструкций по разрушающему и неразрушающему </a:t>
            </a:r>
            <a:r>
              <a:rPr lang="ru-RU" sz="1500" dirty="0" smtClean="0"/>
              <a:t>тесты</a:t>
            </a:r>
            <a:r>
              <a:rPr lang="en-US" sz="1500" dirty="0" smtClean="0"/>
              <a:t>.</a:t>
            </a:r>
            <a:endParaRPr lang="en-US" sz="1500" dirty="0"/>
          </a:p>
        </p:txBody>
      </p:sp>
      <p:sp>
        <p:nvSpPr>
          <p:cNvPr id="5" name="Rectangle 4"/>
          <p:cNvSpPr/>
          <p:nvPr/>
        </p:nvSpPr>
        <p:spPr>
          <a:xfrm>
            <a:off x="-12452" y="332656"/>
            <a:ext cx="8892480"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a:ea typeface="+mj-ea"/>
                <a:cs typeface="B Mitra" pitchFamily="2" charset="-78"/>
              </a:rPr>
              <a:t>Corrective Action in the Severe Accidents Management Area</a:t>
            </a:r>
          </a:p>
          <a:p>
            <a:pPr algn="ctr" eaLnBrk="0" hangingPunct="0">
              <a:spcBef>
                <a:spcPts val="600"/>
              </a:spcBef>
              <a:buClr>
                <a:srgbClr val="0052BA"/>
              </a:buClr>
              <a:buSzPct val="75000"/>
              <a:defRPr/>
            </a:pPr>
            <a:r>
              <a:rPr lang="ru-RU" sz="2000" b="1" dirty="0">
                <a:ea typeface="+mj-ea"/>
                <a:cs typeface="B Mitra" pitchFamily="2" charset="-78"/>
              </a:rPr>
              <a:t>Корректирующие действия в зоне управления тяжелыми авариями</a:t>
            </a:r>
            <a:endParaRPr lang="en-US" sz="2000" b="1" dirty="0">
              <a:ea typeface="+mj-ea"/>
              <a:cs typeface="B Mitra" pitchFamily="2" charset="-78"/>
            </a:endParaRPr>
          </a:p>
        </p:txBody>
      </p:sp>
    </p:spTree>
    <p:extLst>
      <p:ext uri="{BB962C8B-B14F-4D97-AF65-F5344CB8AC3E}">
        <p14:creationId xmlns:p14="http://schemas.microsoft.com/office/powerpoint/2010/main" val="1828516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smtClean="0"/>
              <a:t>Revising the basic and detailed design documents based on the comments of the BNPP Operating Company and obtaining the approval of designer;</a:t>
            </a:r>
          </a:p>
          <a:p>
            <a:pPr lvl="0"/>
            <a:r>
              <a:rPr lang="ru-RU" dirty="0"/>
              <a:t>Доработка базовой и рабочей проектной документации с учетом замечаний Управляющей компании БАЭС и согласование проектировщика;</a:t>
            </a:r>
            <a:endParaRPr lang="en-US" dirty="0" smtClean="0"/>
          </a:p>
          <a:p>
            <a:pPr lvl="0"/>
            <a:r>
              <a:rPr lang="en-US" dirty="0" smtClean="0"/>
              <a:t>Organizing the feasibility study of the capability of filters of ventilation system of the control and emergency centers during severe accident;</a:t>
            </a:r>
          </a:p>
          <a:p>
            <a:pPr lvl="0"/>
            <a:r>
              <a:rPr lang="ru-RU" dirty="0"/>
              <a:t>Организация технико-экономического обоснования работоспособности фильтров системы вентиляции диспетчерских и аварийных пунктов при тяжелых авариях;</a:t>
            </a:r>
            <a:endParaRPr lang="en-US" dirty="0" smtClean="0"/>
          </a:p>
          <a:p>
            <a:endParaRPr lang="en-US" dirty="0"/>
          </a:p>
        </p:txBody>
      </p:sp>
      <p:sp>
        <p:nvSpPr>
          <p:cNvPr id="4" name="Rectangle 3"/>
          <p:cNvSpPr/>
          <p:nvPr/>
        </p:nvSpPr>
        <p:spPr>
          <a:xfrm>
            <a:off x="-25429" y="404664"/>
            <a:ext cx="8892480"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a:ea typeface="+mj-ea"/>
                <a:cs typeface="B Mitra" pitchFamily="2" charset="-78"/>
              </a:rPr>
              <a:t>Corrective Action in the Severe Accidents Management Area</a:t>
            </a:r>
          </a:p>
          <a:p>
            <a:pPr algn="ctr" eaLnBrk="0" hangingPunct="0">
              <a:spcBef>
                <a:spcPts val="600"/>
              </a:spcBef>
              <a:buClr>
                <a:srgbClr val="0052BA"/>
              </a:buClr>
              <a:buSzPct val="75000"/>
              <a:defRPr/>
            </a:pPr>
            <a:r>
              <a:rPr lang="ru-RU" sz="2000" b="1" dirty="0">
                <a:ea typeface="+mj-ea"/>
                <a:cs typeface="B Mitra" pitchFamily="2" charset="-78"/>
              </a:rPr>
              <a:t>Корректирующие действия в зоне управления тяжелыми авариями</a:t>
            </a:r>
            <a:endParaRPr lang="en-US" sz="2000" b="1" dirty="0">
              <a:ea typeface="+mj-ea"/>
              <a:cs typeface="B Mitra" pitchFamily="2" charset="-78"/>
            </a:endParaRPr>
          </a:p>
        </p:txBody>
      </p:sp>
    </p:spTree>
    <p:extLst>
      <p:ext uri="{BB962C8B-B14F-4D97-AF65-F5344CB8AC3E}">
        <p14:creationId xmlns:p14="http://schemas.microsoft.com/office/powerpoint/2010/main" val="187358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dirty="0"/>
              <a:t>Organizing the update of list of equipment in terms of emergency preparedness based on the document “Guide to Equipment Important for Emergency Preparedness”</a:t>
            </a:r>
            <a:endParaRPr lang="en-US" dirty="0" smtClean="0"/>
          </a:p>
          <a:p>
            <a:pPr lvl="0"/>
            <a:r>
              <a:rPr lang="ru-RU" dirty="0"/>
              <a:t>Организация актуализации перечня оборудования в части аварийной готовности на основании документа «Руководство по оборудованию, важному с точки зрения аварийной готовности».</a:t>
            </a:r>
            <a:endParaRPr lang="en-US" dirty="0"/>
          </a:p>
          <a:p>
            <a:pPr lvl="0"/>
            <a:r>
              <a:rPr lang="en-US" dirty="0"/>
              <a:t>Changing the levels of declaration of emergency states from two levels (Russian) to 4 levels (IAEA</a:t>
            </a:r>
            <a:r>
              <a:rPr lang="en-US" dirty="0" smtClean="0"/>
              <a:t>);</a:t>
            </a:r>
          </a:p>
          <a:p>
            <a:pPr lvl="0"/>
            <a:r>
              <a:rPr lang="en-US" dirty="0"/>
              <a:t>Changing the levels of declaration of emergency states from two levels (Russian) to 4 levels (IAEA);</a:t>
            </a:r>
          </a:p>
          <a:p>
            <a:pPr lvl="0"/>
            <a:r>
              <a:rPr lang="en-US" dirty="0"/>
              <a:t>Changing the zoning of the protective measures to new requirements in accordance with the IAEA document EPR-2013. </a:t>
            </a:r>
          </a:p>
          <a:p>
            <a:r>
              <a:rPr lang="ru-RU" dirty="0"/>
              <a:t>Изменение зонирования защитных мероприятий на новые требования в соответствии с документом МАГАТЭ EPR-2013.</a:t>
            </a:r>
            <a:endParaRPr lang="en-US" dirty="0"/>
          </a:p>
        </p:txBody>
      </p:sp>
      <p:sp>
        <p:nvSpPr>
          <p:cNvPr id="4" name="Rectangle 3"/>
          <p:cNvSpPr/>
          <p:nvPr/>
        </p:nvSpPr>
        <p:spPr>
          <a:xfrm>
            <a:off x="-25429" y="365424"/>
            <a:ext cx="8892480"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a:ea typeface="+mj-ea"/>
                <a:cs typeface="B Mitra" pitchFamily="2" charset="-78"/>
              </a:rPr>
              <a:t>Corrective Action in the Severe Accidents Management Area</a:t>
            </a:r>
          </a:p>
          <a:p>
            <a:pPr algn="ctr" eaLnBrk="0" hangingPunct="0">
              <a:spcBef>
                <a:spcPts val="600"/>
              </a:spcBef>
              <a:buClr>
                <a:srgbClr val="0052BA"/>
              </a:buClr>
              <a:buSzPct val="75000"/>
              <a:defRPr/>
            </a:pPr>
            <a:r>
              <a:rPr lang="ru-RU" sz="2000" b="1" dirty="0">
                <a:ea typeface="+mj-ea"/>
                <a:cs typeface="B Mitra" pitchFamily="2" charset="-78"/>
              </a:rPr>
              <a:t>Корректирующие действия в зоне управления тяжелыми авариями</a:t>
            </a:r>
            <a:endParaRPr lang="en-US" sz="2000" b="1" dirty="0">
              <a:ea typeface="+mj-ea"/>
              <a:cs typeface="B Mitra" pitchFamily="2" charset="-78"/>
            </a:endParaRPr>
          </a:p>
        </p:txBody>
      </p:sp>
    </p:spTree>
    <p:extLst>
      <p:ext uri="{BB962C8B-B14F-4D97-AF65-F5344CB8AC3E}">
        <p14:creationId xmlns:p14="http://schemas.microsoft.com/office/powerpoint/2010/main" val="11297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83568" y="1189494"/>
            <a:ext cx="7488832" cy="4543762"/>
          </a:xfrm>
        </p:spPr>
        <p:txBody>
          <a:bodyPr>
            <a:normAutofit fontScale="77500" lnSpcReduction="20000"/>
          </a:bodyPr>
          <a:lstStyle/>
          <a:p>
            <a:pPr marL="0" indent="0" algn="l" rtl="0">
              <a:lnSpc>
                <a:spcPct val="110000"/>
              </a:lnSpc>
              <a:buNone/>
            </a:pPr>
            <a:r>
              <a:rPr lang="en-US" dirty="0"/>
              <a:t>Stress-test </a:t>
            </a:r>
            <a:r>
              <a:rPr lang="en-US" dirty="0"/>
              <a:t>results</a:t>
            </a:r>
          </a:p>
          <a:p>
            <a:pPr algn="l" rtl="0">
              <a:lnSpc>
                <a:spcPct val="120000"/>
              </a:lnSpc>
            </a:pPr>
            <a:r>
              <a:rPr lang="en-US" dirty="0"/>
              <a:t>The </a:t>
            </a:r>
            <a:r>
              <a:rPr lang="en-US" dirty="0"/>
              <a:t>analysis performed demonstrated that for the external natural and man-induced effects accepted in the design the  safety of NPP is ensured and is justified in safety analysis materials</a:t>
            </a:r>
            <a:r>
              <a:rPr lang="ru-RU" dirty="0"/>
              <a:t>.</a:t>
            </a:r>
            <a:endParaRPr lang="en-US" dirty="0"/>
          </a:p>
          <a:p>
            <a:pPr marL="0" indent="0" algn="l" rtl="0">
              <a:lnSpc>
                <a:spcPct val="120000"/>
              </a:lnSpc>
              <a:buNone/>
            </a:pPr>
            <a:endParaRPr lang="en-US" sz="2400" dirty="0" smtClean="0">
              <a:cs typeface="Arial" pitchFamily="34" charset="0"/>
            </a:endParaRPr>
          </a:p>
          <a:p>
            <a:pPr marL="0" indent="0">
              <a:lnSpc>
                <a:spcPct val="120000"/>
              </a:lnSpc>
              <a:buNone/>
            </a:pPr>
            <a:r>
              <a:rPr lang="ru-RU" dirty="0"/>
              <a:t>Результаты </a:t>
            </a:r>
            <a:r>
              <a:rPr lang="ru-RU" dirty="0"/>
              <a:t>стресс-тестов</a:t>
            </a:r>
            <a:endParaRPr lang="en-US" dirty="0"/>
          </a:p>
          <a:p>
            <a:r>
              <a:rPr lang="ru-RU" dirty="0"/>
              <a:t>Проведенный анализ показал, что для принятых в проекте внешних природных и техногенных воздействий безопасность АЭС обеспечена и обоснована в материалах анализа безопасности.</a:t>
            </a:r>
            <a:endParaRPr lang="en-US" dirty="0"/>
          </a:p>
        </p:txBody>
      </p:sp>
      <p:sp>
        <p:nvSpPr>
          <p:cNvPr id="3" name="Rectangle 2"/>
          <p:cNvSpPr/>
          <p:nvPr/>
        </p:nvSpPr>
        <p:spPr>
          <a:xfrm>
            <a:off x="-25429" y="404664"/>
            <a:ext cx="8892480"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a:ea typeface="+mj-ea"/>
                <a:cs typeface="B Mitra" pitchFamily="2" charset="-78"/>
              </a:rPr>
              <a:t>Corrective Action in the Severe Accidents Management Area</a:t>
            </a:r>
          </a:p>
          <a:p>
            <a:pPr algn="ctr" eaLnBrk="0" hangingPunct="0">
              <a:spcBef>
                <a:spcPts val="600"/>
              </a:spcBef>
              <a:buClr>
                <a:srgbClr val="0052BA"/>
              </a:buClr>
              <a:buSzPct val="75000"/>
              <a:defRPr/>
            </a:pPr>
            <a:r>
              <a:rPr lang="ru-RU" sz="2000" b="1" dirty="0">
                <a:ea typeface="+mj-ea"/>
                <a:cs typeface="B Mitra" pitchFamily="2" charset="-78"/>
              </a:rPr>
              <a:t>Корректирующие действия в зоне управления тяжелыми авариями</a:t>
            </a:r>
            <a:endParaRPr lang="en-US" sz="2000" b="1" dirty="0">
              <a:ea typeface="+mj-ea"/>
              <a:cs typeface="B Mitra" pitchFamily="2" charset="-78"/>
            </a:endParaRPr>
          </a:p>
        </p:txBody>
      </p:sp>
    </p:spTree>
    <p:extLst>
      <p:ext uri="{BB962C8B-B14F-4D97-AF65-F5344CB8AC3E}">
        <p14:creationId xmlns:p14="http://schemas.microsoft.com/office/powerpoint/2010/main" val="149487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US" dirty="0">
                <a:cs typeface="Arial" pitchFamily="34" charset="0"/>
              </a:rPr>
              <a:t>Bushehr NPP safety assessment performed for extreme external effects that exceed design external effects (earthquakes, flooding) showed that</a:t>
            </a:r>
            <a:r>
              <a:rPr lang="ru-RU" dirty="0" smtClean="0">
                <a:cs typeface="Arial" pitchFamily="34" charset="0"/>
              </a:rPr>
              <a:t>:</a:t>
            </a:r>
            <a:endParaRPr lang="en-US" dirty="0" smtClean="0">
              <a:cs typeface="Arial" pitchFamily="34" charset="0"/>
            </a:endParaRPr>
          </a:p>
          <a:p>
            <a:pPr>
              <a:lnSpc>
                <a:spcPct val="120000"/>
              </a:lnSpc>
            </a:pPr>
            <a:r>
              <a:rPr lang="en-US" dirty="0">
                <a:cs typeface="Arial" pitchFamily="34" charset="0"/>
              </a:rPr>
              <a:t>strength and stability conditions of reactor building when earthquake intensity of up to</a:t>
            </a:r>
            <a:r>
              <a:rPr lang="ru-RU" dirty="0">
                <a:cs typeface="Arial" pitchFamily="34" charset="0"/>
              </a:rPr>
              <a:t> 1,4 </a:t>
            </a:r>
            <a:r>
              <a:rPr lang="en-US" dirty="0">
                <a:cs typeface="Arial" pitchFamily="34" charset="0"/>
              </a:rPr>
              <a:t>MCE included are fulfilled</a:t>
            </a:r>
            <a:r>
              <a:rPr lang="ru-RU" dirty="0">
                <a:cs typeface="Arial" pitchFamily="34" charset="0"/>
              </a:rPr>
              <a:t>;</a:t>
            </a:r>
            <a:endParaRPr lang="en-US" dirty="0">
              <a:cs typeface="Arial" pitchFamily="34" charset="0"/>
            </a:endParaRPr>
          </a:p>
          <a:p>
            <a:pPr marL="0" indent="0">
              <a:lnSpc>
                <a:spcPct val="120000"/>
              </a:lnSpc>
              <a:buNone/>
            </a:pPr>
            <a:endParaRPr lang="en-US" dirty="0" smtClean="0">
              <a:cs typeface="Arial" pitchFamily="34" charset="0"/>
            </a:endParaRPr>
          </a:p>
          <a:p>
            <a:pPr marL="0" indent="0">
              <a:lnSpc>
                <a:spcPct val="120000"/>
              </a:lnSpc>
              <a:buNone/>
            </a:pPr>
            <a:r>
              <a:rPr lang="ru-RU" dirty="0"/>
              <a:t>Проведенная оценка безопасности АЭС Бушер для экстремальных внешних воздействий, превышающих проектные внешние воздействия (землетрясения, наводнения), показала, что:</a:t>
            </a:r>
            <a:endParaRPr lang="en-US" dirty="0">
              <a:cs typeface="Arial" pitchFamily="34" charset="0"/>
            </a:endParaRPr>
          </a:p>
          <a:p>
            <a:pPr>
              <a:lnSpc>
                <a:spcPct val="120000"/>
              </a:lnSpc>
            </a:pPr>
            <a:r>
              <a:rPr lang="ru-RU" dirty="0" smtClean="0"/>
              <a:t>соблюдаются </a:t>
            </a:r>
            <a:r>
              <a:rPr lang="ru-RU" dirty="0"/>
              <a:t>условия прочности и устойчивости реакторного здания при сейсмичности до 1,4 баллов в сумме баллов</a:t>
            </a:r>
            <a:r>
              <a:rPr lang="ru-RU" dirty="0" smtClean="0"/>
              <a:t>;</a:t>
            </a:r>
            <a:endParaRPr lang="en-US" dirty="0">
              <a:cs typeface="Arial" pitchFamily="34" charset="0"/>
            </a:endParaRPr>
          </a:p>
        </p:txBody>
      </p:sp>
      <p:sp>
        <p:nvSpPr>
          <p:cNvPr id="4" name="Rectangle 3"/>
          <p:cNvSpPr/>
          <p:nvPr/>
        </p:nvSpPr>
        <p:spPr>
          <a:xfrm>
            <a:off x="-46265" y="415628"/>
            <a:ext cx="8892480"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a:ea typeface="+mj-ea"/>
                <a:cs typeface="B Mitra" pitchFamily="2" charset="-78"/>
              </a:rPr>
              <a:t>Corrective Action in the Severe Accidents Management Area</a:t>
            </a:r>
          </a:p>
          <a:p>
            <a:pPr algn="ctr" eaLnBrk="0" hangingPunct="0">
              <a:spcBef>
                <a:spcPts val="600"/>
              </a:spcBef>
              <a:buClr>
                <a:srgbClr val="0052BA"/>
              </a:buClr>
              <a:buSzPct val="75000"/>
              <a:defRPr/>
            </a:pPr>
            <a:r>
              <a:rPr lang="ru-RU" sz="2000" b="1" dirty="0">
                <a:ea typeface="+mj-ea"/>
                <a:cs typeface="B Mitra" pitchFamily="2" charset="-78"/>
              </a:rPr>
              <a:t>Корректирующие действия в зоне управления тяжелыми авариями</a:t>
            </a:r>
            <a:endParaRPr lang="en-US" sz="2000" b="1" dirty="0">
              <a:ea typeface="+mj-ea"/>
              <a:cs typeface="B Mitra" pitchFamily="2" charset="-78"/>
            </a:endParaRPr>
          </a:p>
        </p:txBody>
      </p:sp>
    </p:spTree>
    <p:extLst>
      <p:ext uri="{BB962C8B-B14F-4D97-AF65-F5344CB8AC3E}">
        <p14:creationId xmlns:p14="http://schemas.microsoft.com/office/powerpoint/2010/main" val="132376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nSpc>
                <a:spcPct val="80000"/>
              </a:lnSpc>
            </a:pPr>
            <a:r>
              <a:rPr lang="en-US" dirty="0">
                <a:cs typeface="Arial" pitchFamily="34" charset="0"/>
              </a:rPr>
              <a:t>loss of Bushehr NPP safety function is not observed when flooding of up to </a:t>
            </a:r>
            <a:r>
              <a:rPr lang="ru-RU" dirty="0">
                <a:cs typeface="Arial" pitchFamily="34" charset="0"/>
              </a:rPr>
              <a:t>12 </a:t>
            </a:r>
            <a:r>
              <a:rPr lang="en-US" dirty="0">
                <a:cs typeface="Arial" pitchFamily="34" charset="0"/>
              </a:rPr>
              <a:t>meters</a:t>
            </a:r>
            <a:r>
              <a:rPr lang="ru-RU" dirty="0" smtClean="0">
                <a:cs typeface="Arial" pitchFamily="34" charset="0"/>
              </a:rPr>
              <a:t>.</a:t>
            </a:r>
            <a:endParaRPr lang="en-US" dirty="0" smtClean="0">
              <a:cs typeface="Arial" pitchFamily="34" charset="0"/>
            </a:endParaRPr>
          </a:p>
          <a:p>
            <a:pPr>
              <a:lnSpc>
                <a:spcPct val="80000"/>
              </a:lnSpc>
            </a:pPr>
            <a:r>
              <a:rPr lang="ru-RU" dirty="0"/>
              <a:t>потеря функции безопасности АЭС Бушер не наблюдается при затоплении до 12 метров</a:t>
            </a:r>
            <a:r>
              <a:rPr lang="ru-RU" dirty="0" smtClean="0"/>
              <a:t>.</a:t>
            </a:r>
            <a:endParaRPr lang="en-US" dirty="0" smtClean="0"/>
          </a:p>
          <a:p>
            <a:pPr>
              <a:lnSpc>
                <a:spcPct val="80000"/>
              </a:lnSpc>
            </a:pPr>
            <a:endParaRPr lang="en-US" dirty="0"/>
          </a:p>
          <a:p>
            <a:r>
              <a:rPr lang="en-US" dirty="0"/>
              <a:t>In 2017 , based on a Comprehensive Joint Action Plan, a tender held in Europe and the contract awarded to the AREVA GmbH company from Germany</a:t>
            </a:r>
            <a:r>
              <a:rPr lang="en-US" dirty="0" smtClean="0"/>
              <a:t>.</a:t>
            </a:r>
          </a:p>
          <a:p>
            <a:r>
              <a:rPr lang="ru-RU" dirty="0"/>
              <a:t>В 2017 году на основе Комплексного плана совместных действий, тендер, проведенный в Европе, и контракт был присужден компании AREVA GmbH из Германии</a:t>
            </a:r>
            <a:r>
              <a:rPr lang="ru-RU" dirty="0" smtClean="0"/>
              <a:t>.</a:t>
            </a:r>
            <a:endParaRPr lang="en-US" dirty="0" smtClean="0"/>
          </a:p>
          <a:p>
            <a:endParaRPr lang="en-US" dirty="0"/>
          </a:p>
          <a:p>
            <a:r>
              <a:rPr lang="en-US" dirty="0"/>
              <a:t>Subject of the contract are as follows: Support to the Bushehr Nuclear power plant operator to perform the Stress.  </a:t>
            </a:r>
          </a:p>
          <a:p>
            <a:r>
              <a:rPr lang="ru-RU" dirty="0"/>
              <a:t>Предметом контракта являются: Поддержка оператора АЭС в Бушере в выполнении Стресса</a:t>
            </a:r>
            <a:r>
              <a:rPr lang="ru-RU" dirty="0" smtClean="0"/>
              <a:t>.</a:t>
            </a:r>
            <a:endParaRPr lang="en-US" dirty="0" smtClean="0"/>
          </a:p>
        </p:txBody>
      </p:sp>
      <p:sp>
        <p:nvSpPr>
          <p:cNvPr id="4" name="Rectangle 3"/>
          <p:cNvSpPr/>
          <p:nvPr/>
        </p:nvSpPr>
        <p:spPr>
          <a:xfrm>
            <a:off x="-25429" y="404664"/>
            <a:ext cx="8892480"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a:ea typeface="+mj-ea"/>
                <a:cs typeface="B Mitra" pitchFamily="2" charset="-78"/>
              </a:rPr>
              <a:t>Corrective Action in the Severe Accidents Management Area</a:t>
            </a:r>
          </a:p>
          <a:p>
            <a:pPr algn="ctr" eaLnBrk="0" hangingPunct="0">
              <a:spcBef>
                <a:spcPts val="600"/>
              </a:spcBef>
              <a:buClr>
                <a:srgbClr val="0052BA"/>
              </a:buClr>
              <a:buSzPct val="75000"/>
              <a:defRPr/>
            </a:pPr>
            <a:r>
              <a:rPr lang="ru-RU" sz="2000" b="1" dirty="0">
                <a:ea typeface="+mj-ea"/>
                <a:cs typeface="B Mitra" pitchFamily="2" charset="-78"/>
              </a:rPr>
              <a:t>Корректирующие действия в зоне управления тяжелыми авариями</a:t>
            </a:r>
            <a:endParaRPr lang="en-US" sz="2000" b="1" dirty="0">
              <a:ea typeface="+mj-ea"/>
              <a:cs typeface="B Mitra" pitchFamily="2" charset="-78"/>
            </a:endParaRPr>
          </a:p>
        </p:txBody>
      </p:sp>
    </p:spTree>
    <p:extLst>
      <p:ext uri="{BB962C8B-B14F-4D97-AF65-F5344CB8AC3E}">
        <p14:creationId xmlns:p14="http://schemas.microsoft.com/office/powerpoint/2010/main" val="147833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42826678"/>
              </p:ext>
            </p:extLst>
          </p:nvPr>
        </p:nvGraphicFramePr>
        <p:xfrm>
          <a:off x="395536" y="1556791"/>
          <a:ext cx="7848872" cy="3552057"/>
        </p:xfrm>
        <a:graphic>
          <a:graphicData uri="http://schemas.openxmlformats.org/drawingml/2006/table">
            <a:tbl>
              <a:tblPr firstRow="1" bandRow="1">
                <a:tableStyleId>{5C22544A-7EE6-4342-B048-85BDC9FD1C3A}</a:tableStyleId>
              </a:tblPr>
              <a:tblGrid>
                <a:gridCol w="3924436"/>
                <a:gridCol w="3924436"/>
              </a:tblGrid>
              <a:tr h="797789">
                <a:tc gridSpan="2">
                  <a:txBody>
                    <a:bodyPr/>
                    <a:lstStyle/>
                    <a:p>
                      <a:pPr algn="ctr"/>
                      <a:r>
                        <a:rPr lang="ru-RU" dirty="0" smtClean="0"/>
                        <a:t>Характеристики </a:t>
                      </a:r>
                    </a:p>
                    <a:p>
                      <a:pPr algn="ctr"/>
                      <a:r>
                        <a:rPr lang="ru-RU" dirty="0" smtClean="0"/>
                        <a:t>дизель-насосных станций</a:t>
                      </a:r>
                      <a:endParaRPr lang="en-US" dirty="0"/>
                    </a:p>
                  </a:txBody>
                  <a:tcPr/>
                </a:tc>
                <a:tc hMerge="1">
                  <a:txBody>
                    <a:bodyPr/>
                    <a:lstStyle/>
                    <a:p>
                      <a:pPr algn="ctr"/>
                      <a:endParaRPr lang="en-US" dirty="0"/>
                    </a:p>
                  </a:txBody>
                  <a:tcPr/>
                </a:tc>
              </a:tr>
              <a:tr h="552367">
                <a:tc>
                  <a:txBody>
                    <a:bodyPr/>
                    <a:lstStyle/>
                    <a:p>
                      <a:pPr algn="ctr"/>
                      <a:r>
                        <a:rPr lang="en-US" dirty="0" smtClean="0"/>
                        <a:t>H (</a:t>
                      </a:r>
                      <a:r>
                        <a:rPr lang="ru-RU" dirty="0" smtClean="0"/>
                        <a:t>м</a:t>
                      </a:r>
                      <a:r>
                        <a:rPr lang="en-US" dirty="0" smtClean="0"/>
                        <a:t>)</a:t>
                      </a:r>
                      <a:endParaRPr lang="en-US" dirty="0"/>
                    </a:p>
                  </a:txBody>
                  <a:tcPr anchor="ctr"/>
                </a:tc>
                <a:tc>
                  <a:txBody>
                    <a:bodyPr/>
                    <a:lstStyle/>
                    <a:p>
                      <a:pPr algn="ctr"/>
                      <a:r>
                        <a:rPr lang="ru-RU" dirty="0" smtClean="0"/>
                        <a:t>расход</a:t>
                      </a:r>
                      <a:r>
                        <a:rPr lang="en-US" dirty="0" smtClean="0"/>
                        <a:t> </a:t>
                      </a:r>
                      <a:r>
                        <a:rPr lang="ru-RU" dirty="0" smtClean="0"/>
                        <a:t> </a:t>
                      </a:r>
                      <a:r>
                        <a:rPr lang="en-US" dirty="0" smtClean="0"/>
                        <a:t>(</a:t>
                      </a:r>
                      <a:r>
                        <a:rPr lang="ru-RU" dirty="0" smtClean="0"/>
                        <a:t>м</a:t>
                      </a:r>
                      <a:r>
                        <a:rPr lang="en-US" baseline="30000" dirty="0" smtClean="0"/>
                        <a:t>3</a:t>
                      </a:r>
                      <a:r>
                        <a:rPr lang="en-US" dirty="0" smtClean="0"/>
                        <a:t>/</a:t>
                      </a:r>
                      <a:r>
                        <a:rPr lang="ru-RU" dirty="0" smtClean="0"/>
                        <a:t>ч</a:t>
                      </a:r>
                      <a:r>
                        <a:rPr lang="en-US" dirty="0" smtClean="0"/>
                        <a:t>)</a:t>
                      </a:r>
                      <a:endParaRPr lang="en-US" dirty="0"/>
                    </a:p>
                  </a:txBody>
                  <a:tcPr anchor="ctr"/>
                </a:tc>
              </a:tr>
              <a:tr h="552367">
                <a:tc>
                  <a:txBody>
                    <a:bodyPr/>
                    <a:lstStyle/>
                    <a:p>
                      <a:pPr algn="ctr"/>
                      <a:r>
                        <a:rPr lang="en-US" dirty="0" smtClean="0"/>
                        <a:t>900</a:t>
                      </a:r>
                      <a:endParaRPr lang="en-US" dirty="0"/>
                    </a:p>
                  </a:txBody>
                  <a:tcPr anchor="ctr"/>
                </a:tc>
                <a:tc>
                  <a:txBody>
                    <a:bodyPr/>
                    <a:lstStyle/>
                    <a:p>
                      <a:pPr algn="ctr"/>
                      <a:r>
                        <a:rPr lang="en-US" dirty="0" smtClean="0"/>
                        <a:t>150</a:t>
                      </a:r>
                      <a:endParaRPr lang="en-US" dirty="0"/>
                    </a:p>
                  </a:txBody>
                  <a:tcPr anchor="ctr"/>
                </a:tc>
              </a:tr>
              <a:tr h="544800">
                <a:tc>
                  <a:txBody>
                    <a:bodyPr/>
                    <a:lstStyle/>
                    <a:p>
                      <a:pPr algn="ctr"/>
                      <a:r>
                        <a:rPr lang="en-US" dirty="0" smtClean="0"/>
                        <a:t>50</a:t>
                      </a:r>
                      <a:endParaRPr lang="en-US" dirty="0"/>
                    </a:p>
                  </a:txBody>
                  <a:tcPr anchor="ctr"/>
                </a:tc>
                <a:tc>
                  <a:txBody>
                    <a:bodyPr/>
                    <a:lstStyle/>
                    <a:p>
                      <a:pPr algn="ctr"/>
                      <a:r>
                        <a:rPr lang="en-US" dirty="0" smtClean="0"/>
                        <a:t>40</a:t>
                      </a:r>
                      <a:endParaRPr lang="en-US" dirty="0"/>
                    </a:p>
                  </a:txBody>
                  <a:tcPr anchor="ctr"/>
                </a:tc>
              </a:tr>
              <a:tr h="552367">
                <a:tc>
                  <a:txBody>
                    <a:bodyPr/>
                    <a:lstStyle/>
                    <a:p>
                      <a:pPr algn="ctr"/>
                      <a:r>
                        <a:rPr lang="en-US" dirty="0" smtClean="0"/>
                        <a:t>120</a:t>
                      </a:r>
                      <a:endParaRPr lang="en-US" dirty="0"/>
                    </a:p>
                  </a:txBody>
                  <a:tcPr anchor="ctr"/>
                </a:tc>
                <a:tc>
                  <a:txBody>
                    <a:bodyPr/>
                    <a:lstStyle/>
                    <a:p>
                      <a:pPr algn="ctr"/>
                      <a:r>
                        <a:rPr lang="en-US" dirty="0" smtClean="0"/>
                        <a:t>150</a:t>
                      </a:r>
                      <a:endParaRPr lang="en-US" dirty="0"/>
                    </a:p>
                  </a:txBody>
                  <a:tcPr anchor="ctr"/>
                </a:tc>
              </a:tr>
              <a:tr h="552367">
                <a:tc>
                  <a:txBody>
                    <a:bodyPr/>
                    <a:lstStyle/>
                    <a:p>
                      <a:pPr algn="ctr"/>
                      <a:r>
                        <a:rPr lang="en-US" dirty="0" smtClean="0"/>
                        <a:t>50</a:t>
                      </a:r>
                      <a:endParaRPr lang="en-US" dirty="0"/>
                    </a:p>
                  </a:txBody>
                  <a:tcPr anchor="ctr"/>
                </a:tc>
                <a:tc>
                  <a:txBody>
                    <a:bodyPr/>
                    <a:lstStyle/>
                    <a:p>
                      <a:pPr algn="ctr"/>
                      <a:r>
                        <a:rPr lang="en-US" dirty="0" smtClean="0"/>
                        <a:t>500</a:t>
                      </a:r>
                      <a:endParaRPr lang="en-US" dirty="0"/>
                    </a:p>
                  </a:txBody>
                  <a:tcPr anchor="ctr"/>
                </a:tc>
              </a:tr>
            </a:tbl>
          </a:graphicData>
        </a:graphic>
      </p:graphicFrame>
      <p:sp>
        <p:nvSpPr>
          <p:cNvPr id="3" name="Rectangle 2"/>
          <p:cNvSpPr/>
          <p:nvPr/>
        </p:nvSpPr>
        <p:spPr>
          <a:xfrm>
            <a:off x="-25429" y="239034"/>
            <a:ext cx="8892480"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a:ea typeface="+mj-ea"/>
                <a:cs typeface="B Mitra" pitchFamily="2" charset="-78"/>
              </a:rPr>
              <a:t>Corrective Action in the Severe Accidents Management Area</a:t>
            </a:r>
          </a:p>
          <a:p>
            <a:pPr algn="ctr" eaLnBrk="0" hangingPunct="0">
              <a:spcBef>
                <a:spcPts val="600"/>
              </a:spcBef>
              <a:buClr>
                <a:srgbClr val="0052BA"/>
              </a:buClr>
              <a:buSzPct val="75000"/>
              <a:defRPr/>
            </a:pPr>
            <a:r>
              <a:rPr lang="ru-RU" sz="2000" b="1" dirty="0">
                <a:ea typeface="+mj-ea"/>
                <a:cs typeface="B Mitra" pitchFamily="2" charset="-78"/>
              </a:rPr>
              <a:t>Корректирующие действия в зоне управления тяжелыми авариями</a:t>
            </a:r>
            <a:endParaRPr lang="en-US" sz="2000" b="1" dirty="0">
              <a:ea typeface="+mj-ea"/>
              <a:cs typeface="B Mitra" pitchFamily="2" charset="-78"/>
            </a:endParaRPr>
          </a:p>
        </p:txBody>
      </p:sp>
    </p:spTree>
    <p:extLst>
      <p:ext uri="{BB962C8B-B14F-4D97-AF65-F5344CB8AC3E}">
        <p14:creationId xmlns:p14="http://schemas.microsoft.com/office/powerpoint/2010/main" val="183242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052736"/>
            <a:ext cx="8534400" cy="4159027"/>
          </a:xfrm>
        </p:spPr>
        <p:txBody>
          <a:bodyPr>
            <a:normAutofit lnSpcReduction="10000"/>
          </a:bodyPr>
          <a:lstStyle/>
          <a:p>
            <a:pPr marL="0" lvl="1" indent="0" algn="just" rtl="1">
              <a:buClr>
                <a:schemeClr val="accent2">
                  <a:lumMod val="75000"/>
                </a:schemeClr>
              </a:buClr>
              <a:buNone/>
            </a:pPr>
            <a:endParaRPr lang="fa-IR" sz="2500" u="sng" dirty="0" smtClean="0">
              <a:solidFill>
                <a:schemeClr val="accent2">
                  <a:lumMod val="60000"/>
                  <a:lumOff val="40000"/>
                </a:schemeClr>
              </a:solidFill>
              <a:cs typeface="B Nazanin" pitchFamily="2" charset="-78"/>
            </a:endParaRPr>
          </a:p>
          <a:p>
            <a:pPr algn="just">
              <a:buClr>
                <a:schemeClr val="accent2">
                  <a:lumMod val="75000"/>
                </a:schemeClr>
              </a:buClr>
            </a:pPr>
            <a:r>
              <a:rPr lang="en-US" sz="1800" dirty="0" smtClean="0">
                <a:cs typeface="B Mitra" pitchFamily="2" charset="-78"/>
              </a:rPr>
              <a:t>Generally, the goal of conducting emergency preparedness exercises is to train and prepare personnel for the job, maintain and promote their knowledge and also to evaluate the activities</a:t>
            </a:r>
            <a:r>
              <a:rPr lang="en-US" sz="1800" dirty="0" smtClean="0">
                <a:cs typeface="B Mitra" pitchFamily="2" charset="-78"/>
              </a:rPr>
              <a:t>.</a:t>
            </a:r>
          </a:p>
          <a:p>
            <a:pPr algn="just">
              <a:buClr>
                <a:schemeClr val="accent2">
                  <a:lumMod val="75000"/>
                </a:schemeClr>
              </a:buClr>
            </a:pPr>
            <a:r>
              <a:rPr lang="ru-RU" sz="1800" dirty="0"/>
              <a:t>Как правило, целью проведения учений по обеспечению готовности к чрезвычайным ситуациям является обучение и подготовка персонала к работе, поддержание и распространение их знаний, а также оценка деятельности.</a:t>
            </a:r>
            <a:endParaRPr lang="en-US" sz="1800" dirty="0" smtClean="0">
              <a:cs typeface="B Mitra" pitchFamily="2" charset="-78"/>
            </a:endParaRPr>
          </a:p>
          <a:p>
            <a:pPr algn="just">
              <a:buClr>
                <a:schemeClr val="accent2">
                  <a:lumMod val="75000"/>
                </a:schemeClr>
              </a:buClr>
            </a:pPr>
            <a:r>
              <a:rPr lang="en-US" sz="1800" dirty="0" smtClean="0">
                <a:cs typeface="B Mitra" pitchFamily="2" charset="-78"/>
              </a:rPr>
              <a:t>The goal of conducting communication exercise is to </a:t>
            </a:r>
            <a:r>
              <a:rPr lang="en-US" sz="1800" dirty="0">
                <a:cs typeface="B Mitra" pitchFamily="2" charset="-78"/>
              </a:rPr>
              <a:t>particularly </a:t>
            </a:r>
            <a:r>
              <a:rPr lang="en-US" sz="1800" dirty="0" smtClean="0">
                <a:cs typeface="B Mitra" pitchFamily="2" charset="-78"/>
              </a:rPr>
              <a:t>test the efficiency and to evaluate the degree of preparedness of equipment, systems and individuals for communicating and exchanging information with the WANO Regional Crisis Center located in Moscow</a:t>
            </a:r>
            <a:r>
              <a:rPr lang="en-US" sz="1800" dirty="0" smtClean="0">
                <a:cs typeface="B Mitra" pitchFamily="2" charset="-78"/>
              </a:rPr>
              <a:t>.</a:t>
            </a:r>
          </a:p>
          <a:p>
            <a:pPr algn="just">
              <a:buClr>
                <a:schemeClr val="accent2">
                  <a:lumMod val="75000"/>
                </a:schemeClr>
              </a:buClr>
            </a:pPr>
            <a:r>
              <a:rPr lang="ru-RU" sz="1800" dirty="0"/>
              <a:t>Целью проведения учений по обмену информацией является проверка эффективности и оценка степени готовности оборудования, систем и отдельных лиц для связи и обмена информацией с Региональным кризисным центром ВАО АЭС, расположенным в Москве.</a:t>
            </a:r>
            <a:endParaRPr lang="en-US" sz="1800" dirty="0">
              <a:cs typeface="B Mitra" pitchFamily="2" charset="-78"/>
            </a:endParaRPr>
          </a:p>
        </p:txBody>
      </p:sp>
      <p:sp>
        <p:nvSpPr>
          <p:cNvPr id="2" name="Rectangle 1"/>
          <p:cNvSpPr/>
          <p:nvPr/>
        </p:nvSpPr>
        <p:spPr>
          <a:xfrm>
            <a:off x="467544" y="404664"/>
            <a:ext cx="7632848" cy="707886"/>
          </a:xfrm>
          <a:prstGeom prst="rect">
            <a:avLst/>
          </a:prstGeom>
        </p:spPr>
        <p:txBody>
          <a:bodyPr wrap="square">
            <a:spAutoFit/>
          </a:bodyPr>
          <a:lstStyle/>
          <a:p>
            <a:pPr marL="0" lvl="1" indent="0" algn="ctr">
              <a:buClr>
                <a:schemeClr val="accent2">
                  <a:lumMod val="75000"/>
                </a:schemeClr>
              </a:buClr>
              <a:buNone/>
            </a:pPr>
            <a:r>
              <a:rPr lang="en-US" sz="2000" b="1" dirty="0">
                <a:ea typeface="+mj-ea"/>
                <a:cs typeface="B Mitra" pitchFamily="2" charset="-78"/>
              </a:rPr>
              <a:t>Organization of Annual Communication Exercise with the RCC – WANO MC</a:t>
            </a:r>
            <a:endParaRPr lang="fa-IR" sz="2000" b="1" dirty="0">
              <a:ea typeface="+mj-ea"/>
              <a:cs typeface="B Mitra" pitchFamily="2" charset="-78"/>
            </a:endParaRPr>
          </a:p>
        </p:txBody>
      </p:sp>
    </p:spTree>
    <p:extLst>
      <p:ext uri="{BB962C8B-B14F-4D97-AF65-F5344CB8AC3E}">
        <p14:creationId xmlns:p14="http://schemas.microsoft.com/office/powerpoint/2010/main" val="92776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4-STA_7197.JPG"/>
          <p:cNvPicPr>
            <a:picLocks noChangeAspect="1" noChangeArrowheads="1"/>
          </p:cNvPicPr>
          <p:nvPr/>
        </p:nvPicPr>
        <p:blipFill>
          <a:blip r:embed="rId2" cstate="print"/>
          <a:srcRect/>
          <a:stretch>
            <a:fillRect/>
          </a:stretch>
        </p:blipFill>
        <p:spPr bwMode="auto">
          <a:xfrm>
            <a:off x="4758" y="0"/>
            <a:ext cx="9144000" cy="7043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615717" y="332656"/>
            <a:ext cx="7861650" cy="2492990"/>
          </a:xfrm>
          <a:prstGeom prst="rect">
            <a:avLst/>
          </a:prstGeom>
        </p:spPr>
        <p:txBody>
          <a:bodyPr wrap="square">
            <a:spAutoFit/>
          </a:bodyPr>
          <a:lstStyle/>
          <a:p>
            <a:pPr lvl="2" algn="ctr"/>
            <a:r>
              <a:rPr lang="en-US" altLang="hu-HU" sz="3600" b="1" dirty="0" smtClean="0"/>
              <a:t>WANO-MC </a:t>
            </a:r>
            <a:r>
              <a:rPr lang="hu-HU" altLang="hu-HU" sz="3600" b="1" dirty="0" smtClean="0"/>
              <a:t>RCC</a:t>
            </a:r>
            <a:r>
              <a:rPr lang="en-US" altLang="hu-HU" sz="3600" b="1" dirty="0" smtClean="0"/>
              <a:t> WG </a:t>
            </a:r>
            <a:r>
              <a:rPr lang="hu-HU" altLang="hu-HU" sz="3600" b="1" dirty="0" smtClean="0"/>
              <a:t>MEETING</a:t>
            </a:r>
            <a:endParaRPr lang="en-US" altLang="hu-HU" sz="3600" b="1" dirty="0" smtClean="0"/>
          </a:p>
          <a:p>
            <a:pPr lvl="2" algn="ctr"/>
            <a:r>
              <a:rPr lang="en-US" altLang="hu-HU" sz="3600" b="1" dirty="0" smtClean="0"/>
              <a:t>09-10 </a:t>
            </a:r>
            <a:r>
              <a:rPr lang="en-US" sz="3600" b="1" dirty="0">
                <a:cs typeface="Times New Roman" pitchFamily="18" charset="0"/>
              </a:rPr>
              <a:t>November </a:t>
            </a:r>
            <a:r>
              <a:rPr lang="en-US" altLang="hu-HU" sz="3600" b="1" dirty="0" smtClean="0"/>
              <a:t>2021</a:t>
            </a:r>
            <a:endParaRPr lang="fa-IR" altLang="hu-HU" sz="3600" b="1" dirty="0"/>
          </a:p>
          <a:p>
            <a:pPr lvl="2" algn="ctr"/>
            <a:r>
              <a:rPr lang="ru-RU" sz="2800" b="1" dirty="0" smtClean="0">
                <a:cs typeface="B Mitra" pitchFamily="2" charset="-78"/>
              </a:rPr>
              <a:t>Собрание рабочей группы регионального кризисного центра ВАО АЭС в Москве</a:t>
            </a:r>
          </a:p>
          <a:p>
            <a:pPr lvl="2" algn="ctr"/>
            <a:r>
              <a:rPr lang="en-US" sz="2800" b="1" dirty="0" smtClean="0">
                <a:cs typeface="B Mitra" pitchFamily="2" charset="-78"/>
              </a:rPr>
              <a:t>09</a:t>
            </a:r>
            <a:r>
              <a:rPr lang="ru-RU" sz="2800" b="1" dirty="0" smtClean="0">
                <a:cs typeface="B Mitra" pitchFamily="2" charset="-78"/>
              </a:rPr>
              <a:t>-</a:t>
            </a:r>
            <a:r>
              <a:rPr lang="en-US" sz="2800" b="1" dirty="0" smtClean="0">
                <a:cs typeface="B Mitra" pitchFamily="2" charset="-78"/>
              </a:rPr>
              <a:t>10</a:t>
            </a:r>
            <a:r>
              <a:rPr lang="ru-RU" sz="2800" b="1" dirty="0" smtClean="0">
                <a:cs typeface="B Mitra" pitchFamily="2" charset="-78"/>
              </a:rPr>
              <a:t> </a:t>
            </a:r>
            <a:r>
              <a:rPr lang="ru-RU" sz="2800" b="1" dirty="0">
                <a:cs typeface="Times New Roman" pitchFamily="18" charset="0"/>
              </a:rPr>
              <a:t>Ноябрь </a:t>
            </a:r>
            <a:r>
              <a:rPr lang="ru-RU" sz="2800" b="1" dirty="0" smtClean="0">
                <a:cs typeface="B Mitra" pitchFamily="2" charset="-78"/>
              </a:rPr>
              <a:t>2021г</a:t>
            </a:r>
            <a:r>
              <a:rPr lang="ru-RU" sz="2800" b="1" dirty="0" smtClean="0">
                <a:cs typeface="B Mitra" pitchFamily="2" charset="-78"/>
              </a:rPr>
              <a:t>.</a:t>
            </a:r>
            <a:endParaRPr lang="en-US" sz="2800" b="1" dirty="0" smtClean="0">
              <a:cs typeface="B Mitra" pitchFamily="2" charset="-78"/>
            </a:endParaRPr>
          </a:p>
        </p:txBody>
      </p:sp>
    </p:spTree>
    <p:extLst>
      <p:ext uri="{BB962C8B-B14F-4D97-AF65-F5344CB8AC3E}">
        <p14:creationId xmlns:p14="http://schemas.microsoft.com/office/powerpoint/2010/main" val="324655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14400" y="1219200"/>
            <a:ext cx="7772400" cy="4586064"/>
          </a:xfrm>
        </p:spPr>
        <p:txBody>
          <a:bodyPr>
            <a:noAutofit/>
          </a:bodyPr>
          <a:lstStyle/>
          <a:p>
            <a:pPr marL="0" lvl="2" indent="0">
              <a:lnSpc>
                <a:spcPct val="200000"/>
              </a:lnSpc>
              <a:buClr>
                <a:schemeClr val="accent2">
                  <a:lumMod val="75000"/>
                </a:schemeClr>
              </a:buClr>
              <a:buNone/>
            </a:pPr>
            <a:r>
              <a:rPr lang="en-US" sz="2000" b="1" u="sng" dirty="0" smtClean="0">
                <a:cs typeface="B Nazanin" pitchFamily="2" charset="-78"/>
              </a:rPr>
              <a:t>Types </a:t>
            </a:r>
            <a:r>
              <a:rPr lang="en-US" sz="2000" b="1" u="sng" dirty="0">
                <a:cs typeface="B Nazanin" pitchFamily="2" charset="-78"/>
              </a:rPr>
              <a:t>of Exchange of Information with the WANO MC</a:t>
            </a:r>
            <a:endParaRPr lang="en-US" sz="2000" u="sng" dirty="0" smtClean="0">
              <a:cs typeface="B Mitra" pitchFamily="2" charset="-78"/>
            </a:endParaRPr>
          </a:p>
          <a:p>
            <a:pPr marL="285750" lvl="2" indent="-285750" algn="l">
              <a:lnSpc>
                <a:spcPct val="200000"/>
              </a:lnSpc>
              <a:buClr>
                <a:schemeClr val="accent2">
                  <a:lumMod val="75000"/>
                </a:schemeClr>
              </a:buClr>
            </a:pPr>
            <a:r>
              <a:rPr lang="en-US" sz="1600" dirty="0" smtClean="0">
                <a:cs typeface="B Mitra" pitchFamily="2" charset="-78"/>
              </a:rPr>
              <a:t>Exchanging </a:t>
            </a:r>
            <a:r>
              <a:rPr lang="en-US" sz="1600" dirty="0" smtClean="0">
                <a:cs typeface="B Mitra" pitchFamily="2" charset="-78"/>
              </a:rPr>
              <a:t>information during day-to-day activities;</a:t>
            </a:r>
          </a:p>
          <a:p>
            <a:pPr marL="342900" lvl="2" indent="-342900">
              <a:lnSpc>
                <a:spcPct val="200000"/>
              </a:lnSpc>
              <a:buClr>
                <a:schemeClr val="accent2">
                  <a:lumMod val="75000"/>
                </a:schemeClr>
              </a:buClr>
            </a:pPr>
            <a:r>
              <a:rPr lang="en-US" sz="1600" dirty="0">
                <a:cs typeface="B Mitra" pitchFamily="2" charset="-78"/>
              </a:rPr>
              <a:t>Exchanging </a:t>
            </a:r>
            <a:r>
              <a:rPr lang="en-US" sz="1600" dirty="0" smtClean="0">
                <a:cs typeface="B Mitra" pitchFamily="2" charset="-78"/>
              </a:rPr>
              <a:t>information about the important accidents for the plant;</a:t>
            </a:r>
          </a:p>
          <a:p>
            <a:pPr marL="342900" lvl="2" indent="-342900">
              <a:lnSpc>
                <a:spcPct val="200000"/>
              </a:lnSpc>
              <a:buClr>
                <a:schemeClr val="accent2">
                  <a:lumMod val="75000"/>
                </a:schemeClr>
              </a:buClr>
            </a:pPr>
            <a:r>
              <a:rPr lang="en-US" sz="1600" dirty="0">
                <a:cs typeface="B Mitra" pitchFamily="2" charset="-78"/>
              </a:rPr>
              <a:t>Exchanging </a:t>
            </a:r>
            <a:r>
              <a:rPr lang="en-US" sz="1600" dirty="0" smtClean="0">
                <a:cs typeface="B Mitra" pitchFamily="2" charset="-78"/>
              </a:rPr>
              <a:t>information about the onsite accidents and general accidents;</a:t>
            </a:r>
            <a:endParaRPr lang="en-US" sz="1600" dirty="0">
              <a:cs typeface="B Mitra" pitchFamily="2" charset="-78"/>
            </a:endParaRPr>
          </a:p>
          <a:p>
            <a:pPr marL="0" lvl="2" indent="0">
              <a:lnSpc>
                <a:spcPct val="200000"/>
              </a:lnSpc>
              <a:buClr>
                <a:schemeClr val="accent2">
                  <a:lumMod val="75000"/>
                </a:schemeClr>
              </a:buClr>
              <a:buNone/>
            </a:pPr>
            <a:r>
              <a:rPr lang="ru-RU" sz="2000" b="1" u="sng" dirty="0">
                <a:cs typeface="B Nazanin" pitchFamily="2" charset="-78"/>
              </a:rPr>
              <a:t>Типы обмена информацией с МК ВАО АЭС </a:t>
            </a:r>
            <a:endParaRPr lang="en-US" sz="2000" b="1" u="sng" dirty="0">
              <a:cs typeface="B Nazanin" pitchFamily="2" charset="-78"/>
            </a:endParaRPr>
          </a:p>
          <a:p>
            <a:pPr algn="l">
              <a:lnSpc>
                <a:spcPct val="200000"/>
              </a:lnSpc>
            </a:pPr>
            <a:r>
              <a:rPr lang="ru-RU" sz="1600" dirty="0" smtClean="0">
                <a:cs typeface="B Mitra" pitchFamily="2" charset="-78"/>
              </a:rPr>
              <a:t>Обмен </a:t>
            </a:r>
            <a:r>
              <a:rPr lang="ru-RU" sz="1600" dirty="0">
                <a:cs typeface="B Mitra" pitchFamily="2" charset="-78"/>
              </a:rPr>
              <a:t>информацией во время повседневной деятельности; </a:t>
            </a:r>
            <a:endParaRPr lang="en-US" sz="1600" dirty="0" smtClean="0">
              <a:cs typeface="B Mitra" pitchFamily="2" charset="-78"/>
            </a:endParaRPr>
          </a:p>
          <a:p>
            <a:pPr algn="l">
              <a:lnSpc>
                <a:spcPct val="200000"/>
              </a:lnSpc>
            </a:pPr>
            <a:r>
              <a:rPr lang="ru-RU" sz="1600" dirty="0" smtClean="0">
                <a:cs typeface="B Mitra" pitchFamily="2" charset="-78"/>
              </a:rPr>
              <a:t>Обмен </a:t>
            </a:r>
            <a:r>
              <a:rPr lang="ru-RU" sz="1600" dirty="0">
                <a:cs typeface="B Mitra" pitchFamily="2" charset="-78"/>
              </a:rPr>
              <a:t>информацией о важных для завода авариях; </a:t>
            </a:r>
            <a:endParaRPr lang="en-US" sz="1600" dirty="0" smtClean="0">
              <a:cs typeface="B Mitra" pitchFamily="2" charset="-78"/>
            </a:endParaRPr>
          </a:p>
          <a:p>
            <a:pPr algn="l">
              <a:lnSpc>
                <a:spcPct val="200000"/>
              </a:lnSpc>
            </a:pPr>
            <a:r>
              <a:rPr lang="ru-RU" sz="1600" dirty="0" smtClean="0">
                <a:cs typeface="B Mitra" pitchFamily="2" charset="-78"/>
              </a:rPr>
              <a:t>Обм</a:t>
            </a:r>
            <a:r>
              <a:rPr lang="ru-RU" sz="1600" dirty="0" smtClean="0"/>
              <a:t>ен </a:t>
            </a:r>
            <a:r>
              <a:rPr lang="ru-RU" sz="1600" dirty="0"/>
              <a:t>информацией о происшествиях и несчастных случаях на производстве;</a:t>
            </a:r>
            <a:endParaRPr lang="en-US" sz="1600" dirty="0">
              <a:cs typeface="B Mitra" pitchFamily="2" charset="-78"/>
            </a:endParaRPr>
          </a:p>
        </p:txBody>
      </p:sp>
      <p:sp>
        <p:nvSpPr>
          <p:cNvPr id="7" name="Rectangle 6"/>
          <p:cNvSpPr/>
          <p:nvPr/>
        </p:nvSpPr>
        <p:spPr>
          <a:xfrm>
            <a:off x="467544" y="404664"/>
            <a:ext cx="7632848" cy="707886"/>
          </a:xfrm>
          <a:prstGeom prst="rect">
            <a:avLst/>
          </a:prstGeom>
        </p:spPr>
        <p:txBody>
          <a:bodyPr wrap="square">
            <a:spAutoFit/>
          </a:bodyPr>
          <a:lstStyle/>
          <a:p>
            <a:pPr marL="0" lvl="1" indent="0" algn="ctr">
              <a:buClr>
                <a:schemeClr val="accent2">
                  <a:lumMod val="75000"/>
                </a:schemeClr>
              </a:buClr>
              <a:buNone/>
            </a:pPr>
            <a:r>
              <a:rPr lang="en-US" sz="2000" b="1" dirty="0">
                <a:ea typeface="+mj-ea"/>
                <a:cs typeface="B Mitra" pitchFamily="2" charset="-78"/>
              </a:rPr>
              <a:t>Organization of Annual Communication Exercise with the RCC – WANO MC</a:t>
            </a:r>
            <a:endParaRPr lang="fa-IR" sz="2000" b="1" dirty="0">
              <a:ea typeface="+mj-ea"/>
              <a:cs typeface="B Mitra" pitchFamily="2" charset="-78"/>
            </a:endParaRPr>
          </a:p>
        </p:txBody>
      </p:sp>
    </p:spTree>
    <p:extLst>
      <p:ext uri="{BB962C8B-B14F-4D97-AF65-F5344CB8AC3E}">
        <p14:creationId xmlns:p14="http://schemas.microsoft.com/office/powerpoint/2010/main" val="1040799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51520" y="1628800"/>
            <a:ext cx="8763000" cy="4680520"/>
          </a:xfrm>
        </p:spPr>
        <p:txBody>
          <a:bodyPr>
            <a:noAutofit/>
          </a:bodyPr>
          <a:lstStyle/>
          <a:p>
            <a:pPr marL="0" lvl="0" indent="0" algn="just">
              <a:buClr>
                <a:schemeClr val="accent2">
                  <a:lumMod val="75000"/>
                </a:schemeClr>
              </a:buClr>
              <a:buSzPct val="90000"/>
              <a:buNone/>
            </a:pPr>
            <a:r>
              <a:rPr lang="en-US" sz="1800" b="1" u="sng" dirty="0">
                <a:latin typeface="Cambria" pitchFamily="18" charset="0"/>
                <a:cs typeface="B Nazanin" pitchFamily="2" charset="-78"/>
              </a:rPr>
              <a:t>Facilities used for Exchanging Information with the RCC</a:t>
            </a:r>
            <a:endParaRPr lang="en-US" sz="1800" dirty="0" smtClean="0">
              <a:cs typeface="B Nazanin" pitchFamily="2" charset="-78"/>
            </a:endParaRPr>
          </a:p>
          <a:p>
            <a:pPr lvl="0" algn="just">
              <a:buClr>
                <a:schemeClr val="accent2">
                  <a:lumMod val="75000"/>
                </a:schemeClr>
              </a:buClr>
              <a:buSzPct val="90000"/>
              <a:buFont typeface="Wingdings" pitchFamily="2" charset="2"/>
              <a:buChar char="Ø"/>
            </a:pPr>
            <a:endParaRPr lang="en-US" sz="1800" dirty="0">
              <a:cs typeface="B Nazanin" pitchFamily="2" charset="-78"/>
            </a:endParaRPr>
          </a:p>
          <a:p>
            <a:pPr lvl="0" algn="just">
              <a:buClr>
                <a:schemeClr val="accent2">
                  <a:lumMod val="75000"/>
                </a:schemeClr>
              </a:buClr>
              <a:buSzPct val="90000"/>
            </a:pPr>
            <a:r>
              <a:rPr lang="en-US" sz="1800" dirty="0" smtClean="0">
                <a:cs typeface="B Nazanin" pitchFamily="2" charset="-78"/>
              </a:rPr>
              <a:t>Video </a:t>
            </a:r>
            <a:r>
              <a:rPr lang="en-US" sz="1800" dirty="0" smtClean="0">
                <a:cs typeface="B Nazanin" pitchFamily="2" charset="-78"/>
              </a:rPr>
              <a:t>conference connection</a:t>
            </a:r>
          </a:p>
          <a:p>
            <a:pPr lvl="0" algn="just">
              <a:buClr>
                <a:schemeClr val="accent2">
                  <a:lumMod val="75000"/>
                </a:schemeClr>
              </a:buClr>
              <a:buSzPct val="90000"/>
            </a:pPr>
            <a:r>
              <a:rPr lang="en-US" sz="1800" dirty="0" smtClean="0">
                <a:cs typeface="B Nazanin" pitchFamily="2" charset="-78"/>
              </a:rPr>
              <a:t>Communication with fax and telephone</a:t>
            </a:r>
          </a:p>
          <a:p>
            <a:pPr lvl="0" algn="just">
              <a:buClr>
                <a:schemeClr val="accent2">
                  <a:lumMod val="75000"/>
                </a:schemeClr>
              </a:buClr>
              <a:buSzPct val="90000"/>
            </a:pPr>
            <a:r>
              <a:rPr lang="en-US" sz="1800" dirty="0" smtClean="0">
                <a:cs typeface="B Nazanin" pitchFamily="2" charset="-78"/>
              </a:rPr>
              <a:t>Transfer of information related to the plant status and radiation parameters</a:t>
            </a:r>
          </a:p>
          <a:p>
            <a:pPr lvl="0" algn="just">
              <a:buClr>
                <a:schemeClr val="accent2">
                  <a:lumMod val="75000"/>
                </a:schemeClr>
              </a:buClr>
              <a:buSzPct val="90000"/>
            </a:pPr>
            <a:r>
              <a:rPr lang="en-US" sz="1800" dirty="0" smtClean="0">
                <a:cs typeface="B Nazanin" pitchFamily="2" charset="-78"/>
              </a:rPr>
              <a:t>Information exchange via the FTP protocol</a:t>
            </a:r>
          </a:p>
          <a:p>
            <a:pPr lvl="0" algn="just">
              <a:buClr>
                <a:schemeClr val="accent2">
                  <a:lumMod val="75000"/>
                </a:schemeClr>
              </a:buClr>
              <a:buSzPct val="90000"/>
            </a:pPr>
            <a:r>
              <a:rPr lang="en-US" sz="1800" dirty="0" smtClean="0">
                <a:cs typeface="B Nazanin" pitchFamily="2" charset="-78"/>
              </a:rPr>
              <a:t>Email via the </a:t>
            </a:r>
            <a:r>
              <a:rPr lang="en-US" sz="1800" dirty="0" smtClean="0">
                <a:cs typeface="B Nazanin" pitchFamily="2" charset="-78"/>
              </a:rPr>
              <a:t>internet</a:t>
            </a:r>
          </a:p>
          <a:p>
            <a:pPr lvl="0" algn="just">
              <a:buClr>
                <a:schemeClr val="accent2">
                  <a:lumMod val="75000"/>
                </a:schemeClr>
              </a:buClr>
              <a:buSzPct val="90000"/>
            </a:pPr>
            <a:endParaRPr lang="en-US" sz="1800" dirty="0">
              <a:cs typeface="B Nazanin" pitchFamily="2" charset="-78"/>
            </a:endParaRPr>
          </a:p>
          <a:p>
            <a:pPr algn="just">
              <a:buNone/>
            </a:pPr>
            <a:r>
              <a:rPr lang="ru-RU" sz="1800" b="1" u="sng" dirty="0">
                <a:latin typeface="Cambria" pitchFamily="18" charset="0"/>
                <a:cs typeface="B Nazanin" pitchFamily="2" charset="-78"/>
              </a:rPr>
              <a:t>Средства, используемые для обмена информацией с RCC </a:t>
            </a:r>
            <a:endParaRPr lang="en-US" sz="1800" b="1" u="sng" dirty="0">
              <a:latin typeface="Cambria" pitchFamily="18" charset="0"/>
              <a:cs typeface="B Nazanin" pitchFamily="2" charset="-78"/>
            </a:endParaRPr>
          </a:p>
          <a:p>
            <a:pPr algn="just"/>
            <a:r>
              <a:rPr lang="ru-RU" sz="1800" dirty="0" smtClean="0"/>
              <a:t>Подключение </a:t>
            </a:r>
            <a:r>
              <a:rPr lang="ru-RU" sz="1800" dirty="0"/>
              <a:t>по видеоконференции </a:t>
            </a:r>
            <a:endParaRPr lang="en-US" sz="1800" dirty="0" smtClean="0"/>
          </a:p>
          <a:p>
            <a:pPr algn="just"/>
            <a:r>
              <a:rPr lang="ru-RU" sz="1800" dirty="0" smtClean="0"/>
              <a:t>Связь </a:t>
            </a:r>
            <a:r>
              <a:rPr lang="ru-RU" sz="1800" dirty="0"/>
              <a:t>с факсом и телефоном </a:t>
            </a:r>
            <a:endParaRPr lang="en-US" sz="1800" dirty="0" smtClean="0"/>
          </a:p>
          <a:p>
            <a:pPr algn="just"/>
            <a:r>
              <a:rPr lang="ru-RU" sz="1800" dirty="0" smtClean="0"/>
              <a:t>Передача </a:t>
            </a:r>
            <a:r>
              <a:rPr lang="ru-RU" sz="1800" dirty="0"/>
              <a:t>информации о состоянии станции и радиационных параметрах </a:t>
            </a:r>
            <a:endParaRPr lang="en-US" sz="1800" dirty="0" smtClean="0"/>
          </a:p>
          <a:p>
            <a:pPr algn="just"/>
            <a:r>
              <a:rPr lang="ru-RU" sz="1800" dirty="0" smtClean="0"/>
              <a:t>Обмен </a:t>
            </a:r>
            <a:r>
              <a:rPr lang="ru-RU" sz="1800" dirty="0"/>
              <a:t>информацией по протоколу FTP </a:t>
            </a:r>
            <a:endParaRPr lang="en-US" sz="1800" dirty="0" smtClean="0"/>
          </a:p>
          <a:p>
            <a:pPr algn="just"/>
            <a:r>
              <a:rPr lang="ru-RU" sz="1800" dirty="0" smtClean="0"/>
              <a:t>Электронная </a:t>
            </a:r>
            <a:r>
              <a:rPr lang="ru-RU" sz="1800" dirty="0"/>
              <a:t>почта через Интернет</a:t>
            </a:r>
            <a:endParaRPr lang="en-US" sz="1800" dirty="0">
              <a:cs typeface="B Nazanin" pitchFamily="2" charset="-78"/>
            </a:endParaRPr>
          </a:p>
        </p:txBody>
      </p:sp>
      <p:sp>
        <p:nvSpPr>
          <p:cNvPr id="7" name="Rectangle 6"/>
          <p:cNvSpPr/>
          <p:nvPr/>
        </p:nvSpPr>
        <p:spPr>
          <a:xfrm>
            <a:off x="467544" y="404664"/>
            <a:ext cx="7632848" cy="707886"/>
          </a:xfrm>
          <a:prstGeom prst="rect">
            <a:avLst/>
          </a:prstGeom>
        </p:spPr>
        <p:txBody>
          <a:bodyPr wrap="square">
            <a:spAutoFit/>
          </a:bodyPr>
          <a:lstStyle/>
          <a:p>
            <a:pPr marL="0" lvl="1" indent="0" algn="ctr">
              <a:buClr>
                <a:schemeClr val="accent2">
                  <a:lumMod val="75000"/>
                </a:schemeClr>
              </a:buClr>
              <a:buNone/>
            </a:pPr>
            <a:r>
              <a:rPr lang="en-US" sz="2000" b="1" dirty="0">
                <a:ea typeface="+mj-ea"/>
                <a:cs typeface="B Mitra" pitchFamily="2" charset="-78"/>
              </a:rPr>
              <a:t>Organization of Annual Communication Exercise with the RCC – WANO MC</a:t>
            </a:r>
            <a:endParaRPr lang="fa-IR" sz="2000" b="1" dirty="0">
              <a:ea typeface="+mj-ea"/>
              <a:cs typeface="B Mitra" pitchFamily="2" charset="-78"/>
            </a:endParaRPr>
          </a:p>
        </p:txBody>
      </p:sp>
    </p:spTree>
    <p:extLst>
      <p:ext uri="{BB962C8B-B14F-4D97-AF65-F5344CB8AC3E}">
        <p14:creationId xmlns:p14="http://schemas.microsoft.com/office/powerpoint/2010/main" val="103961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97768" y="1556792"/>
            <a:ext cx="7772400" cy="4752528"/>
          </a:xfrm>
        </p:spPr>
        <p:txBody>
          <a:bodyPr>
            <a:noAutofit/>
          </a:bodyPr>
          <a:lstStyle/>
          <a:p>
            <a:pPr marL="0" indent="0">
              <a:buClr>
                <a:schemeClr val="tx1"/>
              </a:buClr>
              <a:buSzPct val="90000"/>
              <a:buNone/>
            </a:pPr>
            <a:r>
              <a:rPr lang="en-US" sz="1600" b="1" u="sng" dirty="0">
                <a:cs typeface="B Mitra" pitchFamily="2" charset="-78"/>
              </a:rPr>
              <a:t>Exercise Reporting </a:t>
            </a:r>
            <a:r>
              <a:rPr lang="en-US" sz="1600" b="1" u="sng" dirty="0" smtClean="0">
                <a:cs typeface="B Mitra" pitchFamily="2" charset="-78"/>
              </a:rPr>
              <a:t>Forms</a:t>
            </a:r>
            <a:endParaRPr lang="en-US" sz="1600" dirty="0">
              <a:latin typeface="Cambria" pitchFamily="18" charset="0"/>
              <a:cs typeface="B Nazanin" pitchFamily="2" charset="-78"/>
            </a:endParaRPr>
          </a:p>
          <a:p>
            <a:pPr algn="l">
              <a:buClr>
                <a:schemeClr val="tx1"/>
              </a:buClr>
              <a:buSzPct val="90000"/>
            </a:pPr>
            <a:r>
              <a:rPr lang="en-US" sz="1600" dirty="0" smtClean="0">
                <a:latin typeface="Cambria" pitchFamily="18" charset="0"/>
                <a:cs typeface="B Nazanin" pitchFamily="2" charset="-78"/>
              </a:rPr>
              <a:t>Reporting </a:t>
            </a:r>
            <a:r>
              <a:rPr lang="en-US" sz="1600" dirty="0" smtClean="0">
                <a:latin typeface="Cambria" pitchFamily="18" charset="0"/>
                <a:cs typeface="B Nazanin" pitchFamily="2" charset="-78"/>
              </a:rPr>
              <a:t>Form RCC-2</a:t>
            </a:r>
          </a:p>
          <a:p>
            <a:pPr>
              <a:buClr>
                <a:schemeClr val="tx1"/>
              </a:buClr>
              <a:buSzPct val="90000"/>
            </a:pPr>
            <a:r>
              <a:rPr lang="en-US" sz="1600" dirty="0" smtClean="0">
                <a:latin typeface="Cambria" pitchFamily="18" charset="0"/>
                <a:cs typeface="B Nazanin" pitchFamily="2" charset="-78"/>
              </a:rPr>
              <a:t>Reporting Form RCC-3</a:t>
            </a:r>
          </a:p>
          <a:p>
            <a:pPr>
              <a:buClr>
                <a:schemeClr val="tx1"/>
              </a:buClr>
              <a:buSzPct val="90000"/>
            </a:pPr>
            <a:r>
              <a:rPr lang="en-US" sz="1600" dirty="0" smtClean="0">
                <a:latin typeface="Cambria" pitchFamily="18" charset="0"/>
                <a:cs typeface="B Nazanin" pitchFamily="2" charset="-78"/>
              </a:rPr>
              <a:t>Reporting Form RCC-3a-1</a:t>
            </a:r>
          </a:p>
          <a:p>
            <a:pPr>
              <a:buClr>
                <a:schemeClr val="tx1"/>
              </a:buClr>
              <a:buSzPct val="90000"/>
            </a:pPr>
            <a:r>
              <a:rPr lang="en-US" sz="1600" dirty="0" smtClean="0">
                <a:latin typeface="Cambria" pitchFamily="18" charset="0"/>
                <a:cs typeface="B Nazanin" pitchFamily="2" charset="-78"/>
              </a:rPr>
              <a:t>Reporting Form RCC-4</a:t>
            </a:r>
          </a:p>
          <a:p>
            <a:pPr>
              <a:buClr>
                <a:schemeClr val="tx1"/>
              </a:buClr>
              <a:buSzPct val="90000"/>
            </a:pPr>
            <a:r>
              <a:rPr lang="en-US" sz="1600" dirty="0" smtClean="0">
                <a:latin typeface="Cambria" pitchFamily="18" charset="0"/>
                <a:cs typeface="B Nazanin" pitchFamily="2" charset="-78"/>
              </a:rPr>
              <a:t>Declaring Form “Temporary Halt of </a:t>
            </a:r>
            <a:r>
              <a:rPr lang="en-US" sz="1600" dirty="0">
                <a:latin typeface="Cambria" pitchFamily="18" charset="0"/>
                <a:cs typeface="B Nazanin" pitchFamily="2" charset="-78"/>
              </a:rPr>
              <a:t>E</a:t>
            </a:r>
            <a:r>
              <a:rPr lang="en-US" sz="1600" dirty="0" smtClean="0">
                <a:latin typeface="Cambria" pitchFamily="18" charset="0"/>
                <a:cs typeface="B Nazanin" pitchFamily="2" charset="-78"/>
              </a:rPr>
              <a:t>xercise”</a:t>
            </a:r>
          </a:p>
          <a:p>
            <a:pPr>
              <a:buClr>
                <a:schemeClr val="tx1"/>
              </a:buClr>
              <a:buSzPct val="90000"/>
            </a:pPr>
            <a:r>
              <a:rPr lang="en-US" sz="1600" dirty="0" smtClean="0">
                <a:latin typeface="Cambria" pitchFamily="18" charset="0"/>
                <a:cs typeface="B Nazanin" pitchFamily="2" charset="-78"/>
              </a:rPr>
              <a:t>Reporting Form RCC-3a-2</a:t>
            </a:r>
          </a:p>
          <a:p>
            <a:pPr>
              <a:buClr>
                <a:schemeClr val="tx1"/>
              </a:buClr>
              <a:buSzPct val="90000"/>
            </a:pPr>
            <a:r>
              <a:rPr lang="en-US" sz="1600" dirty="0" smtClean="0">
                <a:latin typeface="Cambria" pitchFamily="18" charset="0"/>
                <a:cs typeface="B Nazanin" pitchFamily="2" charset="-78"/>
              </a:rPr>
              <a:t>Declaring Form “Exercise Termination”</a:t>
            </a:r>
          </a:p>
          <a:p>
            <a:pPr marL="0" indent="0">
              <a:buNone/>
            </a:pPr>
            <a:r>
              <a:rPr lang="ru-RU" sz="1600" b="1" u="sng" dirty="0" smtClean="0"/>
              <a:t>Формы </a:t>
            </a:r>
            <a:r>
              <a:rPr lang="ru-RU" sz="1600" b="1" u="sng" dirty="0"/>
              <a:t>отчетов по учениям </a:t>
            </a:r>
            <a:endParaRPr lang="en-US" sz="1600" b="1" u="sng" dirty="0" smtClean="0"/>
          </a:p>
          <a:p>
            <a:r>
              <a:rPr lang="ru-RU" sz="1600" dirty="0" smtClean="0"/>
              <a:t>Форма </a:t>
            </a:r>
            <a:r>
              <a:rPr lang="ru-RU" sz="1600" dirty="0"/>
              <a:t>отчетности ПКК-2 </a:t>
            </a:r>
            <a:endParaRPr lang="en-US" sz="1600" dirty="0" smtClean="0"/>
          </a:p>
          <a:p>
            <a:r>
              <a:rPr lang="ru-RU" sz="1600" dirty="0" smtClean="0"/>
              <a:t>Форма </a:t>
            </a:r>
            <a:r>
              <a:rPr lang="ru-RU" sz="1600" dirty="0"/>
              <a:t>отчетности ПКК-3 </a:t>
            </a:r>
            <a:endParaRPr lang="en-US" sz="1600" dirty="0" smtClean="0"/>
          </a:p>
          <a:p>
            <a:r>
              <a:rPr lang="ru-RU" sz="1600" dirty="0" smtClean="0"/>
              <a:t>Форма </a:t>
            </a:r>
            <a:r>
              <a:rPr lang="ru-RU" sz="1600" dirty="0"/>
              <a:t>отчетности ПКК-3а-1 </a:t>
            </a:r>
            <a:endParaRPr lang="en-US" sz="1600" dirty="0" smtClean="0"/>
          </a:p>
          <a:p>
            <a:r>
              <a:rPr lang="ru-RU" sz="1600" dirty="0" smtClean="0"/>
              <a:t>Форма </a:t>
            </a:r>
            <a:r>
              <a:rPr lang="ru-RU" sz="1600" dirty="0"/>
              <a:t>отчетности ПКК-4 </a:t>
            </a:r>
            <a:endParaRPr lang="en-US" sz="1600" dirty="0" smtClean="0"/>
          </a:p>
          <a:p>
            <a:r>
              <a:rPr lang="ru-RU" sz="1600" dirty="0" smtClean="0"/>
              <a:t>Форма </a:t>
            </a:r>
            <a:r>
              <a:rPr lang="ru-RU" sz="1600" dirty="0"/>
              <a:t>заявления «Временное прекращение учений» </a:t>
            </a:r>
            <a:endParaRPr lang="en-US" sz="1600" dirty="0" smtClean="0"/>
          </a:p>
          <a:p>
            <a:r>
              <a:rPr lang="ru-RU" sz="1600" dirty="0" smtClean="0"/>
              <a:t>Форма </a:t>
            </a:r>
            <a:r>
              <a:rPr lang="ru-RU" sz="1600" dirty="0"/>
              <a:t>отчетности ПКК-3а-2 </a:t>
            </a:r>
            <a:endParaRPr lang="en-US" sz="1600" dirty="0" smtClean="0"/>
          </a:p>
          <a:p>
            <a:r>
              <a:rPr lang="ru-RU" sz="1600" dirty="0" smtClean="0"/>
              <a:t>Форма </a:t>
            </a:r>
            <a:r>
              <a:rPr lang="ru-RU" sz="1600" dirty="0"/>
              <a:t>декларации «Прекращение исполнения»</a:t>
            </a:r>
            <a:endParaRPr lang="en-US" sz="1600" dirty="0"/>
          </a:p>
        </p:txBody>
      </p:sp>
      <p:sp>
        <p:nvSpPr>
          <p:cNvPr id="6" name="Rectangle 5"/>
          <p:cNvSpPr/>
          <p:nvPr/>
        </p:nvSpPr>
        <p:spPr>
          <a:xfrm>
            <a:off x="467544" y="404664"/>
            <a:ext cx="7632848" cy="707886"/>
          </a:xfrm>
          <a:prstGeom prst="rect">
            <a:avLst/>
          </a:prstGeom>
        </p:spPr>
        <p:txBody>
          <a:bodyPr wrap="square">
            <a:spAutoFit/>
          </a:bodyPr>
          <a:lstStyle/>
          <a:p>
            <a:pPr marL="0" lvl="1" indent="0" algn="ctr">
              <a:buClr>
                <a:schemeClr val="accent2">
                  <a:lumMod val="75000"/>
                </a:schemeClr>
              </a:buClr>
              <a:buNone/>
            </a:pPr>
            <a:r>
              <a:rPr lang="en-US" sz="2000" b="1" dirty="0">
                <a:ea typeface="+mj-ea"/>
                <a:cs typeface="B Mitra" pitchFamily="2" charset="-78"/>
              </a:rPr>
              <a:t>Organization of Annual Communication Exercise with the RCC – WANO MC</a:t>
            </a:r>
            <a:endParaRPr lang="fa-IR" sz="2000" b="1" dirty="0">
              <a:ea typeface="+mj-ea"/>
              <a:cs typeface="B Mitra" pitchFamily="2" charset="-78"/>
            </a:endParaRPr>
          </a:p>
        </p:txBody>
      </p:sp>
    </p:spTree>
    <p:extLst>
      <p:ext uri="{BB962C8B-B14F-4D97-AF65-F5344CB8AC3E}">
        <p14:creationId xmlns:p14="http://schemas.microsoft.com/office/powerpoint/2010/main" val="333725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1291218"/>
            <a:ext cx="8229600" cy="4514046"/>
          </a:xfrm>
        </p:spPr>
        <p:txBody>
          <a:bodyPr>
            <a:normAutofit fontScale="92500" lnSpcReduction="10000"/>
          </a:bodyPr>
          <a:lstStyle/>
          <a:p>
            <a:pPr marL="36576" indent="0" algn="just">
              <a:buNone/>
            </a:pPr>
            <a:r>
              <a:rPr lang="en-US" sz="1400" b="1" dirty="0">
                <a:cs typeface="B Mitra" pitchFamily="2" charset="-78"/>
              </a:rPr>
              <a:t>Domestic </a:t>
            </a:r>
            <a:r>
              <a:rPr lang="en-US" sz="1400" b="1" dirty="0">
                <a:cs typeface="B Mitra" pitchFamily="2" charset="-78"/>
              </a:rPr>
              <a:t>Organizations Participating in the Communication </a:t>
            </a:r>
            <a:r>
              <a:rPr lang="en-US" sz="1400" b="1" dirty="0">
                <a:cs typeface="B Mitra" pitchFamily="2" charset="-78"/>
              </a:rPr>
              <a:t>Exercise</a:t>
            </a:r>
            <a:endParaRPr lang="fa-IR" sz="1400" b="1" dirty="0">
              <a:cs typeface="B Mitra" pitchFamily="2" charset="-78"/>
            </a:endParaRPr>
          </a:p>
          <a:p>
            <a:pPr marL="36576" indent="0" algn="just">
              <a:buNone/>
            </a:pPr>
            <a:r>
              <a:rPr lang="en-US" sz="1400" dirty="0" smtClean="0">
                <a:cs typeface="B Mitra" pitchFamily="2" charset="-78"/>
              </a:rPr>
              <a:t>In this exercise,  it has been arranged for the domestic organization to participate in addition to the RCC (as the foreign technical support organization);</a:t>
            </a:r>
          </a:p>
          <a:p>
            <a:pPr marL="208026" indent="-171450" algn="just"/>
            <a:r>
              <a:rPr lang="en-US" sz="1400" dirty="0" smtClean="0">
                <a:cs typeface="B Mitra" pitchFamily="2" charset="-78"/>
              </a:rPr>
              <a:t>The Nuclear Power Production and Development (NPPD)  Co. of Iran</a:t>
            </a:r>
          </a:p>
          <a:p>
            <a:pPr marL="208026" indent="-171450" algn="just"/>
            <a:r>
              <a:rPr lang="en-US" sz="1400" dirty="0" smtClean="0">
                <a:cs typeface="B Mitra" pitchFamily="2" charset="-78"/>
              </a:rPr>
              <a:t>The National Nuclear Safety Department (NNSD)</a:t>
            </a:r>
          </a:p>
          <a:p>
            <a:pPr marL="208026" indent="-171450" algn="just"/>
            <a:r>
              <a:rPr lang="en-US" sz="1400" dirty="0" smtClean="0">
                <a:cs typeface="B Mitra" pitchFamily="2" charset="-78"/>
              </a:rPr>
              <a:t>Passive </a:t>
            </a:r>
            <a:r>
              <a:rPr lang="en-US" sz="1400" dirty="0">
                <a:cs typeface="B Mitra" pitchFamily="2" charset="-78"/>
              </a:rPr>
              <a:t>Defense </a:t>
            </a:r>
            <a:r>
              <a:rPr lang="en-US" sz="1400" dirty="0" smtClean="0">
                <a:cs typeface="B Mitra" pitchFamily="2" charset="-78"/>
              </a:rPr>
              <a:t>and Crisis Management of Atomic Energy Organization of Iran (AEOI)</a:t>
            </a:r>
          </a:p>
          <a:p>
            <a:pPr marL="208026" indent="-171450" algn="just"/>
            <a:r>
              <a:rPr lang="en-US" sz="1400" dirty="0">
                <a:cs typeface="B Mitra" pitchFamily="2" charset="-78"/>
              </a:rPr>
              <a:t>Passive Defense and Crisis </a:t>
            </a:r>
            <a:r>
              <a:rPr lang="en-US" sz="1400" dirty="0" smtClean="0">
                <a:cs typeface="B Mitra" pitchFamily="2" charset="-78"/>
              </a:rPr>
              <a:t>Management of the Bushehr Province</a:t>
            </a:r>
          </a:p>
          <a:p>
            <a:pPr marL="208026" indent="-171450" algn="just">
              <a:buFont typeface="Wingdings" pitchFamily="2" charset="2"/>
              <a:buChar char="v"/>
            </a:pPr>
            <a:endParaRPr lang="en-US" sz="1400" dirty="0">
              <a:cs typeface="B Mitra" pitchFamily="2" charset="-78"/>
            </a:endParaRPr>
          </a:p>
          <a:p>
            <a:pPr marL="36576" indent="0" algn="just">
              <a:buNone/>
            </a:pPr>
            <a:r>
              <a:rPr lang="en-US" sz="1400" dirty="0" smtClean="0">
                <a:cs typeface="B Mitra" pitchFamily="2" charset="-78"/>
              </a:rPr>
              <a:t>For this purpose, In addition to sending the exercise scenario to these organizations, necessary coordination were made for conducting the exercise as well as possible.</a:t>
            </a:r>
          </a:p>
          <a:p>
            <a:pPr marL="208026" indent="-171450" algn="just">
              <a:buFont typeface="Wingdings" pitchFamily="2" charset="2"/>
              <a:buChar char="v"/>
            </a:pPr>
            <a:endParaRPr lang="en-US" sz="1400" dirty="0">
              <a:cs typeface="B Mitra" pitchFamily="2" charset="-78"/>
            </a:endParaRPr>
          </a:p>
          <a:p>
            <a:pPr marL="36576" indent="0" algn="just">
              <a:buNone/>
            </a:pPr>
            <a:r>
              <a:rPr lang="ru-RU" sz="1400" b="1" dirty="0"/>
              <a:t>Отечественные организации, участвующие в коммуникативных </a:t>
            </a:r>
            <a:r>
              <a:rPr lang="ru-RU" sz="1400" b="1" dirty="0" smtClean="0"/>
              <a:t>упражнениях</a:t>
            </a:r>
            <a:endParaRPr lang="en-US" sz="1400" b="1" dirty="0" smtClean="0"/>
          </a:p>
          <a:p>
            <a:pPr marL="36576" indent="0" algn="just">
              <a:buNone/>
            </a:pPr>
            <a:r>
              <a:rPr lang="ru-RU" sz="1400" dirty="0" smtClean="0"/>
              <a:t> </a:t>
            </a:r>
            <a:r>
              <a:rPr lang="ru-RU" sz="1400" dirty="0"/>
              <a:t>В этом учении было организовано участие местной организации в дополнение к RCC (в качестве иностранной организации технической поддержки); </a:t>
            </a:r>
            <a:endParaRPr lang="en-US" sz="1400" dirty="0" smtClean="0"/>
          </a:p>
          <a:p>
            <a:pPr marL="208026" indent="-171450" algn="just"/>
            <a:r>
              <a:rPr lang="ru-RU" sz="1400" dirty="0" smtClean="0"/>
              <a:t>Компания </a:t>
            </a:r>
            <a:r>
              <a:rPr lang="ru-RU" sz="1400" dirty="0"/>
              <a:t>по производству и развитию ядерной энергии (NPPD) Ирана </a:t>
            </a:r>
            <a:endParaRPr lang="en-US" sz="1400" dirty="0" smtClean="0"/>
          </a:p>
          <a:p>
            <a:pPr marL="208026" indent="-171450" algn="just"/>
            <a:r>
              <a:rPr lang="ru-RU" sz="1400" dirty="0" smtClean="0"/>
              <a:t>Национальное </a:t>
            </a:r>
            <a:r>
              <a:rPr lang="ru-RU" sz="1400" dirty="0"/>
              <a:t>управление ядерной безопасности (NNSD) </a:t>
            </a:r>
            <a:endParaRPr lang="en-US" sz="1400" dirty="0" smtClean="0"/>
          </a:p>
          <a:p>
            <a:pPr marL="208026" indent="-171450" algn="just"/>
            <a:r>
              <a:rPr lang="ru-RU" sz="1400" dirty="0" smtClean="0"/>
              <a:t>Организации </a:t>
            </a:r>
            <a:r>
              <a:rPr lang="ru-RU" sz="1400" dirty="0"/>
              <a:t>по атомной энергии Ирана (AEOI) </a:t>
            </a:r>
            <a:endParaRPr lang="en-US" sz="1400" dirty="0" smtClean="0"/>
          </a:p>
          <a:p>
            <a:pPr marL="208026" indent="-171450" algn="just"/>
            <a:r>
              <a:rPr lang="ru-RU" sz="1400" dirty="0" smtClean="0"/>
              <a:t>Пассивная </a:t>
            </a:r>
            <a:r>
              <a:rPr lang="ru-RU" sz="1400" dirty="0"/>
              <a:t>оборона и антикризисное управление провинции Бушер </a:t>
            </a:r>
            <a:endParaRPr lang="en-US" sz="1400" dirty="0" smtClean="0"/>
          </a:p>
          <a:p>
            <a:pPr marL="36576" indent="0" algn="just">
              <a:buNone/>
            </a:pPr>
            <a:endParaRPr lang="en-US" sz="1400" dirty="0"/>
          </a:p>
          <a:p>
            <a:pPr marL="36576" indent="0" algn="just">
              <a:buNone/>
            </a:pPr>
            <a:r>
              <a:rPr lang="ru-RU" sz="1400" dirty="0" smtClean="0"/>
              <a:t>С </a:t>
            </a:r>
            <a:r>
              <a:rPr lang="ru-RU" sz="1400" dirty="0"/>
              <a:t>этой целью, помимо отправки сценария учений этим организациям, была проведена необходимая координация для проведения учений как можно лучше.</a:t>
            </a:r>
            <a:endParaRPr lang="en-US" sz="1400" dirty="0" smtClean="0">
              <a:latin typeface="Cambria" pitchFamily="18" charset="0"/>
              <a:cs typeface="B Mitra" pitchFamily="2" charset="-78"/>
            </a:endParaRPr>
          </a:p>
          <a:p>
            <a:pPr marL="208026" indent="-171450" algn="just">
              <a:buFont typeface="Wingdings" pitchFamily="2" charset="2"/>
              <a:buChar char="v"/>
            </a:pPr>
            <a:endParaRPr lang="en-US" sz="1200" dirty="0">
              <a:latin typeface="Cambria" pitchFamily="18" charset="0"/>
              <a:cs typeface="B Mitra" pitchFamily="2" charset="-78"/>
            </a:endParaRPr>
          </a:p>
        </p:txBody>
      </p:sp>
      <p:sp>
        <p:nvSpPr>
          <p:cNvPr id="5" name="Rectangle 4"/>
          <p:cNvSpPr/>
          <p:nvPr/>
        </p:nvSpPr>
        <p:spPr>
          <a:xfrm>
            <a:off x="467544" y="404664"/>
            <a:ext cx="7632848" cy="707886"/>
          </a:xfrm>
          <a:prstGeom prst="rect">
            <a:avLst/>
          </a:prstGeom>
        </p:spPr>
        <p:txBody>
          <a:bodyPr wrap="square">
            <a:spAutoFit/>
          </a:bodyPr>
          <a:lstStyle/>
          <a:p>
            <a:pPr marL="0" lvl="1" indent="0" algn="ctr">
              <a:buClr>
                <a:schemeClr val="accent2">
                  <a:lumMod val="75000"/>
                </a:schemeClr>
              </a:buClr>
              <a:buNone/>
            </a:pPr>
            <a:r>
              <a:rPr lang="en-US" sz="2000" b="1" dirty="0">
                <a:ea typeface="+mj-ea"/>
                <a:cs typeface="B Mitra" pitchFamily="2" charset="-78"/>
              </a:rPr>
              <a:t>Organization of Annual Communication Exercise with the RCC – WANO MC</a:t>
            </a:r>
            <a:endParaRPr lang="fa-IR" sz="2000" b="1" dirty="0">
              <a:ea typeface="+mj-ea"/>
              <a:cs typeface="B Mitra" pitchFamily="2" charset="-78"/>
            </a:endParaRPr>
          </a:p>
        </p:txBody>
      </p:sp>
    </p:spTree>
    <p:extLst>
      <p:ext uri="{BB962C8B-B14F-4D97-AF65-F5344CB8AC3E}">
        <p14:creationId xmlns:p14="http://schemas.microsoft.com/office/powerpoint/2010/main" val="4223285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1112550"/>
            <a:ext cx="8534400" cy="4568552"/>
          </a:xfrm>
        </p:spPr>
        <p:txBody>
          <a:bodyPr>
            <a:normAutofit/>
          </a:bodyPr>
          <a:lstStyle/>
          <a:p>
            <a:pPr marL="36576" indent="0">
              <a:buNone/>
            </a:pPr>
            <a:r>
              <a:rPr lang="en-US" sz="1600" b="1" dirty="0">
                <a:ea typeface="+mj-ea"/>
                <a:cs typeface="B Mitra" pitchFamily="2" charset="-78"/>
              </a:rPr>
              <a:t>Determining the Date of Conducting the Communication </a:t>
            </a:r>
            <a:r>
              <a:rPr lang="en-US" sz="1600" b="1" dirty="0" smtClean="0">
                <a:ea typeface="+mj-ea"/>
                <a:cs typeface="B Mitra" pitchFamily="2" charset="-78"/>
              </a:rPr>
              <a:t>Exercise</a:t>
            </a:r>
            <a:endParaRPr lang="fa-IR" sz="1600" dirty="0" smtClean="0">
              <a:cs typeface="B Mitra" pitchFamily="2" charset="-78"/>
            </a:endParaRPr>
          </a:p>
          <a:p>
            <a:pPr marL="36576" indent="0" algn="just">
              <a:buNone/>
            </a:pPr>
            <a:r>
              <a:rPr lang="en-US" sz="1600" dirty="0" smtClean="0">
                <a:cs typeface="B Mitra" pitchFamily="2" charset="-78"/>
              </a:rPr>
              <a:t>After preparing the plant and finishing the necessary groundwork for conducting the communication exercise as well as making necessary coordination with the NPPD Co. and the WANO MC, it was decided that this communication exercise will be conducted on 27/07/1400 (19.10.2021). Based on this, the scenario for exercise was translated into English and was submitted to the RCC. Moreover, the information on responsible individuals and also the specifications of communication channels (telephone, fax, email and videoconference) were determined and submitted to the RCC</a:t>
            </a:r>
            <a:r>
              <a:rPr lang="en-US" sz="1600" dirty="0" smtClean="0">
                <a:cs typeface="B Mitra" pitchFamily="2" charset="-78"/>
              </a:rPr>
              <a:t>.</a:t>
            </a:r>
          </a:p>
          <a:p>
            <a:pPr marL="36576" indent="0" algn="just">
              <a:buNone/>
            </a:pPr>
            <a:endParaRPr lang="en-US" sz="1600" b="1" dirty="0" smtClean="0">
              <a:cs typeface="B Mitra" pitchFamily="2" charset="-78"/>
            </a:endParaRPr>
          </a:p>
          <a:p>
            <a:pPr marL="36576" indent="0" algn="just">
              <a:buNone/>
            </a:pPr>
            <a:r>
              <a:rPr lang="ru-RU" sz="1600" b="1" dirty="0"/>
              <a:t>Определение даты проведения коммуникативного упражнения </a:t>
            </a:r>
            <a:endParaRPr lang="en-US" sz="1600" b="1" dirty="0" smtClean="0"/>
          </a:p>
          <a:p>
            <a:pPr marL="36576" indent="0" algn="just">
              <a:buNone/>
            </a:pPr>
            <a:r>
              <a:rPr lang="ru-RU" sz="1600" dirty="0" smtClean="0"/>
              <a:t>После </a:t>
            </a:r>
            <a:r>
              <a:rPr lang="ru-RU" sz="1600" dirty="0"/>
              <a:t>подготовки станции и завершения необходимых подготовительных работ для проведения коммуникационных упражнений, а также необходимой координации с NPPD Co. и MC ВАО АЭС, было решено, что это коммуникационное мероприятие будет проведено 27.07.1400 (19.10.2021 г.). ). Исходя из этого, сценарий учений был переведен на английский язык и представлен в РСС. Кроме того, была определена информация об ответственных лицах, а также характеристики каналов связи (телефон, факс, электронная почта и видеоконференция), которые были представлены в РСС</a:t>
            </a:r>
            <a:r>
              <a:rPr lang="ru-RU" sz="1600" dirty="0" smtClean="0"/>
              <a:t>.</a:t>
            </a:r>
            <a:endParaRPr lang="en-US" sz="1600" dirty="0" smtClean="0">
              <a:latin typeface="Cambria" pitchFamily="18" charset="0"/>
              <a:cs typeface="B Mitra" pitchFamily="2" charset="-78"/>
            </a:endParaRPr>
          </a:p>
        </p:txBody>
      </p:sp>
      <p:sp>
        <p:nvSpPr>
          <p:cNvPr id="3" name="Rectangle 2"/>
          <p:cNvSpPr/>
          <p:nvPr/>
        </p:nvSpPr>
        <p:spPr>
          <a:xfrm>
            <a:off x="467544" y="404664"/>
            <a:ext cx="7632848" cy="707886"/>
          </a:xfrm>
          <a:prstGeom prst="rect">
            <a:avLst/>
          </a:prstGeom>
        </p:spPr>
        <p:txBody>
          <a:bodyPr wrap="square">
            <a:spAutoFit/>
          </a:bodyPr>
          <a:lstStyle/>
          <a:p>
            <a:pPr marL="0" lvl="1" indent="0" algn="ctr">
              <a:buClr>
                <a:schemeClr val="accent2">
                  <a:lumMod val="75000"/>
                </a:schemeClr>
              </a:buClr>
              <a:buNone/>
            </a:pPr>
            <a:r>
              <a:rPr lang="en-US" sz="2000" b="1" dirty="0">
                <a:ea typeface="+mj-ea"/>
                <a:cs typeface="B Mitra" pitchFamily="2" charset="-78"/>
              </a:rPr>
              <a:t>Organization of Annual Communication Exercise with the RCC – WANO MC</a:t>
            </a:r>
            <a:endParaRPr lang="fa-IR" sz="2000" b="1" dirty="0">
              <a:ea typeface="+mj-ea"/>
              <a:cs typeface="B Mitra" pitchFamily="2" charset="-78"/>
            </a:endParaRPr>
          </a:p>
        </p:txBody>
      </p:sp>
    </p:spTree>
    <p:extLst>
      <p:ext uri="{BB962C8B-B14F-4D97-AF65-F5344CB8AC3E}">
        <p14:creationId xmlns:p14="http://schemas.microsoft.com/office/powerpoint/2010/main" val="2362641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1196752"/>
            <a:ext cx="8991600" cy="5112568"/>
          </a:xfrm>
        </p:spPr>
        <p:txBody>
          <a:bodyPr>
            <a:normAutofit fontScale="62500" lnSpcReduction="20000"/>
          </a:bodyPr>
          <a:lstStyle/>
          <a:p>
            <a:pPr marL="36576" indent="0">
              <a:buNone/>
            </a:pPr>
            <a:r>
              <a:rPr lang="en-US" sz="2300" b="1" u="sng" dirty="0" smtClean="0">
                <a:solidFill>
                  <a:schemeClr val="accent2">
                    <a:lumMod val="50000"/>
                  </a:schemeClr>
                </a:solidFill>
                <a:cs typeface="B Nazanin" pitchFamily="2" charset="-78"/>
              </a:rPr>
              <a:t>Internal </a:t>
            </a:r>
            <a:r>
              <a:rPr lang="en-US" sz="2300" b="1" u="sng" dirty="0" smtClean="0">
                <a:solidFill>
                  <a:schemeClr val="accent2">
                    <a:lumMod val="50000"/>
                  </a:schemeClr>
                </a:solidFill>
                <a:cs typeface="B Nazanin" pitchFamily="2" charset="-78"/>
              </a:rPr>
              <a:t>Departments participating in the Exercise</a:t>
            </a:r>
            <a:endParaRPr lang="fa-IR" sz="2300" b="1" u="sng" dirty="0" smtClean="0">
              <a:solidFill>
                <a:schemeClr val="accent2">
                  <a:lumMod val="50000"/>
                </a:schemeClr>
              </a:solidFill>
              <a:cs typeface="B Nazanin" pitchFamily="2" charset="-78"/>
            </a:endParaRPr>
          </a:p>
          <a:p>
            <a:pPr marL="0" indent="0" algn="just">
              <a:buNone/>
            </a:pPr>
            <a:r>
              <a:rPr lang="en-US" sz="2300" dirty="0" smtClean="0">
                <a:cs typeface="B Mitra" pitchFamily="2" charset="-78"/>
              </a:rPr>
              <a:t>This exercise is conducted every year in the plant backup crisis management center attended by the representatives of following internal departments:</a:t>
            </a:r>
          </a:p>
          <a:p>
            <a:pPr algn="just"/>
            <a:r>
              <a:rPr lang="en-US" sz="2300" dirty="0" smtClean="0">
                <a:cs typeface="B Mitra" pitchFamily="2" charset="-78"/>
              </a:rPr>
              <a:t>Safety </a:t>
            </a:r>
            <a:r>
              <a:rPr lang="en-US" sz="2300" dirty="0">
                <a:cs typeface="B Mitra" pitchFamily="2" charset="-78"/>
              </a:rPr>
              <a:t>Deputy </a:t>
            </a:r>
            <a:r>
              <a:rPr lang="en-US" sz="2300" dirty="0" smtClean="0">
                <a:cs typeface="B Mitra" pitchFamily="2" charset="-78"/>
              </a:rPr>
              <a:t>and his substitute;</a:t>
            </a:r>
          </a:p>
          <a:p>
            <a:pPr algn="just"/>
            <a:r>
              <a:rPr lang="en-US" sz="2300" dirty="0" smtClean="0">
                <a:cs typeface="B Mitra" pitchFamily="2" charset="-78"/>
              </a:rPr>
              <a:t>Emergency Planning Management;</a:t>
            </a:r>
          </a:p>
          <a:p>
            <a:pPr algn="just"/>
            <a:r>
              <a:rPr lang="en-US" sz="2300" dirty="0" smtClean="0">
                <a:cs typeface="B Mitra" pitchFamily="2" charset="-78"/>
              </a:rPr>
              <a:t>Radiation Safety Management;</a:t>
            </a:r>
          </a:p>
          <a:p>
            <a:pPr algn="just"/>
            <a:r>
              <a:rPr lang="en-US" sz="2300" dirty="0" smtClean="0">
                <a:cs typeface="B Mitra" pitchFamily="2" charset="-78"/>
              </a:rPr>
              <a:t>Environmental Protection and Monitoring Management ;</a:t>
            </a:r>
          </a:p>
          <a:p>
            <a:pPr algn="just"/>
            <a:r>
              <a:rPr lang="en-US" sz="2300" dirty="0" smtClean="0">
                <a:cs typeface="B Mitra" pitchFamily="2" charset="-78"/>
              </a:rPr>
              <a:t>Management of Management System and Supervision;</a:t>
            </a:r>
          </a:p>
          <a:p>
            <a:pPr algn="just"/>
            <a:r>
              <a:rPr lang="en-US" sz="2300" dirty="0">
                <a:cs typeface="B Mitra" pitchFamily="2" charset="-78"/>
              </a:rPr>
              <a:t>Information </a:t>
            </a:r>
            <a:r>
              <a:rPr lang="en-US" sz="2300" dirty="0" smtClean="0">
                <a:cs typeface="B Mitra" pitchFamily="2" charset="-78"/>
              </a:rPr>
              <a:t>Technology and Communication Management ;</a:t>
            </a:r>
          </a:p>
          <a:p>
            <a:pPr algn="just"/>
            <a:r>
              <a:rPr lang="en-US" sz="2300" dirty="0" smtClean="0">
                <a:cs typeface="B Mitra" pitchFamily="2" charset="-78"/>
              </a:rPr>
              <a:t>Crisis Management and Passive Defense Committee Secretary;</a:t>
            </a:r>
          </a:p>
          <a:p>
            <a:pPr algn="just"/>
            <a:r>
              <a:rPr lang="en-US" sz="2300" dirty="0" smtClean="0">
                <a:cs typeface="B Mitra" pitchFamily="2" charset="-78"/>
              </a:rPr>
              <a:t>Production Division;</a:t>
            </a:r>
            <a:endParaRPr lang="en-US" sz="2300" dirty="0">
              <a:cs typeface="B Mitra" pitchFamily="2" charset="-78"/>
            </a:endParaRPr>
          </a:p>
          <a:p>
            <a:endParaRPr lang="ru-RU" sz="2300" b="1" dirty="0"/>
          </a:p>
          <a:p>
            <a:pPr marL="0" indent="0">
              <a:buNone/>
            </a:pPr>
            <a:r>
              <a:rPr lang="ru-RU" sz="2300" b="1" u="sng" dirty="0"/>
              <a:t>Внутренние отделы, участвующие в учениях </a:t>
            </a:r>
            <a:endParaRPr lang="en-US" sz="2300" b="1" u="sng" dirty="0" smtClean="0"/>
          </a:p>
          <a:p>
            <a:pPr marL="0" indent="0">
              <a:buNone/>
            </a:pPr>
            <a:r>
              <a:rPr lang="ru-RU" sz="2300" dirty="0" smtClean="0"/>
              <a:t>Это </a:t>
            </a:r>
            <a:r>
              <a:rPr lang="ru-RU" sz="2300" dirty="0"/>
              <a:t>упражнение проводится ежегодно в резервном центре кризисного управления завода, в котором участвуют представители следующих внутренних подразделений: </a:t>
            </a:r>
            <a:endParaRPr lang="en-US" sz="2300" dirty="0" smtClean="0"/>
          </a:p>
          <a:p>
            <a:r>
              <a:rPr lang="ru-RU" sz="2300" dirty="0" smtClean="0"/>
              <a:t>Заместитель </a:t>
            </a:r>
            <a:r>
              <a:rPr lang="ru-RU" sz="2300" dirty="0"/>
              <a:t>по безопасности и его заместитель; </a:t>
            </a:r>
            <a:endParaRPr lang="en-US" sz="2300" dirty="0" smtClean="0"/>
          </a:p>
          <a:p>
            <a:r>
              <a:rPr lang="ru-RU" sz="2300" dirty="0" smtClean="0"/>
              <a:t>Управление </a:t>
            </a:r>
            <a:r>
              <a:rPr lang="ru-RU" sz="2300" dirty="0"/>
              <a:t>аварийным планированием; </a:t>
            </a:r>
            <a:endParaRPr lang="en-US" sz="2300" dirty="0" smtClean="0"/>
          </a:p>
          <a:p>
            <a:r>
              <a:rPr lang="ru-RU" sz="2300" dirty="0" smtClean="0"/>
              <a:t>Управление </a:t>
            </a:r>
            <a:r>
              <a:rPr lang="ru-RU" sz="2300" dirty="0"/>
              <a:t>радиационной безопасностью</a:t>
            </a:r>
            <a:r>
              <a:rPr lang="ru-RU" sz="2300" dirty="0" smtClean="0"/>
              <a:t>; </a:t>
            </a:r>
            <a:endParaRPr lang="en-US" sz="2300" dirty="0" smtClean="0"/>
          </a:p>
          <a:p>
            <a:r>
              <a:rPr lang="ru-RU" sz="2300" dirty="0" smtClean="0"/>
              <a:t>Управление </a:t>
            </a:r>
            <a:r>
              <a:rPr lang="ru-RU" sz="2300" dirty="0"/>
              <a:t>охраной окружающей среды и мониторингом; </a:t>
            </a:r>
            <a:endParaRPr lang="en-US" sz="2300" dirty="0" smtClean="0"/>
          </a:p>
          <a:p>
            <a:r>
              <a:rPr lang="ru-RU" sz="2300" dirty="0" smtClean="0"/>
              <a:t>Управление </a:t>
            </a:r>
            <a:r>
              <a:rPr lang="ru-RU" sz="2300" dirty="0"/>
              <a:t>системой менеджмента и надзора; </a:t>
            </a:r>
            <a:endParaRPr lang="en-US" sz="2300" dirty="0" smtClean="0"/>
          </a:p>
          <a:p>
            <a:r>
              <a:rPr lang="ru-RU" sz="2300" dirty="0" smtClean="0"/>
              <a:t>Информационные </a:t>
            </a:r>
            <a:r>
              <a:rPr lang="ru-RU" sz="2300" dirty="0"/>
              <a:t>технологии и коммуникационный менеджмент; </a:t>
            </a:r>
            <a:endParaRPr lang="en-US" sz="2300" dirty="0" smtClean="0"/>
          </a:p>
          <a:p>
            <a:r>
              <a:rPr lang="ru-RU" sz="2300" dirty="0" smtClean="0"/>
              <a:t>Секретарь </a:t>
            </a:r>
            <a:r>
              <a:rPr lang="ru-RU" sz="2300" dirty="0"/>
              <a:t>Комитета по антикризисному управлению и пассивной защите; </a:t>
            </a:r>
            <a:endParaRPr lang="en-US" sz="2300" dirty="0" smtClean="0"/>
          </a:p>
          <a:p>
            <a:r>
              <a:rPr lang="ru-RU" sz="2300" dirty="0" smtClean="0"/>
              <a:t>Производственный </a:t>
            </a:r>
            <a:r>
              <a:rPr lang="ru-RU" sz="2300" dirty="0"/>
              <a:t>отдел</a:t>
            </a:r>
            <a:r>
              <a:rPr lang="ru-RU" sz="2300" dirty="0" smtClean="0"/>
              <a:t>;</a:t>
            </a:r>
            <a:endParaRPr lang="ru-RU" sz="2300" dirty="0"/>
          </a:p>
        </p:txBody>
      </p:sp>
      <p:sp>
        <p:nvSpPr>
          <p:cNvPr id="3" name="Rectangle 2"/>
          <p:cNvSpPr/>
          <p:nvPr/>
        </p:nvSpPr>
        <p:spPr>
          <a:xfrm>
            <a:off x="467544" y="404664"/>
            <a:ext cx="7632848" cy="707886"/>
          </a:xfrm>
          <a:prstGeom prst="rect">
            <a:avLst/>
          </a:prstGeom>
        </p:spPr>
        <p:txBody>
          <a:bodyPr wrap="square">
            <a:spAutoFit/>
          </a:bodyPr>
          <a:lstStyle/>
          <a:p>
            <a:pPr marL="0" lvl="1" indent="0" algn="ctr">
              <a:buClr>
                <a:schemeClr val="accent2">
                  <a:lumMod val="75000"/>
                </a:schemeClr>
              </a:buClr>
              <a:buNone/>
            </a:pPr>
            <a:r>
              <a:rPr lang="en-US" sz="2000" b="1" dirty="0">
                <a:ea typeface="+mj-ea"/>
                <a:cs typeface="B Mitra" pitchFamily="2" charset="-78"/>
              </a:rPr>
              <a:t>Organization of Annual Communication Exercise with the RCC – WANO MC</a:t>
            </a:r>
            <a:endParaRPr lang="fa-IR" sz="2000" b="1" dirty="0">
              <a:ea typeface="+mj-ea"/>
              <a:cs typeface="B Mitra" pitchFamily="2" charset="-78"/>
            </a:endParaRPr>
          </a:p>
        </p:txBody>
      </p:sp>
    </p:spTree>
    <p:extLst>
      <p:ext uri="{BB962C8B-B14F-4D97-AF65-F5344CB8AC3E}">
        <p14:creationId xmlns:p14="http://schemas.microsoft.com/office/powerpoint/2010/main" val="20217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412776"/>
            <a:ext cx="8686800" cy="4392488"/>
          </a:xfrm>
        </p:spPr>
        <p:txBody>
          <a:bodyPr>
            <a:normAutofit/>
          </a:bodyPr>
          <a:lstStyle/>
          <a:p>
            <a:pPr marL="36576" indent="0">
              <a:buNone/>
            </a:pPr>
            <a:r>
              <a:rPr lang="en-US" sz="1800" b="1" u="sng" dirty="0" smtClean="0">
                <a:cs typeface="B Mitra" pitchFamily="2" charset="-78"/>
              </a:rPr>
              <a:t>Running </a:t>
            </a:r>
            <a:r>
              <a:rPr lang="en-US" sz="1800" b="1" u="sng" dirty="0" smtClean="0">
                <a:cs typeface="B Mitra" pitchFamily="2" charset="-78"/>
              </a:rPr>
              <a:t>the Scenario in the Simulator</a:t>
            </a:r>
            <a:endParaRPr lang="fa-IR" sz="1800" b="1" u="sng" dirty="0" smtClean="0">
              <a:cs typeface="B Mitra" pitchFamily="2" charset="-78"/>
            </a:endParaRPr>
          </a:p>
          <a:p>
            <a:pPr marL="36576" indent="0" algn="ctr" rtl="1">
              <a:buNone/>
            </a:pPr>
            <a:endParaRPr lang="fa-IR" sz="1800" b="1" u="sng" dirty="0" smtClean="0">
              <a:solidFill>
                <a:schemeClr val="accent2">
                  <a:lumMod val="60000"/>
                  <a:lumOff val="40000"/>
                </a:schemeClr>
              </a:solidFill>
              <a:cs typeface="B Mitra" pitchFamily="2" charset="-78"/>
            </a:endParaRPr>
          </a:p>
          <a:p>
            <a:pPr marL="36576" indent="0" algn="just">
              <a:buNone/>
            </a:pPr>
            <a:r>
              <a:rPr lang="en-US" sz="1800" dirty="0" smtClean="0">
                <a:cs typeface="B Mitra" pitchFamily="2" charset="-78"/>
              </a:rPr>
              <a:t>Simultaneously, the exercise scenario will be run in the plant simulator so that in case of need, the information would be instantly made available to the Crisis Management Committee for filling the notification forms.</a:t>
            </a:r>
          </a:p>
          <a:p>
            <a:pPr marL="36576" indent="0" algn="just">
              <a:buNone/>
            </a:pPr>
            <a:endParaRPr lang="en-US" sz="1800" dirty="0" smtClean="0">
              <a:cs typeface="B Mitra" pitchFamily="2" charset="-78"/>
            </a:endParaRPr>
          </a:p>
          <a:p>
            <a:pPr marL="36576" indent="0" algn="just">
              <a:buNone/>
            </a:pPr>
            <a:r>
              <a:rPr lang="ru-RU" sz="1800" b="1" u="sng" dirty="0"/>
              <a:t>Запуск сценария в симуляторе </a:t>
            </a:r>
            <a:endParaRPr lang="en-US" sz="1800" b="1" u="sng" dirty="0" smtClean="0"/>
          </a:p>
          <a:p>
            <a:pPr marL="36576" indent="0" algn="just">
              <a:buNone/>
            </a:pPr>
            <a:r>
              <a:rPr lang="ru-RU" sz="1800" dirty="0" smtClean="0"/>
              <a:t>Одновременно </a:t>
            </a:r>
            <a:r>
              <a:rPr lang="ru-RU" sz="1800" dirty="0"/>
              <a:t>с этим сценарий учений будет запущен в симуляторе завода, так что в случае необходимости информация будет немедленно предоставлена ​​Комитету по управлению кризисами для заполнения форм уведомления.</a:t>
            </a:r>
            <a:endParaRPr lang="en-US" sz="1800" dirty="0">
              <a:latin typeface="Cambria" pitchFamily="18" charset="0"/>
              <a:cs typeface="B Mitra" pitchFamily="2" charset="-78"/>
            </a:endParaRPr>
          </a:p>
        </p:txBody>
      </p:sp>
      <p:sp>
        <p:nvSpPr>
          <p:cNvPr id="3" name="Rectangle 2"/>
          <p:cNvSpPr/>
          <p:nvPr/>
        </p:nvSpPr>
        <p:spPr>
          <a:xfrm>
            <a:off x="467544" y="404664"/>
            <a:ext cx="7632848" cy="707886"/>
          </a:xfrm>
          <a:prstGeom prst="rect">
            <a:avLst/>
          </a:prstGeom>
        </p:spPr>
        <p:txBody>
          <a:bodyPr wrap="square">
            <a:spAutoFit/>
          </a:bodyPr>
          <a:lstStyle/>
          <a:p>
            <a:pPr marL="0" lvl="1" indent="0" algn="ctr">
              <a:buClr>
                <a:schemeClr val="accent2">
                  <a:lumMod val="75000"/>
                </a:schemeClr>
              </a:buClr>
              <a:buNone/>
            </a:pPr>
            <a:r>
              <a:rPr lang="en-US" sz="2000" b="1" dirty="0">
                <a:ea typeface="+mj-ea"/>
                <a:cs typeface="B Mitra" pitchFamily="2" charset="-78"/>
              </a:rPr>
              <a:t>Organization of Annual Communication Exercise with the RCC – WANO MC</a:t>
            </a:r>
            <a:endParaRPr lang="fa-IR" sz="2000" b="1" dirty="0">
              <a:ea typeface="+mj-ea"/>
              <a:cs typeface="B Mitra" pitchFamily="2" charset="-78"/>
            </a:endParaRPr>
          </a:p>
        </p:txBody>
      </p:sp>
    </p:spTree>
    <p:extLst>
      <p:ext uri="{BB962C8B-B14F-4D97-AF65-F5344CB8AC3E}">
        <p14:creationId xmlns:p14="http://schemas.microsoft.com/office/powerpoint/2010/main" val="780379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556792"/>
            <a:ext cx="8686800" cy="4248472"/>
          </a:xfrm>
        </p:spPr>
        <p:txBody>
          <a:bodyPr>
            <a:noAutofit/>
          </a:bodyPr>
          <a:lstStyle/>
          <a:p>
            <a:pPr marL="36576" indent="0">
              <a:buNone/>
            </a:pPr>
            <a:r>
              <a:rPr lang="en-US" sz="2000" b="1" u="sng" dirty="0" smtClean="0">
                <a:cs typeface="B Mitra" pitchFamily="2" charset="-78"/>
              </a:rPr>
              <a:t>Running </a:t>
            </a:r>
            <a:r>
              <a:rPr lang="en-US" sz="2000" b="1" u="sng" dirty="0" smtClean="0">
                <a:cs typeface="B Mitra" pitchFamily="2" charset="-78"/>
              </a:rPr>
              <a:t>the Radioactive Materials Dispersion Modeling Software</a:t>
            </a:r>
            <a:endParaRPr lang="fa-IR" sz="2000" b="1" u="sng" dirty="0" smtClean="0">
              <a:cs typeface="B Mitra" pitchFamily="2" charset="-78"/>
            </a:endParaRPr>
          </a:p>
          <a:p>
            <a:pPr marL="36576" indent="0" algn="just">
              <a:buNone/>
            </a:pPr>
            <a:r>
              <a:rPr lang="en-US" sz="2000" dirty="0" smtClean="0">
                <a:cs typeface="B Mitra" pitchFamily="2" charset="-78"/>
              </a:rPr>
              <a:t>The </a:t>
            </a:r>
            <a:r>
              <a:rPr lang="en-US" sz="2000" dirty="0">
                <a:cs typeface="B Mitra" pitchFamily="2" charset="-78"/>
              </a:rPr>
              <a:t>radiation status of the plant perimeter </a:t>
            </a:r>
            <a:r>
              <a:rPr lang="en-US" sz="2000" dirty="0" smtClean="0">
                <a:cs typeface="B Mitra" pitchFamily="2" charset="-78"/>
              </a:rPr>
              <a:t>is monitored </a:t>
            </a:r>
            <a:r>
              <a:rPr lang="en-US" sz="2000" dirty="0">
                <a:cs typeface="B Mitra" pitchFamily="2" charset="-78"/>
              </a:rPr>
              <a:t>v</a:t>
            </a:r>
            <a:r>
              <a:rPr lang="en-US" sz="2000" dirty="0" smtClean="0">
                <a:cs typeface="B Mitra" pitchFamily="2" charset="-78"/>
              </a:rPr>
              <a:t>ia the online radiation monitoring system. Moreover, </a:t>
            </a:r>
            <a:r>
              <a:rPr lang="en-US" sz="2000" dirty="0">
                <a:cs typeface="B Mitra" pitchFamily="2" charset="-78"/>
              </a:rPr>
              <a:t>the </a:t>
            </a:r>
            <a:r>
              <a:rPr lang="en-US" sz="2000" dirty="0" smtClean="0">
                <a:cs typeface="B Mitra" pitchFamily="2" charset="-78"/>
              </a:rPr>
              <a:t>radioactive materials dispersion modeling software would be run and information relevant to it </a:t>
            </a:r>
            <a:r>
              <a:rPr lang="en-US" sz="2000" dirty="0" smtClean="0">
                <a:cs typeface="B Mitra" pitchFamily="2" charset="-78"/>
              </a:rPr>
              <a:t>would </a:t>
            </a:r>
            <a:r>
              <a:rPr lang="en-US" sz="2000" dirty="0" smtClean="0">
                <a:cs typeface="B Mitra" pitchFamily="2" charset="-78"/>
              </a:rPr>
              <a:t>be made available to the Crisis Management Committee</a:t>
            </a:r>
            <a:r>
              <a:rPr lang="en-US" sz="2000" dirty="0" smtClean="0">
                <a:cs typeface="B Mitra" pitchFamily="2" charset="-78"/>
              </a:rPr>
              <a:t>.</a:t>
            </a:r>
          </a:p>
          <a:p>
            <a:pPr marL="36576" indent="0" algn="just">
              <a:buNone/>
            </a:pPr>
            <a:endParaRPr lang="en-US" sz="2000" dirty="0">
              <a:cs typeface="B Mitra" pitchFamily="2" charset="-78"/>
            </a:endParaRPr>
          </a:p>
          <a:p>
            <a:pPr marL="36576" indent="0" algn="just">
              <a:buNone/>
            </a:pPr>
            <a:r>
              <a:rPr lang="ru-RU" sz="2000" b="1" u="sng" dirty="0"/>
              <a:t>Запуск программного обеспечения для моделирования рассеивания радиоактивных </a:t>
            </a:r>
            <a:r>
              <a:rPr lang="ru-RU" sz="2000" b="1" u="sng" dirty="0" smtClean="0"/>
              <a:t>материалов</a:t>
            </a:r>
            <a:endParaRPr lang="en-US" sz="2000" b="1" u="sng" dirty="0" smtClean="0"/>
          </a:p>
          <a:p>
            <a:pPr marL="36576" indent="0" algn="just">
              <a:buNone/>
            </a:pPr>
            <a:r>
              <a:rPr lang="ru-RU" sz="2000" dirty="0" smtClean="0"/>
              <a:t>Радиационное </a:t>
            </a:r>
            <a:r>
              <a:rPr lang="ru-RU" sz="2000" dirty="0"/>
              <a:t>состояние периметра завода контролируется с помощью онлайн-системы радиационного контроля. Кроме того, будет запущено программное обеспечение для моделирования распространения радиоактивных материалов, и информация, имеющая отношение к нему, будет доступна Комитету по управлению кризисными ситуациями.</a:t>
            </a:r>
            <a:endParaRPr lang="en-US" sz="2000" dirty="0">
              <a:cs typeface="B Mitra" pitchFamily="2" charset="-78"/>
            </a:endParaRPr>
          </a:p>
        </p:txBody>
      </p:sp>
      <p:sp>
        <p:nvSpPr>
          <p:cNvPr id="3" name="Rectangle 2"/>
          <p:cNvSpPr/>
          <p:nvPr/>
        </p:nvSpPr>
        <p:spPr>
          <a:xfrm>
            <a:off x="467544" y="404664"/>
            <a:ext cx="7632848" cy="707886"/>
          </a:xfrm>
          <a:prstGeom prst="rect">
            <a:avLst/>
          </a:prstGeom>
        </p:spPr>
        <p:txBody>
          <a:bodyPr wrap="square">
            <a:spAutoFit/>
          </a:bodyPr>
          <a:lstStyle/>
          <a:p>
            <a:pPr marL="0" lvl="1" indent="0" algn="ctr">
              <a:buClr>
                <a:schemeClr val="accent2">
                  <a:lumMod val="75000"/>
                </a:schemeClr>
              </a:buClr>
              <a:buNone/>
            </a:pPr>
            <a:r>
              <a:rPr lang="en-US" sz="2000" b="1" dirty="0">
                <a:ea typeface="+mj-ea"/>
                <a:cs typeface="B Mitra" pitchFamily="2" charset="-78"/>
              </a:rPr>
              <a:t>Organization of Annual Communication Exercise with the RCC – WANO MC</a:t>
            </a:r>
            <a:endParaRPr lang="fa-IR" sz="2000" b="1" dirty="0">
              <a:ea typeface="+mj-ea"/>
              <a:cs typeface="B Mitra" pitchFamily="2" charset="-78"/>
            </a:endParaRPr>
          </a:p>
        </p:txBody>
      </p:sp>
    </p:spTree>
    <p:extLst>
      <p:ext uri="{BB962C8B-B14F-4D97-AF65-F5344CB8AC3E}">
        <p14:creationId xmlns:p14="http://schemas.microsoft.com/office/powerpoint/2010/main" val="2693808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1196752"/>
            <a:ext cx="8229600" cy="5040559"/>
          </a:xfrm>
        </p:spPr>
        <p:txBody>
          <a:bodyPr>
            <a:noAutofit/>
          </a:bodyPr>
          <a:lstStyle/>
          <a:p>
            <a:pPr marL="0" indent="0">
              <a:buNone/>
            </a:pPr>
            <a:r>
              <a:rPr lang="en-US" sz="1400" b="1" dirty="0">
                <a:cs typeface="B Mitra" pitchFamily="2" charset="-78"/>
              </a:rPr>
              <a:t>Questions of Corrective Action of the RCC Exercise</a:t>
            </a:r>
            <a:r>
              <a:rPr lang="en-US" sz="1400" b="1" dirty="0" smtClean="0">
                <a:cs typeface="Times New Roman" pitchFamily="18" charset="0"/>
              </a:rPr>
              <a:t> </a:t>
            </a:r>
            <a:endParaRPr lang="en-US" sz="1400" dirty="0">
              <a:cs typeface="B Mitra" pitchFamily="2" charset="-78"/>
            </a:endParaRPr>
          </a:p>
          <a:p>
            <a:pPr marL="0" indent="0" algn="just" rtl="0">
              <a:buNone/>
            </a:pPr>
            <a:r>
              <a:rPr lang="fa-IR" sz="1400" dirty="0" smtClean="0">
                <a:cs typeface="Times New Roman" pitchFamily="18" charset="0"/>
              </a:rPr>
              <a:t>1</a:t>
            </a:r>
            <a:r>
              <a:rPr lang="en-US" sz="1400" dirty="0" smtClean="0">
                <a:cs typeface="Times New Roman" pitchFamily="18" charset="0"/>
              </a:rPr>
              <a:t>- How </a:t>
            </a:r>
            <a:r>
              <a:rPr lang="en-US" sz="1400" dirty="0">
                <a:cs typeface="Times New Roman" pitchFamily="18" charset="0"/>
              </a:rPr>
              <a:t>to establish a satellite communication system (non-cable) in crisis management centers and operating the system and given the high cost of establishing a satellite communication system, what is the alternative solution considering the systems used in other countries</a:t>
            </a:r>
            <a:r>
              <a:rPr lang="en-US" sz="1400" dirty="0" smtClean="0">
                <a:cs typeface="Times New Roman" pitchFamily="18" charset="0"/>
              </a:rPr>
              <a:t>?</a:t>
            </a:r>
          </a:p>
          <a:p>
            <a:pPr marL="0" indent="0" algn="just" rtl="0">
              <a:buNone/>
            </a:pPr>
            <a:r>
              <a:rPr lang="en-US" sz="1400" dirty="0" smtClean="0">
                <a:cs typeface="Times New Roman" pitchFamily="18" charset="0"/>
              </a:rPr>
              <a:t>2-How </a:t>
            </a:r>
            <a:r>
              <a:rPr lang="en-US" sz="1400" dirty="0">
                <a:cs typeface="Times New Roman" pitchFamily="18" charset="0"/>
              </a:rPr>
              <a:t>to download clips and educational files for new systems used in crisis management </a:t>
            </a:r>
            <a:r>
              <a:rPr lang="en-US" sz="1400" dirty="0" smtClean="0">
                <a:cs typeface="Times New Roman" pitchFamily="18" charset="0"/>
              </a:rPr>
              <a:t>centers?</a:t>
            </a:r>
          </a:p>
          <a:p>
            <a:pPr marL="0" indent="0" algn="just" rtl="0">
              <a:buNone/>
            </a:pPr>
            <a:r>
              <a:rPr lang="en-US" sz="1400" dirty="0" smtClean="0">
                <a:cs typeface="Times New Roman" pitchFamily="18" charset="0"/>
              </a:rPr>
              <a:t>3-A </a:t>
            </a:r>
            <a:r>
              <a:rPr lang="en-US" sz="1400" dirty="0">
                <a:cs typeface="Times New Roman" pitchFamily="18" charset="0"/>
              </a:rPr>
              <a:t>sample of activities undertaken to improve relationships with people outside the site in terms of cooperation and support for nuclear </a:t>
            </a:r>
            <a:r>
              <a:rPr lang="en-US" sz="1400" dirty="0" smtClean="0">
                <a:cs typeface="Times New Roman" pitchFamily="18" charset="0"/>
              </a:rPr>
              <a:t>activities?</a:t>
            </a:r>
          </a:p>
          <a:p>
            <a:pPr marL="0" indent="0" algn="just" rtl="0">
              <a:buNone/>
            </a:pPr>
            <a:r>
              <a:rPr lang="en-US" sz="1400" dirty="0" smtClean="0">
                <a:cs typeface="Times New Roman" pitchFamily="18" charset="0"/>
              </a:rPr>
              <a:t>4- </a:t>
            </a:r>
            <a:r>
              <a:rPr lang="en-US" sz="1400" dirty="0" smtClean="0">
                <a:cs typeface="Times New Roman" pitchFamily="18" charset="0"/>
              </a:rPr>
              <a:t>Is it a requirement to use the forms in both English and Russian language?</a:t>
            </a:r>
          </a:p>
          <a:p>
            <a:pPr marL="0" indent="0" algn="just" rtl="0">
              <a:buNone/>
            </a:pPr>
            <a:r>
              <a:rPr lang="en-US" sz="1400" dirty="0" smtClean="0">
                <a:cs typeface="Times New Roman" pitchFamily="18" charset="0"/>
              </a:rPr>
              <a:t>5- Is it a requirement to send the filled up forms via fax and email  at the same time or just email is enough</a:t>
            </a:r>
            <a:r>
              <a:rPr lang="en-US" sz="1400" dirty="0" smtClean="0">
                <a:cs typeface="Times New Roman" pitchFamily="18" charset="0"/>
              </a:rPr>
              <a:t>?</a:t>
            </a:r>
          </a:p>
          <a:p>
            <a:pPr marL="0" indent="0" algn="just" rtl="0">
              <a:buNone/>
            </a:pPr>
            <a:endParaRPr lang="en-US" sz="1400" dirty="0">
              <a:cs typeface="Times New Roman" pitchFamily="18" charset="0"/>
            </a:endParaRPr>
          </a:p>
          <a:p>
            <a:pPr marL="0" indent="0" algn="just">
              <a:buNone/>
            </a:pPr>
            <a:r>
              <a:rPr lang="ru-RU" sz="1400" b="1" dirty="0">
                <a:cs typeface="B Mitra" pitchFamily="2" charset="-78"/>
              </a:rPr>
              <a:t>Вопросы по корректирующим действиям учения ПКР 1- </a:t>
            </a:r>
            <a:endParaRPr lang="en-US" sz="1400" b="1" dirty="0">
              <a:cs typeface="B Mitra" pitchFamily="2" charset="-78"/>
            </a:endParaRPr>
          </a:p>
          <a:p>
            <a:pPr marL="0" indent="0" algn="just">
              <a:buNone/>
            </a:pPr>
            <a:r>
              <a:rPr lang="en-US" sz="1400" dirty="0" smtClean="0"/>
              <a:t>1- </a:t>
            </a:r>
            <a:r>
              <a:rPr lang="ru-RU" sz="1400" dirty="0" smtClean="0"/>
              <a:t>Как </a:t>
            </a:r>
            <a:r>
              <a:rPr lang="ru-RU" sz="1400" dirty="0"/>
              <a:t>установить систему спутниковой связи (некабельной) в центрах кризисного управления и эксплуатации системы, а учитывая высокую стоимость создания системы спутниковой связи, какое альтернативное решение с учетом систем, используемых в других странах</a:t>
            </a:r>
            <a:r>
              <a:rPr lang="ru-RU" sz="1400" dirty="0" smtClean="0"/>
              <a:t>?</a:t>
            </a:r>
            <a:endParaRPr lang="en-US" sz="1400" dirty="0" smtClean="0"/>
          </a:p>
          <a:p>
            <a:pPr marL="0" indent="0" algn="just">
              <a:buNone/>
            </a:pPr>
            <a:r>
              <a:rPr lang="ru-RU" sz="1400" dirty="0" smtClean="0"/>
              <a:t> </a:t>
            </a:r>
            <a:r>
              <a:rPr lang="ru-RU" sz="1400" dirty="0"/>
              <a:t>2-Как скачать клипы и учебные файлы для новых систем, используемых в центрах кризисного управления? </a:t>
            </a:r>
            <a:endParaRPr lang="en-US" sz="1400" dirty="0" smtClean="0"/>
          </a:p>
          <a:p>
            <a:pPr marL="0" indent="0" algn="just">
              <a:buNone/>
            </a:pPr>
            <a:r>
              <a:rPr lang="ru-RU" sz="1400" dirty="0" smtClean="0"/>
              <a:t>3-Образец </a:t>
            </a:r>
            <a:r>
              <a:rPr lang="ru-RU" sz="1400" dirty="0"/>
              <a:t>мероприятий, предпринятых для улучшения отношений с людьми за пределами площадки в плане сотрудничества и поддержки ядерной деятельности? </a:t>
            </a:r>
            <a:endParaRPr lang="en-US" sz="1400" dirty="0" smtClean="0"/>
          </a:p>
          <a:p>
            <a:pPr marL="0" indent="0" algn="just">
              <a:buNone/>
            </a:pPr>
            <a:r>
              <a:rPr lang="ru-RU" sz="1400" dirty="0" smtClean="0"/>
              <a:t>4- </a:t>
            </a:r>
            <a:r>
              <a:rPr lang="ru-RU" sz="1400" dirty="0"/>
              <a:t>Обязательно ли использовать формы на английском и русском языках? </a:t>
            </a:r>
            <a:endParaRPr lang="en-US" sz="1400" dirty="0" smtClean="0"/>
          </a:p>
          <a:p>
            <a:pPr marL="0" indent="0" algn="just">
              <a:buNone/>
            </a:pPr>
            <a:r>
              <a:rPr lang="ru-RU" sz="1400" dirty="0" smtClean="0"/>
              <a:t>5- </a:t>
            </a:r>
            <a:r>
              <a:rPr lang="ru-RU" sz="1400" dirty="0"/>
              <a:t>Обязательно ли отправлять заполненные формы по факсу и электронной почте одновременно или достаточно электронной почты?</a:t>
            </a:r>
            <a:endParaRPr lang="en-US" sz="1400" dirty="0" smtClean="0">
              <a:cs typeface="Times New Roman" pitchFamily="18" charset="0"/>
            </a:endParaRPr>
          </a:p>
        </p:txBody>
      </p:sp>
      <p:sp>
        <p:nvSpPr>
          <p:cNvPr id="5" name="Title 1"/>
          <p:cNvSpPr>
            <a:spLocks noGrp="1"/>
          </p:cNvSpPr>
          <p:nvPr>
            <p:ph type="title"/>
          </p:nvPr>
        </p:nvSpPr>
        <p:spPr>
          <a:xfrm>
            <a:off x="251520" y="1772816"/>
            <a:ext cx="8229600" cy="548680"/>
          </a:xfrm>
        </p:spPr>
        <p:txBody>
          <a:bodyPr>
            <a:noAutofit/>
          </a:bodyPr>
          <a:lstStyle/>
          <a:p>
            <a:pPr algn="ctr" rtl="1"/>
            <a:r>
              <a:rPr lang="en-US" sz="2800" b="1" dirty="0" smtClean="0">
                <a:solidFill>
                  <a:srgbClr val="FFC000"/>
                </a:solidFill>
                <a:latin typeface="Times New Roman" pitchFamily="18" charset="0"/>
                <a:cs typeface="B Mitra" pitchFamily="2" charset="-78"/>
              </a:rPr>
              <a:t/>
            </a:r>
            <a:br>
              <a:rPr lang="en-US" sz="2800" b="1" dirty="0" smtClean="0">
                <a:solidFill>
                  <a:srgbClr val="FFC000"/>
                </a:solidFill>
                <a:latin typeface="Times New Roman" pitchFamily="18" charset="0"/>
                <a:cs typeface="B Mitra" pitchFamily="2" charset="-78"/>
              </a:rPr>
            </a:br>
            <a:r>
              <a:rPr lang="en-US" sz="2800" b="1" dirty="0">
                <a:solidFill>
                  <a:srgbClr val="FFC000"/>
                </a:solidFill>
                <a:latin typeface="Times New Roman" pitchFamily="18" charset="0"/>
                <a:cs typeface="B Mitra" pitchFamily="2" charset="-78"/>
              </a:rPr>
              <a:t/>
            </a:r>
            <a:br>
              <a:rPr lang="en-US" sz="2800" b="1" dirty="0">
                <a:solidFill>
                  <a:srgbClr val="FFC000"/>
                </a:solidFill>
                <a:latin typeface="Times New Roman" pitchFamily="18" charset="0"/>
                <a:cs typeface="B Mitra" pitchFamily="2" charset="-78"/>
              </a:rPr>
            </a:br>
            <a:r>
              <a:rPr lang="fa-IR" sz="2800" b="1" dirty="0">
                <a:solidFill>
                  <a:srgbClr val="FFC000"/>
                </a:solidFill>
                <a:latin typeface="Times New Roman" pitchFamily="18" charset="0"/>
                <a:cs typeface="B Mitra" pitchFamily="2" charset="-78"/>
              </a:rPr>
              <a:t/>
            </a:r>
            <a:br>
              <a:rPr lang="fa-IR" sz="2800" b="1" dirty="0">
                <a:solidFill>
                  <a:srgbClr val="FFC000"/>
                </a:solidFill>
                <a:latin typeface="Times New Roman" pitchFamily="18" charset="0"/>
                <a:cs typeface="B Mitra" pitchFamily="2" charset="-78"/>
              </a:rPr>
            </a:br>
            <a:r>
              <a:rPr lang="fa-IR" sz="2800" b="1" dirty="0">
                <a:solidFill>
                  <a:srgbClr val="FFC000"/>
                </a:solidFill>
                <a:latin typeface="Times New Roman" pitchFamily="18" charset="0"/>
                <a:cs typeface="B Mitra" pitchFamily="2" charset="-78"/>
              </a:rPr>
              <a:t/>
            </a:r>
            <a:br>
              <a:rPr lang="fa-IR" sz="2800" b="1" dirty="0">
                <a:solidFill>
                  <a:srgbClr val="FFC000"/>
                </a:solidFill>
                <a:latin typeface="Times New Roman" pitchFamily="18" charset="0"/>
                <a:cs typeface="B Mitra" pitchFamily="2" charset="-78"/>
              </a:rPr>
            </a:br>
            <a:endParaRPr lang="fa-IR" sz="2800" b="1" dirty="0">
              <a:solidFill>
                <a:srgbClr val="FFC000"/>
              </a:solidFill>
              <a:latin typeface="Times New Roman" pitchFamily="18" charset="0"/>
              <a:cs typeface="Times New Roman" pitchFamily="18" charset="0"/>
            </a:endParaRPr>
          </a:p>
        </p:txBody>
      </p:sp>
      <p:sp>
        <p:nvSpPr>
          <p:cNvPr id="6" name="Rectangle 5"/>
          <p:cNvSpPr/>
          <p:nvPr/>
        </p:nvSpPr>
        <p:spPr>
          <a:xfrm>
            <a:off x="467544" y="404664"/>
            <a:ext cx="7632848" cy="707886"/>
          </a:xfrm>
          <a:prstGeom prst="rect">
            <a:avLst/>
          </a:prstGeom>
        </p:spPr>
        <p:txBody>
          <a:bodyPr wrap="square">
            <a:spAutoFit/>
          </a:bodyPr>
          <a:lstStyle/>
          <a:p>
            <a:pPr marL="0" lvl="1" indent="0" algn="ctr">
              <a:buClr>
                <a:schemeClr val="accent2">
                  <a:lumMod val="75000"/>
                </a:schemeClr>
              </a:buClr>
              <a:buNone/>
            </a:pPr>
            <a:r>
              <a:rPr lang="en-US" sz="2000" b="1" dirty="0">
                <a:ea typeface="+mj-ea"/>
                <a:cs typeface="B Mitra" pitchFamily="2" charset="-78"/>
              </a:rPr>
              <a:t>Organization of Annual Communication Exercise with the RCC – WANO MC</a:t>
            </a:r>
            <a:endParaRPr lang="fa-IR" sz="2000" b="1" dirty="0">
              <a:ea typeface="+mj-ea"/>
              <a:cs typeface="B Mitra" pitchFamily="2" charset="-78"/>
            </a:endParaRPr>
          </a:p>
        </p:txBody>
      </p:sp>
    </p:spTree>
    <p:extLst>
      <p:ext uri="{BB962C8B-B14F-4D97-AF65-F5344CB8AC3E}">
        <p14:creationId xmlns:p14="http://schemas.microsoft.com/office/powerpoint/2010/main" val="2045011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1340769"/>
            <a:ext cx="8127906" cy="4104456"/>
          </a:xfrm>
        </p:spPr>
        <p:txBody>
          <a:bodyPr>
            <a:normAutofit/>
          </a:bodyPr>
          <a:lstStyle/>
          <a:p>
            <a:pPr lvl="1" algn="justLow" rtl="0">
              <a:buFont typeface="Arial" pitchFamily="34" charset="0"/>
              <a:buChar char="•"/>
            </a:pPr>
            <a:r>
              <a:rPr lang="en-GB" sz="2000" dirty="0" smtClean="0">
                <a:cs typeface="Times New Roman" pitchFamily="18" charset="0"/>
              </a:rPr>
              <a:t>BNPP-1</a:t>
            </a:r>
            <a:r>
              <a:rPr lang="fa-IR" sz="2000" dirty="0" smtClean="0">
                <a:cs typeface="Times New Roman" pitchFamily="18" charset="0"/>
              </a:rPr>
              <a:t> </a:t>
            </a:r>
            <a:r>
              <a:rPr lang="en-US" sz="2000" dirty="0" smtClean="0">
                <a:cs typeface="Times New Roman" pitchFamily="18" charset="0"/>
              </a:rPr>
              <a:t>and NPPD</a:t>
            </a:r>
            <a:r>
              <a:rPr lang="en-GB" sz="2000" dirty="0" smtClean="0">
                <a:cs typeface="Times New Roman" pitchFamily="18" charset="0"/>
              </a:rPr>
              <a:t> </a:t>
            </a:r>
            <a:r>
              <a:rPr lang="en-GB" sz="2000" dirty="0">
                <a:cs typeface="Times New Roman" pitchFamily="18" charset="0"/>
              </a:rPr>
              <a:t>conducted </a:t>
            </a:r>
            <a:r>
              <a:rPr lang="en-GB" sz="2000" dirty="0" smtClean="0">
                <a:cs typeface="Times New Roman" pitchFamily="18" charset="0"/>
              </a:rPr>
              <a:t>VTC at</a:t>
            </a:r>
            <a:r>
              <a:rPr lang="en-US" sz="2000" dirty="0" smtClean="0">
                <a:cs typeface="Times New Roman" pitchFamily="18" charset="0"/>
              </a:rPr>
              <a:t> 15.1.2019</a:t>
            </a:r>
            <a:r>
              <a:rPr lang="en-US" sz="2000" dirty="0">
                <a:cs typeface="Times New Roman" pitchFamily="18" charset="0"/>
              </a:rPr>
              <a:t>, 9.04.2019, 2.07.2019 and 8.10</a:t>
            </a:r>
            <a:r>
              <a:rPr lang="fa-IR" sz="2000" dirty="0">
                <a:cs typeface="Times New Roman" pitchFamily="18" charset="0"/>
              </a:rPr>
              <a:t>.</a:t>
            </a:r>
            <a:r>
              <a:rPr lang="en-US" sz="2000" dirty="0">
                <a:cs typeface="Times New Roman" pitchFamily="18" charset="0"/>
              </a:rPr>
              <a:t>2019 </a:t>
            </a:r>
            <a:r>
              <a:rPr lang="fa-IR" sz="2000" dirty="0">
                <a:cs typeface="Times New Roman" pitchFamily="18" charset="0"/>
              </a:rPr>
              <a:t> </a:t>
            </a:r>
            <a:r>
              <a:rPr lang="en-GB" sz="2000" dirty="0">
                <a:cs typeface="Times New Roman" pitchFamily="18" charset="0"/>
              </a:rPr>
              <a:t> in Cooperation with RCC </a:t>
            </a:r>
            <a:r>
              <a:rPr lang="en-GB" sz="2000" dirty="0" smtClean="0">
                <a:cs typeface="Times New Roman" pitchFamily="18" charset="0"/>
              </a:rPr>
              <a:t>.</a:t>
            </a:r>
            <a:endParaRPr lang="ru-RU" sz="2000" dirty="0" smtClean="0">
              <a:cs typeface="Times New Roman" pitchFamily="18" charset="0"/>
            </a:endParaRPr>
          </a:p>
          <a:p>
            <a:pPr lvl="1" algn="justLow" rtl="0">
              <a:buFont typeface="Arial" pitchFamily="34" charset="0"/>
              <a:buChar char="•"/>
            </a:pPr>
            <a:r>
              <a:rPr lang="ru-RU" sz="2000" dirty="0" smtClean="0">
                <a:cs typeface="Times New Roman" pitchFamily="18" charset="0"/>
              </a:rPr>
              <a:t>ВКС выполняюшие АЭС Бушер-1 и НППД совместно с </a:t>
            </a:r>
            <a:r>
              <a:rPr lang="ru-RU" sz="2000" dirty="0">
                <a:cs typeface="Times New Roman" pitchFamily="18" charset="0"/>
              </a:rPr>
              <a:t>РКЦ в датах 15.1.2019, 9.04.2019, 2.07.2019 </a:t>
            </a:r>
            <a:r>
              <a:rPr lang="ru-RU" sz="2000" dirty="0" smtClean="0">
                <a:cs typeface="Times New Roman" pitchFamily="18" charset="0"/>
              </a:rPr>
              <a:t> </a:t>
            </a:r>
            <a:r>
              <a:rPr lang="ru-RU" sz="2000" dirty="0">
                <a:cs typeface="Times New Roman" pitchFamily="18" charset="0"/>
              </a:rPr>
              <a:t>и </a:t>
            </a:r>
            <a:r>
              <a:rPr lang="ru-RU" sz="2000" dirty="0" smtClean="0">
                <a:cs typeface="Times New Roman" pitchFamily="18" charset="0"/>
              </a:rPr>
              <a:t>8.10.2019.</a:t>
            </a:r>
            <a:endParaRPr lang="ru-RU" sz="2000" dirty="0">
              <a:cs typeface="Times New Roman" pitchFamily="18" charset="0"/>
            </a:endParaRPr>
          </a:p>
          <a:p>
            <a:pPr lvl="1" algn="justLow" rtl="0">
              <a:buFont typeface="Arial" pitchFamily="34" charset="0"/>
              <a:buChar char="•"/>
            </a:pPr>
            <a:r>
              <a:rPr lang="en-GB" sz="2000" dirty="0" smtClean="0">
                <a:cs typeface="Times New Roman" pitchFamily="18" charset="0"/>
              </a:rPr>
              <a:t>Date </a:t>
            </a:r>
            <a:r>
              <a:rPr lang="en-GB" sz="2000" dirty="0">
                <a:cs typeface="Times New Roman" pitchFamily="18" charset="0"/>
              </a:rPr>
              <a:t>and content </a:t>
            </a:r>
            <a:r>
              <a:rPr lang="en-GB" sz="2000" dirty="0" smtClean="0">
                <a:cs typeface="Times New Roman" pitchFamily="18" charset="0"/>
              </a:rPr>
              <a:t> have </a:t>
            </a:r>
            <a:r>
              <a:rPr lang="en-GB" sz="2000" dirty="0">
                <a:cs typeface="Times New Roman" pitchFamily="18" charset="0"/>
              </a:rPr>
              <a:t>been informed to RCC in </a:t>
            </a:r>
            <a:r>
              <a:rPr lang="en-GB" sz="2000" dirty="0" smtClean="0">
                <a:cs typeface="Times New Roman" pitchFamily="18" charset="0"/>
              </a:rPr>
              <a:t>advance</a:t>
            </a:r>
            <a:r>
              <a:rPr lang="en-GB" sz="2000" dirty="0" smtClean="0">
                <a:cs typeface="Times New Roman" pitchFamily="18" charset="0"/>
              </a:rPr>
              <a:t>.</a:t>
            </a:r>
          </a:p>
          <a:p>
            <a:pPr lvl="1" algn="justLow" rtl="0">
              <a:buFont typeface="Arial" pitchFamily="34" charset="0"/>
              <a:buChar char="•"/>
            </a:pPr>
            <a:endParaRPr lang="ru-RU" sz="2000" dirty="0" smtClean="0">
              <a:cs typeface="Times New Roman" pitchFamily="18" charset="0"/>
            </a:endParaRPr>
          </a:p>
          <a:p>
            <a:pPr lvl="1" algn="justLow">
              <a:buFont typeface="Arial" pitchFamily="34" charset="0"/>
              <a:buChar char="•"/>
            </a:pPr>
            <a:r>
              <a:rPr lang="ru-RU" sz="2000" dirty="0" smtClean="0"/>
              <a:t>БАЭС-1 </a:t>
            </a:r>
            <a:r>
              <a:rPr lang="ru-RU" sz="2000" dirty="0"/>
              <a:t>и АЭС провели ДТК 15.1.2019, 9.04.2019, 2.07.2019 и 8.10.2019 в сотрудничестве с RCC. </a:t>
            </a:r>
            <a:endParaRPr lang="en-US" sz="2000" dirty="0"/>
          </a:p>
          <a:p>
            <a:pPr lvl="1" algn="justLow">
              <a:buFont typeface="Arial" pitchFamily="34" charset="0"/>
              <a:buChar char="•"/>
            </a:pPr>
            <a:r>
              <a:rPr lang="ru-RU" sz="2000" dirty="0" smtClean="0"/>
              <a:t>ВКС </a:t>
            </a:r>
            <a:r>
              <a:rPr lang="ru-RU" sz="2000" dirty="0"/>
              <a:t>выполняюшие АЭС Бушер-1 и НППД совместно с РКЦ в датах 15.1.2019, 9.04.2019, 2.07.2019 и 8.10.2019. </a:t>
            </a:r>
            <a:endParaRPr lang="en-US" sz="2000" dirty="0"/>
          </a:p>
          <a:p>
            <a:pPr lvl="1" algn="justLow">
              <a:buFont typeface="Arial" pitchFamily="34" charset="0"/>
              <a:buChar char="•"/>
            </a:pPr>
            <a:r>
              <a:rPr lang="ru-RU" sz="2000" dirty="0" smtClean="0"/>
              <a:t>Дата </a:t>
            </a:r>
            <a:r>
              <a:rPr lang="ru-RU" sz="2000" dirty="0"/>
              <a:t>и содержание были заранее сообщены РСС.</a:t>
            </a:r>
            <a:endParaRPr lang="en-US" sz="2000" dirty="0">
              <a:cs typeface="Times New Roman" pitchFamily="18" charset="0"/>
            </a:endParaRPr>
          </a:p>
        </p:txBody>
      </p:sp>
      <p:sp>
        <p:nvSpPr>
          <p:cNvPr id="5" name="Title 1"/>
          <p:cNvSpPr>
            <a:spLocks noGrp="1"/>
          </p:cNvSpPr>
          <p:nvPr>
            <p:ph type="title"/>
          </p:nvPr>
        </p:nvSpPr>
        <p:spPr>
          <a:xfrm>
            <a:off x="395536" y="332656"/>
            <a:ext cx="8229600" cy="792088"/>
          </a:xfrm>
        </p:spPr>
        <p:txBody>
          <a:bodyPr>
            <a:normAutofit fontScale="90000"/>
          </a:bodyPr>
          <a:lstStyle/>
          <a:p>
            <a:pPr algn="ctr"/>
            <a:r>
              <a:rPr lang="en-GB" sz="2200" b="1" dirty="0">
                <a:latin typeface="+mn-lt"/>
                <a:cs typeface="B Mitra" pitchFamily="2" charset="-78"/>
              </a:rPr>
              <a:t>BNPP </a:t>
            </a:r>
            <a:r>
              <a:rPr lang="en-GB" sz="2200" b="1" dirty="0">
                <a:latin typeface="+mn-lt"/>
                <a:cs typeface="B Mitra" pitchFamily="2" charset="-78"/>
              </a:rPr>
              <a:t>EP Exercises/Drill</a:t>
            </a:r>
            <a:r>
              <a:rPr lang="en-GB" sz="2200" b="1" dirty="0">
                <a:latin typeface="+mn-lt"/>
                <a:cs typeface="B Mitra" pitchFamily="2" charset="-78"/>
              </a:rPr>
              <a:t>;</a:t>
            </a:r>
            <a:r>
              <a:rPr lang="fa-IR" sz="2200" b="1" dirty="0">
                <a:latin typeface="+mn-lt"/>
                <a:cs typeface="B Mitra" pitchFamily="2" charset="-78"/>
              </a:rPr>
              <a:t/>
            </a:r>
            <a:br>
              <a:rPr lang="fa-IR" sz="2200" b="1" dirty="0">
                <a:latin typeface="+mn-lt"/>
                <a:cs typeface="B Mitra" pitchFamily="2" charset="-78"/>
              </a:rPr>
            </a:br>
            <a:r>
              <a:rPr lang="ru-RU" sz="2200" b="1" dirty="0">
                <a:latin typeface="+mn-lt"/>
                <a:cs typeface="B Mitra" pitchFamily="2" charset="-78"/>
              </a:rPr>
              <a:t>Аваринные тренировки в АЭС Бушер</a:t>
            </a:r>
            <a:r>
              <a:rPr lang="en-GB" sz="1600" dirty="0">
                <a:solidFill>
                  <a:srgbClr val="FFC000"/>
                </a:solidFill>
                <a:latin typeface="Times New Roman" pitchFamily="18" charset="0"/>
                <a:cs typeface="Times New Roman" pitchFamily="18" charset="0"/>
              </a:rPr>
              <a:t/>
            </a:r>
            <a:br>
              <a:rPr lang="en-GB" sz="1600" dirty="0">
                <a:solidFill>
                  <a:srgbClr val="FFC000"/>
                </a:solidFill>
                <a:latin typeface="Times New Roman" pitchFamily="18" charset="0"/>
                <a:cs typeface="Times New Roman" pitchFamily="18" charset="0"/>
              </a:rPr>
            </a:br>
            <a:r>
              <a:rPr lang="fa-IR" sz="1600" dirty="0" smtClean="0">
                <a:solidFill>
                  <a:srgbClr val="FFC000"/>
                </a:solidFill>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411439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23528" y="404664"/>
            <a:ext cx="8229600" cy="936104"/>
          </a:xfrm>
        </p:spPr>
        <p:txBody>
          <a:bodyPr>
            <a:noAutofit/>
          </a:bodyPr>
          <a:lstStyle/>
          <a:p>
            <a:r>
              <a:rPr lang="en-US" sz="3600" b="1" dirty="0" smtClean="0">
                <a:latin typeface="+mn-lt"/>
                <a:cs typeface="B Mitra" pitchFamily="2" charset="-78"/>
              </a:rPr>
              <a:t>Brief Introduction of the Bushehr NPP</a:t>
            </a:r>
            <a:br>
              <a:rPr lang="en-US" sz="3600" b="1" dirty="0" smtClean="0">
                <a:latin typeface="+mn-lt"/>
                <a:cs typeface="B Mitra" pitchFamily="2" charset="-78"/>
              </a:rPr>
            </a:br>
            <a:r>
              <a:rPr lang="ru-RU" sz="3600" b="1" dirty="0">
                <a:latin typeface="+mn-lt"/>
              </a:rPr>
              <a:t>Краткое знакомство с АЭС Бушер</a:t>
            </a:r>
            <a:endParaRPr lang="en-US" sz="3600" b="1" dirty="0">
              <a:solidFill>
                <a:schemeClr val="tx1"/>
              </a:solidFill>
              <a:latin typeface="+mn-lt"/>
              <a:cs typeface="B Mitra" pitchFamily="2" charset="-78"/>
            </a:endParaRPr>
          </a:p>
        </p:txBody>
      </p:sp>
      <p:pic>
        <p:nvPicPr>
          <p:cNvPr id="5" name="Picture 2" descr="333"/>
          <p:cNvPicPr>
            <a:picLocks noGrp="1" noChangeAspect="1" noChangeArrowheads="1"/>
          </p:cNvPicPr>
          <p:nvPr>
            <p:ph idx="1"/>
          </p:nvPr>
        </p:nvPicPr>
        <p:blipFill>
          <a:blip r:embed="rId2" cstate="print"/>
          <a:srcRect/>
          <a:stretch>
            <a:fillRect/>
          </a:stretch>
        </p:blipFill>
        <p:spPr bwMode="auto">
          <a:xfrm>
            <a:off x="395536" y="1772816"/>
            <a:ext cx="8352928" cy="4353347"/>
          </a:xfrm>
          <a:prstGeom prst="rect">
            <a:avLst/>
          </a:prstGeom>
          <a:noFill/>
          <a:ln w="9525">
            <a:noFill/>
            <a:miter lim="800000"/>
            <a:headEnd/>
            <a:tailEnd/>
          </a:ln>
        </p:spPr>
      </p:pic>
      <p:sp>
        <p:nvSpPr>
          <p:cNvPr id="7" name="Footer Placeholder 4"/>
          <p:cNvSpPr txBox="1">
            <a:spLocks/>
          </p:cNvSpPr>
          <p:nvPr/>
        </p:nvSpPr>
        <p:spPr>
          <a:xfrm>
            <a:off x="3124200" y="6093296"/>
            <a:ext cx="2895600" cy="6127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tx1"/>
                </a:solidFill>
                <a:latin typeface="Times New Roman" pitchFamily="18" charset="0"/>
                <a:cs typeface="Times New Roman" pitchFamily="18" charset="0"/>
              </a:rPr>
              <a:t>WANO MC RCC Meeting</a:t>
            </a:r>
          </a:p>
          <a:p>
            <a:pPr>
              <a:defRPr/>
            </a:pPr>
            <a:r>
              <a:rPr lang="en-US" dirty="0" smtClean="0">
                <a:solidFill>
                  <a:schemeClr val="tx1"/>
                </a:solidFill>
                <a:latin typeface="Times New Roman" pitchFamily="18" charset="0"/>
                <a:cs typeface="Times New Roman" pitchFamily="18" charset="0"/>
              </a:rPr>
              <a:t>9-10 November 2021)</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98671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lgn="justLow">
              <a:buFont typeface="Arial" pitchFamily="34" charset="0"/>
              <a:buChar char="•"/>
            </a:pPr>
            <a:r>
              <a:rPr lang="en-US" sz="2400" dirty="0" smtClean="0">
                <a:cs typeface="Times New Roman" pitchFamily="18" charset="0"/>
              </a:rPr>
              <a:t>Bushehr </a:t>
            </a:r>
            <a:r>
              <a:rPr lang="en-US" sz="2400" dirty="0">
                <a:cs typeface="Times New Roman" pitchFamily="18" charset="0"/>
              </a:rPr>
              <a:t>NPP -1 conducted  Emergency drill with involvement of the  Iranian Regulatory</a:t>
            </a:r>
            <a:r>
              <a:rPr lang="en-US" sz="2400" dirty="0">
                <a:solidFill>
                  <a:srgbClr val="00B0F0"/>
                </a:solidFill>
                <a:cs typeface="Times New Roman" pitchFamily="18" charset="0"/>
              </a:rPr>
              <a:t> </a:t>
            </a:r>
            <a:r>
              <a:rPr lang="en-US" sz="2400" dirty="0">
                <a:cs typeface="Times New Roman" pitchFamily="18" charset="0"/>
              </a:rPr>
              <a:t>Body, NPPD, Local Authorize Organizations The general evaluation fulfilled satisfactorily.</a:t>
            </a:r>
            <a:endParaRPr lang="ru-RU" sz="2400" dirty="0">
              <a:cs typeface="Times New Roman" pitchFamily="18" charset="0"/>
            </a:endParaRPr>
          </a:p>
          <a:p>
            <a:pPr lvl="1" algn="justLow">
              <a:buFont typeface="Arial" pitchFamily="34" charset="0"/>
              <a:buChar char="•"/>
            </a:pPr>
            <a:r>
              <a:rPr lang="ru-RU" sz="2400" dirty="0">
                <a:cs typeface="Times New Roman" pitchFamily="18" charset="0"/>
              </a:rPr>
              <a:t>Выполняемые АЭС Бущер-1, аварийные тренировки с присувствием  надзорных органов, НППД и местные компетентные организации. Общая оценка было удовлетворительно</a:t>
            </a:r>
            <a:r>
              <a:rPr lang="ru-RU" sz="2400" dirty="0" smtClean="0">
                <a:cs typeface="Times New Roman" pitchFamily="18" charset="0"/>
              </a:rPr>
              <a:t>.</a:t>
            </a:r>
            <a:endParaRPr lang="ru-RU" sz="2400" dirty="0">
              <a:cs typeface="Times New Roman" pitchFamily="18" charset="0"/>
            </a:endParaRPr>
          </a:p>
        </p:txBody>
      </p:sp>
      <p:sp>
        <p:nvSpPr>
          <p:cNvPr id="4" name="Title 1"/>
          <p:cNvSpPr>
            <a:spLocks noGrp="1"/>
          </p:cNvSpPr>
          <p:nvPr>
            <p:ph type="title"/>
          </p:nvPr>
        </p:nvSpPr>
        <p:spPr>
          <a:xfrm>
            <a:off x="395536" y="332656"/>
            <a:ext cx="8229600" cy="792088"/>
          </a:xfrm>
        </p:spPr>
        <p:txBody>
          <a:bodyPr>
            <a:normAutofit fontScale="90000"/>
          </a:bodyPr>
          <a:lstStyle/>
          <a:p>
            <a:pPr algn="ctr"/>
            <a:r>
              <a:rPr lang="en-GB" sz="2200" b="1" dirty="0">
                <a:latin typeface="+mn-lt"/>
                <a:cs typeface="B Mitra" pitchFamily="2" charset="-78"/>
              </a:rPr>
              <a:t>BNPP </a:t>
            </a:r>
            <a:r>
              <a:rPr lang="en-GB" sz="2200" b="1" dirty="0">
                <a:latin typeface="+mn-lt"/>
                <a:cs typeface="B Mitra" pitchFamily="2" charset="-78"/>
              </a:rPr>
              <a:t>EP Exercises/Drill</a:t>
            </a:r>
            <a:r>
              <a:rPr lang="en-GB" sz="2200" b="1" dirty="0">
                <a:latin typeface="+mn-lt"/>
                <a:cs typeface="B Mitra" pitchFamily="2" charset="-78"/>
              </a:rPr>
              <a:t>;</a:t>
            </a:r>
            <a:r>
              <a:rPr lang="fa-IR" sz="2200" b="1" dirty="0">
                <a:latin typeface="+mn-lt"/>
                <a:cs typeface="B Mitra" pitchFamily="2" charset="-78"/>
              </a:rPr>
              <a:t/>
            </a:r>
            <a:br>
              <a:rPr lang="fa-IR" sz="2200" b="1" dirty="0">
                <a:latin typeface="+mn-lt"/>
                <a:cs typeface="B Mitra" pitchFamily="2" charset="-78"/>
              </a:rPr>
            </a:br>
            <a:r>
              <a:rPr lang="ru-RU" sz="2200" b="1" dirty="0">
                <a:latin typeface="+mn-lt"/>
                <a:cs typeface="B Mitra" pitchFamily="2" charset="-78"/>
              </a:rPr>
              <a:t>Аваринные тренировки в АЭС Бушер</a:t>
            </a:r>
            <a:r>
              <a:rPr lang="en-GB" sz="1600" dirty="0">
                <a:solidFill>
                  <a:srgbClr val="FFC000"/>
                </a:solidFill>
                <a:latin typeface="Times New Roman" pitchFamily="18" charset="0"/>
                <a:cs typeface="Times New Roman" pitchFamily="18" charset="0"/>
              </a:rPr>
              <a:t/>
            </a:r>
            <a:br>
              <a:rPr lang="en-GB" sz="1600" dirty="0">
                <a:solidFill>
                  <a:srgbClr val="FFC000"/>
                </a:solidFill>
                <a:latin typeface="Times New Roman" pitchFamily="18" charset="0"/>
                <a:cs typeface="Times New Roman" pitchFamily="18" charset="0"/>
              </a:rPr>
            </a:br>
            <a:r>
              <a:rPr lang="fa-IR" sz="1600" dirty="0" smtClean="0">
                <a:solidFill>
                  <a:srgbClr val="FFC000"/>
                </a:solidFill>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4255349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1340768"/>
            <a:ext cx="8229600" cy="3096344"/>
          </a:xfrm>
        </p:spPr>
        <p:txBody>
          <a:bodyPr/>
          <a:lstStyle/>
          <a:p>
            <a:pPr algn="l" rtl="0"/>
            <a:endParaRPr lang="en-US" sz="1800" b="1" dirty="0" smtClean="0">
              <a:latin typeface="Times New Roman" pitchFamily="18" charset="0"/>
              <a:cs typeface="Times New Roman" pitchFamily="18" charset="0"/>
            </a:endParaRPr>
          </a:p>
          <a:p>
            <a:pPr marL="0" indent="0" algn="l" rtl="0">
              <a:buNone/>
            </a:pPr>
            <a:endParaRPr lang="en-US" sz="1600" b="1" dirty="0">
              <a:latin typeface="Times New Roman" pitchFamily="18" charset="0"/>
              <a:cs typeface="Times New Roman" pitchFamily="18" charset="0"/>
            </a:endParaRPr>
          </a:p>
          <a:p>
            <a:pPr algn="l" rtl="0"/>
            <a:r>
              <a:rPr lang="en-US" sz="2500" dirty="0" smtClean="0">
                <a:cs typeface="Times New Roman" pitchFamily="18" charset="0"/>
              </a:rPr>
              <a:t>Emergency </a:t>
            </a:r>
            <a:r>
              <a:rPr lang="en-US" sz="2500" dirty="0">
                <a:cs typeface="Times New Roman" pitchFamily="18" charset="0"/>
              </a:rPr>
              <a:t>drill/exercise at the Bushehr NPP (Iran</a:t>
            </a:r>
            <a:r>
              <a:rPr lang="en-US" sz="2500" dirty="0" smtClean="0">
                <a:cs typeface="Times New Roman" pitchFamily="18" charset="0"/>
              </a:rPr>
              <a:t>)</a:t>
            </a:r>
            <a:endParaRPr lang="ru-RU" sz="2500" dirty="0" smtClean="0">
              <a:cs typeface="Times New Roman" pitchFamily="18" charset="0"/>
            </a:endParaRPr>
          </a:p>
          <a:p>
            <a:pPr algn="l" rtl="0"/>
            <a:r>
              <a:rPr lang="ru-RU" sz="2500" dirty="0" smtClean="0">
                <a:cs typeface="Times New Roman" pitchFamily="18" charset="0"/>
              </a:rPr>
              <a:t>Аварийная тренировка В АЭС Бушер-1 (Иран)</a:t>
            </a:r>
            <a:endParaRPr lang="fa-IR" sz="2500" dirty="0" smtClean="0">
              <a:cs typeface="Times New Roman" pitchFamily="18" charset="0"/>
            </a:endParaRPr>
          </a:p>
          <a:p>
            <a:pPr algn="l" rtl="0"/>
            <a:r>
              <a:rPr lang="en-US" sz="2500" dirty="0" smtClean="0">
                <a:cs typeface="Times New Roman" pitchFamily="18" charset="0"/>
              </a:rPr>
              <a:t>Discussion of the draft 2019 RCC Report</a:t>
            </a:r>
            <a:endParaRPr lang="ru-RU" sz="2500" dirty="0" smtClean="0">
              <a:cs typeface="Times New Roman" pitchFamily="18" charset="0"/>
            </a:endParaRPr>
          </a:p>
          <a:p>
            <a:pPr algn="l" rtl="0"/>
            <a:r>
              <a:rPr lang="ru-RU" sz="2500" dirty="0" smtClean="0">
                <a:cs typeface="Times New Roman" pitchFamily="18" charset="0"/>
              </a:rPr>
              <a:t>Побеседование плана отчета </a:t>
            </a:r>
            <a:r>
              <a:rPr lang="ru-RU" sz="2500" dirty="0">
                <a:cs typeface="B Mitra" pitchFamily="2" charset="-78"/>
              </a:rPr>
              <a:t>РКЦ </a:t>
            </a:r>
            <a:r>
              <a:rPr lang="ru-RU" sz="2500" dirty="0" smtClean="0">
                <a:cs typeface="Times New Roman" pitchFamily="18" charset="0"/>
              </a:rPr>
              <a:t>в 2019г.</a:t>
            </a:r>
            <a:endParaRPr lang="en-US" sz="2500" dirty="0">
              <a:cs typeface="Times New Roman" pitchFamily="18" charset="0"/>
            </a:endParaRPr>
          </a:p>
        </p:txBody>
      </p:sp>
      <p:sp>
        <p:nvSpPr>
          <p:cNvPr id="5" name="Title 1"/>
          <p:cNvSpPr>
            <a:spLocks noGrp="1"/>
          </p:cNvSpPr>
          <p:nvPr>
            <p:ph type="title"/>
          </p:nvPr>
        </p:nvSpPr>
        <p:spPr>
          <a:xfrm>
            <a:off x="-108520" y="404664"/>
            <a:ext cx="9096850" cy="864096"/>
          </a:xfrm>
        </p:spPr>
        <p:txBody>
          <a:bodyPr>
            <a:noAutofit/>
          </a:bodyPr>
          <a:lstStyle/>
          <a:p>
            <a:pPr algn="ctr"/>
            <a:r>
              <a:rPr lang="en-US" sz="2800" dirty="0" smtClean="0">
                <a:solidFill>
                  <a:schemeClr val="accent6">
                    <a:lumMod val="50000"/>
                  </a:schemeClr>
                </a:solidFill>
                <a:latin typeface="Cambria" pitchFamily="18" charset="0"/>
                <a:cs typeface="Times New Roman" pitchFamily="18" charset="0"/>
              </a:rPr>
              <a:t> </a:t>
            </a:r>
            <a:r>
              <a:rPr lang="en-US" sz="2000" b="1" dirty="0">
                <a:latin typeface="+mn-lt"/>
                <a:cs typeface="B Mitra" pitchFamily="2" charset="-78"/>
              </a:rPr>
              <a:t>WANO-MC Action Plan </a:t>
            </a:r>
            <a:r>
              <a:rPr lang="en-US" sz="2000" b="1" dirty="0">
                <a:latin typeface="+mn-lt"/>
                <a:cs typeface="B Mitra" pitchFamily="2" charset="-78"/>
              </a:rPr>
              <a:t>2019</a:t>
            </a:r>
            <a:r>
              <a:rPr lang="fa-IR" sz="2000" b="1" dirty="0">
                <a:latin typeface="+mn-lt"/>
                <a:cs typeface="B Mitra" pitchFamily="2" charset="-78"/>
              </a:rPr>
              <a:t/>
            </a:r>
            <a:br>
              <a:rPr lang="fa-IR" sz="2000" b="1" dirty="0">
                <a:latin typeface="+mn-lt"/>
                <a:cs typeface="B Mitra" pitchFamily="2" charset="-78"/>
              </a:rPr>
            </a:br>
            <a:r>
              <a:rPr lang="ru-RU" sz="2000" b="1" dirty="0">
                <a:latin typeface="+mn-lt"/>
                <a:cs typeface="B Mitra" pitchFamily="2" charset="-78"/>
              </a:rPr>
              <a:t>План </a:t>
            </a:r>
            <a:r>
              <a:rPr lang="ru-RU" sz="2000" b="1" dirty="0">
                <a:latin typeface="+mn-lt"/>
                <a:cs typeface="B Mitra" pitchFamily="2" charset="-78"/>
              </a:rPr>
              <a:t>мероприятий ВАО АЭС в Москве </a:t>
            </a:r>
            <a:r>
              <a:rPr lang="ru-RU" sz="2000" b="1" dirty="0">
                <a:latin typeface="+mn-lt"/>
                <a:cs typeface="B Mitra" pitchFamily="2" charset="-78"/>
              </a:rPr>
              <a:t>в </a:t>
            </a:r>
            <a:r>
              <a:rPr lang="ru-RU" sz="2000" b="1" dirty="0">
                <a:latin typeface="+mn-lt"/>
                <a:cs typeface="B Mitra" pitchFamily="2" charset="-78"/>
              </a:rPr>
              <a:t>2019г</a:t>
            </a:r>
            <a:r>
              <a:rPr lang="ru-RU" sz="2000" b="1" dirty="0">
                <a:latin typeface="+mn-lt"/>
                <a:cs typeface="B Mitra" pitchFamily="2" charset="-78"/>
              </a:rPr>
              <a:t>.</a:t>
            </a:r>
            <a:br>
              <a:rPr lang="ru-RU" sz="2000" b="1" dirty="0">
                <a:latin typeface="+mn-lt"/>
                <a:cs typeface="B Mitra" pitchFamily="2" charset="-78"/>
              </a:rPr>
            </a:br>
            <a:endParaRPr lang="fa-IR" sz="2000" b="1" dirty="0">
              <a:latin typeface="+mn-lt"/>
              <a:cs typeface="B Mitra" pitchFamily="2" charset="-78"/>
            </a:endParaRPr>
          </a:p>
        </p:txBody>
      </p:sp>
    </p:spTree>
    <p:extLst>
      <p:ext uri="{BB962C8B-B14F-4D97-AF65-F5344CB8AC3E}">
        <p14:creationId xmlns:p14="http://schemas.microsoft.com/office/powerpoint/2010/main" val="1037597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268760"/>
            <a:ext cx="8208912" cy="5109091"/>
          </a:xfrm>
          <a:prstGeom prst="rect">
            <a:avLst/>
          </a:prstGeom>
        </p:spPr>
        <p:txBody>
          <a:bodyPr wrap="square">
            <a:spAutoFit/>
          </a:bodyPr>
          <a:lstStyle/>
          <a:p>
            <a:r>
              <a:rPr lang="en-US" b="1" dirty="0"/>
              <a:t> </a:t>
            </a:r>
            <a:endParaRPr lang="en-US" dirty="0"/>
          </a:p>
          <a:p>
            <a:pPr algn="l"/>
            <a:r>
              <a:rPr lang="en-US" sz="1400" b="1" u="sng" dirty="0">
                <a:cs typeface="B Mitra" pitchFamily="2" charset="-78"/>
              </a:rPr>
              <a:t>Measures taken at the BNPP to prevent the spread of COVID-19 </a:t>
            </a:r>
            <a:endParaRPr lang="en-US" sz="1400" dirty="0">
              <a:cs typeface="B Mitra" pitchFamily="2" charset="-78"/>
            </a:endParaRPr>
          </a:p>
          <a:p>
            <a:pPr marL="285750" indent="-285750" algn="l">
              <a:buFont typeface="Arial" pitchFamily="34" charset="0"/>
              <a:buChar char="•"/>
            </a:pPr>
            <a:r>
              <a:rPr lang="en-US" sz="1400" dirty="0" smtClean="0">
                <a:cs typeface="B Mitra" pitchFamily="2" charset="-78"/>
              </a:rPr>
              <a:t>Implementation </a:t>
            </a:r>
            <a:r>
              <a:rPr lang="en-US" sz="1400" dirty="0">
                <a:cs typeface="B Mitra" pitchFamily="2" charset="-78"/>
              </a:rPr>
              <a:t>of the national and provincial health instructions, mandates, and procedures and also utilizing international experiences received from WANO and IAEA through performing the activities described below: </a:t>
            </a:r>
            <a:endParaRPr lang="en-US" sz="1400" dirty="0" smtClean="0">
              <a:cs typeface="B Mitra" pitchFamily="2" charset="-78"/>
            </a:endParaRPr>
          </a:p>
          <a:p>
            <a:pPr marL="285750" indent="-285750" algn="l">
              <a:buFont typeface="Arial" pitchFamily="34" charset="0"/>
              <a:buChar char="•"/>
            </a:pPr>
            <a:r>
              <a:rPr lang="en-US" sz="1400" dirty="0" smtClean="0">
                <a:cs typeface="B Mitra" pitchFamily="2" charset="-78"/>
              </a:rPr>
              <a:t>Reducing </a:t>
            </a:r>
            <a:r>
              <a:rPr lang="en-US" sz="1400" dirty="0">
                <a:cs typeface="B Mitra" pitchFamily="2" charset="-78"/>
              </a:rPr>
              <a:t>the working hours of staff </a:t>
            </a:r>
            <a:endParaRPr lang="en-US" sz="1400" dirty="0" smtClean="0">
              <a:cs typeface="B Mitra" pitchFamily="2" charset="-78"/>
            </a:endParaRPr>
          </a:p>
          <a:p>
            <a:pPr marL="285750" indent="-285750" algn="l">
              <a:buFont typeface="Arial" pitchFamily="34" charset="0"/>
              <a:buChar char="•"/>
            </a:pPr>
            <a:r>
              <a:rPr lang="en-US" sz="1400" dirty="0" smtClean="0">
                <a:cs typeface="B Mitra" pitchFamily="2" charset="-78"/>
              </a:rPr>
              <a:t>Implementing </a:t>
            </a:r>
            <a:r>
              <a:rPr lang="en-US" sz="1400" dirty="0">
                <a:cs typeface="B Mitra" pitchFamily="2" charset="-78"/>
              </a:rPr>
              <a:t>the teleworking program of the daily workers </a:t>
            </a:r>
            <a:endParaRPr lang="en-US" sz="1400" dirty="0" smtClean="0">
              <a:cs typeface="B Mitra" pitchFamily="2" charset="-78"/>
            </a:endParaRPr>
          </a:p>
          <a:p>
            <a:pPr marL="285750" indent="-285750" algn="l">
              <a:buFont typeface="Arial" pitchFamily="34" charset="0"/>
              <a:buChar char="•"/>
            </a:pPr>
            <a:r>
              <a:rPr lang="en-US" sz="1400" dirty="0" smtClean="0">
                <a:cs typeface="B Mitra" pitchFamily="2" charset="-78"/>
              </a:rPr>
              <a:t>Taking </a:t>
            </a:r>
            <a:r>
              <a:rPr lang="en-US" sz="1400" dirty="0">
                <a:cs typeface="B Mitra" pitchFamily="2" charset="-78"/>
              </a:rPr>
              <a:t>care of vulnerable groups of staff such as pregnant women, patients with acute respiratory problems, cancer patients, transplant patients, etc. </a:t>
            </a:r>
            <a:endParaRPr lang="en-US" sz="1400" dirty="0" smtClean="0">
              <a:cs typeface="B Mitra" pitchFamily="2" charset="-78"/>
            </a:endParaRPr>
          </a:p>
          <a:p>
            <a:pPr marL="285750" indent="-285750" algn="l">
              <a:buFont typeface="Arial" pitchFamily="34" charset="0"/>
              <a:buChar char="•"/>
            </a:pPr>
            <a:r>
              <a:rPr lang="en-US" sz="1400" dirty="0" smtClean="0">
                <a:cs typeface="B Mitra" pitchFamily="2" charset="-78"/>
              </a:rPr>
              <a:t>Appropriately </a:t>
            </a:r>
            <a:r>
              <a:rPr lang="en-US" sz="1400" dirty="0">
                <a:cs typeface="B Mitra" pitchFamily="2" charset="-78"/>
              </a:rPr>
              <a:t>organizing the and cooperating with those staff who have highly risky chronic diseases so that </a:t>
            </a:r>
            <a:r>
              <a:rPr lang="en-US" sz="1400" dirty="0" smtClean="0">
                <a:cs typeface="B Mitra" pitchFamily="2" charset="-78"/>
              </a:rPr>
              <a:t>they would be able to perform their occupational activities by teleworking</a:t>
            </a:r>
            <a:r>
              <a:rPr lang="en-US" sz="1400" dirty="0" smtClean="0">
                <a:cs typeface="B Mitra" pitchFamily="2" charset="-78"/>
              </a:rPr>
              <a:t>;</a:t>
            </a:r>
          </a:p>
          <a:p>
            <a:pPr algn="l"/>
            <a:endParaRPr lang="en-US" sz="1400" dirty="0" smtClean="0">
              <a:cs typeface="B Mitra" pitchFamily="2" charset="-78"/>
            </a:endParaRPr>
          </a:p>
          <a:p>
            <a:r>
              <a:rPr lang="ru-RU" sz="1400" b="1" dirty="0"/>
              <a:t>Меры, принятые на БАЭС для предотвращения распространения COVID-19</a:t>
            </a:r>
            <a:endParaRPr lang="en-US" sz="1400" b="1" dirty="0" smtClean="0">
              <a:cs typeface="B Mitra" pitchFamily="2" charset="-78"/>
            </a:endParaRPr>
          </a:p>
          <a:p>
            <a:pPr marL="285750" indent="-285750">
              <a:buFont typeface="Arial" pitchFamily="34" charset="0"/>
              <a:buChar char="•"/>
            </a:pPr>
            <a:r>
              <a:rPr lang="ru-RU" sz="1400" dirty="0"/>
              <a:t>Выполнение национальных и провинциальных инструкций, предписаний и процедур в области здравоохранения, а также использование международного опыта, полученного от ВАО АЭС и МАГАТЭ, посредством выполнения действий, описанных ниже</a:t>
            </a:r>
            <a:r>
              <a:rPr lang="ru-RU" sz="1400" dirty="0" smtClean="0"/>
              <a:t>:</a:t>
            </a:r>
            <a:endParaRPr lang="en-US" sz="1400" dirty="0" smtClean="0"/>
          </a:p>
          <a:p>
            <a:pPr marL="285750" indent="-285750">
              <a:buFont typeface="Arial" pitchFamily="34" charset="0"/>
              <a:buChar char="•"/>
            </a:pPr>
            <a:r>
              <a:rPr lang="ru-RU" sz="1400" dirty="0" smtClean="0"/>
              <a:t> </a:t>
            </a:r>
            <a:r>
              <a:rPr lang="ru-RU" sz="1400" dirty="0"/>
              <a:t>Сокращение рабочего времени </a:t>
            </a:r>
            <a:r>
              <a:rPr lang="ru-RU" sz="1400" dirty="0" smtClean="0"/>
              <a:t>персонала</a:t>
            </a:r>
            <a:endParaRPr lang="en-US" sz="1400" dirty="0" smtClean="0"/>
          </a:p>
          <a:p>
            <a:pPr marL="285750" indent="-285750">
              <a:buFont typeface="Arial" pitchFamily="34" charset="0"/>
              <a:buChar char="•"/>
            </a:pPr>
            <a:r>
              <a:rPr lang="ru-RU" sz="1400" dirty="0" smtClean="0"/>
              <a:t> </a:t>
            </a:r>
            <a:r>
              <a:rPr lang="ru-RU" sz="1400" dirty="0"/>
              <a:t>Внедрение программы удаленной работы ежедневных работников </a:t>
            </a:r>
            <a:endParaRPr lang="en-US" sz="1400" dirty="0" smtClean="0"/>
          </a:p>
          <a:p>
            <a:pPr marL="285750" indent="-285750">
              <a:buFont typeface="Arial" pitchFamily="34" charset="0"/>
              <a:buChar char="•"/>
            </a:pPr>
            <a:r>
              <a:rPr lang="ru-RU" sz="1400" dirty="0" smtClean="0"/>
              <a:t>Уход </a:t>
            </a:r>
            <a:r>
              <a:rPr lang="ru-RU" sz="1400" dirty="0"/>
              <a:t>за уязвимыми группами персонала, такими как беременные женщины, пациенты с острыми респираторными заболеваниями, больные раком, пациенты после трансплантации и т. </a:t>
            </a:r>
            <a:r>
              <a:rPr lang="ru-RU" sz="1400" dirty="0" smtClean="0"/>
              <a:t>Д.</a:t>
            </a:r>
            <a:endParaRPr lang="en-US" sz="1400" dirty="0" smtClean="0"/>
          </a:p>
          <a:p>
            <a:pPr marL="285750" indent="-285750">
              <a:buFontTx/>
              <a:buChar char="-"/>
            </a:pPr>
            <a:r>
              <a:rPr lang="ru-RU" sz="1400" dirty="0" smtClean="0"/>
              <a:t>Надлежащая </a:t>
            </a:r>
            <a:r>
              <a:rPr lang="ru-RU" sz="1400" dirty="0"/>
              <a:t>организация и сотрудничество с теми сотрудниками, которые страдают хроническими заболеваниями высокой степени риска, чтобы они могли выполнять свою профессиональную деятельность с помощью удаленной работы;</a:t>
            </a:r>
            <a:endParaRPr lang="en-US" sz="1400" dirty="0">
              <a:cs typeface="B Mitra" pitchFamily="2" charset="-78"/>
            </a:endParaRPr>
          </a:p>
        </p:txBody>
      </p:sp>
      <p:sp>
        <p:nvSpPr>
          <p:cNvPr id="6" name="Title 2"/>
          <p:cNvSpPr>
            <a:spLocks noGrp="1"/>
          </p:cNvSpPr>
          <p:nvPr>
            <p:ph type="title"/>
          </p:nvPr>
        </p:nvSpPr>
        <p:spPr>
          <a:xfrm>
            <a:off x="374848" y="404664"/>
            <a:ext cx="8229600" cy="576064"/>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latin typeface="+mn-lt"/>
                <a:cs typeface="B Mitra" pitchFamily="2" charset="-78"/>
              </a:rPr>
              <a:t>Меры защиты от пандемии COVID-19</a:t>
            </a:r>
            <a:endParaRPr lang="en-US" sz="2200" b="1" dirty="0">
              <a:latin typeface="+mn-lt"/>
              <a:cs typeface="B Mitra" pitchFamily="2" charset="-78"/>
            </a:endParaRPr>
          </a:p>
        </p:txBody>
      </p:sp>
    </p:spTree>
    <p:extLst>
      <p:ext uri="{BB962C8B-B14F-4D97-AF65-F5344CB8AC3E}">
        <p14:creationId xmlns:p14="http://schemas.microsoft.com/office/powerpoint/2010/main" val="807151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755576" y="1268760"/>
            <a:ext cx="7408333" cy="4641379"/>
          </a:xfrm>
        </p:spPr>
        <p:txBody>
          <a:bodyPr>
            <a:normAutofit/>
          </a:bodyPr>
          <a:lstStyle/>
          <a:p>
            <a:pPr lvl="0" algn="l"/>
            <a:r>
              <a:rPr lang="en-US" sz="1600" dirty="0" smtClean="0">
                <a:cs typeface="B Mitra" pitchFamily="2" charset="-78"/>
              </a:rPr>
              <a:t>Canceling </a:t>
            </a:r>
            <a:r>
              <a:rPr lang="en-US" sz="1600" dirty="0">
                <a:cs typeface="B Mitra" pitchFamily="2" charset="-78"/>
              </a:rPr>
              <a:t>the lunch meal of the daily workers;</a:t>
            </a:r>
          </a:p>
          <a:p>
            <a:pPr lvl="0" algn="l"/>
            <a:r>
              <a:rPr lang="en-US" sz="1600" dirty="0" smtClean="0">
                <a:cs typeface="B Mitra" pitchFamily="2" charset="-78"/>
              </a:rPr>
              <a:t>distributing </a:t>
            </a:r>
            <a:r>
              <a:rPr lang="en-US" sz="1600" dirty="0">
                <a:cs typeface="B Mitra" pitchFamily="2" charset="-78"/>
              </a:rPr>
              <a:t>the shift staff meals as packages in a sanitary manner;</a:t>
            </a:r>
          </a:p>
          <a:p>
            <a:pPr algn="l"/>
            <a:r>
              <a:rPr lang="en-US" sz="1600" dirty="0" smtClean="0">
                <a:cs typeface="B Mitra" pitchFamily="2" charset="-78"/>
              </a:rPr>
              <a:t>Minimizing </a:t>
            </a:r>
            <a:r>
              <a:rPr lang="en-US" sz="1600" dirty="0">
                <a:cs typeface="B Mitra" pitchFamily="2" charset="-78"/>
              </a:rPr>
              <a:t>the unnecessary staff’s access and traffic to the Main Control Room of the Plant; </a:t>
            </a:r>
          </a:p>
          <a:p>
            <a:pPr algn="l"/>
            <a:r>
              <a:rPr lang="en-US" sz="1600" dirty="0" smtClean="0">
                <a:cs typeface="B Mitra" pitchFamily="2" charset="-78"/>
              </a:rPr>
              <a:t>Canceling </a:t>
            </a:r>
            <a:r>
              <a:rPr lang="en-US" sz="1600" dirty="0">
                <a:cs typeface="B Mitra" pitchFamily="2" charset="-78"/>
              </a:rPr>
              <a:t>all previously planned and/or unnecessary public visits and gatherings. If necessary, making a visit and holding a special ceremony were done as least as possible and with maximum observation of health requirements and protocols; </a:t>
            </a:r>
            <a:endParaRPr lang="en-US" sz="1600" dirty="0" smtClean="0">
              <a:cs typeface="B Mitra" pitchFamily="2" charset="-78"/>
            </a:endParaRPr>
          </a:p>
          <a:p>
            <a:pPr algn="l"/>
            <a:endParaRPr lang="en-US" sz="1600" dirty="0">
              <a:cs typeface="B Mitra" pitchFamily="2" charset="-78"/>
            </a:endParaRPr>
          </a:p>
          <a:p>
            <a:r>
              <a:rPr lang="ru-RU" sz="1600" dirty="0"/>
              <a:t>Отмена обеда для ежедневных рабочих; </a:t>
            </a:r>
            <a:endParaRPr lang="en-US" sz="1600" dirty="0" smtClean="0"/>
          </a:p>
          <a:p>
            <a:r>
              <a:rPr lang="ru-RU" sz="1600" dirty="0" smtClean="0"/>
              <a:t>санитарно-гигиеническое </a:t>
            </a:r>
            <a:r>
              <a:rPr lang="ru-RU" sz="1600" dirty="0"/>
              <a:t>распределение обедов для сменного персонала в упаковках; </a:t>
            </a:r>
            <a:endParaRPr lang="en-US" sz="1600" dirty="0" smtClean="0"/>
          </a:p>
          <a:p>
            <a:r>
              <a:rPr lang="ru-RU" sz="1600" dirty="0" smtClean="0"/>
              <a:t>Сведение </a:t>
            </a:r>
            <a:r>
              <a:rPr lang="ru-RU" sz="1600" dirty="0"/>
              <a:t>к минимуму ненужного доступа персонала и движения к Главному диспетчерскому пункту завода; </a:t>
            </a:r>
            <a:endParaRPr lang="en-US" sz="1600" dirty="0" smtClean="0"/>
          </a:p>
          <a:p>
            <a:r>
              <a:rPr lang="ru-RU" sz="1600" dirty="0" smtClean="0"/>
              <a:t>Отмена </a:t>
            </a:r>
            <a:r>
              <a:rPr lang="ru-RU" sz="1600" dirty="0"/>
              <a:t>всех ранее запланированных и / или ненужных публичных посещений и собраний. При необходимости посещение и проведение специальной церемонии проводились как можно реже и с максимальным соблюдением требований здоровья и протоколов;</a:t>
            </a:r>
            <a:endParaRPr lang="en-US" sz="1600" dirty="0"/>
          </a:p>
        </p:txBody>
      </p:sp>
      <p:sp>
        <p:nvSpPr>
          <p:cNvPr id="7" name="Title 2"/>
          <p:cNvSpPr>
            <a:spLocks noGrp="1"/>
          </p:cNvSpPr>
          <p:nvPr>
            <p:ph type="title"/>
          </p:nvPr>
        </p:nvSpPr>
        <p:spPr>
          <a:xfrm>
            <a:off x="374848" y="404664"/>
            <a:ext cx="8229600" cy="576064"/>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latin typeface="+mn-lt"/>
                <a:cs typeface="B Mitra" pitchFamily="2" charset="-78"/>
              </a:rPr>
              <a:t>Меры защиты от пандемии COVID-19</a:t>
            </a:r>
            <a:endParaRPr lang="en-US" sz="2200" b="1" dirty="0">
              <a:latin typeface="+mn-lt"/>
              <a:cs typeface="B Mitra" pitchFamily="2" charset="-78"/>
            </a:endParaRPr>
          </a:p>
        </p:txBody>
      </p:sp>
    </p:spTree>
    <p:extLst>
      <p:ext uri="{BB962C8B-B14F-4D97-AF65-F5344CB8AC3E}">
        <p14:creationId xmlns:p14="http://schemas.microsoft.com/office/powerpoint/2010/main" val="2324071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124744"/>
            <a:ext cx="7408333" cy="5400600"/>
          </a:xfrm>
        </p:spPr>
        <p:txBody>
          <a:bodyPr>
            <a:noAutofit/>
          </a:bodyPr>
          <a:lstStyle/>
          <a:p>
            <a:pPr algn="just">
              <a:lnSpc>
                <a:spcPct val="120000"/>
              </a:lnSpc>
            </a:pPr>
            <a:r>
              <a:rPr lang="en-US" sz="1500" dirty="0" smtClean="0">
                <a:cs typeface="B Mitra" pitchFamily="2" charset="-78"/>
              </a:rPr>
              <a:t>Minimizing </a:t>
            </a:r>
            <a:r>
              <a:rPr lang="en-US" sz="1500" dirty="0">
                <a:cs typeface="B Mitra" pitchFamily="2" charset="-78"/>
              </a:rPr>
              <a:t>the number of missions of staff;</a:t>
            </a:r>
          </a:p>
          <a:p>
            <a:pPr algn="just">
              <a:lnSpc>
                <a:spcPct val="120000"/>
              </a:lnSpc>
            </a:pPr>
            <a:r>
              <a:rPr lang="en-US" sz="1500" dirty="0" smtClean="0">
                <a:cs typeface="B Mitra" pitchFamily="2" charset="-78"/>
              </a:rPr>
              <a:t>Minimizing </a:t>
            </a:r>
            <a:r>
              <a:rPr lang="en-US" sz="1500" dirty="0">
                <a:cs typeface="B Mitra" pitchFamily="2" charset="-78"/>
              </a:rPr>
              <a:t>the number of in-person interactions and correspondences by holding video conference work meetings and also conducting and following up on activities via support and administrative intranet system; </a:t>
            </a:r>
          </a:p>
          <a:p>
            <a:pPr algn="just">
              <a:lnSpc>
                <a:spcPct val="120000"/>
              </a:lnSpc>
            </a:pPr>
            <a:r>
              <a:rPr lang="en-US" sz="1500" dirty="0" smtClean="0">
                <a:cs typeface="B Mitra" pitchFamily="2" charset="-78"/>
              </a:rPr>
              <a:t>Preparing </a:t>
            </a:r>
            <a:r>
              <a:rPr lang="en-US" sz="1500" dirty="0">
                <a:cs typeface="B Mitra" pitchFamily="2" charset="-78"/>
              </a:rPr>
              <a:t>and equipping one ambulance of Plant clinic for transporting identified patients suspected to have the disease Bushehr City medical centers; </a:t>
            </a:r>
          </a:p>
          <a:p>
            <a:pPr algn="just"/>
            <a:r>
              <a:rPr lang="en-US" sz="1500" dirty="0" smtClean="0">
                <a:cs typeface="B Mitra" pitchFamily="2" charset="-78"/>
              </a:rPr>
              <a:t>providing </a:t>
            </a:r>
            <a:r>
              <a:rPr lang="en-US" sz="1500" dirty="0">
                <a:cs typeface="B Mitra" pitchFamily="2" charset="-78"/>
              </a:rPr>
              <a:t>in-person training of service workers to make them familiar with personal and public health recommendations and requirements related to COVID-19 and to </a:t>
            </a:r>
            <a:r>
              <a:rPr lang="en-US" sz="1500" dirty="0">
                <a:cs typeface="B Mitra" pitchFamily="2" charset="-78"/>
              </a:rPr>
              <a:t>observe them</a:t>
            </a:r>
            <a:r>
              <a:rPr lang="en-US" sz="1500" dirty="0" smtClean="0">
                <a:cs typeface="B Mitra" pitchFamily="2" charset="-78"/>
              </a:rPr>
              <a:t>;</a:t>
            </a:r>
          </a:p>
          <a:p>
            <a:pPr marL="0" indent="0" algn="just">
              <a:buNone/>
            </a:pPr>
            <a:endParaRPr lang="en-US" sz="1500" dirty="0">
              <a:cs typeface="B Mitra" pitchFamily="2" charset="-78"/>
            </a:endParaRPr>
          </a:p>
          <a:p>
            <a:pPr algn="just"/>
            <a:r>
              <a:rPr lang="ru-RU" sz="1500" dirty="0">
                <a:cs typeface="B Mitra" pitchFamily="2" charset="-78"/>
              </a:rPr>
              <a:t>Минимизация количества командировок </a:t>
            </a:r>
            <a:r>
              <a:rPr lang="ru-RU" sz="1500" dirty="0" smtClean="0">
                <a:cs typeface="B Mitra" pitchFamily="2" charset="-78"/>
              </a:rPr>
              <a:t>персонала;</a:t>
            </a:r>
            <a:endParaRPr lang="en-US" sz="1500" dirty="0">
              <a:cs typeface="B Mitra" pitchFamily="2" charset="-78"/>
            </a:endParaRPr>
          </a:p>
          <a:p>
            <a:pPr algn="just"/>
            <a:r>
              <a:rPr lang="ru-RU" sz="1500" dirty="0" smtClean="0">
                <a:cs typeface="B Mitra" pitchFamily="2" charset="-78"/>
              </a:rPr>
              <a:t>Сведение </a:t>
            </a:r>
            <a:r>
              <a:rPr lang="ru-RU" sz="1500" dirty="0">
                <a:cs typeface="B Mitra" pitchFamily="2" charset="-78"/>
              </a:rPr>
              <a:t>к минимуму количества личных взаимодействий и переписки путем проведения рабочих встреч по видеоконференции, а также проведения и отслеживания действий через систему поддержки и административную интранет; </a:t>
            </a:r>
            <a:endParaRPr lang="en-US" sz="1500" dirty="0" smtClean="0">
              <a:cs typeface="B Mitra" pitchFamily="2" charset="-78"/>
            </a:endParaRPr>
          </a:p>
          <a:p>
            <a:pPr algn="just"/>
            <a:r>
              <a:rPr lang="ru-RU" sz="1500" dirty="0" smtClean="0">
                <a:cs typeface="B Mitra" pitchFamily="2" charset="-78"/>
              </a:rPr>
              <a:t>Подготовка </a:t>
            </a:r>
            <a:r>
              <a:rPr lang="ru-RU" sz="1500" dirty="0">
                <a:cs typeface="B Mitra" pitchFamily="2" charset="-78"/>
              </a:rPr>
              <a:t>и оснащение одной машины скорой помощи поликлиники завода для перевозки идентифицированных пациентов с подозрением на заболевание в медицинские центры города Бушер; </a:t>
            </a:r>
            <a:endParaRPr lang="en-US" sz="1500" dirty="0" smtClean="0">
              <a:cs typeface="B Mitra" pitchFamily="2" charset="-78"/>
            </a:endParaRPr>
          </a:p>
          <a:p>
            <a:pPr algn="just"/>
            <a:r>
              <a:rPr lang="ru-RU" sz="1500" dirty="0" smtClean="0">
                <a:cs typeface="B Mitra" pitchFamily="2" charset="-78"/>
              </a:rPr>
              <a:t>обеспечение </a:t>
            </a:r>
            <a:r>
              <a:rPr lang="ru-RU" sz="1500" dirty="0">
                <a:cs typeface="B Mitra" pitchFamily="2" charset="-78"/>
              </a:rPr>
              <a:t>личного обучения обслуживающего персонала, чтобы ознакомить их с личными рекомендациями и требованиями общественного здравоохранения и требованиями, связанными с COVID-19, и соблюдать их;</a:t>
            </a:r>
            <a:endParaRPr lang="en-US" sz="1500" dirty="0">
              <a:cs typeface="B Mitra" pitchFamily="2" charset="-78"/>
            </a:endParaRPr>
          </a:p>
        </p:txBody>
      </p:sp>
      <p:sp>
        <p:nvSpPr>
          <p:cNvPr id="7" name="Title 2"/>
          <p:cNvSpPr>
            <a:spLocks noGrp="1"/>
          </p:cNvSpPr>
          <p:nvPr>
            <p:ph type="title"/>
          </p:nvPr>
        </p:nvSpPr>
        <p:spPr>
          <a:xfrm>
            <a:off x="374848" y="404664"/>
            <a:ext cx="8229600" cy="576064"/>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latin typeface="+mn-lt"/>
                <a:cs typeface="B Mitra" pitchFamily="2" charset="-78"/>
              </a:rPr>
              <a:t>Меры защиты от пандемии COVID-19</a:t>
            </a:r>
            <a:endParaRPr lang="en-US" sz="2200" b="1" dirty="0">
              <a:latin typeface="+mn-lt"/>
              <a:cs typeface="B Mitra" pitchFamily="2" charset="-78"/>
            </a:endParaRPr>
          </a:p>
        </p:txBody>
      </p:sp>
    </p:spTree>
    <p:extLst>
      <p:ext uri="{BB962C8B-B14F-4D97-AF65-F5344CB8AC3E}">
        <p14:creationId xmlns:p14="http://schemas.microsoft.com/office/powerpoint/2010/main" val="2537651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484784"/>
            <a:ext cx="7408333" cy="4680520"/>
          </a:xfrm>
        </p:spPr>
        <p:txBody>
          <a:bodyPr>
            <a:noAutofit/>
          </a:bodyPr>
          <a:lstStyle/>
          <a:p>
            <a:pPr algn="just">
              <a:lnSpc>
                <a:spcPct val="120000"/>
              </a:lnSpc>
            </a:pPr>
            <a:r>
              <a:rPr lang="en-US" sz="1600" dirty="0" smtClean="0">
                <a:cs typeface="B Mitra" pitchFamily="2" charset="-78"/>
              </a:rPr>
              <a:t>Notifying </a:t>
            </a:r>
            <a:r>
              <a:rPr lang="en-US" sz="1600" dirty="0">
                <a:cs typeface="B Mitra" pitchFamily="2" charset="-78"/>
              </a:rPr>
              <a:t>the staff of BNPP and contracting companies via distributing leaflets, providing training materials and notices in the organizational intranet of the plant and on the monitors installed in different locations of the Plant and also installing banners and posters; </a:t>
            </a:r>
          </a:p>
          <a:p>
            <a:pPr algn="just">
              <a:lnSpc>
                <a:spcPct val="120000"/>
              </a:lnSpc>
            </a:pPr>
            <a:r>
              <a:rPr lang="en-US" sz="1600" dirty="0" smtClean="0">
                <a:cs typeface="B Mitra" pitchFamily="2" charset="-78"/>
              </a:rPr>
              <a:t>Distributing </a:t>
            </a:r>
            <a:r>
              <a:rPr lang="en-US" sz="1600" dirty="0">
                <a:cs typeface="B Mitra" pitchFamily="2" charset="-78"/>
              </a:rPr>
              <a:t>medical face masks amongst the staff appropriately;  </a:t>
            </a:r>
          </a:p>
          <a:p>
            <a:pPr algn="just">
              <a:lnSpc>
                <a:spcPct val="120000"/>
              </a:lnSpc>
            </a:pPr>
            <a:r>
              <a:rPr lang="en-US" sz="1600" dirty="0" smtClean="0">
                <a:cs typeface="B Mitra" pitchFamily="2" charset="-78"/>
              </a:rPr>
              <a:t>Installing hand </a:t>
            </a:r>
            <a:r>
              <a:rPr lang="en-US" sz="1600" dirty="0">
                <a:cs typeface="B Mitra" pitchFamily="2" charset="-78"/>
              </a:rPr>
              <a:t>sanitizer solution dispensers on the wall in public places and muster points of the Plant such as entrances of the Plant and site, elevators, and ATMs;</a:t>
            </a:r>
          </a:p>
          <a:p>
            <a:pPr algn="just"/>
            <a:endParaRPr lang="en-US" sz="1600" dirty="0">
              <a:cs typeface="B Mitra" pitchFamily="2" charset="-78"/>
            </a:endParaRPr>
          </a:p>
          <a:p>
            <a:pPr algn="just"/>
            <a:r>
              <a:rPr lang="ru-RU" sz="1600" dirty="0" smtClean="0">
                <a:cs typeface="B Mitra" pitchFamily="2" charset="-78"/>
              </a:rPr>
              <a:t>Уведомление </a:t>
            </a:r>
            <a:r>
              <a:rPr lang="ru-RU" sz="1600" dirty="0">
                <a:cs typeface="B Mitra" pitchFamily="2" charset="-78"/>
              </a:rPr>
              <a:t>персонала БАЭС и подрядных компаний посредством распространения листовок, предоставления обучающих материалов и уведомлений во внутренней сети предприятия и на мониторах, установленных в разных местах завода, а также установка баннеров и </a:t>
            </a:r>
            <a:r>
              <a:rPr lang="ru-RU" sz="1600" dirty="0" smtClean="0">
                <a:cs typeface="B Mitra" pitchFamily="2" charset="-78"/>
              </a:rPr>
              <a:t>плакатов;</a:t>
            </a:r>
            <a:endParaRPr lang="en-US" sz="1600" dirty="0" smtClean="0">
              <a:cs typeface="B Mitra" pitchFamily="2" charset="-78"/>
            </a:endParaRPr>
          </a:p>
          <a:p>
            <a:pPr algn="just"/>
            <a:r>
              <a:rPr lang="ru-RU" sz="1600" dirty="0" smtClean="0">
                <a:cs typeface="B Mitra" pitchFamily="2" charset="-78"/>
              </a:rPr>
              <a:t>Надлежащее </a:t>
            </a:r>
            <a:r>
              <a:rPr lang="ru-RU" sz="1600" dirty="0">
                <a:cs typeface="B Mitra" pitchFamily="2" charset="-78"/>
              </a:rPr>
              <a:t>распространение медицинских масок среди </a:t>
            </a:r>
            <a:r>
              <a:rPr lang="ru-RU" sz="1600" dirty="0" smtClean="0">
                <a:cs typeface="B Mitra" pitchFamily="2" charset="-78"/>
              </a:rPr>
              <a:t>персонала</a:t>
            </a:r>
            <a:endParaRPr lang="en-US" sz="1600" dirty="0" smtClean="0">
              <a:cs typeface="B Mitra" pitchFamily="2" charset="-78"/>
            </a:endParaRPr>
          </a:p>
          <a:p>
            <a:pPr algn="just"/>
            <a:r>
              <a:rPr lang="ru-RU" sz="1600" dirty="0" smtClean="0">
                <a:cs typeface="B Mitra" pitchFamily="2" charset="-78"/>
              </a:rPr>
              <a:t>Установка </a:t>
            </a:r>
            <a:r>
              <a:rPr lang="ru-RU" sz="1600" dirty="0">
                <a:cs typeface="B Mitra" pitchFamily="2" charset="-78"/>
              </a:rPr>
              <a:t>на стене диспенсеров с дезинфицирующим средством для рук в общественных местах и ​​в пунктах сбора на Заводе, таких как входы на Завод и территорию, лифты и банкоматы;</a:t>
            </a:r>
            <a:endParaRPr lang="en-US" sz="1600" dirty="0">
              <a:cs typeface="B Mitra" pitchFamily="2" charset="-78"/>
            </a:endParaRPr>
          </a:p>
        </p:txBody>
      </p:sp>
      <p:sp>
        <p:nvSpPr>
          <p:cNvPr id="7" name="Title 2"/>
          <p:cNvSpPr>
            <a:spLocks noGrp="1"/>
          </p:cNvSpPr>
          <p:nvPr>
            <p:ph type="title"/>
          </p:nvPr>
        </p:nvSpPr>
        <p:spPr>
          <a:xfrm>
            <a:off x="374848" y="404664"/>
            <a:ext cx="8229600" cy="576064"/>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latin typeface="+mn-lt"/>
                <a:cs typeface="B Mitra" pitchFamily="2" charset="-78"/>
              </a:rPr>
              <a:t>Меры защиты от пандемии COVID-19</a:t>
            </a:r>
            <a:endParaRPr lang="en-US" sz="2200" b="1" dirty="0">
              <a:latin typeface="+mn-lt"/>
              <a:cs typeface="B Mitra" pitchFamily="2" charset="-78"/>
            </a:endParaRPr>
          </a:p>
        </p:txBody>
      </p:sp>
    </p:spTree>
    <p:extLst>
      <p:ext uri="{BB962C8B-B14F-4D97-AF65-F5344CB8AC3E}">
        <p14:creationId xmlns:p14="http://schemas.microsoft.com/office/powerpoint/2010/main" val="374349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196752"/>
            <a:ext cx="7408333" cy="5400599"/>
          </a:xfrm>
        </p:spPr>
        <p:txBody>
          <a:bodyPr>
            <a:noAutofit/>
          </a:bodyPr>
          <a:lstStyle/>
          <a:p>
            <a:pPr algn="just">
              <a:lnSpc>
                <a:spcPct val="120000"/>
              </a:lnSpc>
            </a:pPr>
            <a:r>
              <a:rPr lang="en-US" sz="1600" dirty="0"/>
              <a:t>Disinfecting </a:t>
            </a:r>
            <a:r>
              <a:rPr lang="en-US" sz="1600" dirty="0"/>
              <a:t>all working surfaces including public passageways, doors and  door handles, WCs, working places, working desks, telephone, computer keyboard and mouse, public transportation vehicles of the staff, stairway rails, ATMs, X-Ray devices and plant and site entrance gates on a daily </a:t>
            </a:r>
            <a:r>
              <a:rPr lang="en-US" sz="1600" dirty="0"/>
              <a:t>basis;</a:t>
            </a:r>
          </a:p>
          <a:p>
            <a:pPr algn="just">
              <a:lnSpc>
                <a:spcPct val="120000"/>
              </a:lnSpc>
            </a:pPr>
            <a:r>
              <a:rPr lang="en-US" sz="1600" dirty="0"/>
              <a:t>Installing </a:t>
            </a:r>
            <a:r>
              <a:rPr lang="en-US" sz="1600" dirty="0"/>
              <a:t>the special tray for disinfecting the bottom of shoes at the plant and site entrances </a:t>
            </a:r>
          </a:p>
          <a:p>
            <a:pPr algn="just">
              <a:lnSpc>
                <a:spcPct val="120000"/>
              </a:lnSpc>
            </a:pPr>
            <a:r>
              <a:rPr lang="en-US" sz="1600" dirty="0"/>
              <a:t> </a:t>
            </a:r>
            <a:r>
              <a:rPr lang="en-US" sz="1600" dirty="0"/>
              <a:t>Setting up health monitoring station in the entrance of plant in order to monitor the health of staff for daily workers and also for shift staff in three shifts </a:t>
            </a:r>
            <a:endParaRPr lang="en-US" sz="1600" dirty="0" smtClean="0"/>
          </a:p>
          <a:p>
            <a:pPr marL="0" indent="0" algn="just">
              <a:lnSpc>
                <a:spcPct val="120000"/>
              </a:lnSpc>
              <a:buNone/>
            </a:pPr>
            <a:endParaRPr lang="en-US" sz="1600" dirty="0"/>
          </a:p>
          <a:p>
            <a:pPr algn="just"/>
            <a:r>
              <a:rPr lang="ru-RU" sz="1600" dirty="0"/>
              <a:t>Дезинфекция </a:t>
            </a:r>
            <a:r>
              <a:rPr lang="ru-RU" sz="1600" dirty="0"/>
              <a:t>всех рабочих поверхностей, </a:t>
            </a:r>
            <a:r>
              <a:rPr lang="ru-RU" sz="1600" dirty="0"/>
              <a:t>включая общественные проходы, двери и дверные ручки, туалеты, рабочие места, рабочие столы, телефон, компьютерную клавиатуру и мышь, общественный транспорт персонала, перила лестниц, банкоматы, рентгеновские аппараты, а также оборудование и объект. въездные ворота </a:t>
            </a:r>
            <a:r>
              <a:rPr lang="ru-RU" sz="1600" dirty="0" smtClean="0"/>
              <a:t>ежедневно;</a:t>
            </a:r>
            <a:endParaRPr lang="en-US" sz="1600" dirty="0" smtClean="0"/>
          </a:p>
          <a:p>
            <a:pPr algn="just"/>
            <a:r>
              <a:rPr lang="ru-RU" sz="1600" dirty="0" smtClean="0"/>
              <a:t>Установка </a:t>
            </a:r>
            <a:r>
              <a:rPr lang="ru-RU" sz="1600" dirty="0"/>
              <a:t>специального поддона для дезинфекции подошвы обуви при входе на завод и на </a:t>
            </a:r>
            <a:r>
              <a:rPr lang="ru-RU" sz="1600" dirty="0" smtClean="0"/>
              <a:t>площадку.</a:t>
            </a:r>
            <a:endParaRPr lang="en-US" sz="1600" dirty="0" smtClean="0"/>
          </a:p>
          <a:p>
            <a:pPr algn="just"/>
            <a:r>
              <a:rPr lang="ru-RU" sz="1600" dirty="0" smtClean="0"/>
              <a:t>Установка </a:t>
            </a:r>
            <a:r>
              <a:rPr lang="ru-RU" sz="1600" dirty="0"/>
              <a:t>станции наблюдения за состоянием здоровья на входе на завод для наблюдения за здоровьем персонала для ежедневных рабочих, а также для сменного персонала в три смены</a:t>
            </a:r>
            <a:endParaRPr lang="en-US" sz="1600" dirty="0"/>
          </a:p>
        </p:txBody>
      </p:sp>
      <p:sp>
        <p:nvSpPr>
          <p:cNvPr id="7" name="Title 2"/>
          <p:cNvSpPr>
            <a:spLocks noGrp="1"/>
          </p:cNvSpPr>
          <p:nvPr>
            <p:ph type="title"/>
          </p:nvPr>
        </p:nvSpPr>
        <p:spPr>
          <a:xfrm>
            <a:off x="374848" y="404664"/>
            <a:ext cx="8229600" cy="576064"/>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latin typeface="+mn-lt"/>
                <a:cs typeface="B Mitra" pitchFamily="2" charset="-78"/>
              </a:rPr>
              <a:t>Меры защиты от пандемии COVID-19</a:t>
            </a:r>
            <a:endParaRPr lang="en-US" sz="2200" b="1" dirty="0">
              <a:latin typeface="+mn-lt"/>
              <a:cs typeface="B Mitra" pitchFamily="2" charset="-78"/>
            </a:endParaRPr>
          </a:p>
        </p:txBody>
      </p:sp>
    </p:spTree>
    <p:extLst>
      <p:ext uri="{BB962C8B-B14F-4D97-AF65-F5344CB8AC3E}">
        <p14:creationId xmlns:p14="http://schemas.microsoft.com/office/powerpoint/2010/main" val="2733973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72067" y="1268760"/>
            <a:ext cx="7408333" cy="5328591"/>
          </a:xfrm>
        </p:spPr>
        <p:txBody>
          <a:bodyPr>
            <a:normAutofit fontScale="25000" lnSpcReduction="20000"/>
          </a:bodyPr>
          <a:lstStyle/>
          <a:p>
            <a:pPr algn="just">
              <a:lnSpc>
                <a:spcPct val="120000"/>
              </a:lnSpc>
            </a:pPr>
            <a:r>
              <a:rPr lang="en-US" sz="6400" dirty="0" smtClean="0">
                <a:cs typeface="B Mitra" pitchFamily="2" charset="-78"/>
              </a:rPr>
              <a:t>Monitoring </a:t>
            </a:r>
            <a:r>
              <a:rPr lang="en-US" sz="6400" dirty="0">
                <a:cs typeface="B Mitra" pitchFamily="2" charset="-78"/>
              </a:rPr>
              <a:t>the health of shift staff before the start of the shift (especially for Main Control Room staff) in EMS center located at the site through measuring the temperature and blood oxygen saturation of the staff; </a:t>
            </a:r>
          </a:p>
          <a:p>
            <a:pPr algn="just">
              <a:lnSpc>
                <a:spcPct val="120000"/>
              </a:lnSpc>
            </a:pPr>
            <a:r>
              <a:rPr lang="en-US" sz="6400" dirty="0" smtClean="0">
                <a:cs typeface="B Mitra" pitchFamily="2" charset="-78"/>
              </a:rPr>
              <a:t>Performing </a:t>
            </a:r>
            <a:r>
              <a:rPr lang="en-US" sz="6400" dirty="0">
                <a:cs typeface="B Mitra" pitchFamily="2" charset="-78"/>
              </a:rPr>
              <a:t>clinical and laboratory examinations in the Plant clinic for the identified people suspected to have the disease or people with suspicious symptoms (measuring the amount of blood oxygen saturation via Pulse </a:t>
            </a:r>
            <a:r>
              <a:rPr lang="en-US" sz="6400" dirty="0" err="1">
                <a:cs typeface="B Mitra" pitchFamily="2" charset="-78"/>
              </a:rPr>
              <a:t>Oximeter</a:t>
            </a:r>
            <a:r>
              <a:rPr lang="en-US" sz="6400" dirty="0">
                <a:cs typeface="B Mitra" pitchFamily="2" charset="-78"/>
              </a:rPr>
              <a:t> device and performing necessary medical tests and examinations if needed based on the diagnosis and recommendation of a physician</a:t>
            </a:r>
            <a:r>
              <a:rPr lang="en-US" sz="6400" dirty="0" smtClean="0">
                <a:cs typeface="B Mitra" pitchFamily="2" charset="-78"/>
              </a:rPr>
              <a:t>);</a:t>
            </a:r>
          </a:p>
          <a:p>
            <a:pPr algn="just">
              <a:lnSpc>
                <a:spcPct val="120000"/>
              </a:lnSpc>
            </a:pPr>
            <a:r>
              <a:rPr lang="en-US" sz="6400" dirty="0" smtClean="0">
                <a:cs typeface="B Mitra" pitchFamily="2" charset="-78"/>
              </a:rPr>
              <a:t>Implementing </a:t>
            </a:r>
            <a:r>
              <a:rPr lang="en-US" sz="6400" dirty="0">
                <a:cs typeface="B Mitra" pitchFamily="2" charset="-78"/>
              </a:rPr>
              <a:t>social distancing in the entrances and exits of the Plant and Site; </a:t>
            </a:r>
            <a:endParaRPr lang="en-US" sz="6400" dirty="0" smtClean="0">
              <a:cs typeface="B Mitra" pitchFamily="2" charset="-78"/>
            </a:endParaRPr>
          </a:p>
          <a:p>
            <a:pPr algn="just"/>
            <a:endParaRPr lang="en-US" sz="6400" dirty="0" smtClean="0">
              <a:cs typeface="B Mitra" pitchFamily="2" charset="-78"/>
            </a:endParaRPr>
          </a:p>
          <a:p>
            <a:pPr algn="just"/>
            <a:endParaRPr lang="en-US" sz="6400" dirty="0">
              <a:cs typeface="B Mitra" pitchFamily="2" charset="-78"/>
            </a:endParaRPr>
          </a:p>
          <a:p>
            <a:pPr algn="just"/>
            <a:r>
              <a:rPr lang="ru-RU" sz="6400" dirty="0" smtClean="0">
                <a:cs typeface="B Mitra" pitchFamily="2" charset="-78"/>
              </a:rPr>
              <a:t>Мониторинг </a:t>
            </a:r>
            <a:r>
              <a:rPr lang="ru-RU" sz="6400" dirty="0">
                <a:cs typeface="B Mitra" pitchFamily="2" charset="-78"/>
              </a:rPr>
              <a:t>состояния здоровья сменного персонала перед началом смены (особенно персонала Главного диспетчерского пункта) в центре скорой помощи, расположенном на объекте, путем измерения температуры и насыщения крови кислородом </a:t>
            </a:r>
            <a:r>
              <a:rPr lang="ru-RU" sz="6400" dirty="0" smtClean="0">
                <a:cs typeface="B Mitra" pitchFamily="2" charset="-78"/>
              </a:rPr>
              <a:t>персонала;</a:t>
            </a:r>
            <a:endParaRPr lang="en-US" sz="6400" dirty="0" smtClean="0">
              <a:cs typeface="B Mitra" pitchFamily="2" charset="-78"/>
            </a:endParaRPr>
          </a:p>
          <a:p>
            <a:pPr algn="just"/>
            <a:r>
              <a:rPr lang="ru-RU" sz="6400" dirty="0" smtClean="0">
                <a:cs typeface="B Mitra" pitchFamily="2" charset="-78"/>
              </a:rPr>
              <a:t>Проведение </a:t>
            </a:r>
            <a:r>
              <a:rPr lang="ru-RU" sz="6400" dirty="0">
                <a:cs typeface="B Mitra" pitchFamily="2" charset="-78"/>
              </a:rPr>
              <a:t>клинических и лабораторных обследований в клинике завода для выявленных людей с подозрением на заболевание или людей с подозрительными симптомами (измерение количества насыщения крови кислородом с помощью пульсоксиметра и выполнение необходимых медицинских тестов и обследований, если это необходимо, на основании диагноза. и рекомендация врача</a:t>
            </a:r>
            <a:r>
              <a:rPr lang="ru-RU" sz="6400" dirty="0" smtClean="0">
                <a:cs typeface="B Mitra" pitchFamily="2" charset="-78"/>
              </a:rPr>
              <a:t>);</a:t>
            </a:r>
            <a:endParaRPr lang="en-US" sz="6400" dirty="0" smtClean="0">
              <a:cs typeface="B Mitra" pitchFamily="2" charset="-78"/>
            </a:endParaRPr>
          </a:p>
          <a:p>
            <a:pPr algn="just"/>
            <a:r>
              <a:rPr lang="ru-RU" sz="6400" dirty="0" smtClean="0">
                <a:cs typeface="B Mitra" pitchFamily="2" charset="-78"/>
              </a:rPr>
              <a:t>Осуществление </a:t>
            </a:r>
            <a:r>
              <a:rPr lang="ru-RU" sz="6400" dirty="0">
                <a:cs typeface="B Mitra" pitchFamily="2" charset="-78"/>
              </a:rPr>
              <a:t>социального дистанцирования на входах и выходах на Завод и Площадку;</a:t>
            </a:r>
            <a:endParaRPr lang="en-US" sz="6400" dirty="0">
              <a:cs typeface="B Mitra" pitchFamily="2" charset="-78"/>
            </a:endParaRPr>
          </a:p>
          <a:p>
            <a:pPr marL="0" indent="0">
              <a:buNone/>
            </a:pPr>
            <a:endParaRPr lang="en-US" dirty="0"/>
          </a:p>
        </p:txBody>
      </p:sp>
      <p:sp>
        <p:nvSpPr>
          <p:cNvPr id="7" name="Title 2"/>
          <p:cNvSpPr>
            <a:spLocks noGrp="1"/>
          </p:cNvSpPr>
          <p:nvPr>
            <p:ph type="title"/>
          </p:nvPr>
        </p:nvSpPr>
        <p:spPr>
          <a:xfrm>
            <a:off x="374848" y="404664"/>
            <a:ext cx="8229600" cy="576064"/>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latin typeface="+mn-lt"/>
                <a:cs typeface="B Mitra" pitchFamily="2" charset="-78"/>
              </a:rPr>
              <a:t>Меры защиты от пандемии COVID-19</a:t>
            </a:r>
            <a:endParaRPr lang="en-US" sz="2200" b="1" dirty="0">
              <a:latin typeface="+mn-lt"/>
              <a:cs typeface="B Mitra" pitchFamily="2" charset="-78"/>
            </a:endParaRPr>
          </a:p>
        </p:txBody>
      </p:sp>
    </p:spTree>
    <p:extLst>
      <p:ext uri="{BB962C8B-B14F-4D97-AF65-F5344CB8AC3E}">
        <p14:creationId xmlns:p14="http://schemas.microsoft.com/office/powerpoint/2010/main" val="3427415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11561" y="1628800"/>
            <a:ext cx="7668840" cy="4497363"/>
          </a:xfrm>
        </p:spPr>
        <p:txBody>
          <a:bodyPr>
            <a:normAutofit/>
          </a:bodyPr>
          <a:lstStyle/>
          <a:p>
            <a:pPr algn="just"/>
            <a:r>
              <a:rPr lang="en-US" sz="1600" dirty="0" smtClean="0">
                <a:cs typeface="B Mitra" pitchFamily="2" charset="-78"/>
              </a:rPr>
              <a:t>Installing </a:t>
            </a:r>
            <a:r>
              <a:rPr lang="en-US" sz="1600" dirty="0">
                <a:cs typeface="B Mitra" pitchFamily="2" charset="-78"/>
              </a:rPr>
              <a:t>plastic cover on elevators buttons and ATM buttons in order to facilitate their disinfection;  </a:t>
            </a:r>
          </a:p>
          <a:p>
            <a:pPr algn="just"/>
            <a:r>
              <a:rPr lang="en-US" sz="1600" dirty="0" smtClean="0">
                <a:cs typeface="B Mitra" pitchFamily="2" charset="-78"/>
              </a:rPr>
              <a:t>Following </a:t>
            </a:r>
            <a:r>
              <a:rPr lang="en-US" sz="1600" dirty="0">
                <a:cs typeface="B Mitra" pitchFamily="2" charset="-78"/>
              </a:rPr>
              <a:t>up on the conditions of the people suspected to have the disease, receiving home care on physician’s recommendation or those referred or dispatched to Bushehr medical centers;   </a:t>
            </a:r>
          </a:p>
          <a:p>
            <a:pPr algn="just"/>
            <a:r>
              <a:rPr lang="en-US" sz="1600" dirty="0" smtClean="0">
                <a:cs typeface="B Mitra" pitchFamily="2" charset="-78"/>
              </a:rPr>
              <a:t>Taking </a:t>
            </a:r>
            <a:r>
              <a:rPr lang="en-US" sz="1600" dirty="0">
                <a:cs typeface="B Mitra" pitchFamily="2" charset="-78"/>
              </a:rPr>
              <a:t>appropriate preventive measures in order to screen the maintenance </a:t>
            </a:r>
            <a:r>
              <a:rPr lang="en-US" sz="1600" dirty="0" smtClean="0">
                <a:cs typeface="B Mitra" pitchFamily="2" charset="-78"/>
              </a:rPr>
              <a:t>and </a:t>
            </a:r>
            <a:r>
              <a:rPr lang="en-US" sz="1600" dirty="0">
                <a:cs typeface="B Mitra" pitchFamily="2" charset="-78"/>
              </a:rPr>
              <a:t>repair contractor’s staff of the Plant; </a:t>
            </a:r>
            <a:endParaRPr lang="en-US" sz="1600" dirty="0" smtClean="0">
              <a:cs typeface="B Mitra" pitchFamily="2" charset="-78"/>
            </a:endParaRPr>
          </a:p>
          <a:p>
            <a:pPr algn="just"/>
            <a:endParaRPr lang="en-US" sz="1600" dirty="0">
              <a:cs typeface="B Mitra" pitchFamily="2" charset="-78"/>
            </a:endParaRPr>
          </a:p>
          <a:p>
            <a:pPr algn="just"/>
            <a:r>
              <a:rPr lang="ru-RU" sz="1600" dirty="0" smtClean="0"/>
              <a:t>Установка </a:t>
            </a:r>
            <a:r>
              <a:rPr lang="ru-RU" sz="1600" dirty="0"/>
              <a:t>пластиковой крышки на кнопки лифтов и банкоматов для облегчения их </a:t>
            </a:r>
            <a:r>
              <a:rPr lang="ru-RU" sz="1600" dirty="0" smtClean="0"/>
              <a:t>дезинфекции;</a:t>
            </a:r>
            <a:endParaRPr lang="en-US" sz="1600" dirty="0" smtClean="0"/>
          </a:p>
          <a:p>
            <a:pPr algn="just"/>
            <a:r>
              <a:rPr lang="ru-RU" sz="1600" dirty="0" smtClean="0"/>
              <a:t>Наблюдение </a:t>
            </a:r>
            <a:r>
              <a:rPr lang="ru-RU" sz="1600" dirty="0"/>
              <a:t>за состоянием людей, подозреваемых в заболевании, получающих помощь на дому по рекомендации врача или лиц, направленных или отправленных в медицинские центры </a:t>
            </a:r>
            <a:r>
              <a:rPr lang="ru-RU" sz="1600" dirty="0" smtClean="0"/>
              <a:t>Бушера;</a:t>
            </a:r>
            <a:endParaRPr lang="en-US" sz="1600" dirty="0" smtClean="0"/>
          </a:p>
          <a:p>
            <a:pPr algn="just"/>
            <a:r>
              <a:rPr lang="ru-RU" sz="1600" dirty="0" smtClean="0"/>
              <a:t>Принятие </a:t>
            </a:r>
            <a:r>
              <a:rPr lang="ru-RU" sz="1600" dirty="0"/>
              <a:t>соответствующих профилактических мер по проверке персонала подрядных организаций по ТО и ремонту Завода;</a:t>
            </a:r>
            <a:endParaRPr lang="en-US" sz="1600" dirty="0">
              <a:cs typeface="B Mitra" pitchFamily="2" charset="-78"/>
            </a:endParaRPr>
          </a:p>
        </p:txBody>
      </p:sp>
      <p:sp>
        <p:nvSpPr>
          <p:cNvPr id="7" name="Title 2"/>
          <p:cNvSpPr>
            <a:spLocks noGrp="1"/>
          </p:cNvSpPr>
          <p:nvPr>
            <p:ph type="title"/>
          </p:nvPr>
        </p:nvSpPr>
        <p:spPr>
          <a:xfrm>
            <a:off x="374848" y="404664"/>
            <a:ext cx="8229600" cy="576064"/>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latin typeface="+mn-lt"/>
                <a:cs typeface="B Mitra" pitchFamily="2" charset="-78"/>
              </a:rPr>
              <a:t>Меры защиты от пандемии COVID-19</a:t>
            </a:r>
            <a:endParaRPr lang="en-US" sz="2200" b="1" dirty="0">
              <a:latin typeface="+mn-lt"/>
              <a:cs typeface="B Mitra" pitchFamily="2" charset="-78"/>
            </a:endParaRPr>
          </a:p>
        </p:txBody>
      </p:sp>
    </p:spTree>
    <p:extLst>
      <p:ext uri="{BB962C8B-B14F-4D97-AF65-F5344CB8AC3E}">
        <p14:creationId xmlns:p14="http://schemas.microsoft.com/office/powerpoint/2010/main" val="3579266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72067" y="1556792"/>
            <a:ext cx="7408333" cy="4569371"/>
          </a:xfrm>
        </p:spPr>
        <p:txBody>
          <a:bodyPr>
            <a:normAutofit/>
          </a:bodyPr>
          <a:lstStyle/>
          <a:p>
            <a:pPr algn="just"/>
            <a:r>
              <a:rPr lang="en-US" sz="1800" dirty="0" smtClean="0">
                <a:latin typeface="Cambria" pitchFamily="18" charset="0"/>
                <a:cs typeface="B Mitra" pitchFamily="2" charset="-78"/>
              </a:rPr>
              <a:t>Fully </a:t>
            </a:r>
            <a:r>
              <a:rPr lang="en-US" sz="1800" dirty="0">
                <a:latin typeface="Cambria" pitchFamily="18" charset="0"/>
                <a:cs typeface="B Mitra" pitchFamily="2" charset="-78"/>
              </a:rPr>
              <a:t>implementing the return-to-work process of staff already infected or suspected to be infected through performing clinical examinations and medical tests, and issuing health certificate by occupational health physician of the Plant. </a:t>
            </a:r>
            <a:endParaRPr lang="en-US" sz="1800" dirty="0" smtClean="0">
              <a:latin typeface="Cambria" pitchFamily="18" charset="0"/>
              <a:cs typeface="B Mitra" pitchFamily="2" charset="-78"/>
            </a:endParaRPr>
          </a:p>
          <a:p>
            <a:pPr algn="just"/>
            <a:r>
              <a:rPr lang="en-US" sz="1800" dirty="0" smtClean="0">
                <a:latin typeface="Cambria" pitchFamily="18" charset="0"/>
                <a:cs typeface="B Mitra" pitchFamily="2" charset="-78"/>
              </a:rPr>
              <a:t>Vaccination </a:t>
            </a:r>
            <a:r>
              <a:rPr lang="en-US" sz="1800" dirty="0">
                <a:latin typeface="Cambria" pitchFamily="18" charset="0"/>
                <a:cs typeface="B Mitra" pitchFamily="2" charset="-78"/>
              </a:rPr>
              <a:t>of all Plant’s employees and contractors working in the Bushehr power Plant.  </a:t>
            </a:r>
            <a:endParaRPr lang="en-US" sz="1800" dirty="0" smtClean="0">
              <a:latin typeface="Cambria" pitchFamily="18" charset="0"/>
              <a:cs typeface="B Mitra" pitchFamily="2" charset="-78"/>
            </a:endParaRPr>
          </a:p>
          <a:p>
            <a:pPr algn="just"/>
            <a:endParaRPr lang="en-US" sz="1800" dirty="0">
              <a:latin typeface="Cambria" pitchFamily="18" charset="0"/>
              <a:cs typeface="B Mitra" pitchFamily="2" charset="-78"/>
            </a:endParaRPr>
          </a:p>
          <a:p>
            <a:pPr algn="just"/>
            <a:r>
              <a:rPr lang="ru-RU" sz="1800" dirty="0" smtClean="0"/>
              <a:t>Полное </a:t>
            </a:r>
            <a:r>
              <a:rPr lang="ru-RU" sz="1800" dirty="0"/>
              <a:t>внедрение процесса возвращения к работе персонала, уже инфицированного или подозреваемого на заражение, посредством проведения клинических осмотров и медицинских тестов, а также выдачи справки о состоянии здоровья врачом по гигиене труда на </a:t>
            </a:r>
            <a:r>
              <a:rPr lang="ru-RU" sz="1800" dirty="0" smtClean="0"/>
              <a:t>заводе.</a:t>
            </a:r>
            <a:endParaRPr lang="en-US" sz="1800" dirty="0" smtClean="0"/>
          </a:p>
          <a:p>
            <a:pPr algn="just"/>
            <a:r>
              <a:rPr lang="ru-RU" sz="1800" dirty="0" smtClean="0"/>
              <a:t>Вакцинация </a:t>
            </a:r>
            <a:r>
              <a:rPr lang="ru-RU" sz="1800" dirty="0"/>
              <a:t>всех сотрудников завода и подрядчиков, работающих на Бушерской электростанции</a:t>
            </a:r>
            <a:r>
              <a:rPr lang="ru-RU" sz="1800" dirty="0" smtClean="0"/>
              <a:t>.</a:t>
            </a:r>
            <a:endParaRPr lang="en-US" dirty="0"/>
          </a:p>
        </p:txBody>
      </p:sp>
      <p:sp>
        <p:nvSpPr>
          <p:cNvPr id="7" name="Title 2"/>
          <p:cNvSpPr>
            <a:spLocks noGrp="1"/>
          </p:cNvSpPr>
          <p:nvPr>
            <p:ph type="title"/>
          </p:nvPr>
        </p:nvSpPr>
        <p:spPr>
          <a:xfrm>
            <a:off x="374848" y="404664"/>
            <a:ext cx="8229600" cy="576064"/>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latin typeface="+mn-lt"/>
                <a:cs typeface="B Mitra" pitchFamily="2" charset="-78"/>
              </a:rPr>
              <a:t>Меры защиты от пандемии COVID-19</a:t>
            </a:r>
            <a:endParaRPr lang="en-US" sz="2200" b="1" dirty="0">
              <a:latin typeface="+mn-lt"/>
              <a:cs typeface="B Mitra" pitchFamily="2" charset="-78"/>
            </a:endParaRPr>
          </a:p>
        </p:txBody>
      </p:sp>
    </p:spTree>
    <p:extLst>
      <p:ext uri="{BB962C8B-B14F-4D97-AF65-F5344CB8AC3E}">
        <p14:creationId xmlns:p14="http://schemas.microsoft.com/office/powerpoint/2010/main" val="23292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51520" y="1196752"/>
            <a:ext cx="8640959" cy="4929411"/>
          </a:xfrm>
        </p:spPr>
        <p:txBody>
          <a:bodyPr>
            <a:normAutofit/>
          </a:bodyPr>
          <a:lstStyle/>
          <a:p>
            <a:pPr indent="0" algn="just">
              <a:spcAft>
                <a:spcPts val="0"/>
              </a:spcAft>
              <a:buNone/>
            </a:pPr>
            <a:r>
              <a:rPr lang="en-US" sz="2800" dirty="0"/>
              <a:t>The construction of a nuclear power plant in Iran was started in 1975 by the German company KWU (a subsidiary of Siemens). After the February 1979 Islamic Revolution, the contract was terminated and construction of the station was halted. </a:t>
            </a:r>
            <a:endParaRPr lang="en-US" sz="2800" dirty="0" smtClean="0"/>
          </a:p>
          <a:p>
            <a:pPr indent="0" algn="just">
              <a:spcAft>
                <a:spcPts val="0"/>
              </a:spcAft>
              <a:buNone/>
            </a:pPr>
            <a:endParaRPr lang="en-US" sz="2600" dirty="0" smtClean="0">
              <a:ea typeface="Times New Roman"/>
              <a:cs typeface="Arial" pitchFamily="34" charset="0"/>
            </a:endParaRPr>
          </a:p>
          <a:p>
            <a:pPr indent="0" algn="just">
              <a:spcAft>
                <a:spcPts val="0"/>
              </a:spcAft>
              <a:buNone/>
            </a:pPr>
            <a:r>
              <a:rPr lang="ru-RU" sz="2600" dirty="0" smtClean="0">
                <a:ea typeface="Times New Roman"/>
                <a:cs typeface="Arial" pitchFamily="34" charset="0"/>
              </a:rPr>
              <a:t>Строительство </a:t>
            </a:r>
            <a:r>
              <a:rPr lang="ru-RU" sz="2600" dirty="0">
                <a:ea typeface="Times New Roman"/>
                <a:cs typeface="Arial" pitchFamily="34" charset="0"/>
              </a:rPr>
              <a:t>АЭС в Иране было начато в 1975 году немецкой фирмой «KWU» (филиал компании "Сименс"). После февральской Исламской революции 1979 года контракт был расторгнут и строительство станции прекратилось</a:t>
            </a:r>
            <a:r>
              <a:rPr lang="ru-RU" sz="2600" dirty="0" smtClean="0">
                <a:ea typeface="Times New Roman"/>
                <a:cs typeface="Arial" pitchFamily="34" charset="0"/>
              </a:rPr>
              <a:t>.</a:t>
            </a:r>
            <a:endParaRPr lang="en-US" sz="2600" dirty="0">
              <a:ea typeface="Times New Roman"/>
              <a:cs typeface="Arial" pitchFamily="34" charset="0"/>
            </a:endParaRPr>
          </a:p>
        </p:txBody>
      </p:sp>
      <p:sp>
        <p:nvSpPr>
          <p:cNvPr id="3" name="Title 2"/>
          <p:cNvSpPr>
            <a:spLocks noGrp="1"/>
          </p:cNvSpPr>
          <p:nvPr>
            <p:ph type="title"/>
          </p:nvPr>
        </p:nvSpPr>
        <p:spPr>
          <a:xfrm>
            <a:off x="323528" y="404664"/>
            <a:ext cx="8229600" cy="648072"/>
          </a:xfrm>
        </p:spPr>
        <p:txBody>
          <a:bodyPr>
            <a:noAutofit/>
          </a:bodyPr>
          <a:lstStyle/>
          <a:p>
            <a:r>
              <a:rPr lang="en-US" sz="3200" b="1" dirty="0" smtClean="0">
                <a:latin typeface="+mn-lt"/>
                <a:cs typeface="B Mitra" pitchFamily="2" charset="-78"/>
              </a:rPr>
              <a:t>Brief Introduction of the Bushehr NPP</a:t>
            </a:r>
            <a:br>
              <a:rPr lang="en-US" sz="3200" b="1" dirty="0" smtClean="0">
                <a:latin typeface="+mn-lt"/>
                <a:cs typeface="B Mitra" pitchFamily="2" charset="-78"/>
              </a:rPr>
            </a:br>
            <a:r>
              <a:rPr lang="ru-RU" sz="3200" b="1" dirty="0">
                <a:latin typeface="+mn-lt"/>
              </a:rPr>
              <a:t>Краткое знакомство с АЭС Бушер</a:t>
            </a:r>
            <a:endParaRPr lang="en-US" sz="3200" b="1" dirty="0">
              <a:solidFill>
                <a:schemeClr val="tx1"/>
              </a:solidFill>
              <a:latin typeface="+mn-lt"/>
              <a:cs typeface="B Mitra" pitchFamily="2" charset="-78"/>
            </a:endParaRPr>
          </a:p>
        </p:txBody>
      </p:sp>
    </p:spTree>
    <p:extLst>
      <p:ext uri="{BB962C8B-B14F-4D97-AF65-F5344CB8AC3E}">
        <p14:creationId xmlns:p14="http://schemas.microsoft.com/office/powerpoint/2010/main" val="2629908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1D (39)"/>
          <p:cNvPicPr>
            <a:picLocks noChangeAspect="1" noChangeArrowheads="1"/>
          </p:cNvPicPr>
          <p:nvPr/>
        </p:nvPicPr>
        <p:blipFill>
          <a:blip r:embed="rId2"/>
          <a:srcRect/>
          <a:stretch>
            <a:fillRect/>
          </a:stretch>
        </p:blipFill>
        <p:spPr bwMode="auto">
          <a:xfrm>
            <a:off x="179512" y="1196753"/>
            <a:ext cx="8774796" cy="4795320"/>
          </a:xfrm>
          <a:prstGeom prst="rect">
            <a:avLst/>
          </a:prstGeom>
          <a:noFill/>
          <a:ln w="9525">
            <a:noFill/>
            <a:miter lim="800000"/>
            <a:headEnd/>
            <a:tailEnd/>
          </a:ln>
        </p:spPr>
      </p:pic>
      <p:sp>
        <p:nvSpPr>
          <p:cNvPr id="8" name="Text Box 11"/>
          <p:cNvSpPr txBox="1">
            <a:spLocks noChangeArrowheads="1"/>
          </p:cNvSpPr>
          <p:nvPr/>
        </p:nvSpPr>
        <p:spPr bwMode="auto">
          <a:xfrm>
            <a:off x="467544" y="1198087"/>
            <a:ext cx="7920880" cy="1323439"/>
          </a:xfrm>
          <a:prstGeom prst="rect">
            <a:avLst/>
          </a:prstGeom>
          <a:noFill/>
          <a:ln w="9525">
            <a:noFill/>
            <a:miter lim="800000"/>
            <a:headEnd/>
            <a:tailEnd/>
          </a:ln>
        </p:spPr>
        <p:txBody>
          <a:bodyPr wrap="square">
            <a:spAutoFit/>
          </a:bodyPr>
          <a:lstStyle/>
          <a:p>
            <a:pPr algn="ctr">
              <a:spcBef>
                <a:spcPct val="50000"/>
              </a:spcBef>
            </a:pPr>
            <a:r>
              <a:rPr lang="en-US" sz="3200" b="1" i="1" dirty="0">
                <a:solidFill>
                  <a:srgbClr val="FF0000"/>
                </a:solidFill>
                <a:cs typeface="Arial" charset="0"/>
              </a:rPr>
              <a:t>Thank you for your attention</a:t>
            </a:r>
            <a:r>
              <a:rPr lang="ru-RU" sz="3200" b="1" i="1" dirty="0" smtClean="0">
                <a:solidFill>
                  <a:srgbClr val="FF0000"/>
                </a:solidFill>
                <a:cs typeface="Arial" charset="0"/>
              </a:rPr>
              <a:t>!</a:t>
            </a:r>
            <a:endParaRPr lang="fa-IR" sz="3200" b="1" i="1" dirty="0" smtClean="0">
              <a:solidFill>
                <a:srgbClr val="FF0000"/>
              </a:solidFill>
              <a:cs typeface="Arial" charset="0"/>
            </a:endParaRPr>
          </a:p>
          <a:p>
            <a:pPr algn="ctr">
              <a:spcBef>
                <a:spcPct val="50000"/>
              </a:spcBef>
            </a:pPr>
            <a:r>
              <a:rPr lang="ru-RU" sz="3200" b="1" dirty="0">
                <a:solidFill>
                  <a:srgbClr val="FF0000"/>
                </a:solidFill>
                <a:cs typeface="B Mitra" pitchFamily="2" charset="-78"/>
              </a:rPr>
              <a:t>Спасибо за </a:t>
            </a:r>
            <a:r>
              <a:rPr lang="ru-RU" sz="3200" b="1" dirty="0" smtClean="0">
                <a:solidFill>
                  <a:srgbClr val="FF0000"/>
                </a:solidFill>
                <a:cs typeface="B Mitra" pitchFamily="2" charset="-78"/>
              </a:rPr>
              <a:t>внимание!</a:t>
            </a:r>
            <a:endParaRPr lang="en-US" sz="3200" b="1" dirty="0">
              <a:solidFill>
                <a:srgbClr val="FF0000"/>
              </a:solidFill>
              <a:cs typeface="B Mitra" pitchFamily="2" charset="-78"/>
            </a:endParaRPr>
          </a:p>
        </p:txBody>
      </p:sp>
    </p:spTree>
    <p:extLst>
      <p:ext uri="{BB962C8B-B14F-4D97-AF65-F5344CB8AC3E}">
        <p14:creationId xmlns:p14="http://schemas.microsoft.com/office/powerpoint/2010/main" val="251979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
              <a:buNone/>
            </a:pPr>
            <a:r>
              <a:rPr lang="en-US" dirty="0"/>
              <a:t>In August 1992, a Russian-Iranian intergovernmental agreement was signed on cooperation in the peaceful use of atomic energy and on the construction of a nuclear power plant in Iran. </a:t>
            </a:r>
            <a:endParaRPr lang="en-US" dirty="0" smtClean="0">
              <a:latin typeface="Cambria" pitchFamily="18" charset="0"/>
              <a:ea typeface="Times New Roman"/>
              <a:cs typeface="Arial" pitchFamily="34" charset="0"/>
            </a:endParaRPr>
          </a:p>
          <a:p>
            <a:pPr marL="0" indent="0" algn="just">
              <a:buNone/>
            </a:pPr>
            <a:r>
              <a:rPr lang="ru-RU" dirty="0"/>
              <a:t>В </a:t>
            </a:r>
            <a:r>
              <a:rPr lang="ru-RU" dirty="0"/>
              <a:t>августе 1992-го подписано Российско-Иранское межправительственное соглашение о сотрудничестве в мирном использовании атомной энергии и о сооружении на территории Ирана атомной электростанции</a:t>
            </a:r>
            <a:r>
              <a:rPr lang="ru-RU" dirty="0">
                <a:ea typeface="Times New Roman"/>
                <a:cs typeface="Arial" pitchFamily="34" charset="0"/>
              </a:rPr>
              <a:t>.</a:t>
            </a:r>
            <a:endParaRPr lang="en-US" dirty="0">
              <a:ea typeface="Times New Roman"/>
              <a:cs typeface="Arial" pitchFamily="34" charset="0"/>
            </a:endParaRPr>
          </a:p>
          <a:p>
            <a:endParaRPr lang="en-US" dirty="0"/>
          </a:p>
        </p:txBody>
      </p:sp>
      <p:sp>
        <p:nvSpPr>
          <p:cNvPr id="4" name="Title 2"/>
          <p:cNvSpPr>
            <a:spLocks noGrp="1"/>
          </p:cNvSpPr>
          <p:nvPr>
            <p:ph type="title"/>
          </p:nvPr>
        </p:nvSpPr>
        <p:spPr>
          <a:xfrm>
            <a:off x="323528" y="404664"/>
            <a:ext cx="8229600" cy="936104"/>
          </a:xfrm>
        </p:spPr>
        <p:txBody>
          <a:bodyPr>
            <a:noAutofit/>
          </a:bodyPr>
          <a:lstStyle/>
          <a:p>
            <a:r>
              <a:rPr lang="en-US" sz="3600" b="1" dirty="0" smtClean="0">
                <a:latin typeface="+mn-lt"/>
                <a:cs typeface="B Mitra" pitchFamily="2" charset="-78"/>
              </a:rPr>
              <a:t>Brief Introduction of the Bushehr NPP</a:t>
            </a:r>
            <a:br>
              <a:rPr lang="en-US" sz="3600" b="1" dirty="0" smtClean="0">
                <a:latin typeface="+mn-lt"/>
                <a:cs typeface="B Mitra" pitchFamily="2" charset="-78"/>
              </a:rPr>
            </a:br>
            <a:r>
              <a:rPr lang="ru-RU" sz="3600" b="1" dirty="0">
                <a:latin typeface="+mn-lt"/>
              </a:rPr>
              <a:t>Краткое знакомство с АЭС Бушер</a:t>
            </a:r>
            <a:endParaRPr lang="en-US" sz="3600" b="1" dirty="0">
              <a:solidFill>
                <a:schemeClr val="tx1"/>
              </a:solidFill>
              <a:latin typeface="+mn-lt"/>
              <a:cs typeface="B Mitra" pitchFamily="2" charset="-78"/>
            </a:endParaRPr>
          </a:p>
        </p:txBody>
      </p:sp>
    </p:spTree>
    <p:extLst>
      <p:ext uri="{BB962C8B-B14F-4D97-AF65-F5344CB8AC3E}">
        <p14:creationId xmlns:p14="http://schemas.microsoft.com/office/powerpoint/2010/main" val="166564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83568" y="1556792"/>
            <a:ext cx="7408333" cy="4392488"/>
          </a:xfrm>
        </p:spPr>
        <p:txBody>
          <a:bodyPr vert="horz" lIns="91440" tIns="45720" rIns="91440" bIns="45720" rtlCol="0">
            <a:normAutofit fontScale="70000" lnSpcReduction="20000"/>
          </a:bodyPr>
          <a:lstStyle/>
          <a:p>
            <a:pPr marL="0" indent="0" algn="just">
              <a:buNone/>
            </a:pPr>
            <a:r>
              <a:rPr lang="en-US" dirty="0"/>
              <a:t>In </a:t>
            </a:r>
            <a:r>
              <a:rPr lang="en-US" dirty="0"/>
              <a:t>January 1995, a contract was signed between </a:t>
            </a:r>
            <a:r>
              <a:rPr lang="ru-RU" dirty="0"/>
              <a:t>«</a:t>
            </a:r>
            <a:r>
              <a:rPr lang="en-US" dirty="0"/>
              <a:t>Zarubezhatomenergostroy</a:t>
            </a:r>
            <a:r>
              <a:rPr lang="ru-RU" dirty="0"/>
              <a:t>»</a:t>
            </a:r>
            <a:r>
              <a:rPr lang="en-US" dirty="0"/>
              <a:t> </a:t>
            </a:r>
            <a:r>
              <a:rPr lang="en-US" dirty="0"/>
              <a:t>and the Atomic Energy Organization of Iran (AEOI) to complete the construction of Unit 1 of the Bushehr nuclear power plant</a:t>
            </a:r>
            <a:r>
              <a:rPr lang="en-US" dirty="0" smtClean="0"/>
              <a:t>.</a:t>
            </a:r>
          </a:p>
          <a:p>
            <a:pPr marL="0" indent="0" algn="just">
              <a:buNone/>
            </a:pPr>
            <a:r>
              <a:rPr lang="en-US" dirty="0" smtClean="0"/>
              <a:t> </a:t>
            </a:r>
            <a:r>
              <a:rPr lang="ru-RU" dirty="0"/>
              <a:t>В январе 1995 года между ВПО «Зарубежатомэнергострой» и Организацией по атомной энергии Ирана (ОАЭИ) подписан Контракт на завершение строительства блока 1 атомной электростанции Бушер.</a:t>
            </a:r>
            <a:endParaRPr lang="en-US" dirty="0"/>
          </a:p>
          <a:p>
            <a:pPr marL="0" indent="0" algn="just">
              <a:buNone/>
            </a:pPr>
            <a:endParaRPr lang="en-US" dirty="0"/>
          </a:p>
          <a:p>
            <a:pPr marL="0" indent="0" algn="just">
              <a:buNone/>
            </a:pPr>
            <a:r>
              <a:rPr lang="en-US" dirty="0"/>
              <a:t>For </a:t>
            </a:r>
            <a:r>
              <a:rPr lang="en-US" dirty="0"/>
              <a:t>the Bushehr NPP, the reference is Unit 4 of the Balakovo NPP (V-320). </a:t>
            </a:r>
            <a:endParaRPr lang="en-US" dirty="0"/>
          </a:p>
          <a:p>
            <a:pPr marL="0" indent="0" algn="just">
              <a:buNone/>
            </a:pPr>
            <a:r>
              <a:rPr lang="ru-RU" dirty="0" smtClean="0"/>
              <a:t>Для </a:t>
            </a:r>
            <a:r>
              <a:rPr lang="ru-RU" dirty="0"/>
              <a:t>АЭС «Бушер», референтным является Блок №4 Балаковской АЭС (В-320). </a:t>
            </a:r>
            <a:endParaRPr lang="en-US" dirty="0"/>
          </a:p>
        </p:txBody>
      </p:sp>
      <p:sp>
        <p:nvSpPr>
          <p:cNvPr id="3" name="Title 2"/>
          <p:cNvSpPr>
            <a:spLocks noGrp="1"/>
          </p:cNvSpPr>
          <p:nvPr>
            <p:ph type="title"/>
          </p:nvPr>
        </p:nvSpPr>
        <p:spPr>
          <a:xfrm>
            <a:off x="323528" y="404664"/>
            <a:ext cx="8229600" cy="936104"/>
          </a:xfrm>
        </p:spPr>
        <p:txBody>
          <a:bodyPr>
            <a:noAutofit/>
          </a:bodyPr>
          <a:lstStyle/>
          <a:p>
            <a:r>
              <a:rPr lang="en-US" sz="3600" b="1" dirty="0" smtClean="0">
                <a:latin typeface="+mn-lt"/>
                <a:cs typeface="B Mitra" pitchFamily="2" charset="-78"/>
              </a:rPr>
              <a:t>Brief Introduction of the Bushehr NPP</a:t>
            </a:r>
            <a:br>
              <a:rPr lang="en-US" sz="3600" b="1" dirty="0" smtClean="0">
                <a:latin typeface="+mn-lt"/>
                <a:cs typeface="B Mitra" pitchFamily="2" charset="-78"/>
              </a:rPr>
            </a:br>
            <a:r>
              <a:rPr lang="ru-RU" sz="3600" b="1" dirty="0">
                <a:latin typeface="+mn-lt"/>
              </a:rPr>
              <a:t>Краткое знакомство с АЭС Бушер</a:t>
            </a:r>
            <a:endParaRPr lang="en-US" sz="3600" b="1" dirty="0">
              <a:solidFill>
                <a:schemeClr val="tx1"/>
              </a:solidFill>
              <a:latin typeface="+mn-lt"/>
              <a:cs typeface="B Mitra" pitchFamily="2" charset="-78"/>
            </a:endParaRPr>
          </a:p>
        </p:txBody>
      </p:sp>
    </p:spTree>
    <p:extLst>
      <p:ext uri="{BB962C8B-B14F-4D97-AF65-F5344CB8AC3E}">
        <p14:creationId xmlns:p14="http://schemas.microsoft.com/office/powerpoint/2010/main" val="2725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6853132"/>
              </p:ext>
            </p:extLst>
          </p:nvPr>
        </p:nvGraphicFramePr>
        <p:xfrm>
          <a:off x="395536" y="1988840"/>
          <a:ext cx="8208912" cy="4487054"/>
        </p:xfrm>
        <a:graphic>
          <a:graphicData uri="http://schemas.openxmlformats.org/drawingml/2006/table">
            <a:tbl>
              <a:tblPr/>
              <a:tblGrid>
                <a:gridCol w="5143380"/>
                <a:gridCol w="3065532"/>
              </a:tblGrid>
              <a:tr h="422556">
                <a:tc>
                  <a:txBody>
                    <a:bodyPr/>
                    <a:lstStyle/>
                    <a:p>
                      <a:pPr algn="ctr">
                        <a:lnSpc>
                          <a:spcPct val="100000"/>
                        </a:lnSpc>
                        <a:spcAft>
                          <a:spcPts val="0"/>
                        </a:spcAft>
                      </a:pPr>
                      <a:r>
                        <a:rPr lang="en-US" sz="1400" dirty="0" smtClean="0"/>
                        <a:t>Thermal power</a:t>
                      </a:r>
                      <a:endParaRPr lang="en-US" sz="1400" b="1" dirty="0" smtClean="0">
                        <a:latin typeface="Cambria" pitchFamily="18" charset="0"/>
                        <a:ea typeface="Calibri"/>
                        <a:cs typeface="Nazanin"/>
                      </a:endParaRPr>
                    </a:p>
                    <a:p>
                      <a:pPr algn="ctr">
                        <a:lnSpc>
                          <a:spcPct val="100000"/>
                        </a:lnSpc>
                        <a:spcAft>
                          <a:spcPts val="0"/>
                        </a:spcAft>
                      </a:pPr>
                      <a:r>
                        <a:rPr lang="ru-RU" sz="1400" b="1" dirty="0" smtClean="0">
                          <a:latin typeface="Cambria" pitchFamily="18" charset="0"/>
                          <a:ea typeface="Calibri"/>
                          <a:cs typeface="Nazanin"/>
                        </a:rPr>
                        <a:t>Тепловая мощность</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US" sz="1400" b="1" dirty="0">
                          <a:latin typeface="Cambria" pitchFamily="18" charset="0"/>
                          <a:ea typeface="Calibri"/>
                          <a:cs typeface="Nazanin"/>
                        </a:rPr>
                        <a:t>3000 </a:t>
                      </a:r>
                      <a:r>
                        <a:rPr lang="ru-RU" sz="1400" b="1" dirty="0" smtClean="0">
                          <a:latin typeface="Cambria" pitchFamily="18" charset="0"/>
                          <a:ea typeface="Calibri"/>
                          <a:cs typeface="Nazanin"/>
                        </a:rPr>
                        <a:t>МВт</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2556">
                <a:tc>
                  <a:txBody>
                    <a:bodyPr/>
                    <a:lstStyle/>
                    <a:p>
                      <a:pPr algn="ctr">
                        <a:lnSpc>
                          <a:spcPct val="100000"/>
                        </a:lnSpc>
                        <a:spcAft>
                          <a:spcPts val="0"/>
                        </a:spcAft>
                      </a:pPr>
                      <a:r>
                        <a:rPr lang="en-US" sz="1400" dirty="0" smtClean="0"/>
                        <a:t>Electric power</a:t>
                      </a:r>
                      <a:endParaRPr lang="en-US" sz="1400" b="1" dirty="0" smtClean="0">
                        <a:latin typeface="Cambria" pitchFamily="18" charset="0"/>
                        <a:ea typeface="Calibri"/>
                        <a:cs typeface="Nazanin"/>
                      </a:endParaRPr>
                    </a:p>
                    <a:p>
                      <a:pPr algn="ctr">
                        <a:lnSpc>
                          <a:spcPct val="100000"/>
                        </a:lnSpc>
                        <a:spcAft>
                          <a:spcPts val="0"/>
                        </a:spcAft>
                      </a:pPr>
                      <a:r>
                        <a:rPr lang="ru-RU" sz="1400" b="1" dirty="0" smtClean="0">
                          <a:latin typeface="Cambria" pitchFamily="18" charset="0"/>
                          <a:ea typeface="Calibri"/>
                          <a:cs typeface="Nazanin"/>
                        </a:rPr>
                        <a:t>Электрическая мощность</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US" sz="1400" b="1" dirty="0">
                          <a:latin typeface="Cambria" pitchFamily="18" charset="0"/>
                          <a:ea typeface="Calibri"/>
                          <a:cs typeface="Nazanin"/>
                        </a:rPr>
                        <a:t>1000 </a:t>
                      </a:r>
                      <a:r>
                        <a:rPr lang="ru-RU" sz="1400" b="1" dirty="0" smtClean="0">
                          <a:latin typeface="Cambria" pitchFamily="18" charset="0"/>
                          <a:ea typeface="Calibri"/>
                          <a:cs typeface="Nazanin"/>
                        </a:rPr>
                        <a:t>МВт</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22556">
                <a:tc>
                  <a:txBody>
                    <a:bodyPr/>
                    <a:lstStyle/>
                    <a:p>
                      <a:pPr algn="ctr">
                        <a:lnSpc>
                          <a:spcPct val="100000"/>
                        </a:lnSpc>
                        <a:spcAft>
                          <a:spcPts val="0"/>
                        </a:spcAft>
                      </a:pPr>
                      <a:r>
                        <a:rPr lang="en-US" sz="1400" dirty="0" smtClean="0"/>
                        <a:t>Fuel type</a:t>
                      </a:r>
                      <a:endParaRPr lang="en-US" sz="1400" b="1" dirty="0" smtClean="0">
                        <a:latin typeface="Cambria" pitchFamily="18" charset="0"/>
                        <a:ea typeface="Calibri"/>
                        <a:cs typeface="Nazanin"/>
                      </a:endParaRPr>
                    </a:p>
                    <a:p>
                      <a:pPr algn="ctr">
                        <a:lnSpc>
                          <a:spcPct val="100000"/>
                        </a:lnSpc>
                        <a:spcAft>
                          <a:spcPts val="0"/>
                        </a:spcAft>
                      </a:pPr>
                      <a:r>
                        <a:rPr lang="ru-RU" sz="1400" b="1" dirty="0" smtClean="0">
                          <a:latin typeface="Cambria" pitchFamily="18" charset="0"/>
                          <a:ea typeface="Calibri"/>
                          <a:cs typeface="Nazanin"/>
                        </a:rPr>
                        <a:t>Тип топлива</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US" sz="1400" dirty="0" smtClean="0"/>
                        <a:t>Sintered UO2</a:t>
                      </a:r>
                      <a:endParaRPr lang="en-US" sz="1400" b="1" dirty="0" smtClean="0">
                        <a:latin typeface="Cambria" pitchFamily="18" charset="0"/>
                        <a:ea typeface="Calibri"/>
                        <a:cs typeface="Nazanin"/>
                      </a:endParaRPr>
                    </a:p>
                    <a:p>
                      <a:pPr algn="ctr">
                        <a:lnSpc>
                          <a:spcPct val="100000"/>
                        </a:lnSpc>
                        <a:spcAft>
                          <a:spcPts val="0"/>
                        </a:spcAft>
                      </a:pPr>
                      <a:r>
                        <a:rPr lang="ru-RU" sz="1400" b="1" dirty="0" smtClean="0">
                          <a:latin typeface="Cambria" pitchFamily="18" charset="0"/>
                          <a:ea typeface="Calibri"/>
                          <a:cs typeface="Nazanin"/>
                        </a:rPr>
                        <a:t>Спеченный </a:t>
                      </a:r>
                      <a:r>
                        <a:rPr lang="en-US" sz="1400" b="1" dirty="0" smtClean="0">
                          <a:latin typeface="Cambria" pitchFamily="18" charset="0"/>
                          <a:ea typeface="Calibri"/>
                          <a:cs typeface="Nazanin"/>
                        </a:rPr>
                        <a:t>UO</a:t>
                      </a:r>
                      <a:r>
                        <a:rPr lang="en-US" sz="1400" b="1" baseline="-25000" dirty="0" smtClean="0">
                          <a:latin typeface="Cambria" pitchFamily="18" charset="0"/>
                          <a:ea typeface="Calibri"/>
                          <a:cs typeface="Nazanin"/>
                        </a:rPr>
                        <a:t>2</a:t>
                      </a:r>
                      <a:endParaRPr lang="en-US" sz="1400" b="1" baseline="-25000"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2556">
                <a:tc>
                  <a:txBody>
                    <a:bodyPr/>
                    <a:lstStyle/>
                    <a:p>
                      <a:pPr algn="ctr">
                        <a:lnSpc>
                          <a:spcPct val="100000"/>
                        </a:lnSpc>
                        <a:spcAft>
                          <a:spcPts val="0"/>
                        </a:spcAft>
                      </a:pPr>
                      <a:r>
                        <a:rPr lang="en-US" sz="1400" dirty="0" smtClean="0"/>
                        <a:t>Number of fuel assemblies</a:t>
                      </a:r>
                      <a:endParaRPr lang="en-US" sz="1400" b="1" dirty="0" smtClean="0">
                        <a:latin typeface="Cambria" pitchFamily="18" charset="0"/>
                        <a:ea typeface="Calibri"/>
                        <a:cs typeface="Nazanin"/>
                      </a:endParaRPr>
                    </a:p>
                    <a:p>
                      <a:pPr algn="ctr">
                        <a:lnSpc>
                          <a:spcPct val="100000"/>
                        </a:lnSpc>
                        <a:spcAft>
                          <a:spcPts val="0"/>
                        </a:spcAft>
                      </a:pPr>
                      <a:r>
                        <a:rPr lang="ru-RU" sz="1400" b="1" dirty="0" smtClean="0">
                          <a:latin typeface="Cambria" pitchFamily="18" charset="0"/>
                          <a:ea typeface="Calibri"/>
                          <a:cs typeface="Nazanin"/>
                        </a:rPr>
                        <a:t>Количество топливных сборок</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US" sz="1400" b="1" dirty="0">
                          <a:latin typeface="Cambria" pitchFamily="18" charset="0"/>
                          <a:ea typeface="Calibri"/>
                          <a:cs typeface="Nazanin"/>
                        </a:rPr>
                        <a:t>163</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22556">
                <a:tc>
                  <a:txBody>
                    <a:bodyPr/>
                    <a:lstStyle/>
                    <a:p>
                      <a:pPr algn="ctr">
                        <a:lnSpc>
                          <a:spcPct val="100000"/>
                        </a:lnSpc>
                        <a:spcAft>
                          <a:spcPts val="0"/>
                        </a:spcAft>
                      </a:pPr>
                      <a:r>
                        <a:rPr lang="en-US" sz="1400" dirty="0" smtClean="0"/>
                        <a:t>The number of fuel rods in each fuel assembly</a:t>
                      </a:r>
                      <a:endParaRPr lang="en-US" sz="1400" b="1" dirty="0" smtClean="0">
                        <a:latin typeface="Cambria" pitchFamily="18" charset="0"/>
                        <a:ea typeface="Calibri"/>
                        <a:cs typeface="Nazanin"/>
                      </a:endParaRPr>
                    </a:p>
                    <a:p>
                      <a:pPr algn="ctr">
                        <a:lnSpc>
                          <a:spcPct val="100000"/>
                        </a:lnSpc>
                        <a:spcAft>
                          <a:spcPts val="0"/>
                        </a:spcAft>
                      </a:pPr>
                      <a:r>
                        <a:rPr lang="ru-RU" sz="1400" b="1" dirty="0" smtClean="0">
                          <a:latin typeface="Cambria" pitchFamily="18" charset="0"/>
                          <a:ea typeface="Calibri"/>
                          <a:cs typeface="Nazanin"/>
                        </a:rPr>
                        <a:t>Количество</a:t>
                      </a:r>
                      <a:r>
                        <a:rPr lang="ru-RU" sz="1400" b="1" baseline="0" dirty="0" smtClean="0">
                          <a:latin typeface="Cambria" pitchFamily="18" charset="0"/>
                          <a:ea typeface="Calibri"/>
                          <a:cs typeface="Nazanin"/>
                        </a:rPr>
                        <a:t> твэл</a:t>
                      </a:r>
                      <a:r>
                        <a:rPr lang="en-US" sz="1400" b="1" baseline="0" dirty="0" smtClean="0">
                          <a:latin typeface="Cambria" pitchFamily="18" charset="0"/>
                          <a:ea typeface="Calibri"/>
                          <a:cs typeface="Nazanin"/>
                        </a:rPr>
                        <a:t> </a:t>
                      </a:r>
                      <a:r>
                        <a:rPr lang="ru-RU" sz="1400" b="1" baseline="0" dirty="0" smtClean="0">
                          <a:latin typeface="Cambria" pitchFamily="18" charset="0"/>
                          <a:ea typeface="Calibri"/>
                          <a:cs typeface="Nazanin"/>
                        </a:rPr>
                        <a:t>в каждой ТВС</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US" sz="1400" b="1" dirty="0">
                          <a:latin typeface="Cambria" pitchFamily="18" charset="0"/>
                          <a:ea typeface="Calibri"/>
                          <a:cs typeface="Nazanin"/>
                        </a:rPr>
                        <a:t>311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36647">
                <a:tc>
                  <a:txBody>
                    <a:bodyPr/>
                    <a:lstStyle/>
                    <a:p>
                      <a:pPr algn="ctr">
                        <a:lnSpc>
                          <a:spcPct val="100000"/>
                        </a:lnSpc>
                        <a:spcAft>
                          <a:spcPts val="0"/>
                        </a:spcAft>
                      </a:pPr>
                      <a:r>
                        <a:rPr lang="en-US" sz="1400" dirty="0" smtClean="0"/>
                        <a:t>Coolant flow through the core</a:t>
                      </a:r>
                      <a:endParaRPr lang="en-US" sz="1400" b="1" kern="1200" baseline="0" dirty="0" smtClean="0">
                        <a:solidFill>
                          <a:schemeClr val="tx1"/>
                        </a:solidFill>
                        <a:latin typeface="Cambria" pitchFamily="18" charset="0"/>
                        <a:ea typeface="Calibri"/>
                        <a:cs typeface="Nazanin"/>
                      </a:endParaRPr>
                    </a:p>
                    <a:p>
                      <a:pPr algn="ctr">
                        <a:lnSpc>
                          <a:spcPct val="100000"/>
                        </a:lnSpc>
                        <a:spcAft>
                          <a:spcPts val="0"/>
                        </a:spcAft>
                      </a:pPr>
                      <a:r>
                        <a:rPr lang="ru-RU" sz="1400" b="1" kern="1200" baseline="0" dirty="0" smtClean="0">
                          <a:solidFill>
                            <a:schemeClr val="tx1"/>
                          </a:solidFill>
                          <a:latin typeface="Cambria" pitchFamily="18" charset="0"/>
                          <a:ea typeface="Calibri"/>
                          <a:cs typeface="Nazanin"/>
                        </a:rPr>
                        <a:t>Расход теплоносителя через активную зону</a:t>
                      </a:r>
                      <a:endParaRPr lang="en-US" sz="1400" b="1" kern="1200" baseline="0" dirty="0">
                        <a:solidFill>
                          <a:schemeClr val="tx1"/>
                        </a:solidFill>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US" sz="1400" b="1" dirty="0">
                          <a:latin typeface="Cambria" pitchFamily="18" charset="0"/>
                          <a:ea typeface="Calibri"/>
                          <a:cs typeface="Nazanin"/>
                        </a:rPr>
                        <a:t>4 * 21200 </a:t>
                      </a:r>
                      <a:r>
                        <a:rPr lang="ru-RU" sz="1400" b="1" dirty="0" smtClean="0">
                          <a:latin typeface="Cambria" pitchFamily="18" charset="0"/>
                          <a:ea typeface="Calibri"/>
                          <a:cs typeface="Nazanin"/>
                        </a:rPr>
                        <a:t>м</a:t>
                      </a:r>
                      <a:r>
                        <a:rPr lang="en-US" sz="1400" b="1" baseline="30000" dirty="0" smtClean="0">
                          <a:latin typeface="Cambria" pitchFamily="18" charset="0"/>
                          <a:ea typeface="Calibri"/>
                          <a:cs typeface="Nazanin"/>
                        </a:rPr>
                        <a:t>3</a:t>
                      </a:r>
                      <a:r>
                        <a:rPr lang="en-US" sz="1400" b="1" dirty="0" smtClean="0">
                          <a:latin typeface="Cambria" pitchFamily="18" charset="0"/>
                          <a:ea typeface="Calibri"/>
                          <a:cs typeface="Nazanin"/>
                        </a:rPr>
                        <a:t>/</a:t>
                      </a:r>
                      <a:r>
                        <a:rPr lang="ru-RU" sz="1400" b="1" dirty="0" smtClean="0">
                          <a:latin typeface="Cambria" pitchFamily="18" charset="0"/>
                          <a:ea typeface="Calibri"/>
                          <a:cs typeface="Nazanin"/>
                        </a:rPr>
                        <a:t>ч</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22556">
                <a:tc>
                  <a:txBody>
                    <a:bodyPr/>
                    <a:lstStyle/>
                    <a:p>
                      <a:pPr algn="ctr">
                        <a:lnSpc>
                          <a:spcPct val="100000"/>
                        </a:lnSpc>
                        <a:spcAft>
                          <a:spcPts val="0"/>
                        </a:spcAft>
                      </a:pPr>
                      <a:r>
                        <a:rPr lang="en-US" sz="1400" dirty="0" smtClean="0"/>
                        <a:t>Coolant flow through the core</a:t>
                      </a:r>
                      <a:endParaRPr lang="en-US" sz="1400" b="1" dirty="0" smtClean="0">
                        <a:latin typeface="Cambria" pitchFamily="18" charset="0"/>
                        <a:ea typeface="Calibri"/>
                        <a:cs typeface="Nazanin"/>
                      </a:endParaRPr>
                    </a:p>
                    <a:p>
                      <a:pPr algn="ctr">
                        <a:lnSpc>
                          <a:spcPct val="100000"/>
                        </a:lnSpc>
                        <a:spcAft>
                          <a:spcPts val="0"/>
                        </a:spcAft>
                      </a:pPr>
                      <a:r>
                        <a:rPr lang="ru-RU" sz="1400" b="1" dirty="0" smtClean="0">
                          <a:latin typeface="Cambria" pitchFamily="18" charset="0"/>
                          <a:ea typeface="Calibri"/>
                          <a:cs typeface="Nazanin"/>
                        </a:rPr>
                        <a:t>Температура</a:t>
                      </a:r>
                      <a:r>
                        <a:rPr lang="ru-RU" sz="1400" b="1" baseline="0" dirty="0" smtClean="0">
                          <a:latin typeface="Cambria" pitchFamily="18" charset="0"/>
                          <a:ea typeface="Calibri"/>
                          <a:cs typeface="Nazanin"/>
                        </a:rPr>
                        <a:t> т/н на входе в реактор</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US" sz="1400" b="1" dirty="0">
                          <a:latin typeface="Cambria" pitchFamily="18" charset="0"/>
                          <a:ea typeface="Calibri"/>
                          <a:cs typeface="Nazanin"/>
                        </a:rPr>
                        <a:t>291</a:t>
                      </a:r>
                      <a:r>
                        <a:rPr lang="en-US" sz="1400" b="1" baseline="30000" dirty="0">
                          <a:latin typeface="Cambria" pitchFamily="18" charset="0"/>
                          <a:ea typeface="Calibri"/>
                          <a:cs typeface="Nazanin"/>
                        </a:rPr>
                        <a:t>0</a:t>
                      </a:r>
                      <a:r>
                        <a:rPr lang="en-US" sz="1400" b="1" dirty="0">
                          <a:latin typeface="Cambria" pitchFamily="18" charset="0"/>
                          <a:ea typeface="Calibri"/>
                          <a:cs typeface="Nazanin"/>
                        </a:rPr>
                        <a:t>C</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2556">
                <a:tc>
                  <a:txBody>
                    <a:bodyPr/>
                    <a:lstStyle/>
                    <a:p>
                      <a:pPr algn="ctr">
                        <a:lnSpc>
                          <a:spcPct val="100000"/>
                        </a:lnSpc>
                        <a:spcAft>
                          <a:spcPts val="0"/>
                        </a:spcAft>
                      </a:pPr>
                      <a:r>
                        <a:rPr lang="en-US" sz="1400" dirty="0" smtClean="0"/>
                        <a:t>Temperature of t / n at the outlet of the reactor</a:t>
                      </a:r>
                      <a:endParaRPr lang="en-US" sz="1400" b="1" dirty="0" smtClean="0">
                        <a:latin typeface="Cambria" pitchFamily="18" charset="0"/>
                        <a:ea typeface="Calibri"/>
                        <a:cs typeface="Nazanin"/>
                      </a:endParaRPr>
                    </a:p>
                    <a:p>
                      <a:pPr algn="ctr">
                        <a:lnSpc>
                          <a:spcPct val="100000"/>
                        </a:lnSpc>
                        <a:spcAft>
                          <a:spcPts val="0"/>
                        </a:spcAft>
                      </a:pPr>
                      <a:r>
                        <a:rPr lang="ru-RU" sz="1400" b="1" dirty="0" smtClean="0">
                          <a:latin typeface="Cambria" pitchFamily="18" charset="0"/>
                          <a:ea typeface="Calibri"/>
                          <a:cs typeface="Nazanin"/>
                        </a:rPr>
                        <a:t>Температура</a:t>
                      </a:r>
                      <a:r>
                        <a:rPr lang="ru-RU" sz="1400" b="1" baseline="0" dirty="0" smtClean="0">
                          <a:latin typeface="Cambria" pitchFamily="18" charset="0"/>
                          <a:ea typeface="Calibri"/>
                          <a:cs typeface="Nazanin"/>
                        </a:rPr>
                        <a:t> т/н на выходе из реактор</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US" sz="1400" b="1" dirty="0">
                          <a:latin typeface="Cambria" pitchFamily="18" charset="0"/>
                          <a:ea typeface="Calibri"/>
                          <a:cs typeface="Nazanin"/>
                        </a:rPr>
                        <a:t>321</a:t>
                      </a:r>
                      <a:r>
                        <a:rPr lang="en-US" sz="1400" b="1" baseline="30000" dirty="0">
                          <a:latin typeface="Cambria" pitchFamily="18" charset="0"/>
                          <a:ea typeface="Calibri"/>
                          <a:cs typeface="Nazanin"/>
                        </a:rPr>
                        <a:t>0</a:t>
                      </a:r>
                      <a:r>
                        <a:rPr lang="en-US" sz="1400" b="1" dirty="0">
                          <a:latin typeface="Cambria" pitchFamily="18" charset="0"/>
                          <a:ea typeface="Calibri"/>
                          <a:cs typeface="Nazanin"/>
                        </a:rPr>
                        <a:t>C</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36647">
                <a:tc>
                  <a:txBody>
                    <a:bodyPr/>
                    <a:lstStyle/>
                    <a:p>
                      <a:pPr algn="ctr">
                        <a:lnSpc>
                          <a:spcPct val="100000"/>
                        </a:lnSpc>
                        <a:spcAft>
                          <a:spcPts val="0"/>
                        </a:spcAft>
                      </a:pPr>
                      <a:r>
                        <a:rPr lang="en-US" sz="1400" dirty="0" smtClean="0"/>
                        <a:t>Equivalent core diameter</a:t>
                      </a:r>
                      <a:endParaRPr lang="en-US" sz="1400" b="1" dirty="0" smtClean="0">
                        <a:latin typeface="Cambria" pitchFamily="18" charset="0"/>
                        <a:ea typeface="Calibri"/>
                        <a:cs typeface="Nazanin"/>
                      </a:endParaRPr>
                    </a:p>
                    <a:p>
                      <a:pPr algn="ctr">
                        <a:lnSpc>
                          <a:spcPct val="100000"/>
                        </a:lnSpc>
                        <a:spcAft>
                          <a:spcPts val="0"/>
                        </a:spcAft>
                      </a:pPr>
                      <a:r>
                        <a:rPr lang="ru-RU" sz="1400" b="1" dirty="0" smtClean="0">
                          <a:latin typeface="Cambria" pitchFamily="18" charset="0"/>
                          <a:ea typeface="Calibri"/>
                          <a:cs typeface="Nazanin"/>
                        </a:rPr>
                        <a:t>Эквивалентный диаметр активной зоны</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400" b="1" dirty="0" smtClean="0">
                          <a:latin typeface="Cambria" pitchFamily="18" charset="0"/>
                          <a:ea typeface="Calibri"/>
                          <a:cs typeface="Nazanin"/>
                        </a:rPr>
                        <a:t>3,1</a:t>
                      </a:r>
                      <a:r>
                        <a:rPr lang="en-US" sz="1400" b="1" dirty="0" smtClean="0">
                          <a:latin typeface="Cambria" pitchFamily="18" charset="0"/>
                          <a:ea typeface="Calibri"/>
                          <a:cs typeface="Nazanin"/>
                        </a:rPr>
                        <a:t>6 </a:t>
                      </a:r>
                      <a:r>
                        <a:rPr lang="ru-RU" sz="1400" b="1" dirty="0" smtClean="0">
                          <a:latin typeface="Cambria" pitchFamily="18" charset="0"/>
                          <a:ea typeface="Calibri"/>
                          <a:cs typeface="Nazanin"/>
                        </a:rPr>
                        <a:t>м</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2556">
                <a:tc>
                  <a:txBody>
                    <a:bodyPr/>
                    <a:lstStyle/>
                    <a:p>
                      <a:pPr algn="ctr">
                        <a:lnSpc>
                          <a:spcPct val="100000"/>
                        </a:lnSpc>
                        <a:spcAft>
                          <a:spcPts val="0"/>
                        </a:spcAft>
                      </a:pPr>
                      <a:r>
                        <a:rPr lang="en-US" sz="1400" dirty="0" smtClean="0"/>
                        <a:t>Total fuel weight</a:t>
                      </a:r>
                      <a:endParaRPr lang="en-US" sz="1400" b="1" dirty="0" smtClean="0">
                        <a:latin typeface="Cambria" pitchFamily="18" charset="0"/>
                        <a:ea typeface="Calibri"/>
                        <a:cs typeface="Nazanin"/>
                      </a:endParaRPr>
                    </a:p>
                    <a:p>
                      <a:pPr algn="ctr">
                        <a:lnSpc>
                          <a:spcPct val="100000"/>
                        </a:lnSpc>
                        <a:spcAft>
                          <a:spcPts val="0"/>
                        </a:spcAft>
                      </a:pPr>
                      <a:r>
                        <a:rPr lang="ru-RU" sz="1400" b="1" dirty="0" smtClean="0">
                          <a:latin typeface="Cambria" pitchFamily="18" charset="0"/>
                          <a:ea typeface="Calibri"/>
                          <a:cs typeface="Nazanin"/>
                        </a:rPr>
                        <a:t>Общая масса топлива</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US" sz="1400" b="1" dirty="0" smtClean="0">
                          <a:latin typeface="Cambria" pitchFamily="18" charset="0"/>
                          <a:ea typeface="Calibri"/>
                          <a:cs typeface="Nazanin"/>
                        </a:rPr>
                        <a:t>79870 </a:t>
                      </a:r>
                      <a:r>
                        <a:rPr lang="ru-RU" sz="1400" b="1" dirty="0" smtClean="0">
                          <a:latin typeface="Cambria" pitchFamily="18" charset="0"/>
                          <a:ea typeface="Calibri"/>
                          <a:cs typeface="Nazanin"/>
                        </a:rPr>
                        <a:t>кг</a:t>
                      </a:r>
                      <a:endParaRPr lang="en-US" sz="1400" b="1" dirty="0">
                        <a:latin typeface="Cambria" pitchFamily="18" charset="0"/>
                        <a:ea typeface="Calibri"/>
                        <a:cs typeface="Nazani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3" name="Rectangle 2"/>
          <p:cNvSpPr/>
          <p:nvPr/>
        </p:nvSpPr>
        <p:spPr>
          <a:xfrm>
            <a:off x="2060352" y="1294021"/>
            <a:ext cx="4320480" cy="646331"/>
          </a:xfrm>
          <a:prstGeom prst="rect">
            <a:avLst/>
          </a:prstGeom>
        </p:spPr>
        <p:txBody>
          <a:bodyPr wrap="square">
            <a:spAutoFit/>
          </a:bodyPr>
          <a:lstStyle/>
          <a:p>
            <a:pPr algn="ctr"/>
            <a:r>
              <a:rPr lang="en-US" dirty="0"/>
              <a:t>Technical </a:t>
            </a:r>
            <a:r>
              <a:rPr lang="en-US" dirty="0" smtClean="0"/>
              <a:t>Specifications</a:t>
            </a:r>
          </a:p>
          <a:p>
            <a:pPr algn="ctr"/>
            <a:r>
              <a:rPr lang="ru-RU" dirty="0"/>
              <a:t>Технические характеристики</a:t>
            </a:r>
            <a:endParaRPr lang="en-US" dirty="0"/>
          </a:p>
        </p:txBody>
      </p:sp>
      <p:sp>
        <p:nvSpPr>
          <p:cNvPr id="5" name="Title 2"/>
          <p:cNvSpPr>
            <a:spLocks noGrp="1"/>
          </p:cNvSpPr>
          <p:nvPr>
            <p:ph type="title"/>
          </p:nvPr>
        </p:nvSpPr>
        <p:spPr>
          <a:xfrm>
            <a:off x="323528" y="404664"/>
            <a:ext cx="8229600" cy="936104"/>
          </a:xfrm>
        </p:spPr>
        <p:txBody>
          <a:bodyPr>
            <a:noAutofit/>
          </a:bodyPr>
          <a:lstStyle/>
          <a:p>
            <a:r>
              <a:rPr lang="en-US" sz="3600" b="1" dirty="0" smtClean="0">
                <a:latin typeface="+mn-lt"/>
                <a:cs typeface="B Mitra" pitchFamily="2" charset="-78"/>
              </a:rPr>
              <a:t>Brief Introduction of the Bushehr NPP</a:t>
            </a:r>
            <a:br>
              <a:rPr lang="en-US" sz="3600" b="1" dirty="0" smtClean="0">
                <a:latin typeface="+mn-lt"/>
                <a:cs typeface="B Mitra" pitchFamily="2" charset="-78"/>
              </a:rPr>
            </a:br>
            <a:r>
              <a:rPr lang="ru-RU" sz="3600" b="1" dirty="0">
                <a:latin typeface="+mn-lt"/>
              </a:rPr>
              <a:t>Краткое знакомство с АЭС Бушер</a:t>
            </a:r>
            <a:endParaRPr lang="en-US" sz="3600" b="1" dirty="0">
              <a:solidFill>
                <a:schemeClr val="tx1"/>
              </a:solidFill>
              <a:latin typeface="+mn-lt"/>
              <a:cs typeface="B Mitra" pitchFamily="2" charset="-78"/>
            </a:endParaRPr>
          </a:p>
        </p:txBody>
      </p:sp>
    </p:spTree>
    <p:extLst>
      <p:ext uri="{BB962C8B-B14F-4D97-AF65-F5344CB8AC3E}">
        <p14:creationId xmlns:p14="http://schemas.microsoft.com/office/powerpoint/2010/main" val="333971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95536" y="1556792"/>
            <a:ext cx="7992887" cy="4883000"/>
          </a:xfrm>
        </p:spPr>
        <p:txBody>
          <a:bodyPr>
            <a:normAutofit fontScale="32500" lnSpcReduction="20000"/>
          </a:bodyPr>
          <a:lstStyle/>
          <a:p>
            <a:pPr marL="0" indent="0" algn="l" rtl="0">
              <a:lnSpc>
                <a:spcPct val="120000"/>
              </a:lnSpc>
              <a:spcAft>
                <a:spcPts val="50"/>
              </a:spcAft>
              <a:buNone/>
            </a:pPr>
            <a:r>
              <a:rPr lang="en-US" sz="5200" dirty="0"/>
              <a:t>Basic distinguishing features of Bushehr NPP compared to the reference unit are</a:t>
            </a:r>
            <a:r>
              <a:rPr lang="ru-RU" sz="5200" dirty="0"/>
              <a:t>: </a:t>
            </a:r>
          </a:p>
          <a:p>
            <a:pPr algn="l" rtl="0">
              <a:lnSpc>
                <a:spcPct val="120000"/>
              </a:lnSpc>
              <a:spcAft>
                <a:spcPts val="50"/>
              </a:spcAft>
            </a:pPr>
            <a:r>
              <a:rPr lang="en-US" sz="5200" dirty="0"/>
              <a:t>Integration of the Russian design to the civil part constructed under KWU design</a:t>
            </a:r>
            <a:r>
              <a:rPr lang="ru-RU" sz="5200" dirty="0"/>
              <a:t> ,</a:t>
            </a:r>
          </a:p>
          <a:p>
            <a:pPr algn="l" rtl="0">
              <a:lnSpc>
                <a:spcPct val="120000"/>
              </a:lnSpc>
              <a:spcAft>
                <a:spcPts val="50"/>
              </a:spcAft>
            </a:pPr>
            <a:r>
              <a:rPr lang="ru-RU" sz="5200" dirty="0"/>
              <a:t> </a:t>
            </a:r>
            <a:r>
              <a:rPr lang="en-US" sz="5200" dirty="0"/>
              <a:t>RP with reactor containing 121 CPS drives, reactor vessel with enlarged </a:t>
            </a:r>
            <a:r>
              <a:rPr lang="en-US" sz="5200" dirty="0" smtClean="0"/>
              <a:t>height,</a:t>
            </a:r>
          </a:p>
          <a:p>
            <a:pPr algn="l" rtl="0">
              <a:lnSpc>
                <a:spcPct val="120000"/>
              </a:lnSpc>
              <a:spcAft>
                <a:spcPts val="50"/>
              </a:spcAft>
            </a:pPr>
            <a:r>
              <a:rPr lang="en-US" sz="5200" dirty="0" smtClean="0"/>
              <a:t>upgraded </a:t>
            </a:r>
            <a:r>
              <a:rPr lang="en-US" sz="5200" dirty="0"/>
              <a:t>SG and RCPS and new elements of earthquake-proof fastening of equipment and pipelines,</a:t>
            </a:r>
            <a:r>
              <a:rPr lang="ru-RU" sz="5200" dirty="0"/>
              <a:t> </a:t>
            </a:r>
            <a:endParaRPr lang="en-US" sz="5200" dirty="0"/>
          </a:p>
          <a:p>
            <a:pPr algn="l" rtl="0">
              <a:lnSpc>
                <a:spcPct val="80000"/>
              </a:lnSpc>
              <a:spcAft>
                <a:spcPts val="50"/>
              </a:spcAft>
            </a:pPr>
            <a:r>
              <a:rPr lang="en-US" sz="5200" dirty="0"/>
              <a:t>Additional hydraulic accumulators of emergency core cooling system</a:t>
            </a:r>
          </a:p>
          <a:p>
            <a:pPr algn="l" rtl="0">
              <a:lnSpc>
                <a:spcPct val="80000"/>
              </a:lnSpc>
              <a:spcAft>
                <a:spcPts val="50"/>
              </a:spcAft>
            </a:pPr>
            <a:r>
              <a:rPr lang="en-US" sz="5200" dirty="0"/>
              <a:t>Four safety channels,</a:t>
            </a:r>
          </a:p>
          <a:p>
            <a:pPr marL="0" indent="0" algn="l" rtl="0">
              <a:spcAft>
                <a:spcPts val="50"/>
              </a:spcAft>
              <a:buNone/>
            </a:pPr>
            <a:r>
              <a:rPr lang="ru-RU" sz="5200" b="1" dirty="0"/>
              <a:t>Основные отличия АЭС Бушер от референтного блока</a:t>
            </a:r>
            <a:r>
              <a:rPr lang="ru-RU" sz="5200" dirty="0"/>
              <a:t>:</a:t>
            </a:r>
          </a:p>
          <a:p>
            <a:pPr algn="l" rtl="0">
              <a:spcAft>
                <a:spcPts val="50"/>
              </a:spcAft>
            </a:pPr>
            <a:r>
              <a:rPr lang="ru-RU" sz="5200" dirty="0"/>
              <a:t>Интегрирование росийского проекта в строительную часть, построенную по проекту фирмы </a:t>
            </a:r>
            <a:r>
              <a:rPr lang="en-US" sz="5200" dirty="0"/>
              <a:t>KWU</a:t>
            </a:r>
            <a:r>
              <a:rPr lang="ru-RU" sz="5200" dirty="0"/>
              <a:t> Германия;</a:t>
            </a:r>
          </a:p>
          <a:p>
            <a:pPr algn="l" rtl="0">
              <a:spcAft>
                <a:spcPts val="50"/>
              </a:spcAft>
            </a:pPr>
            <a:r>
              <a:rPr lang="ru-RU" sz="5200" dirty="0"/>
              <a:t>Установка 121  ОР сисемы управления и защиты реактора;</a:t>
            </a:r>
          </a:p>
          <a:p>
            <a:pPr algn="l" rtl="0">
              <a:spcAft>
                <a:spcPts val="50"/>
              </a:spcAft>
            </a:pPr>
            <a:r>
              <a:rPr lang="ru-RU" sz="5200" dirty="0"/>
              <a:t>Увеличенная высота корпуса реактора;</a:t>
            </a:r>
          </a:p>
          <a:p>
            <a:pPr algn="l" rtl="0">
              <a:spcAft>
                <a:spcPts val="50"/>
              </a:spcAft>
            </a:pPr>
            <a:r>
              <a:rPr lang="ru-RU" sz="5200" dirty="0"/>
              <a:t>Модернизированные парогенераторы и главные циркуляционные насосные агрегаты;</a:t>
            </a:r>
          </a:p>
          <a:p>
            <a:pPr algn="l" rtl="0">
              <a:spcAft>
                <a:spcPts val="50"/>
              </a:spcAft>
            </a:pPr>
            <a:r>
              <a:rPr lang="ru-RU" sz="5200" dirty="0"/>
              <a:t>Новые системы контроля и диагностики антисейсмического состояния оборудования и трубопроводов;</a:t>
            </a:r>
          </a:p>
          <a:p>
            <a:pPr algn="l" rtl="0">
              <a:spcAft>
                <a:spcPts val="50"/>
              </a:spcAft>
            </a:pPr>
            <a:r>
              <a:rPr lang="ru-RU" sz="5200" dirty="0"/>
              <a:t>Дополнительные гидроемкости САОЗ;</a:t>
            </a:r>
          </a:p>
          <a:p>
            <a:pPr algn="l" rtl="0">
              <a:spcAft>
                <a:spcPts val="50"/>
              </a:spcAft>
            </a:pPr>
            <a:r>
              <a:rPr lang="ru-RU" sz="5200" dirty="0"/>
              <a:t>Четыре канала систем безопасности</a:t>
            </a:r>
            <a:endParaRPr lang="en-US" sz="5200" dirty="0"/>
          </a:p>
          <a:p>
            <a:endParaRPr lang="en-US" dirty="0"/>
          </a:p>
        </p:txBody>
      </p:sp>
      <p:sp>
        <p:nvSpPr>
          <p:cNvPr id="3" name="Title 2"/>
          <p:cNvSpPr>
            <a:spLocks noGrp="1"/>
          </p:cNvSpPr>
          <p:nvPr>
            <p:ph type="title"/>
          </p:nvPr>
        </p:nvSpPr>
        <p:spPr>
          <a:xfrm>
            <a:off x="323528" y="404664"/>
            <a:ext cx="8229600" cy="936104"/>
          </a:xfrm>
        </p:spPr>
        <p:txBody>
          <a:bodyPr>
            <a:noAutofit/>
          </a:bodyPr>
          <a:lstStyle/>
          <a:p>
            <a:r>
              <a:rPr lang="en-US" sz="3600" b="1" dirty="0" smtClean="0">
                <a:latin typeface="+mn-lt"/>
                <a:cs typeface="B Mitra" pitchFamily="2" charset="-78"/>
              </a:rPr>
              <a:t>Brief Introduction of the Bushehr NPP</a:t>
            </a:r>
            <a:br>
              <a:rPr lang="en-US" sz="3600" b="1" dirty="0" smtClean="0">
                <a:latin typeface="+mn-lt"/>
                <a:cs typeface="B Mitra" pitchFamily="2" charset="-78"/>
              </a:rPr>
            </a:br>
            <a:r>
              <a:rPr lang="ru-RU" sz="3600" b="1" dirty="0">
                <a:latin typeface="+mn-lt"/>
              </a:rPr>
              <a:t>Краткое знакомство с АЭС Бушер</a:t>
            </a:r>
            <a:endParaRPr lang="en-US" sz="3600" b="1" dirty="0">
              <a:solidFill>
                <a:schemeClr val="tx1"/>
              </a:solidFill>
              <a:latin typeface="+mn-lt"/>
              <a:cs typeface="B Mitra" pitchFamily="2" charset="-78"/>
            </a:endParaRPr>
          </a:p>
        </p:txBody>
      </p:sp>
    </p:spTree>
    <p:extLst>
      <p:ext uri="{BB962C8B-B14F-4D97-AF65-F5344CB8AC3E}">
        <p14:creationId xmlns:p14="http://schemas.microsoft.com/office/powerpoint/2010/main" val="23297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391975"/>
            <a:ext cx="8712968" cy="5324535"/>
          </a:xfrm>
          <a:prstGeom prst="rect">
            <a:avLst/>
          </a:prstGeom>
        </p:spPr>
        <p:txBody>
          <a:bodyPr wrap="square">
            <a:spAutoFit/>
          </a:bodyPr>
          <a:lstStyle/>
          <a:p>
            <a:pPr marL="635000" indent="-457200" algn="just">
              <a:buFont typeface="+mj-lt"/>
              <a:buAutoNum type="arabicPeriod"/>
            </a:pPr>
            <a:r>
              <a:rPr lang="en-US" sz="2000" kern="0" dirty="0" smtClean="0">
                <a:cs typeface="Times New Roman" pitchFamily="18" charset="0"/>
              </a:rPr>
              <a:t>Updating the documents on organization, conduct and evaluation of emergency preparedness exercises based on the IAEA document;</a:t>
            </a:r>
          </a:p>
          <a:p>
            <a:pPr marL="635000" indent="-457200" algn="just">
              <a:buFont typeface="+mj-lt"/>
              <a:buAutoNum type="arabicPeriod"/>
            </a:pPr>
            <a:r>
              <a:rPr lang="en-US" sz="2000" kern="0" dirty="0" smtClean="0">
                <a:cs typeface="Times New Roman" pitchFamily="18" charset="0"/>
              </a:rPr>
              <a:t>Developing, conducting and evaluating the security threats scenario at the BNPP with the tabletop method;</a:t>
            </a:r>
          </a:p>
          <a:p>
            <a:pPr marL="635000" indent="-457200" algn="just">
              <a:buFont typeface="+mj-lt"/>
              <a:buAutoNum type="arabicPeriod"/>
            </a:pPr>
            <a:r>
              <a:rPr lang="en-US" sz="2000" kern="0" dirty="0" smtClean="0">
                <a:cs typeface="Times New Roman" pitchFamily="18" charset="0"/>
              </a:rPr>
              <a:t>Organizing the conduct of security threats field exercise at the BNPP at the end of current year;</a:t>
            </a:r>
          </a:p>
          <a:p>
            <a:pPr marL="635000" indent="-457200" algn="just">
              <a:buFont typeface="+mj-lt"/>
              <a:buAutoNum type="arabicPeriod"/>
            </a:pPr>
            <a:r>
              <a:rPr lang="en-US" sz="2000" kern="0" dirty="0">
                <a:cs typeface="Times New Roman" pitchFamily="18" charset="0"/>
              </a:rPr>
              <a:t>Developing, conducting and evaluating </a:t>
            </a:r>
            <a:r>
              <a:rPr lang="en-US" sz="2000" kern="0" dirty="0" smtClean="0">
                <a:cs typeface="Times New Roman" pitchFamily="18" charset="0"/>
              </a:rPr>
              <a:t>the mobile equipment exercise in the Severe Accident Management;</a:t>
            </a:r>
          </a:p>
          <a:p>
            <a:pPr marL="635000" indent="-457200" algn="just">
              <a:buAutoNum type="arabicPeriod"/>
            </a:pPr>
            <a:endParaRPr lang="en-US" sz="2000" dirty="0" smtClean="0"/>
          </a:p>
          <a:p>
            <a:pPr marL="177800" algn="just"/>
            <a:r>
              <a:rPr lang="en-US" sz="2000" dirty="0" smtClean="0"/>
              <a:t>1. </a:t>
            </a:r>
            <a:r>
              <a:rPr lang="ru-RU" sz="2000" dirty="0" smtClean="0"/>
              <a:t>Актуализация </a:t>
            </a:r>
            <a:r>
              <a:rPr lang="ru-RU" sz="2000" dirty="0"/>
              <a:t>документов по организации, проведению и оценке учений по противоаварийной готовности на основе документа </a:t>
            </a:r>
            <a:r>
              <a:rPr lang="ru-RU" sz="2000" dirty="0" smtClean="0"/>
              <a:t>МАГАТЭ;</a:t>
            </a:r>
            <a:endParaRPr lang="en-US" sz="2000" dirty="0"/>
          </a:p>
          <a:p>
            <a:pPr marL="177800" algn="just"/>
            <a:r>
              <a:rPr lang="en-US" sz="2000" dirty="0" smtClean="0"/>
              <a:t>2. </a:t>
            </a:r>
            <a:r>
              <a:rPr lang="ru-RU" sz="2000" dirty="0" smtClean="0"/>
              <a:t>Разработка</a:t>
            </a:r>
            <a:r>
              <a:rPr lang="ru-RU" sz="2000" dirty="0"/>
              <a:t>, проведение и оценка сценария угроз безопасности на БАЭС настольным методом; </a:t>
            </a:r>
            <a:endParaRPr lang="en-US" sz="2000" dirty="0" smtClean="0"/>
          </a:p>
          <a:p>
            <a:pPr marL="177800" algn="just"/>
            <a:r>
              <a:rPr lang="en-US" sz="2000" dirty="0" smtClean="0"/>
              <a:t>3. </a:t>
            </a:r>
            <a:r>
              <a:rPr lang="ru-RU" sz="2000" dirty="0" smtClean="0"/>
              <a:t>Организация </a:t>
            </a:r>
            <a:r>
              <a:rPr lang="ru-RU" sz="2000" dirty="0"/>
              <a:t>проведения полевых учений по выявлению угроз безопасности на БАЭС в конце текущего года; </a:t>
            </a:r>
            <a:endParaRPr lang="en-US" sz="2000" dirty="0" smtClean="0"/>
          </a:p>
          <a:p>
            <a:pPr marL="177800" algn="just"/>
            <a:r>
              <a:rPr lang="en-US" sz="2000" dirty="0" smtClean="0"/>
              <a:t>4. </a:t>
            </a:r>
            <a:r>
              <a:rPr lang="ru-RU" sz="2000" dirty="0" smtClean="0"/>
              <a:t>Разработка</a:t>
            </a:r>
            <a:r>
              <a:rPr lang="ru-RU" sz="2000" dirty="0"/>
              <a:t>, проведение и оценка учений с использованием мобильного оборудования в управлении тяжелыми авариями; </a:t>
            </a:r>
            <a:endParaRPr lang="en-US" sz="2000" b="1" kern="0" dirty="0" smtClean="0">
              <a:cs typeface="Times New Roman" pitchFamily="18" charset="0"/>
            </a:endParaRPr>
          </a:p>
        </p:txBody>
      </p:sp>
      <p:sp>
        <p:nvSpPr>
          <p:cNvPr id="6" name="Rectangle 5"/>
          <p:cNvSpPr/>
          <p:nvPr/>
        </p:nvSpPr>
        <p:spPr>
          <a:xfrm>
            <a:off x="251520" y="383114"/>
            <a:ext cx="8711952"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a:ea typeface="+mj-ea"/>
                <a:cs typeface="B Mitra" pitchFamily="2" charset="-78"/>
              </a:rPr>
              <a:t>Emergency Preparedness Exercises</a:t>
            </a:r>
          </a:p>
          <a:p>
            <a:pPr algn="ctr" eaLnBrk="0" hangingPunct="0">
              <a:spcBef>
                <a:spcPts val="600"/>
              </a:spcBef>
              <a:buClr>
                <a:srgbClr val="0052BA"/>
              </a:buClr>
              <a:buSzPct val="75000"/>
              <a:defRPr/>
            </a:pPr>
            <a:r>
              <a:rPr lang="ru-RU" sz="2000" b="1" dirty="0">
                <a:ea typeface="+mj-ea"/>
                <a:cs typeface="B Mitra" pitchFamily="2" charset="-78"/>
              </a:rPr>
              <a:t>Учения по обеспечению готовности к чрезвычайным ситуациям</a:t>
            </a:r>
            <a:endParaRPr lang="en-US" sz="2000" b="1" dirty="0">
              <a:ea typeface="+mj-ea"/>
              <a:cs typeface="B Mitra" pitchFamily="2" charset="-78"/>
            </a:endParaRPr>
          </a:p>
        </p:txBody>
      </p:sp>
    </p:spTree>
    <p:extLst>
      <p:ext uri="{BB962C8B-B14F-4D97-AF65-F5344CB8AC3E}">
        <p14:creationId xmlns:p14="http://schemas.microsoft.com/office/powerpoint/2010/main" val="1621643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سند" ma:contentTypeID="0x010100C63152E739188F4D8BB06C6D952E6FC8" ma:contentTypeVersion="0" ma:contentTypeDescription="ایجاد سند جدید." ma:contentTypeScope="" ma:versionID="f32473097c294ba6d0d4b2d18dd704a2">
  <xsd:schema xmlns:xsd="http://www.w3.org/2001/XMLSchema" xmlns:p="http://schemas.microsoft.com/office/2006/metadata/properties" targetNamespace="http://schemas.microsoft.com/office/2006/metadata/properties" ma:root="true" ma:fieldsID="7e5d4adcf87d910621facbfa1a0118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88E53A-4111-44E9-B1B4-08AB702E08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7199638-8905-4483-AFFD-E9851C1530D9}">
  <ds:schemaRef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9B1E5E4-6740-4C99-8A30-891DFA3D23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1416</TotalTime>
  <Words>4538</Words>
  <Application>Microsoft Office PowerPoint</Application>
  <PresentationFormat>On-screen Show (4:3)</PresentationFormat>
  <Paragraphs>372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Brief Introduction of the Bushehr NPP Краткое знакомство с АЭС Бушер</vt:lpstr>
      <vt:lpstr>Brief Introduction of the Bushehr NPP Краткое знакомство с АЭС Бушер</vt:lpstr>
      <vt:lpstr>Brief Introduction of the Bushehr NPP Краткое знакомство с АЭС Бушер</vt:lpstr>
      <vt:lpstr>Brief Introduction of the Bushehr NPP Краткое знакомство с АЭС Бушер</vt:lpstr>
      <vt:lpstr>Brief Introduction of the Bushehr NPP Краткое знакомство с АЭС Бушер</vt:lpstr>
      <vt:lpstr>Brief Introduction of the Bushehr NPP Краткое знакомство с АЭС Бушер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BNPP EP Exercises/Drill; Аваринные тренировки в АЭС Бушер  </vt:lpstr>
      <vt:lpstr>BNPP EP Exercises/Drill; Аваринные тренировки в АЭС Бушер  </vt:lpstr>
      <vt:lpstr> WANO-MC Action Plan 2019 План мероприятий ВАО АЭС в Москве в 2019г. </vt:lpstr>
      <vt:lpstr>Protective Measures for COVID-19 Pandemic Меры защиты от пандемии COVID-19</vt:lpstr>
      <vt:lpstr>Protective Measures for COVID-19 Pandemic Меры защиты от пандемии COVID-19</vt:lpstr>
      <vt:lpstr>Protective Measures for COVID-19 Pandemic Меры защиты от пандемии COVID-19</vt:lpstr>
      <vt:lpstr>Protective Measures for COVID-19 Pandemic Меры защиты от пандемии COVID-19</vt:lpstr>
      <vt:lpstr>Protective Measures for COVID-19 Pandemic Меры защиты от пандемии COVID-19</vt:lpstr>
      <vt:lpstr>Protective Measures for COVID-19 Pandemic Меры защиты от пандемии COVID-19</vt:lpstr>
      <vt:lpstr>Protective Measures for COVID-19 Pandemic Меры защиты от пандемии COVID-19</vt:lpstr>
      <vt:lpstr>Protective Measures for COVID-19 Pandemic Меры защиты от пандемии COVID-19</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Jafari , Mohammadhadi</cp:lastModifiedBy>
  <cp:revision>252</cp:revision>
  <dcterms:created xsi:type="dcterms:W3CDTF">2012-10-13T08:27:19Z</dcterms:created>
  <dcterms:modified xsi:type="dcterms:W3CDTF">2021-10-06T12:37:11Z</dcterms:modified>
</cp:coreProperties>
</file>