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14"/>
  </p:notesMasterIdLst>
  <p:sldIdLst>
    <p:sldId id="298" r:id="rId2"/>
    <p:sldId id="258" r:id="rId3"/>
    <p:sldId id="319" r:id="rId4"/>
    <p:sldId id="324" r:id="rId5"/>
    <p:sldId id="325" r:id="rId6"/>
    <p:sldId id="326" r:id="rId7"/>
    <p:sldId id="321" r:id="rId8"/>
    <p:sldId id="322" r:id="rId9"/>
    <p:sldId id="323" r:id="rId10"/>
    <p:sldId id="327" r:id="rId11"/>
    <p:sldId id="317" r:id="rId12"/>
    <p:sldId id="294" r:id="rId1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93978C-EC85-40E1-B9D6-EF9F8183C717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F2A2C-14F5-40E7-81B6-FC910D4FEE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659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7B86D-BCA1-4527-9390-038BE6AC42FE}" type="datetimeFigureOut">
              <a:rPr lang="fa-IR" smtClean="0"/>
              <a:pPr/>
              <a:t>1439/01/05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D426BB2-5D73-4824-A985-35028444C50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7B86D-BCA1-4527-9390-038BE6AC42FE}" type="datetimeFigureOut">
              <a:rPr lang="fa-IR" smtClean="0"/>
              <a:pPr/>
              <a:t>1439/01/05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6BB2-5D73-4824-A985-35028444C50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7B86D-BCA1-4527-9390-038BE6AC42FE}" type="datetimeFigureOut">
              <a:rPr lang="fa-IR" smtClean="0"/>
              <a:pPr/>
              <a:t>1439/01/05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6BB2-5D73-4824-A985-35028444C50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7B86D-BCA1-4527-9390-038BE6AC42FE}" type="datetimeFigureOut">
              <a:rPr lang="fa-IR" smtClean="0"/>
              <a:pPr/>
              <a:t>1439/01/05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6BB2-5D73-4824-A985-35028444C50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7B86D-BCA1-4527-9390-038BE6AC42FE}" type="datetimeFigureOut">
              <a:rPr lang="fa-IR" smtClean="0"/>
              <a:pPr/>
              <a:t>1439/01/05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a-I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D426BB2-5D73-4824-A985-35028444C50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7B86D-BCA1-4527-9390-038BE6AC42FE}" type="datetimeFigureOut">
              <a:rPr lang="fa-IR" smtClean="0"/>
              <a:pPr/>
              <a:t>1439/01/05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6BB2-5D73-4824-A985-35028444C50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7B86D-BCA1-4527-9390-038BE6AC42FE}" type="datetimeFigureOut">
              <a:rPr lang="fa-IR" smtClean="0"/>
              <a:pPr/>
              <a:t>1439/01/05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6BB2-5D73-4824-A985-35028444C50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7B86D-BCA1-4527-9390-038BE6AC42FE}" type="datetimeFigureOut">
              <a:rPr lang="fa-IR" smtClean="0"/>
              <a:pPr/>
              <a:t>1439/01/05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6BB2-5D73-4824-A985-35028444C50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7B86D-BCA1-4527-9390-038BE6AC42FE}" type="datetimeFigureOut">
              <a:rPr lang="fa-IR" smtClean="0"/>
              <a:pPr/>
              <a:t>1439/01/05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6BB2-5D73-4824-A985-35028444C50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7B86D-BCA1-4527-9390-038BE6AC42FE}" type="datetimeFigureOut">
              <a:rPr lang="fa-IR" smtClean="0"/>
              <a:pPr/>
              <a:t>1439/01/05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6BB2-5D73-4824-A985-35028444C50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7B86D-BCA1-4527-9390-038BE6AC42FE}" type="datetimeFigureOut">
              <a:rPr lang="fa-IR" smtClean="0"/>
              <a:pPr/>
              <a:t>1439/01/05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D426BB2-5D73-4824-A985-35028444C50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DE7B86D-BCA1-4527-9390-038BE6AC42FE}" type="datetimeFigureOut">
              <a:rPr lang="fa-IR" smtClean="0"/>
              <a:pPr/>
              <a:t>1439/01/05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D426BB2-5D73-4824-A985-35028444C50F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horram.mabna@yahoo.com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bism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013" y="981075"/>
            <a:ext cx="71628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95536" y="3619326"/>
            <a:ext cx="8568952" cy="3238674"/>
          </a:xfrm>
        </p:spPr>
        <p:txBody>
          <a:bodyPr>
            <a:normAutofit/>
          </a:bodyPr>
          <a:lstStyle/>
          <a:p>
            <a:pPr algn="just"/>
            <a:r>
              <a:rPr lang="fa-IR" b="1" dirty="0">
                <a:cs typeface="B Lotus" pitchFamily="2" charset="-78"/>
              </a:rPr>
              <a:t>توافقات مالی و نحوه پرداخت تاثیر بسزایی در قرارداد دارد، لذا می بایست بصورت شفاف و مشخص در قرارداد تعیین شده و بر طبق آن نیز عمل گردد . چنانچه کارفرما در ابتدای امر از خواسته های خود آگاهی کامل داشته باشد یک قرارداد بصورت قیمت یک قلم </a:t>
            </a:r>
            <a:r>
              <a:rPr lang="en-US" b="1" dirty="0">
                <a:cs typeface="B Lotus" pitchFamily="2" charset="-78"/>
              </a:rPr>
              <a:t> </a:t>
            </a:r>
            <a:r>
              <a:rPr lang="en-US" b="1" dirty="0" smtClean="0">
                <a:cs typeface="B Lotus" pitchFamily="2" charset="-78"/>
              </a:rPr>
              <a:t>Lump Sum</a:t>
            </a:r>
            <a:r>
              <a:rPr lang="fa-IR" b="1" dirty="0" smtClean="0">
                <a:cs typeface="B Lotus" pitchFamily="2" charset="-78"/>
              </a:rPr>
              <a:t>بهترین </a:t>
            </a:r>
            <a:r>
              <a:rPr lang="fa-IR" b="1" dirty="0">
                <a:cs typeface="B Lotus" pitchFamily="2" charset="-78"/>
              </a:rPr>
              <a:t>گزینه محسوب میگردد . در این حالت پیمانکار می بایست از بنیه مالی مناسبی برخوردار باشد .</a:t>
            </a:r>
            <a:endParaRPr lang="fa-IR" b="1" dirty="0" smtClean="0">
              <a:cs typeface="B Lotus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1714488"/>
            <a:ext cx="9144000" cy="1470025"/>
          </a:xfrm>
        </p:spPr>
        <p:txBody>
          <a:bodyPr>
            <a:normAutofit/>
          </a:bodyPr>
          <a:lstStyle/>
          <a:p>
            <a:r>
              <a:rPr lang="fa-IR" b="1" dirty="0">
                <a:cs typeface="B Lotus" pitchFamily="2" charset="-78"/>
              </a:rPr>
              <a:t>توافقات مالي در پروژه هاي </a:t>
            </a:r>
            <a:r>
              <a:rPr lang="en-US" b="1" dirty="0">
                <a:cs typeface="B Lotus" pitchFamily="2" charset="-78"/>
              </a:rPr>
              <a:t>EPC</a:t>
            </a:r>
            <a:r>
              <a:rPr lang="en-US" dirty="0" smtClean="0">
                <a:cs typeface="B Lotus" pitchFamily="2" charset="-78"/>
              </a:rPr>
              <a:t/>
            </a:r>
            <a:br>
              <a:rPr lang="en-US" dirty="0" smtClean="0">
                <a:cs typeface="B Lotus" pitchFamily="2" charset="-78"/>
              </a:rPr>
            </a:br>
            <a:r>
              <a:rPr lang="fa-IR" dirty="0" smtClean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16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51520" y="3214662"/>
            <a:ext cx="8712968" cy="3310682"/>
          </a:xfrm>
        </p:spPr>
        <p:txBody>
          <a:bodyPr>
            <a:normAutofit/>
          </a:bodyPr>
          <a:lstStyle/>
          <a:p>
            <a:endParaRPr lang="fa-IR" b="1" dirty="0" smtClean="0"/>
          </a:p>
          <a:p>
            <a:pPr algn="just"/>
            <a:r>
              <a:rPr lang="fa-IR" b="1" dirty="0">
                <a:cs typeface="B Lotus" pitchFamily="2" charset="-78"/>
              </a:rPr>
              <a:t>در کشور ما فقدان پیمانکارانی که بتوانند در این روش کار کنند از جمله مشکلات اساسی محسوب می گردد . شرکتهایی که در عین برخورداری از توان مالی مناسب در سه زمینه متفاوت مهندسی </a:t>
            </a:r>
            <a:r>
              <a:rPr lang="en-US" b="1" dirty="0" smtClean="0">
                <a:cs typeface="B Lotus" pitchFamily="2" charset="-78"/>
              </a:rPr>
              <a:t>E ، </a:t>
            </a:r>
            <a:r>
              <a:rPr lang="fa-IR" b="1" dirty="0" smtClean="0">
                <a:cs typeface="B Lotus" pitchFamily="2" charset="-78"/>
              </a:rPr>
              <a:t>تدارکات </a:t>
            </a:r>
            <a:r>
              <a:rPr lang="en-US" b="1" dirty="0" smtClean="0">
                <a:cs typeface="B Lotus" pitchFamily="2" charset="-78"/>
              </a:rPr>
              <a:t>P ، </a:t>
            </a:r>
            <a:r>
              <a:rPr lang="fa-IR" b="1" dirty="0">
                <a:cs typeface="B Lotus" pitchFamily="2" charset="-78"/>
              </a:rPr>
              <a:t>و اجراء </a:t>
            </a:r>
            <a:r>
              <a:rPr lang="en-US" b="1" dirty="0" smtClean="0">
                <a:cs typeface="B Lotus" pitchFamily="2" charset="-78"/>
              </a:rPr>
              <a:t>C</a:t>
            </a:r>
            <a:r>
              <a:rPr lang="fa-IR" b="1" dirty="0" smtClean="0">
                <a:cs typeface="B Lotus" pitchFamily="2" charset="-78"/>
              </a:rPr>
              <a:t> دارای </a:t>
            </a:r>
            <a:r>
              <a:rPr lang="fa-IR" b="1" dirty="0">
                <a:cs typeface="B Lotus" pitchFamily="2" charset="-78"/>
              </a:rPr>
              <a:t>تجربه کافی باشند انگشت شمار هستند . اصولا سود این نوع پروژه ها به تجربه و توانمندی در حیطه سه مورد فوق و ریسک پذیری بالا مربوط می گردد که شرکتهای داخلی فاقد آنها میباشند.</a:t>
            </a:r>
            <a:endParaRPr lang="fa-IR" b="1" dirty="0">
              <a:cs typeface="B Lotus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1714488"/>
            <a:ext cx="9144000" cy="1470025"/>
          </a:xfrm>
        </p:spPr>
        <p:txBody>
          <a:bodyPr>
            <a:normAutofit/>
          </a:bodyPr>
          <a:lstStyle/>
          <a:p>
            <a:r>
              <a:rPr lang="fa-IR" b="1" dirty="0">
                <a:cs typeface="B Lotus" pitchFamily="2" charset="-78"/>
              </a:rPr>
              <a:t>مشكلات اجرائي </a:t>
            </a:r>
            <a:r>
              <a:rPr lang="fa-IR" b="1" dirty="0" smtClean="0">
                <a:cs typeface="B Lotus" pitchFamily="2" charset="-78"/>
              </a:rPr>
              <a:t>قراردادهاي </a:t>
            </a:r>
            <a:r>
              <a:rPr lang="en-US" b="1" dirty="0" smtClean="0">
                <a:cs typeface="B Lotus" pitchFamily="2" charset="-78"/>
              </a:rPr>
              <a:t>EPC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45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500166" y="4929198"/>
            <a:ext cx="6400800" cy="1600200"/>
          </a:xfrm>
        </p:spPr>
        <p:txBody>
          <a:bodyPr>
            <a:normAutofit/>
          </a:bodyPr>
          <a:lstStyle/>
          <a:p>
            <a:r>
              <a:rPr lang="fa-IR" sz="2400" b="1" dirty="0" smtClean="0">
                <a:cs typeface="B Lotus" pitchFamily="2" charset="-78"/>
              </a:rPr>
              <a:t>09123100955</a:t>
            </a:r>
            <a:endParaRPr lang="en-US" sz="2400" b="1" dirty="0">
              <a:cs typeface="B Lotus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b="1" dirty="0" smtClean="0">
                <a:cs typeface="B Lotus" pitchFamily="2" charset="-78"/>
              </a:rPr>
              <a:t>شاد و پایدار باشید</a:t>
            </a:r>
            <a:endParaRPr lang="en-US" b="1" dirty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0" y="3214662"/>
            <a:ext cx="9144000" cy="3310682"/>
          </a:xfrm>
        </p:spPr>
        <p:txBody>
          <a:bodyPr>
            <a:normAutofit fontScale="25000" lnSpcReduction="20000"/>
          </a:bodyPr>
          <a:lstStyle/>
          <a:p>
            <a:endParaRPr lang="fa-IR" b="1" dirty="0" smtClean="0"/>
          </a:p>
          <a:p>
            <a:r>
              <a:rPr lang="fa-IR" sz="14400" b="1" dirty="0" smtClean="0">
                <a:cs typeface="B Lotus" pitchFamily="2" charset="-78"/>
              </a:rPr>
              <a:t>دكتر سید علیرضا خرّم</a:t>
            </a:r>
            <a:endParaRPr lang="fa-IR" sz="12800" b="1" dirty="0" smtClean="0">
              <a:cs typeface="B Lotus" pitchFamily="2" charset="-78"/>
            </a:endParaRPr>
          </a:p>
          <a:p>
            <a:r>
              <a:rPr lang="fa-IR" sz="12800" b="1" dirty="0" smtClean="0">
                <a:cs typeface="B Lotus" pitchFamily="2" charset="-78"/>
              </a:rPr>
              <a:t>مدرس دانشگاه، سازمان مدیریت صنعتی و اتاق بازرگانی ایران</a:t>
            </a:r>
          </a:p>
          <a:p>
            <a:r>
              <a:rPr lang="fa-IR" sz="12800" b="1" dirty="0" smtClean="0">
                <a:cs typeface="B Lotus" pitchFamily="2" charset="-78"/>
              </a:rPr>
              <a:t>با بیش از 20 سال سابقه در زمینه صادرات ، واردات ، امور گمرکی </a:t>
            </a:r>
          </a:p>
          <a:p>
            <a:r>
              <a:rPr lang="fa-IR" sz="12800" b="1" dirty="0" smtClean="0">
                <a:cs typeface="B Lotus" pitchFamily="2" charset="-78"/>
              </a:rPr>
              <a:t>و کارشناس رسمی امور اقتصادی و بازرگانی</a:t>
            </a:r>
          </a:p>
          <a:p>
            <a:r>
              <a:rPr lang="en-US" sz="12800" b="1" dirty="0" smtClean="0">
                <a:cs typeface="B Lotus" pitchFamily="2" charset="-78"/>
                <a:hlinkClick r:id="rId2"/>
              </a:rPr>
              <a:t>Khorram.mabna@yahoo.com</a:t>
            </a:r>
            <a:endParaRPr lang="fa-IR" sz="12800" b="1" dirty="0" smtClean="0">
              <a:cs typeface="B Lotus" pitchFamily="2" charset="-78"/>
            </a:endParaRPr>
          </a:p>
          <a:p>
            <a:r>
              <a:rPr lang="fa-IR" sz="12800" b="1" dirty="0" smtClean="0">
                <a:cs typeface="B Lotus" pitchFamily="2" charset="-78"/>
              </a:rPr>
              <a:t>09123100955</a:t>
            </a:r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1714488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fa-IR" b="1" dirty="0" smtClean="0">
                <a:cs typeface="B Lotus" pitchFamily="2" charset="-78"/>
              </a:rPr>
              <a:t>قراردادهاي طراحي ، تامين و ساخت</a:t>
            </a:r>
            <a:br>
              <a:rPr lang="fa-IR" b="1" dirty="0" smtClean="0">
                <a:cs typeface="B Lotus" pitchFamily="2" charset="-78"/>
              </a:rPr>
            </a:br>
            <a:r>
              <a:rPr lang="en-US" b="1" dirty="0" smtClean="0">
                <a:cs typeface="B Lotus" pitchFamily="2" charset="-78"/>
              </a:rPr>
              <a:t>EPC</a:t>
            </a:r>
            <a:r>
              <a:rPr lang="en-US" dirty="0" smtClean="0">
                <a:cs typeface="B Lotus" pitchFamily="2" charset="-78"/>
              </a:rPr>
              <a:t/>
            </a:r>
            <a:br>
              <a:rPr lang="en-US" dirty="0" smtClean="0">
                <a:cs typeface="B Lotus" pitchFamily="2" charset="-78"/>
              </a:rPr>
            </a:br>
            <a:r>
              <a:rPr lang="fa-IR" dirty="0" smtClean="0"/>
              <a:t> 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51520" y="3501008"/>
            <a:ext cx="8568952" cy="3454698"/>
          </a:xfrm>
        </p:spPr>
        <p:txBody>
          <a:bodyPr>
            <a:normAutofit fontScale="25000" lnSpcReduction="20000"/>
          </a:bodyPr>
          <a:lstStyle/>
          <a:p>
            <a:endParaRPr lang="fa-IR" b="1" dirty="0" smtClean="0"/>
          </a:p>
          <a:p>
            <a:r>
              <a:rPr lang="en-US" sz="14400" b="1" dirty="0" smtClean="0">
                <a:cs typeface="B Lotus" pitchFamily="2" charset="-78"/>
              </a:rPr>
              <a:t>Engineering/procurement/construction </a:t>
            </a:r>
            <a:r>
              <a:rPr lang="fa-IR" sz="14400" b="1" dirty="0" smtClean="0">
                <a:cs typeface="B Lotus" pitchFamily="2" charset="-78"/>
              </a:rPr>
              <a:t>(مهندسی</a:t>
            </a:r>
            <a:r>
              <a:rPr lang="fa-IR" sz="14400" b="1" dirty="0">
                <a:cs typeface="B Lotus" pitchFamily="2" charset="-78"/>
              </a:rPr>
              <a:t>، تامین کالا و ساخت و </a:t>
            </a:r>
            <a:r>
              <a:rPr lang="fa-IR" sz="14400" b="1" dirty="0" smtClean="0">
                <a:cs typeface="B Lotus" pitchFamily="2" charset="-78"/>
              </a:rPr>
              <a:t>اجرا)</a:t>
            </a:r>
          </a:p>
          <a:p>
            <a:pPr algn="just"/>
            <a:r>
              <a:rPr lang="fa-IR" sz="14400" b="1" dirty="0" smtClean="0">
                <a:cs typeface="B Lotus" pitchFamily="2" charset="-78"/>
              </a:rPr>
              <a:t>در چنین پروژه هایی تمام فعالیت های لازم برای اجرای پروژه از مرحله طراحی و مهندسی تا تدارکات و ساخت نهایی بر عهده یک پیمانکار گذاشته میشود .</a:t>
            </a: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1714488"/>
            <a:ext cx="9144000" cy="1470025"/>
          </a:xfrm>
        </p:spPr>
        <p:txBody>
          <a:bodyPr>
            <a:normAutofit/>
          </a:bodyPr>
          <a:lstStyle/>
          <a:p>
            <a:r>
              <a:rPr lang="fa-IR" b="1" dirty="0">
                <a:cs typeface="B Lotus" pitchFamily="2" charset="-78"/>
              </a:rPr>
              <a:t>آشنائي با چهارچوب </a:t>
            </a:r>
            <a:r>
              <a:rPr lang="fa-IR" b="1" dirty="0" smtClean="0">
                <a:cs typeface="B Lotus" pitchFamily="2" charset="-78"/>
              </a:rPr>
              <a:t>قراردادهاي </a:t>
            </a:r>
            <a:r>
              <a:rPr lang="en-US" b="1" dirty="0" smtClean="0">
                <a:cs typeface="B Lotus" pitchFamily="2" charset="-78"/>
              </a:rPr>
              <a:t>EPC</a:t>
            </a:r>
            <a:r>
              <a:rPr lang="en-US" dirty="0" smtClean="0">
                <a:cs typeface="B Lotus" pitchFamily="2" charset="-78"/>
              </a:rPr>
              <a:t/>
            </a:r>
            <a:br>
              <a:rPr lang="en-US" dirty="0" smtClean="0">
                <a:cs typeface="B Lotus" pitchFamily="2" charset="-78"/>
              </a:rPr>
            </a:br>
            <a:r>
              <a:rPr lang="fa-IR" dirty="0" smtClean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77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51520" y="3501008"/>
            <a:ext cx="8568952" cy="3454698"/>
          </a:xfrm>
        </p:spPr>
        <p:txBody>
          <a:bodyPr>
            <a:normAutofit/>
          </a:bodyPr>
          <a:lstStyle/>
          <a:p>
            <a:pPr algn="just"/>
            <a:r>
              <a:rPr lang="fa-IR" b="1" dirty="0" smtClean="0">
                <a:cs typeface="B Lotus" pitchFamily="2" charset="-78"/>
              </a:rPr>
              <a:t>1. کارفرما </a:t>
            </a:r>
            <a:r>
              <a:rPr lang="fa-IR" b="1" dirty="0">
                <a:cs typeface="B Lotus" pitchFamily="2" charset="-78"/>
              </a:rPr>
              <a:t>بدلیل نیاز به کنترل کمتر در این روش میتواند به فعالیتهای اصلی خود پرداخته و کمترین نیروی پرسنلی ستادی در سیستم خود نیاز خواهد </a:t>
            </a:r>
            <a:r>
              <a:rPr lang="fa-IR" b="1" dirty="0" smtClean="0">
                <a:cs typeface="B Lotus" pitchFamily="2" charset="-78"/>
              </a:rPr>
              <a:t>داشت.</a:t>
            </a:r>
            <a:endParaRPr lang="en-US" b="1" dirty="0" smtClean="0">
              <a:cs typeface="B Lotus" pitchFamily="2" charset="-78"/>
            </a:endParaRPr>
          </a:p>
          <a:p>
            <a:pPr algn="just"/>
            <a:endParaRPr lang="fa-IR" b="1" dirty="0" smtClean="0">
              <a:cs typeface="B Lotus" pitchFamily="2" charset="-78"/>
            </a:endParaRPr>
          </a:p>
          <a:p>
            <a:pPr algn="just"/>
            <a:r>
              <a:rPr lang="fa-IR" b="1" dirty="0">
                <a:cs typeface="B Lotus" pitchFamily="2" charset="-78"/>
              </a:rPr>
              <a:t>2</a:t>
            </a:r>
            <a:r>
              <a:rPr lang="fa-IR" b="1" dirty="0" smtClean="0">
                <a:cs typeface="B Lotus" pitchFamily="2" charset="-78"/>
              </a:rPr>
              <a:t>. استفاده </a:t>
            </a:r>
            <a:r>
              <a:rPr lang="fa-IR" b="1" dirty="0">
                <a:cs typeface="B Lotus" pitchFamily="2" charset="-78"/>
              </a:rPr>
              <a:t>از تأمین منابع مالی بصورت فاینانس در این روش با سهولت بیشتری انجام میشود </a:t>
            </a:r>
            <a:r>
              <a:rPr lang="fa-IR" b="1" dirty="0" smtClean="0">
                <a:cs typeface="B Lotus" pitchFamily="2" charset="-78"/>
              </a:rPr>
              <a:t>.</a:t>
            </a:r>
            <a:endParaRPr lang="en-US" b="1" dirty="0" smtClean="0">
              <a:cs typeface="B Lotus" pitchFamily="2" charset="-78"/>
            </a:endParaRPr>
          </a:p>
          <a:p>
            <a:pPr algn="just"/>
            <a:endParaRPr lang="fa-IR" b="1" dirty="0" smtClean="0">
              <a:cs typeface="B Lotus" pitchFamily="2" charset="-78"/>
            </a:endParaRPr>
          </a:p>
          <a:p>
            <a:pPr algn="just"/>
            <a:r>
              <a:rPr lang="fa-IR" b="1" dirty="0">
                <a:cs typeface="B Lotus" pitchFamily="2" charset="-78"/>
              </a:rPr>
              <a:t>3. خریدهای خارجی را میتوان بصورت یکپارچه انجام داد . </a:t>
            </a:r>
            <a:r>
              <a:rPr lang="fa-IR" b="1" dirty="0" smtClean="0">
                <a:cs typeface="B Lotus" pitchFamily="2" charset="-78"/>
              </a:rPr>
              <a:t>.</a:t>
            </a:r>
            <a:endParaRPr lang="fa-IR" b="1" dirty="0" smtClean="0">
              <a:cs typeface="B Lotus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1714488"/>
            <a:ext cx="9144000" cy="1470025"/>
          </a:xfrm>
        </p:spPr>
        <p:txBody>
          <a:bodyPr>
            <a:normAutofit/>
          </a:bodyPr>
          <a:lstStyle/>
          <a:p>
            <a:r>
              <a:rPr lang="fa-IR" b="1" dirty="0" smtClean="0">
                <a:cs typeface="B Lotus" pitchFamily="2" charset="-78"/>
              </a:rPr>
              <a:t>محاسن قراردادهاي </a:t>
            </a:r>
            <a:r>
              <a:rPr lang="en-US" b="1" dirty="0" smtClean="0">
                <a:cs typeface="B Lotus" pitchFamily="2" charset="-78"/>
              </a:rPr>
              <a:t>EPC</a:t>
            </a:r>
            <a:r>
              <a:rPr lang="en-US" dirty="0" smtClean="0">
                <a:cs typeface="B Lotus" pitchFamily="2" charset="-78"/>
              </a:rPr>
              <a:t/>
            </a:r>
            <a:br>
              <a:rPr lang="en-US" dirty="0" smtClean="0">
                <a:cs typeface="B Lotus" pitchFamily="2" charset="-78"/>
              </a:rPr>
            </a:br>
            <a:r>
              <a:rPr lang="fa-IR" dirty="0" smtClean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52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23528" y="3789040"/>
            <a:ext cx="8568952" cy="3454698"/>
          </a:xfrm>
        </p:spPr>
        <p:txBody>
          <a:bodyPr>
            <a:normAutofit/>
          </a:bodyPr>
          <a:lstStyle/>
          <a:p>
            <a:pPr algn="just"/>
            <a:r>
              <a:rPr lang="fa-IR" b="1" dirty="0" smtClean="0">
                <a:cs typeface="B Lotus" pitchFamily="2" charset="-78"/>
              </a:rPr>
              <a:t>4.کارفرما </a:t>
            </a:r>
            <a:r>
              <a:rPr lang="fa-IR" b="1" dirty="0">
                <a:cs typeface="B Lotus" pitchFamily="2" charset="-78"/>
              </a:rPr>
              <a:t>و مشاورین وی بیشترین فعالیت را در فرآیند مناقصه و نظارت عالیه در طول اجراء طرح خواهند داشت . بعنوان یک قانون کلی هر عیب و نقصی که در محدوده تعریف شده کار حادث شود مسئولیت پیمانکار خواهد بود و ریسک و مسئولیت اجرایی از کارفرما به پیمانکار منتقل میشود </a:t>
            </a:r>
            <a:endParaRPr lang="fa-IR" b="1" dirty="0" smtClean="0">
              <a:cs typeface="B Lotus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1714488"/>
            <a:ext cx="9144000" cy="1470025"/>
          </a:xfrm>
        </p:spPr>
        <p:txBody>
          <a:bodyPr>
            <a:normAutofit/>
          </a:bodyPr>
          <a:lstStyle/>
          <a:p>
            <a:r>
              <a:rPr lang="fa-IR" b="1" dirty="0" smtClean="0">
                <a:cs typeface="B Lotus" pitchFamily="2" charset="-78"/>
              </a:rPr>
              <a:t>محاسن قراردادهاي </a:t>
            </a:r>
            <a:r>
              <a:rPr lang="en-US" b="1" dirty="0" smtClean="0">
                <a:cs typeface="B Lotus" pitchFamily="2" charset="-78"/>
              </a:rPr>
              <a:t>EPC</a:t>
            </a:r>
            <a:r>
              <a:rPr lang="en-US" dirty="0" smtClean="0">
                <a:cs typeface="B Lotus" pitchFamily="2" charset="-78"/>
              </a:rPr>
              <a:t/>
            </a:r>
            <a:br>
              <a:rPr lang="en-US" dirty="0" smtClean="0">
                <a:cs typeface="B Lotus" pitchFamily="2" charset="-78"/>
              </a:rPr>
            </a:br>
            <a:r>
              <a:rPr lang="fa-IR" dirty="0" smtClean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53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23528" y="3789040"/>
            <a:ext cx="8568952" cy="3454698"/>
          </a:xfrm>
        </p:spPr>
        <p:txBody>
          <a:bodyPr>
            <a:normAutofit/>
          </a:bodyPr>
          <a:lstStyle/>
          <a:p>
            <a:pPr algn="just"/>
            <a:r>
              <a:rPr lang="fa-IR" b="1" dirty="0">
                <a:cs typeface="B Lotus" pitchFamily="2" charset="-78"/>
              </a:rPr>
              <a:t>5. امکان کاهش هزینه های پروژه بعلت فراهم ساختن امکان طراحی و اجرای اقتصادی وجود دارد . نکته حائز اهمیت در این مورد منافع اقتصادی حاصله بوده که می بایست بین کارفرما و پیمانکار بنحو عادلانه تقسیم گردد . بعبارت دیگر این اطمینان برای کارفرما حاصل میشود که هزینه های نهایی پروژه از مبلغ توافق شده تجاوز نمی کند . ( تغییرات بندرت ممکن است بوجود آید).</a:t>
            </a:r>
            <a:endParaRPr lang="fa-IR" b="1" dirty="0" smtClean="0">
              <a:cs typeface="B Lotus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1714488"/>
            <a:ext cx="9144000" cy="1470025"/>
          </a:xfrm>
        </p:spPr>
        <p:txBody>
          <a:bodyPr>
            <a:normAutofit/>
          </a:bodyPr>
          <a:lstStyle/>
          <a:p>
            <a:r>
              <a:rPr lang="fa-IR" b="1" dirty="0" smtClean="0">
                <a:cs typeface="B Lotus" pitchFamily="2" charset="-78"/>
              </a:rPr>
              <a:t>محاسن قراردادهاي </a:t>
            </a:r>
            <a:r>
              <a:rPr lang="en-US" b="1" dirty="0" smtClean="0">
                <a:cs typeface="B Lotus" pitchFamily="2" charset="-78"/>
              </a:rPr>
              <a:t>EPC</a:t>
            </a:r>
            <a:r>
              <a:rPr lang="en-US" dirty="0" smtClean="0">
                <a:cs typeface="B Lotus" pitchFamily="2" charset="-78"/>
              </a:rPr>
              <a:t/>
            </a:r>
            <a:br>
              <a:rPr lang="en-US" dirty="0" smtClean="0">
                <a:cs typeface="B Lotus" pitchFamily="2" charset="-78"/>
              </a:rPr>
            </a:br>
            <a:r>
              <a:rPr lang="fa-IR" dirty="0" smtClean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3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51520" y="3214662"/>
            <a:ext cx="8568952" cy="3094658"/>
          </a:xfrm>
        </p:spPr>
        <p:txBody>
          <a:bodyPr>
            <a:normAutofit lnSpcReduction="10000"/>
          </a:bodyPr>
          <a:lstStyle/>
          <a:p>
            <a:pPr algn="just"/>
            <a:r>
              <a:rPr lang="fa-IR" b="1" dirty="0">
                <a:cs typeface="B Lotus" pitchFamily="2" charset="-78"/>
              </a:rPr>
              <a:t>1- در پروژه </a:t>
            </a:r>
            <a:r>
              <a:rPr lang="fa-IR" b="1" dirty="0" smtClean="0">
                <a:cs typeface="B Lotus" pitchFamily="2" charset="-78"/>
              </a:rPr>
              <a:t>های</a:t>
            </a:r>
            <a:r>
              <a:rPr lang="en-US" b="1" dirty="0" smtClean="0">
                <a:cs typeface="B Lotus" pitchFamily="2" charset="-78"/>
              </a:rPr>
              <a:t>EPC  </a:t>
            </a:r>
            <a:r>
              <a:rPr lang="fa-IR" b="1" dirty="0" smtClean="0">
                <a:cs typeface="B Lotus" pitchFamily="2" charset="-78"/>
              </a:rPr>
              <a:t> می </a:t>
            </a:r>
            <a:r>
              <a:rPr lang="fa-IR" b="1" dirty="0">
                <a:cs typeface="B Lotus" pitchFamily="2" charset="-78"/>
              </a:rPr>
              <a:t>بایست در ابتدای کار مطالعات اولیه پروژه و یا </a:t>
            </a:r>
            <a:r>
              <a:rPr lang="fa-IR" b="1" dirty="0" smtClean="0">
                <a:cs typeface="B Lotus" pitchFamily="2" charset="-78"/>
              </a:rPr>
              <a:t>همراه </a:t>
            </a:r>
            <a:r>
              <a:rPr lang="fa-IR" b="1" dirty="0">
                <a:cs typeface="B Lotus" pitchFamily="2" charset="-78"/>
              </a:rPr>
              <a:t>با طراحی محتوایی (مفهومی ) </a:t>
            </a:r>
            <a:r>
              <a:rPr lang="fa-IR" b="1" dirty="0" smtClean="0">
                <a:cs typeface="B Lotus" pitchFamily="2" charset="-78"/>
              </a:rPr>
              <a:t>انجام </a:t>
            </a:r>
            <a:r>
              <a:rPr lang="fa-IR" b="1" dirty="0">
                <a:cs typeface="B Lotus" pitchFamily="2" charset="-78"/>
              </a:rPr>
              <a:t>شده </a:t>
            </a:r>
            <a:r>
              <a:rPr lang="fa-IR" b="1" dirty="0" smtClean="0">
                <a:cs typeface="B Lotus" pitchFamily="2" charset="-78"/>
              </a:rPr>
              <a:t>باشد</a:t>
            </a:r>
          </a:p>
          <a:p>
            <a:pPr algn="just"/>
            <a:endParaRPr lang="fa-IR" b="1" dirty="0">
              <a:cs typeface="B Lotus" pitchFamily="2" charset="-78"/>
            </a:endParaRPr>
          </a:p>
          <a:p>
            <a:pPr algn="just"/>
            <a:r>
              <a:rPr lang="fa-IR" b="1" dirty="0">
                <a:cs typeface="B Lotus" pitchFamily="2" charset="-78"/>
              </a:rPr>
              <a:t>2- توانایی دستگاه اجرایی در تعریف دقیق و کامل پروژه و تفاهم دوجانبه ما بین دستگاه اجرایی و پیمانکار در خصوص محدوده و هدف </a:t>
            </a:r>
            <a:r>
              <a:rPr lang="fa-IR" b="1" dirty="0" smtClean="0">
                <a:cs typeface="B Lotus" pitchFamily="2" charset="-78"/>
              </a:rPr>
              <a:t>پروژه</a:t>
            </a:r>
          </a:p>
          <a:p>
            <a:pPr algn="just"/>
            <a:endParaRPr lang="fa-IR" b="1" dirty="0">
              <a:cs typeface="B Lotus" pitchFamily="2" charset="-78"/>
            </a:endParaRPr>
          </a:p>
          <a:p>
            <a:pPr algn="just"/>
            <a:r>
              <a:rPr lang="fa-IR" b="1" dirty="0">
                <a:cs typeface="B Lotus" pitchFamily="2" charset="-78"/>
              </a:rPr>
              <a:t>3- توانمندی دستگاه اجرایی از حیث مدیریت </a:t>
            </a:r>
            <a:r>
              <a:rPr lang="fa-IR" b="1" dirty="0" smtClean="0">
                <a:cs typeface="B Lotus" pitchFamily="2" charset="-78"/>
              </a:rPr>
              <a:t>پروژه</a:t>
            </a:r>
            <a:endParaRPr lang="fa-IR" b="1" dirty="0">
              <a:cs typeface="B Lotus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1714488"/>
            <a:ext cx="9144000" cy="1470025"/>
          </a:xfrm>
        </p:spPr>
        <p:txBody>
          <a:bodyPr>
            <a:normAutofit/>
          </a:bodyPr>
          <a:lstStyle/>
          <a:p>
            <a:r>
              <a:rPr lang="fa-IR" b="1" dirty="0" smtClean="0">
                <a:cs typeface="B Lotus" pitchFamily="2" charset="-78"/>
              </a:rPr>
              <a:t>پيش نيازهاي لازم در قراردادهاي </a:t>
            </a:r>
            <a:r>
              <a:rPr lang="en-US" b="1" dirty="0" smtClean="0">
                <a:cs typeface="B Lotus" pitchFamily="2" charset="-78"/>
              </a:rPr>
              <a:t>EPC</a:t>
            </a:r>
            <a:r>
              <a:rPr lang="en-US" dirty="0" smtClean="0">
                <a:cs typeface="B Lotus" pitchFamily="2" charset="-78"/>
              </a:rPr>
              <a:t/>
            </a:r>
            <a:br>
              <a:rPr lang="en-US" dirty="0" smtClean="0">
                <a:cs typeface="B Lotus" pitchFamily="2" charset="-78"/>
              </a:rPr>
            </a:br>
            <a:r>
              <a:rPr lang="fa-IR" dirty="0" smtClean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51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51520" y="3214662"/>
            <a:ext cx="8568952" cy="5254898"/>
          </a:xfrm>
        </p:spPr>
        <p:txBody>
          <a:bodyPr>
            <a:normAutofit/>
          </a:bodyPr>
          <a:lstStyle/>
          <a:p>
            <a:pPr algn="just"/>
            <a:r>
              <a:rPr lang="fa-IR" b="1" dirty="0" smtClean="0">
                <a:cs typeface="B Lotus" pitchFamily="2" charset="-78"/>
              </a:rPr>
              <a:t>4- </a:t>
            </a:r>
            <a:r>
              <a:rPr lang="fa-IR" b="1" dirty="0">
                <a:cs typeface="B Lotus" pitchFamily="2" charset="-78"/>
              </a:rPr>
              <a:t>تامین اعتبار مورد نیاز و دسترسی به آن در موعدهای از قبل تعیین </a:t>
            </a:r>
            <a:r>
              <a:rPr lang="fa-IR" b="1" dirty="0" smtClean="0">
                <a:cs typeface="B Lotus" pitchFamily="2" charset="-78"/>
              </a:rPr>
              <a:t>شده</a:t>
            </a:r>
          </a:p>
          <a:p>
            <a:pPr algn="just"/>
            <a:endParaRPr lang="fa-IR" b="1" dirty="0">
              <a:cs typeface="B Lotus" pitchFamily="2" charset="-78"/>
            </a:endParaRPr>
          </a:p>
          <a:p>
            <a:pPr algn="just"/>
            <a:r>
              <a:rPr lang="fa-IR" b="1" dirty="0">
                <a:cs typeface="B Lotus" pitchFamily="2" charset="-78"/>
              </a:rPr>
              <a:t>5- وجود پیمانکار توانمند که دارای ویژگیهای یک پیمانکار عمومی و یک مشاور ( طراح) بصورت توأم باشد </a:t>
            </a:r>
            <a:r>
              <a:rPr lang="fa-IR" b="1" dirty="0" smtClean="0">
                <a:cs typeface="B Lotus" pitchFamily="2" charset="-78"/>
              </a:rPr>
              <a:t>.</a:t>
            </a:r>
          </a:p>
          <a:p>
            <a:pPr algn="just"/>
            <a:endParaRPr lang="fa-IR" b="1" dirty="0">
              <a:cs typeface="B Lotus" pitchFamily="2" charset="-78"/>
            </a:endParaRPr>
          </a:p>
          <a:p>
            <a:pPr algn="just"/>
            <a:r>
              <a:rPr lang="fa-IR" b="1" dirty="0">
                <a:cs typeface="B Lotus" pitchFamily="2" charset="-78"/>
              </a:rPr>
              <a:t>6- وجود مشخصات و الزامات فنی استاندارد و تثبیت آن در ابتدای کار. </a:t>
            </a:r>
            <a:endParaRPr lang="fa-IR" b="1" dirty="0" smtClean="0">
              <a:cs typeface="B Lotus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1714488"/>
            <a:ext cx="9144000" cy="1470025"/>
          </a:xfrm>
        </p:spPr>
        <p:txBody>
          <a:bodyPr>
            <a:normAutofit/>
          </a:bodyPr>
          <a:lstStyle/>
          <a:p>
            <a:r>
              <a:rPr lang="fa-IR" b="1" dirty="0" smtClean="0">
                <a:cs typeface="B Lotus" pitchFamily="2" charset="-78"/>
              </a:rPr>
              <a:t>پيش نيازهاي لازم در قراردادهاي </a:t>
            </a:r>
            <a:r>
              <a:rPr lang="en-US" b="1" dirty="0" smtClean="0">
                <a:cs typeface="B Lotus" pitchFamily="2" charset="-78"/>
              </a:rPr>
              <a:t>EPC</a:t>
            </a:r>
            <a:r>
              <a:rPr lang="en-US" dirty="0" smtClean="0">
                <a:cs typeface="B Lotus" pitchFamily="2" charset="-78"/>
              </a:rPr>
              <a:t/>
            </a:r>
            <a:br>
              <a:rPr lang="en-US" dirty="0" smtClean="0">
                <a:cs typeface="B Lotus" pitchFamily="2" charset="-78"/>
              </a:rPr>
            </a:br>
            <a:r>
              <a:rPr lang="fa-IR" dirty="0" smtClean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55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51520" y="3214662"/>
            <a:ext cx="8568952" cy="3238674"/>
          </a:xfrm>
        </p:spPr>
        <p:txBody>
          <a:bodyPr>
            <a:normAutofit/>
          </a:bodyPr>
          <a:lstStyle/>
          <a:p>
            <a:pPr algn="just"/>
            <a:r>
              <a:rPr lang="fa-IR" b="1" dirty="0" smtClean="0">
                <a:cs typeface="B Lotus" pitchFamily="2" charset="-78"/>
              </a:rPr>
              <a:t>در پروژه هاي </a:t>
            </a:r>
            <a:r>
              <a:rPr lang="en-US" b="1" dirty="0" smtClean="0">
                <a:cs typeface="B Lotus" pitchFamily="2" charset="-78"/>
              </a:rPr>
              <a:t>EPC</a:t>
            </a:r>
            <a:r>
              <a:rPr lang="fa-IR" b="1" dirty="0" smtClean="0">
                <a:cs typeface="B Lotus" pitchFamily="2" charset="-78"/>
              </a:rPr>
              <a:t> مرحله </a:t>
            </a:r>
            <a:r>
              <a:rPr lang="fa-IR" b="1" dirty="0">
                <a:cs typeface="B Lotus" pitchFamily="2" charset="-78"/>
              </a:rPr>
              <a:t>مناقصه اهمیت بسیار زیادی داشته و در این مرحله کارفرما می بایست نیرو ، هزینه و منابع کافی را به منظور اطمینان از قابلیت های پیمانکار و کیفیت طرحهای پیشنهادی آنها صرف نماید . از سوی دیگر پیمانکار نیز باید وقت و انرژی زیادی برای تهیه پیشنهاد با اطمینان از قابل اجراء بودن و سودآوری آن مصروف دارد . بهتر است هزینه های صرف شده پیمانکار برای آماده کردن مدارک جهت شرکت در مناقصه ( هزینه های طراحی ) بعنوان بخشی از هزینه های طرح دیده شود .</a:t>
            </a:r>
            <a:endParaRPr lang="fa-IR" b="1" dirty="0" smtClean="0">
              <a:cs typeface="B Lotus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1714488"/>
            <a:ext cx="9144000" cy="1470025"/>
          </a:xfrm>
        </p:spPr>
        <p:txBody>
          <a:bodyPr>
            <a:normAutofit/>
          </a:bodyPr>
          <a:lstStyle/>
          <a:p>
            <a:r>
              <a:rPr lang="fa-IR" b="1" dirty="0">
                <a:cs typeface="B Lotus" pitchFamily="2" charset="-78"/>
              </a:rPr>
              <a:t>نحوه مناقصه در پروژه هاي </a:t>
            </a:r>
            <a:r>
              <a:rPr lang="en-US" b="1" dirty="0">
                <a:cs typeface="B Lotus" pitchFamily="2" charset="-78"/>
              </a:rPr>
              <a:t>EPC</a:t>
            </a:r>
            <a:r>
              <a:rPr lang="en-US" dirty="0" smtClean="0">
                <a:cs typeface="B Lotus" pitchFamily="2" charset="-78"/>
              </a:rPr>
              <a:t/>
            </a:r>
            <a:br>
              <a:rPr lang="en-US" dirty="0" smtClean="0">
                <a:cs typeface="B Lotus" pitchFamily="2" charset="-78"/>
              </a:rPr>
            </a:br>
            <a:r>
              <a:rPr lang="fa-IR" dirty="0" smtClean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34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499</TotalTime>
  <Words>656</Words>
  <Application>Microsoft Office PowerPoint</Application>
  <PresentationFormat>On-screen Show (4:3)</PresentationFormat>
  <Paragraphs>43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Equity</vt:lpstr>
      <vt:lpstr>PowerPoint Presentation</vt:lpstr>
      <vt:lpstr>قراردادهاي طراحي ، تامين و ساخت EPC  </vt:lpstr>
      <vt:lpstr>آشنائي با چهارچوب قراردادهاي EPC  </vt:lpstr>
      <vt:lpstr>محاسن قراردادهاي EPC  </vt:lpstr>
      <vt:lpstr>محاسن قراردادهاي EPC  </vt:lpstr>
      <vt:lpstr>محاسن قراردادهاي EPC  </vt:lpstr>
      <vt:lpstr>پيش نيازهاي لازم در قراردادهاي EPC  </vt:lpstr>
      <vt:lpstr>پيش نيازهاي لازم در قراردادهاي EPC  </vt:lpstr>
      <vt:lpstr>نحوه مناقصه در پروژه هاي EPC  </vt:lpstr>
      <vt:lpstr>توافقات مالي در پروژه هاي EPC  </vt:lpstr>
      <vt:lpstr>مشكلات اجرائي قراردادهاي EPC</vt:lpstr>
      <vt:lpstr>شاد و پایدار باشید</vt:lpstr>
    </vt:vector>
  </TitlesOfParts>
  <Company>sazgar.com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Aria TM</dc:creator>
  <cp:lastModifiedBy>Seyed Alireza Khorram</cp:lastModifiedBy>
  <cp:revision>89</cp:revision>
  <dcterms:created xsi:type="dcterms:W3CDTF">2011-07-06T01:40:05Z</dcterms:created>
  <dcterms:modified xsi:type="dcterms:W3CDTF">2017-09-25T11:59:46Z</dcterms:modified>
</cp:coreProperties>
</file>