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7"/>
  </p:notesMasterIdLst>
  <p:handoutMasterIdLst>
    <p:handoutMasterId r:id="rId18"/>
  </p:handoutMasterIdLst>
  <p:sldIdLst>
    <p:sldId id="392" r:id="rId2"/>
    <p:sldId id="402" r:id="rId3"/>
    <p:sldId id="375" r:id="rId4"/>
    <p:sldId id="393" r:id="rId5"/>
    <p:sldId id="404" r:id="rId6"/>
    <p:sldId id="403" r:id="rId7"/>
    <p:sldId id="394" r:id="rId8"/>
    <p:sldId id="400" r:id="rId9"/>
    <p:sldId id="401" r:id="rId10"/>
    <p:sldId id="396" r:id="rId11"/>
    <p:sldId id="397" r:id="rId12"/>
    <p:sldId id="398" r:id="rId13"/>
    <p:sldId id="399" r:id="rId14"/>
    <p:sldId id="395" r:id="rId15"/>
    <p:sldId id="405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99FF66"/>
    <a:srgbClr val="99FF99"/>
    <a:srgbClr val="FFCC66"/>
    <a:srgbClr val="FF5050"/>
    <a:srgbClr val="595959"/>
    <a:srgbClr val="FF9966"/>
    <a:srgbClr val="A3FFCD"/>
    <a:srgbClr val="00355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413" autoAdjust="0"/>
  </p:normalViewPr>
  <p:slideViewPr>
    <p:cSldViewPr snapToGrid="0">
      <p:cViewPr varScale="1">
        <p:scale>
          <a:sx n="96" d="100"/>
          <a:sy n="96" d="100"/>
        </p:scale>
        <p:origin x="2070" y="90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31/05/2019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31/05/2019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449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77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003" y="776375"/>
            <a:ext cx="5331124" cy="533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584" y="1697732"/>
            <a:ext cx="3544831" cy="346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=""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=""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=""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4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000" dirty="0" smtClean="0"/>
              <a:t>Kris Mertens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000" dirty="0" smtClean="0"/>
              <a:t>ELT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000" dirty="0" smtClean="0"/>
              <a:t>19 </a:t>
            </a:r>
            <a:r>
              <a:rPr lang="en-GB" sz="2000" dirty="0" smtClean="0"/>
              <a:t>June 2019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GB" dirty="0" smtClean="0"/>
              <a:t>OE Reporting concerns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AC1CC8-F411-FF4D-95C0-DB299BEA6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6"/>
            <a:ext cx="7452878" cy="392464"/>
          </a:xfrm>
        </p:spPr>
        <p:txBody>
          <a:bodyPr/>
          <a:lstStyle/>
          <a:p>
            <a:r>
              <a:rPr lang="en-GB" dirty="0" smtClean="0"/>
              <a:t>OE Reporting Concerns – ELT, Prague 19/06/2019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412380-D9C1-B647-AE30-4C9F18C1C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17651" y="6465536"/>
            <a:ext cx="752474" cy="392464"/>
          </a:xfrm>
        </p:spPr>
        <p:txBody>
          <a:bodyPr/>
          <a:lstStyle/>
          <a:p>
            <a:fld id="{60FA6291-0391-4E9F-A857-B3DC68EC0E99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6FF9C7E-AF8D-4046-ACFC-179B9DBDE3AA}"/>
              </a:ext>
            </a:extLst>
          </p:cNvPr>
          <p:cNvSpPr txBox="1"/>
          <p:nvPr/>
        </p:nvSpPr>
        <p:spPr>
          <a:xfrm>
            <a:off x="2285999" y="5264596"/>
            <a:ext cx="6388663" cy="629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 smtClean="0">
                <a:solidFill>
                  <a:srgbClr val="00355F"/>
                </a:solidFill>
                <a:latin typeface="+mj-lt"/>
              </a:rPr>
              <a:t>[LIMITED]</a:t>
            </a:r>
            <a:endParaRPr lang="en-US" sz="1100" spc="300" dirty="0">
              <a:solidFill>
                <a:srgbClr val="00355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527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Current situation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2"/>
            <a:ext cx="8260327" cy="5872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Pros &amp; cons: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883235"/>
              </p:ext>
            </p:extLst>
          </p:nvPr>
        </p:nvGraphicFramePr>
        <p:xfrm>
          <a:off x="1146108" y="2176489"/>
          <a:ext cx="6096000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049"/>
                <a:gridCol w="2687782"/>
                <a:gridCol w="294716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Bar graph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Bullet graph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/>
                        <a:t>Allows to make distinction</a:t>
                      </a:r>
                      <a:r>
                        <a:rPr lang="en-GB" sz="1600" baseline="0" dirty="0" smtClean="0"/>
                        <a:t> between (SIG/NOT/TRE) event reports vs. OTHER event reports.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/>
                        <a:t>Unambiguous.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/>
                        <a:t>Allows to make distinction between good and bad performers, and take that into account in decision making.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/>
                        <a:t>Might allow to visualise evolution in time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/>
                        <a:t>Does not allow</a:t>
                      </a:r>
                      <a:r>
                        <a:rPr lang="en-GB" sz="1600" baseline="0" dirty="0" smtClean="0"/>
                        <a:t> to make distinction between good and bad performers.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/>
                        <a:t>Does not allow to easily visualise evolutions.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/>
                        <a:t>No distinction between</a:t>
                      </a:r>
                      <a:r>
                        <a:rPr lang="en-GB" sz="1600" baseline="0" dirty="0" smtClean="0"/>
                        <a:t> SIG/NOT/TRE events and OTHER events.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2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Proposals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2"/>
            <a:ext cx="8260327" cy="5872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Proposal 1: </a:t>
            </a:r>
            <a:r>
              <a:rPr lang="en-GB" sz="2800" dirty="0" smtClean="0"/>
              <a:t>cut-off </a:t>
            </a:r>
            <a:r>
              <a:rPr lang="en-GB" sz="2800" dirty="0" smtClean="0"/>
              <a:t>below “X” (e.g. 1) in bar graph</a:t>
            </a:r>
          </a:p>
        </p:txBody>
      </p:sp>
      <p:pic>
        <p:nvPicPr>
          <p:cNvPr id="7" name="Picture 3" descr="bottom quartile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0" y="2256817"/>
            <a:ext cx="7452878" cy="349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942109" y="4396509"/>
            <a:ext cx="6978438" cy="18473"/>
          </a:xfrm>
          <a:prstGeom prst="line">
            <a:avLst/>
          </a:prstGeom>
          <a:ln w="285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Left Brace 11"/>
          <p:cNvSpPr/>
          <p:nvPr/>
        </p:nvSpPr>
        <p:spPr>
          <a:xfrm rot="16200000" flipH="1">
            <a:off x="1916548" y="2789381"/>
            <a:ext cx="323272" cy="227214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45309" y="3057236"/>
            <a:ext cx="1911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Units with reporting concern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523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Proposals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668" y="1393215"/>
            <a:ext cx="8260327" cy="5872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Proposal 2: lower left quadrant in bullet graph</a:t>
            </a:r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8" y="1980459"/>
            <a:ext cx="8205353" cy="420262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20910" y="4645891"/>
            <a:ext cx="2817091" cy="1016073"/>
          </a:xfrm>
          <a:prstGeom prst="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080655" y="3341788"/>
            <a:ext cx="1911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Units with reporting concern</a:t>
            </a:r>
            <a:endParaRPr lang="en-GB" sz="1600" dirty="0"/>
          </a:p>
        </p:txBody>
      </p:sp>
      <p:cxnSp>
        <p:nvCxnSpPr>
          <p:cNvPr id="11" name="Straight Arrow Connector 10"/>
          <p:cNvCxnSpPr>
            <a:stCxn id="14" idx="2"/>
          </p:cNvCxnSpPr>
          <p:nvPr/>
        </p:nvCxnSpPr>
        <p:spPr>
          <a:xfrm>
            <a:off x="2036619" y="3926563"/>
            <a:ext cx="346363" cy="7112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4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Proposals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2"/>
            <a:ext cx="8260327" cy="5872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Proposal 3: “zoning” in bullet graph</a:t>
            </a:r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8" y="2262909"/>
            <a:ext cx="8205353" cy="392017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886691" y="4858327"/>
            <a:ext cx="997527" cy="7481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6691" y="4110182"/>
            <a:ext cx="2013527" cy="1496291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86691" y="3371273"/>
            <a:ext cx="3029527" cy="2235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6691" y="2623127"/>
            <a:ext cx="4017818" cy="2983346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84218" y="2613891"/>
            <a:ext cx="4008582" cy="29925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00218" y="2623127"/>
            <a:ext cx="4017818" cy="2983346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16218" y="2623127"/>
            <a:ext cx="4004329" cy="29833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2585002" y="3814618"/>
            <a:ext cx="3113834" cy="1948873"/>
          </a:xfrm>
          <a:custGeom>
            <a:avLst/>
            <a:gdLst>
              <a:gd name="connsiteX0" fmla="*/ 389107 w 3113834"/>
              <a:gd name="connsiteY0" fmla="*/ 951346 h 1948873"/>
              <a:gd name="connsiteX1" fmla="*/ 389107 w 3113834"/>
              <a:gd name="connsiteY1" fmla="*/ 951346 h 1948873"/>
              <a:gd name="connsiteX2" fmla="*/ 315216 w 3113834"/>
              <a:gd name="connsiteY2" fmla="*/ 914400 h 1948873"/>
              <a:gd name="connsiteX3" fmla="*/ 269034 w 3113834"/>
              <a:gd name="connsiteY3" fmla="*/ 877455 h 1948873"/>
              <a:gd name="connsiteX4" fmla="*/ 232089 w 3113834"/>
              <a:gd name="connsiteY4" fmla="*/ 831273 h 1948873"/>
              <a:gd name="connsiteX5" fmla="*/ 176671 w 3113834"/>
              <a:gd name="connsiteY5" fmla="*/ 775855 h 1948873"/>
              <a:gd name="connsiteX6" fmla="*/ 139725 w 3113834"/>
              <a:gd name="connsiteY6" fmla="*/ 720437 h 1948873"/>
              <a:gd name="connsiteX7" fmla="*/ 130489 w 3113834"/>
              <a:gd name="connsiteY7" fmla="*/ 692727 h 1948873"/>
              <a:gd name="connsiteX8" fmla="*/ 112016 w 3113834"/>
              <a:gd name="connsiteY8" fmla="*/ 665018 h 1948873"/>
              <a:gd name="connsiteX9" fmla="*/ 102780 w 3113834"/>
              <a:gd name="connsiteY9" fmla="*/ 618837 h 1948873"/>
              <a:gd name="connsiteX10" fmla="*/ 84307 w 3113834"/>
              <a:gd name="connsiteY10" fmla="*/ 563418 h 1948873"/>
              <a:gd name="connsiteX11" fmla="*/ 75071 w 3113834"/>
              <a:gd name="connsiteY11" fmla="*/ 535709 h 1948873"/>
              <a:gd name="connsiteX12" fmla="*/ 65834 w 3113834"/>
              <a:gd name="connsiteY12" fmla="*/ 508000 h 1948873"/>
              <a:gd name="connsiteX13" fmla="*/ 47362 w 3113834"/>
              <a:gd name="connsiteY13" fmla="*/ 480291 h 1948873"/>
              <a:gd name="connsiteX14" fmla="*/ 38125 w 3113834"/>
              <a:gd name="connsiteY14" fmla="*/ 424873 h 1948873"/>
              <a:gd name="connsiteX15" fmla="*/ 28889 w 3113834"/>
              <a:gd name="connsiteY15" fmla="*/ 397164 h 1948873"/>
              <a:gd name="connsiteX16" fmla="*/ 19653 w 3113834"/>
              <a:gd name="connsiteY16" fmla="*/ 323273 h 1948873"/>
              <a:gd name="connsiteX17" fmla="*/ 10416 w 3113834"/>
              <a:gd name="connsiteY17" fmla="*/ 277091 h 1948873"/>
              <a:gd name="connsiteX18" fmla="*/ 1180 w 3113834"/>
              <a:gd name="connsiteY18" fmla="*/ 166255 h 1948873"/>
              <a:gd name="connsiteX19" fmla="*/ 10416 w 3113834"/>
              <a:gd name="connsiteY19" fmla="*/ 46182 h 1948873"/>
              <a:gd name="connsiteX20" fmla="*/ 167434 w 3113834"/>
              <a:gd name="connsiteY20" fmla="*/ 0 h 1948873"/>
              <a:gd name="connsiteX21" fmla="*/ 324453 w 3113834"/>
              <a:gd name="connsiteY21" fmla="*/ 9237 h 1948873"/>
              <a:gd name="connsiteX22" fmla="*/ 444525 w 3113834"/>
              <a:gd name="connsiteY22" fmla="*/ 36946 h 1948873"/>
              <a:gd name="connsiteX23" fmla="*/ 490707 w 3113834"/>
              <a:gd name="connsiteY23" fmla="*/ 46182 h 1948873"/>
              <a:gd name="connsiteX24" fmla="*/ 527653 w 3113834"/>
              <a:gd name="connsiteY24" fmla="*/ 55418 h 1948873"/>
              <a:gd name="connsiteX25" fmla="*/ 620016 w 3113834"/>
              <a:gd name="connsiteY25" fmla="*/ 73891 h 1948873"/>
              <a:gd name="connsiteX26" fmla="*/ 647725 w 3113834"/>
              <a:gd name="connsiteY26" fmla="*/ 92364 h 1948873"/>
              <a:gd name="connsiteX27" fmla="*/ 721616 w 3113834"/>
              <a:gd name="connsiteY27" fmla="*/ 110837 h 1948873"/>
              <a:gd name="connsiteX28" fmla="*/ 749325 w 3113834"/>
              <a:gd name="connsiteY28" fmla="*/ 129309 h 1948873"/>
              <a:gd name="connsiteX29" fmla="*/ 832453 w 3113834"/>
              <a:gd name="connsiteY29" fmla="*/ 166255 h 1948873"/>
              <a:gd name="connsiteX30" fmla="*/ 860162 w 3113834"/>
              <a:gd name="connsiteY30" fmla="*/ 184727 h 1948873"/>
              <a:gd name="connsiteX31" fmla="*/ 887871 w 3113834"/>
              <a:gd name="connsiteY31" fmla="*/ 193964 h 1948873"/>
              <a:gd name="connsiteX32" fmla="*/ 952525 w 3113834"/>
              <a:gd name="connsiteY32" fmla="*/ 240146 h 1948873"/>
              <a:gd name="connsiteX33" fmla="*/ 998707 w 3113834"/>
              <a:gd name="connsiteY33" fmla="*/ 258618 h 1948873"/>
              <a:gd name="connsiteX34" fmla="*/ 1026416 w 3113834"/>
              <a:gd name="connsiteY34" fmla="*/ 277091 h 1948873"/>
              <a:gd name="connsiteX35" fmla="*/ 1081834 w 3113834"/>
              <a:gd name="connsiteY35" fmla="*/ 295564 h 1948873"/>
              <a:gd name="connsiteX36" fmla="*/ 1109543 w 3113834"/>
              <a:gd name="connsiteY36" fmla="*/ 314037 h 1948873"/>
              <a:gd name="connsiteX37" fmla="*/ 1183434 w 3113834"/>
              <a:gd name="connsiteY37" fmla="*/ 350982 h 1948873"/>
              <a:gd name="connsiteX38" fmla="*/ 1257325 w 3113834"/>
              <a:gd name="connsiteY38" fmla="*/ 397164 h 1948873"/>
              <a:gd name="connsiteX39" fmla="*/ 1294271 w 3113834"/>
              <a:gd name="connsiteY39" fmla="*/ 406400 h 1948873"/>
              <a:gd name="connsiteX40" fmla="*/ 1358925 w 3113834"/>
              <a:gd name="connsiteY40" fmla="*/ 424873 h 1948873"/>
              <a:gd name="connsiteX41" fmla="*/ 1386634 w 3113834"/>
              <a:gd name="connsiteY41" fmla="*/ 443346 h 1948873"/>
              <a:gd name="connsiteX42" fmla="*/ 1423580 w 3113834"/>
              <a:gd name="connsiteY42" fmla="*/ 461818 h 1948873"/>
              <a:gd name="connsiteX43" fmla="*/ 1451289 w 3113834"/>
              <a:gd name="connsiteY43" fmla="*/ 498764 h 1948873"/>
              <a:gd name="connsiteX44" fmla="*/ 1478998 w 3113834"/>
              <a:gd name="connsiteY44" fmla="*/ 517237 h 1948873"/>
              <a:gd name="connsiteX45" fmla="*/ 1525180 w 3113834"/>
              <a:gd name="connsiteY45" fmla="*/ 554182 h 1948873"/>
              <a:gd name="connsiteX46" fmla="*/ 1580598 w 3113834"/>
              <a:gd name="connsiteY46" fmla="*/ 591127 h 1948873"/>
              <a:gd name="connsiteX47" fmla="*/ 1608307 w 3113834"/>
              <a:gd name="connsiteY47" fmla="*/ 609600 h 1948873"/>
              <a:gd name="connsiteX48" fmla="*/ 1645253 w 3113834"/>
              <a:gd name="connsiteY48" fmla="*/ 637309 h 1948873"/>
              <a:gd name="connsiteX49" fmla="*/ 1672962 w 3113834"/>
              <a:gd name="connsiteY49" fmla="*/ 646546 h 1948873"/>
              <a:gd name="connsiteX50" fmla="*/ 1700671 w 3113834"/>
              <a:gd name="connsiteY50" fmla="*/ 674255 h 1948873"/>
              <a:gd name="connsiteX51" fmla="*/ 1728380 w 3113834"/>
              <a:gd name="connsiteY51" fmla="*/ 692727 h 1948873"/>
              <a:gd name="connsiteX52" fmla="*/ 1737616 w 3113834"/>
              <a:gd name="connsiteY52" fmla="*/ 720437 h 1948873"/>
              <a:gd name="connsiteX53" fmla="*/ 1765325 w 3113834"/>
              <a:gd name="connsiteY53" fmla="*/ 738909 h 1948873"/>
              <a:gd name="connsiteX54" fmla="*/ 1829980 w 3113834"/>
              <a:gd name="connsiteY54" fmla="*/ 794327 h 1948873"/>
              <a:gd name="connsiteX55" fmla="*/ 1866925 w 3113834"/>
              <a:gd name="connsiteY55" fmla="*/ 812800 h 1948873"/>
              <a:gd name="connsiteX56" fmla="*/ 1922343 w 3113834"/>
              <a:gd name="connsiteY56" fmla="*/ 831273 h 1948873"/>
              <a:gd name="connsiteX57" fmla="*/ 1959289 w 3113834"/>
              <a:gd name="connsiteY57" fmla="*/ 858982 h 1948873"/>
              <a:gd name="connsiteX58" fmla="*/ 1986998 w 3113834"/>
              <a:gd name="connsiteY58" fmla="*/ 868218 h 1948873"/>
              <a:gd name="connsiteX59" fmla="*/ 2033180 w 3113834"/>
              <a:gd name="connsiteY59" fmla="*/ 886691 h 1948873"/>
              <a:gd name="connsiteX60" fmla="*/ 2088598 w 3113834"/>
              <a:gd name="connsiteY60" fmla="*/ 905164 h 1948873"/>
              <a:gd name="connsiteX61" fmla="*/ 2125543 w 3113834"/>
              <a:gd name="connsiteY61" fmla="*/ 932873 h 1948873"/>
              <a:gd name="connsiteX62" fmla="*/ 2153253 w 3113834"/>
              <a:gd name="connsiteY62" fmla="*/ 960582 h 1948873"/>
              <a:gd name="connsiteX63" fmla="*/ 2208671 w 3113834"/>
              <a:gd name="connsiteY63" fmla="*/ 979055 h 1948873"/>
              <a:gd name="connsiteX64" fmla="*/ 2236380 w 3113834"/>
              <a:gd name="connsiteY64" fmla="*/ 1006764 h 1948873"/>
              <a:gd name="connsiteX65" fmla="*/ 2273325 w 3113834"/>
              <a:gd name="connsiteY65" fmla="*/ 1062182 h 1948873"/>
              <a:gd name="connsiteX66" fmla="*/ 2337980 w 3113834"/>
              <a:gd name="connsiteY66" fmla="*/ 1108364 h 1948873"/>
              <a:gd name="connsiteX67" fmla="*/ 2356453 w 3113834"/>
              <a:gd name="connsiteY67" fmla="*/ 1136073 h 1948873"/>
              <a:gd name="connsiteX68" fmla="*/ 2421107 w 3113834"/>
              <a:gd name="connsiteY68" fmla="*/ 1182255 h 1948873"/>
              <a:gd name="connsiteX69" fmla="*/ 2485762 w 3113834"/>
              <a:gd name="connsiteY69" fmla="*/ 1246909 h 1948873"/>
              <a:gd name="connsiteX70" fmla="*/ 2494998 w 3113834"/>
              <a:gd name="connsiteY70" fmla="*/ 1274618 h 1948873"/>
              <a:gd name="connsiteX71" fmla="*/ 2522707 w 3113834"/>
              <a:gd name="connsiteY71" fmla="*/ 1283855 h 1948873"/>
              <a:gd name="connsiteX72" fmla="*/ 2578125 w 3113834"/>
              <a:gd name="connsiteY72" fmla="*/ 1320800 h 1948873"/>
              <a:gd name="connsiteX73" fmla="*/ 2605834 w 3113834"/>
              <a:gd name="connsiteY73" fmla="*/ 1339273 h 1948873"/>
              <a:gd name="connsiteX74" fmla="*/ 2670489 w 3113834"/>
              <a:gd name="connsiteY74" fmla="*/ 1385455 h 1948873"/>
              <a:gd name="connsiteX75" fmla="*/ 2698198 w 3113834"/>
              <a:gd name="connsiteY75" fmla="*/ 1394691 h 1948873"/>
              <a:gd name="connsiteX76" fmla="*/ 2772089 w 3113834"/>
              <a:gd name="connsiteY76" fmla="*/ 1422400 h 1948873"/>
              <a:gd name="connsiteX77" fmla="*/ 2818271 w 3113834"/>
              <a:gd name="connsiteY77" fmla="*/ 1440873 h 1948873"/>
              <a:gd name="connsiteX78" fmla="*/ 2845980 w 3113834"/>
              <a:gd name="connsiteY78" fmla="*/ 1450109 h 1948873"/>
              <a:gd name="connsiteX79" fmla="*/ 2901398 w 3113834"/>
              <a:gd name="connsiteY79" fmla="*/ 1477818 h 1948873"/>
              <a:gd name="connsiteX80" fmla="*/ 2966053 w 3113834"/>
              <a:gd name="connsiteY80" fmla="*/ 1524000 h 1948873"/>
              <a:gd name="connsiteX81" fmla="*/ 3002998 w 3113834"/>
              <a:gd name="connsiteY81" fmla="*/ 1579418 h 1948873"/>
              <a:gd name="connsiteX82" fmla="*/ 3021471 w 3113834"/>
              <a:gd name="connsiteY82" fmla="*/ 1607127 h 1948873"/>
              <a:gd name="connsiteX83" fmla="*/ 3049180 w 3113834"/>
              <a:gd name="connsiteY83" fmla="*/ 1634837 h 1948873"/>
              <a:gd name="connsiteX84" fmla="*/ 3095362 w 3113834"/>
              <a:gd name="connsiteY84" fmla="*/ 1727200 h 1948873"/>
              <a:gd name="connsiteX85" fmla="*/ 3113834 w 3113834"/>
              <a:gd name="connsiteY85" fmla="*/ 1754909 h 1948873"/>
              <a:gd name="connsiteX86" fmla="*/ 3104598 w 3113834"/>
              <a:gd name="connsiteY86" fmla="*/ 1856509 h 1948873"/>
              <a:gd name="connsiteX87" fmla="*/ 3095362 w 3113834"/>
              <a:gd name="connsiteY87" fmla="*/ 1884218 h 1948873"/>
              <a:gd name="connsiteX88" fmla="*/ 3012234 w 3113834"/>
              <a:gd name="connsiteY88" fmla="*/ 1930400 h 1948873"/>
              <a:gd name="connsiteX89" fmla="*/ 2781325 w 3113834"/>
              <a:gd name="connsiteY89" fmla="*/ 1948873 h 1948873"/>
              <a:gd name="connsiteX90" fmla="*/ 1811507 w 3113834"/>
              <a:gd name="connsiteY90" fmla="*/ 1939637 h 1948873"/>
              <a:gd name="connsiteX91" fmla="*/ 1719143 w 3113834"/>
              <a:gd name="connsiteY91" fmla="*/ 1902691 h 1948873"/>
              <a:gd name="connsiteX92" fmla="*/ 1691434 w 3113834"/>
              <a:gd name="connsiteY92" fmla="*/ 1874982 h 1948873"/>
              <a:gd name="connsiteX93" fmla="*/ 1654489 w 3113834"/>
              <a:gd name="connsiteY93" fmla="*/ 1856509 h 1948873"/>
              <a:gd name="connsiteX94" fmla="*/ 1617543 w 3113834"/>
              <a:gd name="connsiteY94" fmla="*/ 1828800 h 1948873"/>
              <a:gd name="connsiteX95" fmla="*/ 1589834 w 3113834"/>
              <a:gd name="connsiteY95" fmla="*/ 1819564 h 1948873"/>
              <a:gd name="connsiteX96" fmla="*/ 1525180 w 3113834"/>
              <a:gd name="connsiteY96" fmla="*/ 1791855 h 1948873"/>
              <a:gd name="connsiteX97" fmla="*/ 1451289 w 3113834"/>
              <a:gd name="connsiteY97" fmla="*/ 1782618 h 1948873"/>
              <a:gd name="connsiteX98" fmla="*/ 1377398 w 3113834"/>
              <a:gd name="connsiteY98" fmla="*/ 1764146 h 1948873"/>
              <a:gd name="connsiteX99" fmla="*/ 1349689 w 3113834"/>
              <a:gd name="connsiteY99" fmla="*/ 1754909 h 1948873"/>
              <a:gd name="connsiteX100" fmla="*/ 1312743 w 3113834"/>
              <a:gd name="connsiteY100" fmla="*/ 1745673 h 1948873"/>
              <a:gd name="connsiteX101" fmla="*/ 1229616 w 3113834"/>
              <a:gd name="connsiteY101" fmla="*/ 1708727 h 1948873"/>
              <a:gd name="connsiteX102" fmla="*/ 1201907 w 3113834"/>
              <a:gd name="connsiteY102" fmla="*/ 1699491 h 1948873"/>
              <a:gd name="connsiteX103" fmla="*/ 1174198 w 3113834"/>
              <a:gd name="connsiteY103" fmla="*/ 1690255 h 1948873"/>
              <a:gd name="connsiteX104" fmla="*/ 1146489 w 3113834"/>
              <a:gd name="connsiteY104" fmla="*/ 1653309 h 1948873"/>
              <a:gd name="connsiteX105" fmla="*/ 1118780 w 3113834"/>
              <a:gd name="connsiteY105" fmla="*/ 1634837 h 1948873"/>
              <a:gd name="connsiteX106" fmla="*/ 1081834 w 3113834"/>
              <a:gd name="connsiteY106" fmla="*/ 1579418 h 1948873"/>
              <a:gd name="connsiteX107" fmla="*/ 1063362 w 3113834"/>
              <a:gd name="connsiteY107" fmla="*/ 1551709 h 1948873"/>
              <a:gd name="connsiteX108" fmla="*/ 1035653 w 3113834"/>
              <a:gd name="connsiteY108" fmla="*/ 1533237 h 1948873"/>
              <a:gd name="connsiteX109" fmla="*/ 980234 w 3113834"/>
              <a:gd name="connsiteY109" fmla="*/ 1487055 h 1948873"/>
              <a:gd name="connsiteX110" fmla="*/ 943289 w 3113834"/>
              <a:gd name="connsiteY110" fmla="*/ 1440873 h 1948873"/>
              <a:gd name="connsiteX111" fmla="*/ 915580 w 3113834"/>
              <a:gd name="connsiteY111" fmla="*/ 1403927 h 1948873"/>
              <a:gd name="connsiteX112" fmla="*/ 832453 w 3113834"/>
              <a:gd name="connsiteY112" fmla="*/ 1330037 h 1948873"/>
              <a:gd name="connsiteX113" fmla="*/ 804743 w 3113834"/>
              <a:gd name="connsiteY113" fmla="*/ 1293091 h 1948873"/>
              <a:gd name="connsiteX114" fmla="*/ 767798 w 3113834"/>
              <a:gd name="connsiteY114" fmla="*/ 1237673 h 1948873"/>
              <a:gd name="connsiteX115" fmla="*/ 703143 w 3113834"/>
              <a:gd name="connsiteY115" fmla="*/ 1191491 h 1948873"/>
              <a:gd name="connsiteX116" fmla="*/ 647725 w 3113834"/>
              <a:gd name="connsiteY116" fmla="*/ 1099127 h 1948873"/>
              <a:gd name="connsiteX117" fmla="*/ 573834 w 3113834"/>
              <a:gd name="connsiteY117" fmla="*/ 1016000 h 1948873"/>
              <a:gd name="connsiteX118" fmla="*/ 518416 w 3113834"/>
              <a:gd name="connsiteY118" fmla="*/ 979055 h 1948873"/>
              <a:gd name="connsiteX119" fmla="*/ 490707 w 3113834"/>
              <a:gd name="connsiteY119" fmla="*/ 969818 h 1948873"/>
              <a:gd name="connsiteX120" fmla="*/ 462998 w 3113834"/>
              <a:gd name="connsiteY120" fmla="*/ 951346 h 1948873"/>
              <a:gd name="connsiteX121" fmla="*/ 389107 w 3113834"/>
              <a:gd name="connsiteY121" fmla="*/ 951346 h 19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3113834" h="1948873">
                <a:moveTo>
                  <a:pt x="389107" y="951346"/>
                </a:moveTo>
                <a:lnTo>
                  <a:pt x="389107" y="951346"/>
                </a:lnTo>
                <a:cubicBezTo>
                  <a:pt x="364477" y="939031"/>
                  <a:pt x="337776" y="930192"/>
                  <a:pt x="315216" y="914400"/>
                </a:cubicBezTo>
                <a:cubicBezTo>
                  <a:pt x="239259" y="861230"/>
                  <a:pt x="352954" y="905427"/>
                  <a:pt x="269034" y="877455"/>
                </a:cubicBezTo>
                <a:cubicBezTo>
                  <a:pt x="192976" y="826749"/>
                  <a:pt x="280135" y="893047"/>
                  <a:pt x="232089" y="831273"/>
                </a:cubicBezTo>
                <a:cubicBezTo>
                  <a:pt x="216050" y="810652"/>
                  <a:pt x="191162" y="797592"/>
                  <a:pt x="176671" y="775855"/>
                </a:cubicBezTo>
                <a:lnTo>
                  <a:pt x="139725" y="720437"/>
                </a:lnTo>
                <a:cubicBezTo>
                  <a:pt x="136646" y="711200"/>
                  <a:pt x="134843" y="701435"/>
                  <a:pt x="130489" y="692727"/>
                </a:cubicBezTo>
                <a:cubicBezTo>
                  <a:pt x="125525" y="682798"/>
                  <a:pt x="115914" y="675412"/>
                  <a:pt x="112016" y="665018"/>
                </a:cubicBezTo>
                <a:cubicBezTo>
                  <a:pt x="106504" y="650319"/>
                  <a:pt x="106911" y="633982"/>
                  <a:pt x="102780" y="618837"/>
                </a:cubicBezTo>
                <a:cubicBezTo>
                  <a:pt x="97657" y="600051"/>
                  <a:pt x="90465" y="581891"/>
                  <a:pt x="84307" y="563418"/>
                </a:cubicBezTo>
                <a:lnTo>
                  <a:pt x="75071" y="535709"/>
                </a:lnTo>
                <a:cubicBezTo>
                  <a:pt x="71992" y="526473"/>
                  <a:pt x="71234" y="516101"/>
                  <a:pt x="65834" y="508000"/>
                </a:cubicBezTo>
                <a:lnTo>
                  <a:pt x="47362" y="480291"/>
                </a:lnTo>
                <a:cubicBezTo>
                  <a:pt x="44283" y="461818"/>
                  <a:pt x="42188" y="443155"/>
                  <a:pt x="38125" y="424873"/>
                </a:cubicBezTo>
                <a:cubicBezTo>
                  <a:pt x="36013" y="415369"/>
                  <a:pt x="30631" y="406743"/>
                  <a:pt x="28889" y="397164"/>
                </a:cubicBezTo>
                <a:cubicBezTo>
                  <a:pt x="24449" y="372742"/>
                  <a:pt x="23427" y="347806"/>
                  <a:pt x="19653" y="323273"/>
                </a:cubicBezTo>
                <a:cubicBezTo>
                  <a:pt x="17266" y="307757"/>
                  <a:pt x="13495" y="292485"/>
                  <a:pt x="10416" y="277091"/>
                </a:cubicBezTo>
                <a:cubicBezTo>
                  <a:pt x="7337" y="240146"/>
                  <a:pt x="1180" y="203328"/>
                  <a:pt x="1180" y="166255"/>
                </a:cubicBezTo>
                <a:cubicBezTo>
                  <a:pt x="1180" y="126112"/>
                  <a:pt x="-4868" y="83301"/>
                  <a:pt x="10416" y="46182"/>
                </a:cubicBezTo>
                <a:cubicBezTo>
                  <a:pt x="31034" y="-3890"/>
                  <a:pt x="140369" y="2461"/>
                  <a:pt x="167434" y="0"/>
                </a:cubicBezTo>
                <a:cubicBezTo>
                  <a:pt x="219774" y="3079"/>
                  <a:pt x="272344" y="3447"/>
                  <a:pt x="324453" y="9237"/>
                </a:cubicBezTo>
                <a:cubicBezTo>
                  <a:pt x="472419" y="25678"/>
                  <a:pt x="372748" y="19002"/>
                  <a:pt x="444525" y="36946"/>
                </a:cubicBezTo>
                <a:cubicBezTo>
                  <a:pt x="459755" y="40754"/>
                  <a:pt x="475382" y="42777"/>
                  <a:pt x="490707" y="46182"/>
                </a:cubicBezTo>
                <a:cubicBezTo>
                  <a:pt x="503099" y="48936"/>
                  <a:pt x="515240" y="52758"/>
                  <a:pt x="527653" y="55418"/>
                </a:cubicBezTo>
                <a:cubicBezTo>
                  <a:pt x="558353" y="61997"/>
                  <a:pt x="620016" y="73891"/>
                  <a:pt x="620016" y="73891"/>
                </a:cubicBezTo>
                <a:cubicBezTo>
                  <a:pt x="629252" y="80049"/>
                  <a:pt x="637331" y="88466"/>
                  <a:pt x="647725" y="92364"/>
                </a:cubicBezTo>
                <a:cubicBezTo>
                  <a:pt x="689899" y="108179"/>
                  <a:pt x="687420" y="93739"/>
                  <a:pt x="721616" y="110837"/>
                </a:cubicBezTo>
                <a:cubicBezTo>
                  <a:pt x="731545" y="115801"/>
                  <a:pt x="739396" y="124345"/>
                  <a:pt x="749325" y="129309"/>
                </a:cubicBezTo>
                <a:cubicBezTo>
                  <a:pt x="828500" y="168896"/>
                  <a:pt x="763895" y="127080"/>
                  <a:pt x="832453" y="166255"/>
                </a:cubicBezTo>
                <a:cubicBezTo>
                  <a:pt x="842091" y="171762"/>
                  <a:pt x="850233" y="179763"/>
                  <a:pt x="860162" y="184727"/>
                </a:cubicBezTo>
                <a:cubicBezTo>
                  <a:pt x="868870" y="189081"/>
                  <a:pt x="879163" y="189610"/>
                  <a:pt x="887871" y="193964"/>
                </a:cubicBezTo>
                <a:cubicBezTo>
                  <a:pt x="922507" y="211282"/>
                  <a:pt x="914856" y="219219"/>
                  <a:pt x="952525" y="240146"/>
                </a:cubicBezTo>
                <a:cubicBezTo>
                  <a:pt x="967018" y="248198"/>
                  <a:pt x="983878" y="251203"/>
                  <a:pt x="998707" y="258618"/>
                </a:cubicBezTo>
                <a:cubicBezTo>
                  <a:pt x="1008636" y="263582"/>
                  <a:pt x="1016272" y="272582"/>
                  <a:pt x="1026416" y="277091"/>
                </a:cubicBezTo>
                <a:cubicBezTo>
                  <a:pt x="1044210" y="284999"/>
                  <a:pt x="1065632" y="284763"/>
                  <a:pt x="1081834" y="295564"/>
                </a:cubicBezTo>
                <a:cubicBezTo>
                  <a:pt x="1091070" y="301722"/>
                  <a:pt x="1099798" y="308721"/>
                  <a:pt x="1109543" y="314037"/>
                </a:cubicBezTo>
                <a:cubicBezTo>
                  <a:pt x="1133718" y="327223"/>
                  <a:pt x="1160522" y="335707"/>
                  <a:pt x="1183434" y="350982"/>
                </a:cubicBezTo>
                <a:cubicBezTo>
                  <a:pt x="1201972" y="363341"/>
                  <a:pt x="1240612" y="389736"/>
                  <a:pt x="1257325" y="397164"/>
                </a:cubicBezTo>
                <a:cubicBezTo>
                  <a:pt x="1268925" y="402320"/>
                  <a:pt x="1282065" y="402913"/>
                  <a:pt x="1294271" y="406400"/>
                </a:cubicBezTo>
                <a:cubicBezTo>
                  <a:pt x="1387035" y="432904"/>
                  <a:pt x="1243415" y="395996"/>
                  <a:pt x="1358925" y="424873"/>
                </a:cubicBezTo>
                <a:cubicBezTo>
                  <a:pt x="1368161" y="431031"/>
                  <a:pt x="1376996" y="437839"/>
                  <a:pt x="1386634" y="443346"/>
                </a:cubicBezTo>
                <a:cubicBezTo>
                  <a:pt x="1398589" y="450177"/>
                  <a:pt x="1413126" y="452857"/>
                  <a:pt x="1423580" y="461818"/>
                </a:cubicBezTo>
                <a:cubicBezTo>
                  <a:pt x="1435268" y="471836"/>
                  <a:pt x="1440404" y="487879"/>
                  <a:pt x="1451289" y="498764"/>
                </a:cubicBezTo>
                <a:cubicBezTo>
                  <a:pt x="1459138" y="506613"/>
                  <a:pt x="1469762" y="511079"/>
                  <a:pt x="1478998" y="517237"/>
                </a:cubicBezTo>
                <a:cubicBezTo>
                  <a:pt x="1513131" y="568436"/>
                  <a:pt x="1477942" y="527939"/>
                  <a:pt x="1525180" y="554182"/>
                </a:cubicBezTo>
                <a:cubicBezTo>
                  <a:pt x="1544588" y="564964"/>
                  <a:pt x="1562125" y="578812"/>
                  <a:pt x="1580598" y="591127"/>
                </a:cubicBezTo>
                <a:cubicBezTo>
                  <a:pt x="1589834" y="597285"/>
                  <a:pt x="1599426" y="602940"/>
                  <a:pt x="1608307" y="609600"/>
                </a:cubicBezTo>
                <a:cubicBezTo>
                  <a:pt x="1620622" y="618836"/>
                  <a:pt x="1631887" y="629671"/>
                  <a:pt x="1645253" y="637309"/>
                </a:cubicBezTo>
                <a:cubicBezTo>
                  <a:pt x="1653706" y="642139"/>
                  <a:pt x="1663726" y="643467"/>
                  <a:pt x="1672962" y="646546"/>
                </a:cubicBezTo>
                <a:cubicBezTo>
                  <a:pt x="1682198" y="655782"/>
                  <a:pt x="1690636" y="665893"/>
                  <a:pt x="1700671" y="674255"/>
                </a:cubicBezTo>
                <a:cubicBezTo>
                  <a:pt x="1709199" y="681361"/>
                  <a:pt x="1721446" y="684059"/>
                  <a:pt x="1728380" y="692727"/>
                </a:cubicBezTo>
                <a:cubicBezTo>
                  <a:pt x="1734462" y="700330"/>
                  <a:pt x="1731534" y="712834"/>
                  <a:pt x="1737616" y="720437"/>
                </a:cubicBezTo>
                <a:cubicBezTo>
                  <a:pt x="1744550" y="729105"/>
                  <a:pt x="1756797" y="731803"/>
                  <a:pt x="1765325" y="738909"/>
                </a:cubicBezTo>
                <a:cubicBezTo>
                  <a:pt x="1810671" y="776696"/>
                  <a:pt x="1774628" y="759732"/>
                  <a:pt x="1829980" y="794327"/>
                </a:cubicBezTo>
                <a:cubicBezTo>
                  <a:pt x="1841656" y="801624"/>
                  <a:pt x="1854141" y="807686"/>
                  <a:pt x="1866925" y="812800"/>
                </a:cubicBezTo>
                <a:cubicBezTo>
                  <a:pt x="1885004" y="820032"/>
                  <a:pt x="1922343" y="831273"/>
                  <a:pt x="1922343" y="831273"/>
                </a:cubicBezTo>
                <a:cubicBezTo>
                  <a:pt x="1934658" y="840509"/>
                  <a:pt x="1945923" y="851345"/>
                  <a:pt x="1959289" y="858982"/>
                </a:cubicBezTo>
                <a:cubicBezTo>
                  <a:pt x="1967742" y="863812"/>
                  <a:pt x="1977882" y="864800"/>
                  <a:pt x="1986998" y="868218"/>
                </a:cubicBezTo>
                <a:cubicBezTo>
                  <a:pt x="2002522" y="874040"/>
                  <a:pt x="2017598" y="881025"/>
                  <a:pt x="2033180" y="886691"/>
                </a:cubicBezTo>
                <a:cubicBezTo>
                  <a:pt x="2051480" y="893345"/>
                  <a:pt x="2088598" y="905164"/>
                  <a:pt x="2088598" y="905164"/>
                </a:cubicBezTo>
                <a:cubicBezTo>
                  <a:pt x="2100913" y="914400"/>
                  <a:pt x="2113855" y="922855"/>
                  <a:pt x="2125543" y="932873"/>
                </a:cubicBezTo>
                <a:cubicBezTo>
                  <a:pt x="2135461" y="941374"/>
                  <a:pt x="2141834" y="954238"/>
                  <a:pt x="2153253" y="960582"/>
                </a:cubicBezTo>
                <a:cubicBezTo>
                  <a:pt x="2170275" y="970038"/>
                  <a:pt x="2208671" y="979055"/>
                  <a:pt x="2208671" y="979055"/>
                </a:cubicBezTo>
                <a:cubicBezTo>
                  <a:pt x="2217907" y="988291"/>
                  <a:pt x="2228361" y="996453"/>
                  <a:pt x="2236380" y="1006764"/>
                </a:cubicBezTo>
                <a:cubicBezTo>
                  <a:pt x="2250010" y="1024289"/>
                  <a:pt x="2254852" y="1049867"/>
                  <a:pt x="2273325" y="1062182"/>
                </a:cubicBezTo>
                <a:cubicBezTo>
                  <a:pt x="2289056" y="1072670"/>
                  <a:pt x="2326526" y="1096910"/>
                  <a:pt x="2337980" y="1108364"/>
                </a:cubicBezTo>
                <a:cubicBezTo>
                  <a:pt x="2345829" y="1116213"/>
                  <a:pt x="2348604" y="1128224"/>
                  <a:pt x="2356453" y="1136073"/>
                </a:cubicBezTo>
                <a:cubicBezTo>
                  <a:pt x="2367909" y="1147529"/>
                  <a:pt x="2405374" y="1171766"/>
                  <a:pt x="2421107" y="1182255"/>
                </a:cubicBezTo>
                <a:cubicBezTo>
                  <a:pt x="2463454" y="1245774"/>
                  <a:pt x="2436991" y="1230652"/>
                  <a:pt x="2485762" y="1246909"/>
                </a:cubicBezTo>
                <a:cubicBezTo>
                  <a:pt x="2488841" y="1256145"/>
                  <a:pt x="2488114" y="1267734"/>
                  <a:pt x="2494998" y="1274618"/>
                </a:cubicBezTo>
                <a:cubicBezTo>
                  <a:pt x="2501882" y="1281502"/>
                  <a:pt x="2514196" y="1279127"/>
                  <a:pt x="2522707" y="1283855"/>
                </a:cubicBezTo>
                <a:cubicBezTo>
                  <a:pt x="2542114" y="1294637"/>
                  <a:pt x="2559652" y="1308485"/>
                  <a:pt x="2578125" y="1320800"/>
                </a:cubicBezTo>
                <a:cubicBezTo>
                  <a:pt x="2587361" y="1326958"/>
                  <a:pt x="2596953" y="1332613"/>
                  <a:pt x="2605834" y="1339273"/>
                </a:cubicBezTo>
                <a:cubicBezTo>
                  <a:pt x="2614197" y="1345545"/>
                  <a:pt x="2656987" y="1378704"/>
                  <a:pt x="2670489" y="1385455"/>
                </a:cubicBezTo>
                <a:cubicBezTo>
                  <a:pt x="2679197" y="1389809"/>
                  <a:pt x="2688962" y="1391612"/>
                  <a:pt x="2698198" y="1394691"/>
                </a:cubicBezTo>
                <a:cubicBezTo>
                  <a:pt x="2749975" y="1429209"/>
                  <a:pt x="2699458" y="1400611"/>
                  <a:pt x="2772089" y="1422400"/>
                </a:cubicBezTo>
                <a:cubicBezTo>
                  <a:pt x="2787970" y="1427164"/>
                  <a:pt x="2802747" y="1435051"/>
                  <a:pt x="2818271" y="1440873"/>
                </a:cubicBezTo>
                <a:cubicBezTo>
                  <a:pt x="2827387" y="1444291"/>
                  <a:pt x="2836744" y="1447030"/>
                  <a:pt x="2845980" y="1450109"/>
                </a:cubicBezTo>
                <a:cubicBezTo>
                  <a:pt x="2925391" y="1503050"/>
                  <a:pt x="2824918" y="1439578"/>
                  <a:pt x="2901398" y="1477818"/>
                </a:cubicBezTo>
                <a:cubicBezTo>
                  <a:pt x="2914900" y="1484569"/>
                  <a:pt x="2957690" y="1517728"/>
                  <a:pt x="2966053" y="1524000"/>
                </a:cubicBezTo>
                <a:lnTo>
                  <a:pt x="3002998" y="1579418"/>
                </a:lnTo>
                <a:cubicBezTo>
                  <a:pt x="3009156" y="1588654"/>
                  <a:pt x="3013622" y="1599277"/>
                  <a:pt x="3021471" y="1607127"/>
                </a:cubicBezTo>
                <a:lnTo>
                  <a:pt x="3049180" y="1634837"/>
                </a:lnTo>
                <a:cubicBezTo>
                  <a:pt x="3063801" y="1693322"/>
                  <a:pt x="3051374" y="1661218"/>
                  <a:pt x="3095362" y="1727200"/>
                </a:cubicBezTo>
                <a:lnTo>
                  <a:pt x="3113834" y="1754909"/>
                </a:lnTo>
                <a:cubicBezTo>
                  <a:pt x="3110755" y="1788776"/>
                  <a:pt x="3109407" y="1822844"/>
                  <a:pt x="3104598" y="1856509"/>
                </a:cubicBezTo>
                <a:cubicBezTo>
                  <a:pt x="3103221" y="1866147"/>
                  <a:pt x="3102246" y="1877334"/>
                  <a:pt x="3095362" y="1884218"/>
                </a:cubicBezTo>
                <a:cubicBezTo>
                  <a:pt x="3068897" y="1910683"/>
                  <a:pt x="3044756" y="1921108"/>
                  <a:pt x="3012234" y="1930400"/>
                </a:cubicBezTo>
                <a:cubicBezTo>
                  <a:pt x="2927449" y="1954625"/>
                  <a:pt x="2911714" y="1942664"/>
                  <a:pt x="2781325" y="1948873"/>
                </a:cubicBezTo>
                <a:lnTo>
                  <a:pt x="1811507" y="1939637"/>
                </a:lnTo>
                <a:cubicBezTo>
                  <a:pt x="1797519" y="1939259"/>
                  <a:pt x="1734973" y="1913998"/>
                  <a:pt x="1719143" y="1902691"/>
                </a:cubicBezTo>
                <a:cubicBezTo>
                  <a:pt x="1708514" y="1895099"/>
                  <a:pt x="1702063" y="1882574"/>
                  <a:pt x="1691434" y="1874982"/>
                </a:cubicBezTo>
                <a:cubicBezTo>
                  <a:pt x="1680230" y="1866979"/>
                  <a:pt x="1666165" y="1863806"/>
                  <a:pt x="1654489" y="1856509"/>
                </a:cubicBezTo>
                <a:cubicBezTo>
                  <a:pt x="1641435" y="1848350"/>
                  <a:pt x="1630909" y="1836437"/>
                  <a:pt x="1617543" y="1828800"/>
                </a:cubicBezTo>
                <a:cubicBezTo>
                  <a:pt x="1609090" y="1823970"/>
                  <a:pt x="1598783" y="1823399"/>
                  <a:pt x="1589834" y="1819564"/>
                </a:cubicBezTo>
                <a:cubicBezTo>
                  <a:pt x="1566365" y="1809506"/>
                  <a:pt x="1550265" y="1796416"/>
                  <a:pt x="1525180" y="1791855"/>
                </a:cubicBezTo>
                <a:cubicBezTo>
                  <a:pt x="1500758" y="1787415"/>
                  <a:pt x="1475919" y="1785697"/>
                  <a:pt x="1451289" y="1782618"/>
                </a:cubicBezTo>
                <a:cubicBezTo>
                  <a:pt x="1387941" y="1761503"/>
                  <a:pt x="1466578" y="1786441"/>
                  <a:pt x="1377398" y="1764146"/>
                </a:cubicBezTo>
                <a:cubicBezTo>
                  <a:pt x="1367953" y="1761785"/>
                  <a:pt x="1359050" y="1757584"/>
                  <a:pt x="1349689" y="1754909"/>
                </a:cubicBezTo>
                <a:cubicBezTo>
                  <a:pt x="1337483" y="1751422"/>
                  <a:pt x="1325058" y="1748752"/>
                  <a:pt x="1312743" y="1745673"/>
                </a:cubicBezTo>
                <a:cubicBezTo>
                  <a:pt x="1268833" y="1716399"/>
                  <a:pt x="1295564" y="1730710"/>
                  <a:pt x="1229616" y="1708727"/>
                </a:cubicBezTo>
                <a:lnTo>
                  <a:pt x="1201907" y="1699491"/>
                </a:lnTo>
                <a:lnTo>
                  <a:pt x="1174198" y="1690255"/>
                </a:lnTo>
                <a:cubicBezTo>
                  <a:pt x="1164962" y="1677940"/>
                  <a:pt x="1157374" y="1664194"/>
                  <a:pt x="1146489" y="1653309"/>
                </a:cubicBezTo>
                <a:cubicBezTo>
                  <a:pt x="1138640" y="1645460"/>
                  <a:pt x="1126090" y="1643191"/>
                  <a:pt x="1118780" y="1634837"/>
                </a:cubicBezTo>
                <a:cubicBezTo>
                  <a:pt x="1104160" y="1618128"/>
                  <a:pt x="1094149" y="1597891"/>
                  <a:pt x="1081834" y="1579418"/>
                </a:cubicBezTo>
                <a:cubicBezTo>
                  <a:pt x="1075677" y="1570182"/>
                  <a:pt x="1072598" y="1557866"/>
                  <a:pt x="1063362" y="1551709"/>
                </a:cubicBezTo>
                <a:cubicBezTo>
                  <a:pt x="1054126" y="1545552"/>
                  <a:pt x="1044181" y="1540343"/>
                  <a:pt x="1035653" y="1533237"/>
                </a:cubicBezTo>
                <a:cubicBezTo>
                  <a:pt x="964536" y="1473973"/>
                  <a:pt x="1049029" y="1532917"/>
                  <a:pt x="980234" y="1487055"/>
                </a:cubicBezTo>
                <a:cubicBezTo>
                  <a:pt x="962253" y="1433111"/>
                  <a:pt x="985067" y="1482652"/>
                  <a:pt x="943289" y="1440873"/>
                </a:cubicBezTo>
                <a:cubicBezTo>
                  <a:pt x="932404" y="1429988"/>
                  <a:pt x="925878" y="1415369"/>
                  <a:pt x="915580" y="1403927"/>
                </a:cubicBezTo>
                <a:cubicBezTo>
                  <a:pt x="868130" y="1351204"/>
                  <a:pt x="875178" y="1358519"/>
                  <a:pt x="832453" y="1330037"/>
                </a:cubicBezTo>
                <a:cubicBezTo>
                  <a:pt x="823216" y="1317722"/>
                  <a:pt x="813571" y="1305702"/>
                  <a:pt x="804743" y="1293091"/>
                </a:cubicBezTo>
                <a:cubicBezTo>
                  <a:pt x="792011" y="1274903"/>
                  <a:pt x="786271" y="1249988"/>
                  <a:pt x="767798" y="1237673"/>
                </a:cubicBezTo>
                <a:cubicBezTo>
                  <a:pt x="727280" y="1210661"/>
                  <a:pt x="748970" y="1225860"/>
                  <a:pt x="703143" y="1191491"/>
                </a:cubicBezTo>
                <a:cubicBezTo>
                  <a:pt x="674741" y="1134686"/>
                  <a:pt x="692310" y="1166005"/>
                  <a:pt x="647725" y="1099127"/>
                </a:cubicBezTo>
                <a:cubicBezTo>
                  <a:pt x="625513" y="1065809"/>
                  <a:pt x="611800" y="1041310"/>
                  <a:pt x="573834" y="1016000"/>
                </a:cubicBezTo>
                <a:cubicBezTo>
                  <a:pt x="555361" y="1003685"/>
                  <a:pt x="539478" y="986076"/>
                  <a:pt x="518416" y="979055"/>
                </a:cubicBezTo>
                <a:cubicBezTo>
                  <a:pt x="509180" y="975976"/>
                  <a:pt x="499415" y="974172"/>
                  <a:pt x="490707" y="969818"/>
                </a:cubicBezTo>
                <a:cubicBezTo>
                  <a:pt x="480778" y="964854"/>
                  <a:pt x="473767" y="954038"/>
                  <a:pt x="462998" y="951346"/>
                </a:cubicBezTo>
                <a:cubicBezTo>
                  <a:pt x="448064" y="947613"/>
                  <a:pt x="401422" y="951346"/>
                  <a:pt x="389107" y="951346"/>
                </a:cubicBezTo>
                <a:close/>
              </a:path>
            </a:pathLst>
          </a:custGeom>
          <a:solidFill>
            <a:srgbClr val="FFCC66">
              <a:alpha val="30196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Freeform 27"/>
          <p:cNvSpPr/>
          <p:nvPr/>
        </p:nvSpPr>
        <p:spPr>
          <a:xfrm>
            <a:off x="3565236" y="3011055"/>
            <a:ext cx="4313382" cy="2724738"/>
          </a:xfrm>
          <a:custGeom>
            <a:avLst/>
            <a:gdLst>
              <a:gd name="connsiteX0" fmla="*/ 0 w 4313382"/>
              <a:gd name="connsiteY0" fmla="*/ 674254 h 2724738"/>
              <a:gd name="connsiteX1" fmla="*/ 0 w 4313382"/>
              <a:gd name="connsiteY1" fmla="*/ 674254 h 2724738"/>
              <a:gd name="connsiteX2" fmla="*/ 9237 w 4313382"/>
              <a:gd name="connsiteY2" fmla="*/ 591127 h 2724738"/>
              <a:gd name="connsiteX3" fmla="*/ 18473 w 4313382"/>
              <a:gd name="connsiteY3" fmla="*/ 267854 h 2724738"/>
              <a:gd name="connsiteX4" fmla="*/ 36946 w 4313382"/>
              <a:gd name="connsiteY4" fmla="*/ 212436 h 2724738"/>
              <a:gd name="connsiteX5" fmla="*/ 46182 w 4313382"/>
              <a:gd name="connsiteY5" fmla="*/ 166254 h 2724738"/>
              <a:gd name="connsiteX6" fmla="*/ 64655 w 4313382"/>
              <a:gd name="connsiteY6" fmla="*/ 110836 h 2724738"/>
              <a:gd name="connsiteX7" fmla="*/ 110837 w 4313382"/>
              <a:gd name="connsiteY7" fmla="*/ 27709 h 2724738"/>
              <a:gd name="connsiteX8" fmla="*/ 175491 w 4313382"/>
              <a:gd name="connsiteY8" fmla="*/ 9236 h 2724738"/>
              <a:gd name="connsiteX9" fmla="*/ 314037 w 4313382"/>
              <a:gd name="connsiteY9" fmla="*/ 0 h 2724738"/>
              <a:gd name="connsiteX10" fmla="*/ 554182 w 4313382"/>
              <a:gd name="connsiteY10" fmla="*/ 18472 h 2724738"/>
              <a:gd name="connsiteX11" fmla="*/ 655782 w 4313382"/>
              <a:gd name="connsiteY11" fmla="*/ 46181 h 2724738"/>
              <a:gd name="connsiteX12" fmla="*/ 692728 w 4313382"/>
              <a:gd name="connsiteY12" fmla="*/ 55418 h 2724738"/>
              <a:gd name="connsiteX13" fmla="*/ 748146 w 4313382"/>
              <a:gd name="connsiteY13" fmla="*/ 73890 h 2724738"/>
              <a:gd name="connsiteX14" fmla="*/ 803564 w 4313382"/>
              <a:gd name="connsiteY14" fmla="*/ 83127 h 2724738"/>
              <a:gd name="connsiteX15" fmla="*/ 831273 w 4313382"/>
              <a:gd name="connsiteY15" fmla="*/ 92363 h 2724738"/>
              <a:gd name="connsiteX16" fmla="*/ 923637 w 4313382"/>
              <a:gd name="connsiteY16" fmla="*/ 101600 h 2724738"/>
              <a:gd name="connsiteX17" fmla="*/ 979055 w 4313382"/>
              <a:gd name="connsiteY17" fmla="*/ 147781 h 2724738"/>
              <a:gd name="connsiteX18" fmla="*/ 988291 w 4313382"/>
              <a:gd name="connsiteY18" fmla="*/ 175490 h 2724738"/>
              <a:gd name="connsiteX19" fmla="*/ 1052946 w 4313382"/>
              <a:gd name="connsiteY19" fmla="*/ 230909 h 2724738"/>
              <a:gd name="connsiteX20" fmla="*/ 1080655 w 4313382"/>
              <a:gd name="connsiteY20" fmla="*/ 267854 h 2724738"/>
              <a:gd name="connsiteX21" fmla="*/ 1136073 w 4313382"/>
              <a:gd name="connsiteY21" fmla="*/ 304800 h 2724738"/>
              <a:gd name="connsiteX22" fmla="*/ 1191491 w 4313382"/>
              <a:gd name="connsiteY22" fmla="*/ 332509 h 2724738"/>
              <a:gd name="connsiteX23" fmla="*/ 1265382 w 4313382"/>
              <a:gd name="connsiteY23" fmla="*/ 378690 h 2724738"/>
              <a:gd name="connsiteX24" fmla="*/ 1320800 w 4313382"/>
              <a:gd name="connsiteY24" fmla="*/ 415636 h 2724738"/>
              <a:gd name="connsiteX25" fmla="*/ 1348509 w 4313382"/>
              <a:gd name="connsiteY25" fmla="*/ 434109 h 2724738"/>
              <a:gd name="connsiteX26" fmla="*/ 1366982 w 4313382"/>
              <a:gd name="connsiteY26" fmla="*/ 461818 h 2724738"/>
              <a:gd name="connsiteX27" fmla="*/ 1450109 w 4313382"/>
              <a:gd name="connsiteY27" fmla="*/ 517236 h 2724738"/>
              <a:gd name="connsiteX28" fmla="*/ 1496291 w 4313382"/>
              <a:gd name="connsiteY28" fmla="*/ 554181 h 2724738"/>
              <a:gd name="connsiteX29" fmla="*/ 1542473 w 4313382"/>
              <a:gd name="connsiteY29" fmla="*/ 581890 h 2724738"/>
              <a:gd name="connsiteX30" fmla="*/ 1570182 w 4313382"/>
              <a:gd name="connsiteY30" fmla="*/ 600363 h 2724738"/>
              <a:gd name="connsiteX31" fmla="*/ 1607128 w 4313382"/>
              <a:gd name="connsiteY31" fmla="*/ 655781 h 2724738"/>
              <a:gd name="connsiteX32" fmla="*/ 1634837 w 4313382"/>
              <a:gd name="connsiteY32" fmla="*/ 683490 h 2724738"/>
              <a:gd name="connsiteX33" fmla="*/ 1671782 w 4313382"/>
              <a:gd name="connsiteY33" fmla="*/ 738909 h 2724738"/>
              <a:gd name="connsiteX34" fmla="*/ 1727200 w 4313382"/>
              <a:gd name="connsiteY34" fmla="*/ 775854 h 2724738"/>
              <a:gd name="connsiteX35" fmla="*/ 1782619 w 4313382"/>
              <a:gd name="connsiteY35" fmla="*/ 812800 h 2724738"/>
              <a:gd name="connsiteX36" fmla="*/ 1819564 w 4313382"/>
              <a:gd name="connsiteY36" fmla="*/ 822036 h 2724738"/>
              <a:gd name="connsiteX37" fmla="*/ 1847273 w 4313382"/>
              <a:gd name="connsiteY37" fmla="*/ 831272 h 2724738"/>
              <a:gd name="connsiteX38" fmla="*/ 1967346 w 4313382"/>
              <a:gd name="connsiteY38" fmla="*/ 840509 h 2724738"/>
              <a:gd name="connsiteX39" fmla="*/ 2022764 w 4313382"/>
              <a:gd name="connsiteY39" fmla="*/ 858981 h 2724738"/>
              <a:gd name="connsiteX40" fmla="*/ 2041237 w 4313382"/>
              <a:gd name="connsiteY40" fmla="*/ 895927 h 2724738"/>
              <a:gd name="connsiteX41" fmla="*/ 2068946 w 4313382"/>
              <a:gd name="connsiteY41" fmla="*/ 914400 h 2724738"/>
              <a:gd name="connsiteX42" fmla="*/ 2096655 w 4313382"/>
              <a:gd name="connsiteY42" fmla="*/ 942109 h 2724738"/>
              <a:gd name="connsiteX43" fmla="*/ 2152073 w 4313382"/>
              <a:gd name="connsiteY43" fmla="*/ 979054 h 2724738"/>
              <a:gd name="connsiteX44" fmla="*/ 2170546 w 4313382"/>
              <a:gd name="connsiteY44" fmla="*/ 1006763 h 2724738"/>
              <a:gd name="connsiteX45" fmla="*/ 2225964 w 4313382"/>
              <a:gd name="connsiteY45" fmla="*/ 1052945 h 2724738"/>
              <a:gd name="connsiteX46" fmla="*/ 2318328 w 4313382"/>
              <a:gd name="connsiteY46" fmla="*/ 1108363 h 2724738"/>
              <a:gd name="connsiteX47" fmla="*/ 2346037 w 4313382"/>
              <a:gd name="connsiteY47" fmla="*/ 1126836 h 2724738"/>
              <a:gd name="connsiteX48" fmla="*/ 2429164 w 4313382"/>
              <a:gd name="connsiteY48" fmla="*/ 1219200 h 2724738"/>
              <a:gd name="connsiteX49" fmla="*/ 2484582 w 4313382"/>
              <a:gd name="connsiteY49" fmla="*/ 1256145 h 2724738"/>
              <a:gd name="connsiteX50" fmla="*/ 2549237 w 4313382"/>
              <a:gd name="connsiteY50" fmla="*/ 1302327 h 2724738"/>
              <a:gd name="connsiteX51" fmla="*/ 2576946 w 4313382"/>
              <a:gd name="connsiteY51" fmla="*/ 1330036 h 2724738"/>
              <a:gd name="connsiteX52" fmla="*/ 2641600 w 4313382"/>
              <a:gd name="connsiteY52" fmla="*/ 1366981 h 2724738"/>
              <a:gd name="connsiteX53" fmla="*/ 2669309 w 4313382"/>
              <a:gd name="connsiteY53" fmla="*/ 1385454 h 2724738"/>
              <a:gd name="connsiteX54" fmla="*/ 2687782 w 4313382"/>
              <a:gd name="connsiteY54" fmla="*/ 1413163 h 2724738"/>
              <a:gd name="connsiteX55" fmla="*/ 2715491 w 4313382"/>
              <a:gd name="connsiteY55" fmla="*/ 1431636 h 2724738"/>
              <a:gd name="connsiteX56" fmla="*/ 2752437 w 4313382"/>
              <a:gd name="connsiteY56" fmla="*/ 1459345 h 2724738"/>
              <a:gd name="connsiteX57" fmla="*/ 2817091 w 4313382"/>
              <a:gd name="connsiteY57" fmla="*/ 1487054 h 2724738"/>
              <a:gd name="connsiteX58" fmla="*/ 2844800 w 4313382"/>
              <a:gd name="connsiteY58" fmla="*/ 1505527 h 2724738"/>
              <a:gd name="connsiteX59" fmla="*/ 2918691 w 4313382"/>
              <a:gd name="connsiteY59" fmla="*/ 1524000 h 2724738"/>
              <a:gd name="connsiteX60" fmla="*/ 2955637 w 4313382"/>
              <a:gd name="connsiteY60" fmla="*/ 1533236 h 2724738"/>
              <a:gd name="connsiteX61" fmla="*/ 2983346 w 4313382"/>
              <a:gd name="connsiteY61" fmla="*/ 1551709 h 2724738"/>
              <a:gd name="connsiteX62" fmla="*/ 3011055 w 4313382"/>
              <a:gd name="connsiteY62" fmla="*/ 1579418 h 2724738"/>
              <a:gd name="connsiteX63" fmla="*/ 3038764 w 4313382"/>
              <a:gd name="connsiteY63" fmla="*/ 1588654 h 2724738"/>
              <a:gd name="connsiteX64" fmla="*/ 3121891 w 4313382"/>
              <a:gd name="connsiteY64" fmla="*/ 1653309 h 2724738"/>
              <a:gd name="connsiteX65" fmla="*/ 3158837 w 4313382"/>
              <a:gd name="connsiteY65" fmla="*/ 1681018 h 2724738"/>
              <a:gd name="connsiteX66" fmla="*/ 3186546 w 4313382"/>
              <a:gd name="connsiteY66" fmla="*/ 1717963 h 2724738"/>
              <a:gd name="connsiteX67" fmla="*/ 3241964 w 4313382"/>
              <a:gd name="connsiteY67" fmla="*/ 1745672 h 2724738"/>
              <a:gd name="connsiteX68" fmla="*/ 3260437 w 4313382"/>
              <a:gd name="connsiteY68" fmla="*/ 1782618 h 2724738"/>
              <a:gd name="connsiteX69" fmla="*/ 3325091 w 4313382"/>
              <a:gd name="connsiteY69" fmla="*/ 1828800 h 2724738"/>
              <a:gd name="connsiteX70" fmla="*/ 3362037 w 4313382"/>
              <a:gd name="connsiteY70" fmla="*/ 1902690 h 2724738"/>
              <a:gd name="connsiteX71" fmla="*/ 3389746 w 4313382"/>
              <a:gd name="connsiteY71" fmla="*/ 1911927 h 2724738"/>
              <a:gd name="connsiteX72" fmla="*/ 3426691 w 4313382"/>
              <a:gd name="connsiteY72" fmla="*/ 1939636 h 2724738"/>
              <a:gd name="connsiteX73" fmla="*/ 3509819 w 4313382"/>
              <a:gd name="connsiteY73" fmla="*/ 2013527 h 2724738"/>
              <a:gd name="connsiteX74" fmla="*/ 3565237 w 4313382"/>
              <a:gd name="connsiteY74" fmla="*/ 2050472 h 2724738"/>
              <a:gd name="connsiteX75" fmla="*/ 3611419 w 4313382"/>
              <a:gd name="connsiteY75" fmla="*/ 2087418 h 2724738"/>
              <a:gd name="connsiteX76" fmla="*/ 3657600 w 4313382"/>
              <a:gd name="connsiteY76" fmla="*/ 2142836 h 2724738"/>
              <a:gd name="connsiteX77" fmla="*/ 3694546 w 4313382"/>
              <a:gd name="connsiteY77" fmla="*/ 2152072 h 2724738"/>
              <a:gd name="connsiteX78" fmla="*/ 3722255 w 4313382"/>
              <a:gd name="connsiteY78" fmla="*/ 2179781 h 2724738"/>
              <a:gd name="connsiteX79" fmla="*/ 3786909 w 4313382"/>
              <a:gd name="connsiteY79" fmla="*/ 2207490 h 2724738"/>
              <a:gd name="connsiteX80" fmla="*/ 3851564 w 4313382"/>
              <a:gd name="connsiteY80" fmla="*/ 2253672 h 2724738"/>
              <a:gd name="connsiteX81" fmla="*/ 3879273 w 4313382"/>
              <a:gd name="connsiteY81" fmla="*/ 2262909 h 2724738"/>
              <a:gd name="connsiteX82" fmla="*/ 3906982 w 4313382"/>
              <a:gd name="connsiteY82" fmla="*/ 2281381 h 2724738"/>
              <a:gd name="connsiteX83" fmla="*/ 3934691 w 4313382"/>
              <a:gd name="connsiteY83" fmla="*/ 2290618 h 2724738"/>
              <a:gd name="connsiteX84" fmla="*/ 3990109 w 4313382"/>
              <a:gd name="connsiteY84" fmla="*/ 2327563 h 2724738"/>
              <a:gd name="connsiteX85" fmla="*/ 4017819 w 4313382"/>
              <a:gd name="connsiteY85" fmla="*/ 2346036 h 2724738"/>
              <a:gd name="connsiteX86" fmla="*/ 4082473 w 4313382"/>
              <a:gd name="connsiteY86" fmla="*/ 2373745 h 2724738"/>
              <a:gd name="connsiteX87" fmla="*/ 4137891 w 4313382"/>
              <a:gd name="connsiteY87" fmla="*/ 2392218 h 2724738"/>
              <a:gd name="connsiteX88" fmla="*/ 4230255 w 4313382"/>
              <a:gd name="connsiteY88" fmla="*/ 2466109 h 2724738"/>
              <a:gd name="connsiteX89" fmla="*/ 4257964 w 4313382"/>
              <a:gd name="connsiteY89" fmla="*/ 2484581 h 2724738"/>
              <a:gd name="connsiteX90" fmla="*/ 4276437 w 4313382"/>
              <a:gd name="connsiteY90" fmla="*/ 2512290 h 2724738"/>
              <a:gd name="connsiteX91" fmla="*/ 4304146 w 4313382"/>
              <a:gd name="connsiteY91" fmla="*/ 2530763 h 2724738"/>
              <a:gd name="connsiteX92" fmla="*/ 4313382 w 4313382"/>
              <a:gd name="connsiteY92" fmla="*/ 2558472 h 2724738"/>
              <a:gd name="connsiteX93" fmla="*/ 4248728 w 4313382"/>
              <a:gd name="connsiteY93" fmla="*/ 2632363 h 2724738"/>
              <a:gd name="connsiteX94" fmla="*/ 4174837 w 4313382"/>
              <a:gd name="connsiteY94" fmla="*/ 2641600 h 2724738"/>
              <a:gd name="connsiteX95" fmla="*/ 4017819 w 4313382"/>
              <a:gd name="connsiteY95" fmla="*/ 2669309 h 2724738"/>
              <a:gd name="connsiteX96" fmla="*/ 3953164 w 4313382"/>
              <a:gd name="connsiteY96" fmla="*/ 2687781 h 2724738"/>
              <a:gd name="connsiteX97" fmla="*/ 3168073 w 4313382"/>
              <a:gd name="connsiteY97" fmla="*/ 2706254 h 2724738"/>
              <a:gd name="connsiteX98" fmla="*/ 3029528 w 4313382"/>
              <a:gd name="connsiteY98" fmla="*/ 2715490 h 2724738"/>
              <a:gd name="connsiteX99" fmla="*/ 3001819 w 4313382"/>
              <a:gd name="connsiteY99" fmla="*/ 2724727 h 2724738"/>
              <a:gd name="connsiteX100" fmla="*/ 2789382 w 4313382"/>
              <a:gd name="connsiteY100" fmla="*/ 2706254 h 2724738"/>
              <a:gd name="connsiteX101" fmla="*/ 2752437 w 4313382"/>
              <a:gd name="connsiteY101" fmla="*/ 2697018 h 2724738"/>
              <a:gd name="connsiteX102" fmla="*/ 2697019 w 4313382"/>
              <a:gd name="connsiteY102" fmla="*/ 2678545 h 2724738"/>
              <a:gd name="connsiteX103" fmla="*/ 2595419 w 4313382"/>
              <a:gd name="connsiteY103" fmla="*/ 2650836 h 2724738"/>
              <a:gd name="connsiteX104" fmla="*/ 2540000 w 4313382"/>
              <a:gd name="connsiteY104" fmla="*/ 2604654 h 2724738"/>
              <a:gd name="connsiteX105" fmla="*/ 2466109 w 4313382"/>
              <a:gd name="connsiteY105" fmla="*/ 2586181 h 2724738"/>
              <a:gd name="connsiteX106" fmla="*/ 2382982 w 4313382"/>
              <a:gd name="connsiteY106" fmla="*/ 2558472 h 2724738"/>
              <a:gd name="connsiteX107" fmla="*/ 2355273 w 4313382"/>
              <a:gd name="connsiteY107" fmla="*/ 2549236 h 2724738"/>
              <a:gd name="connsiteX108" fmla="*/ 2281382 w 4313382"/>
              <a:gd name="connsiteY108" fmla="*/ 2530763 h 2724738"/>
              <a:gd name="connsiteX109" fmla="*/ 2207491 w 4313382"/>
              <a:gd name="connsiteY109" fmla="*/ 2484581 h 2724738"/>
              <a:gd name="connsiteX110" fmla="*/ 2170546 w 4313382"/>
              <a:gd name="connsiteY110" fmla="*/ 2475345 h 2724738"/>
              <a:gd name="connsiteX111" fmla="*/ 2152073 w 4313382"/>
              <a:gd name="connsiteY111" fmla="*/ 2447636 h 2724738"/>
              <a:gd name="connsiteX112" fmla="*/ 2124364 w 4313382"/>
              <a:gd name="connsiteY112" fmla="*/ 2429163 h 2724738"/>
              <a:gd name="connsiteX113" fmla="*/ 2115128 w 4313382"/>
              <a:gd name="connsiteY113" fmla="*/ 2392218 h 2724738"/>
              <a:gd name="connsiteX114" fmla="*/ 2087419 w 4313382"/>
              <a:gd name="connsiteY114" fmla="*/ 2373745 h 2724738"/>
              <a:gd name="connsiteX115" fmla="*/ 2050473 w 4313382"/>
              <a:gd name="connsiteY115" fmla="*/ 2346036 h 2724738"/>
              <a:gd name="connsiteX116" fmla="*/ 2004291 w 4313382"/>
              <a:gd name="connsiteY116" fmla="*/ 2290618 h 2724738"/>
              <a:gd name="connsiteX117" fmla="*/ 1939637 w 4313382"/>
              <a:gd name="connsiteY117" fmla="*/ 2244436 h 2724738"/>
              <a:gd name="connsiteX118" fmla="*/ 1884219 w 4313382"/>
              <a:gd name="connsiteY118" fmla="*/ 2189018 h 2724738"/>
              <a:gd name="connsiteX119" fmla="*/ 1856509 w 4313382"/>
              <a:gd name="connsiteY119" fmla="*/ 2161309 h 2724738"/>
              <a:gd name="connsiteX120" fmla="*/ 1782619 w 4313382"/>
              <a:gd name="connsiteY120" fmla="*/ 2105890 h 2724738"/>
              <a:gd name="connsiteX121" fmla="*/ 1681019 w 4313382"/>
              <a:gd name="connsiteY121" fmla="*/ 2059709 h 2724738"/>
              <a:gd name="connsiteX122" fmla="*/ 1625600 w 4313382"/>
              <a:gd name="connsiteY122" fmla="*/ 2013527 h 2724738"/>
              <a:gd name="connsiteX123" fmla="*/ 1542473 w 4313382"/>
              <a:gd name="connsiteY123" fmla="*/ 1967345 h 2724738"/>
              <a:gd name="connsiteX124" fmla="*/ 1496291 w 4313382"/>
              <a:gd name="connsiteY124" fmla="*/ 1930400 h 2724738"/>
              <a:gd name="connsiteX125" fmla="*/ 1440873 w 4313382"/>
              <a:gd name="connsiteY125" fmla="*/ 1921163 h 2724738"/>
              <a:gd name="connsiteX126" fmla="*/ 1413164 w 4313382"/>
              <a:gd name="connsiteY126" fmla="*/ 1911927 h 2724738"/>
              <a:gd name="connsiteX127" fmla="*/ 1320800 w 4313382"/>
              <a:gd name="connsiteY127" fmla="*/ 1856509 h 2724738"/>
              <a:gd name="connsiteX128" fmla="*/ 1293091 w 4313382"/>
              <a:gd name="connsiteY128" fmla="*/ 1838036 h 2724738"/>
              <a:gd name="connsiteX129" fmla="*/ 1228437 w 4313382"/>
              <a:gd name="connsiteY129" fmla="*/ 1810327 h 2724738"/>
              <a:gd name="connsiteX130" fmla="*/ 1191491 w 4313382"/>
              <a:gd name="connsiteY130" fmla="*/ 1782618 h 2724738"/>
              <a:gd name="connsiteX131" fmla="*/ 1163782 w 4313382"/>
              <a:gd name="connsiteY131" fmla="*/ 1773381 h 2724738"/>
              <a:gd name="connsiteX132" fmla="*/ 1099128 w 4313382"/>
              <a:gd name="connsiteY132" fmla="*/ 1745672 h 2724738"/>
              <a:gd name="connsiteX133" fmla="*/ 1071419 w 4313382"/>
              <a:gd name="connsiteY133" fmla="*/ 1717963 h 2724738"/>
              <a:gd name="connsiteX134" fmla="*/ 1052946 w 4313382"/>
              <a:gd name="connsiteY134" fmla="*/ 1690254 h 2724738"/>
              <a:gd name="connsiteX135" fmla="*/ 1025237 w 4313382"/>
              <a:gd name="connsiteY135" fmla="*/ 1671781 h 2724738"/>
              <a:gd name="connsiteX136" fmla="*/ 979055 w 4313382"/>
              <a:gd name="connsiteY136" fmla="*/ 1634836 h 2724738"/>
              <a:gd name="connsiteX137" fmla="*/ 932873 w 4313382"/>
              <a:gd name="connsiteY137" fmla="*/ 1570181 h 2724738"/>
              <a:gd name="connsiteX138" fmla="*/ 905164 w 4313382"/>
              <a:gd name="connsiteY138" fmla="*/ 1551709 h 2724738"/>
              <a:gd name="connsiteX139" fmla="*/ 895928 w 4313382"/>
              <a:gd name="connsiteY139" fmla="*/ 1524000 h 2724738"/>
              <a:gd name="connsiteX140" fmla="*/ 849746 w 4313382"/>
              <a:gd name="connsiteY140" fmla="*/ 1468581 h 2724738"/>
              <a:gd name="connsiteX141" fmla="*/ 822037 w 4313382"/>
              <a:gd name="connsiteY141" fmla="*/ 1403927 h 2724738"/>
              <a:gd name="connsiteX142" fmla="*/ 794328 w 4313382"/>
              <a:gd name="connsiteY142" fmla="*/ 1366981 h 2724738"/>
              <a:gd name="connsiteX143" fmla="*/ 757382 w 4313382"/>
              <a:gd name="connsiteY143" fmla="*/ 1311563 h 2724738"/>
              <a:gd name="connsiteX144" fmla="*/ 729673 w 4313382"/>
              <a:gd name="connsiteY144" fmla="*/ 1246909 h 2724738"/>
              <a:gd name="connsiteX145" fmla="*/ 692728 w 4313382"/>
              <a:gd name="connsiteY145" fmla="*/ 1191490 h 2724738"/>
              <a:gd name="connsiteX146" fmla="*/ 665019 w 4313382"/>
              <a:gd name="connsiteY146" fmla="*/ 1163781 h 2724738"/>
              <a:gd name="connsiteX147" fmla="*/ 618837 w 4313382"/>
              <a:gd name="connsiteY147" fmla="*/ 1117600 h 2724738"/>
              <a:gd name="connsiteX148" fmla="*/ 544946 w 4313382"/>
              <a:gd name="connsiteY148" fmla="*/ 1052945 h 2724738"/>
              <a:gd name="connsiteX149" fmla="*/ 489528 w 4313382"/>
              <a:gd name="connsiteY149" fmla="*/ 1016000 h 2724738"/>
              <a:gd name="connsiteX150" fmla="*/ 461819 w 4313382"/>
              <a:gd name="connsiteY150" fmla="*/ 1006763 h 2724738"/>
              <a:gd name="connsiteX151" fmla="*/ 378691 w 4313382"/>
              <a:gd name="connsiteY151" fmla="*/ 942109 h 2724738"/>
              <a:gd name="connsiteX152" fmla="*/ 350982 w 4313382"/>
              <a:gd name="connsiteY152" fmla="*/ 923636 h 2724738"/>
              <a:gd name="connsiteX153" fmla="*/ 332509 w 4313382"/>
              <a:gd name="connsiteY153" fmla="*/ 895927 h 2724738"/>
              <a:gd name="connsiteX154" fmla="*/ 295564 w 4313382"/>
              <a:gd name="connsiteY154" fmla="*/ 886690 h 2724738"/>
              <a:gd name="connsiteX155" fmla="*/ 258619 w 4313382"/>
              <a:gd name="connsiteY155" fmla="*/ 858981 h 2724738"/>
              <a:gd name="connsiteX156" fmla="*/ 193964 w 4313382"/>
              <a:gd name="connsiteY156" fmla="*/ 775854 h 2724738"/>
              <a:gd name="connsiteX157" fmla="*/ 138546 w 4313382"/>
              <a:gd name="connsiteY157" fmla="*/ 720436 h 2724738"/>
              <a:gd name="connsiteX158" fmla="*/ 110837 w 4313382"/>
              <a:gd name="connsiteY158" fmla="*/ 711200 h 2724738"/>
              <a:gd name="connsiteX159" fmla="*/ 55419 w 4313382"/>
              <a:gd name="connsiteY159" fmla="*/ 701963 h 2724738"/>
              <a:gd name="connsiteX160" fmla="*/ 55419 w 4313382"/>
              <a:gd name="connsiteY160" fmla="*/ 665018 h 2724738"/>
              <a:gd name="connsiteX161" fmla="*/ 0 w 4313382"/>
              <a:gd name="connsiteY161" fmla="*/ 674254 h 272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4313382" h="2724738">
                <a:moveTo>
                  <a:pt x="0" y="674254"/>
                </a:moveTo>
                <a:lnTo>
                  <a:pt x="0" y="674254"/>
                </a:lnTo>
                <a:cubicBezTo>
                  <a:pt x="3079" y="646545"/>
                  <a:pt x="7971" y="618978"/>
                  <a:pt x="9237" y="591127"/>
                </a:cubicBezTo>
                <a:cubicBezTo>
                  <a:pt x="14132" y="483437"/>
                  <a:pt x="10606" y="375368"/>
                  <a:pt x="18473" y="267854"/>
                </a:cubicBezTo>
                <a:cubicBezTo>
                  <a:pt x="19894" y="248434"/>
                  <a:pt x="33127" y="231530"/>
                  <a:pt x="36946" y="212436"/>
                </a:cubicBezTo>
                <a:cubicBezTo>
                  <a:pt x="40025" y="197042"/>
                  <a:pt x="42051" y="181400"/>
                  <a:pt x="46182" y="166254"/>
                </a:cubicBezTo>
                <a:cubicBezTo>
                  <a:pt x="51305" y="147468"/>
                  <a:pt x="58497" y="129309"/>
                  <a:pt x="64655" y="110836"/>
                </a:cubicBezTo>
                <a:cubicBezTo>
                  <a:pt x="72788" y="86437"/>
                  <a:pt x="87015" y="35650"/>
                  <a:pt x="110837" y="27709"/>
                </a:cubicBezTo>
                <a:cubicBezTo>
                  <a:pt x="128012" y="21984"/>
                  <a:pt x="158537" y="11021"/>
                  <a:pt x="175491" y="9236"/>
                </a:cubicBezTo>
                <a:cubicBezTo>
                  <a:pt x="221521" y="4391"/>
                  <a:pt x="267855" y="3079"/>
                  <a:pt x="314037" y="0"/>
                </a:cubicBezTo>
                <a:cubicBezTo>
                  <a:pt x="368468" y="3024"/>
                  <a:pt x="486309" y="5746"/>
                  <a:pt x="554182" y="18472"/>
                </a:cubicBezTo>
                <a:cubicBezTo>
                  <a:pt x="649949" y="36428"/>
                  <a:pt x="599221" y="30020"/>
                  <a:pt x="655782" y="46181"/>
                </a:cubicBezTo>
                <a:cubicBezTo>
                  <a:pt x="667988" y="49668"/>
                  <a:pt x="680569" y="51770"/>
                  <a:pt x="692728" y="55418"/>
                </a:cubicBezTo>
                <a:cubicBezTo>
                  <a:pt x="711379" y="61013"/>
                  <a:pt x="728939" y="70689"/>
                  <a:pt x="748146" y="73890"/>
                </a:cubicBezTo>
                <a:cubicBezTo>
                  <a:pt x="766619" y="76969"/>
                  <a:pt x="785282" y="79064"/>
                  <a:pt x="803564" y="83127"/>
                </a:cubicBezTo>
                <a:cubicBezTo>
                  <a:pt x="813068" y="85239"/>
                  <a:pt x="821650" y="90883"/>
                  <a:pt x="831273" y="92363"/>
                </a:cubicBezTo>
                <a:cubicBezTo>
                  <a:pt x="861855" y="97068"/>
                  <a:pt x="892849" y="98521"/>
                  <a:pt x="923637" y="101600"/>
                </a:cubicBezTo>
                <a:cubicBezTo>
                  <a:pt x="987532" y="197446"/>
                  <a:pt x="885312" y="54040"/>
                  <a:pt x="979055" y="147781"/>
                </a:cubicBezTo>
                <a:cubicBezTo>
                  <a:pt x="985939" y="154665"/>
                  <a:pt x="982891" y="167389"/>
                  <a:pt x="988291" y="175490"/>
                </a:cubicBezTo>
                <a:cubicBezTo>
                  <a:pt x="1008401" y="205656"/>
                  <a:pt x="1027333" y="205297"/>
                  <a:pt x="1052946" y="230909"/>
                </a:cubicBezTo>
                <a:cubicBezTo>
                  <a:pt x="1063831" y="241794"/>
                  <a:pt x="1069150" y="257627"/>
                  <a:pt x="1080655" y="267854"/>
                </a:cubicBezTo>
                <a:cubicBezTo>
                  <a:pt x="1097249" y="282604"/>
                  <a:pt x="1117600" y="292485"/>
                  <a:pt x="1136073" y="304800"/>
                </a:cubicBezTo>
                <a:cubicBezTo>
                  <a:pt x="1171880" y="328672"/>
                  <a:pt x="1153253" y="319762"/>
                  <a:pt x="1191491" y="332509"/>
                </a:cubicBezTo>
                <a:cubicBezTo>
                  <a:pt x="1277263" y="396837"/>
                  <a:pt x="1180850" y="327971"/>
                  <a:pt x="1265382" y="378690"/>
                </a:cubicBezTo>
                <a:cubicBezTo>
                  <a:pt x="1284420" y="390113"/>
                  <a:pt x="1302327" y="403321"/>
                  <a:pt x="1320800" y="415636"/>
                </a:cubicBezTo>
                <a:lnTo>
                  <a:pt x="1348509" y="434109"/>
                </a:lnTo>
                <a:cubicBezTo>
                  <a:pt x="1354667" y="443345"/>
                  <a:pt x="1359133" y="453969"/>
                  <a:pt x="1366982" y="461818"/>
                </a:cubicBezTo>
                <a:cubicBezTo>
                  <a:pt x="1392504" y="487340"/>
                  <a:pt x="1420798" y="496718"/>
                  <a:pt x="1450109" y="517236"/>
                </a:cubicBezTo>
                <a:cubicBezTo>
                  <a:pt x="1466259" y="528541"/>
                  <a:pt x="1480141" y="542876"/>
                  <a:pt x="1496291" y="554181"/>
                </a:cubicBezTo>
                <a:cubicBezTo>
                  <a:pt x="1510998" y="564476"/>
                  <a:pt x="1527249" y="572375"/>
                  <a:pt x="1542473" y="581890"/>
                </a:cubicBezTo>
                <a:cubicBezTo>
                  <a:pt x="1551886" y="587773"/>
                  <a:pt x="1560946" y="594205"/>
                  <a:pt x="1570182" y="600363"/>
                </a:cubicBezTo>
                <a:cubicBezTo>
                  <a:pt x="1582497" y="618836"/>
                  <a:pt x="1591429" y="640082"/>
                  <a:pt x="1607128" y="655781"/>
                </a:cubicBezTo>
                <a:cubicBezTo>
                  <a:pt x="1616364" y="665017"/>
                  <a:pt x="1626818" y="673179"/>
                  <a:pt x="1634837" y="683490"/>
                </a:cubicBezTo>
                <a:cubicBezTo>
                  <a:pt x="1648467" y="701015"/>
                  <a:pt x="1653309" y="726594"/>
                  <a:pt x="1671782" y="738909"/>
                </a:cubicBezTo>
                <a:lnTo>
                  <a:pt x="1727200" y="775854"/>
                </a:lnTo>
                <a:cubicBezTo>
                  <a:pt x="1727202" y="775855"/>
                  <a:pt x="1782617" y="812799"/>
                  <a:pt x="1782619" y="812800"/>
                </a:cubicBezTo>
                <a:cubicBezTo>
                  <a:pt x="1794934" y="815879"/>
                  <a:pt x="1807358" y="818549"/>
                  <a:pt x="1819564" y="822036"/>
                </a:cubicBezTo>
                <a:cubicBezTo>
                  <a:pt x="1828925" y="824711"/>
                  <a:pt x="1837612" y="830064"/>
                  <a:pt x="1847273" y="831272"/>
                </a:cubicBezTo>
                <a:cubicBezTo>
                  <a:pt x="1887106" y="836251"/>
                  <a:pt x="1927322" y="837430"/>
                  <a:pt x="1967346" y="840509"/>
                </a:cubicBezTo>
                <a:cubicBezTo>
                  <a:pt x="1985819" y="846666"/>
                  <a:pt x="2014056" y="841565"/>
                  <a:pt x="2022764" y="858981"/>
                </a:cubicBezTo>
                <a:cubicBezTo>
                  <a:pt x="2028922" y="871296"/>
                  <a:pt x="2032422" y="885349"/>
                  <a:pt x="2041237" y="895927"/>
                </a:cubicBezTo>
                <a:cubicBezTo>
                  <a:pt x="2048343" y="904455"/>
                  <a:pt x="2060418" y="907293"/>
                  <a:pt x="2068946" y="914400"/>
                </a:cubicBezTo>
                <a:cubicBezTo>
                  <a:pt x="2078981" y="922762"/>
                  <a:pt x="2086344" y="934090"/>
                  <a:pt x="2096655" y="942109"/>
                </a:cubicBezTo>
                <a:cubicBezTo>
                  <a:pt x="2114180" y="955739"/>
                  <a:pt x="2152073" y="979054"/>
                  <a:pt x="2152073" y="979054"/>
                </a:cubicBezTo>
                <a:cubicBezTo>
                  <a:pt x="2158231" y="988290"/>
                  <a:pt x="2163439" y="998235"/>
                  <a:pt x="2170546" y="1006763"/>
                </a:cubicBezTo>
                <a:cubicBezTo>
                  <a:pt x="2187913" y="1027603"/>
                  <a:pt x="2202847" y="1039735"/>
                  <a:pt x="2225964" y="1052945"/>
                </a:cubicBezTo>
                <a:cubicBezTo>
                  <a:pt x="2325374" y="1109752"/>
                  <a:pt x="2182750" y="1017979"/>
                  <a:pt x="2318328" y="1108363"/>
                </a:cubicBezTo>
                <a:cubicBezTo>
                  <a:pt x="2327564" y="1114521"/>
                  <a:pt x="2339377" y="1117955"/>
                  <a:pt x="2346037" y="1126836"/>
                </a:cubicBezTo>
                <a:cubicBezTo>
                  <a:pt x="2389420" y="1184680"/>
                  <a:pt x="2362862" y="1152897"/>
                  <a:pt x="2429164" y="1219200"/>
                </a:cubicBezTo>
                <a:cubicBezTo>
                  <a:pt x="2463757" y="1253793"/>
                  <a:pt x="2444482" y="1242779"/>
                  <a:pt x="2484582" y="1256145"/>
                </a:cubicBezTo>
                <a:cubicBezTo>
                  <a:pt x="2506508" y="1270763"/>
                  <a:pt x="2529192" y="1285146"/>
                  <a:pt x="2549237" y="1302327"/>
                </a:cubicBezTo>
                <a:cubicBezTo>
                  <a:pt x="2559155" y="1310828"/>
                  <a:pt x="2566911" y="1321674"/>
                  <a:pt x="2576946" y="1330036"/>
                </a:cubicBezTo>
                <a:cubicBezTo>
                  <a:pt x="2601498" y="1350496"/>
                  <a:pt x="2612851" y="1350553"/>
                  <a:pt x="2641600" y="1366981"/>
                </a:cubicBezTo>
                <a:cubicBezTo>
                  <a:pt x="2651238" y="1372488"/>
                  <a:pt x="2660073" y="1379296"/>
                  <a:pt x="2669309" y="1385454"/>
                </a:cubicBezTo>
                <a:cubicBezTo>
                  <a:pt x="2675467" y="1394690"/>
                  <a:pt x="2679933" y="1405314"/>
                  <a:pt x="2687782" y="1413163"/>
                </a:cubicBezTo>
                <a:cubicBezTo>
                  <a:pt x="2695631" y="1421012"/>
                  <a:pt x="2706458" y="1425184"/>
                  <a:pt x="2715491" y="1431636"/>
                </a:cubicBezTo>
                <a:cubicBezTo>
                  <a:pt x="2728018" y="1440584"/>
                  <a:pt x="2739383" y="1451186"/>
                  <a:pt x="2752437" y="1459345"/>
                </a:cubicBezTo>
                <a:cubicBezTo>
                  <a:pt x="2778527" y="1475651"/>
                  <a:pt x="2790153" y="1478075"/>
                  <a:pt x="2817091" y="1487054"/>
                </a:cubicBezTo>
                <a:cubicBezTo>
                  <a:pt x="2826327" y="1493212"/>
                  <a:pt x="2834871" y="1500563"/>
                  <a:pt x="2844800" y="1505527"/>
                </a:cubicBezTo>
                <a:cubicBezTo>
                  <a:pt x="2864602" y="1515428"/>
                  <a:pt x="2899726" y="1519786"/>
                  <a:pt x="2918691" y="1524000"/>
                </a:cubicBezTo>
                <a:cubicBezTo>
                  <a:pt x="2931083" y="1526754"/>
                  <a:pt x="2943322" y="1530157"/>
                  <a:pt x="2955637" y="1533236"/>
                </a:cubicBezTo>
                <a:cubicBezTo>
                  <a:pt x="2964873" y="1539394"/>
                  <a:pt x="2974818" y="1544602"/>
                  <a:pt x="2983346" y="1551709"/>
                </a:cubicBezTo>
                <a:cubicBezTo>
                  <a:pt x="2993381" y="1560071"/>
                  <a:pt x="3000187" y="1572172"/>
                  <a:pt x="3011055" y="1579418"/>
                </a:cubicBezTo>
                <a:cubicBezTo>
                  <a:pt x="3019156" y="1584818"/>
                  <a:pt x="3029528" y="1585575"/>
                  <a:pt x="3038764" y="1588654"/>
                </a:cubicBezTo>
                <a:cubicBezTo>
                  <a:pt x="3160394" y="1669742"/>
                  <a:pt x="3045922" y="1588193"/>
                  <a:pt x="3121891" y="1653309"/>
                </a:cubicBezTo>
                <a:cubicBezTo>
                  <a:pt x="3133579" y="1663327"/>
                  <a:pt x="3147952" y="1670133"/>
                  <a:pt x="3158837" y="1681018"/>
                </a:cubicBezTo>
                <a:cubicBezTo>
                  <a:pt x="3169722" y="1691903"/>
                  <a:pt x="3175661" y="1707078"/>
                  <a:pt x="3186546" y="1717963"/>
                </a:cubicBezTo>
                <a:cubicBezTo>
                  <a:pt x="3204452" y="1735869"/>
                  <a:pt x="3219426" y="1738160"/>
                  <a:pt x="3241964" y="1745672"/>
                </a:cubicBezTo>
                <a:cubicBezTo>
                  <a:pt x="3248122" y="1757987"/>
                  <a:pt x="3251476" y="1772164"/>
                  <a:pt x="3260437" y="1782618"/>
                </a:cubicBezTo>
                <a:cubicBezTo>
                  <a:pt x="3268074" y="1791528"/>
                  <a:pt x="3312112" y="1820147"/>
                  <a:pt x="3325091" y="1828800"/>
                </a:cubicBezTo>
                <a:cubicBezTo>
                  <a:pt x="3334090" y="1855795"/>
                  <a:pt x="3340226" y="1880879"/>
                  <a:pt x="3362037" y="1902690"/>
                </a:cubicBezTo>
                <a:cubicBezTo>
                  <a:pt x="3368921" y="1909574"/>
                  <a:pt x="3380510" y="1908848"/>
                  <a:pt x="3389746" y="1911927"/>
                </a:cubicBezTo>
                <a:cubicBezTo>
                  <a:pt x="3402061" y="1921163"/>
                  <a:pt x="3415106" y="1929499"/>
                  <a:pt x="3426691" y="1939636"/>
                </a:cubicBezTo>
                <a:cubicBezTo>
                  <a:pt x="3494626" y="1999078"/>
                  <a:pt x="3430739" y="1956014"/>
                  <a:pt x="3509819" y="2013527"/>
                </a:cubicBezTo>
                <a:cubicBezTo>
                  <a:pt x="3527774" y="2026585"/>
                  <a:pt x="3565237" y="2050472"/>
                  <a:pt x="3565237" y="2050472"/>
                </a:cubicBezTo>
                <a:cubicBezTo>
                  <a:pt x="3618174" y="2129880"/>
                  <a:pt x="3547686" y="2036431"/>
                  <a:pt x="3611419" y="2087418"/>
                </a:cubicBezTo>
                <a:cubicBezTo>
                  <a:pt x="3659238" y="2125674"/>
                  <a:pt x="3596034" y="2107656"/>
                  <a:pt x="3657600" y="2142836"/>
                </a:cubicBezTo>
                <a:cubicBezTo>
                  <a:pt x="3668622" y="2149134"/>
                  <a:pt x="3682231" y="2148993"/>
                  <a:pt x="3694546" y="2152072"/>
                </a:cubicBezTo>
                <a:cubicBezTo>
                  <a:pt x="3703782" y="2161308"/>
                  <a:pt x="3711626" y="2172189"/>
                  <a:pt x="3722255" y="2179781"/>
                </a:cubicBezTo>
                <a:cubicBezTo>
                  <a:pt x="3742230" y="2194049"/>
                  <a:pt x="3764295" y="2199952"/>
                  <a:pt x="3786909" y="2207490"/>
                </a:cubicBezTo>
                <a:cubicBezTo>
                  <a:pt x="3795283" y="2213770"/>
                  <a:pt x="3838053" y="2246916"/>
                  <a:pt x="3851564" y="2253672"/>
                </a:cubicBezTo>
                <a:cubicBezTo>
                  <a:pt x="3860272" y="2258026"/>
                  <a:pt x="3870565" y="2258555"/>
                  <a:pt x="3879273" y="2262909"/>
                </a:cubicBezTo>
                <a:cubicBezTo>
                  <a:pt x="3889202" y="2267873"/>
                  <a:pt x="3897053" y="2276417"/>
                  <a:pt x="3906982" y="2281381"/>
                </a:cubicBezTo>
                <a:cubicBezTo>
                  <a:pt x="3915690" y="2285735"/>
                  <a:pt x="3926180" y="2285890"/>
                  <a:pt x="3934691" y="2290618"/>
                </a:cubicBezTo>
                <a:cubicBezTo>
                  <a:pt x="3954098" y="2301400"/>
                  <a:pt x="3971636" y="2315248"/>
                  <a:pt x="3990109" y="2327563"/>
                </a:cubicBezTo>
                <a:lnTo>
                  <a:pt x="4017819" y="2346036"/>
                </a:lnTo>
                <a:cubicBezTo>
                  <a:pt x="4061782" y="2375345"/>
                  <a:pt x="4028250" y="2357478"/>
                  <a:pt x="4082473" y="2373745"/>
                </a:cubicBezTo>
                <a:cubicBezTo>
                  <a:pt x="4101124" y="2379340"/>
                  <a:pt x="4137891" y="2392218"/>
                  <a:pt x="4137891" y="2392218"/>
                </a:cubicBezTo>
                <a:cubicBezTo>
                  <a:pt x="4190534" y="2444860"/>
                  <a:pt x="4160348" y="2419505"/>
                  <a:pt x="4230255" y="2466109"/>
                </a:cubicBezTo>
                <a:lnTo>
                  <a:pt x="4257964" y="2484581"/>
                </a:lnTo>
                <a:cubicBezTo>
                  <a:pt x="4264122" y="2493817"/>
                  <a:pt x="4268588" y="2504441"/>
                  <a:pt x="4276437" y="2512290"/>
                </a:cubicBezTo>
                <a:cubicBezTo>
                  <a:pt x="4284286" y="2520139"/>
                  <a:pt x="4297211" y="2522095"/>
                  <a:pt x="4304146" y="2530763"/>
                </a:cubicBezTo>
                <a:cubicBezTo>
                  <a:pt x="4310228" y="2538366"/>
                  <a:pt x="4310303" y="2549236"/>
                  <a:pt x="4313382" y="2558472"/>
                </a:cubicBezTo>
                <a:cubicBezTo>
                  <a:pt x="4299927" y="2578655"/>
                  <a:pt x="4280086" y="2623811"/>
                  <a:pt x="4248728" y="2632363"/>
                </a:cubicBezTo>
                <a:cubicBezTo>
                  <a:pt x="4224781" y="2638894"/>
                  <a:pt x="4199467" y="2638521"/>
                  <a:pt x="4174837" y="2641600"/>
                </a:cubicBezTo>
                <a:cubicBezTo>
                  <a:pt x="4108137" y="2686065"/>
                  <a:pt x="4170018" y="2651403"/>
                  <a:pt x="4017819" y="2669309"/>
                </a:cubicBezTo>
                <a:cubicBezTo>
                  <a:pt x="3934273" y="2679138"/>
                  <a:pt x="4056652" y="2680644"/>
                  <a:pt x="3953164" y="2687781"/>
                </a:cubicBezTo>
                <a:cubicBezTo>
                  <a:pt x="3767760" y="2700568"/>
                  <a:pt x="3247375" y="2704932"/>
                  <a:pt x="3168073" y="2706254"/>
                </a:cubicBezTo>
                <a:cubicBezTo>
                  <a:pt x="3121891" y="2709333"/>
                  <a:pt x="3075529" y="2710379"/>
                  <a:pt x="3029528" y="2715490"/>
                </a:cubicBezTo>
                <a:cubicBezTo>
                  <a:pt x="3019852" y="2716565"/>
                  <a:pt x="3011548" y="2725101"/>
                  <a:pt x="3001819" y="2724727"/>
                </a:cubicBezTo>
                <a:cubicBezTo>
                  <a:pt x="2930792" y="2721995"/>
                  <a:pt x="2789382" y="2706254"/>
                  <a:pt x="2789382" y="2706254"/>
                </a:cubicBezTo>
                <a:cubicBezTo>
                  <a:pt x="2777067" y="2703175"/>
                  <a:pt x="2764596" y="2700666"/>
                  <a:pt x="2752437" y="2697018"/>
                </a:cubicBezTo>
                <a:cubicBezTo>
                  <a:pt x="2733786" y="2691423"/>
                  <a:pt x="2715910" y="2683268"/>
                  <a:pt x="2697019" y="2678545"/>
                </a:cubicBezTo>
                <a:cubicBezTo>
                  <a:pt x="2613683" y="2657711"/>
                  <a:pt x="2647214" y="2668100"/>
                  <a:pt x="2595419" y="2650836"/>
                </a:cubicBezTo>
                <a:cubicBezTo>
                  <a:pt x="2581478" y="2636895"/>
                  <a:pt x="2560206" y="2612002"/>
                  <a:pt x="2540000" y="2604654"/>
                </a:cubicBezTo>
                <a:cubicBezTo>
                  <a:pt x="2516140" y="2595978"/>
                  <a:pt x="2490195" y="2594209"/>
                  <a:pt x="2466109" y="2586181"/>
                </a:cubicBezTo>
                <a:lnTo>
                  <a:pt x="2382982" y="2558472"/>
                </a:lnTo>
                <a:cubicBezTo>
                  <a:pt x="2373746" y="2555393"/>
                  <a:pt x="2364820" y="2551145"/>
                  <a:pt x="2355273" y="2549236"/>
                </a:cubicBezTo>
                <a:cubicBezTo>
                  <a:pt x="2299544" y="2538091"/>
                  <a:pt x="2323984" y="2544965"/>
                  <a:pt x="2281382" y="2530763"/>
                </a:cubicBezTo>
                <a:cubicBezTo>
                  <a:pt x="2252321" y="2508967"/>
                  <a:pt x="2241301" y="2497260"/>
                  <a:pt x="2207491" y="2484581"/>
                </a:cubicBezTo>
                <a:cubicBezTo>
                  <a:pt x="2195605" y="2480124"/>
                  <a:pt x="2182861" y="2478424"/>
                  <a:pt x="2170546" y="2475345"/>
                </a:cubicBezTo>
                <a:cubicBezTo>
                  <a:pt x="2164388" y="2466109"/>
                  <a:pt x="2159922" y="2455485"/>
                  <a:pt x="2152073" y="2447636"/>
                </a:cubicBezTo>
                <a:cubicBezTo>
                  <a:pt x="2144224" y="2439787"/>
                  <a:pt x="2130522" y="2438399"/>
                  <a:pt x="2124364" y="2429163"/>
                </a:cubicBezTo>
                <a:cubicBezTo>
                  <a:pt x="2117323" y="2418601"/>
                  <a:pt x="2122169" y="2402780"/>
                  <a:pt x="2115128" y="2392218"/>
                </a:cubicBezTo>
                <a:cubicBezTo>
                  <a:pt x="2108970" y="2382982"/>
                  <a:pt x="2096452" y="2380197"/>
                  <a:pt x="2087419" y="2373745"/>
                </a:cubicBezTo>
                <a:cubicBezTo>
                  <a:pt x="2074892" y="2364797"/>
                  <a:pt x="2062161" y="2356054"/>
                  <a:pt x="2050473" y="2346036"/>
                </a:cubicBezTo>
                <a:cubicBezTo>
                  <a:pt x="1944565" y="2255259"/>
                  <a:pt x="2089796" y="2376123"/>
                  <a:pt x="2004291" y="2290618"/>
                </a:cubicBezTo>
                <a:cubicBezTo>
                  <a:pt x="1949200" y="2235527"/>
                  <a:pt x="1986836" y="2286391"/>
                  <a:pt x="1939637" y="2244436"/>
                </a:cubicBezTo>
                <a:cubicBezTo>
                  <a:pt x="1920111" y="2227080"/>
                  <a:pt x="1902692" y="2207491"/>
                  <a:pt x="1884219" y="2189018"/>
                </a:cubicBezTo>
                <a:cubicBezTo>
                  <a:pt x="1874982" y="2179782"/>
                  <a:pt x="1866959" y="2169147"/>
                  <a:pt x="1856509" y="2161309"/>
                </a:cubicBezTo>
                <a:cubicBezTo>
                  <a:pt x="1831879" y="2142836"/>
                  <a:pt x="1810917" y="2118018"/>
                  <a:pt x="1782619" y="2105890"/>
                </a:cubicBezTo>
                <a:cubicBezTo>
                  <a:pt x="1779284" y="2104461"/>
                  <a:pt x="1695497" y="2070050"/>
                  <a:pt x="1681019" y="2059709"/>
                </a:cubicBezTo>
                <a:cubicBezTo>
                  <a:pt x="1604599" y="2005124"/>
                  <a:pt x="1698902" y="2055415"/>
                  <a:pt x="1625600" y="2013527"/>
                </a:cubicBezTo>
                <a:cubicBezTo>
                  <a:pt x="1577744" y="1986180"/>
                  <a:pt x="1593753" y="2003240"/>
                  <a:pt x="1542473" y="1967345"/>
                </a:cubicBezTo>
                <a:cubicBezTo>
                  <a:pt x="1526323" y="1956040"/>
                  <a:pt x="1514238" y="1938558"/>
                  <a:pt x="1496291" y="1930400"/>
                </a:cubicBezTo>
                <a:cubicBezTo>
                  <a:pt x="1479242" y="1922650"/>
                  <a:pt x="1459155" y="1925226"/>
                  <a:pt x="1440873" y="1921163"/>
                </a:cubicBezTo>
                <a:cubicBezTo>
                  <a:pt x="1431369" y="1919051"/>
                  <a:pt x="1422400" y="1915006"/>
                  <a:pt x="1413164" y="1911927"/>
                </a:cubicBezTo>
                <a:cubicBezTo>
                  <a:pt x="1277596" y="1821547"/>
                  <a:pt x="1420206" y="1913311"/>
                  <a:pt x="1320800" y="1856509"/>
                </a:cubicBezTo>
                <a:cubicBezTo>
                  <a:pt x="1311162" y="1851002"/>
                  <a:pt x="1302729" y="1843544"/>
                  <a:pt x="1293091" y="1838036"/>
                </a:cubicBezTo>
                <a:cubicBezTo>
                  <a:pt x="1261132" y="1819774"/>
                  <a:pt x="1259525" y="1820689"/>
                  <a:pt x="1228437" y="1810327"/>
                </a:cubicBezTo>
                <a:cubicBezTo>
                  <a:pt x="1216122" y="1801091"/>
                  <a:pt x="1204857" y="1790256"/>
                  <a:pt x="1191491" y="1782618"/>
                </a:cubicBezTo>
                <a:cubicBezTo>
                  <a:pt x="1183038" y="1777788"/>
                  <a:pt x="1172731" y="1777216"/>
                  <a:pt x="1163782" y="1773381"/>
                </a:cubicBezTo>
                <a:cubicBezTo>
                  <a:pt x="1083889" y="1739141"/>
                  <a:pt x="1164111" y="1767335"/>
                  <a:pt x="1099128" y="1745672"/>
                </a:cubicBezTo>
                <a:cubicBezTo>
                  <a:pt x="1089892" y="1736436"/>
                  <a:pt x="1079781" y="1727998"/>
                  <a:pt x="1071419" y="1717963"/>
                </a:cubicBezTo>
                <a:cubicBezTo>
                  <a:pt x="1064312" y="1709435"/>
                  <a:pt x="1060795" y="1698103"/>
                  <a:pt x="1052946" y="1690254"/>
                </a:cubicBezTo>
                <a:cubicBezTo>
                  <a:pt x="1045097" y="1682405"/>
                  <a:pt x="1034473" y="1677939"/>
                  <a:pt x="1025237" y="1671781"/>
                </a:cubicBezTo>
                <a:cubicBezTo>
                  <a:pt x="968660" y="1586917"/>
                  <a:pt x="1045978" y="1690605"/>
                  <a:pt x="979055" y="1634836"/>
                </a:cubicBezTo>
                <a:cubicBezTo>
                  <a:pt x="935419" y="1598472"/>
                  <a:pt x="966567" y="1603875"/>
                  <a:pt x="932873" y="1570181"/>
                </a:cubicBezTo>
                <a:cubicBezTo>
                  <a:pt x="925024" y="1562332"/>
                  <a:pt x="914400" y="1557866"/>
                  <a:pt x="905164" y="1551709"/>
                </a:cubicBezTo>
                <a:cubicBezTo>
                  <a:pt x="902085" y="1542473"/>
                  <a:pt x="900282" y="1532708"/>
                  <a:pt x="895928" y="1524000"/>
                </a:cubicBezTo>
                <a:cubicBezTo>
                  <a:pt x="883069" y="1498281"/>
                  <a:pt x="870174" y="1489009"/>
                  <a:pt x="849746" y="1468581"/>
                </a:cubicBezTo>
                <a:cubicBezTo>
                  <a:pt x="840767" y="1441647"/>
                  <a:pt x="838340" y="1430012"/>
                  <a:pt x="822037" y="1403927"/>
                </a:cubicBezTo>
                <a:cubicBezTo>
                  <a:pt x="813878" y="1390873"/>
                  <a:pt x="803156" y="1379592"/>
                  <a:pt x="794328" y="1366981"/>
                </a:cubicBezTo>
                <a:cubicBezTo>
                  <a:pt x="781596" y="1348793"/>
                  <a:pt x="757382" y="1311563"/>
                  <a:pt x="757382" y="1311563"/>
                </a:cubicBezTo>
                <a:cubicBezTo>
                  <a:pt x="747826" y="1282895"/>
                  <a:pt x="746795" y="1275446"/>
                  <a:pt x="729673" y="1246909"/>
                </a:cubicBezTo>
                <a:cubicBezTo>
                  <a:pt x="718250" y="1227871"/>
                  <a:pt x="708427" y="1207189"/>
                  <a:pt x="692728" y="1191490"/>
                </a:cubicBezTo>
                <a:cubicBezTo>
                  <a:pt x="683492" y="1182254"/>
                  <a:pt x="672611" y="1174410"/>
                  <a:pt x="665019" y="1163781"/>
                </a:cubicBezTo>
                <a:cubicBezTo>
                  <a:pt x="629352" y="1113848"/>
                  <a:pt x="668687" y="1134216"/>
                  <a:pt x="618837" y="1117600"/>
                </a:cubicBezTo>
                <a:cubicBezTo>
                  <a:pt x="588049" y="1071417"/>
                  <a:pt x="609601" y="1096048"/>
                  <a:pt x="544946" y="1052945"/>
                </a:cubicBezTo>
                <a:lnTo>
                  <a:pt x="489528" y="1016000"/>
                </a:lnTo>
                <a:lnTo>
                  <a:pt x="461819" y="1006763"/>
                </a:lnTo>
                <a:cubicBezTo>
                  <a:pt x="418409" y="963355"/>
                  <a:pt x="444979" y="986301"/>
                  <a:pt x="378691" y="942109"/>
                </a:cubicBezTo>
                <a:lnTo>
                  <a:pt x="350982" y="923636"/>
                </a:lnTo>
                <a:cubicBezTo>
                  <a:pt x="344824" y="914400"/>
                  <a:pt x="341745" y="902085"/>
                  <a:pt x="332509" y="895927"/>
                </a:cubicBezTo>
                <a:cubicBezTo>
                  <a:pt x="321947" y="888886"/>
                  <a:pt x="306918" y="892367"/>
                  <a:pt x="295564" y="886690"/>
                </a:cubicBezTo>
                <a:cubicBezTo>
                  <a:pt x="281795" y="879806"/>
                  <a:pt x="270307" y="868999"/>
                  <a:pt x="258619" y="858981"/>
                </a:cubicBezTo>
                <a:cubicBezTo>
                  <a:pt x="167611" y="780975"/>
                  <a:pt x="319056" y="900946"/>
                  <a:pt x="193964" y="775854"/>
                </a:cubicBezTo>
                <a:cubicBezTo>
                  <a:pt x="175491" y="757381"/>
                  <a:pt x="163330" y="728697"/>
                  <a:pt x="138546" y="720436"/>
                </a:cubicBezTo>
                <a:cubicBezTo>
                  <a:pt x="129310" y="717357"/>
                  <a:pt x="120341" y="713312"/>
                  <a:pt x="110837" y="711200"/>
                </a:cubicBezTo>
                <a:cubicBezTo>
                  <a:pt x="92555" y="707137"/>
                  <a:pt x="69806" y="713952"/>
                  <a:pt x="55419" y="701963"/>
                </a:cubicBezTo>
                <a:cubicBezTo>
                  <a:pt x="45958" y="694079"/>
                  <a:pt x="55419" y="677333"/>
                  <a:pt x="55419" y="665018"/>
                </a:cubicBezTo>
                <a:lnTo>
                  <a:pt x="0" y="674254"/>
                </a:lnTo>
                <a:close/>
              </a:path>
            </a:pathLst>
          </a:custGeom>
          <a:solidFill>
            <a:srgbClr val="99FF66">
              <a:alpha val="27059"/>
            </a:srgbClr>
          </a:solidFill>
          <a:ln>
            <a:solidFill>
              <a:srgbClr val="99FF99">
                <a:alpha val="2902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Freeform 28"/>
          <p:cNvSpPr/>
          <p:nvPr/>
        </p:nvSpPr>
        <p:spPr>
          <a:xfrm>
            <a:off x="5477164" y="3066473"/>
            <a:ext cx="2798618" cy="2586182"/>
          </a:xfrm>
          <a:custGeom>
            <a:avLst/>
            <a:gdLst>
              <a:gd name="connsiteX0" fmla="*/ 212436 w 2798618"/>
              <a:gd name="connsiteY0" fmla="*/ 683491 h 2586182"/>
              <a:gd name="connsiteX1" fmla="*/ 212436 w 2798618"/>
              <a:gd name="connsiteY1" fmla="*/ 683491 h 2586182"/>
              <a:gd name="connsiteX2" fmla="*/ 166254 w 2798618"/>
              <a:gd name="connsiteY2" fmla="*/ 600363 h 2586182"/>
              <a:gd name="connsiteX3" fmla="*/ 120072 w 2798618"/>
              <a:gd name="connsiteY3" fmla="*/ 508000 h 2586182"/>
              <a:gd name="connsiteX4" fmla="*/ 101600 w 2798618"/>
              <a:gd name="connsiteY4" fmla="*/ 471054 h 2586182"/>
              <a:gd name="connsiteX5" fmla="*/ 83127 w 2798618"/>
              <a:gd name="connsiteY5" fmla="*/ 443345 h 2586182"/>
              <a:gd name="connsiteX6" fmla="*/ 55418 w 2798618"/>
              <a:gd name="connsiteY6" fmla="*/ 387927 h 2586182"/>
              <a:gd name="connsiteX7" fmla="*/ 27709 w 2798618"/>
              <a:gd name="connsiteY7" fmla="*/ 304800 h 2586182"/>
              <a:gd name="connsiteX8" fmla="*/ 18472 w 2798618"/>
              <a:gd name="connsiteY8" fmla="*/ 277091 h 2586182"/>
              <a:gd name="connsiteX9" fmla="*/ 0 w 2798618"/>
              <a:gd name="connsiteY9" fmla="*/ 249382 h 2586182"/>
              <a:gd name="connsiteX10" fmla="*/ 18472 w 2798618"/>
              <a:gd name="connsiteY10" fmla="*/ 184727 h 2586182"/>
              <a:gd name="connsiteX11" fmla="*/ 55418 w 2798618"/>
              <a:gd name="connsiteY11" fmla="*/ 129309 h 2586182"/>
              <a:gd name="connsiteX12" fmla="*/ 83127 w 2798618"/>
              <a:gd name="connsiteY12" fmla="*/ 110836 h 2586182"/>
              <a:gd name="connsiteX13" fmla="*/ 120072 w 2798618"/>
              <a:gd name="connsiteY13" fmla="*/ 83127 h 2586182"/>
              <a:gd name="connsiteX14" fmla="*/ 157018 w 2798618"/>
              <a:gd name="connsiteY14" fmla="*/ 73891 h 2586182"/>
              <a:gd name="connsiteX15" fmla="*/ 203200 w 2798618"/>
              <a:gd name="connsiteY15" fmla="*/ 55418 h 2586182"/>
              <a:gd name="connsiteX16" fmla="*/ 369454 w 2798618"/>
              <a:gd name="connsiteY16" fmla="*/ 36945 h 2586182"/>
              <a:gd name="connsiteX17" fmla="*/ 517236 w 2798618"/>
              <a:gd name="connsiteY17" fmla="*/ 9236 h 2586182"/>
              <a:gd name="connsiteX18" fmla="*/ 1034472 w 2798618"/>
              <a:gd name="connsiteY18" fmla="*/ 0 h 2586182"/>
              <a:gd name="connsiteX19" fmla="*/ 1237672 w 2798618"/>
              <a:gd name="connsiteY19" fmla="*/ 9236 h 2586182"/>
              <a:gd name="connsiteX20" fmla="*/ 1283854 w 2798618"/>
              <a:gd name="connsiteY20" fmla="*/ 18472 h 2586182"/>
              <a:gd name="connsiteX21" fmla="*/ 1440872 w 2798618"/>
              <a:gd name="connsiteY21" fmla="*/ 27709 h 2586182"/>
              <a:gd name="connsiteX22" fmla="*/ 1487054 w 2798618"/>
              <a:gd name="connsiteY22" fmla="*/ 36945 h 2586182"/>
              <a:gd name="connsiteX23" fmla="*/ 1671781 w 2798618"/>
              <a:gd name="connsiteY23" fmla="*/ 55418 h 2586182"/>
              <a:gd name="connsiteX24" fmla="*/ 1801091 w 2798618"/>
              <a:gd name="connsiteY24" fmla="*/ 73891 h 2586182"/>
              <a:gd name="connsiteX25" fmla="*/ 1865745 w 2798618"/>
              <a:gd name="connsiteY25" fmla="*/ 83127 h 2586182"/>
              <a:gd name="connsiteX26" fmla="*/ 2078181 w 2798618"/>
              <a:gd name="connsiteY26" fmla="*/ 101600 h 2586182"/>
              <a:gd name="connsiteX27" fmla="*/ 2133600 w 2798618"/>
              <a:gd name="connsiteY27" fmla="*/ 120072 h 2586182"/>
              <a:gd name="connsiteX28" fmla="*/ 2189018 w 2798618"/>
              <a:gd name="connsiteY28" fmla="*/ 184727 h 2586182"/>
              <a:gd name="connsiteX29" fmla="*/ 2244436 w 2798618"/>
              <a:gd name="connsiteY29" fmla="*/ 230909 h 2586182"/>
              <a:gd name="connsiteX30" fmla="*/ 2253672 w 2798618"/>
              <a:gd name="connsiteY30" fmla="*/ 258618 h 2586182"/>
              <a:gd name="connsiteX31" fmla="*/ 2272145 w 2798618"/>
              <a:gd name="connsiteY31" fmla="*/ 286327 h 2586182"/>
              <a:gd name="connsiteX32" fmla="*/ 2299854 w 2798618"/>
              <a:gd name="connsiteY32" fmla="*/ 332509 h 2586182"/>
              <a:gd name="connsiteX33" fmla="*/ 2336800 w 2798618"/>
              <a:gd name="connsiteY33" fmla="*/ 387927 h 2586182"/>
              <a:gd name="connsiteX34" fmla="*/ 2346036 w 2798618"/>
              <a:gd name="connsiteY34" fmla="*/ 415636 h 2586182"/>
              <a:gd name="connsiteX35" fmla="*/ 2355272 w 2798618"/>
              <a:gd name="connsiteY35" fmla="*/ 452582 h 2586182"/>
              <a:gd name="connsiteX36" fmla="*/ 2429163 w 2798618"/>
              <a:gd name="connsiteY36" fmla="*/ 544945 h 2586182"/>
              <a:gd name="connsiteX37" fmla="*/ 2456872 w 2798618"/>
              <a:gd name="connsiteY37" fmla="*/ 581891 h 2586182"/>
              <a:gd name="connsiteX38" fmla="*/ 2484581 w 2798618"/>
              <a:gd name="connsiteY38" fmla="*/ 609600 h 2586182"/>
              <a:gd name="connsiteX39" fmla="*/ 2503054 w 2798618"/>
              <a:gd name="connsiteY39" fmla="*/ 637309 h 2586182"/>
              <a:gd name="connsiteX40" fmla="*/ 2530763 w 2798618"/>
              <a:gd name="connsiteY40" fmla="*/ 665018 h 2586182"/>
              <a:gd name="connsiteX41" fmla="*/ 2549236 w 2798618"/>
              <a:gd name="connsiteY41" fmla="*/ 692727 h 2586182"/>
              <a:gd name="connsiteX42" fmla="*/ 2576945 w 2798618"/>
              <a:gd name="connsiteY42" fmla="*/ 711200 h 2586182"/>
              <a:gd name="connsiteX43" fmla="*/ 2595418 w 2798618"/>
              <a:gd name="connsiteY43" fmla="*/ 738909 h 2586182"/>
              <a:gd name="connsiteX44" fmla="*/ 2660072 w 2798618"/>
              <a:gd name="connsiteY44" fmla="*/ 822036 h 2586182"/>
              <a:gd name="connsiteX45" fmla="*/ 2678545 w 2798618"/>
              <a:gd name="connsiteY45" fmla="*/ 858982 h 2586182"/>
              <a:gd name="connsiteX46" fmla="*/ 2687781 w 2798618"/>
              <a:gd name="connsiteY46" fmla="*/ 886691 h 2586182"/>
              <a:gd name="connsiteX47" fmla="*/ 2706254 w 2798618"/>
              <a:gd name="connsiteY47" fmla="*/ 914400 h 2586182"/>
              <a:gd name="connsiteX48" fmla="*/ 2724727 w 2798618"/>
              <a:gd name="connsiteY48" fmla="*/ 951345 h 2586182"/>
              <a:gd name="connsiteX49" fmla="*/ 2752436 w 2798618"/>
              <a:gd name="connsiteY49" fmla="*/ 979054 h 2586182"/>
              <a:gd name="connsiteX50" fmla="*/ 2780145 w 2798618"/>
              <a:gd name="connsiteY50" fmla="*/ 1099127 h 2586182"/>
              <a:gd name="connsiteX51" fmla="*/ 2798618 w 2798618"/>
              <a:gd name="connsiteY51" fmla="*/ 1163782 h 2586182"/>
              <a:gd name="connsiteX52" fmla="*/ 2789381 w 2798618"/>
              <a:gd name="connsiteY52" fmla="*/ 1524000 h 2586182"/>
              <a:gd name="connsiteX53" fmla="*/ 2770909 w 2798618"/>
              <a:gd name="connsiteY53" fmla="*/ 1690254 h 2586182"/>
              <a:gd name="connsiteX54" fmla="*/ 2780145 w 2798618"/>
              <a:gd name="connsiteY54" fmla="*/ 2318327 h 2586182"/>
              <a:gd name="connsiteX55" fmla="*/ 2770909 w 2798618"/>
              <a:gd name="connsiteY55" fmla="*/ 2521527 h 2586182"/>
              <a:gd name="connsiteX56" fmla="*/ 2761672 w 2798618"/>
              <a:gd name="connsiteY56" fmla="*/ 2549236 h 2586182"/>
              <a:gd name="connsiteX57" fmla="*/ 2733963 w 2798618"/>
              <a:gd name="connsiteY57" fmla="*/ 2567709 h 2586182"/>
              <a:gd name="connsiteX58" fmla="*/ 2678545 w 2798618"/>
              <a:gd name="connsiteY58" fmla="*/ 2586182 h 2586182"/>
              <a:gd name="connsiteX59" fmla="*/ 2650836 w 2798618"/>
              <a:gd name="connsiteY59" fmla="*/ 2576945 h 2586182"/>
              <a:gd name="connsiteX60" fmla="*/ 2586181 w 2798618"/>
              <a:gd name="connsiteY60" fmla="*/ 2567709 h 2586182"/>
              <a:gd name="connsiteX61" fmla="*/ 2558472 w 2798618"/>
              <a:gd name="connsiteY61" fmla="*/ 2549236 h 2586182"/>
              <a:gd name="connsiteX62" fmla="*/ 2503054 w 2798618"/>
              <a:gd name="connsiteY62" fmla="*/ 2530763 h 2586182"/>
              <a:gd name="connsiteX63" fmla="*/ 2475345 w 2798618"/>
              <a:gd name="connsiteY63" fmla="*/ 2521527 h 2586182"/>
              <a:gd name="connsiteX64" fmla="*/ 2438400 w 2798618"/>
              <a:gd name="connsiteY64" fmla="*/ 2512291 h 2586182"/>
              <a:gd name="connsiteX65" fmla="*/ 2382981 w 2798618"/>
              <a:gd name="connsiteY65" fmla="*/ 2493818 h 2586182"/>
              <a:gd name="connsiteX66" fmla="*/ 2355272 w 2798618"/>
              <a:gd name="connsiteY66" fmla="*/ 2475345 h 2586182"/>
              <a:gd name="connsiteX67" fmla="*/ 2346036 w 2798618"/>
              <a:gd name="connsiteY67" fmla="*/ 2447636 h 2586182"/>
              <a:gd name="connsiteX68" fmla="*/ 2299854 w 2798618"/>
              <a:gd name="connsiteY68" fmla="*/ 2401454 h 2586182"/>
              <a:gd name="connsiteX69" fmla="*/ 2262909 w 2798618"/>
              <a:gd name="connsiteY69" fmla="*/ 2355272 h 2586182"/>
              <a:gd name="connsiteX70" fmla="*/ 2244436 w 2798618"/>
              <a:gd name="connsiteY70" fmla="*/ 2327563 h 2586182"/>
              <a:gd name="connsiteX71" fmla="*/ 2216727 w 2798618"/>
              <a:gd name="connsiteY71" fmla="*/ 2309091 h 2586182"/>
              <a:gd name="connsiteX72" fmla="*/ 2189018 w 2798618"/>
              <a:gd name="connsiteY72" fmla="*/ 2281382 h 2586182"/>
              <a:gd name="connsiteX73" fmla="*/ 2133600 w 2798618"/>
              <a:gd name="connsiteY73" fmla="*/ 2244436 h 2586182"/>
              <a:gd name="connsiteX74" fmla="*/ 2078181 w 2798618"/>
              <a:gd name="connsiteY74" fmla="*/ 2207491 h 2586182"/>
              <a:gd name="connsiteX75" fmla="*/ 2050472 w 2798618"/>
              <a:gd name="connsiteY75" fmla="*/ 2189018 h 2586182"/>
              <a:gd name="connsiteX76" fmla="*/ 2022763 w 2798618"/>
              <a:gd name="connsiteY76" fmla="*/ 2170545 h 2586182"/>
              <a:gd name="connsiteX77" fmla="*/ 1976581 w 2798618"/>
              <a:gd name="connsiteY77" fmla="*/ 2152072 h 2586182"/>
              <a:gd name="connsiteX78" fmla="*/ 1893454 w 2798618"/>
              <a:gd name="connsiteY78" fmla="*/ 2115127 h 2586182"/>
              <a:gd name="connsiteX79" fmla="*/ 1865745 w 2798618"/>
              <a:gd name="connsiteY79" fmla="*/ 2105891 h 2586182"/>
              <a:gd name="connsiteX80" fmla="*/ 1838036 w 2798618"/>
              <a:gd name="connsiteY80" fmla="*/ 2096654 h 2586182"/>
              <a:gd name="connsiteX81" fmla="*/ 1801091 w 2798618"/>
              <a:gd name="connsiteY81" fmla="*/ 2068945 h 2586182"/>
              <a:gd name="connsiteX82" fmla="*/ 1745672 w 2798618"/>
              <a:gd name="connsiteY82" fmla="*/ 2032000 h 2586182"/>
              <a:gd name="connsiteX83" fmla="*/ 1662545 w 2798618"/>
              <a:gd name="connsiteY83" fmla="*/ 1948872 h 2586182"/>
              <a:gd name="connsiteX84" fmla="*/ 1634836 w 2798618"/>
              <a:gd name="connsiteY84" fmla="*/ 1921163 h 2586182"/>
              <a:gd name="connsiteX85" fmla="*/ 1607127 w 2798618"/>
              <a:gd name="connsiteY85" fmla="*/ 1911927 h 2586182"/>
              <a:gd name="connsiteX86" fmla="*/ 1570181 w 2798618"/>
              <a:gd name="connsiteY86" fmla="*/ 1874982 h 2586182"/>
              <a:gd name="connsiteX87" fmla="*/ 1551709 w 2798618"/>
              <a:gd name="connsiteY87" fmla="*/ 1847272 h 2586182"/>
              <a:gd name="connsiteX88" fmla="*/ 1496291 w 2798618"/>
              <a:gd name="connsiteY88" fmla="*/ 1791854 h 2586182"/>
              <a:gd name="connsiteX89" fmla="*/ 1403927 w 2798618"/>
              <a:gd name="connsiteY89" fmla="*/ 1699491 h 2586182"/>
              <a:gd name="connsiteX90" fmla="*/ 1376218 w 2798618"/>
              <a:gd name="connsiteY90" fmla="*/ 1671782 h 2586182"/>
              <a:gd name="connsiteX91" fmla="*/ 1348509 w 2798618"/>
              <a:gd name="connsiteY91" fmla="*/ 1644072 h 2586182"/>
              <a:gd name="connsiteX92" fmla="*/ 1320800 w 2798618"/>
              <a:gd name="connsiteY92" fmla="*/ 1625600 h 2586182"/>
              <a:gd name="connsiteX93" fmla="*/ 1302327 w 2798618"/>
              <a:gd name="connsiteY93" fmla="*/ 1597891 h 2586182"/>
              <a:gd name="connsiteX94" fmla="*/ 1246909 w 2798618"/>
              <a:gd name="connsiteY94" fmla="*/ 1560945 h 2586182"/>
              <a:gd name="connsiteX95" fmla="*/ 1219200 w 2798618"/>
              <a:gd name="connsiteY95" fmla="*/ 1542472 h 2586182"/>
              <a:gd name="connsiteX96" fmla="*/ 1191491 w 2798618"/>
              <a:gd name="connsiteY96" fmla="*/ 1514763 h 2586182"/>
              <a:gd name="connsiteX97" fmla="*/ 1136072 w 2798618"/>
              <a:gd name="connsiteY97" fmla="*/ 1477818 h 2586182"/>
              <a:gd name="connsiteX98" fmla="*/ 1080654 w 2798618"/>
              <a:gd name="connsiteY98" fmla="*/ 1431636 h 2586182"/>
              <a:gd name="connsiteX99" fmla="*/ 1006763 w 2798618"/>
              <a:gd name="connsiteY99" fmla="*/ 1348509 h 2586182"/>
              <a:gd name="connsiteX100" fmla="*/ 979054 w 2798618"/>
              <a:gd name="connsiteY100" fmla="*/ 1320800 h 2586182"/>
              <a:gd name="connsiteX101" fmla="*/ 951345 w 2798618"/>
              <a:gd name="connsiteY101" fmla="*/ 1293091 h 2586182"/>
              <a:gd name="connsiteX102" fmla="*/ 914400 w 2798618"/>
              <a:gd name="connsiteY102" fmla="*/ 1274618 h 2586182"/>
              <a:gd name="connsiteX103" fmla="*/ 886691 w 2798618"/>
              <a:gd name="connsiteY103" fmla="*/ 1237672 h 2586182"/>
              <a:gd name="connsiteX104" fmla="*/ 794327 w 2798618"/>
              <a:gd name="connsiteY104" fmla="*/ 1173018 h 2586182"/>
              <a:gd name="connsiteX105" fmla="*/ 766618 w 2798618"/>
              <a:gd name="connsiteY105" fmla="*/ 1154545 h 2586182"/>
              <a:gd name="connsiteX106" fmla="*/ 729672 w 2798618"/>
              <a:gd name="connsiteY106" fmla="*/ 1126836 h 2586182"/>
              <a:gd name="connsiteX107" fmla="*/ 692727 w 2798618"/>
              <a:gd name="connsiteY107" fmla="*/ 1108363 h 2586182"/>
              <a:gd name="connsiteX108" fmla="*/ 646545 w 2798618"/>
              <a:gd name="connsiteY108" fmla="*/ 1071418 h 2586182"/>
              <a:gd name="connsiteX109" fmla="*/ 618836 w 2798618"/>
              <a:gd name="connsiteY109" fmla="*/ 1034472 h 2586182"/>
              <a:gd name="connsiteX110" fmla="*/ 554181 w 2798618"/>
              <a:gd name="connsiteY110" fmla="*/ 979054 h 2586182"/>
              <a:gd name="connsiteX111" fmla="*/ 535709 w 2798618"/>
              <a:gd name="connsiteY111" fmla="*/ 951345 h 2586182"/>
              <a:gd name="connsiteX112" fmla="*/ 471054 w 2798618"/>
              <a:gd name="connsiteY112" fmla="*/ 886691 h 2586182"/>
              <a:gd name="connsiteX113" fmla="*/ 424872 w 2798618"/>
              <a:gd name="connsiteY113" fmla="*/ 831272 h 2586182"/>
              <a:gd name="connsiteX114" fmla="*/ 397163 w 2798618"/>
              <a:gd name="connsiteY114" fmla="*/ 812800 h 2586182"/>
              <a:gd name="connsiteX115" fmla="*/ 341745 w 2798618"/>
              <a:gd name="connsiteY115" fmla="*/ 729672 h 2586182"/>
              <a:gd name="connsiteX116" fmla="*/ 323272 w 2798618"/>
              <a:gd name="connsiteY116" fmla="*/ 701963 h 2586182"/>
              <a:gd name="connsiteX117" fmla="*/ 212436 w 2798618"/>
              <a:gd name="connsiteY117" fmla="*/ 683491 h 2586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798618" h="2586182">
                <a:moveTo>
                  <a:pt x="212436" y="683491"/>
                </a:moveTo>
                <a:lnTo>
                  <a:pt x="212436" y="683491"/>
                </a:lnTo>
                <a:cubicBezTo>
                  <a:pt x="197042" y="655782"/>
                  <a:pt x="181017" y="628413"/>
                  <a:pt x="166254" y="600363"/>
                </a:cubicBezTo>
                <a:cubicBezTo>
                  <a:pt x="150222" y="569903"/>
                  <a:pt x="135466" y="538788"/>
                  <a:pt x="120072" y="508000"/>
                </a:cubicBezTo>
                <a:cubicBezTo>
                  <a:pt x="113914" y="495685"/>
                  <a:pt x="109238" y="482510"/>
                  <a:pt x="101600" y="471054"/>
                </a:cubicBezTo>
                <a:lnTo>
                  <a:pt x="83127" y="443345"/>
                </a:lnTo>
                <a:cubicBezTo>
                  <a:pt x="49447" y="342301"/>
                  <a:pt x="103160" y="495345"/>
                  <a:pt x="55418" y="387927"/>
                </a:cubicBezTo>
                <a:cubicBezTo>
                  <a:pt x="55411" y="387912"/>
                  <a:pt x="32330" y="318662"/>
                  <a:pt x="27709" y="304800"/>
                </a:cubicBezTo>
                <a:cubicBezTo>
                  <a:pt x="24630" y="295564"/>
                  <a:pt x="23872" y="285192"/>
                  <a:pt x="18472" y="277091"/>
                </a:cubicBezTo>
                <a:lnTo>
                  <a:pt x="0" y="249382"/>
                </a:lnTo>
                <a:cubicBezTo>
                  <a:pt x="2174" y="240687"/>
                  <a:pt x="12449" y="195568"/>
                  <a:pt x="18472" y="184727"/>
                </a:cubicBezTo>
                <a:cubicBezTo>
                  <a:pt x="29254" y="165319"/>
                  <a:pt x="36945" y="141624"/>
                  <a:pt x="55418" y="129309"/>
                </a:cubicBezTo>
                <a:cubicBezTo>
                  <a:pt x="64654" y="123151"/>
                  <a:pt x="74094" y="117288"/>
                  <a:pt x="83127" y="110836"/>
                </a:cubicBezTo>
                <a:cubicBezTo>
                  <a:pt x="95653" y="101888"/>
                  <a:pt x="106303" y="90011"/>
                  <a:pt x="120072" y="83127"/>
                </a:cubicBezTo>
                <a:cubicBezTo>
                  <a:pt x="131426" y="77450"/>
                  <a:pt x="144975" y="77905"/>
                  <a:pt x="157018" y="73891"/>
                </a:cubicBezTo>
                <a:cubicBezTo>
                  <a:pt x="172747" y="68648"/>
                  <a:pt x="187204" y="59780"/>
                  <a:pt x="203200" y="55418"/>
                </a:cubicBezTo>
                <a:cubicBezTo>
                  <a:pt x="243670" y="44381"/>
                  <a:pt x="341940" y="39238"/>
                  <a:pt x="369454" y="36945"/>
                </a:cubicBezTo>
                <a:cubicBezTo>
                  <a:pt x="434259" y="4543"/>
                  <a:pt x="406950" y="12480"/>
                  <a:pt x="517236" y="9236"/>
                </a:cubicBezTo>
                <a:cubicBezTo>
                  <a:pt x="689601" y="4167"/>
                  <a:pt x="862060" y="3079"/>
                  <a:pt x="1034472" y="0"/>
                </a:cubicBezTo>
                <a:cubicBezTo>
                  <a:pt x="1102205" y="3079"/>
                  <a:pt x="1170054" y="4227"/>
                  <a:pt x="1237672" y="9236"/>
                </a:cubicBezTo>
                <a:cubicBezTo>
                  <a:pt x="1253328" y="10396"/>
                  <a:pt x="1268220" y="17051"/>
                  <a:pt x="1283854" y="18472"/>
                </a:cubicBezTo>
                <a:cubicBezTo>
                  <a:pt x="1336068" y="23219"/>
                  <a:pt x="1388533" y="24630"/>
                  <a:pt x="1440872" y="27709"/>
                </a:cubicBezTo>
                <a:cubicBezTo>
                  <a:pt x="1456266" y="30788"/>
                  <a:pt x="1471513" y="34725"/>
                  <a:pt x="1487054" y="36945"/>
                </a:cubicBezTo>
                <a:cubicBezTo>
                  <a:pt x="1576612" y="49739"/>
                  <a:pt x="1575798" y="43900"/>
                  <a:pt x="1671781" y="55418"/>
                </a:cubicBezTo>
                <a:cubicBezTo>
                  <a:pt x="1715012" y="60606"/>
                  <a:pt x="1757988" y="67733"/>
                  <a:pt x="1801091" y="73891"/>
                </a:cubicBezTo>
                <a:cubicBezTo>
                  <a:pt x="1822642" y="76970"/>
                  <a:pt x="1844057" y="81241"/>
                  <a:pt x="1865745" y="83127"/>
                </a:cubicBezTo>
                <a:lnTo>
                  <a:pt x="2078181" y="101600"/>
                </a:lnTo>
                <a:cubicBezTo>
                  <a:pt x="2096654" y="107757"/>
                  <a:pt x="2116578" y="110616"/>
                  <a:pt x="2133600" y="120072"/>
                </a:cubicBezTo>
                <a:cubicBezTo>
                  <a:pt x="2152349" y="130488"/>
                  <a:pt x="2176858" y="170541"/>
                  <a:pt x="2189018" y="184727"/>
                </a:cubicBezTo>
                <a:cubicBezTo>
                  <a:pt x="2212724" y="212383"/>
                  <a:pt x="2215932" y="211906"/>
                  <a:pt x="2244436" y="230909"/>
                </a:cubicBezTo>
                <a:cubicBezTo>
                  <a:pt x="2247515" y="240145"/>
                  <a:pt x="2249318" y="249910"/>
                  <a:pt x="2253672" y="258618"/>
                </a:cubicBezTo>
                <a:cubicBezTo>
                  <a:pt x="2258636" y="268547"/>
                  <a:pt x="2266262" y="276914"/>
                  <a:pt x="2272145" y="286327"/>
                </a:cubicBezTo>
                <a:cubicBezTo>
                  <a:pt x="2281660" y="301551"/>
                  <a:pt x="2290216" y="317363"/>
                  <a:pt x="2299854" y="332509"/>
                </a:cubicBezTo>
                <a:cubicBezTo>
                  <a:pt x="2311774" y="351240"/>
                  <a:pt x="2336800" y="387927"/>
                  <a:pt x="2336800" y="387927"/>
                </a:cubicBezTo>
                <a:cubicBezTo>
                  <a:pt x="2339879" y="397163"/>
                  <a:pt x="2343361" y="406275"/>
                  <a:pt x="2346036" y="415636"/>
                </a:cubicBezTo>
                <a:cubicBezTo>
                  <a:pt x="2349523" y="427842"/>
                  <a:pt x="2348407" y="441904"/>
                  <a:pt x="2355272" y="452582"/>
                </a:cubicBezTo>
                <a:cubicBezTo>
                  <a:pt x="2376593" y="485748"/>
                  <a:pt x="2404804" y="513942"/>
                  <a:pt x="2429163" y="544945"/>
                </a:cubicBezTo>
                <a:cubicBezTo>
                  <a:pt x="2438674" y="557050"/>
                  <a:pt x="2445987" y="571006"/>
                  <a:pt x="2456872" y="581891"/>
                </a:cubicBezTo>
                <a:cubicBezTo>
                  <a:pt x="2466108" y="591127"/>
                  <a:pt x="2476219" y="599565"/>
                  <a:pt x="2484581" y="609600"/>
                </a:cubicBezTo>
                <a:cubicBezTo>
                  <a:pt x="2491688" y="618128"/>
                  <a:pt x="2495947" y="628781"/>
                  <a:pt x="2503054" y="637309"/>
                </a:cubicBezTo>
                <a:cubicBezTo>
                  <a:pt x="2511416" y="647344"/>
                  <a:pt x="2522401" y="654983"/>
                  <a:pt x="2530763" y="665018"/>
                </a:cubicBezTo>
                <a:cubicBezTo>
                  <a:pt x="2537870" y="673546"/>
                  <a:pt x="2541387" y="684878"/>
                  <a:pt x="2549236" y="692727"/>
                </a:cubicBezTo>
                <a:cubicBezTo>
                  <a:pt x="2557085" y="700576"/>
                  <a:pt x="2567709" y="705042"/>
                  <a:pt x="2576945" y="711200"/>
                </a:cubicBezTo>
                <a:cubicBezTo>
                  <a:pt x="2583103" y="720436"/>
                  <a:pt x="2588311" y="730381"/>
                  <a:pt x="2595418" y="738909"/>
                </a:cubicBezTo>
                <a:cubicBezTo>
                  <a:pt x="2633428" y="784521"/>
                  <a:pt x="2625056" y="752004"/>
                  <a:pt x="2660072" y="822036"/>
                </a:cubicBezTo>
                <a:cubicBezTo>
                  <a:pt x="2666230" y="834351"/>
                  <a:pt x="2673121" y="846326"/>
                  <a:pt x="2678545" y="858982"/>
                </a:cubicBezTo>
                <a:cubicBezTo>
                  <a:pt x="2682380" y="867931"/>
                  <a:pt x="2683427" y="877983"/>
                  <a:pt x="2687781" y="886691"/>
                </a:cubicBezTo>
                <a:cubicBezTo>
                  <a:pt x="2692745" y="896620"/>
                  <a:pt x="2700746" y="904762"/>
                  <a:pt x="2706254" y="914400"/>
                </a:cubicBezTo>
                <a:cubicBezTo>
                  <a:pt x="2713085" y="926354"/>
                  <a:pt x="2716724" y="940141"/>
                  <a:pt x="2724727" y="951345"/>
                </a:cubicBezTo>
                <a:cubicBezTo>
                  <a:pt x="2732319" y="961974"/>
                  <a:pt x="2743200" y="969818"/>
                  <a:pt x="2752436" y="979054"/>
                </a:cubicBezTo>
                <a:cubicBezTo>
                  <a:pt x="2777920" y="1055508"/>
                  <a:pt x="2739384" y="936077"/>
                  <a:pt x="2780145" y="1099127"/>
                </a:cubicBezTo>
                <a:cubicBezTo>
                  <a:pt x="2791742" y="1145518"/>
                  <a:pt x="2785367" y="1124029"/>
                  <a:pt x="2798618" y="1163782"/>
                </a:cubicBezTo>
                <a:cubicBezTo>
                  <a:pt x="2795539" y="1283855"/>
                  <a:pt x="2793997" y="1403977"/>
                  <a:pt x="2789381" y="1524000"/>
                </a:cubicBezTo>
                <a:cubicBezTo>
                  <a:pt x="2785404" y="1627410"/>
                  <a:pt x="2785490" y="1617347"/>
                  <a:pt x="2770909" y="1690254"/>
                </a:cubicBezTo>
                <a:cubicBezTo>
                  <a:pt x="2773988" y="1899612"/>
                  <a:pt x="2780145" y="2108947"/>
                  <a:pt x="2780145" y="2318327"/>
                </a:cubicBezTo>
                <a:cubicBezTo>
                  <a:pt x="2780145" y="2386130"/>
                  <a:pt x="2776316" y="2453940"/>
                  <a:pt x="2770909" y="2521527"/>
                </a:cubicBezTo>
                <a:cubicBezTo>
                  <a:pt x="2770133" y="2531232"/>
                  <a:pt x="2767754" y="2541633"/>
                  <a:pt x="2761672" y="2549236"/>
                </a:cubicBezTo>
                <a:cubicBezTo>
                  <a:pt x="2754737" y="2557904"/>
                  <a:pt x="2744107" y="2563200"/>
                  <a:pt x="2733963" y="2567709"/>
                </a:cubicBezTo>
                <a:cubicBezTo>
                  <a:pt x="2716169" y="2575617"/>
                  <a:pt x="2678545" y="2586182"/>
                  <a:pt x="2678545" y="2586182"/>
                </a:cubicBezTo>
                <a:cubicBezTo>
                  <a:pt x="2669309" y="2583103"/>
                  <a:pt x="2660383" y="2578854"/>
                  <a:pt x="2650836" y="2576945"/>
                </a:cubicBezTo>
                <a:cubicBezTo>
                  <a:pt x="2629488" y="2572675"/>
                  <a:pt x="2607033" y="2573965"/>
                  <a:pt x="2586181" y="2567709"/>
                </a:cubicBezTo>
                <a:cubicBezTo>
                  <a:pt x="2575548" y="2564519"/>
                  <a:pt x="2568616" y="2553745"/>
                  <a:pt x="2558472" y="2549236"/>
                </a:cubicBezTo>
                <a:cubicBezTo>
                  <a:pt x="2540678" y="2541328"/>
                  <a:pt x="2521527" y="2536921"/>
                  <a:pt x="2503054" y="2530763"/>
                </a:cubicBezTo>
                <a:cubicBezTo>
                  <a:pt x="2493818" y="2527684"/>
                  <a:pt x="2484790" y="2523888"/>
                  <a:pt x="2475345" y="2521527"/>
                </a:cubicBezTo>
                <a:cubicBezTo>
                  <a:pt x="2463030" y="2518448"/>
                  <a:pt x="2450559" y="2515939"/>
                  <a:pt x="2438400" y="2512291"/>
                </a:cubicBezTo>
                <a:cubicBezTo>
                  <a:pt x="2419749" y="2506696"/>
                  <a:pt x="2382981" y="2493818"/>
                  <a:pt x="2382981" y="2493818"/>
                </a:cubicBezTo>
                <a:cubicBezTo>
                  <a:pt x="2373745" y="2487660"/>
                  <a:pt x="2362207" y="2484013"/>
                  <a:pt x="2355272" y="2475345"/>
                </a:cubicBezTo>
                <a:cubicBezTo>
                  <a:pt x="2349190" y="2467742"/>
                  <a:pt x="2350390" y="2456344"/>
                  <a:pt x="2346036" y="2447636"/>
                </a:cubicBezTo>
                <a:cubicBezTo>
                  <a:pt x="2330642" y="2416849"/>
                  <a:pt x="2327562" y="2419926"/>
                  <a:pt x="2299854" y="2401454"/>
                </a:cubicBezTo>
                <a:cubicBezTo>
                  <a:pt x="2281874" y="2347511"/>
                  <a:pt x="2304686" y="2397049"/>
                  <a:pt x="2262909" y="2355272"/>
                </a:cubicBezTo>
                <a:cubicBezTo>
                  <a:pt x="2255060" y="2347423"/>
                  <a:pt x="2252286" y="2335412"/>
                  <a:pt x="2244436" y="2327563"/>
                </a:cubicBezTo>
                <a:cubicBezTo>
                  <a:pt x="2236587" y="2319714"/>
                  <a:pt x="2225255" y="2316197"/>
                  <a:pt x="2216727" y="2309091"/>
                </a:cubicBezTo>
                <a:cubicBezTo>
                  <a:pt x="2206692" y="2300729"/>
                  <a:pt x="2199329" y="2289401"/>
                  <a:pt x="2189018" y="2281382"/>
                </a:cubicBezTo>
                <a:cubicBezTo>
                  <a:pt x="2171493" y="2267752"/>
                  <a:pt x="2152073" y="2256751"/>
                  <a:pt x="2133600" y="2244436"/>
                </a:cubicBezTo>
                <a:lnTo>
                  <a:pt x="2078181" y="2207491"/>
                </a:lnTo>
                <a:lnTo>
                  <a:pt x="2050472" y="2189018"/>
                </a:lnTo>
                <a:cubicBezTo>
                  <a:pt x="2041236" y="2182860"/>
                  <a:pt x="2033070" y="2174668"/>
                  <a:pt x="2022763" y="2170545"/>
                </a:cubicBezTo>
                <a:cubicBezTo>
                  <a:pt x="2007369" y="2164387"/>
                  <a:pt x="1991411" y="2159487"/>
                  <a:pt x="1976581" y="2152072"/>
                </a:cubicBezTo>
                <a:cubicBezTo>
                  <a:pt x="1888764" y="2108164"/>
                  <a:pt x="2036421" y="2162783"/>
                  <a:pt x="1893454" y="2115127"/>
                </a:cubicBezTo>
                <a:lnTo>
                  <a:pt x="1865745" y="2105891"/>
                </a:lnTo>
                <a:lnTo>
                  <a:pt x="1838036" y="2096654"/>
                </a:lnTo>
                <a:cubicBezTo>
                  <a:pt x="1825721" y="2087418"/>
                  <a:pt x="1813702" y="2077773"/>
                  <a:pt x="1801091" y="2068945"/>
                </a:cubicBezTo>
                <a:cubicBezTo>
                  <a:pt x="1782903" y="2056213"/>
                  <a:pt x="1761371" y="2047699"/>
                  <a:pt x="1745672" y="2032000"/>
                </a:cubicBezTo>
                <a:lnTo>
                  <a:pt x="1662545" y="1948872"/>
                </a:lnTo>
                <a:cubicBezTo>
                  <a:pt x="1653309" y="1939636"/>
                  <a:pt x="1647228" y="1925293"/>
                  <a:pt x="1634836" y="1921163"/>
                </a:cubicBezTo>
                <a:lnTo>
                  <a:pt x="1607127" y="1911927"/>
                </a:lnTo>
                <a:cubicBezTo>
                  <a:pt x="1594812" y="1899612"/>
                  <a:pt x="1581515" y="1888205"/>
                  <a:pt x="1570181" y="1874982"/>
                </a:cubicBezTo>
                <a:cubicBezTo>
                  <a:pt x="1562957" y="1866554"/>
                  <a:pt x="1559084" y="1855569"/>
                  <a:pt x="1551709" y="1847272"/>
                </a:cubicBezTo>
                <a:cubicBezTo>
                  <a:pt x="1534353" y="1827746"/>
                  <a:pt x="1514764" y="1810327"/>
                  <a:pt x="1496291" y="1791854"/>
                </a:cubicBezTo>
                <a:lnTo>
                  <a:pt x="1403927" y="1699491"/>
                </a:lnTo>
                <a:lnTo>
                  <a:pt x="1376218" y="1671782"/>
                </a:lnTo>
                <a:cubicBezTo>
                  <a:pt x="1366982" y="1662545"/>
                  <a:pt x="1359378" y="1651318"/>
                  <a:pt x="1348509" y="1644072"/>
                </a:cubicBezTo>
                <a:lnTo>
                  <a:pt x="1320800" y="1625600"/>
                </a:lnTo>
                <a:cubicBezTo>
                  <a:pt x="1314642" y="1616364"/>
                  <a:pt x="1310681" y="1605201"/>
                  <a:pt x="1302327" y="1597891"/>
                </a:cubicBezTo>
                <a:cubicBezTo>
                  <a:pt x="1285619" y="1583271"/>
                  <a:pt x="1265382" y="1573260"/>
                  <a:pt x="1246909" y="1560945"/>
                </a:cubicBezTo>
                <a:cubicBezTo>
                  <a:pt x="1237673" y="1554787"/>
                  <a:pt x="1227049" y="1550321"/>
                  <a:pt x="1219200" y="1542472"/>
                </a:cubicBezTo>
                <a:cubicBezTo>
                  <a:pt x="1209964" y="1533236"/>
                  <a:pt x="1201802" y="1522782"/>
                  <a:pt x="1191491" y="1514763"/>
                </a:cubicBezTo>
                <a:cubicBezTo>
                  <a:pt x="1173966" y="1501133"/>
                  <a:pt x="1151771" y="1493517"/>
                  <a:pt x="1136072" y="1477818"/>
                </a:cubicBezTo>
                <a:cubicBezTo>
                  <a:pt x="1100514" y="1442260"/>
                  <a:pt x="1119231" y="1457355"/>
                  <a:pt x="1080654" y="1431636"/>
                </a:cubicBezTo>
                <a:cubicBezTo>
                  <a:pt x="1047690" y="1382190"/>
                  <a:pt x="1070030" y="1411776"/>
                  <a:pt x="1006763" y="1348509"/>
                </a:cubicBezTo>
                <a:lnTo>
                  <a:pt x="979054" y="1320800"/>
                </a:lnTo>
                <a:cubicBezTo>
                  <a:pt x="969818" y="1311564"/>
                  <a:pt x="963028" y="1298933"/>
                  <a:pt x="951345" y="1293091"/>
                </a:cubicBezTo>
                <a:lnTo>
                  <a:pt x="914400" y="1274618"/>
                </a:lnTo>
                <a:cubicBezTo>
                  <a:pt x="905164" y="1262303"/>
                  <a:pt x="897576" y="1248557"/>
                  <a:pt x="886691" y="1237672"/>
                </a:cubicBezTo>
                <a:cubicBezTo>
                  <a:pt x="873016" y="1223997"/>
                  <a:pt x="803378" y="1179052"/>
                  <a:pt x="794327" y="1173018"/>
                </a:cubicBezTo>
                <a:cubicBezTo>
                  <a:pt x="785091" y="1166860"/>
                  <a:pt x="775499" y="1161205"/>
                  <a:pt x="766618" y="1154545"/>
                </a:cubicBezTo>
                <a:cubicBezTo>
                  <a:pt x="754303" y="1145309"/>
                  <a:pt x="742726" y="1134995"/>
                  <a:pt x="729672" y="1126836"/>
                </a:cubicBezTo>
                <a:cubicBezTo>
                  <a:pt x="717996" y="1119539"/>
                  <a:pt x="705042" y="1114521"/>
                  <a:pt x="692727" y="1108363"/>
                </a:cubicBezTo>
                <a:cubicBezTo>
                  <a:pt x="636150" y="1023499"/>
                  <a:pt x="713468" y="1127187"/>
                  <a:pt x="646545" y="1071418"/>
                </a:cubicBezTo>
                <a:cubicBezTo>
                  <a:pt x="634719" y="1061563"/>
                  <a:pt x="629721" y="1045357"/>
                  <a:pt x="618836" y="1034472"/>
                </a:cubicBezTo>
                <a:cubicBezTo>
                  <a:pt x="557684" y="973319"/>
                  <a:pt x="604450" y="1039376"/>
                  <a:pt x="554181" y="979054"/>
                </a:cubicBezTo>
                <a:cubicBezTo>
                  <a:pt x="547075" y="970526"/>
                  <a:pt x="543135" y="959596"/>
                  <a:pt x="535709" y="951345"/>
                </a:cubicBezTo>
                <a:cubicBezTo>
                  <a:pt x="515320" y="928691"/>
                  <a:pt x="487961" y="912050"/>
                  <a:pt x="471054" y="886691"/>
                </a:cubicBezTo>
                <a:cubicBezTo>
                  <a:pt x="452892" y="859448"/>
                  <a:pt x="451539" y="853494"/>
                  <a:pt x="424872" y="831272"/>
                </a:cubicBezTo>
                <a:cubicBezTo>
                  <a:pt x="416344" y="824166"/>
                  <a:pt x="406399" y="818957"/>
                  <a:pt x="397163" y="812800"/>
                </a:cubicBezTo>
                <a:lnTo>
                  <a:pt x="341745" y="729672"/>
                </a:lnTo>
                <a:cubicBezTo>
                  <a:pt x="335587" y="720436"/>
                  <a:pt x="333803" y="705473"/>
                  <a:pt x="323272" y="701963"/>
                </a:cubicBezTo>
                <a:cubicBezTo>
                  <a:pt x="283880" y="688833"/>
                  <a:pt x="230909" y="686570"/>
                  <a:pt x="212436" y="683491"/>
                </a:cubicBezTo>
                <a:close/>
              </a:path>
            </a:pathLst>
          </a:custGeom>
          <a:solidFill>
            <a:srgbClr val="009900">
              <a:alpha val="27843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Freeform 29"/>
          <p:cNvSpPr/>
          <p:nvPr/>
        </p:nvSpPr>
        <p:spPr>
          <a:xfrm>
            <a:off x="1348509" y="4507345"/>
            <a:ext cx="2412172" cy="1280315"/>
          </a:xfrm>
          <a:custGeom>
            <a:avLst/>
            <a:gdLst>
              <a:gd name="connsiteX0" fmla="*/ 822036 w 2412172"/>
              <a:gd name="connsiteY0" fmla="*/ 1154546 h 1280315"/>
              <a:gd name="connsiteX1" fmla="*/ 822036 w 2412172"/>
              <a:gd name="connsiteY1" fmla="*/ 1154546 h 1280315"/>
              <a:gd name="connsiteX2" fmla="*/ 748146 w 2412172"/>
              <a:gd name="connsiteY2" fmla="*/ 1117600 h 1280315"/>
              <a:gd name="connsiteX3" fmla="*/ 665018 w 2412172"/>
              <a:gd name="connsiteY3" fmla="*/ 1071419 h 1280315"/>
              <a:gd name="connsiteX4" fmla="*/ 581891 w 2412172"/>
              <a:gd name="connsiteY4" fmla="*/ 1006764 h 1280315"/>
              <a:gd name="connsiteX5" fmla="*/ 554182 w 2412172"/>
              <a:gd name="connsiteY5" fmla="*/ 988291 h 1280315"/>
              <a:gd name="connsiteX6" fmla="*/ 480291 w 2412172"/>
              <a:gd name="connsiteY6" fmla="*/ 969819 h 1280315"/>
              <a:gd name="connsiteX7" fmla="*/ 424873 w 2412172"/>
              <a:gd name="connsiteY7" fmla="*/ 932873 h 1280315"/>
              <a:gd name="connsiteX8" fmla="*/ 397164 w 2412172"/>
              <a:gd name="connsiteY8" fmla="*/ 914400 h 1280315"/>
              <a:gd name="connsiteX9" fmla="*/ 314036 w 2412172"/>
              <a:gd name="connsiteY9" fmla="*/ 840510 h 1280315"/>
              <a:gd name="connsiteX10" fmla="*/ 277091 w 2412172"/>
              <a:gd name="connsiteY10" fmla="*/ 785091 h 1280315"/>
              <a:gd name="connsiteX11" fmla="*/ 258618 w 2412172"/>
              <a:gd name="connsiteY11" fmla="*/ 757382 h 1280315"/>
              <a:gd name="connsiteX12" fmla="*/ 230909 w 2412172"/>
              <a:gd name="connsiteY12" fmla="*/ 729673 h 1280315"/>
              <a:gd name="connsiteX13" fmla="*/ 193964 w 2412172"/>
              <a:gd name="connsiteY13" fmla="*/ 683491 h 1280315"/>
              <a:gd name="connsiteX14" fmla="*/ 166255 w 2412172"/>
              <a:gd name="connsiteY14" fmla="*/ 646546 h 1280315"/>
              <a:gd name="connsiteX15" fmla="*/ 110836 w 2412172"/>
              <a:gd name="connsiteY15" fmla="*/ 591128 h 1280315"/>
              <a:gd name="connsiteX16" fmla="*/ 73891 w 2412172"/>
              <a:gd name="connsiteY16" fmla="*/ 535710 h 1280315"/>
              <a:gd name="connsiteX17" fmla="*/ 55418 w 2412172"/>
              <a:gd name="connsiteY17" fmla="*/ 461819 h 1280315"/>
              <a:gd name="connsiteX18" fmla="*/ 36946 w 2412172"/>
              <a:gd name="connsiteY18" fmla="*/ 387928 h 1280315"/>
              <a:gd name="connsiteX19" fmla="*/ 27709 w 2412172"/>
              <a:gd name="connsiteY19" fmla="*/ 350982 h 1280315"/>
              <a:gd name="connsiteX20" fmla="*/ 18473 w 2412172"/>
              <a:gd name="connsiteY20" fmla="*/ 323273 h 1280315"/>
              <a:gd name="connsiteX21" fmla="*/ 0 w 2412172"/>
              <a:gd name="connsiteY21" fmla="*/ 258619 h 1280315"/>
              <a:gd name="connsiteX22" fmla="*/ 9236 w 2412172"/>
              <a:gd name="connsiteY22" fmla="*/ 184728 h 1280315"/>
              <a:gd name="connsiteX23" fmla="*/ 18473 w 2412172"/>
              <a:gd name="connsiteY23" fmla="*/ 157019 h 1280315"/>
              <a:gd name="connsiteX24" fmla="*/ 46182 w 2412172"/>
              <a:gd name="connsiteY24" fmla="*/ 138546 h 1280315"/>
              <a:gd name="connsiteX25" fmla="*/ 64655 w 2412172"/>
              <a:gd name="connsiteY25" fmla="*/ 110837 h 1280315"/>
              <a:gd name="connsiteX26" fmla="*/ 92364 w 2412172"/>
              <a:gd name="connsiteY26" fmla="*/ 92364 h 1280315"/>
              <a:gd name="connsiteX27" fmla="*/ 129309 w 2412172"/>
              <a:gd name="connsiteY27" fmla="*/ 64655 h 1280315"/>
              <a:gd name="connsiteX28" fmla="*/ 184727 w 2412172"/>
              <a:gd name="connsiteY28" fmla="*/ 27710 h 1280315"/>
              <a:gd name="connsiteX29" fmla="*/ 212436 w 2412172"/>
              <a:gd name="connsiteY29" fmla="*/ 9237 h 1280315"/>
              <a:gd name="connsiteX30" fmla="*/ 240146 w 2412172"/>
              <a:gd name="connsiteY30" fmla="*/ 0 h 1280315"/>
              <a:gd name="connsiteX31" fmla="*/ 406400 w 2412172"/>
              <a:gd name="connsiteY31" fmla="*/ 9237 h 1280315"/>
              <a:gd name="connsiteX32" fmla="*/ 471055 w 2412172"/>
              <a:gd name="connsiteY32" fmla="*/ 55419 h 1280315"/>
              <a:gd name="connsiteX33" fmla="*/ 508000 w 2412172"/>
              <a:gd name="connsiteY33" fmla="*/ 64655 h 1280315"/>
              <a:gd name="connsiteX34" fmla="*/ 535709 w 2412172"/>
              <a:gd name="connsiteY34" fmla="*/ 83128 h 1280315"/>
              <a:gd name="connsiteX35" fmla="*/ 591127 w 2412172"/>
              <a:gd name="connsiteY35" fmla="*/ 101600 h 1280315"/>
              <a:gd name="connsiteX36" fmla="*/ 618836 w 2412172"/>
              <a:gd name="connsiteY36" fmla="*/ 110837 h 1280315"/>
              <a:gd name="connsiteX37" fmla="*/ 683491 w 2412172"/>
              <a:gd name="connsiteY37" fmla="*/ 138546 h 1280315"/>
              <a:gd name="connsiteX38" fmla="*/ 775855 w 2412172"/>
              <a:gd name="connsiteY38" fmla="*/ 157019 h 1280315"/>
              <a:gd name="connsiteX39" fmla="*/ 858982 w 2412172"/>
              <a:gd name="connsiteY39" fmla="*/ 184728 h 1280315"/>
              <a:gd name="connsiteX40" fmla="*/ 886691 w 2412172"/>
              <a:gd name="connsiteY40" fmla="*/ 193964 h 1280315"/>
              <a:gd name="connsiteX41" fmla="*/ 923636 w 2412172"/>
              <a:gd name="connsiteY41" fmla="*/ 203200 h 1280315"/>
              <a:gd name="connsiteX42" fmla="*/ 979055 w 2412172"/>
              <a:gd name="connsiteY42" fmla="*/ 221673 h 1280315"/>
              <a:gd name="connsiteX43" fmla="*/ 1034473 w 2412172"/>
              <a:gd name="connsiteY43" fmla="*/ 230910 h 1280315"/>
              <a:gd name="connsiteX44" fmla="*/ 1089891 w 2412172"/>
              <a:gd name="connsiteY44" fmla="*/ 249382 h 1280315"/>
              <a:gd name="connsiteX45" fmla="*/ 1163782 w 2412172"/>
              <a:gd name="connsiteY45" fmla="*/ 277091 h 1280315"/>
              <a:gd name="connsiteX46" fmla="*/ 1219200 w 2412172"/>
              <a:gd name="connsiteY46" fmla="*/ 295564 h 1280315"/>
              <a:gd name="connsiteX47" fmla="*/ 1274618 w 2412172"/>
              <a:gd name="connsiteY47" fmla="*/ 323273 h 1280315"/>
              <a:gd name="connsiteX48" fmla="*/ 1311564 w 2412172"/>
              <a:gd name="connsiteY48" fmla="*/ 341746 h 1280315"/>
              <a:gd name="connsiteX49" fmla="*/ 1394691 w 2412172"/>
              <a:gd name="connsiteY49" fmla="*/ 360219 h 1280315"/>
              <a:gd name="connsiteX50" fmla="*/ 1459346 w 2412172"/>
              <a:gd name="connsiteY50" fmla="*/ 397164 h 1280315"/>
              <a:gd name="connsiteX51" fmla="*/ 1542473 w 2412172"/>
              <a:gd name="connsiteY51" fmla="*/ 434110 h 1280315"/>
              <a:gd name="connsiteX52" fmla="*/ 1560946 w 2412172"/>
              <a:gd name="connsiteY52" fmla="*/ 461819 h 1280315"/>
              <a:gd name="connsiteX53" fmla="*/ 1597891 w 2412172"/>
              <a:gd name="connsiteY53" fmla="*/ 471055 h 1280315"/>
              <a:gd name="connsiteX54" fmla="*/ 1625600 w 2412172"/>
              <a:gd name="connsiteY54" fmla="*/ 480291 h 1280315"/>
              <a:gd name="connsiteX55" fmla="*/ 1653309 w 2412172"/>
              <a:gd name="connsiteY55" fmla="*/ 498764 h 1280315"/>
              <a:gd name="connsiteX56" fmla="*/ 1717964 w 2412172"/>
              <a:gd name="connsiteY56" fmla="*/ 517237 h 1280315"/>
              <a:gd name="connsiteX57" fmla="*/ 1745673 w 2412172"/>
              <a:gd name="connsiteY57" fmla="*/ 535710 h 1280315"/>
              <a:gd name="connsiteX58" fmla="*/ 1874982 w 2412172"/>
              <a:gd name="connsiteY58" fmla="*/ 563419 h 1280315"/>
              <a:gd name="connsiteX59" fmla="*/ 1902691 w 2412172"/>
              <a:gd name="connsiteY59" fmla="*/ 572655 h 1280315"/>
              <a:gd name="connsiteX60" fmla="*/ 1967346 w 2412172"/>
              <a:gd name="connsiteY60" fmla="*/ 591128 h 1280315"/>
              <a:gd name="connsiteX61" fmla="*/ 2013527 w 2412172"/>
              <a:gd name="connsiteY61" fmla="*/ 600364 h 1280315"/>
              <a:gd name="connsiteX62" fmla="*/ 2068946 w 2412172"/>
              <a:gd name="connsiteY62" fmla="*/ 618837 h 1280315"/>
              <a:gd name="connsiteX63" fmla="*/ 2096655 w 2412172"/>
              <a:gd name="connsiteY63" fmla="*/ 674255 h 1280315"/>
              <a:gd name="connsiteX64" fmla="*/ 2105891 w 2412172"/>
              <a:gd name="connsiteY64" fmla="*/ 701964 h 1280315"/>
              <a:gd name="connsiteX65" fmla="*/ 2133600 w 2412172"/>
              <a:gd name="connsiteY65" fmla="*/ 720437 h 1280315"/>
              <a:gd name="connsiteX66" fmla="*/ 2161309 w 2412172"/>
              <a:gd name="connsiteY66" fmla="*/ 775855 h 1280315"/>
              <a:gd name="connsiteX67" fmla="*/ 2170546 w 2412172"/>
              <a:gd name="connsiteY67" fmla="*/ 803564 h 1280315"/>
              <a:gd name="connsiteX68" fmla="*/ 2235200 w 2412172"/>
              <a:gd name="connsiteY68" fmla="*/ 877455 h 1280315"/>
              <a:gd name="connsiteX69" fmla="*/ 2244436 w 2412172"/>
              <a:gd name="connsiteY69" fmla="*/ 905164 h 1280315"/>
              <a:gd name="connsiteX70" fmla="*/ 2281382 w 2412172"/>
              <a:gd name="connsiteY70" fmla="*/ 960582 h 1280315"/>
              <a:gd name="connsiteX71" fmla="*/ 2364509 w 2412172"/>
              <a:gd name="connsiteY71" fmla="*/ 1006764 h 1280315"/>
              <a:gd name="connsiteX72" fmla="*/ 2382982 w 2412172"/>
              <a:gd name="connsiteY72" fmla="*/ 1034473 h 1280315"/>
              <a:gd name="connsiteX73" fmla="*/ 2410691 w 2412172"/>
              <a:gd name="connsiteY73" fmla="*/ 1052946 h 1280315"/>
              <a:gd name="connsiteX74" fmla="*/ 2401455 w 2412172"/>
              <a:gd name="connsiteY74" fmla="*/ 1136073 h 1280315"/>
              <a:gd name="connsiteX75" fmla="*/ 2382982 w 2412172"/>
              <a:gd name="connsiteY75" fmla="*/ 1191491 h 1280315"/>
              <a:gd name="connsiteX76" fmla="*/ 2355273 w 2412172"/>
              <a:gd name="connsiteY76" fmla="*/ 1219200 h 1280315"/>
              <a:gd name="connsiteX77" fmla="*/ 2299855 w 2412172"/>
              <a:gd name="connsiteY77" fmla="*/ 1256146 h 1280315"/>
              <a:gd name="connsiteX78" fmla="*/ 1911927 w 2412172"/>
              <a:gd name="connsiteY78" fmla="*/ 1274619 h 1280315"/>
              <a:gd name="connsiteX79" fmla="*/ 1311564 w 2412172"/>
              <a:gd name="connsiteY79" fmla="*/ 1265382 h 1280315"/>
              <a:gd name="connsiteX80" fmla="*/ 1209964 w 2412172"/>
              <a:gd name="connsiteY80" fmla="*/ 1256146 h 1280315"/>
              <a:gd name="connsiteX81" fmla="*/ 1154546 w 2412172"/>
              <a:gd name="connsiteY81" fmla="*/ 1237673 h 1280315"/>
              <a:gd name="connsiteX82" fmla="*/ 1126836 w 2412172"/>
              <a:gd name="connsiteY82" fmla="*/ 1228437 h 1280315"/>
              <a:gd name="connsiteX83" fmla="*/ 1099127 w 2412172"/>
              <a:gd name="connsiteY83" fmla="*/ 1219200 h 1280315"/>
              <a:gd name="connsiteX84" fmla="*/ 1034473 w 2412172"/>
              <a:gd name="connsiteY84" fmla="*/ 1209964 h 1280315"/>
              <a:gd name="connsiteX85" fmla="*/ 951346 w 2412172"/>
              <a:gd name="connsiteY85" fmla="*/ 1182255 h 1280315"/>
              <a:gd name="connsiteX86" fmla="*/ 923636 w 2412172"/>
              <a:gd name="connsiteY86" fmla="*/ 1173019 h 1280315"/>
              <a:gd name="connsiteX87" fmla="*/ 895927 w 2412172"/>
              <a:gd name="connsiteY87" fmla="*/ 1163782 h 1280315"/>
              <a:gd name="connsiteX88" fmla="*/ 822036 w 2412172"/>
              <a:gd name="connsiteY88" fmla="*/ 1154546 h 1280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2412172" h="1280315">
                <a:moveTo>
                  <a:pt x="822036" y="1154546"/>
                </a:moveTo>
                <a:lnTo>
                  <a:pt x="822036" y="1154546"/>
                </a:lnTo>
                <a:cubicBezTo>
                  <a:pt x="797406" y="1142231"/>
                  <a:pt x="773215" y="1128995"/>
                  <a:pt x="748146" y="1117600"/>
                </a:cubicBezTo>
                <a:cubicBezTo>
                  <a:pt x="705557" y="1098241"/>
                  <a:pt x="714439" y="1120840"/>
                  <a:pt x="665018" y="1071419"/>
                </a:cubicBezTo>
                <a:cubicBezTo>
                  <a:pt x="621610" y="1028011"/>
                  <a:pt x="648177" y="1050956"/>
                  <a:pt x="581891" y="1006764"/>
                </a:cubicBezTo>
                <a:cubicBezTo>
                  <a:pt x="572655" y="1000606"/>
                  <a:pt x="565067" y="990468"/>
                  <a:pt x="554182" y="988291"/>
                </a:cubicBezTo>
                <a:cubicBezTo>
                  <a:pt x="498453" y="977146"/>
                  <a:pt x="522893" y="984019"/>
                  <a:pt x="480291" y="969819"/>
                </a:cubicBezTo>
                <a:lnTo>
                  <a:pt x="424873" y="932873"/>
                </a:lnTo>
                <a:lnTo>
                  <a:pt x="397164" y="914400"/>
                </a:lnTo>
                <a:cubicBezTo>
                  <a:pt x="363848" y="892189"/>
                  <a:pt x="339344" y="878472"/>
                  <a:pt x="314036" y="840510"/>
                </a:cubicBezTo>
                <a:lnTo>
                  <a:pt x="277091" y="785091"/>
                </a:lnTo>
                <a:cubicBezTo>
                  <a:pt x="270933" y="775855"/>
                  <a:pt x="266467" y="765231"/>
                  <a:pt x="258618" y="757382"/>
                </a:cubicBezTo>
                <a:lnTo>
                  <a:pt x="230909" y="729673"/>
                </a:lnTo>
                <a:cubicBezTo>
                  <a:pt x="212929" y="675730"/>
                  <a:pt x="235741" y="725268"/>
                  <a:pt x="193964" y="683491"/>
                </a:cubicBezTo>
                <a:cubicBezTo>
                  <a:pt x="183079" y="672606"/>
                  <a:pt x="176553" y="657988"/>
                  <a:pt x="166255" y="646546"/>
                </a:cubicBezTo>
                <a:cubicBezTo>
                  <a:pt x="148778" y="627128"/>
                  <a:pt x="125327" y="612865"/>
                  <a:pt x="110836" y="591128"/>
                </a:cubicBezTo>
                <a:lnTo>
                  <a:pt x="73891" y="535710"/>
                </a:lnTo>
                <a:cubicBezTo>
                  <a:pt x="56236" y="482741"/>
                  <a:pt x="72135" y="534261"/>
                  <a:pt x="55418" y="461819"/>
                </a:cubicBezTo>
                <a:cubicBezTo>
                  <a:pt x="49709" y="437081"/>
                  <a:pt x="43104" y="412558"/>
                  <a:pt x="36946" y="387928"/>
                </a:cubicBezTo>
                <a:cubicBezTo>
                  <a:pt x="33867" y="375613"/>
                  <a:pt x="31723" y="363025"/>
                  <a:pt x="27709" y="350982"/>
                </a:cubicBezTo>
                <a:cubicBezTo>
                  <a:pt x="24630" y="341746"/>
                  <a:pt x="21148" y="332634"/>
                  <a:pt x="18473" y="323273"/>
                </a:cubicBezTo>
                <a:cubicBezTo>
                  <a:pt x="-4723" y="242090"/>
                  <a:pt x="22145" y="325056"/>
                  <a:pt x="0" y="258619"/>
                </a:cubicBezTo>
                <a:cubicBezTo>
                  <a:pt x="3079" y="233989"/>
                  <a:pt x="4796" y="209150"/>
                  <a:pt x="9236" y="184728"/>
                </a:cubicBezTo>
                <a:cubicBezTo>
                  <a:pt x="10978" y="175149"/>
                  <a:pt x="12391" y="164622"/>
                  <a:pt x="18473" y="157019"/>
                </a:cubicBezTo>
                <a:cubicBezTo>
                  <a:pt x="25408" y="148351"/>
                  <a:pt x="36946" y="144704"/>
                  <a:pt x="46182" y="138546"/>
                </a:cubicBezTo>
                <a:cubicBezTo>
                  <a:pt x="52340" y="129310"/>
                  <a:pt x="56806" y="118686"/>
                  <a:pt x="64655" y="110837"/>
                </a:cubicBezTo>
                <a:cubicBezTo>
                  <a:pt x="72504" y="102988"/>
                  <a:pt x="83331" y="98816"/>
                  <a:pt x="92364" y="92364"/>
                </a:cubicBezTo>
                <a:cubicBezTo>
                  <a:pt x="104890" y="83416"/>
                  <a:pt x="116698" y="73483"/>
                  <a:pt x="129309" y="64655"/>
                </a:cubicBezTo>
                <a:cubicBezTo>
                  <a:pt x="147497" y="51923"/>
                  <a:pt x="166254" y="40025"/>
                  <a:pt x="184727" y="27710"/>
                </a:cubicBezTo>
                <a:cubicBezTo>
                  <a:pt x="193963" y="21552"/>
                  <a:pt x="201905" y="12747"/>
                  <a:pt x="212436" y="9237"/>
                </a:cubicBezTo>
                <a:lnTo>
                  <a:pt x="240146" y="0"/>
                </a:lnTo>
                <a:cubicBezTo>
                  <a:pt x="295564" y="3079"/>
                  <a:pt x="351406" y="1738"/>
                  <a:pt x="406400" y="9237"/>
                </a:cubicBezTo>
                <a:cubicBezTo>
                  <a:pt x="453267" y="15628"/>
                  <a:pt x="435282" y="34977"/>
                  <a:pt x="471055" y="55419"/>
                </a:cubicBezTo>
                <a:cubicBezTo>
                  <a:pt x="482076" y="61717"/>
                  <a:pt x="495685" y="61576"/>
                  <a:pt x="508000" y="64655"/>
                </a:cubicBezTo>
                <a:cubicBezTo>
                  <a:pt x="517236" y="70813"/>
                  <a:pt x="525565" y="78620"/>
                  <a:pt x="535709" y="83128"/>
                </a:cubicBezTo>
                <a:cubicBezTo>
                  <a:pt x="553503" y="91036"/>
                  <a:pt x="572654" y="95442"/>
                  <a:pt x="591127" y="101600"/>
                </a:cubicBezTo>
                <a:cubicBezTo>
                  <a:pt x="600363" y="104679"/>
                  <a:pt x="610128" y="106483"/>
                  <a:pt x="618836" y="110837"/>
                </a:cubicBezTo>
                <a:cubicBezTo>
                  <a:pt x="641427" y="122133"/>
                  <a:pt x="659027" y="133110"/>
                  <a:pt x="683491" y="138546"/>
                </a:cubicBezTo>
                <a:cubicBezTo>
                  <a:pt x="747705" y="152815"/>
                  <a:pt x="723266" y="141243"/>
                  <a:pt x="775855" y="157019"/>
                </a:cubicBezTo>
                <a:cubicBezTo>
                  <a:pt x="775940" y="157044"/>
                  <a:pt x="845086" y="180096"/>
                  <a:pt x="858982" y="184728"/>
                </a:cubicBezTo>
                <a:cubicBezTo>
                  <a:pt x="868218" y="187807"/>
                  <a:pt x="877246" y="191603"/>
                  <a:pt x="886691" y="193964"/>
                </a:cubicBezTo>
                <a:cubicBezTo>
                  <a:pt x="899006" y="197043"/>
                  <a:pt x="911477" y="199552"/>
                  <a:pt x="923636" y="203200"/>
                </a:cubicBezTo>
                <a:cubicBezTo>
                  <a:pt x="942287" y="208795"/>
                  <a:pt x="959848" y="218472"/>
                  <a:pt x="979055" y="221673"/>
                </a:cubicBezTo>
                <a:cubicBezTo>
                  <a:pt x="997528" y="224752"/>
                  <a:pt x="1016305" y="226368"/>
                  <a:pt x="1034473" y="230910"/>
                </a:cubicBezTo>
                <a:cubicBezTo>
                  <a:pt x="1053363" y="235633"/>
                  <a:pt x="1089891" y="249382"/>
                  <a:pt x="1089891" y="249382"/>
                </a:cubicBezTo>
                <a:cubicBezTo>
                  <a:pt x="1138112" y="281530"/>
                  <a:pt x="1096179" y="258654"/>
                  <a:pt x="1163782" y="277091"/>
                </a:cubicBezTo>
                <a:cubicBezTo>
                  <a:pt x="1182568" y="282214"/>
                  <a:pt x="1219200" y="295564"/>
                  <a:pt x="1219200" y="295564"/>
                </a:cubicBezTo>
                <a:cubicBezTo>
                  <a:pt x="1272450" y="331065"/>
                  <a:pt x="1221082" y="300329"/>
                  <a:pt x="1274618" y="323273"/>
                </a:cubicBezTo>
                <a:cubicBezTo>
                  <a:pt x="1287274" y="328697"/>
                  <a:pt x="1298502" y="337392"/>
                  <a:pt x="1311564" y="341746"/>
                </a:cubicBezTo>
                <a:cubicBezTo>
                  <a:pt x="1364267" y="359313"/>
                  <a:pt x="1347309" y="342450"/>
                  <a:pt x="1394691" y="360219"/>
                </a:cubicBezTo>
                <a:cubicBezTo>
                  <a:pt x="1512641" y="404451"/>
                  <a:pt x="1362874" y="354287"/>
                  <a:pt x="1459346" y="397164"/>
                </a:cubicBezTo>
                <a:cubicBezTo>
                  <a:pt x="1558267" y="441129"/>
                  <a:pt x="1479765" y="392304"/>
                  <a:pt x="1542473" y="434110"/>
                </a:cubicBezTo>
                <a:cubicBezTo>
                  <a:pt x="1548631" y="443346"/>
                  <a:pt x="1551710" y="455661"/>
                  <a:pt x="1560946" y="461819"/>
                </a:cubicBezTo>
                <a:cubicBezTo>
                  <a:pt x="1571508" y="468860"/>
                  <a:pt x="1585685" y="467568"/>
                  <a:pt x="1597891" y="471055"/>
                </a:cubicBezTo>
                <a:cubicBezTo>
                  <a:pt x="1607252" y="473730"/>
                  <a:pt x="1616364" y="477212"/>
                  <a:pt x="1625600" y="480291"/>
                </a:cubicBezTo>
                <a:cubicBezTo>
                  <a:pt x="1634836" y="486449"/>
                  <a:pt x="1643106" y="494391"/>
                  <a:pt x="1653309" y="498764"/>
                </a:cubicBezTo>
                <a:cubicBezTo>
                  <a:pt x="1694753" y="516526"/>
                  <a:pt x="1682007" y="499258"/>
                  <a:pt x="1717964" y="517237"/>
                </a:cubicBezTo>
                <a:cubicBezTo>
                  <a:pt x="1727893" y="522202"/>
                  <a:pt x="1735241" y="531916"/>
                  <a:pt x="1745673" y="535710"/>
                </a:cubicBezTo>
                <a:cubicBezTo>
                  <a:pt x="1806597" y="557864"/>
                  <a:pt x="1817488" y="550642"/>
                  <a:pt x="1874982" y="563419"/>
                </a:cubicBezTo>
                <a:cubicBezTo>
                  <a:pt x="1884486" y="565531"/>
                  <a:pt x="1893366" y="569857"/>
                  <a:pt x="1902691" y="572655"/>
                </a:cubicBezTo>
                <a:cubicBezTo>
                  <a:pt x="1924160" y="579096"/>
                  <a:pt x="1945601" y="585692"/>
                  <a:pt x="1967346" y="591128"/>
                </a:cubicBezTo>
                <a:cubicBezTo>
                  <a:pt x="1982576" y="594935"/>
                  <a:pt x="1998382" y="596233"/>
                  <a:pt x="2013527" y="600364"/>
                </a:cubicBezTo>
                <a:cubicBezTo>
                  <a:pt x="2032313" y="605487"/>
                  <a:pt x="2068946" y="618837"/>
                  <a:pt x="2068946" y="618837"/>
                </a:cubicBezTo>
                <a:cubicBezTo>
                  <a:pt x="2092161" y="688484"/>
                  <a:pt x="2060845" y="602636"/>
                  <a:pt x="2096655" y="674255"/>
                </a:cubicBezTo>
                <a:cubicBezTo>
                  <a:pt x="2101009" y="682963"/>
                  <a:pt x="2099809" y="694361"/>
                  <a:pt x="2105891" y="701964"/>
                </a:cubicBezTo>
                <a:cubicBezTo>
                  <a:pt x="2112826" y="710632"/>
                  <a:pt x="2124364" y="714279"/>
                  <a:pt x="2133600" y="720437"/>
                </a:cubicBezTo>
                <a:cubicBezTo>
                  <a:pt x="2156813" y="790077"/>
                  <a:pt x="2125502" y="704243"/>
                  <a:pt x="2161309" y="775855"/>
                </a:cubicBezTo>
                <a:cubicBezTo>
                  <a:pt x="2165663" y="784563"/>
                  <a:pt x="2165818" y="795053"/>
                  <a:pt x="2170546" y="803564"/>
                </a:cubicBezTo>
                <a:cubicBezTo>
                  <a:pt x="2202240" y="860612"/>
                  <a:pt x="2194723" y="850470"/>
                  <a:pt x="2235200" y="877455"/>
                </a:cubicBezTo>
                <a:cubicBezTo>
                  <a:pt x="2238279" y="886691"/>
                  <a:pt x="2239708" y="896653"/>
                  <a:pt x="2244436" y="905164"/>
                </a:cubicBezTo>
                <a:cubicBezTo>
                  <a:pt x="2255218" y="924572"/>
                  <a:pt x="2262909" y="948267"/>
                  <a:pt x="2281382" y="960582"/>
                </a:cubicBezTo>
                <a:cubicBezTo>
                  <a:pt x="2344901" y="1002929"/>
                  <a:pt x="2315738" y="990507"/>
                  <a:pt x="2364509" y="1006764"/>
                </a:cubicBezTo>
                <a:cubicBezTo>
                  <a:pt x="2370667" y="1016000"/>
                  <a:pt x="2375133" y="1026624"/>
                  <a:pt x="2382982" y="1034473"/>
                </a:cubicBezTo>
                <a:cubicBezTo>
                  <a:pt x="2390831" y="1042322"/>
                  <a:pt x="2408705" y="1042024"/>
                  <a:pt x="2410691" y="1052946"/>
                </a:cubicBezTo>
                <a:cubicBezTo>
                  <a:pt x="2415678" y="1080376"/>
                  <a:pt x="2406923" y="1108735"/>
                  <a:pt x="2401455" y="1136073"/>
                </a:cubicBezTo>
                <a:cubicBezTo>
                  <a:pt x="2397636" y="1155167"/>
                  <a:pt x="2396751" y="1177722"/>
                  <a:pt x="2382982" y="1191491"/>
                </a:cubicBezTo>
                <a:cubicBezTo>
                  <a:pt x="2373746" y="1200727"/>
                  <a:pt x="2365584" y="1211181"/>
                  <a:pt x="2355273" y="1219200"/>
                </a:cubicBezTo>
                <a:cubicBezTo>
                  <a:pt x="2337748" y="1232830"/>
                  <a:pt x="2320917" y="1249125"/>
                  <a:pt x="2299855" y="1256146"/>
                </a:cubicBezTo>
                <a:cubicBezTo>
                  <a:pt x="2158197" y="1303364"/>
                  <a:pt x="2281879" y="1265132"/>
                  <a:pt x="1911927" y="1274619"/>
                </a:cubicBezTo>
                <a:lnTo>
                  <a:pt x="1311564" y="1265382"/>
                </a:lnTo>
                <a:cubicBezTo>
                  <a:pt x="1277569" y="1264487"/>
                  <a:pt x="1243453" y="1262056"/>
                  <a:pt x="1209964" y="1256146"/>
                </a:cubicBezTo>
                <a:cubicBezTo>
                  <a:pt x="1190788" y="1252762"/>
                  <a:pt x="1173019" y="1243831"/>
                  <a:pt x="1154546" y="1237673"/>
                </a:cubicBezTo>
                <a:lnTo>
                  <a:pt x="1126836" y="1228437"/>
                </a:lnTo>
                <a:cubicBezTo>
                  <a:pt x="1117600" y="1225358"/>
                  <a:pt x="1108765" y="1220577"/>
                  <a:pt x="1099127" y="1219200"/>
                </a:cubicBezTo>
                <a:lnTo>
                  <a:pt x="1034473" y="1209964"/>
                </a:lnTo>
                <a:lnTo>
                  <a:pt x="951346" y="1182255"/>
                </a:lnTo>
                <a:lnTo>
                  <a:pt x="923636" y="1173019"/>
                </a:lnTo>
                <a:cubicBezTo>
                  <a:pt x="914400" y="1169940"/>
                  <a:pt x="905663" y="1163782"/>
                  <a:pt x="895927" y="1163782"/>
                </a:cubicBezTo>
                <a:lnTo>
                  <a:pt x="822036" y="1154546"/>
                </a:lnTo>
                <a:close/>
              </a:path>
            </a:pathLst>
          </a:custGeom>
          <a:solidFill>
            <a:srgbClr val="FF0000">
              <a:alpha val="2902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9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Discussion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1"/>
            <a:ext cx="8260327" cy="4597976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Discussion</a:t>
            </a:r>
          </a:p>
          <a:p>
            <a:endParaRPr lang="en-GB" sz="2800" dirty="0" smtClean="0"/>
          </a:p>
          <a:p>
            <a:pPr lvl="1"/>
            <a:r>
              <a:rPr lang="en-GB" sz="2000" dirty="0" smtClean="0"/>
              <a:t>Given the drawbacks of proposals 1 and 2, we’d suggest to further develop proposal 3.</a:t>
            </a:r>
          </a:p>
          <a:p>
            <a:pPr lvl="1"/>
            <a:r>
              <a:rPr lang="en-GB" sz="2000" dirty="0" smtClean="0"/>
              <a:t>Since the index-value of each unit is calculated quarterly, an update to the list of units with reporting concerns can be produced quarterly as well.</a:t>
            </a:r>
          </a:p>
          <a:p>
            <a:pPr lvl="1"/>
            <a:r>
              <a:rPr lang="en-GB" sz="2000" dirty="0" smtClean="0"/>
              <a:t>Additional qualifying information could be easily incorporated (e.g. mean reporting time of SIG/NOT/TRE events).</a:t>
            </a:r>
          </a:p>
          <a:p>
            <a:pPr lvl="1"/>
            <a:r>
              <a:rPr lang="en-GB" sz="2000" dirty="0" smtClean="0"/>
              <a:t>The graph format might allow further refinement (e.g. by varying colour and size of the bullets).</a:t>
            </a:r>
          </a:p>
          <a:p>
            <a:pPr lvl="1"/>
            <a:r>
              <a:rPr lang="en-GB" sz="2000" dirty="0" smtClean="0"/>
              <a:t>This approach might be of use for the member performance dashboard as well.</a:t>
            </a:r>
          </a:p>
        </p:txBody>
      </p:sp>
    </p:spTree>
    <p:extLst>
      <p:ext uri="{BB962C8B-B14F-4D97-AF65-F5344CB8AC3E}">
        <p14:creationId xmlns:p14="http://schemas.microsoft.com/office/powerpoint/2010/main" val="14777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Conclusion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1"/>
            <a:ext cx="8260327" cy="459797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Summary proposal</a:t>
            </a:r>
          </a:p>
          <a:p>
            <a:endParaRPr lang="en-GB" sz="2800" dirty="0" smtClean="0"/>
          </a:p>
          <a:p>
            <a:pPr lvl="1"/>
            <a:r>
              <a:rPr lang="en-GB" sz="2000" dirty="0" smtClean="0"/>
              <a:t>Audit: at this stage, focus on further collaboration with PR teams to get useful feedback on event reporting (AIP, power histories).</a:t>
            </a:r>
          </a:p>
          <a:p>
            <a:pPr lvl="1"/>
            <a:r>
              <a:rPr lang="en-GB" sz="2000" dirty="0" smtClean="0"/>
              <a:t>Low reporters: implement proposal 3, generate periodic report for ELT, LLT, maybe WANO Reps.</a:t>
            </a:r>
          </a:p>
          <a:p>
            <a:pPr lvl="1"/>
            <a:r>
              <a:rPr lang="en-GB" sz="2000" dirty="0" smtClean="0"/>
              <a:t>Complement with RC input w/r to low reporters, to ensure site-specific explanatory information is included.</a:t>
            </a:r>
          </a:p>
        </p:txBody>
      </p:sp>
    </p:spTree>
    <p:extLst>
      <p:ext uri="{BB962C8B-B14F-4D97-AF65-F5344CB8AC3E}">
        <p14:creationId xmlns:p14="http://schemas.microsoft.com/office/powerpoint/2010/main" val="4709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 Reporting concerns – Context (FYI)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2694" y="1413165"/>
            <a:ext cx="8260327" cy="4867562"/>
          </a:xfrm>
        </p:spPr>
        <p:txBody>
          <a:bodyPr>
            <a:normAutofit/>
          </a:bodyPr>
          <a:lstStyle/>
          <a:p>
            <a:pPr marL="342900" lvl="1" indent="-342900">
              <a:buSzPct val="95000"/>
            </a:pPr>
            <a:r>
              <a:rPr lang="en-GB" sz="1800" b="1" dirty="0" smtClean="0"/>
              <a:t>ELT October 2018 – Discussion of PA Annual Programme Report</a:t>
            </a:r>
          </a:p>
          <a:p>
            <a:pPr marL="703263" lvl="2" indent="-342900">
              <a:buSzPct val="95000"/>
            </a:pPr>
            <a:r>
              <a:rPr lang="en-GB" sz="1800" dirty="0" smtClean="0"/>
              <a:t>Low event reporting was raised as a cross cutting issue in the Internal Assessment Report</a:t>
            </a:r>
          </a:p>
          <a:p>
            <a:pPr marL="703263" lvl="2" indent="-342900">
              <a:buSzPct val="95000"/>
            </a:pPr>
            <a:r>
              <a:rPr lang="en-GB" sz="1800" dirty="0" smtClean="0"/>
              <a:t>Need to have a more detailed analysis of non-reporting by members; particular plants might have unique reasons for low reporting; RCs might provide a more informative view.</a:t>
            </a:r>
          </a:p>
          <a:p>
            <a:pPr marL="703263" lvl="2" indent="-342900">
              <a:buSzPct val="95000"/>
            </a:pPr>
            <a:r>
              <a:rPr lang="en-GB" sz="1800" dirty="0" smtClean="0"/>
              <a:t>Need to identify those members with specific reporting concerns, and provide them to the ELT</a:t>
            </a:r>
          </a:p>
          <a:p>
            <a:pPr marL="342900" lvl="1" indent="-342900">
              <a:buSzPct val="95000"/>
            </a:pPr>
            <a:r>
              <a:rPr lang="en-GB" sz="1800" b="1" dirty="0" smtClean="0"/>
              <a:t>ELT February 2019 – Discussion of specific OE reporting concerns</a:t>
            </a:r>
          </a:p>
          <a:p>
            <a:pPr marL="703263" lvl="2" indent="-342900">
              <a:buSzPct val="95000"/>
            </a:pPr>
            <a:r>
              <a:rPr lang="en-GB" sz="1800" dirty="0" smtClean="0"/>
              <a:t>Need to focus on members who are not reporting required events, rather than on a “minimum number” (*)</a:t>
            </a:r>
          </a:p>
          <a:p>
            <a:pPr marL="703263" lvl="2" indent="-342900">
              <a:buSzPct val="95000"/>
            </a:pPr>
            <a:r>
              <a:rPr lang="en-GB" sz="1800" dirty="0" smtClean="0"/>
              <a:t>Suggestion to resolve I.A. cross-cutting issue: perform audit by WANO Reps to ensure we receive the SIG &amp; NOT events</a:t>
            </a:r>
          </a:p>
          <a:p>
            <a:pPr marL="703263" lvl="2" indent="-342900">
              <a:buSzPct val="95000"/>
            </a:pPr>
            <a:endParaRPr lang="en-GB" sz="1800" dirty="0"/>
          </a:p>
          <a:p>
            <a:pPr marL="0" indent="-304800">
              <a:buNone/>
            </a:pPr>
            <a:r>
              <a:rPr lang="en-GB" sz="1300" dirty="0" smtClean="0"/>
              <a:t>(*) OE Reference Manual does not specify “minimum” number of event reports</a:t>
            </a:r>
          </a:p>
          <a:p>
            <a:pPr marL="703263" lvl="2" indent="-342900">
              <a:buSzPct val="95000"/>
            </a:pPr>
            <a:endParaRPr lang="en-GB" sz="1800" dirty="0"/>
          </a:p>
          <a:p>
            <a:pPr marL="342900" lvl="1" indent="-342900">
              <a:buSzPct val="95000"/>
            </a:pPr>
            <a:endParaRPr lang="en-GB" sz="1800" dirty="0" smtClean="0"/>
          </a:p>
          <a:p>
            <a:pPr marL="342900" lvl="1" indent="-342900">
              <a:buSzPct val="95000"/>
            </a:pPr>
            <a:endParaRPr lang="en-GB" sz="1800" dirty="0" smtClean="0"/>
          </a:p>
          <a:p>
            <a:pPr marL="342900" lvl="1" indent="-342900">
              <a:buSzPct val="95000"/>
            </a:pPr>
            <a:endParaRPr lang="en-GB" sz="1800" dirty="0"/>
          </a:p>
          <a:p>
            <a:pPr marL="304800" lvl="1" indent="0">
              <a:buNone/>
            </a:pP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293858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 Reporting concerns - Overview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=&gt; Task (ELT Minutes 16/02/2019)</a:t>
            </a:r>
          </a:p>
          <a:p>
            <a:pPr marL="304800" lvl="1" indent="0">
              <a:buNone/>
            </a:pPr>
            <a:endParaRPr lang="en-GB" sz="2000" i="1" dirty="0" smtClean="0"/>
          </a:p>
          <a:p>
            <a:pPr marL="665163" lvl="2" indent="0">
              <a:buNone/>
            </a:pPr>
            <a:r>
              <a:rPr lang="en-GB" sz="2000" i="1" dirty="0" smtClean="0"/>
              <a:t>“to </a:t>
            </a:r>
            <a:r>
              <a:rPr lang="en-GB" sz="2000" i="1" dirty="0"/>
              <a:t>present a proposal on how to </a:t>
            </a:r>
            <a:r>
              <a:rPr lang="en-GB" sz="2000" b="1" i="1" dirty="0">
                <a:solidFill>
                  <a:srgbClr val="FF0000"/>
                </a:solidFill>
              </a:rPr>
              <a:t>audit</a:t>
            </a:r>
            <a:r>
              <a:rPr lang="en-GB" sz="2000" i="1" dirty="0">
                <a:solidFill>
                  <a:srgbClr val="FF0000"/>
                </a:solidFill>
              </a:rPr>
              <a:t> </a:t>
            </a:r>
            <a:r>
              <a:rPr lang="en-GB" sz="2000" i="1" dirty="0"/>
              <a:t>and </a:t>
            </a:r>
            <a:r>
              <a:rPr lang="en-GB" sz="2000" b="1" i="1" dirty="0" smtClean="0">
                <a:solidFill>
                  <a:srgbClr val="FF0000"/>
                </a:solidFill>
              </a:rPr>
              <a:t>identify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smtClean="0"/>
              <a:t>where </a:t>
            </a:r>
            <a:r>
              <a:rPr lang="en-GB" sz="2000" i="1" dirty="0"/>
              <a:t>we have </a:t>
            </a:r>
            <a:r>
              <a:rPr lang="en-GB" sz="2000" b="1" i="1" dirty="0"/>
              <a:t>reporting concerns by members</a:t>
            </a:r>
            <a:r>
              <a:rPr lang="en-GB" sz="2000" i="1" dirty="0"/>
              <a:t>. </a:t>
            </a:r>
            <a:r>
              <a:rPr lang="en-GB" sz="2000" i="1" dirty="0" smtClean="0"/>
              <a:t>WANO representatives </a:t>
            </a:r>
            <a:r>
              <a:rPr lang="en-GB" sz="2000" i="1" dirty="0"/>
              <a:t>can look at the report and compare the </a:t>
            </a:r>
            <a:r>
              <a:rPr lang="en-GB" sz="2000" i="1" dirty="0" smtClean="0"/>
              <a:t>plant performance </a:t>
            </a:r>
            <a:r>
              <a:rPr lang="en-GB" sz="2000" i="1" dirty="0"/>
              <a:t>to identify where there are specific concerns. </a:t>
            </a:r>
            <a:r>
              <a:rPr lang="en-GB" sz="2000" i="1" dirty="0" smtClean="0"/>
              <a:t>The regional </a:t>
            </a:r>
            <a:r>
              <a:rPr lang="en-GB" sz="2000" i="1" dirty="0"/>
              <a:t>directors can then on a case by case basis deal with </a:t>
            </a:r>
            <a:r>
              <a:rPr lang="en-GB" sz="2000" i="1" dirty="0" smtClean="0"/>
              <a:t>the reporting </a:t>
            </a:r>
            <a:r>
              <a:rPr lang="en-GB" sz="2000" i="1" dirty="0"/>
              <a:t>problems</a:t>
            </a:r>
            <a:r>
              <a:rPr lang="en-GB" sz="2000" i="1" dirty="0" smtClean="0"/>
              <a:t>.”</a:t>
            </a:r>
          </a:p>
          <a:p>
            <a:pPr marL="665163" lvl="2" indent="0">
              <a:buNone/>
            </a:pPr>
            <a:endParaRPr lang="en-GB" sz="2000" i="1" dirty="0"/>
          </a:p>
          <a:p>
            <a:pPr marL="342900" lvl="1" indent="-342900">
              <a:buSzPct val="95000"/>
            </a:pPr>
            <a:r>
              <a:rPr lang="en-GB" sz="2200" b="1" dirty="0"/>
              <a:t>Issues to be addressed</a:t>
            </a:r>
            <a:r>
              <a:rPr lang="en-GB" sz="2200" b="1" dirty="0" smtClean="0"/>
              <a:t>:</a:t>
            </a:r>
          </a:p>
          <a:p>
            <a:pPr marL="703263" lvl="2" indent="-342900">
              <a:buSzPct val="95000"/>
            </a:pPr>
            <a:r>
              <a:rPr lang="en-GB" sz="2000" i="1" dirty="0" smtClean="0"/>
              <a:t>Audit of member reporting practices</a:t>
            </a:r>
          </a:p>
          <a:p>
            <a:pPr marL="703263" lvl="2" indent="-342900">
              <a:buSzPct val="95000"/>
            </a:pPr>
            <a:r>
              <a:rPr lang="en-GB" sz="2000" i="1" dirty="0" smtClean="0"/>
              <a:t>Identification of low-reporting members</a:t>
            </a:r>
          </a:p>
          <a:p>
            <a:pPr marL="304800" lvl="1" indent="0">
              <a:buNone/>
            </a:pP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29122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Current situation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2694" y="1570182"/>
            <a:ext cx="8260327" cy="487916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Current auditing practices (how do we know we get the event reports we should get)</a:t>
            </a:r>
          </a:p>
          <a:p>
            <a:pPr lvl="1"/>
            <a:r>
              <a:rPr lang="en-GB" sz="2400" dirty="0" smtClean="0"/>
              <a:t>Crosschecks with PI data have been expanded.  Very useful to detect issues with SCRAMS not reported, fuel failures, safety system </a:t>
            </a:r>
            <a:r>
              <a:rPr lang="en-GB" sz="2400" dirty="0" smtClean="0"/>
              <a:t>unavailability's </a:t>
            </a:r>
            <a:r>
              <a:rPr lang="en-GB" sz="2400" dirty="0" smtClean="0"/>
              <a:t>(*)</a:t>
            </a:r>
          </a:p>
          <a:p>
            <a:pPr lvl="1"/>
            <a:r>
              <a:rPr lang="en-GB" sz="2400" dirty="0" smtClean="0"/>
              <a:t>Periodic verification of IAEA IRS database</a:t>
            </a:r>
          </a:p>
          <a:p>
            <a:pPr lvl="1"/>
            <a:r>
              <a:rPr lang="en-GB" sz="2400" dirty="0" smtClean="0"/>
              <a:t>Press releases, media, …</a:t>
            </a:r>
          </a:p>
          <a:p>
            <a:pPr lvl="1"/>
            <a:r>
              <a:rPr lang="en-GB" sz="2400" dirty="0" smtClean="0"/>
              <a:t>Peer Reviews: attention to AIPs, internal “condition reports”, power histories, …  In some cases, OE AFIs have been developed!</a:t>
            </a:r>
          </a:p>
          <a:p>
            <a:pPr marL="57150" indent="0">
              <a:buNone/>
            </a:pPr>
            <a:endParaRPr lang="en-GB" sz="1400" dirty="0" smtClean="0"/>
          </a:p>
          <a:p>
            <a:pPr marL="57150" indent="0">
              <a:buNone/>
            </a:pPr>
            <a:r>
              <a:rPr lang="en-GB" sz="1400" dirty="0" smtClean="0"/>
              <a:t>(*) More useful to improve PI data quality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4022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Current situation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2694" y="1570182"/>
            <a:ext cx="8260327" cy="487916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 way forward</a:t>
            </a:r>
          </a:p>
          <a:p>
            <a:pPr lvl="1"/>
            <a:r>
              <a:rPr lang="en-GB" sz="2400" dirty="0" smtClean="0"/>
              <a:t>Continue current initiatives, streamline where needed.  LO to provide governance &amp; oversight.</a:t>
            </a:r>
          </a:p>
          <a:p>
            <a:pPr lvl="1"/>
            <a:r>
              <a:rPr lang="en-GB" sz="2400" dirty="0" smtClean="0"/>
              <a:t>Further expand collaboration with PR programme to ensure attention to AIP contents w/r to missing event reporting.  Once practice is well-embedded, involve WANO Reps to include further verifications (cf. MC practices).</a:t>
            </a:r>
          </a:p>
          <a:p>
            <a:pPr lvl="1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5508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Current situation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Current formats to report OE reporting trends</a:t>
            </a:r>
          </a:p>
          <a:p>
            <a:pPr lvl="1"/>
            <a:r>
              <a:rPr lang="en-GB" sz="2400" dirty="0"/>
              <a:t>Bar </a:t>
            </a:r>
            <a:r>
              <a:rPr lang="en-GB" sz="2400" dirty="0" smtClean="0"/>
              <a:t>graphs, showing number of (SIG + NOT + TRE) events as well as OTHER events, reported over a fixed period, on a station basis</a:t>
            </a:r>
          </a:p>
          <a:p>
            <a:pPr lvl="1"/>
            <a:r>
              <a:rPr lang="en-GB" sz="2400" dirty="0" smtClean="0"/>
              <a:t>Bullet graphs, showing number of events reported over a fixed period (e.g. 2018), vs. WANO index (as a measure of performance), per unit.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4521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Current situation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2"/>
            <a:ext cx="8260327" cy="5872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Bar graph example:</a:t>
            </a:r>
          </a:p>
        </p:txBody>
      </p:sp>
      <p:pic>
        <p:nvPicPr>
          <p:cNvPr id="1027" name="Picture 3" descr="bottom quartile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69" y="2256817"/>
            <a:ext cx="8205351" cy="391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47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Current situation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2"/>
            <a:ext cx="8260327" cy="5872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Bullet graph examples: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8" y="2168396"/>
            <a:ext cx="8205353" cy="401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OE Reporting Concerns – ELT, Prague 19/06/2019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40664" cy="853080"/>
          </a:xfrm>
        </p:spPr>
        <p:txBody>
          <a:bodyPr/>
          <a:lstStyle/>
          <a:p>
            <a:r>
              <a:rPr lang="en-GB" dirty="0" smtClean="0"/>
              <a:t>OE Reporting concerns – Current situation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410" y="1581152"/>
            <a:ext cx="8260327" cy="5872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Bullet graph examples:</a:t>
            </a: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8" y="2168396"/>
            <a:ext cx="3944003" cy="2135749"/>
          </a:xfrm>
          <a:prstGeom prst="rect">
            <a:avLst/>
          </a:prstGeom>
        </p:spPr>
      </p:pic>
      <p:pic>
        <p:nvPicPr>
          <p:cNvPr id="9" name="Content Placeholder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018" y="2176489"/>
            <a:ext cx="3999719" cy="2127656"/>
          </a:xfrm>
          <a:prstGeom prst="rect">
            <a:avLst/>
          </a:prstGeom>
        </p:spPr>
      </p:pic>
      <p:pic>
        <p:nvPicPr>
          <p:cNvPr id="10" name="Content Placeholder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69" y="4325520"/>
            <a:ext cx="3944003" cy="2038336"/>
          </a:xfrm>
          <a:prstGeom prst="rect">
            <a:avLst/>
          </a:prstGeom>
        </p:spPr>
      </p:pic>
      <p:pic>
        <p:nvPicPr>
          <p:cNvPr id="12" name="Content Placeholder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018" y="4304145"/>
            <a:ext cx="3999719" cy="20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3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0-Year General template.pptx" id="{A0B52553-2CA7-4AC5-BEEE-82D6D644AB14}" vid="{211ABB37-9B37-4A32-A44D-98D7A3DDC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30-Year General template</Template>
  <TotalTime>36315</TotalTime>
  <Words>950</Words>
  <Application>Microsoft Office PowerPoint</Application>
  <PresentationFormat>On-screen Show (4:3)</PresentationFormat>
  <Paragraphs>115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Courier New</vt:lpstr>
      <vt:lpstr>Organisation/General Theme</vt:lpstr>
      <vt:lpstr>OE Reporting concerns</vt:lpstr>
      <vt:lpstr>OE Reporting concerns – Context (FYI)</vt:lpstr>
      <vt:lpstr>OE Reporting concerns - Overview</vt:lpstr>
      <vt:lpstr>OE Reporting concerns – Current situation</vt:lpstr>
      <vt:lpstr>OE Reporting concerns – Current situation</vt:lpstr>
      <vt:lpstr>OE Reporting concerns – Current situation</vt:lpstr>
      <vt:lpstr>OE Reporting concerns – Current situation</vt:lpstr>
      <vt:lpstr>OE Reporting concerns – Current situation</vt:lpstr>
      <vt:lpstr>OE Reporting concerns – Current situation</vt:lpstr>
      <vt:lpstr>OE Reporting concerns – Current situation</vt:lpstr>
      <vt:lpstr>OE Reporting concerns – Proposals</vt:lpstr>
      <vt:lpstr>OE Reporting concerns – Proposals</vt:lpstr>
      <vt:lpstr>OE Reporting concerns – Proposals</vt:lpstr>
      <vt:lpstr>OE Reporting concerns – Discussion</vt:lpstr>
      <vt:lpstr>OE Reporting concerns – Conclusion</vt:lpstr>
    </vt:vector>
  </TitlesOfParts>
  <Company>WANO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Moss</dc:creator>
  <cp:lastModifiedBy>Jade Knowles</cp:lastModifiedBy>
  <cp:revision>108</cp:revision>
  <cp:lastPrinted>2019-05-08T15:23:24Z</cp:lastPrinted>
  <dcterms:created xsi:type="dcterms:W3CDTF">2019-04-04T12:43:25Z</dcterms:created>
  <dcterms:modified xsi:type="dcterms:W3CDTF">2019-05-31T07:22:29Z</dcterms:modified>
</cp:coreProperties>
</file>