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6" r:id="rId4"/>
    <p:sldId id="277" r:id="rId5"/>
    <p:sldId id="258" r:id="rId6"/>
    <p:sldId id="278" r:id="rId7"/>
    <p:sldId id="293" r:id="rId8"/>
    <p:sldId id="279" r:id="rId9"/>
    <p:sldId id="292" r:id="rId10"/>
    <p:sldId id="280" r:id="rId11"/>
    <p:sldId id="296" r:id="rId12"/>
    <p:sldId id="297" r:id="rId13"/>
    <p:sldId id="284" r:id="rId14"/>
    <p:sldId id="285" r:id="rId15"/>
    <p:sldId id="286" r:id="rId16"/>
    <p:sldId id="287" r:id="rId17"/>
    <p:sldId id="298" r:id="rId18"/>
    <p:sldId id="299" r:id="rId19"/>
    <p:sldId id="294" r:id="rId20"/>
    <p:sldId id="295" r:id="rId21"/>
    <p:sldId id="283" r:id="rId22"/>
    <p:sldId id="282" r:id="rId23"/>
    <p:sldId id="275" r:id="rId24"/>
    <p:sldId id="269" r:id="rId25"/>
    <p:sldId id="268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80" d="100"/>
          <a:sy n="80" d="100"/>
        </p:scale>
        <p:origin x="-18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BB1BBF-75D3-4EC9-A9E2-E47CC3C0D51C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6F0518-E930-4887-AAF8-FBC44DC5657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99DAF-FFDF-4FED-87C2-F40E75CFA36E}" type="datetimeFigureOut">
              <a:rPr lang="fa-IR" smtClean="0"/>
              <a:pPr/>
              <a:t>1436/04/25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7B0D0-B884-4A6B-8ECF-C67AF618825E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189141"/>
            <a:ext cx="5309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264318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/>
          </a:p>
        </p:txBody>
      </p:sp>
      <p:pic>
        <p:nvPicPr>
          <p:cNvPr id="1026" name="Picture 2" descr="D:\presentation\DSC_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457203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42844" y="6417254"/>
            <a:ext cx="255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Tehran, 15-17 Feb. 2015</a:t>
            </a:r>
            <a:endParaRPr lang="fa-I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406" y="1214422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Nuclear Power Production &amp; Development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Co.of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Iran </a:t>
            </a:r>
            <a:endParaRPr lang="fa-I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lum/>
          </a:blip>
          <a:srcRect l="13415" r="14588" b="28563"/>
          <a:stretch>
            <a:fillRect/>
          </a:stretch>
        </p:blipFill>
        <p:spPr bwMode="auto">
          <a:xfrm>
            <a:off x="3428992" y="-24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714612" y="2105561"/>
            <a:ext cx="351731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BNPP-1 Status</a:t>
            </a:r>
          </a:p>
          <a:p>
            <a:pPr algn="ctr" rtl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 to </a:t>
            </a:r>
          </a:p>
          <a:p>
            <a:pPr algn="ctr" rtl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Review and Planning Meeting </a:t>
            </a:r>
          </a:p>
          <a:p>
            <a:pPr algn="ctr" rtl="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IAEA-IRAN TC Projects</a:t>
            </a:r>
            <a:endParaRPr lang="fa-I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1041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Major Activities in 2014, Performance of Guarantee Tests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464347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700807"/>
          <a:ext cx="9072561" cy="501431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5138"/>
                <a:gridCol w="2864489"/>
                <a:gridCol w="4021024"/>
                <a:gridCol w="531910"/>
              </a:tblGrid>
              <a:tr h="118592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Test Result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ontract Provision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Index Description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400" dirty="0"/>
                    </a:p>
                  </a:txBody>
                  <a:tcPr/>
                </a:tc>
              </a:tr>
              <a:tr h="1286269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929.15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915(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MWe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Net electrical output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106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88.10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98(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Mwe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Unit auxiliary Consumers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106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1229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12402(KJ/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KWhr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Weighted average net heat rate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8643966" cy="5857916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4093"/>
            <a:ext cx="51634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Major Activities in 2014,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Contract for New Units</a:t>
            </a:r>
            <a:endParaRPr lang="fa-IR" sz="3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571501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174625" marR="4572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>
                <a:tab pos="1746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Contract for new units was signed on Nov.11.2014</a:t>
            </a: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Reactor type, VVER-1000 generation 3+</a:t>
            </a: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 plant is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Kudankulam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consideration of set of modifications as reflected in the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App.A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8643966" cy="5857916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4093"/>
            <a:ext cx="51634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Major Activities in 2014,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Contract for New Units</a:t>
            </a:r>
            <a:endParaRPr lang="fa-IR" sz="3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571501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174625" marR="4572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>
                <a:tab pos="1746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1306371"/>
          <a:ext cx="9144001" cy="55516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10998"/>
                <a:gridCol w="5863215"/>
                <a:gridCol w="769788"/>
              </a:tblGrid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fa-I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Characteristics</a:t>
                      </a:r>
                      <a:endParaRPr lang="fa-I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1057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Gross electrical power , not less than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MWe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Unit power consumption, not more than(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MWe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Availability factor(%)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4*100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Safety system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Battery  life for accident monitoring (hr)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1.4*SSE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Beyond 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design base earthquake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4*33%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Passive primary circuit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heat removal by air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Diesel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pump &amp; generator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Supply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of equipment for post sever natural  events 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89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Molten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core localization and cool down system</a:t>
                      </a:r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fa-I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0"/>
            <a:ext cx="69127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2015,BNPP-1 BNPP-1 Fuel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464347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Fuel for the Third cycle is under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verification at the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moment by IAEA in the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manufacturer premises and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deliver shortly as planned.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Decision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making regarding fuel supplier proposal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shift to new fuel,TVS-2M, with 18 months cycle for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BNPP-1.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0"/>
            <a:ext cx="65527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2015,BNPP-1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Planned outages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464347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2015 two outages were planned: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first one 01.03.2015 till 25.04.2015, auxiliary works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only, without opening the reactor,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Second one starts from 01.09.2015 routine major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repair including refueling.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53777"/>
            <a:ext cx="88583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2015,BNPP-1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Readiness for WANO Peer Review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500174"/>
            <a:ext cx="9144000" cy="535782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Cooperate ( NPPD)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Peer Review will be conducted in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Nov./Dec. 2015 and its pre-visit will be in May 2015.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Preparatory activities have been started since middle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2014 and a workshop is planned next week by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WANO.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BNPP-1Peer Review will be conducted in June 2015.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353777"/>
            <a:ext cx="88583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2015,BNPP-1 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Operation License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500174"/>
            <a:ext cx="9001156" cy="464347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60%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required documentation for obtaining operation license are ready for submission to INRA  and NPPD are in close contact with the regulator to fulfill their remaining requirements.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500174"/>
            <a:ext cx="9001156" cy="464347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Procurement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equipment for sever natural event,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expect to be delivered to the site in third quarter 2015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Mobile diesel generator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Mobile diesel pump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baseline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Works on the conceptual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design has been initiated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53777"/>
            <a:ext cx="88583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2015,BNPP-1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Safety Improvement 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928670"/>
            <a:ext cx="9001156" cy="592933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Working team has been assigned to dealt with SAM   </a:t>
            </a:r>
          </a:p>
          <a:p>
            <a:pPr marR="4572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Programme for development and implementation of 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GB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severe accident management guidelines in Bushehr 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GB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NPP Unit 1 has been developed based on WOG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Also our experts based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the plant capability and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design features are working on the some measures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 minor modification in the area of :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Fuel pool cooling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Primary circuit cooling through SG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53777"/>
            <a:ext cx="88583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2015,BNPP-1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Safety Improvement 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643966" cy="785818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-71462"/>
            <a:ext cx="65008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2015,New Units Overall Time Schedule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464347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230262"/>
          <a:ext cx="9072562" cy="37789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7004"/>
                <a:gridCol w="4907635"/>
                <a:gridCol w="917923"/>
              </a:tblGrid>
              <a:tr h="784463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Months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after commencement  date*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Activity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995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Basic design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including PSAR, PSA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995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First concrete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995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Physical start up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995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Provisional acceptance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fa-I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844" y="5143512"/>
            <a:ext cx="90011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Commencement date is related to the site data preparation and handover to the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Contractor  </a:t>
            </a:r>
          </a:p>
          <a:p>
            <a:pPr algn="l" rtl="0"/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Unit 2 with 18 months time lag</a:t>
            </a:r>
            <a:endParaRPr lang="fa-I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00198"/>
            <a:ext cx="8215370" cy="4786322"/>
          </a:xfrm>
        </p:spPr>
        <p:txBody>
          <a:bodyPr>
            <a:noAutofit/>
          </a:bodyPr>
          <a:lstStyle/>
          <a:p>
            <a:pPr algn="l" rtl="0"/>
            <a:r>
              <a:rPr lang="en-US" sz="32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 – Major Activities in 2014,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First Planned Outage for Refueling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Technical support contract with REA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Establishment of TS company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Performance of guarantee tests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Finalization of contract for new units</a:t>
            </a: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57166"/>
            <a:ext cx="45720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Table of Content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53777"/>
            <a:ext cx="76438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Related to the New Units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157163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Site engineering survey for preparation of site data    has been started jointly with the cooperation of the ASE.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3" descr="D:\Picture\ES\IMG_5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66206" cy="3573016"/>
          </a:xfrm>
          <a:prstGeom prst="rect">
            <a:avLst/>
          </a:prstGeom>
          <a:noFill/>
        </p:spPr>
      </p:pic>
      <p:pic>
        <p:nvPicPr>
          <p:cNvPr id="10" name="Picture 2" descr="D:\Picture\ES\IMG_5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5"/>
            <a:ext cx="478802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53777"/>
            <a:ext cx="76438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Activities Related to the New Units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507209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General site layout were agreed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Activities related to the residential camp and site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infrastructures have been started.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Study for the sea water desalination is conducted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the cooperation of the Ministry of Power.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53777"/>
            <a:ext cx="76438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Plan Activities in 2015,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Related to the New Units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157163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4572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Preparation of the potential local suppliers /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manufacturers for the Contractor’s consideration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Establishment of local General Contractor for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of works under NPPD responsibility</a:t>
            </a: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643966" cy="4500594"/>
          </a:xfrm>
        </p:spPr>
        <p:txBody>
          <a:bodyPr>
            <a:noAutofit/>
          </a:bodyPr>
          <a:lstStyle/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916832"/>
            <a:ext cx="799288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for</a:t>
            </a:r>
          </a:p>
          <a:p>
            <a:pPr algn="ctr" rt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your attention</a:t>
            </a:r>
          </a:p>
          <a:p>
            <a:pPr algn="l" rtl="0"/>
            <a:endParaRPr lang="fa-I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001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357166"/>
            <a:ext cx="45720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Inspection of LPC-2 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sheikholeslami\Desktop\DSC0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3"/>
            <a:ext cx="9144000" cy="564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00198"/>
            <a:ext cx="8643966" cy="5500702"/>
          </a:xfrm>
        </p:spPr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2" y="425215"/>
            <a:ext cx="9001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Removable part of RCP after decontamination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heikholeslami\Desktop\IMG_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142984"/>
            <a:ext cx="9001156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00198"/>
            <a:ext cx="8215370" cy="4786322"/>
          </a:xfrm>
        </p:spPr>
        <p:txBody>
          <a:bodyPr>
            <a:noAutofit/>
          </a:bodyPr>
          <a:lstStyle/>
          <a:p>
            <a:pPr algn="l" rtl="0"/>
            <a:r>
              <a:rPr lang="en-US" sz="32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B- Plan Activities in 2015,BNPP-1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Delivery third cycle fuel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Decision to utilize new fuel,TVS-2M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Preparation for planned outages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Readiness for WANO Peer Review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Obtaining license for operation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Follow up stress test result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Follow up SAM</a:t>
            </a:r>
          </a:p>
          <a:p>
            <a:pPr algn="l" rtl="0"/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57166"/>
            <a:ext cx="45720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Table of Content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500198"/>
            <a:ext cx="9001156" cy="4786322"/>
          </a:xfrm>
        </p:spPr>
        <p:txBody>
          <a:bodyPr>
            <a:noAutofit/>
          </a:bodyPr>
          <a:lstStyle/>
          <a:p>
            <a:pPr algn="l" rtl="0"/>
            <a:r>
              <a:rPr lang="en-US" sz="32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Plan Activities in 2015, New Units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Overall time schedule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Activities related to the new units</a:t>
            </a:r>
          </a:p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Engineering survey</a:t>
            </a:r>
          </a:p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Study for desalination plant</a:t>
            </a:r>
          </a:p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Site mobilization</a:t>
            </a:r>
          </a:p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Management of local participation</a:t>
            </a:r>
          </a:p>
          <a:p>
            <a:pPr algn="l" rtl="0"/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57166"/>
            <a:ext cx="45720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Table of Content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662"/>
            <a:ext cx="8568952" cy="5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0"/>
            <a:ext cx="64539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Major Activities in 2014,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First BNPP-1 Planned Outage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First Planned Outage 04.02.2014 - 25.06.2014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9512" y="116632"/>
            <a:ext cx="8964488" cy="621679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Scope of RF contractors;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reactor &amp; reactor auxiliary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building, I&amp;C, safety systems and Turbo generator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Scope of IRI contractors; non active buildings, all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preparatory works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within scope of RF contractors,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fuel handling &amp; refueling machine operation and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welding services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First Planned Outage 04.02.2014 - 25.06.2014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332656"/>
            <a:ext cx="9001156" cy="600076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Outage duration 140 days, 65% more than the plan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due to:</a:t>
            </a:r>
          </a:p>
          <a:p>
            <a:pPr marR="45720" lvl="0" algn="l" rtl="0"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First experience;</a:t>
            </a:r>
          </a:p>
          <a:p>
            <a:pPr marR="45720" lvl="0" algn="l" rtl="0"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Interface between RF and IRI contractors;</a:t>
            </a:r>
          </a:p>
          <a:p>
            <a:pPr marR="45720" lvl="0" algn="l" rtl="0"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l" rtl="0"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Performing some repeated tests from commissioning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stage.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"/>
            <a:ext cx="83164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Major Activities in 2014,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Technical Support</a:t>
            </a:r>
            <a:endParaRPr lang="fa-IR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571501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174625" marR="4572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>
                <a:tab pos="1746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174625" marR="4572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>
                <a:tab pos="1746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line with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NPPD overall responsibility to support BNPP-1 for safe and reliable operation: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Contract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RF operating organization, REA, was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agreed in the scope of :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Nuclear engineering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Optimization of plant performance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Supply of equipment in emergency situation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Strengthening of TAVANA co. capabilities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8643966" cy="5857916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4093"/>
            <a:ext cx="51634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Major Activities in 2014,</a:t>
            </a:r>
          </a:p>
          <a:p>
            <a:pPr algn="ctr" rtl="0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Technical Support</a:t>
            </a:r>
            <a:endParaRPr lang="fa-IR" sz="3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42886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2868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44" y="1142984"/>
            <a:ext cx="9001156" cy="571501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174625" marR="4572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>
                <a:tab pos="1746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sz="3200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TAVANA 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the external technical support Co. for BNPP-1 with the objectives:</a:t>
            </a:r>
          </a:p>
          <a:p>
            <a:pPr marL="266700" marR="45720" lvl="0" indent="-26670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Char char="-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Capability building in the area of Nuclear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engineering </a:t>
            </a:r>
          </a:p>
          <a:p>
            <a:pPr algn="l" rtl="0">
              <a:buFontTx/>
              <a:buChar char="-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Identification of local general engineering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capabilities;</a:t>
            </a:r>
          </a:p>
          <a:p>
            <a:pPr algn="l" rtl="0">
              <a:buFontTx/>
              <a:buChar char="-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Cooperation with REA;</a:t>
            </a:r>
          </a:p>
          <a:p>
            <a:pPr algn="l" rtl="0">
              <a:buFontTx/>
              <a:buChar char="-"/>
            </a:pP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Expand the scope of local participation.</a:t>
            </a:r>
            <a:endParaRPr lang="fa-IR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1902</Words>
  <Application>Microsoft Office PowerPoint</Application>
  <PresentationFormat>On-screen Show (4:3)</PresentationFormat>
  <Paragraphs>434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sheikholeslami</dc:creator>
  <cp:lastModifiedBy>sheikholeslami</cp:lastModifiedBy>
  <cp:revision>305</cp:revision>
  <dcterms:created xsi:type="dcterms:W3CDTF">2013-05-25T06:44:34Z</dcterms:created>
  <dcterms:modified xsi:type="dcterms:W3CDTF">2015-02-14T18:40:18Z</dcterms:modified>
</cp:coreProperties>
</file>