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7" r:id="rId2"/>
    <p:sldId id="463" r:id="rId3"/>
    <p:sldId id="457" r:id="rId4"/>
    <p:sldId id="433" r:id="rId5"/>
    <p:sldId id="391" r:id="rId6"/>
    <p:sldId id="291" r:id="rId7"/>
    <p:sldId id="292" r:id="rId8"/>
    <p:sldId id="445" r:id="rId9"/>
    <p:sldId id="446" r:id="rId10"/>
    <p:sldId id="293" r:id="rId11"/>
    <p:sldId id="294" r:id="rId12"/>
    <p:sldId id="370" r:id="rId13"/>
    <p:sldId id="385" r:id="rId14"/>
    <p:sldId id="298" r:id="rId15"/>
    <p:sldId id="371" r:id="rId16"/>
    <p:sldId id="329" r:id="rId17"/>
    <p:sldId id="404" r:id="rId18"/>
    <p:sldId id="421" r:id="rId19"/>
    <p:sldId id="461" r:id="rId20"/>
    <p:sldId id="408" r:id="rId21"/>
    <p:sldId id="397" r:id="rId22"/>
    <p:sldId id="392" r:id="rId23"/>
    <p:sldId id="447" r:id="rId24"/>
    <p:sldId id="435" r:id="rId25"/>
    <p:sldId id="436" r:id="rId26"/>
    <p:sldId id="462" r:id="rId27"/>
    <p:sldId id="460" r:id="rId28"/>
    <p:sldId id="455" r:id="rId29"/>
    <p:sldId id="458" r:id="rId30"/>
    <p:sldId id="459" r:id="rId31"/>
    <p:sldId id="448" r:id="rId32"/>
    <p:sldId id="305" r:id="rId33"/>
  </p:sldIdLst>
  <p:sldSz cx="9144000" cy="6858000" type="screen4x3"/>
  <p:notesSz cx="7077075" cy="9418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2334"/>
    <p:restoredTop sz="95833"/>
  </p:normalViewPr>
  <p:slideViewPr>
    <p:cSldViewPr>
      <p:cViewPr varScale="1">
        <p:scale>
          <a:sx n="109" d="100"/>
          <a:sy n="109" d="100"/>
        </p:scale>
        <p:origin x="1912" y="192"/>
      </p:cViewPr>
      <p:guideLst>
        <p:guide orient="horz" pos="2160"/>
        <p:guide pos="2880"/>
      </p:guideLst>
    </p:cSldViewPr>
  </p:slideViewPr>
  <p:outlineViewPr>
    <p:cViewPr>
      <p:scale>
        <a:sx n="33" d="100"/>
        <a:sy n="33" d="100"/>
      </p:scale>
      <p:origin x="0" y="-76648"/>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70932"/>
          </a:xfrm>
          <a:prstGeom prst="rect">
            <a:avLst/>
          </a:prstGeom>
        </p:spPr>
        <p:txBody>
          <a:bodyPr vert="horz" lIns="94256" tIns="47128" rIns="94256" bIns="47128"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70932"/>
          </a:xfrm>
          <a:prstGeom prst="rect">
            <a:avLst/>
          </a:prstGeom>
        </p:spPr>
        <p:txBody>
          <a:bodyPr vert="horz" lIns="94256" tIns="47128" rIns="94256" bIns="47128" rtlCol="0"/>
          <a:lstStyle>
            <a:lvl1pPr algn="r">
              <a:defRPr sz="1200"/>
            </a:lvl1pPr>
          </a:lstStyle>
          <a:p>
            <a:fld id="{31DAD3BF-99B7-4A9B-8725-D8D9A24D7E18}" type="datetimeFigureOut">
              <a:rPr lang="en-US" smtClean="0"/>
              <a:t>12/3/2021</a:t>
            </a:fld>
            <a:endParaRPr lang="en-US"/>
          </a:p>
        </p:txBody>
      </p:sp>
      <p:sp>
        <p:nvSpPr>
          <p:cNvPr id="4" name="Footer Placeholder 3"/>
          <p:cNvSpPr>
            <a:spLocks noGrp="1"/>
          </p:cNvSpPr>
          <p:nvPr>
            <p:ph type="ftr" sz="quarter" idx="2"/>
          </p:nvPr>
        </p:nvSpPr>
        <p:spPr>
          <a:xfrm>
            <a:off x="0" y="8946071"/>
            <a:ext cx="3066733" cy="470932"/>
          </a:xfrm>
          <a:prstGeom prst="rect">
            <a:avLst/>
          </a:prstGeom>
        </p:spPr>
        <p:txBody>
          <a:bodyPr vert="horz" lIns="94256" tIns="47128" rIns="94256" bIns="47128"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946071"/>
            <a:ext cx="3066733" cy="470932"/>
          </a:xfrm>
          <a:prstGeom prst="rect">
            <a:avLst/>
          </a:prstGeom>
        </p:spPr>
        <p:txBody>
          <a:bodyPr vert="horz" lIns="94256" tIns="47128" rIns="94256" bIns="47128" rtlCol="0" anchor="b"/>
          <a:lstStyle>
            <a:lvl1pPr algn="r">
              <a:defRPr sz="1200"/>
            </a:lvl1pPr>
          </a:lstStyle>
          <a:p>
            <a:fld id="{9A0B8AC1-C428-49BA-98C5-29D6D9406386}" type="slidenum">
              <a:rPr lang="en-US" smtClean="0"/>
              <a:t>‹#›</a:t>
            </a:fld>
            <a:endParaRPr lang="en-US"/>
          </a:p>
        </p:txBody>
      </p:sp>
    </p:spTree>
    <p:extLst>
      <p:ext uri="{BB962C8B-B14F-4D97-AF65-F5344CB8AC3E}">
        <p14:creationId xmlns:p14="http://schemas.microsoft.com/office/powerpoint/2010/main" val="3877868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70932"/>
          </a:xfrm>
          <a:prstGeom prst="rect">
            <a:avLst/>
          </a:prstGeom>
        </p:spPr>
        <p:txBody>
          <a:bodyPr vert="horz" lIns="94256" tIns="47128" rIns="94256" bIns="47128" rtlCol="0"/>
          <a:lstStyle>
            <a:lvl1pPr algn="l">
              <a:defRPr sz="1200"/>
            </a:lvl1pPr>
          </a:lstStyle>
          <a:p>
            <a:endParaRPr lang="en-US"/>
          </a:p>
        </p:txBody>
      </p:sp>
      <p:sp>
        <p:nvSpPr>
          <p:cNvPr id="3" name="Date Placeholder 2"/>
          <p:cNvSpPr>
            <a:spLocks noGrp="1"/>
          </p:cNvSpPr>
          <p:nvPr>
            <p:ph type="dt" idx="1"/>
          </p:nvPr>
        </p:nvSpPr>
        <p:spPr>
          <a:xfrm>
            <a:off x="4008705" y="0"/>
            <a:ext cx="3066733" cy="470932"/>
          </a:xfrm>
          <a:prstGeom prst="rect">
            <a:avLst/>
          </a:prstGeom>
        </p:spPr>
        <p:txBody>
          <a:bodyPr vert="horz" lIns="94256" tIns="47128" rIns="94256" bIns="47128" rtlCol="0"/>
          <a:lstStyle>
            <a:lvl1pPr algn="r">
              <a:defRPr sz="1200"/>
            </a:lvl1pPr>
          </a:lstStyle>
          <a:p>
            <a:fld id="{BF4CC1A8-599A-48D3-9B38-47D9183F01D8}" type="datetimeFigureOut">
              <a:rPr lang="en-US" smtClean="0"/>
              <a:t>12/3/2021</a:t>
            </a:fld>
            <a:endParaRPr lang="en-US"/>
          </a:p>
        </p:txBody>
      </p:sp>
      <p:sp>
        <p:nvSpPr>
          <p:cNvPr id="4" name="Slide Image Placeholder 3"/>
          <p:cNvSpPr>
            <a:spLocks noGrp="1" noRot="1" noChangeAspect="1"/>
          </p:cNvSpPr>
          <p:nvPr>
            <p:ph type="sldImg" idx="2"/>
          </p:nvPr>
        </p:nvSpPr>
        <p:spPr>
          <a:xfrm>
            <a:off x="1184275" y="706438"/>
            <a:ext cx="4708525" cy="3532187"/>
          </a:xfrm>
          <a:prstGeom prst="rect">
            <a:avLst/>
          </a:prstGeom>
          <a:noFill/>
          <a:ln w="12700">
            <a:solidFill>
              <a:prstClr val="black"/>
            </a:solidFill>
          </a:ln>
        </p:spPr>
        <p:txBody>
          <a:bodyPr vert="horz" lIns="94256" tIns="47128" rIns="94256" bIns="47128" rtlCol="0" anchor="ctr"/>
          <a:lstStyle/>
          <a:p>
            <a:endParaRPr lang="en-US"/>
          </a:p>
        </p:txBody>
      </p:sp>
      <p:sp>
        <p:nvSpPr>
          <p:cNvPr id="5" name="Notes Placeholder 4"/>
          <p:cNvSpPr>
            <a:spLocks noGrp="1"/>
          </p:cNvSpPr>
          <p:nvPr>
            <p:ph type="body" sz="quarter" idx="3"/>
          </p:nvPr>
        </p:nvSpPr>
        <p:spPr>
          <a:xfrm>
            <a:off x="707708" y="4473853"/>
            <a:ext cx="5661660" cy="4238387"/>
          </a:xfrm>
          <a:prstGeom prst="rect">
            <a:avLst/>
          </a:prstGeom>
        </p:spPr>
        <p:txBody>
          <a:bodyPr vert="horz" lIns="94256" tIns="47128" rIns="94256" bIns="471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46071"/>
            <a:ext cx="3066733" cy="470932"/>
          </a:xfrm>
          <a:prstGeom prst="rect">
            <a:avLst/>
          </a:prstGeom>
        </p:spPr>
        <p:txBody>
          <a:bodyPr vert="horz" lIns="94256" tIns="47128" rIns="94256" bIns="4712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946071"/>
            <a:ext cx="3066733" cy="470932"/>
          </a:xfrm>
          <a:prstGeom prst="rect">
            <a:avLst/>
          </a:prstGeom>
        </p:spPr>
        <p:txBody>
          <a:bodyPr vert="horz" lIns="94256" tIns="47128" rIns="94256" bIns="47128" rtlCol="0" anchor="b"/>
          <a:lstStyle>
            <a:lvl1pPr algn="r">
              <a:defRPr sz="1200"/>
            </a:lvl1pPr>
          </a:lstStyle>
          <a:p>
            <a:fld id="{FC358D87-65B4-4AB5-ABEA-0B2860A25E17}" type="slidenum">
              <a:rPr lang="en-US" smtClean="0"/>
              <a:t>‹#›</a:t>
            </a:fld>
            <a:endParaRPr lang="en-US"/>
          </a:p>
        </p:txBody>
      </p:sp>
    </p:spTree>
    <p:extLst>
      <p:ext uri="{BB962C8B-B14F-4D97-AF65-F5344CB8AC3E}">
        <p14:creationId xmlns:p14="http://schemas.microsoft.com/office/powerpoint/2010/main" val="3968059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D165734-484E-3C44-AD4D-3B06BB80F9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86DD7D7-0196-DE47-B163-5FD5DA0D6A41}" type="slidenum">
              <a:rPr lang="en-US" altLang="en-US">
                <a:solidFill>
                  <a:srgbClr val="000000"/>
                </a:solidFill>
              </a:rPr>
              <a:pPr>
                <a:spcBef>
                  <a:spcPct val="0"/>
                </a:spcBef>
              </a:pPr>
              <a:t>3</a:t>
            </a:fld>
            <a:endParaRPr lang="en-US" altLang="en-US">
              <a:solidFill>
                <a:srgbClr val="000000"/>
              </a:solidFill>
            </a:endParaRPr>
          </a:p>
        </p:txBody>
      </p:sp>
      <p:sp>
        <p:nvSpPr>
          <p:cNvPr id="39939" name="Rectangle 2">
            <a:extLst>
              <a:ext uri="{FF2B5EF4-FFF2-40B4-BE49-F238E27FC236}">
                <a16:creationId xmlns:a16="http://schemas.microsoft.com/office/drawing/2014/main" id="{A874F5E7-146F-934A-B89B-1FE032DAB0F7}"/>
              </a:ext>
            </a:extLst>
          </p:cNvPr>
          <p:cNvSpPr>
            <a:spLocks noGrp="1" noRot="1" noChangeAspect="1" noChangeArrowheads="1" noTextEdit="1"/>
          </p:cNvSpPr>
          <p:nvPr>
            <p:ph type="sldImg"/>
          </p:nvPr>
        </p:nvSpPr>
        <p:spPr>
          <a:xfrm>
            <a:off x="1201738" y="700088"/>
            <a:ext cx="4614862" cy="3460750"/>
          </a:xfrm>
          <a:ln/>
        </p:spPr>
      </p:sp>
      <p:sp>
        <p:nvSpPr>
          <p:cNvPr id="39940" name="Rectangle 3">
            <a:extLst>
              <a:ext uri="{FF2B5EF4-FFF2-40B4-BE49-F238E27FC236}">
                <a16:creationId xmlns:a16="http://schemas.microsoft.com/office/drawing/2014/main" id="{9ED4AF94-2EF6-0544-BAF7-F49E9A05A12F}"/>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18" tIns="47010" rIns="94018" bIns="47010"/>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447814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30CE5B5E-C9D3-5048-AC13-59DD2233A8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A0271D9-3963-1345-AADD-25A1B314822C}" type="slidenum">
              <a:rPr lang="en-US" altLang="en-US"/>
              <a:pPr>
                <a:spcBef>
                  <a:spcPct val="0"/>
                </a:spcBef>
              </a:pPr>
              <a:t>12</a:t>
            </a:fld>
            <a:endParaRPr lang="en-US" altLang="en-US"/>
          </a:p>
        </p:txBody>
      </p:sp>
      <p:sp>
        <p:nvSpPr>
          <p:cNvPr id="58371" name="Rectangle 2">
            <a:extLst>
              <a:ext uri="{FF2B5EF4-FFF2-40B4-BE49-F238E27FC236}">
                <a16:creationId xmlns:a16="http://schemas.microsoft.com/office/drawing/2014/main" id="{76D3820B-81C0-2943-9077-E6C482B1326B}"/>
              </a:ext>
            </a:extLst>
          </p:cNvPr>
          <p:cNvSpPr>
            <a:spLocks noGrp="1" noRot="1" noChangeAspect="1" noChangeArrowheads="1" noTextEdit="1"/>
          </p:cNvSpPr>
          <p:nvPr>
            <p:ph type="sldImg"/>
          </p:nvPr>
        </p:nvSpPr>
        <p:spPr>
          <a:xfrm>
            <a:off x="1204913" y="701675"/>
            <a:ext cx="4613275" cy="3460750"/>
          </a:xfrm>
          <a:ln/>
        </p:spPr>
      </p:sp>
      <p:sp>
        <p:nvSpPr>
          <p:cNvPr id="58372" name="Rectangle 3">
            <a:extLst>
              <a:ext uri="{FF2B5EF4-FFF2-40B4-BE49-F238E27FC236}">
                <a16:creationId xmlns:a16="http://schemas.microsoft.com/office/drawing/2014/main" id="{C76B08B0-E875-E841-B081-37E3B4ADB5DE}"/>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27" tIns="46714" rIns="93427" bIns="46714"/>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085222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12362A0F-6CEA-7D4B-8DC3-13F1B0E17E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246078-E470-7F45-8525-AAF36656CD55}" type="slidenum">
              <a:rPr lang="en-US" altLang="en-US"/>
              <a:pPr>
                <a:spcBef>
                  <a:spcPct val="0"/>
                </a:spcBef>
              </a:pPr>
              <a:t>13</a:t>
            </a:fld>
            <a:endParaRPr lang="en-US" altLang="en-US"/>
          </a:p>
        </p:txBody>
      </p:sp>
      <p:sp>
        <p:nvSpPr>
          <p:cNvPr id="60419" name="Rectangle 2">
            <a:extLst>
              <a:ext uri="{FF2B5EF4-FFF2-40B4-BE49-F238E27FC236}">
                <a16:creationId xmlns:a16="http://schemas.microsoft.com/office/drawing/2014/main" id="{53B039B7-F52C-274B-84E4-994F61620452}"/>
              </a:ext>
            </a:extLst>
          </p:cNvPr>
          <p:cNvSpPr>
            <a:spLocks noGrp="1" noRot="1" noChangeAspect="1" noChangeArrowheads="1" noTextEdit="1"/>
          </p:cNvSpPr>
          <p:nvPr>
            <p:ph type="sldImg"/>
          </p:nvPr>
        </p:nvSpPr>
        <p:spPr>
          <a:xfrm>
            <a:off x="1201738" y="700088"/>
            <a:ext cx="4614862" cy="3460750"/>
          </a:xfrm>
          <a:ln/>
        </p:spPr>
      </p:sp>
      <p:sp>
        <p:nvSpPr>
          <p:cNvPr id="60420" name="Rectangle 3">
            <a:extLst>
              <a:ext uri="{FF2B5EF4-FFF2-40B4-BE49-F238E27FC236}">
                <a16:creationId xmlns:a16="http://schemas.microsoft.com/office/drawing/2014/main" id="{D97E0539-4CCD-DF4F-8325-CC8673542FFC}"/>
              </a:ext>
            </a:extLst>
          </p:cNvPr>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54" tIns="46727" rIns="93454" bIns="46727"/>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501094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D667C742-31F8-5746-8887-E5279D65957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CBC82A5-C4E8-5F47-8AC5-C43BB5CA20E1}" type="slidenum">
              <a:rPr lang="en-US" altLang="en-US"/>
              <a:pPr>
                <a:spcBef>
                  <a:spcPct val="0"/>
                </a:spcBef>
              </a:pPr>
              <a:t>14</a:t>
            </a:fld>
            <a:endParaRPr lang="en-US" altLang="en-US"/>
          </a:p>
        </p:txBody>
      </p:sp>
      <p:sp>
        <p:nvSpPr>
          <p:cNvPr id="62467" name="Rectangle 2">
            <a:extLst>
              <a:ext uri="{FF2B5EF4-FFF2-40B4-BE49-F238E27FC236}">
                <a16:creationId xmlns:a16="http://schemas.microsoft.com/office/drawing/2014/main" id="{2F5D7266-0547-EB46-AED0-4C3F059CB496}"/>
              </a:ext>
            </a:extLst>
          </p:cNvPr>
          <p:cNvSpPr>
            <a:spLocks noGrp="1" noRot="1" noChangeAspect="1" noChangeArrowheads="1" noTextEdit="1"/>
          </p:cNvSpPr>
          <p:nvPr>
            <p:ph type="sldImg"/>
          </p:nvPr>
        </p:nvSpPr>
        <p:spPr>
          <a:xfrm>
            <a:off x="1203325" y="700088"/>
            <a:ext cx="4614863" cy="3460750"/>
          </a:xfrm>
          <a:ln/>
        </p:spPr>
      </p:sp>
      <p:sp>
        <p:nvSpPr>
          <p:cNvPr id="62468" name="Rectangle 3">
            <a:extLst>
              <a:ext uri="{FF2B5EF4-FFF2-40B4-BE49-F238E27FC236}">
                <a16:creationId xmlns:a16="http://schemas.microsoft.com/office/drawing/2014/main" id="{580D0B6A-9345-1740-BF9B-069AC04E8ADF}"/>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11" tIns="47007" rIns="94011" bIns="47007"/>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039959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2434CAE3-0C38-7348-A6A4-856688CB05B7}"/>
              </a:ext>
            </a:extLst>
          </p:cNvPr>
          <p:cNvSpPr>
            <a:spLocks noGrp="1" noRot="1" noChangeAspect="1" noChangeArrowheads="1" noTextEdit="1"/>
          </p:cNvSpPr>
          <p:nvPr>
            <p:ph type="sldImg"/>
          </p:nvPr>
        </p:nvSpPr>
        <p:spPr>
          <a:ln/>
        </p:spPr>
      </p:sp>
      <p:sp>
        <p:nvSpPr>
          <p:cNvPr id="64515" name="Notes Placeholder 2">
            <a:extLst>
              <a:ext uri="{FF2B5EF4-FFF2-40B4-BE49-F238E27FC236}">
                <a16:creationId xmlns:a16="http://schemas.microsoft.com/office/drawing/2014/main" id="{54058519-C836-B341-BECF-4A169BEEF86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64516" name="Slide Number Placeholder 3">
            <a:extLst>
              <a:ext uri="{FF2B5EF4-FFF2-40B4-BE49-F238E27FC236}">
                <a16:creationId xmlns:a16="http://schemas.microsoft.com/office/drawing/2014/main" id="{8B630516-A871-7347-96CF-3B125BEC31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26031C-A513-4645-862E-E657B63AD2D3}" type="slidenum">
              <a:rPr lang="en-US" altLang="en-US"/>
              <a:pPr>
                <a:spcBef>
                  <a:spcPct val="0"/>
                </a:spcBef>
              </a:pPr>
              <a:t>15</a:t>
            </a:fld>
            <a:endParaRPr lang="en-US" altLang="en-US"/>
          </a:p>
        </p:txBody>
      </p:sp>
    </p:spTree>
    <p:extLst>
      <p:ext uri="{BB962C8B-B14F-4D97-AF65-F5344CB8AC3E}">
        <p14:creationId xmlns:p14="http://schemas.microsoft.com/office/powerpoint/2010/main" val="1771000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2B9A8646-D90E-7B44-B55E-4BBAB9FB09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656D130-557F-5F48-B52B-5B6650F52963}" type="slidenum">
              <a:rPr lang="en-US" altLang="en-US"/>
              <a:pPr>
                <a:spcBef>
                  <a:spcPct val="0"/>
                </a:spcBef>
              </a:pPr>
              <a:t>16</a:t>
            </a:fld>
            <a:endParaRPr lang="en-US" altLang="en-US"/>
          </a:p>
        </p:txBody>
      </p:sp>
      <p:sp>
        <p:nvSpPr>
          <p:cNvPr id="66563" name="Rectangle 2">
            <a:extLst>
              <a:ext uri="{FF2B5EF4-FFF2-40B4-BE49-F238E27FC236}">
                <a16:creationId xmlns:a16="http://schemas.microsoft.com/office/drawing/2014/main" id="{4DCAB60E-5603-0F4C-BC9B-E6D67AD2CE23}"/>
              </a:ext>
            </a:extLst>
          </p:cNvPr>
          <p:cNvSpPr>
            <a:spLocks noGrp="1" noRot="1" noChangeAspect="1" noChangeArrowheads="1" noTextEdit="1"/>
          </p:cNvSpPr>
          <p:nvPr>
            <p:ph type="sldImg"/>
          </p:nvPr>
        </p:nvSpPr>
        <p:spPr>
          <a:xfrm>
            <a:off x="1204913" y="701675"/>
            <a:ext cx="4611687" cy="3459163"/>
          </a:xfrm>
          <a:ln/>
        </p:spPr>
      </p:sp>
      <p:sp>
        <p:nvSpPr>
          <p:cNvPr id="66564" name="Rectangle 3">
            <a:extLst>
              <a:ext uri="{FF2B5EF4-FFF2-40B4-BE49-F238E27FC236}">
                <a16:creationId xmlns:a16="http://schemas.microsoft.com/office/drawing/2014/main" id="{9A69EF1A-384B-6140-910F-E98C39D75DA2}"/>
              </a:ext>
            </a:extLst>
          </p:cNvPr>
          <p:cNvSpPr>
            <a:spLocks noGrp="1" noChangeArrowheads="1"/>
          </p:cNvSpPr>
          <p:nvPr>
            <p:ph type="body" idx="1"/>
          </p:nvPr>
        </p:nvSpPr>
        <p:spPr>
          <a:xfrm>
            <a:off x="933450" y="4416425"/>
            <a:ext cx="5143500"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80" tIns="46093" rIns="92180" bIns="46093"/>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823312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5D49876A-5D0D-0B4A-ACAD-65618AE38B37}"/>
              </a:ext>
            </a:extLst>
          </p:cNvPr>
          <p:cNvSpPr>
            <a:spLocks noGrp="1" noRot="1" noChangeAspect="1" noChangeArrowheads="1" noTextEdit="1"/>
          </p:cNvSpPr>
          <p:nvPr>
            <p:ph type="sldImg"/>
          </p:nvPr>
        </p:nvSpPr>
        <p:spPr>
          <a:ln/>
        </p:spPr>
      </p:sp>
      <p:sp>
        <p:nvSpPr>
          <p:cNvPr id="70659" name="Notes Placeholder 2">
            <a:extLst>
              <a:ext uri="{FF2B5EF4-FFF2-40B4-BE49-F238E27FC236}">
                <a16:creationId xmlns:a16="http://schemas.microsoft.com/office/drawing/2014/main" id="{A942387F-1A07-004C-828D-61CECD7F311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0660" name="Slide Number Placeholder 3">
            <a:extLst>
              <a:ext uri="{FF2B5EF4-FFF2-40B4-BE49-F238E27FC236}">
                <a16:creationId xmlns:a16="http://schemas.microsoft.com/office/drawing/2014/main" id="{AB0A6767-4250-A64E-808E-40E63E2C359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433BFB5-C23E-4144-8CAC-9A5267746DD5}" type="slidenum">
              <a:rPr lang="en-US" altLang="en-US"/>
              <a:pPr>
                <a:spcBef>
                  <a:spcPct val="0"/>
                </a:spcBef>
              </a:pPr>
              <a:t>17</a:t>
            </a:fld>
            <a:endParaRPr lang="en-US" altLang="en-US"/>
          </a:p>
        </p:txBody>
      </p:sp>
    </p:spTree>
    <p:extLst>
      <p:ext uri="{BB962C8B-B14F-4D97-AF65-F5344CB8AC3E}">
        <p14:creationId xmlns:p14="http://schemas.microsoft.com/office/powerpoint/2010/main" val="24871425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F8E8A1C3-0412-3B46-8836-97B42A782F9D}"/>
              </a:ext>
            </a:extLst>
          </p:cNvPr>
          <p:cNvSpPr>
            <a:spLocks noGrp="1" noRot="1" noChangeAspect="1" noChangeArrowheads="1" noTextEdit="1"/>
          </p:cNvSpPr>
          <p:nvPr>
            <p:ph type="sldImg"/>
          </p:nvPr>
        </p:nvSpPr>
        <p:spPr>
          <a:ln/>
        </p:spPr>
      </p:sp>
      <p:sp>
        <p:nvSpPr>
          <p:cNvPr id="72707" name="Notes Placeholder 2">
            <a:extLst>
              <a:ext uri="{FF2B5EF4-FFF2-40B4-BE49-F238E27FC236}">
                <a16:creationId xmlns:a16="http://schemas.microsoft.com/office/drawing/2014/main" id="{2D5E919B-AF67-9D4E-9C2C-6AFBAD0761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72708" name="Slide Number Placeholder 3">
            <a:extLst>
              <a:ext uri="{FF2B5EF4-FFF2-40B4-BE49-F238E27FC236}">
                <a16:creationId xmlns:a16="http://schemas.microsoft.com/office/drawing/2014/main" id="{D071F2EE-AC84-954E-9C01-DC5B1D09041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904F834-D6FC-3544-9CF8-CF64E69A25CC}" type="slidenum">
              <a:rPr lang="en-US" altLang="en-US">
                <a:solidFill>
                  <a:srgbClr val="000000"/>
                </a:solidFill>
              </a:rPr>
              <a:pPr>
                <a:spcBef>
                  <a:spcPct val="0"/>
                </a:spcBef>
              </a:pPr>
              <a:t>18</a:t>
            </a:fld>
            <a:endParaRPr lang="en-US" altLang="en-US">
              <a:solidFill>
                <a:srgbClr val="000000"/>
              </a:solidFill>
            </a:endParaRPr>
          </a:p>
        </p:txBody>
      </p:sp>
    </p:spTree>
    <p:extLst>
      <p:ext uri="{BB962C8B-B14F-4D97-AF65-F5344CB8AC3E}">
        <p14:creationId xmlns:p14="http://schemas.microsoft.com/office/powerpoint/2010/main" val="42319311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1CF39BDD-E295-8847-BCE8-DB20C07782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87A82D4-9C49-2549-BC52-00E439905C48}" type="slidenum">
              <a:rPr lang="en-US" altLang="en-US"/>
              <a:pPr>
                <a:spcBef>
                  <a:spcPct val="0"/>
                </a:spcBef>
              </a:pPr>
              <a:t>20</a:t>
            </a:fld>
            <a:endParaRPr lang="en-US" altLang="en-US"/>
          </a:p>
        </p:txBody>
      </p:sp>
      <p:sp>
        <p:nvSpPr>
          <p:cNvPr id="74755" name="Rectangle 2">
            <a:extLst>
              <a:ext uri="{FF2B5EF4-FFF2-40B4-BE49-F238E27FC236}">
                <a16:creationId xmlns:a16="http://schemas.microsoft.com/office/drawing/2014/main" id="{DFDFF1EE-7637-524D-92B0-61E94E5F14E4}"/>
              </a:ext>
            </a:extLst>
          </p:cNvPr>
          <p:cNvSpPr>
            <a:spLocks noGrp="1" noRot="1" noChangeAspect="1" noChangeArrowheads="1" noTextEdit="1"/>
          </p:cNvSpPr>
          <p:nvPr>
            <p:ph type="sldImg"/>
          </p:nvPr>
        </p:nvSpPr>
        <p:spPr>
          <a:xfrm>
            <a:off x="1203325" y="700088"/>
            <a:ext cx="4614863" cy="3460750"/>
          </a:xfrm>
          <a:ln/>
        </p:spPr>
      </p:sp>
      <p:sp>
        <p:nvSpPr>
          <p:cNvPr id="74756" name="Rectangle 3">
            <a:extLst>
              <a:ext uri="{FF2B5EF4-FFF2-40B4-BE49-F238E27FC236}">
                <a16:creationId xmlns:a16="http://schemas.microsoft.com/office/drawing/2014/main" id="{13662B26-8232-EB4A-A5DC-82F46C75D7F1}"/>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11" tIns="47007" rIns="94011" bIns="47007"/>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497526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B930BD45-CE9E-CA4A-A705-A8EA2FCB0AF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1CA88B-C7EE-CF4B-863C-00D9F2F04574}" type="slidenum">
              <a:rPr lang="en-US" altLang="en-US"/>
              <a:pPr>
                <a:spcBef>
                  <a:spcPct val="0"/>
                </a:spcBef>
              </a:pPr>
              <a:t>21</a:t>
            </a:fld>
            <a:endParaRPr lang="en-US" altLang="en-US"/>
          </a:p>
        </p:txBody>
      </p:sp>
      <p:sp>
        <p:nvSpPr>
          <p:cNvPr id="89091" name="Rectangle 2">
            <a:extLst>
              <a:ext uri="{FF2B5EF4-FFF2-40B4-BE49-F238E27FC236}">
                <a16:creationId xmlns:a16="http://schemas.microsoft.com/office/drawing/2014/main" id="{4C23272B-3392-0643-B351-79046147FE4E}"/>
              </a:ext>
            </a:extLst>
          </p:cNvPr>
          <p:cNvSpPr>
            <a:spLocks noGrp="1" noRot="1" noChangeAspect="1" noChangeArrowheads="1" noTextEdit="1"/>
          </p:cNvSpPr>
          <p:nvPr>
            <p:ph type="sldImg"/>
          </p:nvPr>
        </p:nvSpPr>
        <p:spPr>
          <a:xfrm>
            <a:off x="1193800" y="703263"/>
            <a:ext cx="4629150" cy="3471862"/>
          </a:xfrm>
          <a:ln/>
        </p:spPr>
      </p:sp>
      <p:sp>
        <p:nvSpPr>
          <p:cNvPr id="89092" name="Rectangle 3">
            <a:extLst>
              <a:ext uri="{FF2B5EF4-FFF2-40B4-BE49-F238E27FC236}">
                <a16:creationId xmlns:a16="http://schemas.microsoft.com/office/drawing/2014/main" id="{3BBAA918-3CA1-BB45-9DA6-8E30E65C3E90}"/>
              </a:ext>
            </a:extLst>
          </p:cNvPr>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01" tIns="46002" rIns="92001" bIns="46002"/>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661121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2F54B804-86A5-9146-A385-D563A64ED702}"/>
              </a:ext>
            </a:extLst>
          </p:cNvPr>
          <p:cNvSpPr>
            <a:spLocks noGrp="1" noRot="1" noChangeAspect="1" noChangeArrowheads="1" noTextEdit="1"/>
          </p:cNvSpPr>
          <p:nvPr>
            <p:ph type="sldImg"/>
          </p:nvPr>
        </p:nvSpPr>
        <p:spPr>
          <a:ln/>
        </p:spPr>
      </p:sp>
      <p:sp>
        <p:nvSpPr>
          <p:cNvPr id="84995" name="Notes Placeholder 2">
            <a:extLst>
              <a:ext uri="{FF2B5EF4-FFF2-40B4-BE49-F238E27FC236}">
                <a16:creationId xmlns:a16="http://schemas.microsoft.com/office/drawing/2014/main" id="{D5BAD4A7-94DE-8C4F-95F6-E7819595CB4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84996" name="Slide Number Placeholder 3">
            <a:extLst>
              <a:ext uri="{FF2B5EF4-FFF2-40B4-BE49-F238E27FC236}">
                <a16:creationId xmlns:a16="http://schemas.microsoft.com/office/drawing/2014/main" id="{85519D6B-A688-D547-A525-A6DC4D37C5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9CE36E4-B0AF-9641-8834-8887376274E4}" type="slidenum">
              <a:rPr lang="en-US" altLang="en-US"/>
              <a:pPr>
                <a:spcBef>
                  <a:spcPct val="0"/>
                </a:spcBef>
              </a:pPr>
              <a:t>22</a:t>
            </a:fld>
            <a:endParaRPr lang="en-US" altLang="en-US"/>
          </a:p>
        </p:txBody>
      </p:sp>
    </p:spTree>
    <p:extLst>
      <p:ext uri="{BB962C8B-B14F-4D97-AF65-F5344CB8AC3E}">
        <p14:creationId xmlns:p14="http://schemas.microsoft.com/office/powerpoint/2010/main" val="3950415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A937E56-DCA0-D442-9753-16E5CEA9E4F6}"/>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91B1B91C-60E7-844E-8D41-499B1C8F4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37892" name="Slide Number Placeholder 3">
            <a:extLst>
              <a:ext uri="{FF2B5EF4-FFF2-40B4-BE49-F238E27FC236}">
                <a16:creationId xmlns:a16="http://schemas.microsoft.com/office/drawing/2014/main" id="{74AB4B2D-0575-EF4E-AB29-FD0170825CC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30FFB1F-6E2B-E54A-91F1-57AF67AA9CCA}" type="slidenum">
              <a:rPr lang="en-US" altLang="en-US">
                <a:solidFill>
                  <a:srgbClr val="000000"/>
                </a:solidFill>
              </a:rPr>
              <a:pPr>
                <a:spcBef>
                  <a:spcPct val="0"/>
                </a:spcBef>
              </a:pPr>
              <a:t>4</a:t>
            </a:fld>
            <a:endParaRPr lang="en-US" altLang="en-US">
              <a:solidFill>
                <a:srgbClr val="000000"/>
              </a:solidFill>
            </a:endParaRPr>
          </a:p>
        </p:txBody>
      </p:sp>
    </p:spTree>
    <p:extLst>
      <p:ext uri="{BB962C8B-B14F-4D97-AF65-F5344CB8AC3E}">
        <p14:creationId xmlns:p14="http://schemas.microsoft.com/office/powerpoint/2010/main" val="1502696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840F16D9-BC98-E148-8D80-C1EBECD0A76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D9819B-7D17-C04F-8345-B8AFABC44E1E}" type="slidenum">
              <a:rPr lang="en-US" altLang="en-US"/>
              <a:pPr>
                <a:spcBef>
                  <a:spcPct val="0"/>
                </a:spcBef>
              </a:pPr>
              <a:t>23</a:t>
            </a:fld>
            <a:endParaRPr lang="en-US" altLang="en-US"/>
          </a:p>
        </p:txBody>
      </p:sp>
      <p:sp>
        <p:nvSpPr>
          <p:cNvPr id="76803" name="Rectangle 2">
            <a:extLst>
              <a:ext uri="{FF2B5EF4-FFF2-40B4-BE49-F238E27FC236}">
                <a16:creationId xmlns:a16="http://schemas.microsoft.com/office/drawing/2014/main" id="{94556AB7-4281-9D42-BAB8-9E0E4011DFE4}"/>
              </a:ext>
            </a:extLst>
          </p:cNvPr>
          <p:cNvSpPr>
            <a:spLocks noGrp="1" noRot="1" noChangeAspect="1" noChangeArrowheads="1" noTextEdit="1"/>
          </p:cNvSpPr>
          <p:nvPr>
            <p:ph type="sldImg"/>
          </p:nvPr>
        </p:nvSpPr>
        <p:spPr>
          <a:xfrm>
            <a:off x="1203325" y="700088"/>
            <a:ext cx="4614863" cy="3460750"/>
          </a:xfrm>
          <a:ln/>
        </p:spPr>
      </p:sp>
      <p:sp>
        <p:nvSpPr>
          <p:cNvPr id="76804" name="Rectangle 3">
            <a:extLst>
              <a:ext uri="{FF2B5EF4-FFF2-40B4-BE49-F238E27FC236}">
                <a16:creationId xmlns:a16="http://schemas.microsoft.com/office/drawing/2014/main" id="{47B66C5A-CEA6-B04B-89C7-0510AC1F8B3C}"/>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11" tIns="47007" rIns="94011" bIns="47007"/>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1851288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49B25DDA-92C6-034D-9130-A5F42E7D06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C7813C4-06CE-DD48-A2B4-2FE3DC306FD0}" type="slidenum">
              <a:rPr lang="en-US" altLang="en-US">
                <a:solidFill>
                  <a:srgbClr val="000000"/>
                </a:solidFill>
              </a:rPr>
              <a:pPr>
                <a:spcBef>
                  <a:spcPct val="0"/>
                </a:spcBef>
              </a:pPr>
              <a:t>24</a:t>
            </a:fld>
            <a:endParaRPr lang="en-US" altLang="en-US">
              <a:solidFill>
                <a:srgbClr val="000000"/>
              </a:solidFill>
            </a:endParaRPr>
          </a:p>
        </p:txBody>
      </p:sp>
      <p:sp>
        <p:nvSpPr>
          <p:cNvPr id="78851" name="Rectangle 2">
            <a:extLst>
              <a:ext uri="{FF2B5EF4-FFF2-40B4-BE49-F238E27FC236}">
                <a16:creationId xmlns:a16="http://schemas.microsoft.com/office/drawing/2014/main" id="{B773F510-C85D-5043-BD82-6E14E27E8F5F}"/>
              </a:ext>
            </a:extLst>
          </p:cNvPr>
          <p:cNvSpPr>
            <a:spLocks noGrp="1" noRot="1" noChangeAspect="1" noChangeArrowheads="1" noTextEdit="1"/>
          </p:cNvSpPr>
          <p:nvPr>
            <p:ph type="sldImg"/>
          </p:nvPr>
        </p:nvSpPr>
        <p:spPr>
          <a:xfrm>
            <a:off x="1203325" y="700088"/>
            <a:ext cx="4614863" cy="3460750"/>
          </a:xfrm>
          <a:ln/>
        </p:spPr>
      </p:sp>
      <p:sp>
        <p:nvSpPr>
          <p:cNvPr id="78852" name="Rectangle 3">
            <a:extLst>
              <a:ext uri="{FF2B5EF4-FFF2-40B4-BE49-F238E27FC236}">
                <a16:creationId xmlns:a16="http://schemas.microsoft.com/office/drawing/2014/main" id="{899E0DFC-C3D5-4E47-A472-E7DEE3A7B082}"/>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11" tIns="47007" rIns="94011" bIns="47007"/>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28764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41C08426-4BF2-C943-AFD1-29D8876980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3FB6E8C-6BB7-5849-B377-743DEDABDE13}" type="slidenum">
              <a:rPr lang="en-US" altLang="en-US">
                <a:solidFill>
                  <a:srgbClr val="000000"/>
                </a:solidFill>
              </a:rPr>
              <a:pPr>
                <a:spcBef>
                  <a:spcPct val="0"/>
                </a:spcBef>
              </a:pPr>
              <a:t>25</a:t>
            </a:fld>
            <a:endParaRPr lang="en-US" altLang="en-US">
              <a:solidFill>
                <a:srgbClr val="000000"/>
              </a:solidFill>
            </a:endParaRPr>
          </a:p>
        </p:txBody>
      </p:sp>
      <p:sp>
        <p:nvSpPr>
          <p:cNvPr id="80899" name="Rectangle 2">
            <a:extLst>
              <a:ext uri="{FF2B5EF4-FFF2-40B4-BE49-F238E27FC236}">
                <a16:creationId xmlns:a16="http://schemas.microsoft.com/office/drawing/2014/main" id="{21338BC3-A8F8-404C-A434-9F77FE8D2AFC}"/>
              </a:ext>
            </a:extLst>
          </p:cNvPr>
          <p:cNvSpPr>
            <a:spLocks noGrp="1" noRot="1" noChangeAspect="1" noChangeArrowheads="1" noTextEdit="1"/>
          </p:cNvSpPr>
          <p:nvPr>
            <p:ph type="sldImg"/>
          </p:nvPr>
        </p:nvSpPr>
        <p:spPr>
          <a:xfrm>
            <a:off x="1203325" y="700088"/>
            <a:ext cx="4614863" cy="3460750"/>
          </a:xfrm>
          <a:ln/>
        </p:spPr>
      </p:sp>
      <p:sp>
        <p:nvSpPr>
          <p:cNvPr id="80900" name="Rectangle 3">
            <a:extLst>
              <a:ext uri="{FF2B5EF4-FFF2-40B4-BE49-F238E27FC236}">
                <a16:creationId xmlns:a16="http://schemas.microsoft.com/office/drawing/2014/main" id="{49C554A0-5AA6-2647-94AF-CD4BA8D20075}"/>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11" tIns="47007" rIns="94011" bIns="47007"/>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812980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442C1DFD-BDEC-794F-B72D-83ED352366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FD96CA-3002-F84B-91FA-71C316CB7698}" type="slidenum">
              <a:rPr lang="en-US" altLang="en-US">
                <a:solidFill>
                  <a:srgbClr val="000000"/>
                </a:solidFill>
              </a:rPr>
              <a:pPr>
                <a:spcBef>
                  <a:spcPct val="0"/>
                </a:spcBef>
              </a:pPr>
              <a:t>26</a:t>
            </a:fld>
            <a:endParaRPr lang="en-US" altLang="en-US">
              <a:solidFill>
                <a:srgbClr val="000000"/>
              </a:solidFill>
            </a:endParaRPr>
          </a:p>
        </p:txBody>
      </p:sp>
      <p:sp>
        <p:nvSpPr>
          <p:cNvPr id="97283" name="Rectangle 2">
            <a:extLst>
              <a:ext uri="{FF2B5EF4-FFF2-40B4-BE49-F238E27FC236}">
                <a16:creationId xmlns:a16="http://schemas.microsoft.com/office/drawing/2014/main" id="{1BCEA1A1-8134-1745-9016-381567579B7B}"/>
              </a:ext>
            </a:extLst>
          </p:cNvPr>
          <p:cNvSpPr>
            <a:spLocks noGrp="1" noRot="1" noChangeAspect="1" noChangeArrowheads="1" noTextEdit="1"/>
          </p:cNvSpPr>
          <p:nvPr>
            <p:ph type="sldImg"/>
          </p:nvPr>
        </p:nvSpPr>
        <p:spPr>
          <a:xfrm>
            <a:off x="1193800" y="703263"/>
            <a:ext cx="4629150" cy="3471862"/>
          </a:xfrm>
          <a:ln/>
        </p:spPr>
      </p:sp>
      <p:sp>
        <p:nvSpPr>
          <p:cNvPr id="97284" name="Rectangle 3">
            <a:extLst>
              <a:ext uri="{FF2B5EF4-FFF2-40B4-BE49-F238E27FC236}">
                <a16:creationId xmlns:a16="http://schemas.microsoft.com/office/drawing/2014/main" id="{A114E4D4-2855-1744-9888-1561426BF288}"/>
              </a:ext>
            </a:extLst>
          </p:cNvPr>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01" tIns="46002" rIns="92001" bIns="46002"/>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2735331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1A696113-EC42-AD4C-ADD1-A06EAB707910}"/>
              </a:ext>
            </a:extLst>
          </p:cNvPr>
          <p:cNvSpPr>
            <a:spLocks noGrp="1" noRot="1" noChangeAspect="1" noChangeArrowheads="1" noTextEdit="1"/>
          </p:cNvSpPr>
          <p:nvPr>
            <p:ph type="sldImg"/>
          </p:nvPr>
        </p:nvSpPr>
        <p:spPr>
          <a:ln/>
        </p:spPr>
      </p:sp>
      <p:sp>
        <p:nvSpPr>
          <p:cNvPr id="105475" name="Notes Placeholder 2">
            <a:extLst>
              <a:ext uri="{FF2B5EF4-FFF2-40B4-BE49-F238E27FC236}">
                <a16:creationId xmlns:a16="http://schemas.microsoft.com/office/drawing/2014/main" id="{F5B4C9D6-0A33-EC42-A16A-42333B38BA0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5476" name="Slide Number Placeholder 3">
            <a:extLst>
              <a:ext uri="{FF2B5EF4-FFF2-40B4-BE49-F238E27FC236}">
                <a16:creationId xmlns:a16="http://schemas.microsoft.com/office/drawing/2014/main" id="{35EB955B-F933-4544-B536-7F8C52305F7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8DCF812-EA9C-2641-983D-BA2CAE3ADD09}" type="slidenum">
              <a:rPr lang="en-US" altLang="en-US"/>
              <a:pPr>
                <a:spcBef>
                  <a:spcPct val="0"/>
                </a:spcBef>
              </a:pPr>
              <a:t>32</a:t>
            </a:fld>
            <a:endParaRPr lang="en-US" altLang="en-US"/>
          </a:p>
        </p:txBody>
      </p:sp>
    </p:spTree>
    <p:extLst>
      <p:ext uri="{BB962C8B-B14F-4D97-AF65-F5344CB8AC3E}">
        <p14:creationId xmlns:p14="http://schemas.microsoft.com/office/powerpoint/2010/main" val="2011742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5C3D17EB-7588-0748-B062-D216AE7CD1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98F188-714D-134C-95D3-8D80E441C846}" type="slidenum">
              <a:rPr lang="en-US" altLang="en-US"/>
              <a:pPr>
                <a:spcBef>
                  <a:spcPct val="0"/>
                </a:spcBef>
              </a:pPr>
              <a:t>5</a:t>
            </a:fld>
            <a:endParaRPr lang="en-US" altLang="en-US"/>
          </a:p>
        </p:txBody>
      </p:sp>
      <p:sp>
        <p:nvSpPr>
          <p:cNvPr id="44035" name="Rectangle 2">
            <a:extLst>
              <a:ext uri="{FF2B5EF4-FFF2-40B4-BE49-F238E27FC236}">
                <a16:creationId xmlns:a16="http://schemas.microsoft.com/office/drawing/2014/main" id="{F965F3F0-9CB7-D240-9BE2-9F7A78E0543E}"/>
              </a:ext>
            </a:extLst>
          </p:cNvPr>
          <p:cNvSpPr>
            <a:spLocks noGrp="1" noRot="1" noChangeAspect="1" noChangeArrowheads="1" noTextEdit="1"/>
          </p:cNvSpPr>
          <p:nvPr>
            <p:ph type="sldImg"/>
          </p:nvPr>
        </p:nvSpPr>
        <p:spPr>
          <a:xfrm>
            <a:off x="1193800" y="704850"/>
            <a:ext cx="4627563" cy="3470275"/>
          </a:xfrm>
          <a:ln w="12700" cap="flat">
            <a:solidFill>
              <a:schemeClr val="tx1"/>
            </a:solidFill>
          </a:ln>
        </p:spPr>
      </p:sp>
      <p:sp>
        <p:nvSpPr>
          <p:cNvPr id="44036" name="Rectangle 3">
            <a:extLst>
              <a:ext uri="{FF2B5EF4-FFF2-40B4-BE49-F238E27FC236}">
                <a16:creationId xmlns:a16="http://schemas.microsoft.com/office/drawing/2014/main" id="{89C4C20E-4247-E646-88A7-26C191481A82}"/>
              </a:ext>
            </a:extLst>
          </p:cNvPr>
          <p:cNvSpPr>
            <a:spLocks noGrp="1" noChangeArrowheads="1"/>
          </p:cNvSpPr>
          <p:nvPr>
            <p:ph type="body" idx="1"/>
          </p:nvPr>
        </p:nvSpPr>
        <p:spPr>
          <a:xfrm>
            <a:off x="933450" y="4416425"/>
            <a:ext cx="51435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91" tIns="44845" rIns="92891" bIns="44845"/>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526116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8C253E1D-8FD3-1C40-B2AF-CB08FE40B4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8A30EA9-DBB8-A748-AB16-C057299F6365}" type="slidenum">
              <a:rPr lang="en-US" altLang="en-US"/>
              <a:pPr>
                <a:spcBef>
                  <a:spcPct val="0"/>
                </a:spcBef>
              </a:pPr>
              <a:t>6</a:t>
            </a:fld>
            <a:endParaRPr lang="en-US" altLang="en-US"/>
          </a:p>
        </p:txBody>
      </p:sp>
      <p:sp>
        <p:nvSpPr>
          <p:cNvPr id="46083" name="Rectangle 2">
            <a:extLst>
              <a:ext uri="{FF2B5EF4-FFF2-40B4-BE49-F238E27FC236}">
                <a16:creationId xmlns:a16="http://schemas.microsoft.com/office/drawing/2014/main" id="{5FB9F0C4-7629-004A-BC20-E487638C651F}"/>
              </a:ext>
            </a:extLst>
          </p:cNvPr>
          <p:cNvSpPr>
            <a:spLocks noGrp="1" noRot="1" noChangeAspect="1" noChangeArrowheads="1" noTextEdit="1"/>
          </p:cNvSpPr>
          <p:nvPr>
            <p:ph type="sldImg"/>
          </p:nvPr>
        </p:nvSpPr>
        <p:spPr>
          <a:xfrm>
            <a:off x="1201738" y="700088"/>
            <a:ext cx="4614862" cy="3460750"/>
          </a:xfrm>
          <a:ln/>
        </p:spPr>
      </p:sp>
      <p:sp>
        <p:nvSpPr>
          <p:cNvPr id="46084" name="Rectangle 3">
            <a:extLst>
              <a:ext uri="{FF2B5EF4-FFF2-40B4-BE49-F238E27FC236}">
                <a16:creationId xmlns:a16="http://schemas.microsoft.com/office/drawing/2014/main" id="{E696924A-A08A-D34D-A67C-D15AFE876808}"/>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18" tIns="47010" rIns="94018" bIns="47010"/>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779139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E109CED9-C97E-DA4B-B832-32882244D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C530807-D1A8-1A41-91F9-84F8F5C541C2}" type="slidenum">
              <a:rPr lang="en-US" altLang="en-US"/>
              <a:pPr>
                <a:spcBef>
                  <a:spcPct val="0"/>
                </a:spcBef>
              </a:pPr>
              <a:t>7</a:t>
            </a:fld>
            <a:endParaRPr lang="en-US" altLang="en-US"/>
          </a:p>
        </p:txBody>
      </p:sp>
      <p:sp>
        <p:nvSpPr>
          <p:cNvPr id="48131" name="Rectangle 2">
            <a:extLst>
              <a:ext uri="{FF2B5EF4-FFF2-40B4-BE49-F238E27FC236}">
                <a16:creationId xmlns:a16="http://schemas.microsoft.com/office/drawing/2014/main" id="{DC4EBCBB-52FF-CA44-8EE3-DC8D9A22EA86}"/>
              </a:ext>
            </a:extLst>
          </p:cNvPr>
          <p:cNvSpPr>
            <a:spLocks noGrp="1" noRot="1" noChangeAspect="1" noChangeArrowheads="1" noTextEdit="1"/>
          </p:cNvSpPr>
          <p:nvPr>
            <p:ph type="sldImg"/>
          </p:nvPr>
        </p:nvSpPr>
        <p:spPr>
          <a:xfrm>
            <a:off x="1198563" y="700088"/>
            <a:ext cx="4614862" cy="3460750"/>
          </a:xfrm>
          <a:ln/>
        </p:spPr>
      </p:sp>
      <p:sp>
        <p:nvSpPr>
          <p:cNvPr id="48132" name="Rectangle 3">
            <a:extLst>
              <a:ext uri="{FF2B5EF4-FFF2-40B4-BE49-F238E27FC236}">
                <a16:creationId xmlns:a16="http://schemas.microsoft.com/office/drawing/2014/main" id="{9550FD79-BE7C-894F-B4CC-11BBD9E13358}"/>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49" tIns="46724" rIns="93449" bIns="46724"/>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78196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4CE24627-6119-EE42-9C62-471C1842A4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65F3EEA-E938-F544-B512-1EFB4277F598}" type="slidenum">
              <a:rPr lang="en-US" altLang="en-US"/>
              <a:pPr>
                <a:spcBef>
                  <a:spcPct val="0"/>
                </a:spcBef>
              </a:pPr>
              <a:t>8</a:t>
            </a:fld>
            <a:endParaRPr lang="en-US" altLang="en-US"/>
          </a:p>
        </p:txBody>
      </p:sp>
      <p:sp>
        <p:nvSpPr>
          <p:cNvPr id="50179" name="Rectangle 2">
            <a:extLst>
              <a:ext uri="{FF2B5EF4-FFF2-40B4-BE49-F238E27FC236}">
                <a16:creationId xmlns:a16="http://schemas.microsoft.com/office/drawing/2014/main" id="{6596C1F6-BBCD-F64A-B40A-B31D94BB4174}"/>
              </a:ext>
            </a:extLst>
          </p:cNvPr>
          <p:cNvSpPr>
            <a:spLocks noGrp="1" noRot="1" noChangeAspect="1" noChangeArrowheads="1" noTextEdit="1"/>
          </p:cNvSpPr>
          <p:nvPr>
            <p:ph type="sldImg"/>
          </p:nvPr>
        </p:nvSpPr>
        <p:spPr>
          <a:xfrm>
            <a:off x="1201738" y="700088"/>
            <a:ext cx="4614862" cy="3460750"/>
          </a:xfrm>
          <a:ln/>
        </p:spPr>
      </p:sp>
      <p:sp>
        <p:nvSpPr>
          <p:cNvPr id="50180" name="Rectangle 3">
            <a:extLst>
              <a:ext uri="{FF2B5EF4-FFF2-40B4-BE49-F238E27FC236}">
                <a16:creationId xmlns:a16="http://schemas.microsoft.com/office/drawing/2014/main" id="{11C54125-0D0F-244E-918D-FAE509B2DB67}"/>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18" tIns="47010" rIns="94018" bIns="47010"/>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459855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227E99CE-8667-6648-B968-5D714746F1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165023A-F356-9F41-8BC9-5387F88677A2}" type="slidenum">
              <a:rPr lang="en-US" altLang="en-US"/>
              <a:pPr>
                <a:spcBef>
                  <a:spcPct val="0"/>
                </a:spcBef>
              </a:pPr>
              <a:t>9</a:t>
            </a:fld>
            <a:endParaRPr lang="en-US" altLang="en-US"/>
          </a:p>
        </p:txBody>
      </p:sp>
      <p:sp>
        <p:nvSpPr>
          <p:cNvPr id="52227" name="Rectangle 2">
            <a:extLst>
              <a:ext uri="{FF2B5EF4-FFF2-40B4-BE49-F238E27FC236}">
                <a16:creationId xmlns:a16="http://schemas.microsoft.com/office/drawing/2014/main" id="{490C2175-1FF5-F64F-B2DC-DDCBA29C8B0A}"/>
              </a:ext>
            </a:extLst>
          </p:cNvPr>
          <p:cNvSpPr>
            <a:spLocks noGrp="1" noRot="1" noChangeAspect="1" noChangeArrowheads="1" noTextEdit="1"/>
          </p:cNvSpPr>
          <p:nvPr>
            <p:ph type="sldImg"/>
          </p:nvPr>
        </p:nvSpPr>
        <p:spPr>
          <a:xfrm>
            <a:off x="1201738" y="700088"/>
            <a:ext cx="4614862" cy="3460750"/>
          </a:xfrm>
          <a:ln/>
        </p:spPr>
      </p:sp>
      <p:sp>
        <p:nvSpPr>
          <p:cNvPr id="52228" name="Rectangle 3">
            <a:extLst>
              <a:ext uri="{FF2B5EF4-FFF2-40B4-BE49-F238E27FC236}">
                <a16:creationId xmlns:a16="http://schemas.microsoft.com/office/drawing/2014/main" id="{60E78846-CB5C-B242-A804-8519E0809400}"/>
              </a:ext>
            </a:extLst>
          </p:cNvPr>
          <p:cNvSpPr>
            <a:spLocks noGrp="1" noChangeArrowheads="1"/>
          </p:cNvSpPr>
          <p:nvPr>
            <p:ph type="body" idx="1"/>
          </p:nvPr>
        </p:nvSpPr>
        <p:spPr>
          <a:xfrm>
            <a:off x="933450" y="4414838"/>
            <a:ext cx="51435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18" tIns="47010" rIns="94018" bIns="47010"/>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258384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AC732E38-05E5-514D-B1F3-77CA2874ACB7}"/>
              </a:ext>
            </a:extLst>
          </p:cNvPr>
          <p:cNvSpPr>
            <a:spLocks noGrp="1" noRot="1" noChangeAspect="1" noChangeArrowheads="1" noTextEdit="1"/>
          </p:cNvSpPr>
          <p:nvPr>
            <p:ph type="sldImg"/>
          </p:nvPr>
        </p:nvSpPr>
        <p:spPr>
          <a:ln/>
        </p:spPr>
      </p:sp>
      <p:sp>
        <p:nvSpPr>
          <p:cNvPr id="54275" name="Notes Placeholder 2">
            <a:extLst>
              <a:ext uri="{FF2B5EF4-FFF2-40B4-BE49-F238E27FC236}">
                <a16:creationId xmlns:a16="http://schemas.microsoft.com/office/drawing/2014/main" id="{29D682EE-8E63-DB46-AECD-37B0AC0102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4276" name="Slide Number Placeholder 3">
            <a:extLst>
              <a:ext uri="{FF2B5EF4-FFF2-40B4-BE49-F238E27FC236}">
                <a16:creationId xmlns:a16="http://schemas.microsoft.com/office/drawing/2014/main" id="{0B99E819-8CAF-3B42-93AC-013E87DD79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FBA9F53-8BCD-8D4F-B879-EB8A6916E9CB}" type="slidenum">
              <a:rPr lang="en-US" altLang="en-US"/>
              <a:pPr>
                <a:spcBef>
                  <a:spcPct val="0"/>
                </a:spcBef>
              </a:pPr>
              <a:t>10</a:t>
            </a:fld>
            <a:endParaRPr lang="en-US" altLang="en-US"/>
          </a:p>
        </p:txBody>
      </p:sp>
    </p:spTree>
    <p:extLst>
      <p:ext uri="{BB962C8B-B14F-4D97-AF65-F5344CB8AC3E}">
        <p14:creationId xmlns:p14="http://schemas.microsoft.com/office/powerpoint/2010/main" val="414128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2250949F-593E-854C-9F8A-ACC3999789AB}"/>
              </a:ext>
            </a:extLst>
          </p:cNvPr>
          <p:cNvSpPr>
            <a:spLocks noGrp="1" noRot="1" noChangeAspect="1" noChangeArrowheads="1" noTextEdit="1"/>
          </p:cNvSpPr>
          <p:nvPr>
            <p:ph type="sldImg"/>
          </p:nvPr>
        </p:nvSpPr>
        <p:spPr>
          <a:ln/>
        </p:spPr>
      </p:sp>
      <p:sp>
        <p:nvSpPr>
          <p:cNvPr id="56323" name="Notes Placeholder 2">
            <a:extLst>
              <a:ext uri="{FF2B5EF4-FFF2-40B4-BE49-F238E27FC236}">
                <a16:creationId xmlns:a16="http://schemas.microsoft.com/office/drawing/2014/main" id="{CAD1AB86-874A-B442-BC17-F648315EAD2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6324" name="Slide Number Placeholder 3">
            <a:extLst>
              <a:ext uri="{FF2B5EF4-FFF2-40B4-BE49-F238E27FC236}">
                <a16:creationId xmlns:a16="http://schemas.microsoft.com/office/drawing/2014/main" id="{919E4960-E328-284E-A5C5-198A2F3411C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01B3222-4C87-8440-8E0F-1DDDC492E4F5}" type="slidenum">
              <a:rPr lang="en-US" altLang="en-US"/>
              <a:pPr>
                <a:spcBef>
                  <a:spcPct val="0"/>
                </a:spcBef>
              </a:pPr>
              <a:t>11</a:t>
            </a:fld>
            <a:endParaRPr lang="en-US" altLang="en-US"/>
          </a:p>
        </p:txBody>
      </p:sp>
    </p:spTree>
    <p:extLst>
      <p:ext uri="{BB962C8B-B14F-4D97-AF65-F5344CB8AC3E}">
        <p14:creationId xmlns:p14="http://schemas.microsoft.com/office/powerpoint/2010/main" val="1117384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December 14, 2021</a:t>
            </a:r>
          </a:p>
        </p:txBody>
      </p:sp>
      <p:sp>
        <p:nvSpPr>
          <p:cNvPr id="5" name="Footer Placeholder 4"/>
          <p:cNvSpPr>
            <a:spLocks noGrp="1"/>
          </p:cNvSpPr>
          <p:nvPr>
            <p:ph type="ftr" sz="quarter" idx="11"/>
          </p:nvPr>
        </p:nvSpPr>
        <p:spPr/>
        <p:txBody>
          <a:bodyPr/>
          <a:lstStyle/>
          <a:p>
            <a:r>
              <a:rPr lang="en-US"/>
              <a:t>Hart Solutions LLC</a:t>
            </a:r>
          </a:p>
        </p:txBody>
      </p:sp>
      <p:sp>
        <p:nvSpPr>
          <p:cNvPr id="6" name="Slide Number Placeholder 5"/>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3818050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December 14, 2021</a:t>
            </a:r>
          </a:p>
        </p:txBody>
      </p:sp>
      <p:sp>
        <p:nvSpPr>
          <p:cNvPr id="5" name="Footer Placeholder 4"/>
          <p:cNvSpPr>
            <a:spLocks noGrp="1"/>
          </p:cNvSpPr>
          <p:nvPr>
            <p:ph type="ftr" sz="quarter" idx="11"/>
          </p:nvPr>
        </p:nvSpPr>
        <p:spPr/>
        <p:txBody>
          <a:bodyPr/>
          <a:lstStyle/>
          <a:p>
            <a:r>
              <a:rPr lang="en-US"/>
              <a:t>Hart Solutions LLC</a:t>
            </a:r>
          </a:p>
        </p:txBody>
      </p:sp>
      <p:sp>
        <p:nvSpPr>
          <p:cNvPr id="6" name="Slide Number Placeholder 5"/>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2881163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December 14, 2021</a:t>
            </a:r>
          </a:p>
        </p:txBody>
      </p:sp>
      <p:sp>
        <p:nvSpPr>
          <p:cNvPr id="5" name="Footer Placeholder 4"/>
          <p:cNvSpPr>
            <a:spLocks noGrp="1"/>
          </p:cNvSpPr>
          <p:nvPr>
            <p:ph type="ftr" sz="quarter" idx="11"/>
          </p:nvPr>
        </p:nvSpPr>
        <p:spPr/>
        <p:txBody>
          <a:bodyPr/>
          <a:lstStyle/>
          <a:p>
            <a:r>
              <a:rPr lang="en-US"/>
              <a:t>Hart Solutions LLC</a:t>
            </a:r>
          </a:p>
        </p:txBody>
      </p:sp>
      <p:sp>
        <p:nvSpPr>
          <p:cNvPr id="6" name="Slide Number Placeholder 5"/>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379639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December 14, 2021</a:t>
            </a:r>
          </a:p>
        </p:txBody>
      </p:sp>
      <p:sp>
        <p:nvSpPr>
          <p:cNvPr id="5" name="Footer Placeholder 4"/>
          <p:cNvSpPr>
            <a:spLocks noGrp="1"/>
          </p:cNvSpPr>
          <p:nvPr>
            <p:ph type="ftr" sz="quarter" idx="11"/>
          </p:nvPr>
        </p:nvSpPr>
        <p:spPr/>
        <p:txBody>
          <a:bodyPr/>
          <a:lstStyle/>
          <a:p>
            <a:r>
              <a:rPr lang="en-US"/>
              <a:t>Hart Solutions LLC</a:t>
            </a:r>
          </a:p>
        </p:txBody>
      </p:sp>
      <p:sp>
        <p:nvSpPr>
          <p:cNvPr id="6" name="Slide Number Placeholder 5"/>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269802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December 14, 2021</a:t>
            </a:r>
          </a:p>
        </p:txBody>
      </p:sp>
      <p:sp>
        <p:nvSpPr>
          <p:cNvPr id="5" name="Footer Placeholder 4"/>
          <p:cNvSpPr>
            <a:spLocks noGrp="1"/>
          </p:cNvSpPr>
          <p:nvPr>
            <p:ph type="ftr" sz="quarter" idx="11"/>
          </p:nvPr>
        </p:nvSpPr>
        <p:spPr/>
        <p:txBody>
          <a:bodyPr/>
          <a:lstStyle/>
          <a:p>
            <a:r>
              <a:rPr lang="en-US"/>
              <a:t>Hart Solutions LLC</a:t>
            </a:r>
          </a:p>
        </p:txBody>
      </p:sp>
      <p:sp>
        <p:nvSpPr>
          <p:cNvPr id="6" name="Slide Number Placeholder 5"/>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4208183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December 14, 2021</a:t>
            </a:r>
          </a:p>
        </p:txBody>
      </p:sp>
      <p:sp>
        <p:nvSpPr>
          <p:cNvPr id="6" name="Footer Placeholder 5"/>
          <p:cNvSpPr>
            <a:spLocks noGrp="1"/>
          </p:cNvSpPr>
          <p:nvPr>
            <p:ph type="ftr" sz="quarter" idx="11"/>
          </p:nvPr>
        </p:nvSpPr>
        <p:spPr/>
        <p:txBody>
          <a:bodyPr/>
          <a:lstStyle/>
          <a:p>
            <a:r>
              <a:rPr lang="en-US"/>
              <a:t>Hart Solutions LLC</a:t>
            </a:r>
          </a:p>
        </p:txBody>
      </p:sp>
      <p:sp>
        <p:nvSpPr>
          <p:cNvPr id="7" name="Slide Number Placeholder 6"/>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178245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December 14, 2021</a:t>
            </a:r>
          </a:p>
        </p:txBody>
      </p:sp>
      <p:sp>
        <p:nvSpPr>
          <p:cNvPr id="8" name="Footer Placeholder 7"/>
          <p:cNvSpPr>
            <a:spLocks noGrp="1"/>
          </p:cNvSpPr>
          <p:nvPr>
            <p:ph type="ftr" sz="quarter" idx="11"/>
          </p:nvPr>
        </p:nvSpPr>
        <p:spPr/>
        <p:txBody>
          <a:bodyPr/>
          <a:lstStyle/>
          <a:p>
            <a:r>
              <a:rPr lang="en-US"/>
              <a:t>Hart Solutions LLC</a:t>
            </a:r>
          </a:p>
        </p:txBody>
      </p:sp>
      <p:sp>
        <p:nvSpPr>
          <p:cNvPr id="9" name="Slide Number Placeholder 8"/>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571497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December 14, 2021</a:t>
            </a:r>
          </a:p>
        </p:txBody>
      </p:sp>
      <p:sp>
        <p:nvSpPr>
          <p:cNvPr id="4" name="Footer Placeholder 3"/>
          <p:cNvSpPr>
            <a:spLocks noGrp="1"/>
          </p:cNvSpPr>
          <p:nvPr>
            <p:ph type="ftr" sz="quarter" idx="11"/>
          </p:nvPr>
        </p:nvSpPr>
        <p:spPr/>
        <p:txBody>
          <a:bodyPr/>
          <a:lstStyle/>
          <a:p>
            <a:r>
              <a:rPr lang="en-US"/>
              <a:t>Hart Solutions LLC</a:t>
            </a:r>
          </a:p>
        </p:txBody>
      </p:sp>
      <p:sp>
        <p:nvSpPr>
          <p:cNvPr id="5" name="Slide Number Placeholder 4"/>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2841216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December 14, 2021</a:t>
            </a:r>
          </a:p>
        </p:txBody>
      </p:sp>
      <p:sp>
        <p:nvSpPr>
          <p:cNvPr id="3" name="Footer Placeholder 2"/>
          <p:cNvSpPr>
            <a:spLocks noGrp="1"/>
          </p:cNvSpPr>
          <p:nvPr>
            <p:ph type="ftr" sz="quarter" idx="11"/>
          </p:nvPr>
        </p:nvSpPr>
        <p:spPr/>
        <p:txBody>
          <a:bodyPr/>
          <a:lstStyle/>
          <a:p>
            <a:r>
              <a:rPr lang="en-US"/>
              <a:t>Hart Solutions LLC</a:t>
            </a:r>
          </a:p>
        </p:txBody>
      </p:sp>
      <p:sp>
        <p:nvSpPr>
          <p:cNvPr id="4" name="Slide Number Placeholder 3"/>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285198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December 14, 2021</a:t>
            </a:r>
          </a:p>
        </p:txBody>
      </p:sp>
      <p:sp>
        <p:nvSpPr>
          <p:cNvPr id="6" name="Footer Placeholder 5"/>
          <p:cNvSpPr>
            <a:spLocks noGrp="1"/>
          </p:cNvSpPr>
          <p:nvPr>
            <p:ph type="ftr" sz="quarter" idx="11"/>
          </p:nvPr>
        </p:nvSpPr>
        <p:spPr/>
        <p:txBody>
          <a:bodyPr/>
          <a:lstStyle/>
          <a:p>
            <a:r>
              <a:rPr lang="en-US"/>
              <a:t>Hart Solutions LLC</a:t>
            </a:r>
          </a:p>
        </p:txBody>
      </p:sp>
      <p:sp>
        <p:nvSpPr>
          <p:cNvPr id="7" name="Slide Number Placeholder 6"/>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2260156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December 14, 2021</a:t>
            </a:r>
          </a:p>
        </p:txBody>
      </p:sp>
      <p:sp>
        <p:nvSpPr>
          <p:cNvPr id="6" name="Footer Placeholder 5"/>
          <p:cNvSpPr>
            <a:spLocks noGrp="1"/>
          </p:cNvSpPr>
          <p:nvPr>
            <p:ph type="ftr" sz="quarter" idx="11"/>
          </p:nvPr>
        </p:nvSpPr>
        <p:spPr/>
        <p:txBody>
          <a:bodyPr/>
          <a:lstStyle/>
          <a:p>
            <a:r>
              <a:rPr lang="en-US"/>
              <a:t>Hart Solutions LLC</a:t>
            </a:r>
          </a:p>
        </p:txBody>
      </p:sp>
      <p:sp>
        <p:nvSpPr>
          <p:cNvPr id="7" name="Slide Number Placeholder 6"/>
          <p:cNvSpPr>
            <a:spLocks noGrp="1"/>
          </p:cNvSpPr>
          <p:nvPr>
            <p:ph type="sldNum" sz="quarter" idx="12"/>
          </p:nvPr>
        </p:nvSpPr>
        <p:spPr/>
        <p:txBody>
          <a:bodyPr/>
          <a:lstStyle/>
          <a:p>
            <a:fld id="{9E26D2AB-0C90-4CEA-9760-4FB00DC6094F}" type="slidenum">
              <a:rPr lang="en-US" smtClean="0"/>
              <a:t>‹#›</a:t>
            </a:fld>
            <a:endParaRPr lang="en-US"/>
          </a:p>
        </p:txBody>
      </p:sp>
    </p:spTree>
    <p:extLst>
      <p:ext uri="{BB962C8B-B14F-4D97-AF65-F5344CB8AC3E}">
        <p14:creationId xmlns:p14="http://schemas.microsoft.com/office/powerpoint/2010/main" val="2153524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54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December 14, 2021</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Hart Solutions LLC</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6D2AB-0C90-4CEA-9760-4FB00DC6094F}" type="slidenum">
              <a:rPr lang="en-US" smtClean="0"/>
              <a:t>‹#›</a:t>
            </a:fld>
            <a:endParaRPr lang="en-US"/>
          </a:p>
        </p:txBody>
      </p:sp>
    </p:spTree>
    <p:extLst>
      <p:ext uri="{BB962C8B-B14F-4D97-AF65-F5344CB8AC3E}">
        <p14:creationId xmlns:p14="http://schemas.microsoft.com/office/powerpoint/2010/main" val="191181058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943600" y="309890"/>
            <a:ext cx="2824171" cy="523220"/>
          </a:xfrm>
          <a:prstGeom prst="rect">
            <a:avLst/>
          </a:prstGeom>
          <a:noFill/>
        </p:spPr>
        <p:txBody>
          <a:bodyPr wrap="none" rtlCol="0">
            <a:spAutoFit/>
          </a:bodyPr>
          <a:lstStyle/>
          <a:p>
            <a:r>
              <a:rPr lang="en-US" sz="2800" u="sng" dirty="0">
                <a:solidFill>
                  <a:schemeClr val="bg1"/>
                </a:solidFill>
              </a:rPr>
              <a:t>Hart Solutions LLC</a:t>
            </a:r>
          </a:p>
        </p:txBody>
      </p:sp>
      <p:sp>
        <p:nvSpPr>
          <p:cNvPr id="9" name="TextBox 8"/>
          <p:cNvSpPr txBox="1"/>
          <p:nvPr/>
        </p:nvSpPr>
        <p:spPr>
          <a:xfrm>
            <a:off x="289932" y="1447800"/>
            <a:ext cx="8610600" cy="2554545"/>
          </a:xfrm>
          <a:prstGeom prst="rect">
            <a:avLst/>
          </a:prstGeom>
          <a:noFill/>
        </p:spPr>
        <p:txBody>
          <a:bodyPr wrap="square" rtlCol="0">
            <a:spAutoFit/>
          </a:bodyPr>
          <a:lstStyle/>
          <a:p>
            <a:pPr algn="ctr">
              <a:spcBef>
                <a:spcPct val="0"/>
              </a:spcBef>
            </a:pPr>
            <a:r>
              <a:rPr lang="en-US" altLang="en-US" sz="4800" b="1" dirty="0">
                <a:solidFill>
                  <a:schemeClr val="bg1"/>
                </a:solidFill>
              </a:rPr>
              <a:t>The Power of Collaboration </a:t>
            </a:r>
          </a:p>
          <a:p>
            <a:pPr algn="ctr">
              <a:spcBef>
                <a:spcPct val="0"/>
              </a:spcBef>
            </a:pPr>
            <a:r>
              <a:rPr lang="en-US" altLang="en-US" sz="4800" b="1" dirty="0">
                <a:solidFill>
                  <a:schemeClr val="bg1"/>
                </a:solidFill>
              </a:rPr>
              <a:t>To Improve Safety</a:t>
            </a:r>
            <a:endParaRPr lang="en-US" altLang="en-US" sz="4000" b="1" dirty="0">
              <a:solidFill>
                <a:schemeClr val="bg1"/>
              </a:solidFill>
            </a:endParaRPr>
          </a:p>
          <a:p>
            <a:pPr algn="ctr"/>
            <a:endParaRPr lang="en-US" sz="3600" b="1" dirty="0">
              <a:solidFill>
                <a:schemeClr val="bg1"/>
              </a:solidFill>
            </a:endParaRPr>
          </a:p>
          <a:p>
            <a:pPr algn="ctr"/>
            <a:r>
              <a:rPr lang="en-US" sz="2800" dirty="0">
                <a:solidFill>
                  <a:schemeClr val="bg1"/>
                </a:solidFill>
              </a:rPr>
              <a:t>Christopher A. Hart</a:t>
            </a:r>
          </a:p>
        </p:txBody>
      </p:sp>
      <p:sp>
        <p:nvSpPr>
          <p:cNvPr id="2" name="Rectangle 1">
            <a:extLst>
              <a:ext uri="{FF2B5EF4-FFF2-40B4-BE49-F238E27FC236}">
                <a16:creationId xmlns:a16="http://schemas.microsoft.com/office/drawing/2014/main" id="{C5E5F370-CF38-6B4A-BA40-FF1B52FB485C}"/>
              </a:ext>
            </a:extLst>
          </p:cNvPr>
          <p:cNvSpPr/>
          <p:nvPr/>
        </p:nvSpPr>
        <p:spPr>
          <a:xfrm>
            <a:off x="2309232" y="5029200"/>
            <a:ext cx="4572000" cy="1200329"/>
          </a:xfrm>
          <a:prstGeom prst="rect">
            <a:avLst/>
          </a:prstGeom>
        </p:spPr>
        <p:txBody>
          <a:bodyPr>
            <a:spAutoFit/>
          </a:bodyPr>
          <a:lstStyle/>
          <a:p>
            <a:pPr algn="ctr">
              <a:spcBef>
                <a:spcPct val="50000"/>
              </a:spcBef>
            </a:pPr>
            <a:r>
              <a:rPr lang="en-US" altLang="en-US" dirty="0">
                <a:solidFill>
                  <a:schemeClr val="bg1"/>
                </a:solidFill>
              </a:rPr>
              <a:t>Presentation to </a:t>
            </a:r>
          </a:p>
          <a:p>
            <a:pPr algn="ctr">
              <a:spcBef>
                <a:spcPct val="50000"/>
              </a:spcBef>
            </a:pPr>
            <a:r>
              <a:rPr lang="en-US" altLang="en-US" dirty="0">
                <a:solidFill>
                  <a:schemeClr val="bg1"/>
                </a:solidFill>
              </a:rPr>
              <a:t>IAEA</a:t>
            </a:r>
          </a:p>
          <a:p>
            <a:pPr algn="ctr">
              <a:spcBef>
                <a:spcPct val="50000"/>
              </a:spcBef>
            </a:pPr>
            <a:r>
              <a:rPr lang="en-US" altLang="en-US" dirty="0">
                <a:solidFill>
                  <a:schemeClr val="bg1"/>
                </a:solidFill>
              </a:rPr>
              <a:t>December 14, 2021</a:t>
            </a:r>
          </a:p>
        </p:txBody>
      </p:sp>
    </p:spTree>
    <p:extLst>
      <p:ext uri="{BB962C8B-B14F-4D97-AF65-F5344CB8AC3E}">
        <p14:creationId xmlns:p14="http://schemas.microsoft.com/office/powerpoint/2010/main" val="4266447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CBCCCD53-2D17-1145-9424-4559720300DB}"/>
              </a:ext>
            </a:extLst>
          </p:cNvPr>
          <p:cNvSpPr>
            <a:spLocks noChangeArrowheads="1"/>
          </p:cNvSpPr>
          <p:nvPr/>
        </p:nvSpPr>
        <p:spPr bwMode="auto">
          <a:xfrm>
            <a:off x="750888" y="417513"/>
            <a:ext cx="74676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When Things Go Wrong</a:t>
            </a:r>
            <a:r>
              <a:rPr lang="en-US" altLang="en-US" sz="3600" b="1" dirty="0">
                <a:solidFill>
                  <a:schemeClr val="bg1"/>
                </a:solidFill>
              </a:rPr>
              <a:t> </a:t>
            </a:r>
            <a:endParaRPr lang="en-US" altLang="en-US" sz="3600" dirty="0">
              <a:solidFill>
                <a:schemeClr val="bg1"/>
              </a:solidFill>
              <a:latin typeface="Times New Roman" panose="02020603050405020304" pitchFamily="18" charset="0"/>
            </a:endParaRPr>
          </a:p>
        </p:txBody>
      </p:sp>
      <p:sp>
        <p:nvSpPr>
          <p:cNvPr id="53251" name="Text Box 3">
            <a:extLst>
              <a:ext uri="{FF2B5EF4-FFF2-40B4-BE49-F238E27FC236}">
                <a16:creationId xmlns:a16="http://schemas.microsoft.com/office/drawing/2014/main" id="{20C990EE-4F5B-C940-A216-BB523C528A61}"/>
              </a:ext>
            </a:extLst>
          </p:cNvPr>
          <p:cNvSpPr txBox="1">
            <a:spLocks noChangeArrowheads="1"/>
          </p:cNvSpPr>
          <p:nvPr/>
        </p:nvSpPr>
        <p:spPr bwMode="auto">
          <a:xfrm>
            <a:off x="228600" y="1143000"/>
            <a:ext cx="411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2800" i="1" u="sng" dirty="0">
                <a:solidFill>
                  <a:schemeClr val="bg1"/>
                </a:solidFill>
              </a:rPr>
              <a:t>How It Is Now . . .</a:t>
            </a:r>
            <a:endParaRPr lang="en-US" altLang="en-US" sz="2400" dirty="0">
              <a:solidFill>
                <a:schemeClr val="bg1"/>
              </a:solidFill>
              <a:latin typeface="Times New Roman" panose="02020603050405020304" pitchFamily="18" charset="0"/>
            </a:endParaRPr>
          </a:p>
        </p:txBody>
      </p:sp>
      <p:sp>
        <p:nvSpPr>
          <p:cNvPr id="53252" name="Text Box 4">
            <a:extLst>
              <a:ext uri="{FF2B5EF4-FFF2-40B4-BE49-F238E27FC236}">
                <a16:creationId xmlns:a16="http://schemas.microsoft.com/office/drawing/2014/main" id="{C197F33C-BE0B-B244-81B6-AD2FCC425F36}"/>
              </a:ext>
            </a:extLst>
          </p:cNvPr>
          <p:cNvSpPr txBox="1">
            <a:spLocks noChangeArrowheads="1"/>
          </p:cNvSpPr>
          <p:nvPr/>
        </p:nvSpPr>
        <p:spPr bwMode="auto">
          <a:xfrm>
            <a:off x="4800600" y="1143000"/>
            <a:ext cx="403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2800" i="1" u="sng" dirty="0">
                <a:solidFill>
                  <a:schemeClr val="bg1"/>
                </a:solidFill>
              </a:rPr>
              <a:t>How It Should Be . . .</a:t>
            </a:r>
            <a:endParaRPr lang="en-US" altLang="en-US" sz="2400" i="1" dirty="0">
              <a:solidFill>
                <a:schemeClr val="bg1"/>
              </a:solidFill>
              <a:latin typeface="Times New Roman" panose="02020603050405020304" pitchFamily="18" charset="0"/>
            </a:endParaRPr>
          </a:p>
        </p:txBody>
      </p:sp>
      <p:sp>
        <p:nvSpPr>
          <p:cNvPr id="67589" name="Text Box 5">
            <a:extLst>
              <a:ext uri="{FF2B5EF4-FFF2-40B4-BE49-F238E27FC236}">
                <a16:creationId xmlns:a16="http://schemas.microsoft.com/office/drawing/2014/main" id="{A36452F0-E3EA-094D-9F00-B4F7F30BDCB8}"/>
              </a:ext>
            </a:extLst>
          </p:cNvPr>
          <p:cNvSpPr txBox="1">
            <a:spLocks noChangeArrowheads="1"/>
          </p:cNvSpPr>
          <p:nvPr/>
        </p:nvSpPr>
        <p:spPr bwMode="auto">
          <a:xfrm>
            <a:off x="4533900" y="1644422"/>
            <a:ext cx="4572000"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2400" dirty="0">
                <a:solidFill>
                  <a:schemeClr val="bg1"/>
                </a:solidFill>
                <a:cs typeface="Arial" panose="020B0604020202020204" pitchFamily="34" charset="0"/>
              </a:rPr>
              <a:t>You are human</a:t>
            </a:r>
          </a:p>
          <a:p>
            <a:pPr algn="ctr">
              <a:spcBef>
                <a:spcPct val="50000"/>
              </a:spcBef>
              <a:buFontTx/>
              <a:buNone/>
            </a:pPr>
            <a:r>
              <a:rPr lang="en-US" altLang="en-US" i="1" dirty="0">
                <a:solidFill>
                  <a:schemeClr val="bg1"/>
                </a:solidFill>
                <a:cs typeface="Arial" panose="020B0604020202020204" pitchFamily="34" charset="0"/>
              </a:rPr>
              <a:t>and</a:t>
            </a:r>
          </a:p>
          <a:p>
            <a:pPr algn="ctr">
              <a:spcBef>
                <a:spcPct val="50000"/>
              </a:spcBef>
              <a:buFontTx/>
              <a:buNone/>
            </a:pPr>
            <a:r>
              <a:rPr lang="en-US" altLang="en-US" sz="2400" dirty="0">
                <a:solidFill>
                  <a:schemeClr val="bg1"/>
                </a:solidFill>
                <a:cs typeface="Arial" panose="020B0604020202020204" pitchFamily="34" charset="0"/>
              </a:rPr>
              <a:t>Humans make mistakes</a:t>
            </a:r>
          </a:p>
          <a:p>
            <a:pPr algn="ctr">
              <a:spcBef>
                <a:spcPct val="50000"/>
              </a:spcBef>
              <a:buFontTx/>
              <a:buNone/>
            </a:pPr>
            <a:r>
              <a:rPr lang="en-US" altLang="en-US" i="1" dirty="0">
                <a:solidFill>
                  <a:schemeClr val="bg1"/>
                </a:solidFill>
                <a:cs typeface="Arial" panose="020B0604020202020204" pitchFamily="34" charset="0"/>
              </a:rPr>
              <a:t>so</a:t>
            </a:r>
          </a:p>
          <a:p>
            <a:pPr algn="ctr">
              <a:spcBef>
                <a:spcPct val="50000"/>
              </a:spcBef>
              <a:buFontTx/>
              <a:buNone/>
            </a:pPr>
            <a:r>
              <a:rPr lang="en-US" altLang="en-US" sz="2400" dirty="0">
                <a:solidFill>
                  <a:schemeClr val="bg1"/>
                </a:solidFill>
                <a:cs typeface="Arial" panose="020B0604020202020204" pitchFamily="34" charset="0"/>
              </a:rPr>
              <a:t>Let’s also explore why the system allowed, or failed to accommodate, your mistake</a:t>
            </a:r>
          </a:p>
          <a:p>
            <a:pPr algn="ctr">
              <a:spcBef>
                <a:spcPct val="50000"/>
              </a:spcBef>
              <a:buFontTx/>
              <a:buNone/>
            </a:pPr>
            <a:r>
              <a:rPr lang="en-US" altLang="en-US" i="1" dirty="0">
                <a:solidFill>
                  <a:schemeClr val="bg1"/>
                </a:solidFill>
                <a:cs typeface="Arial" panose="020B0604020202020204" pitchFamily="34" charset="0"/>
              </a:rPr>
              <a:t>and</a:t>
            </a:r>
          </a:p>
          <a:p>
            <a:pPr algn="ctr">
              <a:spcBef>
                <a:spcPct val="50000"/>
              </a:spcBef>
              <a:buFontTx/>
              <a:buNone/>
            </a:pPr>
            <a:r>
              <a:rPr lang="en-US" altLang="en-US" sz="2400" dirty="0">
                <a:solidFill>
                  <a:schemeClr val="bg1"/>
                </a:solidFill>
                <a:cs typeface="Arial" panose="020B0604020202020204" pitchFamily="34" charset="0"/>
              </a:rPr>
              <a:t>Let’s </a:t>
            </a:r>
            <a:r>
              <a:rPr lang="en-US" altLang="en-US" sz="2400" i="1" dirty="0">
                <a:solidFill>
                  <a:srgbClr val="C00000"/>
                </a:solidFill>
                <a:cs typeface="Arial" panose="020B0604020202020204" pitchFamily="34" charset="0"/>
              </a:rPr>
              <a:t>IMPROVE THE SYSTEM!</a:t>
            </a:r>
          </a:p>
        </p:txBody>
      </p:sp>
      <p:sp>
        <p:nvSpPr>
          <p:cNvPr id="67590" name="Text Box 6">
            <a:extLst>
              <a:ext uri="{FF2B5EF4-FFF2-40B4-BE49-F238E27FC236}">
                <a16:creationId xmlns:a16="http://schemas.microsoft.com/office/drawing/2014/main" id="{EA820738-D69B-C843-A412-38617A422C4C}"/>
              </a:ext>
            </a:extLst>
          </p:cNvPr>
          <p:cNvSpPr txBox="1">
            <a:spLocks noChangeArrowheads="1"/>
          </p:cNvSpPr>
          <p:nvPr/>
        </p:nvSpPr>
        <p:spPr bwMode="auto">
          <a:xfrm>
            <a:off x="415290" y="1749425"/>
            <a:ext cx="39624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2400" dirty="0">
                <a:solidFill>
                  <a:schemeClr val="bg1"/>
                </a:solidFill>
                <a:cs typeface="Arial" panose="020B0604020202020204" pitchFamily="34" charset="0"/>
              </a:rPr>
              <a:t>You are highly trained</a:t>
            </a:r>
          </a:p>
          <a:p>
            <a:pPr algn="ctr">
              <a:spcBef>
                <a:spcPct val="50000"/>
              </a:spcBef>
              <a:buFontTx/>
              <a:buNone/>
            </a:pPr>
            <a:r>
              <a:rPr lang="en-US" altLang="en-US" i="1" dirty="0">
                <a:solidFill>
                  <a:schemeClr val="bg1"/>
                </a:solidFill>
                <a:cs typeface="Arial" panose="020B0604020202020204" pitchFamily="34" charset="0"/>
              </a:rPr>
              <a:t>and</a:t>
            </a:r>
          </a:p>
          <a:p>
            <a:pPr algn="ctr">
              <a:spcBef>
                <a:spcPct val="50000"/>
              </a:spcBef>
              <a:buFontTx/>
              <a:buNone/>
            </a:pPr>
            <a:r>
              <a:rPr lang="en-US" altLang="en-US" sz="2400" dirty="0">
                <a:solidFill>
                  <a:schemeClr val="bg1"/>
                </a:solidFill>
                <a:cs typeface="Arial" panose="020B0604020202020204" pitchFamily="34" charset="0"/>
              </a:rPr>
              <a:t>If you did as trained,  you would not make mistakes</a:t>
            </a:r>
          </a:p>
          <a:p>
            <a:pPr algn="ctr">
              <a:spcBef>
                <a:spcPct val="50000"/>
              </a:spcBef>
              <a:buFontTx/>
              <a:buNone/>
            </a:pPr>
            <a:r>
              <a:rPr lang="en-US" altLang="en-US" i="1" dirty="0">
                <a:solidFill>
                  <a:schemeClr val="bg1"/>
                </a:solidFill>
                <a:cs typeface="Arial" panose="020B0604020202020204" pitchFamily="34" charset="0"/>
              </a:rPr>
              <a:t>so</a:t>
            </a:r>
          </a:p>
          <a:p>
            <a:pPr algn="ctr">
              <a:spcBef>
                <a:spcPct val="50000"/>
              </a:spcBef>
              <a:buFontTx/>
              <a:buNone/>
            </a:pPr>
            <a:r>
              <a:rPr lang="en-US" altLang="en-US" sz="2400" dirty="0">
                <a:solidFill>
                  <a:schemeClr val="bg1"/>
                </a:solidFill>
                <a:cs typeface="Arial" panose="020B0604020202020204" pitchFamily="34" charset="0"/>
              </a:rPr>
              <a:t>You weren’t careful enough</a:t>
            </a:r>
          </a:p>
          <a:p>
            <a:pPr algn="ctr">
              <a:spcBef>
                <a:spcPct val="50000"/>
              </a:spcBef>
              <a:buFontTx/>
              <a:buNone/>
            </a:pPr>
            <a:r>
              <a:rPr lang="en-US" altLang="en-US" i="1" dirty="0">
                <a:solidFill>
                  <a:schemeClr val="bg1"/>
                </a:solidFill>
                <a:cs typeface="Arial" panose="020B0604020202020204" pitchFamily="34" charset="0"/>
              </a:rPr>
              <a:t>so</a:t>
            </a:r>
          </a:p>
          <a:p>
            <a:pPr algn="ctr">
              <a:spcBef>
                <a:spcPct val="50000"/>
              </a:spcBef>
              <a:buFontTx/>
              <a:buNone/>
            </a:pPr>
            <a:r>
              <a:rPr lang="en-US" altLang="en-US" sz="2400" dirty="0">
                <a:solidFill>
                  <a:schemeClr val="bg1"/>
                </a:solidFill>
                <a:cs typeface="Arial" panose="020B0604020202020204" pitchFamily="34" charset="0"/>
              </a:rPr>
              <a:t>You should be </a:t>
            </a:r>
            <a:r>
              <a:rPr lang="en-US" altLang="en-US" sz="2400" i="1" dirty="0">
                <a:solidFill>
                  <a:srgbClr val="C00000"/>
                </a:solidFill>
                <a:cs typeface="Arial" panose="020B0604020202020204" pitchFamily="34" charset="0"/>
              </a:rPr>
              <a:t>PUNISHED!</a:t>
            </a:r>
          </a:p>
        </p:txBody>
      </p:sp>
      <p:sp>
        <p:nvSpPr>
          <p:cNvPr id="12308" name="Date Placeholder 19">
            <a:extLst>
              <a:ext uri="{FF2B5EF4-FFF2-40B4-BE49-F238E27FC236}">
                <a16:creationId xmlns:a16="http://schemas.microsoft.com/office/drawing/2014/main" id="{851385F8-9A54-4B41-85B8-AEF45831495F}"/>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2310" name="Footer Placeholder 21">
            <a:extLst>
              <a:ext uri="{FF2B5EF4-FFF2-40B4-BE49-F238E27FC236}">
                <a16:creationId xmlns:a16="http://schemas.microsoft.com/office/drawing/2014/main" id="{8FF99FCC-3CE1-4568-B932-044759B662D1}"/>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2" name="Slide Number Placeholder 1">
            <a:extLst>
              <a:ext uri="{FF2B5EF4-FFF2-40B4-BE49-F238E27FC236}">
                <a16:creationId xmlns:a16="http://schemas.microsoft.com/office/drawing/2014/main" id="{288833C2-F8B4-FC45-8DC6-64762C9EC91D}"/>
              </a:ext>
            </a:extLst>
          </p:cNvPr>
          <p:cNvSpPr>
            <a:spLocks noGrp="1"/>
          </p:cNvSpPr>
          <p:nvPr>
            <p:ph type="sldNum" sz="quarter" idx="12"/>
          </p:nvPr>
        </p:nvSpPr>
        <p:spPr/>
        <p:txBody>
          <a:bodyPr/>
          <a:lstStyle/>
          <a:p>
            <a:fld id="{9E26D2AB-0C90-4CEA-9760-4FB00DC6094F}" type="slidenum">
              <a:rPr lang="en-US" smtClean="0">
                <a:solidFill>
                  <a:schemeClr val="bg1"/>
                </a:solidFill>
              </a:rPr>
              <a:t>10</a:t>
            </a:fld>
            <a:endParaRPr lang="en-US" dirty="0">
              <a:solidFill>
                <a:schemeClr val="bg1"/>
              </a:solidFill>
            </a:endParaRPr>
          </a:p>
        </p:txBody>
      </p:sp>
    </p:spTree>
    <p:extLst>
      <p:ext uri="{BB962C8B-B14F-4D97-AF65-F5344CB8AC3E}">
        <p14:creationId xmlns:p14="http://schemas.microsoft.com/office/powerpoint/2010/main" val="6916591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5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460FB60B-9174-374B-9C5C-8278DAFDDCA5}"/>
              </a:ext>
            </a:extLst>
          </p:cNvPr>
          <p:cNvSpPr>
            <a:spLocks noChangeArrowheads="1"/>
          </p:cNvSpPr>
          <p:nvPr/>
        </p:nvSpPr>
        <p:spPr bwMode="auto">
          <a:xfrm>
            <a:off x="885825" y="377825"/>
            <a:ext cx="7010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Fix the Person or the System?</a:t>
            </a:r>
            <a:endParaRPr lang="en-US" altLang="en-US" sz="3600" u="sng" dirty="0">
              <a:solidFill>
                <a:schemeClr val="bg1"/>
              </a:solidFill>
              <a:latin typeface="Times New Roman" panose="02020603050405020304" pitchFamily="18" charset="0"/>
            </a:endParaRPr>
          </a:p>
        </p:txBody>
      </p:sp>
      <p:sp>
        <p:nvSpPr>
          <p:cNvPr id="55299" name="Freeform 3">
            <a:extLst>
              <a:ext uri="{FF2B5EF4-FFF2-40B4-BE49-F238E27FC236}">
                <a16:creationId xmlns:a16="http://schemas.microsoft.com/office/drawing/2014/main" id="{20964277-12BC-9445-974E-BAB71C2D1A6F}"/>
              </a:ext>
            </a:extLst>
          </p:cNvPr>
          <p:cNvSpPr>
            <a:spLocks/>
          </p:cNvSpPr>
          <p:nvPr/>
        </p:nvSpPr>
        <p:spPr bwMode="auto">
          <a:xfrm>
            <a:off x="4121150" y="1631950"/>
            <a:ext cx="2701925" cy="4133850"/>
          </a:xfrm>
          <a:custGeom>
            <a:avLst/>
            <a:gdLst>
              <a:gd name="T0" fmla="*/ 2147483646 w 1702"/>
              <a:gd name="T1" fmla="*/ 2147483646 h 2604"/>
              <a:gd name="T2" fmla="*/ 2147483646 w 1702"/>
              <a:gd name="T3" fmla="*/ 2147483646 h 2604"/>
              <a:gd name="T4" fmla="*/ 2147483646 w 1702"/>
              <a:gd name="T5" fmla="*/ 2147483646 h 2604"/>
              <a:gd name="T6" fmla="*/ 2147483646 w 1702"/>
              <a:gd name="T7" fmla="*/ 2147483646 h 2604"/>
              <a:gd name="T8" fmla="*/ 2147483646 w 1702"/>
              <a:gd name="T9" fmla="*/ 2147483646 h 2604"/>
              <a:gd name="T10" fmla="*/ 2147483646 w 1702"/>
              <a:gd name="T11" fmla="*/ 2147483646 h 2604"/>
              <a:gd name="T12" fmla="*/ 2147483646 w 1702"/>
              <a:gd name="T13" fmla="*/ 2147483646 h 2604"/>
              <a:gd name="T14" fmla="*/ 2147483646 w 1702"/>
              <a:gd name="T15" fmla="*/ 2147483646 h 2604"/>
              <a:gd name="T16" fmla="*/ 2147483646 w 1702"/>
              <a:gd name="T17" fmla="*/ 2147483646 h 2604"/>
              <a:gd name="T18" fmla="*/ 2147483646 w 1702"/>
              <a:gd name="T19" fmla="*/ 2147483646 h 2604"/>
              <a:gd name="T20" fmla="*/ 2147483646 w 1702"/>
              <a:gd name="T21" fmla="*/ 2147483646 h 2604"/>
              <a:gd name="T22" fmla="*/ 2147483646 w 1702"/>
              <a:gd name="T23" fmla="*/ 2147483646 h 2604"/>
              <a:gd name="T24" fmla="*/ 2147483646 w 1702"/>
              <a:gd name="T25" fmla="*/ 2147483646 h 2604"/>
              <a:gd name="T26" fmla="*/ 2147483646 w 1702"/>
              <a:gd name="T27" fmla="*/ 2147483646 h 2604"/>
              <a:gd name="T28" fmla="*/ 2147483646 w 1702"/>
              <a:gd name="T29" fmla="*/ 2147483646 h 2604"/>
              <a:gd name="T30" fmla="*/ 2147483646 w 1702"/>
              <a:gd name="T31" fmla="*/ 2147483646 h 2604"/>
              <a:gd name="T32" fmla="*/ 2147483646 w 1702"/>
              <a:gd name="T33" fmla="*/ 2147483646 h 2604"/>
              <a:gd name="T34" fmla="*/ 2147483646 w 1702"/>
              <a:gd name="T35" fmla="*/ 2147483646 h 2604"/>
              <a:gd name="T36" fmla="*/ 2147483646 w 1702"/>
              <a:gd name="T37" fmla="*/ 2147483646 h 2604"/>
              <a:gd name="T38" fmla="*/ 2147483646 w 1702"/>
              <a:gd name="T39" fmla="*/ 2147483646 h 2604"/>
              <a:gd name="T40" fmla="*/ 2147483646 w 1702"/>
              <a:gd name="T41" fmla="*/ 2147483646 h 2604"/>
              <a:gd name="T42" fmla="*/ 2147483646 w 1702"/>
              <a:gd name="T43" fmla="*/ 2147483646 h 2604"/>
              <a:gd name="T44" fmla="*/ 2147483646 w 1702"/>
              <a:gd name="T45" fmla="*/ 2147483646 h 2604"/>
              <a:gd name="T46" fmla="*/ 2147483646 w 1702"/>
              <a:gd name="T47" fmla="*/ 2147483646 h 2604"/>
              <a:gd name="T48" fmla="*/ 2147483646 w 1702"/>
              <a:gd name="T49" fmla="*/ 2147483646 h 2604"/>
              <a:gd name="T50" fmla="*/ 2147483646 w 1702"/>
              <a:gd name="T51" fmla="*/ 2147483646 h 2604"/>
              <a:gd name="T52" fmla="*/ 2147483646 w 1702"/>
              <a:gd name="T53" fmla="*/ 2147483646 h 2604"/>
              <a:gd name="T54" fmla="*/ 2147483646 w 1702"/>
              <a:gd name="T55" fmla="*/ 2147483646 h 2604"/>
              <a:gd name="T56" fmla="*/ 2147483646 w 1702"/>
              <a:gd name="T57" fmla="*/ 2147483646 h 2604"/>
              <a:gd name="T58" fmla="*/ 2147483646 w 1702"/>
              <a:gd name="T59" fmla="*/ 2147483646 h 2604"/>
              <a:gd name="T60" fmla="*/ 2147483646 w 1702"/>
              <a:gd name="T61" fmla="*/ 2147483646 h 2604"/>
              <a:gd name="T62" fmla="*/ 2147483646 w 1702"/>
              <a:gd name="T63" fmla="*/ 2147483646 h 2604"/>
              <a:gd name="T64" fmla="*/ 2147483646 w 1702"/>
              <a:gd name="T65" fmla="*/ 2147483646 h 2604"/>
              <a:gd name="T66" fmla="*/ 2147483646 w 1702"/>
              <a:gd name="T67" fmla="*/ 2147483646 h 2604"/>
              <a:gd name="T68" fmla="*/ 2147483646 w 1702"/>
              <a:gd name="T69" fmla="*/ 2147483646 h 2604"/>
              <a:gd name="T70" fmla="*/ 2147483646 w 1702"/>
              <a:gd name="T71" fmla="*/ 2147483646 h 2604"/>
              <a:gd name="T72" fmla="*/ 2147483646 w 1702"/>
              <a:gd name="T73" fmla="*/ 2147483646 h 2604"/>
              <a:gd name="T74" fmla="*/ 2147483646 w 1702"/>
              <a:gd name="T75" fmla="*/ 2147483646 h 2604"/>
              <a:gd name="T76" fmla="*/ 2147483646 w 1702"/>
              <a:gd name="T77" fmla="*/ 2147483646 h 2604"/>
              <a:gd name="T78" fmla="*/ 2147483646 w 1702"/>
              <a:gd name="T79" fmla="*/ 2147483646 h 2604"/>
              <a:gd name="T80" fmla="*/ 2147483646 w 1702"/>
              <a:gd name="T81" fmla="*/ 2147483646 h 2604"/>
              <a:gd name="T82" fmla="*/ 2147483646 w 1702"/>
              <a:gd name="T83" fmla="*/ 2147483646 h 2604"/>
              <a:gd name="T84" fmla="*/ 2147483646 w 1702"/>
              <a:gd name="T85" fmla="*/ 2147483646 h 2604"/>
              <a:gd name="T86" fmla="*/ 2147483646 w 1702"/>
              <a:gd name="T87" fmla="*/ 2147483646 h 2604"/>
              <a:gd name="T88" fmla="*/ 2147483646 w 1702"/>
              <a:gd name="T89" fmla="*/ 2147483646 h 2604"/>
              <a:gd name="T90" fmla="*/ 2147483646 w 1702"/>
              <a:gd name="T91" fmla="*/ 2147483646 h 2604"/>
              <a:gd name="T92" fmla="*/ 2147483646 w 1702"/>
              <a:gd name="T93" fmla="*/ 2147483646 h 2604"/>
              <a:gd name="T94" fmla="*/ 2147483646 w 1702"/>
              <a:gd name="T95" fmla="*/ 2147483646 h 2604"/>
              <a:gd name="T96" fmla="*/ 2147483646 w 1702"/>
              <a:gd name="T97" fmla="*/ 2147483646 h 2604"/>
              <a:gd name="T98" fmla="*/ 2147483646 w 1702"/>
              <a:gd name="T99" fmla="*/ 2147483646 h 2604"/>
              <a:gd name="T100" fmla="*/ 2147483646 w 1702"/>
              <a:gd name="T101" fmla="*/ 2147483646 h 2604"/>
              <a:gd name="T102" fmla="*/ 2147483646 w 1702"/>
              <a:gd name="T103" fmla="*/ 2147483646 h 2604"/>
              <a:gd name="T104" fmla="*/ 2147483646 w 1702"/>
              <a:gd name="T105" fmla="*/ 2147483646 h 2604"/>
              <a:gd name="T106" fmla="*/ 2147483646 w 1702"/>
              <a:gd name="T107" fmla="*/ 2147483646 h 2604"/>
              <a:gd name="T108" fmla="*/ 2147483646 w 1702"/>
              <a:gd name="T109" fmla="*/ 2147483646 h 2604"/>
              <a:gd name="T110" fmla="*/ 2147483646 w 1702"/>
              <a:gd name="T111" fmla="*/ 2147483646 h 2604"/>
              <a:gd name="T112" fmla="*/ 2147483646 w 1702"/>
              <a:gd name="T113" fmla="*/ 2147483646 h 2604"/>
              <a:gd name="T114" fmla="*/ 2147483646 w 1702"/>
              <a:gd name="T115" fmla="*/ 2147483646 h 2604"/>
              <a:gd name="T116" fmla="*/ 2147483646 w 1702"/>
              <a:gd name="T117" fmla="*/ 2147483646 h 2604"/>
              <a:gd name="T118" fmla="*/ 2147483646 w 1702"/>
              <a:gd name="T119" fmla="*/ 2147483646 h 2604"/>
              <a:gd name="T120" fmla="*/ 2147483646 w 1702"/>
              <a:gd name="T121" fmla="*/ 2147483646 h 2604"/>
              <a:gd name="T122" fmla="*/ 2147483646 w 1702"/>
              <a:gd name="T123" fmla="*/ 2147483646 h 260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02"/>
              <a:gd name="T187" fmla="*/ 0 h 2604"/>
              <a:gd name="T188" fmla="*/ 1702 w 1702"/>
              <a:gd name="T189" fmla="*/ 2604 h 260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02" h="2604">
                <a:moveTo>
                  <a:pt x="933" y="378"/>
                </a:moveTo>
                <a:lnTo>
                  <a:pt x="922" y="356"/>
                </a:lnTo>
                <a:lnTo>
                  <a:pt x="915" y="336"/>
                </a:lnTo>
                <a:lnTo>
                  <a:pt x="911" y="316"/>
                </a:lnTo>
                <a:lnTo>
                  <a:pt x="917" y="301"/>
                </a:lnTo>
                <a:lnTo>
                  <a:pt x="924" y="292"/>
                </a:lnTo>
                <a:lnTo>
                  <a:pt x="935" y="281"/>
                </a:lnTo>
                <a:lnTo>
                  <a:pt x="946" y="268"/>
                </a:lnTo>
                <a:lnTo>
                  <a:pt x="959" y="253"/>
                </a:lnTo>
                <a:lnTo>
                  <a:pt x="970" y="237"/>
                </a:lnTo>
                <a:lnTo>
                  <a:pt x="980" y="224"/>
                </a:lnTo>
                <a:lnTo>
                  <a:pt x="991" y="209"/>
                </a:lnTo>
                <a:lnTo>
                  <a:pt x="998" y="198"/>
                </a:lnTo>
                <a:lnTo>
                  <a:pt x="1004" y="167"/>
                </a:lnTo>
                <a:lnTo>
                  <a:pt x="1004" y="127"/>
                </a:lnTo>
                <a:lnTo>
                  <a:pt x="996" y="88"/>
                </a:lnTo>
                <a:lnTo>
                  <a:pt x="985" y="59"/>
                </a:lnTo>
                <a:lnTo>
                  <a:pt x="978" y="48"/>
                </a:lnTo>
                <a:lnTo>
                  <a:pt x="967" y="37"/>
                </a:lnTo>
                <a:lnTo>
                  <a:pt x="952" y="26"/>
                </a:lnTo>
                <a:lnTo>
                  <a:pt x="933" y="15"/>
                </a:lnTo>
                <a:lnTo>
                  <a:pt x="902" y="6"/>
                </a:lnTo>
                <a:lnTo>
                  <a:pt x="865" y="2"/>
                </a:lnTo>
                <a:lnTo>
                  <a:pt x="815" y="0"/>
                </a:lnTo>
                <a:lnTo>
                  <a:pt x="754" y="6"/>
                </a:lnTo>
                <a:lnTo>
                  <a:pt x="748" y="13"/>
                </a:lnTo>
                <a:lnTo>
                  <a:pt x="739" y="24"/>
                </a:lnTo>
                <a:lnTo>
                  <a:pt x="737" y="35"/>
                </a:lnTo>
                <a:lnTo>
                  <a:pt x="741" y="44"/>
                </a:lnTo>
                <a:lnTo>
                  <a:pt x="728" y="57"/>
                </a:lnTo>
                <a:lnTo>
                  <a:pt x="715" y="75"/>
                </a:lnTo>
                <a:lnTo>
                  <a:pt x="702" y="90"/>
                </a:lnTo>
                <a:lnTo>
                  <a:pt x="694" y="99"/>
                </a:lnTo>
                <a:lnTo>
                  <a:pt x="689" y="105"/>
                </a:lnTo>
                <a:lnTo>
                  <a:pt x="689" y="116"/>
                </a:lnTo>
                <a:lnTo>
                  <a:pt x="689" y="132"/>
                </a:lnTo>
                <a:lnTo>
                  <a:pt x="689" y="143"/>
                </a:lnTo>
                <a:lnTo>
                  <a:pt x="683" y="156"/>
                </a:lnTo>
                <a:lnTo>
                  <a:pt x="670" y="171"/>
                </a:lnTo>
                <a:lnTo>
                  <a:pt x="654" y="185"/>
                </a:lnTo>
                <a:lnTo>
                  <a:pt x="648" y="193"/>
                </a:lnTo>
                <a:lnTo>
                  <a:pt x="648" y="198"/>
                </a:lnTo>
                <a:lnTo>
                  <a:pt x="650" y="202"/>
                </a:lnTo>
                <a:lnTo>
                  <a:pt x="652" y="207"/>
                </a:lnTo>
                <a:lnTo>
                  <a:pt x="657" y="211"/>
                </a:lnTo>
                <a:lnTo>
                  <a:pt x="661" y="218"/>
                </a:lnTo>
                <a:lnTo>
                  <a:pt x="661" y="226"/>
                </a:lnTo>
                <a:lnTo>
                  <a:pt x="663" y="235"/>
                </a:lnTo>
                <a:lnTo>
                  <a:pt x="663" y="242"/>
                </a:lnTo>
                <a:lnTo>
                  <a:pt x="668" y="246"/>
                </a:lnTo>
                <a:lnTo>
                  <a:pt x="672" y="251"/>
                </a:lnTo>
                <a:lnTo>
                  <a:pt x="676" y="253"/>
                </a:lnTo>
                <a:lnTo>
                  <a:pt x="678" y="253"/>
                </a:lnTo>
                <a:lnTo>
                  <a:pt x="665" y="264"/>
                </a:lnTo>
                <a:lnTo>
                  <a:pt x="668" y="279"/>
                </a:lnTo>
                <a:lnTo>
                  <a:pt x="670" y="279"/>
                </a:lnTo>
                <a:lnTo>
                  <a:pt x="674" y="281"/>
                </a:lnTo>
                <a:lnTo>
                  <a:pt x="676" y="284"/>
                </a:lnTo>
                <a:lnTo>
                  <a:pt x="674" y="288"/>
                </a:lnTo>
                <a:lnTo>
                  <a:pt x="668" y="297"/>
                </a:lnTo>
                <a:lnTo>
                  <a:pt x="665" y="310"/>
                </a:lnTo>
                <a:lnTo>
                  <a:pt x="665" y="323"/>
                </a:lnTo>
                <a:lnTo>
                  <a:pt x="670" y="334"/>
                </a:lnTo>
                <a:lnTo>
                  <a:pt x="681" y="338"/>
                </a:lnTo>
                <a:lnTo>
                  <a:pt x="696" y="341"/>
                </a:lnTo>
                <a:lnTo>
                  <a:pt x="711" y="345"/>
                </a:lnTo>
                <a:lnTo>
                  <a:pt x="724" y="349"/>
                </a:lnTo>
                <a:lnTo>
                  <a:pt x="735" y="363"/>
                </a:lnTo>
                <a:lnTo>
                  <a:pt x="748" y="380"/>
                </a:lnTo>
                <a:lnTo>
                  <a:pt x="757" y="400"/>
                </a:lnTo>
                <a:lnTo>
                  <a:pt x="761" y="418"/>
                </a:lnTo>
                <a:lnTo>
                  <a:pt x="750" y="426"/>
                </a:lnTo>
                <a:lnTo>
                  <a:pt x="733" y="440"/>
                </a:lnTo>
                <a:lnTo>
                  <a:pt x="711" y="457"/>
                </a:lnTo>
                <a:lnTo>
                  <a:pt x="687" y="479"/>
                </a:lnTo>
                <a:lnTo>
                  <a:pt x="665" y="506"/>
                </a:lnTo>
                <a:lnTo>
                  <a:pt x="644" y="534"/>
                </a:lnTo>
                <a:lnTo>
                  <a:pt x="631" y="567"/>
                </a:lnTo>
                <a:lnTo>
                  <a:pt x="622" y="602"/>
                </a:lnTo>
                <a:lnTo>
                  <a:pt x="618" y="585"/>
                </a:lnTo>
                <a:lnTo>
                  <a:pt x="613" y="567"/>
                </a:lnTo>
                <a:lnTo>
                  <a:pt x="611" y="550"/>
                </a:lnTo>
                <a:lnTo>
                  <a:pt x="611" y="536"/>
                </a:lnTo>
                <a:lnTo>
                  <a:pt x="615" y="517"/>
                </a:lnTo>
                <a:lnTo>
                  <a:pt x="618" y="492"/>
                </a:lnTo>
                <a:lnTo>
                  <a:pt x="618" y="473"/>
                </a:lnTo>
                <a:lnTo>
                  <a:pt x="615" y="459"/>
                </a:lnTo>
                <a:lnTo>
                  <a:pt x="611" y="455"/>
                </a:lnTo>
                <a:lnTo>
                  <a:pt x="607" y="453"/>
                </a:lnTo>
                <a:lnTo>
                  <a:pt x="600" y="451"/>
                </a:lnTo>
                <a:lnTo>
                  <a:pt x="594" y="451"/>
                </a:lnTo>
                <a:lnTo>
                  <a:pt x="587" y="448"/>
                </a:lnTo>
                <a:lnTo>
                  <a:pt x="578" y="446"/>
                </a:lnTo>
                <a:lnTo>
                  <a:pt x="572" y="444"/>
                </a:lnTo>
                <a:lnTo>
                  <a:pt x="565" y="444"/>
                </a:lnTo>
                <a:lnTo>
                  <a:pt x="561" y="446"/>
                </a:lnTo>
                <a:lnTo>
                  <a:pt x="557" y="453"/>
                </a:lnTo>
                <a:lnTo>
                  <a:pt x="555" y="459"/>
                </a:lnTo>
                <a:lnTo>
                  <a:pt x="552" y="462"/>
                </a:lnTo>
                <a:lnTo>
                  <a:pt x="548" y="464"/>
                </a:lnTo>
                <a:lnTo>
                  <a:pt x="539" y="468"/>
                </a:lnTo>
                <a:lnTo>
                  <a:pt x="526" y="477"/>
                </a:lnTo>
                <a:lnTo>
                  <a:pt x="509" y="486"/>
                </a:lnTo>
                <a:lnTo>
                  <a:pt x="494" y="497"/>
                </a:lnTo>
                <a:lnTo>
                  <a:pt x="483" y="510"/>
                </a:lnTo>
                <a:lnTo>
                  <a:pt x="474" y="523"/>
                </a:lnTo>
                <a:lnTo>
                  <a:pt x="472" y="534"/>
                </a:lnTo>
                <a:lnTo>
                  <a:pt x="478" y="558"/>
                </a:lnTo>
                <a:lnTo>
                  <a:pt x="489" y="580"/>
                </a:lnTo>
                <a:lnTo>
                  <a:pt x="500" y="598"/>
                </a:lnTo>
                <a:lnTo>
                  <a:pt x="509" y="609"/>
                </a:lnTo>
                <a:lnTo>
                  <a:pt x="515" y="618"/>
                </a:lnTo>
                <a:lnTo>
                  <a:pt x="518" y="627"/>
                </a:lnTo>
                <a:lnTo>
                  <a:pt x="520" y="635"/>
                </a:lnTo>
                <a:lnTo>
                  <a:pt x="524" y="644"/>
                </a:lnTo>
                <a:lnTo>
                  <a:pt x="531" y="653"/>
                </a:lnTo>
                <a:lnTo>
                  <a:pt x="541" y="668"/>
                </a:lnTo>
                <a:lnTo>
                  <a:pt x="557" y="690"/>
                </a:lnTo>
                <a:lnTo>
                  <a:pt x="574" y="715"/>
                </a:lnTo>
                <a:lnTo>
                  <a:pt x="591" y="739"/>
                </a:lnTo>
                <a:lnTo>
                  <a:pt x="609" y="763"/>
                </a:lnTo>
                <a:lnTo>
                  <a:pt x="622" y="781"/>
                </a:lnTo>
                <a:lnTo>
                  <a:pt x="631" y="792"/>
                </a:lnTo>
                <a:lnTo>
                  <a:pt x="635" y="851"/>
                </a:lnTo>
                <a:lnTo>
                  <a:pt x="650" y="926"/>
                </a:lnTo>
                <a:lnTo>
                  <a:pt x="670" y="996"/>
                </a:lnTo>
                <a:lnTo>
                  <a:pt x="694" y="1038"/>
                </a:lnTo>
                <a:lnTo>
                  <a:pt x="685" y="1047"/>
                </a:lnTo>
                <a:lnTo>
                  <a:pt x="676" y="1055"/>
                </a:lnTo>
                <a:lnTo>
                  <a:pt x="665" y="1064"/>
                </a:lnTo>
                <a:lnTo>
                  <a:pt x="654" y="1073"/>
                </a:lnTo>
                <a:lnTo>
                  <a:pt x="644" y="1082"/>
                </a:lnTo>
                <a:lnTo>
                  <a:pt x="635" y="1088"/>
                </a:lnTo>
                <a:lnTo>
                  <a:pt x="624" y="1095"/>
                </a:lnTo>
                <a:lnTo>
                  <a:pt x="618" y="1097"/>
                </a:lnTo>
                <a:lnTo>
                  <a:pt x="609" y="1099"/>
                </a:lnTo>
                <a:lnTo>
                  <a:pt x="596" y="1099"/>
                </a:lnTo>
                <a:lnTo>
                  <a:pt x="581" y="1102"/>
                </a:lnTo>
                <a:lnTo>
                  <a:pt x="563" y="1102"/>
                </a:lnTo>
                <a:lnTo>
                  <a:pt x="546" y="1104"/>
                </a:lnTo>
                <a:lnTo>
                  <a:pt x="526" y="1108"/>
                </a:lnTo>
                <a:lnTo>
                  <a:pt x="509" y="1113"/>
                </a:lnTo>
                <a:lnTo>
                  <a:pt x="492" y="1119"/>
                </a:lnTo>
                <a:lnTo>
                  <a:pt x="470" y="1132"/>
                </a:lnTo>
                <a:lnTo>
                  <a:pt x="433" y="1152"/>
                </a:lnTo>
                <a:lnTo>
                  <a:pt x="389" y="1176"/>
                </a:lnTo>
                <a:lnTo>
                  <a:pt x="342" y="1203"/>
                </a:lnTo>
                <a:lnTo>
                  <a:pt x="294" y="1229"/>
                </a:lnTo>
                <a:lnTo>
                  <a:pt x="250" y="1253"/>
                </a:lnTo>
                <a:lnTo>
                  <a:pt x="220" y="1271"/>
                </a:lnTo>
                <a:lnTo>
                  <a:pt x="202" y="1280"/>
                </a:lnTo>
                <a:lnTo>
                  <a:pt x="187" y="1289"/>
                </a:lnTo>
                <a:lnTo>
                  <a:pt x="172" y="1297"/>
                </a:lnTo>
                <a:lnTo>
                  <a:pt x="157" y="1304"/>
                </a:lnTo>
                <a:lnTo>
                  <a:pt x="146" y="1308"/>
                </a:lnTo>
                <a:lnTo>
                  <a:pt x="139" y="1311"/>
                </a:lnTo>
                <a:lnTo>
                  <a:pt x="131" y="1317"/>
                </a:lnTo>
                <a:lnTo>
                  <a:pt x="122" y="1328"/>
                </a:lnTo>
                <a:lnTo>
                  <a:pt x="113" y="1341"/>
                </a:lnTo>
                <a:lnTo>
                  <a:pt x="107" y="1359"/>
                </a:lnTo>
                <a:lnTo>
                  <a:pt x="105" y="1381"/>
                </a:lnTo>
                <a:lnTo>
                  <a:pt x="109" y="1405"/>
                </a:lnTo>
                <a:lnTo>
                  <a:pt x="120" y="1436"/>
                </a:lnTo>
                <a:lnTo>
                  <a:pt x="126" y="1495"/>
                </a:lnTo>
                <a:lnTo>
                  <a:pt x="137" y="1568"/>
                </a:lnTo>
                <a:lnTo>
                  <a:pt x="148" y="1643"/>
                </a:lnTo>
                <a:lnTo>
                  <a:pt x="163" y="1702"/>
                </a:lnTo>
                <a:lnTo>
                  <a:pt x="179" y="1766"/>
                </a:lnTo>
                <a:lnTo>
                  <a:pt x="194" y="1843"/>
                </a:lnTo>
                <a:lnTo>
                  <a:pt x="202" y="1915"/>
                </a:lnTo>
                <a:lnTo>
                  <a:pt x="207" y="1957"/>
                </a:lnTo>
                <a:lnTo>
                  <a:pt x="209" y="1979"/>
                </a:lnTo>
                <a:lnTo>
                  <a:pt x="211" y="2006"/>
                </a:lnTo>
                <a:lnTo>
                  <a:pt x="209" y="2028"/>
                </a:lnTo>
                <a:lnTo>
                  <a:pt x="202" y="2043"/>
                </a:lnTo>
                <a:lnTo>
                  <a:pt x="194" y="2050"/>
                </a:lnTo>
                <a:lnTo>
                  <a:pt x="183" y="2058"/>
                </a:lnTo>
                <a:lnTo>
                  <a:pt x="168" y="2069"/>
                </a:lnTo>
                <a:lnTo>
                  <a:pt x="152" y="2080"/>
                </a:lnTo>
                <a:lnTo>
                  <a:pt x="137" y="2091"/>
                </a:lnTo>
                <a:lnTo>
                  <a:pt x="122" y="2105"/>
                </a:lnTo>
                <a:lnTo>
                  <a:pt x="111" y="2116"/>
                </a:lnTo>
                <a:lnTo>
                  <a:pt x="102" y="2124"/>
                </a:lnTo>
                <a:lnTo>
                  <a:pt x="94" y="2131"/>
                </a:lnTo>
                <a:lnTo>
                  <a:pt x="83" y="2138"/>
                </a:lnTo>
                <a:lnTo>
                  <a:pt x="70" y="2144"/>
                </a:lnTo>
                <a:lnTo>
                  <a:pt x="55" y="2149"/>
                </a:lnTo>
                <a:lnTo>
                  <a:pt x="39" y="2153"/>
                </a:lnTo>
                <a:lnTo>
                  <a:pt x="26" y="2155"/>
                </a:lnTo>
                <a:lnTo>
                  <a:pt x="16" y="2160"/>
                </a:lnTo>
                <a:lnTo>
                  <a:pt x="9" y="2164"/>
                </a:lnTo>
                <a:lnTo>
                  <a:pt x="3" y="2175"/>
                </a:lnTo>
                <a:lnTo>
                  <a:pt x="0" y="2190"/>
                </a:lnTo>
                <a:lnTo>
                  <a:pt x="7" y="2204"/>
                </a:lnTo>
                <a:lnTo>
                  <a:pt x="18" y="2212"/>
                </a:lnTo>
                <a:lnTo>
                  <a:pt x="31" y="2215"/>
                </a:lnTo>
                <a:lnTo>
                  <a:pt x="53" y="2217"/>
                </a:lnTo>
                <a:lnTo>
                  <a:pt x="79" y="2219"/>
                </a:lnTo>
                <a:lnTo>
                  <a:pt x="109" y="2221"/>
                </a:lnTo>
                <a:lnTo>
                  <a:pt x="139" y="2221"/>
                </a:lnTo>
                <a:lnTo>
                  <a:pt x="166" y="2223"/>
                </a:lnTo>
                <a:lnTo>
                  <a:pt x="183" y="2226"/>
                </a:lnTo>
                <a:lnTo>
                  <a:pt x="194" y="2226"/>
                </a:lnTo>
                <a:lnTo>
                  <a:pt x="207" y="2219"/>
                </a:lnTo>
                <a:lnTo>
                  <a:pt x="231" y="2208"/>
                </a:lnTo>
                <a:lnTo>
                  <a:pt x="259" y="2195"/>
                </a:lnTo>
                <a:lnTo>
                  <a:pt x="289" y="2182"/>
                </a:lnTo>
                <a:lnTo>
                  <a:pt x="320" y="2168"/>
                </a:lnTo>
                <a:lnTo>
                  <a:pt x="348" y="2160"/>
                </a:lnTo>
                <a:lnTo>
                  <a:pt x="372" y="2151"/>
                </a:lnTo>
                <a:lnTo>
                  <a:pt x="385" y="2149"/>
                </a:lnTo>
                <a:lnTo>
                  <a:pt x="398" y="2146"/>
                </a:lnTo>
                <a:lnTo>
                  <a:pt x="405" y="2140"/>
                </a:lnTo>
                <a:lnTo>
                  <a:pt x="407" y="2129"/>
                </a:lnTo>
                <a:lnTo>
                  <a:pt x="409" y="2118"/>
                </a:lnTo>
                <a:lnTo>
                  <a:pt x="409" y="2098"/>
                </a:lnTo>
                <a:lnTo>
                  <a:pt x="407" y="2069"/>
                </a:lnTo>
                <a:lnTo>
                  <a:pt x="400" y="2043"/>
                </a:lnTo>
                <a:lnTo>
                  <a:pt x="396" y="2028"/>
                </a:lnTo>
                <a:lnTo>
                  <a:pt x="389" y="2025"/>
                </a:lnTo>
                <a:lnTo>
                  <a:pt x="381" y="2025"/>
                </a:lnTo>
                <a:lnTo>
                  <a:pt x="372" y="2025"/>
                </a:lnTo>
                <a:lnTo>
                  <a:pt x="368" y="2021"/>
                </a:lnTo>
                <a:lnTo>
                  <a:pt x="361" y="1995"/>
                </a:lnTo>
                <a:lnTo>
                  <a:pt x="350" y="1946"/>
                </a:lnTo>
                <a:lnTo>
                  <a:pt x="339" y="1896"/>
                </a:lnTo>
                <a:lnTo>
                  <a:pt x="333" y="1863"/>
                </a:lnTo>
                <a:lnTo>
                  <a:pt x="331" y="1827"/>
                </a:lnTo>
                <a:lnTo>
                  <a:pt x="331" y="1766"/>
                </a:lnTo>
                <a:lnTo>
                  <a:pt x="331" y="1700"/>
                </a:lnTo>
                <a:lnTo>
                  <a:pt x="339" y="1651"/>
                </a:lnTo>
                <a:lnTo>
                  <a:pt x="344" y="1601"/>
                </a:lnTo>
                <a:lnTo>
                  <a:pt x="342" y="1533"/>
                </a:lnTo>
                <a:lnTo>
                  <a:pt x="333" y="1469"/>
                </a:lnTo>
                <a:lnTo>
                  <a:pt x="324" y="1436"/>
                </a:lnTo>
                <a:lnTo>
                  <a:pt x="335" y="1434"/>
                </a:lnTo>
                <a:lnTo>
                  <a:pt x="350" y="1432"/>
                </a:lnTo>
                <a:lnTo>
                  <a:pt x="370" y="1429"/>
                </a:lnTo>
                <a:lnTo>
                  <a:pt x="394" y="1425"/>
                </a:lnTo>
                <a:lnTo>
                  <a:pt x="420" y="1421"/>
                </a:lnTo>
                <a:lnTo>
                  <a:pt x="448" y="1416"/>
                </a:lnTo>
                <a:lnTo>
                  <a:pt x="478" y="1414"/>
                </a:lnTo>
                <a:lnTo>
                  <a:pt x="509" y="1410"/>
                </a:lnTo>
                <a:lnTo>
                  <a:pt x="539" y="1405"/>
                </a:lnTo>
                <a:lnTo>
                  <a:pt x="570" y="1401"/>
                </a:lnTo>
                <a:lnTo>
                  <a:pt x="598" y="1396"/>
                </a:lnTo>
                <a:lnTo>
                  <a:pt x="624" y="1392"/>
                </a:lnTo>
                <a:lnTo>
                  <a:pt x="646" y="1390"/>
                </a:lnTo>
                <a:lnTo>
                  <a:pt x="663" y="1388"/>
                </a:lnTo>
                <a:lnTo>
                  <a:pt x="676" y="1385"/>
                </a:lnTo>
                <a:lnTo>
                  <a:pt x="685" y="1383"/>
                </a:lnTo>
                <a:lnTo>
                  <a:pt x="698" y="1381"/>
                </a:lnTo>
                <a:lnTo>
                  <a:pt x="713" y="1379"/>
                </a:lnTo>
                <a:lnTo>
                  <a:pt x="733" y="1374"/>
                </a:lnTo>
                <a:lnTo>
                  <a:pt x="752" y="1372"/>
                </a:lnTo>
                <a:lnTo>
                  <a:pt x="770" y="1370"/>
                </a:lnTo>
                <a:lnTo>
                  <a:pt x="787" y="1366"/>
                </a:lnTo>
                <a:lnTo>
                  <a:pt x="800" y="1363"/>
                </a:lnTo>
                <a:lnTo>
                  <a:pt x="809" y="1361"/>
                </a:lnTo>
                <a:lnTo>
                  <a:pt x="826" y="1390"/>
                </a:lnTo>
                <a:lnTo>
                  <a:pt x="854" y="1434"/>
                </a:lnTo>
                <a:lnTo>
                  <a:pt x="891" y="1491"/>
                </a:lnTo>
                <a:lnTo>
                  <a:pt x="933" y="1553"/>
                </a:lnTo>
                <a:lnTo>
                  <a:pt x="974" y="1612"/>
                </a:lnTo>
                <a:lnTo>
                  <a:pt x="1011" y="1665"/>
                </a:lnTo>
                <a:lnTo>
                  <a:pt x="1037" y="1704"/>
                </a:lnTo>
                <a:lnTo>
                  <a:pt x="1050" y="1722"/>
                </a:lnTo>
                <a:lnTo>
                  <a:pt x="1057" y="1739"/>
                </a:lnTo>
                <a:lnTo>
                  <a:pt x="1061" y="1759"/>
                </a:lnTo>
                <a:lnTo>
                  <a:pt x="1065" y="1781"/>
                </a:lnTo>
                <a:lnTo>
                  <a:pt x="1076" y="1801"/>
                </a:lnTo>
                <a:lnTo>
                  <a:pt x="1085" y="1808"/>
                </a:lnTo>
                <a:lnTo>
                  <a:pt x="1093" y="1812"/>
                </a:lnTo>
                <a:lnTo>
                  <a:pt x="1104" y="1816"/>
                </a:lnTo>
                <a:lnTo>
                  <a:pt x="1115" y="1819"/>
                </a:lnTo>
                <a:lnTo>
                  <a:pt x="1124" y="1821"/>
                </a:lnTo>
                <a:lnTo>
                  <a:pt x="1133" y="1825"/>
                </a:lnTo>
                <a:lnTo>
                  <a:pt x="1141" y="1827"/>
                </a:lnTo>
                <a:lnTo>
                  <a:pt x="1148" y="1834"/>
                </a:lnTo>
                <a:lnTo>
                  <a:pt x="1165" y="1854"/>
                </a:lnTo>
                <a:lnTo>
                  <a:pt x="1200" y="1891"/>
                </a:lnTo>
                <a:lnTo>
                  <a:pt x="1246" y="1944"/>
                </a:lnTo>
                <a:lnTo>
                  <a:pt x="1298" y="2003"/>
                </a:lnTo>
                <a:lnTo>
                  <a:pt x="1350" y="2063"/>
                </a:lnTo>
                <a:lnTo>
                  <a:pt x="1396" y="2118"/>
                </a:lnTo>
                <a:lnTo>
                  <a:pt x="1430" y="2157"/>
                </a:lnTo>
                <a:lnTo>
                  <a:pt x="1448" y="2179"/>
                </a:lnTo>
                <a:lnTo>
                  <a:pt x="1454" y="2193"/>
                </a:lnTo>
                <a:lnTo>
                  <a:pt x="1465" y="2210"/>
                </a:lnTo>
                <a:lnTo>
                  <a:pt x="1476" y="2230"/>
                </a:lnTo>
                <a:lnTo>
                  <a:pt x="1489" y="2252"/>
                </a:lnTo>
                <a:lnTo>
                  <a:pt x="1500" y="2274"/>
                </a:lnTo>
                <a:lnTo>
                  <a:pt x="1509" y="2291"/>
                </a:lnTo>
                <a:lnTo>
                  <a:pt x="1517" y="2309"/>
                </a:lnTo>
                <a:lnTo>
                  <a:pt x="1519" y="2320"/>
                </a:lnTo>
                <a:lnTo>
                  <a:pt x="1519" y="2351"/>
                </a:lnTo>
                <a:lnTo>
                  <a:pt x="1515" y="2399"/>
                </a:lnTo>
                <a:lnTo>
                  <a:pt x="1509" y="2448"/>
                </a:lnTo>
                <a:lnTo>
                  <a:pt x="1504" y="2481"/>
                </a:lnTo>
                <a:lnTo>
                  <a:pt x="1502" y="2503"/>
                </a:lnTo>
                <a:lnTo>
                  <a:pt x="1500" y="2527"/>
                </a:lnTo>
                <a:lnTo>
                  <a:pt x="1498" y="2551"/>
                </a:lnTo>
                <a:lnTo>
                  <a:pt x="1496" y="2566"/>
                </a:lnTo>
                <a:lnTo>
                  <a:pt x="1498" y="2577"/>
                </a:lnTo>
                <a:lnTo>
                  <a:pt x="1506" y="2591"/>
                </a:lnTo>
                <a:lnTo>
                  <a:pt x="1519" y="2602"/>
                </a:lnTo>
                <a:lnTo>
                  <a:pt x="1532" y="2604"/>
                </a:lnTo>
                <a:lnTo>
                  <a:pt x="1541" y="2599"/>
                </a:lnTo>
                <a:lnTo>
                  <a:pt x="1554" y="2591"/>
                </a:lnTo>
                <a:lnTo>
                  <a:pt x="1569" y="2575"/>
                </a:lnTo>
                <a:lnTo>
                  <a:pt x="1587" y="2560"/>
                </a:lnTo>
                <a:lnTo>
                  <a:pt x="1602" y="2542"/>
                </a:lnTo>
                <a:lnTo>
                  <a:pt x="1617" y="2527"/>
                </a:lnTo>
                <a:lnTo>
                  <a:pt x="1628" y="2514"/>
                </a:lnTo>
                <a:lnTo>
                  <a:pt x="1635" y="2505"/>
                </a:lnTo>
                <a:lnTo>
                  <a:pt x="1641" y="2489"/>
                </a:lnTo>
                <a:lnTo>
                  <a:pt x="1643" y="2472"/>
                </a:lnTo>
                <a:lnTo>
                  <a:pt x="1643" y="2454"/>
                </a:lnTo>
                <a:lnTo>
                  <a:pt x="1643" y="2443"/>
                </a:lnTo>
                <a:lnTo>
                  <a:pt x="1645" y="2423"/>
                </a:lnTo>
                <a:lnTo>
                  <a:pt x="1652" y="2390"/>
                </a:lnTo>
                <a:lnTo>
                  <a:pt x="1661" y="2355"/>
                </a:lnTo>
                <a:lnTo>
                  <a:pt x="1672" y="2335"/>
                </a:lnTo>
                <a:lnTo>
                  <a:pt x="1682" y="2318"/>
                </a:lnTo>
                <a:lnTo>
                  <a:pt x="1693" y="2291"/>
                </a:lnTo>
                <a:lnTo>
                  <a:pt x="1700" y="2263"/>
                </a:lnTo>
                <a:lnTo>
                  <a:pt x="1702" y="2241"/>
                </a:lnTo>
                <a:lnTo>
                  <a:pt x="1693" y="2226"/>
                </a:lnTo>
                <a:lnTo>
                  <a:pt x="1676" y="2212"/>
                </a:lnTo>
                <a:lnTo>
                  <a:pt x="1654" y="2204"/>
                </a:lnTo>
                <a:lnTo>
                  <a:pt x="1643" y="2197"/>
                </a:lnTo>
                <a:lnTo>
                  <a:pt x="1637" y="2195"/>
                </a:lnTo>
                <a:lnTo>
                  <a:pt x="1630" y="2193"/>
                </a:lnTo>
                <a:lnTo>
                  <a:pt x="1622" y="2193"/>
                </a:lnTo>
                <a:lnTo>
                  <a:pt x="1615" y="2190"/>
                </a:lnTo>
                <a:lnTo>
                  <a:pt x="1609" y="2184"/>
                </a:lnTo>
                <a:lnTo>
                  <a:pt x="1596" y="2173"/>
                </a:lnTo>
                <a:lnTo>
                  <a:pt x="1578" y="2155"/>
                </a:lnTo>
                <a:lnTo>
                  <a:pt x="1561" y="2133"/>
                </a:lnTo>
                <a:lnTo>
                  <a:pt x="1539" y="2111"/>
                </a:lnTo>
                <a:lnTo>
                  <a:pt x="1522" y="2087"/>
                </a:lnTo>
                <a:lnTo>
                  <a:pt x="1504" y="2065"/>
                </a:lnTo>
                <a:lnTo>
                  <a:pt x="1493" y="2047"/>
                </a:lnTo>
                <a:lnTo>
                  <a:pt x="1480" y="2025"/>
                </a:lnTo>
                <a:lnTo>
                  <a:pt x="1465" y="1995"/>
                </a:lnTo>
                <a:lnTo>
                  <a:pt x="1443" y="1957"/>
                </a:lnTo>
                <a:lnTo>
                  <a:pt x="1422" y="1920"/>
                </a:lnTo>
                <a:lnTo>
                  <a:pt x="1400" y="1880"/>
                </a:lnTo>
                <a:lnTo>
                  <a:pt x="1378" y="1845"/>
                </a:lnTo>
                <a:lnTo>
                  <a:pt x="1361" y="1816"/>
                </a:lnTo>
                <a:lnTo>
                  <a:pt x="1348" y="1799"/>
                </a:lnTo>
                <a:lnTo>
                  <a:pt x="1335" y="1786"/>
                </a:lnTo>
                <a:lnTo>
                  <a:pt x="1317" y="1770"/>
                </a:lnTo>
                <a:lnTo>
                  <a:pt x="1298" y="1755"/>
                </a:lnTo>
                <a:lnTo>
                  <a:pt x="1276" y="1737"/>
                </a:lnTo>
                <a:lnTo>
                  <a:pt x="1254" y="1722"/>
                </a:lnTo>
                <a:lnTo>
                  <a:pt x="1235" y="1709"/>
                </a:lnTo>
                <a:lnTo>
                  <a:pt x="1217" y="1695"/>
                </a:lnTo>
                <a:lnTo>
                  <a:pt x="1206" y="1684"/>
                </a:lnTo>
                <a:lnTo>
                  <a:pt x="1196" y="1662"/>
                </a:lnTo>
                <a:lnTo>
                  <a:pt x="1178" y="1616"/>
                </a:lnTo>
                <a:lnTo>
                  <a:pt x="1157" y="1555"/>
                </a:lnTo>
                <a:lnTo>
                  <a:pt x="1135" y="1487"/>
                </a:lnTo>
                <a:lnTo>
                  <a:pt x="1113" y="1418"/>
                </a:lnTo>
                <a:lnTo>
                  <a:pt x="1096" y="1359"/>
                </a:lnTo>
                <a:lnTo>
                  <a:pt x="1083" y="1315"/>
                </a:lnTo>
                <a:lnTo>
                  <a:pt x="1078" y="1293"/>
                </a:lnTo>
                <a:lnTo>
                  <a:pt x="1078" y="1267"/>
                </a:lnTo>
                <a:lnTo>
                  <a:pt x="1080" y="1227"/>
                </a:lnTo>
                <a:lnTo>
                  <a:pt x="1078" y="1181"/>
                </a:lnTo>
                <a:lnTo>
                  <a:pt x="1074" y="1143"/>
                </a:lnTo>
                <a:lnTo>
                  <a:pt x="1067" y="1124"/>
                </a:lnTo>
                <a:lnTo>
                  <a:pt x="1057" y="1102"/>
                </a:lnTo>
                <a:lnTo>
                  <a:pt x="1041" y="1077"/>
                </a:lnTo>
                <a:lnTo>
                  <a:pt x="1026" y="1053"/>
                </a:lnTo>
                <a:lnTo>
                  <a:pt x="1011" y="1031"/>
                </a:lnTo>
                <a:lnTo>
                  <a:pt x="996" y="1011"/>
                </a:lnTo>
                <a:lnTo>
                  <a:pt x="983" y="996"/>
                </a:lnTo>
                <a:lnTo>
                  <a:pt x="976" y="987"/>
                </a:lnTo>
                <a:lnTo>
                  <a:pt x="972" y="978"/>
                </a:lnTo>
                <a:lnTo>
                  <a:pt x="978" y="965"/>
                </a:lnTo>
                <a:lnTo>
                  <a:pt x="987" y="952"/>
                </a:lnTo>
                <a:lnTo>
                  <a:pt x="994" y="932"/>
                </a:lnTo>
                <a:lnTo>
                  <a:pt x="996" y="913"/>
                </a:lnTo>
                <a:lnTo>
                  <a:pt x="996" y="884"/>
                </a:lnTo>
                <a:lnTo>
                  <a:pt x="998" y="847"/>
                </a:lnTo>
                <a:lnTo>
                  <a:pt x="998" y="805"/>
                </a:lnTo>
                <a:lnTo>
                  <a:pt x="996" y="803"/>
                </a:lnTo>
                <a:lnTo>
                  <a:pt x="996" y="785"/>
                </a:lnTo>
                <a:lnTo>
                  <a:pt x="998" y="748"/>
                </a:lnTo>
                <a:lnTo>
                  <a:pt x="998" y="708"/>
                </a:lnTo>
                <a:lnTo>
                  <a:pt x="998" y="686"/>
                </a:lnTo>
                <a:lnTo>
                  <a:pt x="1009" y="710"/>
                </a:lnTo>
                <a:lnTo>
                  <a:pt x="1020" y="734"/>
                </a:lnTo>
                <a:lnTo>
                  <a:pt x="1028" y="754"/>
                </a:lnTo>
                <a:lnTo>
                  <a:pt x="1033" y="770"/>
                </a:lnTo>
                <a:lnTo>
                  <a:pt x="1028" y="778"/>
                </a:lnTo>
                <a:lnTo>
                  <a:pt x="1020" y="787"/>
                </a:lnTo>
                <a:lnTo>
                  <a:pt x="1007" y="796"/>
                </a:lnTo>
                <a:lnTo>
                  <a:pt x="998" y="803"/>
                </a:lnTo>
                <a:lnTo>
                  <a:pt x="998" y="805"/>
                </a:lnTo>
                <a:lnTo>
                  <a:pt x="998" y="809"/>
                </a:lnTo>
                <a:lnTo>
                  <a:pt x="998" y="811"/>
                </a:lnTo>
                <a:lnTo>
                  <a:pt x="998" y="814"/>
                </a:lnTo>
                <a:lnTo>
                  <a:pt x="998" y="853"/>
                </a:lnTo>
                <a:lnTo>
                  <a:pt x="996" y="888"/>
                </a:lnTo>
                <a:lnTo>
                  <a:pt x="996" y="915"/>
                </a:lnTo>
                <a:lnTo>
                  <a:pt x="994" y="932"/>
                </a:lnTo>
                <a:lnTo>
                  <a:pt x="1009" y="924"/>
                </a:lnTo>
                <a:lnTo>
                  <a:pt x="1026" y="913"/>
                </a:lnTo>
                <a:lnTo>
                  <a:pt x="1041" y="904"/>
                </a:lnTo>
                <a:lnTo>
                  <a:pt x="1059" y="893"/>
                </a:lnTo>
                <a:lnTo>
                  <a:pt x="1074" y="884"/>
                </a:lnTo>
                <a:lnTo>
                  <a:pt x="1089" y="875"/>
                </a:lnTo>
                <a:lnTo>
                  <a:pt x="1102" y="869"/>
                </a:lnTo>
                <a:lnTo>
                  <a:pt x="1111" y="860"/>
                </a:lnTo>
                <a:lnTo>
                  <a:pt x="1128" y="838"/>
                </a:lnTo>
                <a:lnTo>
                  <a:pt x="1146" y="805"/>
                </a:lnTo>
                <a:lnTo>
                  <a:pt x="1157" y="772"/>
                </a:lnTo>
                <a:lnTo>
                  <a:pt x="1154" y="745"/>
                </a:lnTo>
                <a:lnTo>
                  <a:pt x="1146" y="728"/>
                </a:lnTo>
                <a:lnTo>
                  <a:pt x="1133" y="697"/>
                </a:lnTo>
                <a:lnTo>
                  <a:pt x="1117" y="660"/>
                </a:lnTo>
                <a:lnTo>
                  <a:pt x="1100" y="618"/>
                </a:lnTo>
                <a:lnTo>
                  <a:pt x="1080" y="578"/>
                </a:lnTo>
                <a:lnTo>
                  <a:pt x="1065" y="541"/>
                </a:lnTo>
                <a:lnTo>
                  <a:pt x="1052" y="512"/>
                </a:lnTo>
                <a:lnTo>
                  <a:pt x="1046" y="497"/>
                </a:lnTo>
                <a:lnTo>
                  <a:pt x="1035" y="477"/>
                </a:lnTo>
                <a:lnTo>
                  <a:pt x="1020" y="455"/>
                </a:lnTo>
                <a:lnTo>
                  <a:pt x="1004" y="435"/>
                </a:lnTo>
                <a:lnTo>
                  <a:pt x="987" y="418"/>
                </a:lnTo>
                <a:lnTo>
                  <a:pt x="970" y="404"/>
                </a:lnTo>
                <a:lnTo>
                  <a:pt x="954" y="396"/>
                </a:lnTo>
                <a:lnTo>
                  <a:pt x="939" y="387"/>
                </a:lnTo>
                <a:lnTo>
                  <a:pt x="933" y="378"/>
                </a:lnTo>
                <a:close/>
              </a:path>
            </a:pathLst>
          </a:cu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300" name="Freeform 4">
            <a:extLst>
              <a:ext uri="{FF2B5EF4-FFF2-40B4-BE49-F238E27FC236}">
                <a16:creationId xmlns:a16="http://schemas.microsoft.com/office/drawing/2014/main" id="{E2E30A72-B385-C147-8B91-DBF08F52E67C}"/>
              </a:ext>
            </a:extLst>
          </p:cNvPr>
          <p:cNvSpPr>
            <a:spLocks/>
          </p:cNvSpPr>
          <p:nvPr/>
        </p:nvSpPr>
        <p:spPr bwMode="auto">
          <a:xfrm>
            <a:off x="6496050" y="5108575"/>
            <a:ext cx="327025" cy="657225"/>
          </a:xfrm>
          <a:custGeom>
            <a:avLst/>
            <a:gdLst>
              <a:gd name="T0" fmla="*/ 2147483646 w 206"/>
              <a:gd name="T1" fmla="*/ 2147483646 h 414"/>
              <a:gd name="T2" fmla="*/ 2147483646 w 206"/>
              <a:gd name="T3" fmla="*/ 2147483646 h 414"/>
              <a:gd name="T4" fmla="*/ 2147483646 w 206"/>
              <a:gd name="T5" fmla="*/ 2147483646 h 414"/>
              <a:gd name="T6" fmla="*/ 2147483646 w 206"/>
              <a:gd name="T7" fmla="*/ 2147483646 h 414"/>
              <a:gd name="T8" fmla="*/ 2147483646 w 206"/>
              <a:gd name="T9" fmla="*/ 2147483646 h 414"/>
              <a:gd name="T10" fmla="*/ 2147483646 w 206"/>
              <a:gd name="T11" fmla="*/ 2147483646 h 414"/>
              <a:gd name="T12" fmla="*/ 2147483646 w 206"/>
              <a:gd name="T13" fmla="*/ 2147483646 h 414"/>
              <a:gd name="T14" fmla="*/ 2147483646 w 206"/>
              <a:gd name="T15" fmla="*/ 2147483646 h 414"/>
              <a:gd name="T16" fmla="*/ 0 w 206"/>
              <a:gd name="T17" fmla="*/ 2147483646 h 414"/>
              <a:gd name="T18" fmla="*/ 2147483646 w 206"/>
              <a:gd name="T19" fmla="*/ 2147483646 h 414"/>
              <a:gd name="T20" fmla="*/ 2147483646 w 206"/>
              <a:gd name="T21" fmla="*/ 2147483646 h 414"/>
              <a:gd name="T22" fmla="*/ 2147483646 w 206"/>
              <a:gd name="T23" fmla="*/ 2147483646 h 414"/>
              <a:gd name="T24" fmla="*/ 2147483646 w 206"/>
              <a:gd name="T25" fmla="*/ 2147483646 h 414"/>
              <a:gd name="T26" fmla="*/ 2147483646 w 206"/>
              <a:gd name="T27" fmla="*/ 2147483646 h 414"/>
              <a:gd name="T28" fmla="*/ 2147483646 w 206"/>
              <a:gd name="T29" fmla="*/ 2147483646 h 414"/>
              <a:gd name="T30" fmla="*/ 2147483646 w 206"/>
              <a:gd name="T31" fmla="*/ 2147483646 h 414"/>
              <a:gd name="T32" fmla="*/ 2147483646 w 206"/>
              <a:gd name="T33" fmla="*/ 2147483646 h 414"/>
              <a:gd name="T34" fmla="*/ 2147483646 w 206"/>
              <a:gd name="T35" fmla="*/ 2147483646 h 414"/>
              <a:gd name="T36" fmla="*/ 2147483646 w 206"/>
              <a:gd name="T37" fmla="*/ 2147483646 h 414"/>
              <a:gd name="T38" fmla="*/ 2147483646 w 206"/>
              <a:gd name="T39" fmla="*/ 2147483646 h 414"/>
              <a:gd name="T40" fmla="*/ 2147483646 w 206"/>
              <a:gd name="T41" fmla="*/ 2147483646 h 414"/>
              <a:gd name="T42" fmla="*/ 2147483646 w 206"/>
              <a:gd name="T43" fmla="*/ 2147483646 h 414"/>
              <a:gd name="T44" fmla="*/ 2147483646 w 206"/>
              <a:gd name="T45" fmla="*/ 2147483646 h 414"/>
              <a:gd name="T46" fmla="*/ 2147483646 w 206"/>
              <a:gd name="T47" fmla="*/ 2147483646 h 414"/>
              <a:gd name="T48" fmla="*/ 2147483646 w 206"/>
              <a:gd name="T49" fmla="*/ 2147483646 h 414"/>
              <a:gd name="T50" fmla="*/ 2147483646 w 206"/>
              <a:gd name="T51" fmla="*/ 2147483646 h 414"/>
              <a:gd name="T52" fmla="*/ 2147483646 w 206"/>
              <a:gd name="T53" fmla="*/ 2147483646 h 414"/>
              <a:gd name="T54" fmla="*/ 2147483646 w 206"/>
              <a:gd name="T55" fmla="*/ 2147483646 h 414"/>
              <a:gd name="T56" fmla="*/ 2147483646 w 206"/>
              <a:gd name="T57" fmla="*/ 2147483646 h 414"/>
              <a:gd name="T58" fmla="*/ 2147483646 w 206"/>
              <a:gd name="T59" fmla="*/ 2147483646 h 414"/>
              <a:gd name="T60" fmla="*/ 2147483646 w 206"/>
              <a:gd name="T61" fmla="*/ 2147483646 h 414"/>
              <a:gd name="T62" fmla="*/ 2147483646 w 206"/>
              <a:gd name="T63" fmla="*/ 2147483646 h 414"/>
              <a:gd name="T64" fmla="*/ 2147483646 w 206"/>
              <a:gd name="T65" fmla="*/ 2147483646 h 414"/>
              <a:gd name="T66" fmla="*/ 2147483646 w 206"/>
              <a:gd name="T67" fmla="*/ 2147483646 h 414"/>
              <a:gd name="T68" fmla="*/ 2147483646 w 206"/>
              <a:gd name="T69" fmla="*/ 2147483646 h 414"/>
              <a:gd name="T70" fmla="*/ 2147483646 w 206"/>
              <a:gd name="T71" fmla="*/ 2147483646 h 414"/>
              <a:gd name="T72" fmla="*/ 2147483646 w 206"/>
              <a:gd name="T73" fmla="*/ 2147483646 h 414"/>
              <a:gd name="T74" fmla="*/ 2147483646 w 206"/>
              <a:gd name="T75" fmla="*/ 2147483646 h 414"/>
              <a:gd name="T76" fmla="*/ 2147483646 w 206"/>
              <a:gd name="T77" fmla="*/ 2147483646 h 414"/>
              <a:gd name="T78" fmla="*/ 2147483646 w 206"/>
              <a:gd name="T79" fmla="*/ 2147483646 h 414"/>
              <a:gd name="T80" fmla="*/ 2147483646 w 206"/>
              <a:gd name="T81" fmla="*/ 0 h 414"/>
              <a:gd name="T82" fmla="*/ 2147483646 w 206"/>
              <a:gd name="T83" fmla="*/ 2147483646 h 414"/>
              <a:gd name="T84" fmla="*/ 2147483646 w 206"/>
              <a:gd name="T85" fmla="*/ 2147483646 h 414"/>
              <a:gd name="T86" fmla="*/ 2147483646 w 206"/>
              <a:gd name="T87" fmla="*/ 2147483646 h 414"/>
              <a:gd name="T88" fmla="*/ 2147483646 w 206"/>
              <a:gd name="T89" fmla="*/ 2147483646 h 414"/>
              <a:gd name="T90" fmla="*/ 2147483646 w 206"/>
              <a:gd name="T91" fmla="*/ 2147483646 h 414"/>
              <a:gd name="T92" fmla="*/ 2147483646 w 206"/>
              <a:gd name="T93" fmla="*/ 2147483646 h 414"/>
              <a:gd name="T94" fmla="*/ 2147483646 w 206"/>
              <a:gd name="T95" fmla="*/ 2147483646 h 414"/>
              <a:gd name="T96" fmla="*/ 2147483646 w 206"/>
              <a:gd name="T97" fmla="*/ 2147483646 h 41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06"/>
              <a:gd name="T148" fmla="*/ 0 h 414"/>
              <a:gd name="T149" fmla="*/ 206 w 206"/>
              <a:gd name="T150" fmla="*/ 414 h 41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06" h="414">
                <a:moveTo>
                  <a:pt x="23" y="130"/>
                </a:moveTo>
                <a:lnTo>
                  <a:pt x="23" y="163"/>
                </a:lnTo>
                <a:lnTo>
                  <a:pt x="19" y="211"/>
                </a:lnTo>
                <a:lnTo>
                  <a:pt x="13" y="260"/>
                </a:lnTo>
                <a:lnTo>
                  <a:pt x="8" y="291"/>
                </a:lnTo>
                <a:lnTo>
                  <a:pt x="6" y="313"/>
                </a:lnTo>
                <a:lnTo>
                  <a:pt x="4" y="337"/>
                </a:lnTo>
                <a:lnTo>
                  <a:pt x="2" y="361"/>
                </a:lnTo>
                <a:lnTo>
                  <a:pt x="0" y="376"/>
                </a:lnTo>
                <a:lnTo>
                  <a:pt x="2" y="387"/>
                </a:lnTo>
                <a:lnTo>
                  <a:pt x="10" y="401"/>
                </a:lnTo>
                <a:lnTo>
                  <a:pt x="23" y="412"/>
                </a:lnTo>
                <a:lnTo>
                  <a:pt x="36" y="414"/>
                </a:lnTo>
                <a:lnTo>
                  <a:pt x="45" y="409"/>
                </a:lnTo>
                <a:lnTo>
                  <a:pt x="58" y="401"/>
                </a:lnTo>
                <a:lnTo>
                  <a:pt x="73" y="385"/>
                </a:lnTo>
                <a:lnTo>
                  <a:pt x="91" y="370"/>
                </a:lnTo>
                <a:lnTo>
                  <a:pt x="106" y="352"/>
                </a:lnTo>
                <a:lnTo>
                  <a:pt x="121" y="337"/>
                </a:lnTo>
                <a:lnTo>
                  <a:pt x="132" y="324"/>
                </a:lnTo>
                <a:lnTo>
                  <a:pt x="139" y="315"/>
                </a:lnTo>
                <a:lnTo>
                  <a:pt x="145" y="299"/>
                </a:lnTo>
                <a:lnTo>
                  <a:pt x="147" y="282"/>
                </a:lnTo>
                <a:lnTo>
                  <a:pt x="147" y="264"/>
                </a:lnTo>
                <a:lnTo>
                  <a:pt x="147" y="253"/>
                </a:lnTo>
                <a:lnTo>
                  <a:pt x="149" y="233"/>
                </a:lnTo>
                <a:lnTo>
                  <a:pt x="156" y="200"/>
                </a:lnTo>
                <a:lnTo>
                  <a:pt x="165" y="165"/>
                </a:lnTo>
                <a:lnTo>
                  <a:pt x="176" y="145"/>
                </a:lnTo>
                <a:lnTo>
                  <a:pt x="186" y="128"/>
                </a:lnTo>
                <a:lnTo>
                  <a:pt x="197" y="101"/>
                </a:lnTo>
                <a:lnTo>
                  <a:pt x="204" y="73"/>
                </a:lnTo>
                <a:lnTo>
                  <a:pt x="206" y="51"/>
                </a:lnTo>
                <a:lnTo>
                  <a:pt x="197" y="36"/>
                </a:lnTo>
                <a:lnTo>
                  <a:pt x="180" y="22"/>
                </a:lnTo>
                <a:lnTo>
                  <a:pt x="158" y="14"/>
                </a:lnTo>
                <a:lnTo>
                  <a:pt x="147" y="7"/>
                </a:lnTo>
                <a:lnTo>
                  <a:pt x="141" y="5"/>
                </a:lnTo>
                <a:lnTo>
                  <a:pt x="134" y="3"/>
                </a:lnTo>
                <a:lnTo>
                  <a:pt x="126" y="3"/>
                </a:lnTo>
                <a:lnTo>
                  <a:pt x="119" y="0"/>
                </a:lnTo>
                <a:lnTo>
                  <a:pt x="123" y="18"/>
                </a:lnTo>
                <a:lnTo>
                  <a:pt x="126" y="44"/>
                </a:lnTo>
                <a:lnTo>
                  <a:pt x="123" y="73"/>
                </a:lnTo>
                <a:lnTo>
                  <a:pt x="117" y="101"/>
                </a:lnTo>
                <a:lnTo>
                  <a:pt x="104" y="123"/>
                </a:lnTo>
                <a:lnTo>
                  <a:pt x="86" y="139"/>
                </a:lnTo>
                <a:lnTo>
                  <a:pt x="58" y="143"/>
                </a:lnTo>
                <a:lnTo>
                  <a:pt x="23" y="130"/>
                </a:lnTo>
                <a:close/>
              </a:path>
            </a:pathLst>
          </a:custGeom>
          <a:solidFill>
            <a:srgbClr val="6B6B6B"/>
          </a:solidFill>
          <a:ln w="9525">
            <a:solidFill>
              <a:srgbClr val="6B6B6B"/>
            </a:solidFill>
            <a:round/>
            <a:headEnd/>
            <a:tailEnd/>
          </a:ln>
        </p:spPr>
        <p:txBody>
          <a:bodyPr/>
          <a:lstStyle/>
          <a:p>
            <a:endParaRPr lang="en-US"/>
          </a:p>
        </p:txBody>
      </p:sp>
      <p:sp>
        <p:nvSpPr>
          <p:cNvPr id="55301" name="Freeform 5">
            <a:extLst>
              <a:ext uri="{FF2B5EF4-FFF2-40B4-BE49-F238E27FC236}">
                <a16:creationId xmlns:a16="http://schemas.microsoft.com/office/drawing/2014/main" id="{09F06278-BECD-2E49-86A1-C0BD7D22DB9E}"/>
              </a:ext>
            </a:extLst>
          </p:cNvPr>
          <p:cNvSpPr>
            <a:spLocks/>
          </p:cNvSpPr>
          <p:nvPr/>
        </p:nvSpPr>
        <p:spPr bwMode="auto">
          <a:xfrm>
            <a:off x="6496050" y="5108575"/>
            <a:ext cx="327025" cy="657225"/>
          </a:xfrm>
          <a:custGeom>
            <a:avLst/>
            <a:gdLst>
              <a:gd name="T0" fmla="*/ 2147483646 w 206"/>
              <a:gd name="T1" fmla="*/ 2147483646 h 414"/>
              <a:gd name="T2" fmla="*/ 2147483646 w 206"/>
              <a:gd name="T3" fmla="*/ 2147483646 h 414"/>
              <a:gd name="T4" fmla="*/ 2147483646 w 206"/>
              <a:gd name="T5" fmla="*/ 2147483646 h 414"/>
              <a:gd name="T6" fmla="*/ 2147483646 w 206"/>
              <a:gd name="T7" fmla="*/ 2147483646 h 414"/>
              <a:gd name="T8" fmla="*/ 2147483646 w 206"/>
              <a:gd name="T9" fmla="*/ 2147483646 h 414"/>
              <a:gd name="T10" fmla="*/ 2147483646 w 206"/>
              <a:gd name="T11" fmla="*/ 2147483646 h 414"/>
              <a:gd name="T12" fmla="*/ 2147483646 w 206"/>
              <a:gd name="T13" fmla="*/ 2147483646 h 414"/>
              <a:gd name="T14" fmla="*/ 2147483646 w 206"/>
              <a:gd name="T15" fmla="*/ 2147483646 h 414"/>
              <a:gd name="T16" fmla="*/ 2147483646 w 206"/>
              <a:gd name="T17" fmla="*/ 2147483646 h 414"/>
              <a:gd name="T18" fmla="*/ 2147483646 w 206"/>
              <a:gd name="T19" fmla="*/ 2147483646 h 414"/>
              <a:gd name="T20" fmla="*/ 0 w 206"/>
              <a:gd name="T21" fmla="*/ 2147483646 h 414"/>
              <a:gd name="T22" fmla="*/ 0 w 206"/>
              <a:gd name="T23" fmla="*/ 2147483646 h 414"/>
              <a:gd name="T24" fmla="*/ 2147483646 w 206"/>
              <a:gd name="T25" fmla="*/ 2147483646 h 414"/>
              <a:gd name="T26" fmla="*/ 2147483646 w 206"/>
              <a:gd name="T27" fmla="*/ 2147483646 h 414"/>
              <a:gd name="T28" fmla="*/ 2147483646 w 206"/>
              <a:gd name="T29" fmla="*/ 2147483646 h 414"/>
              <a:gd name="T30" fmla="*/ 2147483646 w 206"/>
              <a:gd name="T31" fmla="*/ 2147483646 h 414"/>
              <a:gd name="T32" fmla="*/ 2147483646 w 206"/>
              <a:gd name="T33" fmla="*/ 2147483646 h 414"/>
              <a:gd name="T34" fmla="*/ 2147483646 w 206"/>
              <a:gd name="T35" fmla="*/ 2147483646 h 414"/>
              <a:gd name="T36" fmla="*/ 2147483646 w 206"/>
              <a:gd name="T37" fmla="*/ 2147483646 h 414"/>
              <a:gd name="T38" fmla="*/ 2147483646 w 206"/>
              <a:gd name="T39" fmla="*/ 2147483646 h 414"/>
              <a:gd name="T40" fmla="*/ 2147483646 w 206"/>
              <a:gd name="T41" fmla="*/ 2147483646 h 414"/>
              <a:gd name="T42" fmla="*/ 2147483646 w 206"/>
              <a:gd name="T43" fmla="*/ 2147483646 h 414"/>
              <a:gd name="T44" fmla="*/ 2147483646 w 206"/>
              <a:gd name="T45" fmla="*/ 2147483646 h 414"/>
              <a:gd name="T46" fmla="*/ 2147483646 w 206"/>
              <a:gd name="T47" fmla="*/ 2147483646 h 414"/>
              <a:gd name="T48" fmla="*/ 2147483646 w 206"/>
              <a:gd name="T49" fmla="*/ 2147483646 h 414"/>
              <a:gd name="T50" fmla="*/ 2147483646 w 206"/>
              <a:gd name="T51" fmla="*/ 2147483646 h 414"/>
              <a:gd name="T52" fmla="*/ 2147483646 w 206"/>
              <a:gd name="T53" fmla="*/ 2147483646 h 414"/>
              <a:gd name="T54" fmla="*/ 2147483646 w 206"/>
              <a:gd name="T55" fmla="*/ 2147483646 h 414"/>
              <a:gd name="T56" fmla="*/ 2147483646 w 206"/>
              <a:gd name="T57" fmla="*/ 2147483646 h 414"/>
              <a:gd name="T58" fmla="*/ 2147483646 w 206"/>
              <a:gd name="T59" fmla="*/ 2147483646 h 414"/>
              <a:gd name="T60" fmla="*/ 2147483646 w 206"/>
              <a:gd name="T61" fmla="*/ 2147483646 h 414"/>
              <a:gd name="T62" fmla="*/ 2147483646 w 206"/>
              <a:gd name="T63" fmla="*/ 2147483646 h 414"/>
              <a:gd name="T64" fmla="*/ 2147483646 w 206"/>
              <a:gd name="T65" fmla="*/ 2147483646 h 414"/>
              <a:gd name="T66" fmla="*/ 2147483646 w 206"/>
              <a:gd name="T67" fmla="*/ 2147483646 h 414"/>
              <a:gd name="T68" fmla="*/ 2147483646 w 206"/>
              <a:gd name="T69" fmla="*/ 2147483646 h 414"/>
              <a:gd name="T70" fmla="*/ 2147483646 w 206"/>
              <a:gd name="T71" fmla="*/ 2147483646 h 414"/>
              <a:gd name="T72" fmla="*/ 2147483646 w 206"/>
              <a:gd name="T73" fmla="*/ 2147483646 h 414"/>
              <a:gd name="T74" fmla="*/ 2147483646 w 206"/>
              <a:gd name="T75" fmla="*/ 2147483646 h 414"/>
              <a:gd name="T76" fmla="*/ 2147483646 w 206"/>
              <a:gd name="T77" fmla="*/ 2147483646 h 414"/>
              <a:gd name="T78" fmla="*/ 2147483646 w 206"/>
              <a:gd name="T79" fmla="*/ 2147483646 h 414"/>
              <a:gd name="T80" fmla="*/ 2147483646 w 206"/>
              <a:gd name="T81" fmla="*/ 2147483646 h 414"/>
              <a:gd name="T82" fmla="*/ 2147483646 w 206"/>
              <a:gd name="T83" fmla="*/ 2147483646 h 414"/>
              <a:gd name="T84" fmla="*/ 2147483646 w 206"/>
              <a:gd name="T85" fmla="*/ 2147483646 h 414"/>
              <a:gd name="T86" fmla="*/ 2147483646 w 206"/>
              <a:gd name="T87" fmla="*/ 2147483646 h 414"/>
              <a:gd name="T88" fmla="*/ 2147483646 w 206"/>
              <a:gd name="T89" fmla="*/ 2147483646 h 414"/>
              <a:gd name="T90" fmla="*/ 2147483646 w 206"/>
              <a:gd name="T91" fmla="*/ 2147483646 h 414"/>
              <a:gd name="T92" fmla="*/ 2147483646 w 206"/>
              <a:gd name="T93" fmla="*/ 2147483646 h 414"/>
              <a:gd name="T94" fmla="*/ 2147483646 w 206"/>
              <a:gd name="T95" fmla="*/ 2147483646 h 414"/>
              <a:gd name="T96" fmla="*/ 2147483646 w 206"/>
              <a:gd name="T97" fmla="*/ 2147483646 h 414"/>
              <a:gd name="T98" fmla="*/ 2147483646 w 206"/>
              <a:gd name="T99" fmla="*/ 0 h 414"/>
              <a:gd name="T100" fmla="*/ 2147483646 w 206"/>
              <a:gd name="T101" fmla="*/ 0 h 414"/>
              <a:gd name="T102" fmla="*/ 2147483646 w 206"/>
              <a:gd name="T103" fmla="*/ 2147483646 h 414"/>
              <a:gd name="T104" fmla="*/ 2147483646 w 206"/>
              <a:gd name="T105" fmla="*/ 2147483646 h 414"/>
              <a:gd name="T106" fmla="*/ 2147483646 w 206"/>
              <a:gd name="T107" fmla="*/ 2147483646 h 414"/>
              <a:gd name="T108" fmla="*/ 2147483646 w 206"/>
              <a:gd name="T109" fmla="*/ 2147483646 h 414"/>
              <a:gd name="T110" fmla="*/ 2147483646 w 206"/>
              <a:gd name="T111" fmla="*/ 2147483646 h 414"/>
              <a:gd name="T112" fmla="*/ 2147483646 w 206"/>
              <a:gd name="T113" fmla="*/ 2147483646 h 414"/>
              <a:gd name="T114" fmla="*/ 2147483646 w 206"/>
              <a:gd name="T115" fmla="*/ 2147483646 h 414"/>
              <a:gd name="T116" fmla="*/ 2147483646 w 206"/>
              <a:gd name="T117" fmla="*/ 2147483646 h 4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06"/>
              <a:gd name="T178" fmla="*/ 0 h 414"/>
              <a:gd name="T179" fmla="*/ 206 w 206"/>
              <a:gd name="T180" fmla="*/ 414 h 41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06" h="414">
                <a:moveTo>
                  <a:pt x="23" y="130"/>
                </a:moveTo>
                <a:lnTo>
                  <a:pt x="23" y="130"/>
                </a:lnTo>
                <a:lnTo>
                  <a:pt x="23" y="163"/>
                </a:lnTo>
                <a:lnTo>
                  <a:pt x="19" y="211"/>
                </a:lnTo>
                <a:lnTo>
                  <a:pt x="13" y="260"/>
                </a:lnTo>
                <a:lnTo>
                  <a:pt x="8" y="291"/>
                </a:lnTo>
                <a:lnTo>
                  <a:pt x="6" y="313"/>
                </a:lnTo>
                <a:lnTo>
                  <a:pt x="4" y="337"/>
                </a:lnTo>
                <a:lnTo>
                  <a:pt x="2" y="361"/>
                </a:lnTo>
                <a:lnTo>
                  <a:pt x="0" y="376"/>
                </a:lnTo>
                <a:lnTo>
                  <a:pt x="2" y="387"/>
                </a:lnTo>
                <a:lnTo>
                  <a:pt x="10" y="401"/>
                </a:lnTo>
                <a:lnTo>
                  <a:pt x="23" y="412"/>
                </a:lnTo>
                <a:lnTo>
                  <a:pt x="36" y="414"/>
                </a:lnTo>
                <a:lnTo>
                  <a:pt x="45" y="409"/>
                </a:lnTo>
                <a:lnTo>
                  <a:pt x="58" y="401"/>
                </a:lnTo>
                <a:lnTo>
                  <a:pt x="73" y="385"/>
                </a:lnTo>
                <a:lnTo>
                  <a:pt x="91" y="370"/>
                </a:lnTo>
                <a:lnTo>
                  <a:pt x="106" y="352"/>
                </a:lnTo>
                <a:lnTo>
                  <a:pt x="121" y="337"/>
                </a:lnTo>
                <a:lnTo>
                  <a:pt x="132" y="324"/>
                </a:lnTo>
                <a:lnTo>
                  <a:pt x="139" y="315"/>
                </a:lnTo>
                <a:lnTo>
                  <a:pt x="145" y="299"/>
                </a:lnTo>
                <a:lnTo>
                  <a:pt x="147" y="282"/>
                </a:lnTo>
                <a:lnTo>
                  <a:pt x="147" y="264"/>
                </a:lnTo>
                <a:lnTo>
                  <a:pt x="147" y="253"/>
                </a:lnTo>
                <a:lnTo>
                  <a:pt x="149" y="233"/>
                </a:lnTo>
                <a:lnTo>
                  <a:pt x="156" y="200"/>
                </a:lnTo>
                <a:lnTo>
                  <a:pt x="165" y="165"/>
                </a:lnTo>
                <a:lnTo>
                  <a:pt x="176" y="145"/>
                </a:lnTo>
                <a:lnTo>
                  <a:pt x="186" y="128"/>
                </a:lnTo>
                <a:lnTo>
                  <a:pt x="197" y="101"/>
                </a:lnTo>
                <a:lnTo>
                  <a:pt x="204" y="73"/>
                </a:lnTo>
                <a:lnTo>
                  <a:pt x="206" y="51"/>
                </a:lnTo>
                <a:lnTo>
                  <a:pt x="197" y="36"/>
                </a:lnTo>
                <a:lnTo>
                  <a:pt x="180" y="22"/>
                </a:lnTo>
                <a:lnTo>
                  <a:pt x="158" y="14"/>
                </a:lnTo>
                <a:lnTo>
                  <a:pt x="147" y="7"/>
                </a:lnTo>
                <a:lnTo>
                  <a:pt x="141" y="5"/>
                </a:lnTo>
                <a:lnTo>
                  <a:pt x="134" y="3"/>
                </a:lnTo>
                <a:lnTo>
                  <a:pt x="126" y="3"/>
                </a:lnTo>
                <a:lnTo>
                  <a:pt x="119" y="0"/>
                </a:lnTo>
                <a:lnTo>
                  <a:pt x="123" y="18"/>
                </a:lnTo>
                <a:lnTo>
                  <a:pt x="126" y="44"/>
                </a:lnTo>
                <a:lnTo>
                  <a:pt x="123" y="73"/>
                </a:lnTo>
                <a:lnTo>
                  <a:pt x="117" y="101"/>
                </a:lnTo>
                <a:lnTo>
                  <a:pt x="104" y="123"/>
                </a:lnTo>
                <a:lnTo>
                  <a:pt x="86" y="139"/>
                </a:lnTo>
                <a:lnTo>
                  <a:pt x="58" y="143"/>
                </a:lnTo>
                <a:lnTo>
                  <a:pt x="23" y="130"/>
                </a:lnTo>
              </a:path>
            </a:pathLst>
          </a:custGeom>
          <a:noFill/>
          <a:ln w="0" cap="sq">
            <a:solidFill>
              <a:srgbClr val="6B6B6B"/>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302" name="Freeform 6">
            <a:extLst>
              <a:ext uri="{FF2B5EF4-FFF2-40B4-BE49-F238E27FC236}">
                <a16:creationId xmlns:a16="http://schemas.microsoft.com/office/drawing/2014/main" id="{5574546D-B902-0940-9F28-BFC58FDA9CBF}"/>
              </a:ext>
            </a:extLst>
          </p:cNvPr>
          <p:cNvSpPr>
            <a:spLocks/>
          </p:cNvSpPr>
          <p:nvPr/>
        </p:nvSpPr>
        <p:spPr bwMode="auto">
          <a:xfrm>
            <a:off x="4121150" y="4840288"/>
            <a:ext cx="649288" cy="325437"/>
          </a:xfrm>
          <a:custGeom>
            <a:avLst/>
            <a:gdLst>
              <a:gd name="T0" fmla="*/ 2147483646 w 409"/>
              <a:gd name="T1" fmla="*/ 2147483646 h 205"/>
              <a:gd name="T2" fmla="*/ 2147483646 w 409"/>
              <a:gd name="T3" fmla="*/ 2147483646 h 205"/>
              <a:gd name="T4" fmla="*/ 2147483646 w 409"/>
              <a:gd name="T5" fmla="*/ 2147483646 h 205"/>
              <a:gd name="T6" fmla="*/ 2147483646 w 409"/>
              <a:gd name="T7" fmla="*/ 2147483646 h 205"/>
              <a:gd name="T8" fmla="*/ 2147483646 w 409"/>
              <a:gd name="T9" fmla="*/ 2147483646 h 205"/>
              <a:gd name="T10" fmla="*/ 2147483646 w 409"/>
              <a:gd name="T11" fmla="*/ 2147483646 h 205"/>
              <a:gd name="T12" fmla="*/ 2147483646 w 409"/>
              <a:gd name="T13" fmla="*/ 2147483646 h 205"/>
              <a:gd name="T14" fmla="*/ 2147483646 w 409"/>
              <a:gd name="T15" fmla="*/ 2147483646 h 205"/>
              <a:gd name="T16" fmla="*/ 2147483646 w 409"/>
              <a:gd name="T17" fmla="*/ 2147483646 h 205"/>
              <a:gd name="T18" fmla="*/ 2147483646 w 409"/>
              <a:gd name="T19" fmla="*/ 2147483646 h 205"/>
              <a:gd name="T20" fmla="*/ 2147483646 w 409"/>
              <a:gd name="T21" fmla="*/ 2147483646 h 205"/>
              <a:gd name="T22" fmla="*/ 2147483646 w 409"/>
              <a:gd name="T23" fmla="*/ 2147483646 h 205"/>
              <a:gd name="T24" fmla="*/ 2147483646 w 409"/>
              <a:gd name="T25" fmla="*/ 2147483646 h 205"/>
              <a:gd name="T26" fmla="*/ 2147483646 w 409"/>
              <a:gd name="T27" fmla="*/ 2147483646 h 205"/>
              <a:gd name="T28" fmla="*/ 2147483646 w 409"/>
              <a:gd name="T29" fmla="*/ 2147483646 h 205"/>
              <a:gd name="T30" fmla="*/ 2147483646 w 409"/>
              <a:gd name="T31" fmla="*/ 2147483646 h 205"/>
              <a:gd name="T32" fmla="*/ 2147483646 w 409"/>
              <a:gd name="T33" fmla="*/ 2147483646 h 205"/>
              <a:gd name="T34" fmla="*/ 2147483646 w 409"/>
              <a:gd name="T35" fmla="*/ 2147483646 h 205"/>
              <a:gd name="T36" fmla="*/ 0 w 409"/>
              <a:gd name="T37" fmla="*/ 2147483646 h 205"/>
              <a:gd name="T38" fmla="*/ 2147483646 w 409"/>
              <a:gd name="T39" fmla="*/ 2147483646 h 205"/>
              <a:gd name="T40" fmla="*/ 2147483646 w 409"/>
              <a:gd name="T41" fmla="*/ 2147483646 h 205"/>
              <a:gd name="T42" fmla="*/ 2147483646 w 409"/>
              <a:gd name="T43" fmla="*/ 2147483646 h 205"/>
              <a:gd name="T44" fmla="*/ 2147483646 w 409"/>
              <a:gd name="T45" fmla="*/ 2147483646 h 205"/>
              <a:gd name="T46" fmla="*/ 2147483646 w 409"/>
              <a:gd name="T47" fmla="*/ 2147483646 h 205"/>
              <a:gd name="T48" fmla="*/ 2147483646 w 409"/>
              <a:gd name="T49" fmla="*/ 2147483646 h 205"/>
              <a:gd name="T50" fmla="*/ 2147483646 w 409"/>
              <a:gd name="T51" fmla="*/ 2147483646 h 205"/>
              <a:gd name="T52" fmla="*/ 2147483646 w 409"/>
              <a:gd name="T53" fmla="*/ 2147483646 h 205"/>
              <a:gd name="T54" fmla="*/ 2147483646 w 409"/>
              <a:gd name="T55" fmla="*/ 2147483646 h 205"/>
              <a:gd name="T56" fmla="*/ 2147483646 w 409"/>
              <a:gd name="T57" fmla="*/ 2147483646 h 205"/>
              <a:gd name="T58" fmla="*/ 2147483646 w 409"/>
              <a:gd name="T59" fmla="*/ 2147483646 h 205"/>
              <a:gd name="T60" fmla="*/ 2147483646 w 409"/>
              <a:gd name="T61" fmla="*/ 2147483646 h 205"/>
              <a:gd name="T62" fmla="*/ 2147483646 w 409"/>
              <a:gd name="T63" fmla="*/ 2147483646 h 205"/>
              <a:gd name="T64" fmla="*/ 2147483646 w 409"/>
              <a:gd name="T65" fmla="*/ 2147483646 h 205"/>
              <a:gd name="T66" fmla="*/ 2147483646 w 409"/>
              <a:gd name="T67" fmla="*/ 2147483646 h 205"/>
              <a:gd name="T68" fmla="*/ 2147483646 w 409"/>
              <a:gd name="T69" fmla="*/ 2147483646 h 205"/>
              <a:gd name="T70" fmla="*/ 2147483646 w 409"/>
              <a:gd name="T71" fmla="*/ 2147483646 h 205"/>
              <a:gd name="T72" fmla="*/ 2147483646 w 409"/>
              <a:gd name="T73" fmla="*/ 2147483646 h 205"/>
              <a:gd name="T74" fmla="*/ 2147483646 w 409"/>
              <a:gd name="T75" fmla="*/ 2147483646 h 205"/>
              <a:gd name="T76" fmla="*/ 2147483646 w 409"/>
              <a:gd name="T77" fmla="*/ 2147483646 h 205"/>
              <a:gd name="T78" fmla="*/ 2147483646 w 409"/>
              <a:gd name="T79" fmla="*/ 2147483646 h 205"/>
              <a:gd name="T80" fmla="*/ 2147483646 w 409"/>
              <a:gd name="T81" fmla="*/ 2147483646 h 205"/>
              <a:gd name="T82" fmla="*/ 2147483646 w 409"/>
              <a:gd name="T83" fmla="*/ 2147483646 h 205"/>
              <a:gd name="T84" fmla="*/ 2147483646 w 409"/>
              <a:gd name="T85" fmla="*/ 2147483646 h 205"/>
              <a:gd name="T86" fmla="*/ 2147483646 w 409"/>
              <a:gd name="T87" fmla="*/ 2147483646 h 205"/>
              <a:gd name="T88" fmla="*/ 2147483646 w 409"/>
              <a:gd name="T89" fmla="*/ 2147483646 h 205"/>
              <a:gd name="T90" fmla="*/ 2147483646 w 409"/>
              <a:gd name="T91" fmla="*/ 2147483646 h 205"/>
              <a:gd name="T92" fmla="*/ 2147483646 w 409"/>
              <a:gd name="T93" fmla="*/ 2147483646 h 205"/>
              <a:gd name="T94" fmla="*/ 2147483646 w 409"/>
              <a:gd name="T95" fmla="*/ 2147483646 h 205"/>
              <a:gd name="T96" fmla="*/ 2147483646 w 409"/>
              <a:gd name="T97" fmla="*/ 0 h 205"/>
              <a:gd name="T98" fmla="*/ 2147483646 w 409"/>
              <a:gd name="T99" fmla="*/ 2147483646 h 205"/>
              <a:gd name="T100" fmla="*/ 2147483646 w 409"/>
              <a:gd name="T101" fmla="*/ 2147483646 h 205"/>
              <a:gd name="T102" fmla="*/ 2147483646 w 409"/>
              <a:gd name="T103" fmla="*/ 2147483646 h 205"/>
              <a:gd name="T104" fmla="*/ 2147483646 w 409"/>
              <a:gd name="T105" fmla="*/ 2147483646 h 205"/>
              <a:gd name="T106" fmla="*/ 2147483646 w 409"/>
              <a:gd name="T107" fmla="*/ 2147483646 h 205"/>
              <a:gd name="T108" fmla="*/ 2147483646 w 409"/>
              <a:gd name="T109" fmla="*/ 2147483646 h 205"/>
              <a:gd name="T110" fmla="*/ 2147483646 w 409"/>
              <a:gd name="T111" fmla="*/ 2147483646 h 205"/>
              <a:gd name="T112" fmla="*/ 2147483646 w 409"/>
              <a:gd name="T113" fmla="*/ 2147483646 h 20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09"/>
              <a:gd name="T172" fmla="*/ 0 h 205"/>
              <a:gd name="T173" fmla="*/ 409 w 409"/>
              <a:gd name="T174" fmla="*/ 205 h 20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09" h="205">
                <a:moveTo>
                  <a:pt x="202" y="22"/>
                </a:moveTo>
                <a:lnTo>
                  <a:pt x="194" y="29"/>
                </a:lnTo>
                <a:lnTo>
                  <a:pt x="183" y="37"/>
                </a:lnTo>
                <a:lnTo>
                  <a:pt x="168" y="48"/>
                </a:lnTo>
                <a:lnTo>
                  <a:pt x="152" y="59"/>
                </a:lnTo>
                <a:lnTo>
                  <a:pt x="137" y="70"/>
                </a:lnTo>
                <a:lnTo>
                  <a:pt x="122" y="84"/>
                </a:lnTo>
                <a:lnTo>
                  <a:pt x="111" y="95"/>
                </a:lnTo>
                <a:lnTo>
                  <a:pt x="102" y="103"/>
                </a:lnTo>
                <a:lnTo>
                  <a:pt x="94" y="110"/>
                </a:lnTo>
                <a:lnTo>
                  <a:pt x="83" y="117"/>
                </a:lnTo>
                <a:lnTo>
                  <a:pt x="70" y="123"/>
                </a:lnTo>
                <a:lnTo>
                  <a:pt x="55" y="128"/>
                </a:lnTo>
                <a:lnTo>
                  <a:pt x="39" y="132"/>
                </a:lnTo>
                <a:lnTo>
                  <a:pt x="26" y="134"/>
                </a:lnTo>
                <a:lnTo>
                  <a:pt x="16" y="139"/>
                </a:lnTo>
                <a:lnTo>
                  <a:pt x="9" y="143"/>
                </a:lnTo>
                <a:lnTo>
                  <a:pt x="3" y="154"/>
                </a:lnTo>
                <a:lnTo>
                  <a:pt x="0" y="169"/>
                </a:lnTo>
                <a:lnTo>
                  <a:pt x="7" y="183"/>
                </a:lnTo>
                <a:lnTo>
                  <a:pt x="18" y="191"/>
                </a:lnTo>
                <a:lnTo>
                  <a:pt x="31" y="194"/>
                </a:lnTo>
                <a:lnTo>
                  <a:pt x="53" y="196"/>
                </a:lnTo>
                <a:lnTo>
                  <a:pt x="79" y="198"/>
                </a:lnTo>
                <a:lnTo>
                  <a:pt x="109" y="200"/>
                </a:lnTo>
                <a:lnTo>
                  <a:pt x="139" y="200"/>
                </a:lnTo>
                <a:lnTo>
                  <a:pt x="166" y="202"/>
                </a:lnTo>
                <a:lnTo>
                  <a:pt x="183" y="205"/>
                </a:lnTo>
                <a:lnTo>
                  <a:pt x="194" y="205"/>
                </a:lnTo>
                <a:lnTo>
                  <a:pt x="207" y="198"/>
                </a:lnTo>
                <a:lnTo>
                  <a:pt x="231" y="187"/>
                </a:lnTo>
                <a:lnTo>
                  <a:pt x="259" y="174"/>
                </a:lnTo>
                <a:lnTo>
                  <a:pt x="289" y="161"/>
                </a:lnTo>
                <a:lnTo>
                  <a:pt x="320" y="147"/>
                </a:lnTo>
                <a:lnTo>
                  <a:pt x="348" y="139"/>
                </a:lnTo>
                <a:lnTo>
                  <a:pt x="372" y="130"/>
                </a:lnTo>
                <a:lnTo>
                  <a:pt x="385" y="128"/>
                </a:lnTo>
                <a:lnTo>
                  <a:pt x="398" y="125"/>
                </a:lnTo>
                <a:lnTo>
                  <a:pt x="405" y="119"/>
                </a:lnTo>
                <a:lnTo>
                  <a:pt x="407" y="108"/>
                </a:lnTo>
                <a:lnTo>
                  <a:pt x="409" y="97"/>
                </a:lnTo>
                <a:lnTo>
                  <a:pt x="409" y="77"/>
                </a:lnTo>
                <a:lnTo>
                  <a:pt x="407" y="48"/>
                </a:lnTo>
                <a:lnTo>
                  <a:pt x="400" y="22"/>
                </a:lnTo>
                <a:lnTo>
                  <a:pt x="396" y="7"/>
                </a:lnTo>
                <a:lnTo>
                  <a:pt x="389" y="4"/>
                </a:lnTo>
                <a:lnTo>
                  <a:pt x="381" y="4"/>
                </a:lnTo>
                <a:lnTo>
                  <a:pt x="372" y="4"/>
                </a:lnTo>
                <a:lnTo>
                  <a:pt x="368" y="0"/>
                </a:lnTo>
                <a:lnTo>
                  <a:pt x="357" y="13"/>
                </a:lnTo>
                <a:lnTo>
                  <a:pt x="344" y="26"/>
                </a:lnTo>
                <a:lnTo>
                  <a:pt x="326" y="42"/>
                </a:lnTo>
                <a:lnTo>
                  <a:pt x="309" y="53"/>
                </a:lnTo>
                <a:lnTo>
                  <a:pt x="285" y="59"/>
                </a:lnTo>
                <a:lnTo>
                  <a:pt x="261" y="57"/>
                </a:lnTo>
                <a:lnTo>
                  <a:pt x="233" y="46"/>
                </a:lnTo>
                <a:lnTo>
                  <a:pt x="202" y="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303" name="Freeform 7">
            <a:extLst>
              <a:ext uri="{FF2B5EF4-FFF2-40B4-BE49-F238E27FC236}">
                <a16:creationId xmlns:a16="http://schemas.microsoft.com/office/drawing/2014/main" id="{514E7685-8C35-564E-B6CC-DB7948996DC7}"/>
              </a:ext>
            </a:extLst>
          </p:cNvPr>
          <p:cNvSpPr>
            <a:spLocks/>
          </p:cNvSpPr>
          <p:nvPr/>
        </p:nvSpPr>
        <p:spPr bwMode="auto">
          <a:xfrm>
            <a:off x="4121150" y="4840288"/>
            <a:ext cx="649288" cy="325437"/>
          </a:xfrm>
          <a:custGeom>
            <a:avLst/>
            <a:gdLst>
              <a:gd name="T0" fmla="*/ 2147483646 w 409"/>
              <a:gd name="T1" fmla="*/ 2147483646 h 205"/>
              <a:gd name="T2" fmla="*/ 2147483646 w 409"/>
              <a:gd name="T3" fmla="*/ 2147483646 h 205"/>
              <a:gd name="T4" fmla="*/ 2147483646 w 409"/>
              <a:gd name="T5" fmla="*/ 2147483646 h 205"/>
              <a:gd name="T6" fmla="*/ 2147483646 w 409"/>
              <a:gd name="T7" fmla="*/ 2147483646 h 205"/>
              <a:gd name="T8" fmla="*/ 2147483646 w 409"/>
              <a:gd name="T9" fmla="*/ 2147483646 h 205"/>
              <a:gd name="T10" fmla="*/ 2147483646 w 409"/>
              <a:gd name="T11" fmla="*/ 2147483646 h 205"/>
              <a:gd name="T12" fmla="*/ 2147483646 w 409"/>
              <a:gd name="T13" fmla="*/ 2147483646 h 205"/>
              <a:gd name="T14" fmla="*/ 2147483646 w 409"/>
              <a:gd name="T15" fmla="*/ 2147483646 h 205"/>
              <a:gd name="T16" fmla="*/ 2147483646 w 409"/>
              <a:gd name="T17" fmla="*/ 2147483646 h 205"/>
              <a:gd name="T18" fmla="*/ 2147483646 w 409"/>
              <a:gd name="T19" fmla="*/ 2147483646 h 205"/>
              <a:gd name="T20" fmla="*/ 0 w 409"/>
              <a:gd name="T21" fmla="*/ 2147483646 h 205"/>
              <a:gd name="T22" fmla="*/ 2147483646 w 409"/>
              <a:gd name="T23" fmla="*/ 2147483646 h 205"/>
              <a:gd name="T24" fmla="*/ 2147483646 w 409"/>
              <a:gd name="T25" fmla="*/ 2147483646 h 205"/>
              <a:gd name="T26" fmla="*/ 2147483646 w 409"/>
              <a:gd name="T27" fmla="*/ 2147483646 h 205"/>
              <a:gd name="T28" fmla="*/ 2147483646 w 409"/>
              <a:gd name="T29" fmla="*/ 2147483646 h 205"/>
              <a:gd name="T30" fmla="*/ 2147483646 w 409"/>
              <a:gd name="T31" fmla="*/ 2147483646 h 205"/>
              <a:gd name="T32" fmla="*/ 2147483646 w 409"/>
              <a:gd name="T33" fmla="*/ 2147483646 h 205"/>
              <a:gd name="T34" fmla="*/ 2147483646 w 409"/>
              <a:gd name="T35" fmla="*/ 2147483646 h 205"/>
              <a:gd name="T36" fmla="*/ 2147483646 w 409"/>
              <a:gd name="T37" fmla="*/ 2147483646 h 205"/>
              <a:gd name="T38" fmla="*/ 2147483646 w 409"/>
              <a:gd name="T39" fmla="*/ 2147483646 h 205"/>
              <a:gd name="T40" fmla="*/ 2147483646 w 409"/>
              <a:gd name="T41" fmla="*/ 2147483646 h 205"/>
              <a:gd name="T42" fmla="*/ 2147483646 w 409"/>
              <a:gd name="T43" fmla="*/ 2147483646 h 205"/>
              <a:gd name="T44" fmla="*/ 2147483646 w 409"/>
              <a:gd name="T45" fmla="*/ 2147483646 h 205"/>
              <a:gd name="T46" fmla="*/ 2147483646 w 409"/>
              <a:gd name="T47" fmla="*/ 2147483646 h 205"/>
              <a:gd name="T48" fmla="*/ 2147483646 w 409"/>
              <a:gd name="T49" fmla="*/ 2147483646 h 205"/>
              <a:gd name="T50" fmla="*/ 2147483646 w 409"/>
              <a:gd name="T51" fmla="*/ 2147483646 h 205"/>
              <a:gd name="T52" fmla="*/ 2147483646 w 409"/>
              <a:gd name="T53" fmla="*/ 2147483646 h 205"/>
              <a:gd name="T54" fmla="*/ 2147483646 w 409"/>
              <a:gd name="T55" fmla="*/ 2147483646 h 205"/>
              <a:gd name="T56" fmla="*/ 2147483646 w 409"/>
              <a:gd name="T57" fmla="*/ 0 h 205"/>
              <a:gd name="T58" fmla="*/ 2147483646 w 409"/>
              <a:gd name="T59" fmla="*/ 2147483646 h 205"/>
              <a:gd name="T60" fmla="*/ 2147483646 w 409"/>
              <a:gd name="T61" fmla="*/ 2147483646 h 205"/>
              <a:gd name="T62" fmla="*/ 2147483646 w 409"/>
              <a:gd name="T63" fmla="*/ 2147483646 h 205"/>
              <a:gd name="T64" fmla="*/ 2147483646 w 409"/>
              <a:gd name="T65" fmla="*/ 2147483646 h 20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09"/>
              <a:gd name="T100" fmla="*/ 0 h 205"/>
              <a:gd name="T101" fmla="*/ 409 w 409"/>
              <a:gd name="T102" fmla="*/ 205 h 20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09" h="205">
                <a:moveTo>
                  <a:pt x="202" y="22"/>
                </a:moveTo>
                <a:lnTo>
                  <a:pt x="202" y="22"/>
                </a:lnTo>
                <a:lnTo>
                  <a:pt x="194" y="29"/>
                </a:lnTo>
                <a:lnTo>
                  <a:pt x="183" y="37"/>
                </a:lnTo>
                <a:lnTo>
                  <a:pt x="168" y="48"/>
                </a:lnTo>
                <a:lnTo>
                  <a:pt x="152" y="59"/>
                </a:lnTo>
                <a:lnTo>
                  <a:pt x="137" y="70"/>
                </a:lnTo>
                <a:lnTo>
                  <a:pt x="122" y="84"/>
                </a:lnTo>
                <a:lnTo>
                  <a:pt x="111" y="95"/>
                </a:lnTo>
                <a:lnTo>
                  <a:pt x="102" y="103"/>
                </a:lnTo>
                <a:lnTo>
                  <a:pt x="94" y="110"/>
                </a:lnTo>
                <a:lnTo>
                  <a:pt x="83" y="117"/>
                </a:lnTo>
                <a:lnTo>
                  <a:pt x="70" y="123"/>
                </a:lnTo>
                <a:lnTo>
                  <a:pt x="55" y="128"/>
                </a:lnTo>
                <a:lnTo>
                  <a:pt x="39" y="132"/>
                </a:lnTo>
                <a:lnTo>
                  <a:pt x="26" y="134"/>
                </a:lnTo>
                <a:lnTo>
                  <a:pt x="16" y="139"/>
                </a:lnTo>
                <a:lnTo>
                  <a:pt x="9" y="143"/>
                </a:lnTo>
                <a:lnTo>
                  <a:pt x="3" y="154"/>
                </a:lnTo>
                <a:lnTo>
                  <a:pt x="0" y="169"/>
                </a:lnTo>
                <a:lnTo>
                  <a:pt x="7" y="183"/>
                </a:lnTo>
                <a:lnTo>
                  <a:pt x="18" y="191"/>
                </a:lnTo>
                <a:lnTo>
                  <a:pt x="31" y="194"/>
                </a:lnTo>
                <a:lnTo>
                  <a:pt x="53" y="196"/>
                </a:lnTo>
                <a:lnTo>
                  <a:pt x="79" y="198"/>
                </a:lnTo>
                <a:lnTo>
                  <a:pt x="109" y="200"/>
                </a:lnTo>
                <a:lnTo>
                  <a:pt x="139" y="200"/>
                </a:lnTo>
                <a:lnTo>
                  <a:pt x="166" y="202"/>
                </a:lnTo>
                <a:lnTo>
                  <a:pt x="183" y="205"/>
                </a:lnTo>
                <a:lnTo>
                  <a:pt x="194" y="205"/>
                </a:lnTo>
                <a:lnTo>
                  <a:pt x="207" y="198"/>
                </a:lnTo>
                <a:lnTo>
                  <a:pt x="231" y="187"/>
                </a:lnTo>
                <a:lnTo>
                  <a:pt x="259" y="174"/>
                </a:lnTo>
                <a:lnTo>
                  <a:pt x="289" y="161"/>
                </a:lnTo>
                <a:lnTo>
                  <a:pt x="320" y="147"/>
                </a:lnTo>
                <a:lnTo>
                  <a:pt x="348" y="139"/>
                </a:lnTo>
                <a:lnTo>
                  <a:pt x="372" y="130"/>
                </a:lnTo>
                <a:lnTo>
                  <a:pt x="385" y="128"/>
                </a:lnTo>
                <a:lnTo>
                  <a:pt x="398" y="125"/>
                </a:lnTo>
                <a:lnTo>
                  <a:pt x="405" y="119"/>
                </a:lnTo>
                <a:lnTo>
                  <a:pt x="407" y="108"/>
                </a:lnTo>
                <a:lnTo>
                  <a:pt x="409" y="97"/>
                </a:lnTo>
                <a:lnTo>
                  <a:pt x="409" y="77"/>
                </a:lnTo>
                <a:lnTo>
                  <a:pt x="407" y="48"/>
                </a:lnTo>
                <a:lnTo>
                  <a:pt x="400" y="22"/>
                </a:lnTo>
                <a:lnTo>
                  <a:pt x="396" y="7"/>
                </a:lnTo>
                <a:lnTo>
                  <a:pt x="389" y="4"/>
                </a:lnTo>
                <a:lnTo>
                  <a:pt x="381" y="4"/>
                </a:lnTo>
                <a:lnTo>
                  <a:pt x="372" y="4"/>
                </a:lnTo>
                <a:lnTo>
                  <a:pt x="368" y="0"/>
                </a:lnTo>
                <a:lnTo>
                  <a:pt x="357" y="13"/>
                </a:lnTo>
                <a:lnTo>
                  <a:pt x="344" y="26"/>
                </a:lnTo>
                <a:lnTo>
                  <a:pt x="326" y="42"/>
                </a:lnTo>
                <a:lnTo>
                  <a:pt x="309" y="53"/>
                </a:lnTo>
                <a:lnTo>
                  <a:pt x="285" y="59"/>
                </a:lnTo>
                <a:lnTo>
                  <a:pt x="261" y="57"/>
                </a:lnTo>
                <a:lnTo>
                  <a:pt x="233" y="46"/>
                </a:lnTo>
                <a:lnTo>
                  <a:pt x="202" y="22"/>
                </a:lnTo>
              </a:path>
            </a:pathLst>
          </a:custGeom>
          <a:solidFill>
            <a:srgbClr val="6B6B6B"/>
          </a:solidFill>
          <a:ln w="0" cap="sq">
            <a:solidFill>
              <a:srgbClr val="6B6B6B"/>
            </a:solidFill>
            <a:miter lim="800000"/>
            <a:headEnd/>
            <a:tailEnd/>
          </a:ln>
        </p:spPr>
        <p:txBody>
          <a:bodyPr/>
          <a:lstStyle/>
          <a:p>
            <a:endParaRPr lang="en-US"/>
          </a:p>
        </p:txBody>
      </p:sp>
      <p:sp>
        <p:nvSpPr>
          <p:cNvPr id="55304" name="Freeform 8">
            <a:extLst>
              <a:ext uri="{FF2B5EF4-FFF2-40B4-BE49-F238E27FC236}">
                <a16:creationId xmlns:a16="http://schemas.microsoft.com/office/drawing/2014/main" id="{F4EDDC09-8CF1-984D-B1B2-3B1BBB4DB743}"/>
              </a:ext>
            </a:extLst>
          </p:cNvPr>
          <p:cNvSpPr>
            <a:spLocks/>
          </p:cNvSpPr>
          <p:nvPr/>
        </p:nvSpPr>
        <p:spPr bwMode="auto">
          <a:xfrm>
            <a:off x="5108575" y="2284413"/>
            <a:ext cx="388938" cy="485775"/>
          </a:xfrm>
          <a:custGeom>
            <a:avLst/>
            <a:gdLst>
              <a:gd name="T0" fmla="*/ 2147483646 w 245"/>
              <a:gd name="T1" fmla="*/ 2147483646 h 306"/>
              <a:gd name="T2" fmla="*/ 2147483646 w 245"/>
              <a:gd name="T3" fmla="*/ 2147483646 h 306"/>
              <a:gd name="T4" fmla="*/ 2147483646 w 245"/>
              <a:gd name="T5" fmla="*/ 2147483646 h 306"/>
              <a:gd name="T6" fmla="*/ 2147483646 w 245"/>
              <a:gd name="T7" fmla="*/ 2147483646 h 306"/>
              <a:gd name="T8" fmla="*/ 2147483646 w 245"/>
              <a:gd name="T9" fmla="*/ 2147483646 h 306"/>
              <a:gd name="T10" fmla="*/ 2147483646 w 245"/>
              <a:gd name="T11" fmla="*/ 2147483646 h 306"/>
              <a:gd name="T12" fmla="*/ 2147483646 w 245"/>
              <a:gd name="T13" fmla="*/ 2147483646 h 306"/>
              <a:gd name="T14" fmla="*/ 2147483646 w 245"/>
              <a:gd name="T15" fmla="*/ 2147483646 h 306"/>
              <a:gd name="T16" fmla="*/ 2147483646 w 245"/>
              <a:gd name="T17" fmla="*/ 2147483646 h 306"/>
              <a:gd name="T18" fmla="*/ 2147483646 w 245"/>
              <a:gd name="T19" fmla="*/ 2147483646 h 306"/>
              <a:gd name="T20" fmla="*/ 2147483646 w 245"/>
              <a:gd name="T21" fmla="*/ 2147483646 h 306"/>
              <a:gd name="T22" fmla="*/ 2147483646 w 245"/>
              <a:gd name="T23" fmla="*/ 0 h 306"/>
              <a:gd name="T24" fmla="*/ 2147483646 w 245"/>
              <a:gd name="T25" fmla="*/ 2147483646 h 306"/>
              <a:gd name="T26" fmla="*/ 2147483646 w 245"/>
              <a:gd name="T27" fmla="*/ 2147483646 h 306"/>
              <a:gd name="T28" fmla="*/ 2147483646 w 245"/>
              <a:gd name="T29" fmla="*/ 2147483646 h 306"/>
              <a:gd name="T30" fmla="*/ 2147483646 w 245"/>
              <a:gd name="T31" fmla="*/ 2147483646 h 306"/>
              <a:gd name="T32" fmla="*/ 2147483646 w 245"/>
              <a:gd name="T33" fmla="*/ 2147483646 h 306"/>
              <a:gd name="T34" fmla="*/ 2147483646 w 245"/>
              <a:gd name="T35" fmla="*/ 2147483646 h 306"/>
              <a:gd name="T36" fmla="*/ 2147483646 w 245"/>
              <a:gd name="T37" fmla="*/ 2147483646 h 306"/>
              <a:gd name="T38" fmla="*/ 2147483646 w 245"/>
              <a:gd name="T39" fmla="*/ 2147483646 h 306"/>
              <a:gd name="T40" fmla="*/ 2147483646 w 245"/>
              <a:gd name="T41" fmla="*/ 2147483646 h 306"/>
              <a:gd name="T42" fmla="*/ 2147483646 w 245"/>
              <a:gd name="T43" fmla="*/ 2147483646 h 306"/>
              <a:gd name="T44" fmla="*/ 2147483646 w 245"/>
              <a:gd name="T45" fmla="*/ 2147483646 h 306"/>
              <a:gd name="T46" fmla="*/ 2147483646 w 245"/>
              <a:gd name="T47" fmla="*/ 2147483646 h 306"/>
              <a:gd name="T48" fmla="*/ 0 w 245"/>
              <a:gd name="T49" fmla="*/ 2147483646 h 306"/>
              <a:gd name="T50" fmla="*/ 2147483646 w 245"/>
              <a:gd name="T51" fmla="*/ 2147483646 h 306"/>
              <a:gd name="T52" fmla="*/ 2147483646 w 245"/>
              <a:gd name="T53" fmla="*/ 2147483646 h 306"/>
              <a:gd name="T54" fmla="*/ 2147483646 w 245"/>
              <a:gd name="T55" fmla="*/ 2147483646 h 306"/>
              <a:gd name="T56" fmla="*/ 2147483646 w 245"/>
              <a:gd name="T57" fmla="*/ 2147483646 h 306"/>
              <a:gd name="T58" fmla="*/ 2147483646 w 245"/>
              <a:gd name="T59" fmla="*/ 2147483646 h 306"/>
              <a:gd name="T60" fmla="*/ 2147483646 w 245"/>
              <a:gd name="T61" fmla="*/ 2147483646 h 306"/>
              <a:gd name="T62" fmla="*/ 2147483646 w 245"/>
              <a:gd name="T63" fmla="*/ 2147483646 h 306"/>
              <a:gd name="T64" fmla="*/ 2147483646 w 245"/>
              <a:gd name="T65" fmla="*/ 2147483646 h 306"/>
              <a:gd name="T66" fmla="*/ 2147483646 w 245"/>
              <a:gd name="T67" fmla="*/ 2147483646 h 306"/>
              <a:gd name="T68" fmla="*/ 2147483646 w 245"/>
              <a:gd name="T69" fmla="*/ 2147483646 h 306"/>
              <a:gd name="T70" fmla="*/ 2147483646 w 245"/>
              <a:gd name="T71" fmla="*/ 2147483646 h 306"/>
              <a:gd name="T72" fmla="*/ 2147483646 w 245"/>
              <a:gd name="T73" fmla="*/ 2147483646 h 306"/>
              <a:gd name="T74" fmla="*/ 2147483646 w 245"/>
              <a:gd name="T75" fmla="*/ 2147483646 h 306"/>
              <a:gd name="T76" fmla="*/ 2147483646 w 245"/>
              <a:gd name="T77" fmla="*/ 2147483646 h 306"/>
              <a:gd name="T78" fmla="*/ 2147483646 w 245"/>
              <a:gd name="T79" fmla="*/ 2147483646 h 306"/>
              <a:gd name="T80" fmla="*/ 2147483646 w 245"/>
              <a:gd name="T81" fmla="*/ 2147483646 h 306"/>
              <a:gd name="T82" fmla="*/ 2147483646 w 245"/>
              <a:gd name="T83" fmla="*/ 2147483646 h 306"/>
              <a:gd name="T84" fmla="*/ 2147483646 w 245"/>
              <a:gd name="T85" fmla="*/ 2147483646 h 306"/>
              <a:gd name="T86" fmla="*/ 2147483646 w 245"/>
              <a:gd name="T87" fmla="*/ 2147483646 h 306"/>
              <a:gd name="T88" fmla="*/ 2147483646 w 245"/>
              <a:gd name="T89" fmla="*/ 2147483646 h 306"/>
              <a:gd name="T90" fmla="*/ 2147483646 w 245"/>
              <a:gd name="T91" fmla="*/ 2147483646 h 306"/>
              <a:gd name="T92" fmla="*/ 2147483646 w 245"/>
              <a:gd name="T93" fmla="*/ 2147483646 h 306"/>
              <a:gd name="T94" fmla="*/ 2147483646 w 245"/>
              <a:gd name="T95" fmla="*/ 2147483646 h 306"/>
              <a:gd name="T96" fmla="*/ 2147483646 w 245"/>
              <a:gd name="T97" fmla="*/ 2147483646 h 30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45"/>
              <a:gd name="T148" fmla="*/ 0 h 306"/>
              <a:gd name="T149" fmla="*/ 245 w 245"/>
              <a:gd name="T150" fmla="*/ 306 h 30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45" h="306">
                <a:moveTo>
                  <a:pt x="161" y="44"/>
                </a:moveTo>
                <a:lnTo>
                  <a:pt x="172" y="31"/>
                </a:lnTo>
                <a:lnTo>
                  <a:pt x="180" y="20"/>
                </a:lnTo>
                <a:lnTo>
                  <a:pt x="191" y="13"/>
                </a:lnTo>
                <a:lnTo>
                  <a:pt x="202" y="7"/>
                </a:lnTo>
                <a:lnTo>
                  <a:pt x="213" y="4"/>
                </a:lnTo>
                <a:lnTo>
                  <a:pt x="224" y="4"/>
                </a:lnTo>
                <a:lnTo>
                  <a:pt x="235" y="7"/>
                </a:lnTo>
                <a:lnTo>
                  <a:pt x="245" y="9"/>
                </a:lnTo>
                <a:lnTo>
                  <a:pt x="235" y="4"/>
                </a:lnTo>
                <a:lnTo>
                  <a:pt x="224" y="2"/>
                </a:lnTo>
                <a:lnTo>
                  <a:pt x="213" y="0"/>
                </a:lnTo>
                <a:lnTo>
                  <a:pt x="204" y="2"/>
                </a:lnTo>
                <a:lnTo>
                  <a:pt x="193" y="4"/>
                </a:lnTo>
                <a:lnTo>
                  <a:pt x="182" y="7"/>
                </a:lnTo>
                <a:lnTo>
                  <a:pt x="169" y="11"/>
                </a:lnTo>
                <a:lnTo>
                  <a:pt x="154" y="15"/>
                </a:lnTo>
                <a:lnTo>
                  <a:pt x="141" y="22"/>
                </a:lnTo>
                <a:lnTo>
                  <a:pt x="122" y="33"/>
                </a:lnTo>
                <a:lnTo>
                  <a:pt x="98" y="51"/>
                </a:lnTo>
                <a:lnTo>
                  <a:pt x="72" y="70"/>
                </a:lnTo>
                <a:lnTo>
                  <a:pt x="48" y="97"/>
                </a:lnTo>
                <a:lnTo>
                  <a:pt x="24" y="125"/>
                </a:lnTo>
                <a:lnTo>
                  <a:pt x="9" y="156"/>
                </a:lnTo>
                <a:lnTo>
                  <a:pt x="0" y="191"/>
                </a:lnTo>
                <a:lnTo>
                  <a:pt x="4" y="211"/>
                </a:lnTo>
                <a:lnTo>
                  <a:pt x="15" y="229"/>
                </a:lnTo>
                <a:lnTo>
                  <a:pt x="28" y="246"/>
                </a:lnTo>
                <a:lnTo>
                  <a:pt x="46" y="262"/>
                </a:lnTo>
                <a:lnTo>
                  <a:pt x="63" y="275"/>
                </a:lnTo>
                <a:lnTo>
                  <a:pt x="82" y="286"/>
                </a:lnTo>
                <a:lnTo>
                  <a:pt x="100" y="297"/>
                </a:lnTo>
                <a:lnTo>
                  <a:pt x="113" y="306"/>
                </a:lnTo>
                <a:lnTo>
                  <a:pt x="111" y="299"/>
                </a:lnTo>
                <a:lnTo>
                  <a:pt x="106" y="288"/>
                </a:lnTo>
                <a:lnTo>
                  <a:pt x="104" y="279"/>
                </a:lnTo>
                <a:lnTo>
                  <a:pt x="100" y="266"/>
                </a:lnTo>
                <a:lnTo>
                  <a:pt x="82" y="253"/>
                </a:lnTo>
                <a:lnTo>
                  <a:pt x="67" y="229"/>
                </a:lnTo>
                <a:lnTo>
                  <a:pt x="61" y="200"/>
                </a:lnTo>
                <a:lnTo>
                  <a:pt x="67" y="167"/>
                </a:lnTo>
                <a:lnTo>
                  <a:pt x="76" y="154"/>
                </a:lnTo>
                <a:lnTo>
                  <a:pt x="85" y="136"/>
                </a:lnTo>
                <a:lnTo>
                  <a:pt x="96" y="119"/>
                </a:lnTo>
                <a:lnTo>
                  <a:pt x="109" y="101"/>
                </a:lnTo>
                <a:lnTo>
                  <a:pt x="122" y="84"/>
                </a:lnTo>
                <a:lnTo>
                  <a:pt x="135" y="68"/>
                </a:lnTo>
                <a:lnTo>
                  <a:pt x="148" y="55"/>
                </a:lnTo>
                <a:lnTo>
                  <a:pt x="161" y="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305" name="Freeform 9">
            <a:extLst>
              <a:ext uri="{FF2B5EF4-FFF2-40B4-BE49-F238E27FC236}">
                <a16:creationId xmlns:a16="http://schemas.microsoft.com/office/drawing/2014/main" id="{D4FEC9AA-51D7-2C40-9BB6-EAE9DBFC454D}"/>
              </a:ext>
            </a:extLst>
          </p:cNvPr>
          <p:cNvSpPr>
            <a:spLocks/>
          </p:cNvSpPr>
          <p:nvPr/>
        </p:nvSpPr>
        <p:spPr bwMode="auto">
          <a:xfrm>
            <a:off x="5105400" y="2286000"/>
            <a:ext cx="388938" cy="485775"/>
          </a:xfrm>
          <a:custGeom>
            <a:avLst/>
            <a:gdLst>
              <a:gd name="T0" fmla="*/ 2147483646 w 245"/>
              <a:gd name="T1" fmla="*/ 2147483646 h 306"/>
              <a:gd name="T2" fmla="*/ 2147483646 w 245"/>
              <a:gd name="T3" fmla="*/ 2147483646 h 306"/>
              <a:gd name="T4" fmla="*/ 2147483646 w 245"/>
              <a:gd name="T5" fmla="*/ 2147483646 h 306"/>
              <a:gd name="T6" fmla="*/ 2147483646 w 245"/>
              <a:gd name="T7" fmla="*/ 2147483646 h 306"/>
              <a:gd name="T8" fmla="*/ 2147483646 w 245"/>
              <a:gd name="T9" fmla="*/ 2147483646 h 306"/>
              <a:gd name="T10" fmla="*/ 2147483646 w 245"/>
              <a:gd name="T11" fmla="*/ 2147483646 h 306"/>
              <a:gd name="T12" fmla="*/ 2147483646 w 245"/>
              <a:gd name="T13" fmla="*/ 2147483646 h 306"/>
              <a:gd name="T14" fmla="*/ 2147483646 w 245"/>
              <a:gd name="T15" fmla="*/ 2147483646 h 306"/>
              <a:gd name="T16" fmla="*/ 2147483646 w 245"/>
              <a:gd name="T17" fmla="*/ 2147483646 h 306"/>
              <a:gd name="T18" fmla="*/ 2147483646 w 245"/>
              <a:gd name="T19" fmla="*/ 2147483646 h 306"/>
              <a:gd name="T20" fmla="*/ 2147483646 w 245"/>
              <a:gd name="T21" fmla="*/ 2147483646 h 306"/>
              <a:gd name="T22" fmla="*/ 2147483646 w 245"/>
              <a:gd name="T23" fmla="*/ 2147483646 h 306"/>
              <a:gd name="T24" fmla="*/ 2147483646 w 245"/>
              <a:gd name="T25" fmla="*/ 2147483646 h 306"/>
              <a:gd name="T26" fmla="*/ 2147483646 w 245"/>
              <a:gd name="T27" fmla="*/ 0 h 306"/>
              <a:gd name="T28" fmla="*/ 2147483646 w 245"/>
              <a:gd name="T29" fmla="*/ 2147483646 h 306"/>
              <a:gd name="T30" fmla="*/ 2147483646 w 245"/>
              <a:gd name="T31" fmla="*/ 2147483646 h 306"/>
              <a:gd name="T32" fmla="*/ 2147483646 w 245"/>
              <a:gd name="T33" fmla="*/ 2147483646 h 306"/>
              <a:gd name="T34" fmla="*/ 2147483646 w 245"/>
              <a:gd name="T35" fmla="*/ 2147483646 h 306"/>
              <a:gd name="T36" fmla="*/ 2147483646 w 245"/>
              <a:gd name="T37" fmla="*/ 2147483646 h 306"/>
              <a:gd name="T38" fmla="*/ 2147483646 w 245"/>
              <a:gd name="T39" fmla="*/ 2147483646 h 306"/>
              <a:gd name="T40" fmla="*/ 2147483646 w 245"/>
              <a:gd name="T41" fmla="*/ 2147483646 h 306"/>
              <a:gd name="T42" fmla="*/ 2147483646 w 245"/>
              <a:gd name="T43" fmla="*/ 2147483646 h 306"/>
              <a:gd name="T44" fmla="*/ 2147483646 w 245"/>
              <a:gd name="T45" fmla="*/ 2147483646 h 306"/>
              <a:gd name="T46" fmla="*/ 2147483646 w 245"/>
              <a:gd name="T47" fmla="*/ 2147483646 h 306"/>
              <a:gd name="T48" fmla="*/ 2147483646 w 245"/>
              <a:gd name="T49" fmla="*/ 2147483646 h 306"/>
              <a:gd name="T50" fmla="*/ 2147483646 w 245"/>
              <a:gd name="T51" fmla="*/ 2147483646 h 306"/>
              <a:gd name="T52" fmla="*/ 2147483646 w 245"/>
              <a:gd name="T53" fmla="*/ 2147483646 h 306"/>
              <a:gd name="T54" fmla="*/ 0 w 245"/>
              <a:gd name="T55" fmla="*/ 2147483646 h 306"/>
              <a:gd name="T56" fmla="*/ 0 w 245"/>
              <a:gd name="T57" fmla="*/ 2147483646 h 306"/>
              <a:gd name="T58" fmla="*/ 2147483646 w 245"/>
              <a:gd name="T59" fmla="*/ 2147483646 h 306"/>
              <a:gd name="T60" fmla="*/ 2147483646 w 245"/>
              <a:gd name="T61" fmla="*/ 2147483646 h 306"/>
              <a:gd name="T62" fmla="*/ 2147483646 w 245"/>
              <a:gd name="T63" fmla="*/ 2147483646 h 306"/>
              <a:gd name="T64" fmla="*/ 2147483646 w 245"/>
              <a:gd name="T65" fmla="*/ 2147483646 h 306"/>
              <a:gd name="T66" fmla="*/ 2147483646 w 245"/>
              <a:gd name="T67" fmla="*/ 2147483646 h 306"/>
              <a:gd name="T68" fmla="*/ 2147483646 w 245"/>
              <a:gd name="T69" fmla="*/ 2147483646 h 306"/>
              <a:gd name="T70" fmla="*/ 2147483646 w 245"/>
              <a:gd name="T71" fmla="*/ 2147483646 h 306"/>
              <a:gd name="T72" fmla="*/ 2147483646 w 245"/>
              <a:gd name="T73" fmla="*/ 2147483646 h 306"/>
              <a:gd name="T74" fmla="*/ 2147483646 w 245"/>
              <a:gd name="T75" fmla="*/ 2147483646 h 306"/>
              <a:gd name="T76" fmla="*/ 2147483646 w 245"/>
              <a:gd name="T77" fmla="*/ 2147483646 h 306"/>
              <a:gd name="T78" fmla="*/ 2147483646 w 245"/>
              <a:gd name="T79" fmla="*/ 2147483646 h 306"/>
              <a:gd name="T80" fmla="*/ 2147483646 w 245"/>
              <a:gd name="T81" fmla="*/ 2147483646 h 306"/>
              <a:gd name="T82" fmla="*/ 2147483646 w 245"/>
              <a:gd name="T83" fmla="*/ 2147483646 h 306"/>
              <a:gd name="T84" fmla="*/ 2147483646 w 245"/>
              <a:gd name="T85" fmla="*/ 2147483646 h 306"/>
              <a:gd name="T86" fmla="*/ 2147483646 w 245"/>
              <a:gd name="T87" fmla="*/ 2147483646 h 306"/>
              <a:gd name="T88" fmla="*/ 2147483646 w 245"/>
              <a:gd name="T89" fmla="*/ 2147483646 h 306"/>
              <a:gd name="T90" fmla="*/ 2147483646 w 245"/>
              <a:gd name="T91" fmla="*/ 2147483646 h 306"/>
              <a:gd name="T92" fmla="*/ 2147483646 w 245"/>
              <a:gd name="T93" fmla="*/ 2147483646 h 306"/>
              <a:gd name="T94" fmla="*/ 2147483646 w 245"/>
              <a:gd name="T95" fmla="*/ 2147483646 h 306"/>
              <a:gd name="T96" fmla="*/ 2147483646 w 245"/>
              <a:gd name="T97" fmla="*/ 2147483646 h 306"/>
              <a:gd name="T98" fmla="*/ 2147483646 w 245"/>
              <a:gd name="T99" fmla="*/ 2147483646 h 306"/>
              <a:gd name="T100" fmla="*/ 2147483646 w 245"/>
              <a:gd name="T101" fmla="*/ 2147483646 h 306"/>
              <a:gd name="T102" fmla="*/ 2147483646 w 245"/>
              <a:gd name="T103" fmla="*/ 2147483646 h 306"/>
              <a:gd name="T104" fmla="*/ 2147483646 w 245"/>
              <a:gd name="T105" fmla="*/ 2147483646 h 306"/>
              <a:gd name="T106" fmla="*/ 2147483646 w 245"/>
              <a:gd name="T107" fmla="*/ 2147483646 h 306"/>
              <a:gd name="T108" fmla="*/ 2147483646 w 245"/>
              <a:gd name="T109" fmla="*/ 2147483646 h 306"/>
              <a:gd name="T110" fmla="*/ 2147483646 w 245"/>
              <a:gd name="T111" fmla="*/ 2147483646 h 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45"/>
              <a:gd name="T169" fmla="*/ 0 h 306"/>
              <a:gd name="T170" fmla="*/ 245 w 245"/>
              <a:gd name="T171" fmla="*/ 306 h 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45" h="306">
                <a:moveTo>
                  <a:pt x="161" y="44"/>
                </a:moveTo>
                <a:lnTo>
                  <a:pt x="161" y="44"/>
                </a:lnTo>
                <a:lnTo>
                  <a:pt x="172" y="31"/>
                </a:lnTo>
                <a:lnTo>
                  <a:pt x="180" y="20"/>
                </a:lnTo>
                <a:lnTo>
                  <a:pt x="191" y="13"/>
                </a:lnTo>
                <a:lnTo>
                  <a:pt x="202" y="7"/>
                </a:lnTo>
                <a:lnTo>
                  <a:pt x="213" y="4"/>
                </a:lnTo>
                <a:lnTo>
                  <a:pt x="224" y="4"/>
                </a:lnTo>
                <a:lnTo>
                  <a:pt x="235" y="7"/>
                </a:lnTo>
                <a:lnTo>
                  <a:pt x="245" y="9"/>
                </a:lnTo>
                <a:lnTo>
                  <a:pt x="235" y="4"/>
                </a:lnTo>
                <a:lnTo>
                  <a:pt x="224" y="2"/>
                </a:lnTo>
                <a:lnTo>
                  <a:pt x="213" y="0"/>
                </a:lnTo>
                <a:lnTo>
                  <a:pt x="204" y="2"/>
                </a:lnTo>
                <a:lnTo>
                  <a:pt x="193" y="4"/>
                </a:lnTo>
                <a:lnTo>
                  <a:pt x="182" y="7"/>
                </a:lnTo>
                <a:lnTo>
                  <a:pt x="169" y="11"/>
                </a:lnTo>
                <a:lnTo>
                  <a:pt x="154" y="15"/>
                </a:lnTo>
                <a:lnTo>
                  <a:pt x="141" y="22"/>
                </a:lnTo>
                <a:lnTo>
                  <a:pt x="122" y="33"/>
                </a:lnTo>
                <a:lnTo>
                  <a:pt x="98" y="51"/>
                </a:lnTo>
                <a:lnTo>
                  <a:pt x="72" y="70"/>
                </a:lnTo>
                <a:lnTo>
                  <a:pt x="48" y="97"/>
                </a:lnTo>
                <a:lnTo>
                  <a:pt x="24" y="125"/>
                </a:lnTo>
                <a:lnTo>
                  <a:pt x="9" y="156"/>
                </a:lnTo>
                <a:lnTo>
                  <a:pt x="0" y="191"/>
                </a:lnTo>
                <a:lnTo>
                  <a:pt x="4" y="211"/>
                </a:lnTo>
                <a:lnTo>
                  <a:pt x="15" y="229"/>
                </a:lnTo>
                <a:lnTo>
                  <a:pt x="28" y="246"/>
                </a:lnTo>
                <a:lnTo>
                  <a:pt x="46" y="262"/>
                </a:lnTo>
                <a:lnTo>
                  <a:pt x="63" y="275"/>
                </a:lnTo>
                <a:lnTo>
                  <a:pt x="82" y="286"/>
                </a:lnTo>
                <a:lnTo>
                  <a:pt x="100" y="297"/>
                </a:lnTo>
                <a:lnTo>
                  <a:pt x="113" y="306"/>
                </a:lnTo>
                <a:lnTo>
                  <a:pt x="111" y="299"/>
                </a:lnTo>
                <a:lnTo>
                  <a:pt x="106" y="288"/>
                </a:lnTo>
                <a:lnTo>
                  <a:pt x="104" y="279"/>
                </a:lnTo>
                <a:lnTo>
                  <a:pt x="100" y="266"/>
                </a:lnTo>
                <a:lnTo>
                  <a:pt x="82" y="253"/>
                </a:lnTo>
                <a:lnTo>
                  <a:pt x="67" y="229"/>
                </a:lnTo>
                <a:lnTo>
                  <a:pt x="61" y="200"/>
                </a:lnTo>
                <a:lnTo>
                  <a:pt x="67" y="167"/>
                </a:lnTo>
                <a:lnTo>
                  <a:pt x="76" y="154"/>
                </a:lnTo>
                <a:lnTo>
                  <a:pt x="85" y="136"/>
                </a:lnTo>
                <a:lnTo>
                  <a:pt x="96" y="119"/>
                </a:lnTo>
                <a:lnTo>
                  <a:pt x="109" y="101"/>
                </a:lnTo>
                <a:lnTo>
                  <a:pt x="122" y="84"/>
                </a:lnTo>
                <a:lnTo>
                  <a:pt x="135" y="68"/>
                </a:lnTo>
                <a:lnTo>
                  <a:pt x="148" y="55"/>
                </a:lnTo>
                <a:lnTo>
                  <a:pt x="161" y="44"/>
                </a:lnTo>
              </a:path>
            </a:pathLst>
          </a:custGeom>
          <a:solidFill>
            <a:srgbClr val="6B6B6B"/>
          </a:solidFill>
          <a:ln w="0" cap="sq">
            <a:solidFill>
              <a:srgbClr val="6B6B6B"/>
            </a:solidFill>
            <a:miter lim="800000"/>
            <a:headEnd/>
            <a:tailEnd/>
          </a:ln>
        </p:spPr>
        <p:txBody>
          <a:bodyPr/>
          <a:lstStyle/>
          <a:p>
            <a:endParaRPr lang="en-US"/>
          </a:p>
        </p:txBody>
      </p:sp>
      <p:sp>
        <p:nvSpPr>
          <p:cNvPr id="55306" name="Freeform 10">
            <a:extLst>
              <a:ext uri="{FF2B5EF4-FFF2-40B4-BE49-F238E27FC236}">
                <a16:creationId xmlns:a16="http://schemas.microsoft.com/office/drawing/2014/main" id="{D9E07336-E1D7-1749-8625-C98E828DF198}"/>
              </a:ext>
            </a:extLst>
          </p:cNvPr>
          <p:cNvSpPr>
            <a:spLocks/>
          </p:cNvSpPr>
          <p:nvPr/>
        </p:nvSpPr>
        <p:spPr bwMode="auto">
          <a:xfrm>
            <a:off x="5122863" y="2232025"/>
            <a:ext cx="600075" cy="1047750"/>
          </a:xfrm>
          <a:custGeom>
            <a:avLst/>
            <a:gdLst>
              <a:gd name="T0" fmla="*/ 2147483646 w 378"/>
              <a:gd name="T1" fmla="*/ 2147483646 h 660"/>
              <a:gd name="T2" fmla="*/ 2147483646 w 378"/>
              <a:gd name="T3" fmla="*/ 2147483646 h 660"/>
              <a:gd name="T4" fmla="*/ 2147483646 w 378"/>
              <a:gd name="T5" fmla="*/ 2147483646 h 660"/>
              <a:gd name="T6" fmla="*/ 2147483646 w 378"/>
              <a:gd name="T7" fmla="*/ 2147483646 h 660"/>
              <a:gd name="T8" fmla="*/ 2147483646 w 378"/>
              <a:gd name="T9" fmla="*/ 2147483646 h 660"/>
              <a:gd name="T10" fmla="*/ 2147483646 w 378"/>
              <a:gd name="T11" fmla="*/ 2147483646 h 660"/>
              <a:gd name="T12" fmla="*/ 2147483646 w 378"/>
              <a:gd name="T13" fmla="*/ 2147483646 h 660"/>
              <a:gd name="T14" fmla="*/ 2147483646 w 378"/>
              <a:gd name="T15" fmla="*/ 2147483646 h 660"/>
              <a:gd name="T16" fmla="*/ 2147483646 w 378"/>
              <a:gd name="T17" fmla="*/ 2147483646 h 660"/>
              <a:gd name="T18" fmla="*/ 2147483646 w 378"/>
              <a:gd name="T19" fmla="*/ 2147483646 h 660"/>
              <a:gd name="T20" fmla="*/ 2147483646 w 378"/>
              <a:gd name="T21" fmla="*/ 2147483646 h 660"/>
              <a:gd name="T22" fmla="*/ 2147483646 w 378"/>
              <a:gd name="T23" fmla="*/ 2147483646 h 660"/>
              <a:gd name="T24" fmla="*/ 2147483646 w 378"/>
              <a:gd name="T25" fmla="*/ 2147483646 h 660"/>
              <a:gd name="T26" fmla="*/ 2147483646 w 378"/>
              <a:gd name="T27" fmla="*/ 2147483646 h 660"/>
              <a:gd name="T28" fmla="*/ 2147483646 w 378"/>
              <a:gd name="T29" fmla="*/ 2147483646 h 660"/>
              <a:gd name="T30" fmla="*/ 2147483646 w 378"/>
              <a:gd name="T31" fmla="*/ 2147483646 h 660"/>
              <a:gd name="T32" fmla="*/ 2147483646 w 378"/>
              <a:gd name="T33" fmla="*/ 2147483646 h 660"/>
              <a:gd name="T34" fmla="*/ 2147483646 w 378"/>
              <a:gd name="T35" fmla="*/ 2147483646 h 660"/>
              <a:gd name="T36" fmla="*/ 2147483646 w 378"/>
              <a:gd name="T37" fmla="*/ 2147483646 h 660"/>
              <a:gd name="T38" fmla="*/ 2147483646 w 378"/>
              <a:gd name="T39" fmla="*/ 2147483646 h 660"/>
              <a:gd name="T40" fmla="*/ 2147483646 w 378"/>
              <a:gd name="T41" fmla="*/ 2147483646 h 660"/>
              <a:gd name="T42" fmla="*/ 2147483646 w 378"/>
              <a:gd name="T43" fmla="*/ 2147483646 h 660"/>
              <a:gd name="T44" fmla="*/ 2147483646 w 378"/>
              <a:gd name="T45" fmla="*/ 2147483646 h 660"/>
              <a:gd name="T46" fmla="*/ 2147483646 w 378"/>
              <a:gd name="T47" fmla="*/ 2147483646 h 660"/>
              <a:gd name="T48" fmla="*/ 2147483646 w 378"/>
              <a:gd name="T49" fmla="*/ 2147483646 h 660"/>
              <a:gd name="T50" fmla="*/ 2147483646 w 378"/>
              <a:gd name="T51" fmla="*/ 2147483646 h 660"/>
              <a:gd name="T52" fmla="*/ 2147483646 w 378"/>
              <a:gd name="T53" fmla="*/ 2147483646 h 660"/>
              <a:gd name="T54" fmla="*/ 2147483646 w 378"/>
              <a:gd name="T55" fmla="*/ 2147483646 h 660"/>
              <a:gd name="T56" fmla="*/ 2147483646 w 378"/>
              <a:gd name="T57" fmla="*/ 2147483646 h 660"/>
              <a:gd name="T58" fmla="*/ 2147483646 w 378"/>
              <a:gd name="T59" fmla="*/ 2147483646 h 660"/>
              <a:gd name="T60" fmla="*/ 2147483646 w 378"/>
              <a:gd name="T61" fmla="*/ 2147483646 h 660"/>
              <a:gd name="T62" fmla="*/ 2147483646 w 378"/>
              <a:gd name="T63" fmla="*/ 2147483646 h 660"/>
              <a:gd name="T64" fmla="*/ 2147483646 w 378"/>
              <a:gd name="T65" fmla="*/ 2147483646 h 660"/>
              <a:gd name="T66" fmla="*/ 2147483646 w 378"/>
              <a:gd name="T67" fmla="*/ 2147483646 h 660"/>
              <a:gd name="T68" fmla="*/ 2147483646 w 378"/>
              <a:gd name="T69" fmla="*/ 2147483646 h 660"/>
              <a:gd name="T70" fmla="*/ 2147483646 w 378"/>
              <a:gd name="T71" fmla="*/ 2147483646 h 66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78"/>
              <a:gd name="T109" fmla="*/ 0 h 660"/>
              <a:gd name="T110" fmla="*/ 378 w 378"/>
              <a:gd name="T111" fmla="*/ 660 h 66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78" h="660">
                <a:moveTo>
                  <a:pt x="363" y="554"/>
                </a:moveTo>
                <a:lnTo>
                  <a:pt x="358" y="572"/>
                </a:lnTo>
                <a:lnTo>
                  <a:pt x="349" y="585"/>
                </a:lnTo>
                <a:lnTo>
                  <a:pt x="345" y="594"/>
                </a:lnTo>
                <a:lnTo>
                  <a:pt x="343" y="605"/>
                </a:lnTo>
                <a:lnTo>
                  <a:pt x="326" y="614"/>
                </a:lnTo>
                <a:lnTo>
                  <a:pt x="297" y="622"/>
                </a:lnTo>
                <a:lnTo>
                  <a:pt x="263" y="631"/>
                </a:lnTo>
                <a:lnTo>
                  <a:pt x="221" y="640"/>
                </a:lnTo>
                <a:lnTo>
                  <a:pt x="178" y="647"/>
                </a:lnTo>
                <a:lnTo>
                  <a:pt x="134" y="653"/>
                </a:lnTo>
                <a:lnTo>
                  <a:pt x="95" y="658"/>
                </a:lnTo>
                <a:lnTo>
                  <a:pt x="63" y="660"/>
                </a:lnTo>
                <a:lnTo>
                  <a:pt x="39" y="618"/>
                </a:lnTo>
                <a:lnTo>
                  <a:pt x="19" y="548"/>
                </a:lnTo>
                <a:lnTo>
                  <a:pt x="4" y="471"/>
                </a:lnTo>
                <a:lnTo>
                  <a:pt x="0" y="411"/>
                </a:lnTo>
                <a:lnTo>
                  <a:pt x="6" y="420"/>
                </a:lnTo>
                <a:lnTo>
                  <a:pt x="17" y="429"/>
                </a:lnTo>
                <a:lnTo>
                  <a:pt x="32" y="442"/>
                </a:lnTo>
                <a:lnTo>
                  <a:pt x="47" y="455"/>
                </a:lnTo>
                <a:lnTo>
                  <a:pt x="65" y="471"/>
                </a:lnTo>
                <a:lnTo>
                  <a:pt x="82" y="488"/>
                </a:lnTo>
                <a:lnTo>
                  <a:pt x="102" y="506"/>
                </a:lnTo>
                <a:lnTo>
                  <a:pt x="119" y="526"/>
                </a:lnTo>
                <a:lnTo>
                  <a:pt x="134" y="541"/>
                </a:lnTo>
                <a:lnTo>
                  <a:pt x="147" y="548"/>
                </a:lnTo>
                <a:lnTo>
                  <a:pt x="158" y="550"/>
                </a:lnTo>
                <a:lnTo>
                  <a:pt x="167" y="548"/>
                </a:lnTo>
                <a:lnTo>
                  <a:pt x="176" y="541"/>
                </a:lnTo>
                <a:lnTo>
                  <a:pt x="182" y="532"/>
                </a:lnTo>
                <a:lnTo>
                  <a:pt x="189" y="524"/>
                </a:lnTo>
                <a:lnTo>
                  <a:pt x="195" y="517"/>
                </a:lnTo>
                <a:lnTo>
                  <a:pt x="204" y="504"/>
                </a:lnTo>
                <a:lnTo>
                  <a:pt x="215" y="480"/>
                </a:lnTo>
                <a:lnTo>
                  <a:pt x="226" y="444"/>
                </a:lnTo>
                <a:lnTo>
                  <a:pt x="239" y="407"/>
                </a:lnTo>
                <a:lnTo>
                  <a:pt x="250" y="367"/>
                </a:lnTo>
                <a:lnTo>
                  <a:pt x="260" y="332"/>
                </a:lnTo>
                <a:lnTo>
                  <a:pt x="271" y="304"/>
                </a:lnTo>
                <a:lnTo>
                  <a:pt x="278" y="284"/>
                </a:lnTo>
                <a:lnTo>
                  <a:pt x="313" y="266"/>
                </a:lnTo>
                <a:lnTo>
                  <a:pt x="330" y="235"/>
                </a:lnTo>
                <a:lnTo>
                  <a:pt x="334" y="196"/>
                </a:lnTo>
                <a:lnTo>
                  <a:pt x="328" y="154"/>
                </a:lnTo>
                <a:lnTo>
                  <a:pt x="313" y="112"/>
                </a:lnTo>
                <a:lnTo>
                  <a:pt x="291" y="77"/>
                </a:lnTo>
                <a:lnTo>
                  <a:pt x="265" y="53"/>
                </a:lnTo>
                <a:lnTo>
                  <a:pt x="236" y="42"/>
                </a:lnTo>
                <a:lnTo>
                  <a:pt x="245" y="42"/>
                </a:lnTo>
                <a:lnTo>
                  <a:pt x="258" y="42"/>
                </a:lnTo>
                <a:lnTo>
                  <a:pt x="276" y="42"/>
                </a:lnTo>
                <a:lnTo>
                  <a:pt x="295" y="42"/>
                </a:lnTo>
                <a:lnTo>
                  <a:pt x="308" y="40"/>
                </a:lnTo>
                <a:lnTo>
                  <a:pt x="317" y="31"/>
                </a:lnTo>
                <a:lnTo>
                  <a:pt x="317" y="20"/>
                </a:lnTo>
                <a:lnTo>
                  <a:pt x="302" y="0"/>
                </a:lnTo>
                <a:lnTo>
                  <a:pt x="308" y="9"/>
                </a:lnTo>
                <a:lnTo>
                  <a:pt x="323" y="18"/>
                </a:lnTo>
                <a:lnTo>
                  <a:pt x="339" y="26"/>
                </a:lnTo>
                <a:lnTo>
                  <a:pt x="356" y="40"/>
                </a:lnTo>
                <a:lnTo>
                  <a:pt x="369" y="92"/>
                </a:lnTo>
                <a:lnTo>
                  <a:pt x="376" y="165"/>
                </a:lnTo>
                <a:lnTo>
                  <a:pt x="378" y="244"/>
                </a:lnTo>
                <a:lnTo>
                  <a:pt x="367" y="310"/>
                </a:lnTo>
                <a:lnTo>
                  <a:pt x="367" y="343"/>
                </a:lnTo>
                <a:lnTo>
                  <a:pt x="367" y="392"/>
                </a:lnTo>
                <a:lnTo>
                  <a:pt x="367" y="438"/>
                </a:lnTo>
                <a:lnTo>
                  <a:pt x="367" y="462"/>
                </a:lnTo>
                <a:lnTo>
                  <a:pt x="367" y="480"/>
                </a:lnTo>
                <a:lnTo>
                  <a:pt x="365" y="510"/>
                </a:lnTo>
                <a:lnTo>
                  <a:pt x="365" y="539"/>
                </a:lnTo>
                <a:lnTo>
                  <a:pt x="363" y="554"/>
                </a:lnTo>
                <a:close/>
              </a:path>
            </a:pathLst>
          </a:custGeom>
          <a:solidFill>
            <a:srgbClr val="6B6B6B"/>
          </a:solidFill>
          <a:ln w="9525">
            <a:solidFill>
              <a:srgbClr val="6B6B6B"/>
            </a:solidFill>
            <a:round/>
            <a:headEnd/>
            <a:tailEnd/>
          </a:ln>
        </p:spPr>
        <p:txBody>
          <a:bodyPr/>
          <a:lstStyle/>
          <a:p>
            <a:endParaRPr lang="en-US"/>
          </a:p>
        </p:txBody>
      </p:sp>
      <p:sp>
        <p:nvSpPr>
          <p:cNvPr id="55307" name="Freeform 11">
            <a:extLst>
              <a:ext uri="{FF2B5EF4-FFF2-40B4-BE49-F238E27FC236}">
                <a16:creationId xmlns:a16="http://schemas.microsoft.com/office/drawing/2014/main" id="{43C26478-0E16-C74A-A51C-75D126378CEF}"/>
              </a:ext>
            </a:extLst>
          </p:cNvPr>
          <p:cNvSpPr>
            <a:spLocks/>
          </p:cNvSpPr>
          <p:nvPr/>
        </p:nvSpPr>
        <p:spPr bwMode="auto">
          <a:xfrm>
            <a:off x="5122863" y="2232025"/>
            <a:ext cx="600075" cy="1047750"/>
          </a:xfrm>
          <a:custGeom>
            <a:avLst/>
            <a:gdLst>
              <a:gd name="T0" fmla="*/ 2147483646 w 378"/>
              <a:gd name="T1" fmla="*/ 2147483646 h 660"/>
              <a:gd name="T2" fmla="*/ 2147483646 w 378"/>
              <a:gd name="T3" fmla="*/ 2147483646 h 660"/>
              <a:gd name="T4" fmla="*/ 2147483646 w 378"/>
              <a:gd name="T5" fmla="*/ 2147483646 h 660"/>
              <a:gd name="T6" fmla="*/ 2147483646 w 378"/>
              <a:gd name="T7" fmla="*/ 2147483646 h 660"/>
              <a:gd name="T8" fmla="*/ 2147483646 w 378"/>
              <a:gd name="T9" fmla="*/ 2147483646 h 660"/>
              <a:gd name="T10" fmla="*/ 2147483646 w 378"/>
              <a:gd name="T11" fmla="*/ 2147483646 h 660"/>
              <a:gd name="T12" fmla="*/ 2147483646 w 378"/>
              <a:gd name="T13" fmla="*/ 2147483646 h 660"/>
              <a:gd name="T14" fmla="*/ 2147483646 w 378"/>
              <a:gd name="T15" fmla="*/ 2147483646 h 660"/>
              <a:gd name="T16" fmla="*/ 2147483646 w 378"/>
              <a:gd name="T17" fmla="*/ 2147483646 h 660"/>
              <a:gd name="T18" fmla="*/ 0 w 378"/>
              <a:gd name="T19" fmla="*/ 2147483646 h 660"/>
              <a:gd name="T20" fmla="*/ 2147483646 w 378"/>
              <a:gd name="T21" fmla="*/ 2147483646 h 660"/>
              <a:gd name="T22" fmla="*/ 2147483646 w 378"/>
              <a:gd name="T23" fmla="*/ 2147483646 h 660"/>
              <a:gd name="T24" fmla="*/ 2147483646 w 378"/>
              <a:gd name="T25" fmla="*/ 2147483646 h 660"/>
              <a:gd name="T26" fmla="*/ 2147483646 w 378"/>
              <a:gd name="T27" fmla="*/ 2147483646 h 660"/>
              <a:gd name="T28" fmla="*/ 2147483646 w 378"/>
              <a:gd name="T29" fmla="*/ 2147483646 h 660"/>
              <a:gd name="T30" fmla="*/ 2147483646 w 378"/>
              <a:gd name="T31" fmla="*/ 2147483646 h 660"/>
              <a:gd name="T32" fmla="*/ 2147483646 w 378"/>
              <a:gd name="T33" fmla="*/ 2147483646 h 660"/>
              <a:gd name="T34" fmla="*/ 2147483646 w 378"/>
              <a:gd name="T35" fmla="*/ 2147483646 h 660"/>
              <a:gd name="T36" fmla="*/ 2147483646 w 378"/>
              <a:gd name="T37" fmla="*/ 2147483646 h 660"/>
              <a:gd name="T38" fmla="*/ 2147483646 w 378"/>
              <a:gd name="T39" fmla="*/ 2147483646 h 660"/>
              <a:gd name="T40" fmla="*/ 2147483646 w 378"/>
              <a:gd name="T41" fmla="*/ 2147483646 h 660"/>
              <a:gd name="T42" fmla="*/ 2147483646 w 378"/>
              <a:gd name="T43" fmla="*/ 2147483646 h 660"/>
              <a:gd name="T44" fmla="*/ 2147483646 w 378"/>
              <a:gd name="T45" fmla="*/ 2147483646 h 660"/>
              <a:gd name="T46" fmla="*/ 2147483646 w 378"/>
              <a:gd name="T47" fmla="*/ 2147483646 h 660"/>
              <a:gd name="T48" fmla="*/ 2147483646 w 378"/>
              <a:gd name="T49" fmla="*/ 2147483646 h 660"/>
              <a:gd name="T50" fmla="*/ 2147483646 w 378"/>
              <a:gd name="T51" fmla="*/ 2147483646 h 660"/>
              <a:gd name="T52" fmla="*/ 2147483646 w 378"/>
              <a:gd name="T53" fmla="*/ 2147483646 h 660"/>
              <a:gd name="T54" fmla="*/ 2147483646 w 378"/>
              <a:gd name="T55" fmla="*/ 2147483646 h 660"/>
              <a:gd name="T56" fmla="*/ 2147483646 w 378"/>
              <a:gd name="T57" fmla="*/ 2147483646 h 660"/>
              <a:gd name="T58" fmla="*/ 2147483646 w 378"/>
              <a:gd name="T59" fmla="*/ 2147483646 h 660"/>
              <a:gd name="T60" fmla="*/ 2147483646 w 378"/>
              <a:gd name="T61" fmla="*/ 2147483646 h 660"/>
              <a:gd name="T62" fmla="*/ 2147483646 w 378"/>
              <a:gd name="T63" fmla="*/ 2147483646 h 660"/>
              <a:gd name="T64" fmla="*/ 2147483646 w 378"/>
              <a:gd name="T65" fmla="*/ 0 h 660"/>
              <a:gd name="T66" fmla="*/ 2147483646 w 378"/>
              <a:gd name="T67" fmla="*/ 2147483646 h 660"/>
              <a:gd name="T68" fmla="*/ 2147483646 w 378"/>
              <a:gd name="T69" fmla="*/ 2147483646 h 660"/>
              <a:gd name="T70" fmla="*/ 2147483646 w 378"/>
              <a:gd name="T71" fmla="*/ 2147483646 h 660"/>
              <a:gd name="T72" fmla="*/ 2147483646 w 378"/>
              <a:gd name="T73" fmla="*/ 2147483646 h 660"/>
              <a:gd name="T74" fmla="*/ 2147483646 w 378"/>
              <a:gd name="T75" fmla="*/ 2147483646 h 660"/>
              <a:gd name="T76" fmla="*/ 2147483646 w 378"/>
              <a:gd name="T77" fmla="*/ 2147483646 h 660"/>
              <a:gd name="T78" fmla="*/ 2147483646 w 378"/>
              <a:gd name="T79" fmla="*/ 2147483646 h 660"/>
              <a:gd name="T80" fmla="*/ 2147483646 w 378"/>
              <a:gd name="T81" fmla="*/ 2147483646 h 660"/>
              <a:gd name="T82" fmla="*/ 2147483646 w 378"/>
              <a:gd name="T83" fmla="*/ 2147483646 h 6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78"/>
              <a:gd name="T127" fmla="*/ 0 h 660"/>
              <a:gd name="T128" fmla="*/ 378 w 378"/>
              <a:gd name="T129" fmla="*/ 660 h 6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78" h="660">
                <a:moveTo>
                  <a:pt x="363" y="554"/>
                </a:moveTo>
                <a:lnTo>
                  <a:pt x="363" y="554"/>
                </a:lnTo>
                <a:lnTo>
                  <a:pt x="358" y="572"/>
                </a:lnTo>
                <a:lnTo>
                  <a:pt x="349" y="585"/>
                </a:lnTo>
                <a:lnTo>
                  <a:pt x="345" y="594"/>
                </a:lnTo>
                <a:lnTo>
                  <a:pt x="343" y="605"/>
                </a:lnTo>
                <a:lnTo>
                  <a:pt x="326" y="614"/>
                </a:lnTo>
                <a:lnTo>
                  <a:pt x="297" y="622"/>
                </a:lnTo>
                <a:lnTo>
                  <a:pt x="263" y="631"/>
                </a:lnTo>
                <a:lnTo>
                  <a:pt x="221" y="640"/>
                </a:lnTo>
                <a:lnTo>
                  <a:pt x="178" y="647"/>
                </a:lnTo>
                <a:lnTo>
                  <a:pt x="134" y="653"/>
                </a:lnTo>
                <a:lnTo>
                  <a:pt x="95" y="658"/>
                </a:lnTo>
                <a:lnTo>
                  <a:pt x="63" y="660"/>
                </a:lnTo>
                <a:lnTo>
                  <a:pt x="39" y="618"/>
                </a:lnTo>
                <a:lnTo>
                  <a:pt x="19" y="548"/>
                </a:lnTo>
                <a:lnTo>
                  <a:pt x="4" y="471"/>
                </a:lnTo>
                <a:lnTo>
                  <a:pt x="0" y="411"/>
                </a:lnTo>
                <a:lnTo>
                  <a:pt x="6" y="420"/>
                </a:lnTo>
                <a:lnTo>
                  <a:pt x="17" y="429"/>
                </a:lnTo>
                <a:lnTo>
                  <a:pt x="32" y="442"/>
                </a:lnTo>
                <a:lnTo>
                  <a:pt x="47" y="455"/>
                </a:lnTo>
                <a:lnTo>
                  <a:pt x="65" y="471"/>
                </a:lnTo>
                <a:lnTo>
                  <a:pt x="82" y="488"/>
                </a:lnTo>
                <a:lnTo>
                  <a:pt x="102" y="506"/>
                </a:lnTo>
                <a:lnTo>
                  <a:pt x="119" y="526"/>
                </a:lnTo>
                <a:lnTo>
                  <a:pt x="134" y="541"/>
                </a:lnTo>
                <a:lnTo>
                  <a:pt x="147" y="548"/>
                </a:lnTo>
                <a:lnTo>
                  <a:pt x="158" y="550"/>
                </a:lnTo>
                <a:lnTo>
                  <a:pt x="167" y="548"/>
                </a:lnTo>
                <a:lnTo>
                  <a:pt x="176" y="541"/>
                </a:lnTo>
                <a:lnTo>
                  <a:pt x="182" y="532"/>
                </a:lnTo>
                <a:lnTo>
                  <a:pt x="189" y="524"/>
                </a:lnTo>
                <a:lnTo>
                  <a:pt x="195" y="517"/>
                </a:lnTo>
                <a:lnTo>
                  <a:pt x="204" y="504"/>
                </a:lnTo>
                <a:lnTo>
                  <a:pt x="215" y="480"/>
                </a:lnTo>
                <a:lnTo>
                  <a:pt x="226" y="444"/>
                </a:lnTo>
                <a:lnTo>
                  <a:pt x="239" y="407"/>
                </a:lnTo>
                <a:lnTo>
                  <a:pt x="250" y="367"/>
                </a:lnTo>
                <a:lnTo>
                  <a:pt x="260" y="332"/>
                </a:lnTo>
                <a:lnTo>
                  <a:pt x="271" y="304"/>
                </a:lnTo>
                <a:lnTo>
                  <a:pt x="278" y="284"/>
                </a:lnTo>
                <a:lnTo>
                  <a:pt x="313" y="266"/>
                </a:lnTo>
                <a:lnTo>
                  <a:pt x="330" y="235"/>
                </a:lnTo>
                <a:lnTo>
                  <a:pt x="334" y="196"/>
                </a:lnTo>
                <a:lnTo>
                  <a:pt x="328" y="154"/>
                </a:lnTo>
                <a:lnTo>
                  <a:pt x="313" y="112"/>
                </a:lnTo>
                <a:lnTo>
                  <a:pt x="291" y="77"/>
                </a:lnTo>
                <a:lnTo>
                  <a:pt x="265" y="53"/>
                </a:lnTo>
                <a:lnTo>
                  <a:pt x="236" y="42"/>
                </a:lnTo>
                <a:lnTo>
                  <a:pt x="245" y="42"/>
                </a:lnTo>
                <a:lnTo>
                  <a:pt x="258" y="42"/>
                </a:lnTo>
                <a:lnTo>
                  <a:pt x="276" y="42"/>
                </a:lnTo>
                <a:lnTo>
                  <a:pt x="295" y="42"/>
                </a:lnTo>
                <a:lnTo>
                  <a:pt x="308" y="40"/>
                </a:lnTo>
                <a:lnTo>
                  <a:pt x="317" y="31"/>
                </a:lnTo>
                <a:lnTo>
                  <a:pt x="317" y="20"/>
                </a:lnTo>
                <a:lnTo>
                  <a:pt x="302" y="0"/>
                </a:lnTo>
                <a:lnTo>
                  <a:pt x="308" y="9"/>
                </a:lnTo>
                <a:lnTo>
                  <a:pt x="323" y="18"/>
                </a:lnTo>
                <a:lnTo>
                  <a:pt x="339" y="26"/>
                </a:lnTo>
                <a:lnTo>
                  <a:pt x="356" y="40"/>
                </a:lnTo>
                <a:lnTo>
                  <a:pt x="369" y="92"/>
                </a:lnTo>
                <a:lnTo>
                  <a:pt x="376" y="165"/>
                </a:lnTo>
                <a:lnTo>
                  <a:pt x="378" y="244"/>
                </a:lnTo>
                <a:lnTo>
                  <a:pt x="367" y="310"/>
                </a:lnTo>
                <a:lnTo>
                  <a:pt x="367" y="343"/>
                </a:lnTo>
                <a:lnTo>
                  <a:pt x="367" y="392"/>
                </a:lnTo>
                <a:lnTo>
                  <a:pt x="367" y="438"/>
                </a:lnTo>
                <a:lnTo>
                  <a:pt x="367" y="462"/>
                </a:lnTo>
                <a:lnTo>
                  <a:pt x="367" y="480"/>
                </a:lnTo>
                <a:lnTo>
                  <a:pt x="365" y="510"/>
                </a:lnTo>
                <a:lnTo>
                  <a:pt x="365" y="539"/>
                </a:lnTo>
                <a:lnTo>
                  <a:pt x="363" y="55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cap="sq">
                <a:solidFill>
                  <a:srgbClr val="000000"/>
                </a:solidFill>
                <a:miter lim="800000"/>
                <a:headEnd/>
                <a:tailEnd/>
              </a14:hiddenLine>
            </a:ext>
          </a:extLst>
        </p:spPr>
        <p:txBody>
          <a:bodyPr/>
          <a:lstStyle/>
          <a:p>
            <a:endParaRPr lang="en-US"/>
          </a:p>
        </p:txBody>
      </p:sp>
      <p:sp>
        <p:nvSpPr>
          <p:cNvPr id="55308" name="Freeform 12">
            <a:extLst>
              <a:ext uri="{FF2B5EF4-FFF2-40B4-BE49-F238E27FC236}">
                <a16:creationId xmlns:a16="http://schemas.microsoft.com/office/drawing/2014/main" id="{9BFB93A5-02ED-B748-A028-94695CFB89BA}"/>
              </a:ext>
            </a:extLst>
          </p:cNvPr>
          <p:cNvSpPr>
            <a:spLocks/>
          </p:cNvSpPr>
          <p:nvPr/>
        </p:nvSpPr>
        <p:spPr bwMode="auto">
          <a:xfrm>
            <a:off x="5102225" y="3195638"/>
            <a:ext cx="733425" cy="631825"/>
          </a:xfrm>
          <a:custGeom>
            <a:avLst/>
            <a:gdLst>
              <a:gd name="T0" fmla="*/ 2147483646 w 462"/>
              <a:gd name="T1" fmla="*/ 2147483646 h 398"/>
              <a:gd name="T2" fmla="*/ 2147483646 w 462"/>
              <a:gd name="T3" fmla="*/ 2147483646 h 398"/>
              <a:gd name="T4" fmla="*/ 2147483646 w 462"/>
              <a:gd name="T5" fmla="*/ 2147483646 h 398"/>
              <a:gd name="T6" fmla="*/ 2147483646 w 462"/>
              <a:gd name="T7" fmla="*/ 2147483646 h 398"/>
              <a:gd name="T8" fmla="*/ 2147483646 w 462"/>
              <a:gd name="T9" fmla="*/ 2147483646 h 398"/>
              <a:gd name="T10" fmla="*/ 2147483646 w 462"/>
              <a:gd name="T11" fmla="*/ 2147483646 h 398"/>
              <a:gd name="T12" fmla="*/ 2147483646 w 462"/>
              <a:gd name="T13" fmla="*/ 2147483646 h 398"/>
              <a:gd name="T14" fmla="*/ 2147483646 w 462"/>
              <a:gd name="T15" fmla="*/ 2147483646 h 398"/>
              <a:gd name="T16" fmla="*/ 2147483646 w 462"/>
              <a:gd name="T17" fmla="*/ 2147483646 h 398"/>
              <a:gd name="T18" fmla="*/ 2147483646 w 462"/>
              <a:gd name="T19" fmla="*/ 2147483646 h 398"/>
              <a:gd name="T20" fmla="*/ 2147483646 w 462"/>
              <a:gd name="T21" fmla="*/ 2147483646 h 398"/>
              <a:gd name="T22" fmla="*/ 2147483646 w 462"/>
              <a:gd name="T23" fmla="*/ 2147483646 h 398"/>
              <a:gd name="T24" fmla="*/ 2147483646 w 462"/>
              <a:gd name="T25" fmla="*/ 0 h 398"/>
              <a:gd name="T26" fmla="*/ 2147483646 w 462"/>
              <a:gd name="T27" fmla="*/ 2147483646 h 398"/>
              <a:gd name="T28" fmla="*/ 2147483646 w 462"/>
              <a:gd name="T29" fmla="*/ 2147483646 h 398"/>
              <a:gd name="T30" fmla="*/ 2147483646 w 462"/>
              <a:gd name="T31" fmla="*/ 2147483646 h 398"/>
              <a:gd name="T32" fmla="*/ 2147483646 w 462"/>
              <a:gd name="T33" fmla="*/ 2147483646 h 398"/>
              <a:gd name="T34" fmla="*/ 2147483646 w 462"/>
              <a:gd name="T35" fmla="*/ 2147483646 h 398"/>
              <a:gd name="T36" fmla="*/ 2147483646 w 462"/>
              <a:gd name="T37" fmla="*/ 2147483646 h 398"/>
              <a:gd name="T38" fmla="*/ 2147483646 w 462"/>
              <a:gd name="T39" fmla="*/ 2147483646 h 398"/>
              <a:gd name="T40" fmla="*/ 2147483646 w 462"/>
              <a:gd name="T41" fmla="*/ 2147483646 h 398"/>
              <a:gd name="T42" fmla="*/ 2147483646 w 462"/>
              <a:gd name="T43" fmla="*/ 2147483646 h 398"/>
              <a:gd name="T44" fmla="*/ 2147483646 w 462"/>
              <a:gd name="T45" fmla="*/ 2147483646 h 398"/>
              <a:gd name="T46" fmla="*/ 2147483646 w 462"/>
              <a:gd name="T47" fmla="*/ 2147483646 h 398"/>
              <a:gd name="T48" fmla="*/ 2147483646 w 462"/>
              <a:gd name="T49" fmla="*/ 2147483646 h 398"/>
              <a:gd name="T50" fmla="*/ 2147483646 w 462"/>
              <a:gd name="T51" fmla="*/ 2147483646 h 398"/>
              <a:gd name="T52" fmla="*/ 2147483646 w 462"/>
              <a:gd name="T53" fmla="*/ 2147483646 h 398"/>
              <a:gd name="T54" fmla="*/ 2147483646 w 462"/>
              <a:gd name="T55" fmla="*/ 2147483646 h 398"/>
              <a:gd name="T56" fmla="*/ 0 w 462"/>
              <a:gd name="T57" fmla="*/ 2147483646 h 398"/>
              <a:gd name="T58" fmla="*/ 2147483646 w 462"/>
              <a:gd name="T59" fmla="*/ 2147483646 h 398"/>
              <a:gd name="T60" fmla="*/ 2147483646 w 462"/>
              <a:gd name="T61" fmla="*/ 2147483646 h 398"/>
              <a:gd name="T62" fmla="*/ 2147483646 w 462"/>
              <a:gd name="T63" fmla="*/ 2147483646 h 398"/>
              <a:gd name="T64" fmla="*/ 2147483646 w 462"/>
              <a:gd name="T65" fmla="*/ 2147483646 h 398"/>
              <a:gd name="T66" fmla="*/ 2147483646 w 462"/>
              <a:gd name="T67" fmla="*/ 2147483646 h 398"/>
              <a:gd name="T68" fmla="*/ 2147483646 w 462"/>
              <a:gd name="T69" fmla="*/ 2147483646 h 398"/>
              <a:gd name="T70" fmla="*/ 2147483646 w 462"/>
              <a:gd name="T71" fmla="*/ 2147483646 h 398"/>
              <a:gd name="T72" fmla="*/ 2147483646 w 462"/>
              <a:gd name="T73" fmla="*/ 2147483646 h 398"/>
              <a:gd name="T74" fmla="*/ 2147483646 w 462"/>
              <a:gd name="T75" fmla="*/ 2147483646 h 398"/>
              <a:gd name="T76" fmla="*/ 2147483646 w 462"/>
              <a:gd name="T77" fmla="*/ 2147483646 h 398"/>
              <a:gd name="T78" fmla="*/ 2147483646 w 462"/>
              <a:gd name="T79" fmla="*/ 2147483646 h 398"/>
              <a:gd name="T80" fmla="*/ 2147483646 w 462"/>
              <a:gd name="T81" fmla="*/ 2147483646 h 398"/>
              <a:gd name="T82" fmla="*/ 2147483646 w 462"/>
              <a:gd name="T83" fmla="*/ 2147483646 h 398"/>
              <a:gd name="T84" fmla="*/ 2147483646 w 462"/>
              <a:gd name="T85" fmla="*/ 2147483646 h 398"/>
              <a:gd name="T86" fmla="*/ 2147483646 w 462"/>
              <a:gd name="T87" fmla="*/ 2147483646 h 398"/>
              <a:gd name="T88" fmla="*/ 2147483646 w 462"/>
              <a:gd name="T89" fmla="*/ 2147483646 h 398"/>
              <a:gd name="T90" fmla="*/ 2147483646 w 462"/>
              <a:gd name="T91" fmla="*/ 2147483646 h 398"/>
              <a:gd name="T92" fmla="*/ 2147483646 w 462"/>
              <a:gd name="T93" fmla="*/ 2147483646 h 398"/>
              <a:gd name="T94" fmla="*/ 2147483646 w 462"/>
              <a:gd name="T95" fmla="*/ 2147483646 h 398"/>
              <a:gd name="T96" fmla="*/ 2147483646 w 462"/>
              <a:gd name="T97" fmla="*/ 2147483646 h 398"/>
              <a:gd name="T98" fmla="*/ 2147483646 w 462"/>
              <a:gd name="T99" fmla="*/ 2147483646 h 398"/>
              <a:gd name="T100" fmla="*/ 2147483646 w 462"/>
              <a:gd name="T101" fmla="*/ 2147483646 h 398"/>
              <a:gd name="T102" fmla="*/ 2147483646 w 462"/>
              <a:gd name="T103" fmla="*/ 2147483646 h 398"/>
              <a:gd name="T104" fmla="*/ 2147483646 w 462"/>
              <a:gd name="T105" fmla="*/ 2147483646 h 39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62"/>
              <a:gd name="T160" fmla="*/ 0 h 398"/>
              <a:gd name="T161" fmla="*/ 462 w 462"/>
              <a:gd name="T162" fmla="*/ 398 h 39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62" h="398">
                <a:moveTo>
                  <a:pt x="460" y="308"/>
                </a:moveTo>
                <a:lnTo>
                  <a:pt x="460" y="282"/>
                </a:lnTo>
                <a:lnTo>
                  <a:pt x="462" y="242"/>
                </a:lnTo>
                <a:lnTo>
                  <a:pt x="460" y="196"/>
                </a:lnTo>
                <a:lnTo>
                  <a:pt x="456" y="158"/>
                </a:lnTo>
                <a:lnTo>
                  <a:pt x="449" y="139"/>
                </a:lnTo>
                <a:lnTo>
                  <a:pt x="439" y="117"/>
                </a:lnTo>
                <a:lnTo>
                  <a:pt x="423" y="92"/>
                </a:lnTo>
                <a:lnTo>
                  <a:pt x="406" y="68"/>
                </a:lnTo>
                <a:lnTo>
                  <a:pt x="391" y="44"/>
                </a:lnTo>
                <a:lnTo>
                  <a:pt x="376" y="24"/>
                </a:lnTo>
                <a:lnTo>
                  <a:pt x="362" y="9"/>
                </a:lnTo>
                <a:lnTo>
                  <a:pt x="356" y="0"/>
                </a:lnTo>
                <a:lnTo>
                  <a:pt x="339" y="9"/>
                </a:lnTo>
                <a:lnTo>
                  <a:pt x="310" y="18"/>
                </a:lnTo>
                <a:lnTo>
                  <a:pt x="276" y="26"/>
                </a:lnTo>
                <a:lnTo>
                  <a:pt x="234" y="33"/>
                </a:lnTo>
                <a:lnTo>
                  <a:pt x="191" y="40"/>
                </a:lnTo>
                <a:lnTo>
                  <a:pt x="147" y="46"/>
                </a:lnTo>
                <a:lnTo>
                  <a:pt x="108" y="51"/>
                </a:lnTo>
                <a:lnTo>
                  <a:pt x="76" y="53"/>
                </a:lnTo>
                <a:lnTo>
                  <a:pt x="67" y="62"/>
                </a:lnTo>
                <a:lnTo>
                  <a:pt x="58" y="70"/>
                </a:lnTo>
                <a:lnTo>
                  <a:pt x="47" y="79"/>
                </a:lnTo>
                <a:lnTo>
                  <a:pt x="36" y="88"/>
                </a:lnTo>
                <a:lnTo>
                  <a:pt x="26" y="97"/>
                </a:lnTo>
                <a:lnTo>
                  <a:pt x="17" y="103"/>
                </a:lnTo>
                <a:lnTo>
                  <a:pt x="6" y="110"/>
                </a:lnTo>
                <a:lnTo>
                  <a:pt x="0" y="112"/>
                </a:lnTo>
                <a:lnTo>
                  <a:pt x="4" y="132"/>
                </a:lnTo>
                <a:lnTo>
                  <a:pt x="10" y="167"/>
                </a:lnTo>
                <a:lnTo>
                  <a:pt x="21" y="213"/>
                </a:lnTo>
                <a:lnTo>
                  <a:pt x="32" y="262"/>
                </a:lnTo>
                <a:lnTo>
                  <a:pt x="43" y="310"/>
                </a:lnTo>
                <a:lnTo>
                  <a:pt x="56" y="352"/>
                </a:lnTo>
                <a:lnTo>
                  <a:pt x="67" y="383"/>
                </a:lnTo>
                <a:lnTo>
                  <a:pt x="76" y="398"/>
                </a:lnTo>
                <a:lnTo>
                  <a:pt x="86" y="396"/>
                </a:lnTo>
                <a:lnTo>
                  <a:pt x="104" y="394"/>
                </a:lnTo>
                <a:lnTo>
                  <a:pt x="119" y="389"/>
                </a:lnTo>
                <a:lnTo>
                  <a:pt x="139" y="387"/>
                </a:lnTo>
                <a:lnTo>
                  <a:pt x="156" y="385"/>
                </a:lnTo>
                <a:lnTo>
                  <a:pt x="171" y="381"/>
                </a:lnTo>
                <a:lnTo>
                  <a:pt x="182" y="378"/>
                </a:lnTo>
                <a:lnTo>
                  <a:pt x="191" y="376"/>
                </a:lnTo>
                <a:lnTo>
                  <a:pt x="199" y="361"/>
                </a:lnTo>
                <a:lnTo>
                  <a:pt x="210" y="339"/>
                </a:lnTo>
                <a:lnTo>
                  <a:pt x="230" y="317"/>
                </a:lnTo>
                <a:lnTo>
                  <a:pt x="256" y="295"/>
                </a:lnTo>
                <a:lnTo>
                  <a:pt x="291" y="282"/>
                </a:lnTo>
                <a:lnTo>
                  <a:pt x="336" y="275"/>
                </a:lnTo>
                <a:lnTo>
                  <a:pt x="393" y="284"/>
                </a:lnTo>
                <a:lnTo>
                  <a:pt x="460" y="308"/>
                </a:lnTo>
                <a:close/>
              </a:path>
            </a:pathLst>
          </a:cu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309" name="Freeform 13">
            <a:extLst>
              <a:ext uri="{FF2B5EF4-FFF2-40B4-BE49-F238E27FC236}">
                <a16:creationId xmlns:a16="http://schemas.microsoft.com/office/drawing/2014/main" id="{E0A45773-769E-2141-A5AE-67DF84AD3CB3}"/>
              </a:ext>
            </a:extLst>
          </p:cNvPr>
          <p:cNvSpPr>
            <a:spLocks/>
          </p:cNvSpPr>
          <p:nvPr/>
        </p:nvSpPr>
        <p:spPr bwMode="auto">
          <a:xfrm>
            <a:off x="5102225" y="3195638"/>
            <a:ext cx="733425" cy="631825"/>
          </a:xfrm>
          <a:custGeom>
            <a:avLst/>
            <a:gdLst>
              <a:gd name="T0" fmla="*/ 2147483646 w 462"/>
              <a:gd name="T1" fmla="*/ 2147483646 h 398"/>
              <a:gd name="T2" fmla="*/ 2147483646 w 462"/>
              <a:gd name="T3" fmla="*/ 2147483646 h 398"/>
              <a:gd name="T4" fmla="*/ 2147483646 w 462"/>
              <a:gd name="T5" fmla="*/ 2147483646 h 398"/>
              <a:gd name="T6" fmla="*/ 2147483646 w 462"/>
              <a:gd name="T7" fmla="*/ 2147483646 h 398"/>
              <a:gd name="T8" fmla="*/ 2147483646 w 462"/>
              <a:gd name="T9" fmla="*/ 2147483646 h 398"/>
              <a:gd name="T10" fmla="*/ 2147483646 w 462"/>
              <a:gd name="T11" fmla="*/ 2147483646 h 398"/>
              <a:gd name="T12" fmla="*/ 2147483646 w 462"/>
              <a:gd name="T13" fmla="*/ 2147483646 h 398"/>
              <a:gd name="T14" fmla="*/ 2147483646 w 462"/>
              <a:gd name="T15" fmla="*/ 2147483646 h 398"/>
              <a:gd name="T16" fmla="*/ 2147483646 w 462"/>
              <a:gd name="T17" fmla="*/ 2147483646 h 398"/>
              <a:gd name="T18" fmla="*/ 2147483646 w 462"/>
              <a:gd name="T19" fmla="*/ 2147483646 h 398"/>
              <a:gd name="T20" fmla="*/ 2147483646 w 462"/>
              <a:gd name="T21" fmla="*/ 2147483646 h 398"/>
              <a:gd name="T22" fmla="*/ 2147483646 w 462"/>
              <a:gd name="T23" fmla="*/ 2147483646 h 398"/>
              <a:gd name="T24" fmla="*/ 2147483646 w 462"/>
              <a:gd name="T25" fmla="*/ 2147483646 h 398"/>
              <a:gd name="T26" fmla="*/ 2147483646 w 462"/>
              <a:gd name="T27" fmla="*/ 2147483646 h 398"/>
              <a:gd name="T28" fmla="*/ 2147483646 w 462"/>
              <a:gd name="T29" fmla="*/ 0 h 398"/>
              <a:gd name="T30" fmla="*/ 2147483646 w 462"/>
              <a:gd name="T31" fmla="*/ 0 h 398"/>
              <a:gd name="T32" fmla="*/ 2147483646 w 462"/>
              <a:gd name="T33" fmla="*/ 2147483646 h 398"/>
              <a:gd name="T34" fmla="*/ 2147483646 w 462"/>
              <a:gd name="T35" fmla="*/ 2147483646 h 398"/>
              <a:gd name="T36" fmla="*/ 2147483646 w 462"/>
              <a:gd name="T37" fmla="*/ 2147483646 h 398"/>
              <a:gd name="T38" fmla="*/ 2147483646 w 462"/>
              <a:gd name="T39" fmla="*/ 2147483646 h 398"/>
              <a:gd name="T40" fmla="*/ 2147483646 w 462"/>
              <a:gd name="T41" fmla="*/ 2147483646 h 398"/>
              <a:gd name="T42" fmla="*/ 2147483646 w 462"/>
              <a:gd name="T43" fmla="*/ 2147483646 h 398"/>
              <a:gd name="T44" fmla="*/ 2147483646 w 462"/>
              <a:gd name="T45" fmla="*/ 2147483646 h 398"/>
              <a:gd name="T46" fmla="*/ 2147483646 w 462"/>
              <a:gd name="T47" fmla="*/ 2147483646 h 398"/>
              <a:gd name="T48" fmla="*/ 2147483646 w 462"/>
              <a:gd name="T49" fmla="*/ 2147483646 h 398"/>
              <a:gd name="T50" fmla="*/ 2147483646 w 462"/>
              <a:gd name="T51" fmla="*/ 2147483646 h 398"/>
              <a:gd name="T52" fmla="*/ 2147483646 w 462"/>
              <a:gd name="T53" fmla="*/ 2147483646 h 398"/>
              <a:gd name="T54" fmla="*/ 2147483646 w 462"/>
              <a:gd name="T55" fmla="*/ 2147483646 h 398"/>
              <a:gd name="T56" fmla="*/ 2147483646 w 462"/>
              <a:gd name="T57" fmla="*/ 2147483646 h 398"/>
              <a:gd name="T58" fmla="*/ 2147483646 w 462"/>
              <a:gd name="T59" fmla="*/ 2147483646 h 398"/>
              <a:gd name="T60" fmla="*/ 2147483646 w 462"/>
              <a:gd name="T61" fmla="*/ 2147483646 h 398"/>
              <a:gd name="T62" fmla="*/ 2147483646 w 462"/>
              <a:gd name="T63" fmla="*/ 2147483646 h 398"/>
              <a:gd name="T64" fmla="*/ 0 w 462"/>
              <a:gd name="T65" fmla="*/ 2147483646 h 398"/>
              <a:gd name="T66" fmla="*/ 0 w 462"/>
              <a:gd name="T67" fmla="*/ 2147483646 h 398"/>
              <a:gd name="T68" fmla="*/ 2147483646 w 462"/>
              <a:gd name="T69" fmla="*/ 2147483646 h 398"/>
              <a:gd name="T70" fmla="*/ 2147483646 w 462"/>
              <a:gd name="T71" fmla="*/ 2147483646 h 398"/>
              <a:gd name="T72" fmla="*/ 2147483646 w 462"/>
              <a:gd name="T73" fmla="*/ 2147483646 h 398"/>
              <a:gd name="T74" fmla="*/ 2147483646 w 462"/>
              <a:gd name="T75" fmla="*/ 2147483646 h 398"/>
              <a:gd name="T76" fmla="*/ 2147483646 w 462"/>
              <a:gd name="T77" fmla="*/ 2147483646 h 398"/>
              <a:gd name="T78" fmla="*/ 2147483646 w 462"/>
              <a:gd name="T79" fmla="*/ 2147483646 h 398"/>
              <a:gd name="T80" fmla="*/ 2147483646 w 462"/>
              <a:gd name="T81" fmla="*/ 2147483646 h 398"/>
              <a:gd name="T82" fmla="*/ 2147483646 w 462"/>
              <a:gd name="T83" fmla="*/ 2147483646 h 398"/>
              <a:gd name="T84" fmla="*/ 2147483646 w 462"/>
              <a:gd name="T85" fmla="*/ 2147483646 h 398"/>
              <a:gd name="T86" fmla="*/ 2147483646 w 462"/>
              <a:gd name="T87" fmla="*/ 2147483646 h 398"/>
              <a:gd name="T88" fmla="*/ 2147483646 w 462"/>
              <a:gd name="T89" fmla="*/ 2147483646 h 398"/>
              <a:gd name="T90" fmla="*/ 2147483646 w 462"/>
              <a:gd name="T91" fmla="*/ 2147483646 h 398"/>
              <a:gd name="T92" fmla="*/ 2147483646 w 462"/>
              <a:gd name="T93" fmla="*/ 2147483646 h 398"/>
              <a:gd name="T94" fmla="*/ 2147483646 w 462"/>
              <a:gd name="T95" fmla="*/ 2147483646 h 398"/>
              <a:gd name="T96" fmla="*/ 2147483646 w 462"/>
              <a:gd name="T97" fmla="*/ 2147483646 h 398"/>
              <a:gd name="T98" fmla="*/ 2147483646 w 462"/>
              <a:gd name="T99" fmla="*/ 2147483646 h 398"/>
              <a:gd name="T100" fmla="*/ 2147483646 w 462"/>
              <a:gd name="T101" fmla="*/ 2147483646 h 398"/>
              <a:gd name="T102" fmla="*/ 2147483646 w 462"/>
              <a:gd name="T103" fmla="*/ 2147483646 h 398"/>
              <a:gd name="T104" fmla="*/ 2147483646 w 462"/>
              <a:gd name="T105" fmla="*/ 2147483646 h 398"/>
              <a:gd name="T106" fmla="*/ 2147483646 w 462"/>
              <a:gd name="T107" fmla="*/ 2147483646 h 398"/>
              <a:gd name="T108" fmla="*/ 2147483646 w 462"/>
              <a:gd name="T109" fmla="*/ 2147483646 h 398"/>
              <a:gd name="T110" fmla="*/ 2147483646 w 462"/>
              <a:gd name="T111" fmla="*/ 2147483646 h 398"/>
              <a:gd name="T112" fmla="*/ 2147483646 w 462"/>
              <a:gd name="T113" fmla="*/ 2147483646 h 398"/>
              <a:gd name="T114" fmla="*/ 2147483646 w 462"/>
              <a:gd name="T115" fmla="*/ 2147483646 h 398"/>
              <a:gd name="T116" fmla="*/ 2147483646 w 462"/>
              <a:gd name="T117" fmla="*/ 2147483646 h 398"/>
              <a:gd name="T118" fmla="*/ 2147483646 w 462"/>
              <a:gd name="T119" fmla="*/ 2147483646 h 39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462"/>
              <a:gd name="T181" fmla="*/ 0 h 398"/>
              <a:gd name="T182" fmla="*/ 462 w 462"/>
              <a:gd name="T183" fmla="*/ 398 h 39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462" h="398">
                <a:moveTo>
                  <a:pt x="460" y="308"/>
                </a:moveTo>
                <a:lnTo>
                  <a:pt x="460" y="308"/>
                </a:lnTo>
                <a:lnTo>
                  <a:pt x="460" y="282"/>
                </a:lnTo>
                <a:lnTo>
                  <a:pt x="462" y="242"/>
                </a:lnTo>
                <a:lnTo>
                  <a:pt x="460" y="196"/>
                </a:lnTo>
                <a:lnTo>
                  <a:pt x="456" y="158"/>
                </a:lnTo>
                <a:lnTo>
                  <a:pt x="449" y="139"/>
                </a:lnTo>
                <a:lnTo>
                  <a:pt x="439" y="117"/>
                </a:lnTo>
                <a:lnTo>
                  <a:pt x="423" y="92"/>
                </a:lnTo>
                <a:lnTo>
                  <a:pt x="406" y="68"/>
                </a:lnTo>
                <a:lnTo>
                  <a:pt x="391" y="44"/>
                </a:lnTo>
                <a:lnTo>
                  <a:pt x="376" y="24"/>
                </a:lnTo>
                <a:lnTo>
                  <a:pt x="362" y="9"/>
                </a:lnTo>
                <a:lnTo>
                  <a:pt x="356" y="0"/>
                </a:lnTo>
                <a:lnTo>
                  <a:pt x="339" y="9"/>
                </a:lnTo>
                <a:lnTo>
                  <a:pt x="310" y="18"/>
                </a:lnTo>
                <a:lnTo>
                  <a:pt x="276" y="26"/>
                </a:lnTo>
                <a:lnTo>
                  <a:pt x="234" y="33"/>
                </a:lnTo>
                <a:lnTo>
                  <a:pt x="191" y="40"/>
                </a:lnTo>
                <a:lnTo>
                  <a:pt x="147" y="46"/>
                </a:lnTo>
                <a:lnTo>
                  <a:pt x="108" y="51"/>
                </a:lnTo>
                <a:lnTo>
                  <a:pt x="76" y="53"/>
                </a:lnTo>
                <a:lnTo>
                  <a:pt x="67" y="62"/>
                </a:lnTo>
                <a:lnTo>
                  <a:pt x="58" y="70"/>
                </a:lnTo>
                <a:lnTo>
                  <a:pt x="47" y="79"/>
                </a:lnTo>
                <a:lnTo>
                  <a:pt x="36" y="88"/>
                </a:lnTo>
                <a:lnTo>
                  <a:pt x="26" y="97"/>
                </a:lnTo>
                <a:lnTo>
                  <a:pt x="17" y="103"/>
                </a:lnTo>
                <a:lnTo>
                  <a:pt x="6" y="110"/>
                </a:lnTo>
                <a:lnTo>
                  <a:pt x="0" y="112"/>
                </a:lnTo>
                <a:lnTo>
                  <a:pt x="4" y="132"/>
                </a:lnTo>
                <a:lnTo>
                  <a:pt x="10" y="167"/>
                </a:lnTo>
                <a:lnTo>
                  <a:pt x="21" y="213"/>
                </a:lnTo>
                <a:lnTo>
                  <a:pt x="32" y="262"/>
                </a:lnTo>
                <a:lnTo>
                  <a:pt x="43" y="310"/>
                </a:lnTo>
                <a:lnTo>
                  <a:pt x="56" y="352"/>
                </a:lnTo>
                <a:lnTo>
                  <a:pt x="67" y="383"/>
                </a:lnTo>
                <a:lnTo>
                  <a:pt x="76" y="398"/>
                </a:lnTo>
                <a:lnTo>
                  <a:pt x="86" y="396"/>
                </a:lnTo>
                <a:lnTo>
                  <a:pt x="104" y="394"/>
                </a:lnTo>
                <a:lnTo>
                  <a:pt x="119" y="389"/>
                </a:lnTo>
                <a:lnTo>
                  <a:pt x="139" y="387"/>
                </a:lnTo>
                <a:lnTo>
                  <a:pt x="156" y="385"/>
                </a:lnTo>
                <a:lnTo>
                  <a:pt x="171" y="381"/>
                </a:lnTo>
                <a:lnTo>
                  <a:pt x="182" y="378"/>
                </a:lnTo>
                <a:lnTo>
                  <a:pt x="191" y="376"/>
                </a:lnTo>
                <a:lnTo>
                  <a:pt x="199" y="361"/>
                </a:lnTo>
                <a:lnTo>
                  <a:pt x="210" y="339"/>
                </a:lnTo>
                <a:lnTo>
                  <a:pt x="230" y="317"/>
                </a:lnTo>
                <a:lnTo>
                  <a:pt x="256" y="295"/>
                </a:lnTo>
                <a:lnTo>
                  <a:pt x="291" y="282"/>
                </a:lnTo>
                <a:lnTo>
                  <a:pt x="336" y="275"/>
                </a:lnTo>
                <a:lnTo>
                  <a:pt x="393" y="284"/>
                </a:lnTo>
                <a:lnTo>
                  <a:pt x="460" y="308"/>
                </a:lnTo>
              </a:path>
            </a:pathLst>
          </a:custGeom>
          <a:solidFill>
            <a:srgbClr val="6B6B6B"/>
          </a:solidFill>
          <a:ln w="0" cap="sq">
            <a:solidFill>
              <a:srgbClr val="6B6B6B"/>
            </a:solidFill>
            <a:miter lim="800000"/>
            <a:headEnd/>
            <a:tailEnd/>
          </a:ln>
        </p:spPr>
        <p:txBody>
          <a:bodyPr/>
          <a:lstStyle/>
          <a:p>
            <a:endParaRPr lang="en-US"/>
          </a:p>
        </p:txBody>
      </p:sp>
      <p:sp>
        <p:nvSpPr>
          <p:cNvPr id="55310" name="Freeform 14">
            <a:extLst>
              <a:ext uri="{FF2B5EF4-FFF2-40B4-BE49-F238E27FC236}">
                <a16:creationId xmlns:a16="http://schemas.microsoft.com/office/drawing/2014/main" id="{76506D97-1686-5C4A-BE9A-EC6C37904F10}"/>
              </a:ext>
            </a:extLst>
          </p:cNvPr>
          <p:cNvSpPr>
            <a:spLocks/>
          </p:cNvSpPr>
          <p:nvPr/>
        </p:nvSpPr>
        <p:spPr bwMode="auto">
          <a:xfrm>
            <a:off x="4870450" y="2290763"/>
            <a:ext cx="738188" cy="814387"/>
          </a:xfrm>
          <a:custGeom>
            <a:avLst/>
            <a:gdLst>
              <a:gd name="T0" fmla="*/ 2147483646 w 465"/>
              <a:gd name="T1" fmla="*/ 2147483646 h 513"/>
              <a:gd name="T2" fmla="*/ 2147483646 w 465"/>
              <a:gd name="T3" fmla="*/ 2147483646 h 513"/>
              <a:gd name="T4" fmla="*/ 2147483646 w 465"/>
              <a:gd name="T5" fmla="*/ 2147483646 h 513"/>
              <a:gd name="T6" fmla="*/ 2147483646 w 465"/>
              <a:gd name="T7" fmla="*/ 2147483646 h 513"/>
              <a:gd name="T8" fmla="*/ 2147483646 w 465"/>
              <a:gd name="T9" fmla="*/ 2147483646 h 513"/>
              <a:gd name="T10" fmla="*/ 2147483646 w 465"/>
              <a:gd name="T11" fmla="*/ 2147483646 h 513"/>
              <a:gd name="T12" fmla="*/ 2147483646 w 465"/>
              <a:gd name="T13" fmla="*/ 2147483646 h 513"/>
              <a:gd name="T14" fmla="*/ 2147483646 w 465"/>
              <a:gd name="T15" fmla="*/ 2147483646 h 513"/>
              <a:gd name="T16" fmla="*/ 2147483646 w 465"/>
              <a:gd name="T17" fmla="*/ 2147483646 h 513"/>
              <a:gd name="T18" fmla="*/ 2147483646 w 465"/>
              <a:gd name="T19" fmla="*/ 2147483646 h 513"/>
              <a:gd name="T20" fmla="*/ 2147483646 w 465"/>
              <a:gd name="T21" fmla="*/ 2147483646 h 513"/>
              <a:gd name="T22" fmla="*/ 2147483646 w 465"/>
              <a:gd name="T23" fmla="*/ 2147483646 h 513"/>
              <a:gd name="T24" fmla="*/ 2147483646 w 465"/>
              <a:gd name="T25" fmla="*/ 2147483646 h 513"/>
              <a:gd name="T26" fmla="*/ 2147483646 w 465"/>
              <a:gd name="T27" fmla="*/ 2147483646 h 513"/>
              <a:gd name="T28" fmla="*/ 2147483646 w 465"/>
              <a:gd name="T29" fmla="*/ 2147483646 h 513"/>
              <a:gd name="T30" fmla="*/ 2147483646 w 465"/>
              <a:gd name="T31" fmla="*/ 2147483646 h 513"/>
              <a:gd name="T32" fmla="*/ 2147483646 w 465"/>
              <a:gd name="T33" fmla="*/ 2147483646 h 513"/>
              <a:gd name="T34" fmla="*/ 2147483646 w 465"/>
              <a:gd name="T35" fmla="*/ 2147483646 h 513"/>
              <a:gd name="T36" fmla="*/ 2147483646 w 465"/>
              <a:gd name="T37" fmla="*/ 2147483646 h 513"/>
              <a:gd name="T38" fmla="*/ 2147483646 w 465"/>
              <a:gd name="T39" fmla="*/ 2147483646 h 513"/>
              <a:gd name="T40" fmla="*/ 2147483646 w 465"/>
              <a:gd name="T41" fmla="*/ 2147483646 h 513"/>
              <a:gd name="T42" fmla="*/ 2147483646 w 465"/>
              <a:gd name="T43" fmla="*/ 2147483646 h 513"/>
              <a:gd name="T44" fmla="*/ 2147483646 w 465"/>
              <a:gd name="T45" fmla="*/ 2147483646 h 513"/>
              <a:gd name="T46" fmla="*/ 2147483646 w 465"/>
              <a:gd name="T47" fmla="*/ 2147483646 h 513"/>
              <a:gd name="T48" fmla="*/ 2147483646 w 465"/>
              <a:gd name="T49" fmla="*/ 2147483646 h 513"/>
              <a:gd name="T50" fmla="*/ 2147483646 w 465"/>
              <a:gd name="T51" fmla="*/ 2147483646 h 513"/>
              <a:gd name="T52" fmla="*/ 2147483646 w 465"/>
              <a:gd name="T53" fmla="*/ 2147483646 h 513"/>
              <a:gd name="T54" fmla="*/ 2147483646 w 465"/>
              <a:gd name="T55" fmla="*/ 2147483646 h 513"/>
              <a:gd name="T56" fmla="*/ 2147483646 w 465"/>
              <a:gd name="T57" fmla="*/ 2147483646 h 513"/>
              <a:gd name="T58" fmla="*/ 2147483646 w 465"/>
              <a:gd name="T59" fmla="*/ 2147483646 h 513"/>
              <a:gd name="T60" fmla="*/ 2147483646 w 465"/>
              <a:gd name="T61" fmla="*/ 2147483646 h 513"/>
              <a:gd name="T62" fmla="*/ 2147483646 w 465"/>
              <a:gd name="T63" fmla="*/ 2147483646 h 513"/>
              <a:gd name="T64" fmla="*/ 2147483646 w 465"/>
              <a:gd name="T65" fmla="*/ 2147483646 h 513"/>
              <a:gd name="T66" fmla="*/ 2147483646 w 465"/>
              <a:gd name="T67" fmla="*/ 2147483646 h 513"/>
              <a:gd name="T68" fmla="*/ 2147483646 w 465"/>
              <a:gd name="T69" fmla="*/ 2147483646 h 513"/>
              <a:gd name="T70" fmla="*/ 2147483646 w 465"/>
              <a:gd name="T71" fmla="*/ 2147483646 h 513"/>
              <a:gd name="T72" fmla="*/ 2147483646 w 465"/>
              <a:gd name="T73" fmla="*/ 2147483646 h 513"/>
              <a:gd name="T74" fmla="*/ 2147483646 w 465"/>
              <a:gd name="T75" fmla="*/ 2147483646 h 513"/>
              <a:gd name="T76" fmla="*/ 2147483646 w 465"/>
              <a:gd name="T77" fmla="*/ 2147483646 h 513"/>
              <a:gd name="T78" fmla="*/ 2147483646 w 465"/>
              <a:gd name="T79" fmla="*/ 2147483646 h 513"/>
              <a:gd name="T80" fmla="*/ 2147483646 w 465"/>
              <a:gd name="T81" fmla="*/ 2147483646 h 513"/>
              <a:gd name="T82" fmla="*/ 2147483646 w 465"/>
              <a:gd name="T83" fmla="*/ 2147483646 h 513"/>
              <a:gd name="T84" fmla="*/ 2147483646 w 465"/>
              <a:gd name="T85" fmla="*/ 2147483646 h 513"/>
              <a:gd name="T86" fmla="*/ 2147483646 w 465"/>
              <a:gd name="T87" fmla="*/ 2147483646 h 513"/>
              <a:gd name="T88" fmla="*/ 2147483646 w 465"/>
              <a:gd name="T89" fmla="*/ 2147483646 h 513"/>
              <a:gd name="T90" fmla="*/ 2147483646 w 465"/>
              <a:gd name="T91" fmla="*/ 2147483646 h 513"/>
              <a:gd name="T92" fmla="*/ 2147483646 w 465"/>
              <a:gd name="T93" fmla="*/ 2147483646 h 513"/>
              <a:gd name="T94" fmla="*/ 2147483646 w 465"/>
              <a:gd name="T95" fmla="*/ 0 h 513"/>
              <a:gd name="T96" fmla="*/ 2147483646 w 465"/>
              <a:gd name="T97" fmla="*/ 2147483646 h 513"/>
              <a:gd name="T98" fmla="*/ 2147483646 w 465"/>
              <a:gd name="T99" fmla="*/ 2147483646 h 513"/>
              <a:gd name="T100" fmla="*/ 2147483646 w 465"/>
              <a:gd name="T101" fmla="*/ 2147483646 h 513"/>
              <a:gd name="T102" fmla="*/ 2147483646 w 465"/>
              <a:gd name="T103" fmla="*/ 2147483646 h 513"/>
              <a:gd name="T104" fmla="*/ 2147483646 w 465"/>
              <a:gd name="T105" fmla="*/ 2147483646 h 513"/>
              <a:gd name="T106" fmla="*/ 2147483646 w 465"/>
              <a:gd name="T107" fmla="*/ 2147483646 h 513"/>
              <a:gd name="T108" fmla="*/ 2147483646 w 465"/>
              <a:gd name="T109" fmla="*/ 2147483646 h 513"/>
              <a:gd name="T110" fmla="*/ 2147483646 w 465"/>
              <a:gd name="T111" fmla="*/ 2147483646 h 51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65"/>
              <a:gd name="T169" fmla="*/ 0 h 513"/>
              <a:gd name="T170" fmla="*/ 465 w 465"/>
              <a:gd name="T171" fmla="*/ 513 h 51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65" h="513">
                <a:moveTo>
                  <a:pt x="437" y="247"/>
                </a:moveTo>
                <a:lnTo>
                  <a:pt x="430" y="267"/>
                </a:lnTo>
                <a:lnTo>
                  <a:pt x="419" y="295"/>
                </a:lnTo>
                <a:lnTo>
                  <a:pt x="409" y="330"/>
                </a:lnTo>
                <a:lnTo>
                  <a:pt x="398" y="370"/>
                </a:lnTo>
                <a:lnTo>
                  <a:pt x="385" y="407"/>
                </a:lnTo>
                <a:lnTo>
                  <a:pt x="374" y="443"/>
                </a:lnTo>
                <a:lnTo>
                  <a:pt x="363" y="467"/>
                </a:lnTo>
                <a:lnTo>
                  <a:pt x="354" y="480"/>
                </a:lnTo>
                <a:lnTo>
                  <a:pt x="348" y="487"/>
                </a:lnTo>
                <a:lnTo>
                  <a:pt x="341" y="495"/>
                </a:lnTo>
                <a:lnTo>
                  <a:pt x="335" y="504"/>
                </a:lnTo>
                <a:lnTo>
                  <a:pt x="326" y="511"/>
                </a:lnTo>
                <a:lnTo>
                  <a:pt x="317" y="513"/>
                </a:lnTo>
                <a:lnTo>
                  <a:pt x="306" y="511"/>
                </a:lnTo>
                <a:lnTo>
                  <a:pt x="293" y="504"/>
                </a:lnTo>
                <a:lnTo>
                  <a:pt x="278" y="489"/>
                </a:lnTo>
                <a:lnTo>
                  <a:pt x="261" y="469"/>
                </a:lnTo>
                <a:lnTo>
                  <a:pt x="241" y="451"/>
                </a:lnTo>
                <a:lnTo>
                  <a:pt x="224" y="434"/>
                </a:lnTo>
                <a:lnTo>
                  <a:pt x="206" y="418"/>
                </a:lnTo>
                <a:lnTo>
                  <a:pt x="191" y="405"/>
                </a:lnTo>
                <a:lnTo>
                  <a:pt x="176" y="392"/>
                </a:lnTo>
                <a:lnTo>
                  <a:pt x="165" y="383"/>
                </a:lnTo>
                <a:lnTo>
                  <a:pt x="159" y="374"/>
                </a:lnTo>
                <a:lnTo>
                  <a:pt x="150" y="363"/>
                </a:lnTo>
                <a:lnTo>
                  <a:pt x="137" y="346"/>
                </a:lnTo>
                <a:lnTo>
                  <a:pt x="119" y="324"/>
                </a:lnTo>
                <a:lnTo>
                  <a:pt x="102" y="297"/>
                </a:lnTo>
                <a:lnTo>
                  <a:pt x="85" y="275"/>
                </a:lnTo>
                <a:lnTo>
                  <a:pt x="69" y="253"/>
                </a:lnTo>
                <a:lnTo>
                  <a:pt x="59" y="238"/>
                </a:lnTo>
                <a:lnTo>
                  <a:pt x="52" y="229"/>
                </a:lnTo>
                <a:lnTo>
                  <a:pt x="48" y="220"/>
                </a:lnTo>
                <a:lnTo>
                  <a:pt x="46" y="212"/>
                </a:lnTo>
                <a:lnTo>
                  <a:pt x="43" y="203"/>
                </a:lnTo>
                <a:lnTo>
                  <a:pt x="37" y="194"/>
                </a:lnTo>
                <a:lnTo>
                  <a:pt x="28" y="183"/>
                </a:lnTo>
                <a:lnTo>
                  <a:pt x="17" y="165"/>
                </a:lnTo>
                <a:lnTo>
                  <a:pt x="6" y="143"/>
                </a:lnTo>
                <a:lnTo>
                  <a:pt x="0" y="119"/>
                </a:lnTo>
                <a:lnTo>
                  <a:pt x="2" y="108"/>
                </a:lnTo>
                <a:lnTo>
                  <a:pt x="11" y="95"/>
                </a:lnTo>
                <a:lnTo>
                  <a:pt x="22" y="82"/>
                </a:lnTo>
                <a:lnTo>
                  <a:pt x="37" y="71"/>
                </a:lnTo>
                <a:lnTo>
                  <a:pt x="54" y="62"/>
                </a:lnTo>
                <a:lnTo>
                  <a:pt x="67" y="53"/>
                </a:lnTo>
                <a:lnTo>
                  <a:pt x="76" y="49"/>
                </a:lnTo>
                <a:lnTo>
                  <a:pt x="80" y="47"/>
                </a:lnTo>
                <a:lnTo>
                  <a:pt x="83" y="44"/>
                </a:lnTo>
                <a:lnTo>
                  <a:pt x="85" y="38"/>
                </a:lnTo>
                <a:lnTo>
                  <a:pt x="89" y="31"/>
                </a:lnTo>
                <a:lnTo>
                  <a:pt x="93" y="29"/>
                </a:lnTo>
                <a:lnTo>
                  <a:pt x="100" y="29"/>
                </a:lnTo>
                <a:lnTo>
                  <a:pt x="106" y="31"/>
                </a:lnTo>
                <a:lnTo>
                  <a:pt x="115" y="33"/>
                </a:lnTo>
                <a:lnTo>
                  <a:pt x="122" y="36"/>
                </a:lnTo>
                <a:lnTo>
                  <a:pt x="128" y="36"/>
                </a:lnTo>
                <a:lnTo>
                  <a:pt x="135" y="38"/>
                </a:lnTo>
                <a:lnTo>
                  <a:pt x="139" y="40"/>
                </a:lnTo>
                <a:lnTo>
                  <a:pt x="143" y="44"/>
                </a:lnTo>
                <a:lnTo>
                  <a:pt x="146" y="58"/>
                </a:lnTo>
                <a:lnTo>
                  <a:pt x="146" y="77"/>
                </a:lnTo>
                <a:lnTo>
                  <a:pt x="143" y="102"/>
                </a:lnTo>
                <a:lnTo>
                  <a:pt x="139" y="121"/>
                </a:lnTo>
                <a:lnTo>
                  <a:pt x="139" y="135"/>
                </a:lnTo>
                <a:lnTo>
                  <a:pt x="141" y="152"/>
                </a:lnTo>
                <a:lnTo>
                  <a:pt x="146" y="170"/>
                </a:lnTo>
                <a:lnTo>
                  <a:pt x="150" y="187"/>
                </a:lnTo>
                <a:lnTo>
                  <a:pt x="154" y="207"/>
                </a:lnTo>
                <a:lnTo>
                  <a:pt x="165" y="225"/>
                </a:lnTo>
                <a:lnTo>
                  <a:pt x="178" y="242"/>
                </a:lnTo>
                <a:lnTo>
                  <a:pt x="196" y="258"/>
                </a:lnTo>
                <a:lnTo>
                  <a:pt x="213" y="271"/>
                </a:lnTo>
                <a:lnTo>
                  <a:pt x="232" y="282"/>
                </a:lnTo>
                <a:lnTo>
                  <a:pt x="250" y="293"/>
                </a:lnTo>
                <a:lnTo>
                  <a:pt x="263" y="302"/>
                </a:lnTo>
                <a:lnTo>
                  <a:pt x="261" y="295"/>
                </a:lnTo>
                <a:lnTo>
                  <a:pt x="256" y="284"/>
                </a:lnTo>
                <a:lnTo>
                  <a:pt x="254" y="275"/>
                </a:lnTo>
                <a:lnTo>
                  <a:pt x="250" y="262"/>
                </a:lnTo>
                <a:lnTo>
                  <a:pt x="259" y="236"/>
                </a:lnTo>
                <a:lnTo>
                  <a:pt x="269" y="207"/>
                </a:lnTo>
                <a:lnTo>
                  <a:pt x="280" y="181"/>
                </a:lnTo>
                <a:lnTo>
                  <a:pt x="287" y="161"/>
                </a:lnTo>
                <a:lnTo>
                  <a:pt x="287" y="146"/>
                </a:lnTo>
                <a:lnTo>
                  <a:pt x="287" y="126"/>
                </a:lnTo>
                <a:lnTo>
                  <a:pt x="285" y="104"/>
                </a:lnTo>
                <a:lnTo>
                  <a:pt x="291" y="80"/>
                </a:lnTo>
                <a:lnTo>
                  <a:pt x="298" y="66"/>
                </a:lnTo>
                <a:lnTo>
                  <a:pt x="304" y="51"/>
                </a:lnTo>
                <a:lnTo>
                  <a:pt x="313" y="36"/>
                </a:lnTo>
                <a:lnTo>
                  <a:pt x="324" y="22"/>
                </a:lnTo>
                <a:lnTo>
                  <a:pt x="337" y="11"/>
                </a:lnTo>
                <a:lnTo>
                  <a:pt x="354" y="3"/>
                </a:lnTo>
                <a:lnTo>
                  <a:pt x="374" y="0"/>
                </a:lnTo>
                <a:lnTo>
                  <a:pt x="398" y="5"/>
                </a:lnTo>
                <a:lnTo>
                  <a:pt x="422" y="16"/>
                </a:lnTo>
                <a:lnTo>
                  <a:pt x="439" y="29"/>
                </a:lnTo>
                <a:lnTo>
                  <a:pt x="450" y="49"/>
                </a:lnTo>
                <a:lnTo>
                  <a:pt x="458" y="69"/>
                </a:lnTo>
                <a:lnTo>
                  <a:pt x="463" y="88"/>
                </a:lnTo>
                <a:lnTo>
                  <a:pt x="465" y="108"/>
                </a:lnTo>
                <a:lnTo>
                  <a:pt x="465" y="126"/>
                </a:lnTo>
                <a:lnTo>
                  <a:pt x="463" y="141"/>
                </a:lnTo>
                <a:lnTo>
                  <a:pt x="456" y="165"/>
                </a:lnTo>
                <a:lnTo>
                  <a:pt x="450" y="185"/>
                </a:lnTo>
                <a:lnTo>
                  <a:pt x="443" y="201"/>
                </a:lnTo>
                <a:lnTo>
                  <a:pt x="437" y="212"/>
                </a:lnTo>
                <a:lnTo>
                  <a:pt x="432" y="220"/>
                </a:lnTo>
                <a:lnTo>
                  <a:pt x="432" y="229"/>
                </a:lnTo>
                <a:lnTo>
                  <a:pt x="435" y="238"/>
                </a:lnTo>
                <a:lnTo>
                  <a:pt x="437" y="247"/>
                </a:lnTo>
                <a:close/>
              </a:path>
            </a:pathLst>
          </a:custGeom>
          <a:solidFill>
            <a:srgbClr val="6B6B6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311" name="Freeform 15">
            <a:extLst>
              <a:ext uri="{FF2B5EF4-FFF2-40B4-BE49-F238E27FC236}">
                <a16:creationId xmlns:a16="http://schemas.microsoft.com/office/drawing/2014/main" id="{DE063AB2-0ADB-BB44-8F91-38989236BCAB}"/>
              </a:ext>
            </a:extLst>
          </p:cNvPr>
          <p:cNvSpPr>
            <a:spLocks/>
          </p:cNvSpPr>
          <p:nvPr/>
        </p:nvSpPr>
        <p:spPr bwMode="auto">
          <a:xfrm>
            <a:off x="4876800" y="2286000"/>
            <a:ext cx="738188" cy="814388"/>
          </a:xfrm>
          <a:custGeom>
            <a:avLst/>
            <a:gdLst>
              <a:gd name="T0" fmla="*/ 2147483646 w 465"/>
              <a:gd name="T1" fmla="*/ 2147483646 h 513"/>
              <a:gd name="T2" fmla="*/ 2147483646 w 465"/>
              <a:gd name="T3" fmla="*/ 2147483646 h 513"/>
              <a:gd name="T4" fmla="*/ 2147483646 w 465"/>
              <a:gd name="T5" fmla="*/ 2147483646 h 513"/>
              <a:gd name="T6" fmla="*/ 2147483646 w 465"/>
              <a:gd name="T7" fmla="*/ 2147483646 h 513"/>
              <a:gd name="T8" fmla="*/ 2147483646 w 465"/>
              <a:gd name="T9" fmla="*/ 2147483646 h 513"/>
              <a:gd name="T10" fmla="*/ 2147483646 w 465"/>
              <a:gd name="T11" fmla="*/ 2147483646 h 513"/>
              <a:gd name="T12" fmla="*/ 2147483646 w 465"/>
              <a:gd name="T13" fmla="*/ 2147483646 h 513"/>
              <a:gd name="T14" fmla="*/ 2147483646 w 465"/>
              <a:gd name="T15" fmla="*/ 2147483646 h 513"/>
              <a:gd name="T16" fmla="*/ 2147483646 w 465"/>
              <a:gd name="T17" fmla="*/ 2147483646 h 513"/>
              <a:gd name="T18" fmla="*/ 2147483646 w 465"/>
              <a:gd name="T19" fmla="*/ 2147483646 h 513"/>
              <a:gd name="T20" fmla="*/ 2147483646 w 465"/>
              <a:gd name="T21" fmla="*/ 2147483646 h 513"/>
              <a:gd name="T22" fmla="*/ 2147483646 w 465"/>
              <a:gd name="T23" fmla="*/ 2147483646 h 513"/>
              <a:gd name="T24" fmla="*/ 2147483646 w 465"/>
              <a:gd name="T25" fmla="*/ 2147483646 h 513"/>
              <a:gd name="T26" fmla="*/ 2147483646 w 465"/>
              <a:gd name="T27" fmla="*/ 2147483646 h 513"/>
              <a:gd name="T28" fmla="*/ 2147483646 w 465"/>
              <a:gd name="T29" fmla="*/ 2147483646 h 513"/>
              <a:gd name="T30" fmla="*/ 0 w 465"/>
              <a:gd name="T31" fmla="*/ 2147483646 h 513"/>
              <a:gd name="T32" fmla="*/ 2147483646 w 465"/>
              <a:gd name="T33" fmla="*/ 2147483646 h 513"/>
              <a:gd name="T34" fmla="*/ 2147483646 w 465"/>
              <a:gd name="T35" fmla="*/ 2147483646 h 513"/>
              <a:gd name="T36" fmla="*/ 2147483646 w 465"/>
              <a:gd name="T37" fmla="*/ 2147483646 h 513"/>
              <a:gd name="T38" fmla="*/ 2147483646 w 465"/>
              <a:gd name="T39" fmla="*/ 2147483646 h 513"/>
              <a:gd name="T40" fmla="*/ 2147483646 w 465"/>
              <a:gd name="T41" fmla="*/ 2147483646 h 513"/>
              <a:gd name="T42" fmla="*/ 2147483646 w 465"/>
              <a:gd name="T43" fmla="*/ 2147483646 h 513"/>
              <a:gd name="T44" fmla="*/ 2147483646 w 465"/>
              <a:gd name="T45" fmla="*/ 2147483646 h 513"/>
              <a:gd name="T46" fmla="*/ 2147483646 w 465"/>
              <a:gd name="T47" fmla="*/ 2147483646 h 513"/>
              <a:gd name="T48" fmla="*/ 2147483646 w 465"/>
              <a:gd name="T49" fmla="*/ 2147483646 h 513"/>
              <a:gd name="T50" fmla="*/ 2147483646 w 465"/>
              <a:gd name="T51" fmla="*/ 2147483646 h 513"/>
              <a:gd name="T52" fmla="*/ 2147483646 w 465"/>
              <a:gd name="T53" fmla="*/ 2147483646 h 513"/>
              <a:gd name="T54" fmla="*/ 2147483646 w 465"/>
              <a:gd name="T55" fmla="*/ 2147483646 h 513"/>
              <a:gd name="T56" fmla="*/ 2147483646 w 465"/>
              <a:gd name="T57" fmla="*/ 2147483646 h 513"/>
              <a:gd name="T58" fmla="*/ 2147483646 w 465"/>
              <a:gd name="T59" fmla="*/ 2147483646 h 513"/>
              <a:gd name="T60" fmla="*/ 2147483646 w 465"/>
              <a:gd name="T61" fmla="*/ 2147483646 h 513"/>
              <a:gd name="T62" fmla="*/ 2147483646 w 465"/>
              <a:gd name="T63" fmla="*/ 2147483646 h 513"/>
              <a:gd name="T64" fmla="*/ 2147483646 w 465"/>
              <a:gd name="T65" fmla="*/ 2147483646 h 513"/>
              <a:gd name="T66" fmla="*/ 2147483646 w 465"/>
              <a:gd name="T67" fmla="*/ 2147483646 h 513"/>
              <a:gd name="T68" fmla="*/ 2147483646 w 465"/>
              <a:gd name="T69" fmla="*/ 2147483646 h 513"/>
              <a:gd name="T70" fmla="*/ 2147483646 w 465"/>
              <a:gd name="T71" fmla="*/ 2147483646 h 513"/>
              <a:gd name="T72" fmla="*/ 2147483646 w 465"/>
              <a:gd name="T73" fmla="*/ 2147483646 h 513"/>
              <a:gd name="T74" fmla="*/ 2147483646 w 465"/>
              <a:gd name="T75" fmla="*/ 2147483646 h 513"/>
              <a:gd name="T76" fmla="*/ 2147483646 w 465"/>
              <a:gd name="T77" fmla="*/ 2147483646 h 513"/>
              <a:gd name="T78" fmla="*/ 2147483646 w 465"/>
              <a:gd name="T79" fmla="*/ 2147483646 h 513"/>
              <a:gd name="T80" fmla="*/ 2147483646 w 465"/>
              <a:gd name="T81" fmla="*/ 2147483646 h 513"/>
              <a:gd name="T82" fmla="*/ 2147483646 w 465"/>
              <a:gd name="T83" fmla="*/ 2147483646 h 513"/>
              <a:gd name="T84" fmla="*/ 2147483646 w 465"/>
              <a:gd name="T85" fmla="*/ 2147483646 h 513"/>
              <a:gd name="T86" fmla="*/ 2147483646 w 465"/>
              <a:gd name="T87" fmla="*/ 2147483646 h 51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65"/>
              <a:gd name="T133" fmla="*/ 0 h 513"/>
              <a:gd name="T134" fmla="*/ 465 w 465"/>
              <a:gd name="T135" fmla="*/ 513 h 51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65" h="513">
                <a:moveTo>
                  <a:pt x="437" y="247"/>
                </a:moveTo>
                <a:lnTo>
                  <a:pt x="437" y="247"/>
                </a:lnTo>
                <a:lnTo>
                  <a:pt x="430" y="267"/>
                </a:lnTo>
                <a:lnTo>
                  <a:pt x="419" y="295"/>
                </a:lnTo>
                <a:lnTo>
                  <a:pt x="409" y="330"/>
                </a:lnTo>
                <a:lnTo>
                  <a:pt x="398" y="370"/>
                </a:lnTo>
                <a:lnTo>
                  <a:pt x="385" y="407"/>
                </a:lnTo>
                <a:lnTo>
                  <a:pt x="374" y="443"/>
                </a:lnTo>
                <a:lnTo>
                  <a:pt x="363" y="467"/>
                </a:lnTo>
                <a:lnTo>
                  <a:pt x="354" y="480"/>
                </a:lnTo>
                <a:lnTo>
                  <a:pt x="348" y="487"/>
                </a:lnTo>
                <a:lnTo>
                  <a:pt x="341" y="495"/>
                </a:lnTo>
                <a:lnTo>
                  <a:pt x="335" y="504"/>
                </a:lnTo>
                <a:lnTo>
                  <a:pt x="326" y="511"/>
                </a:lnTo>
                <a:lnTo>
                  <a:pt x="317" y="513"/>
                </a:lnTo>
                <a:lnTo>
                  <a:pt x="306" y="511"/>
                </a:lnTo>
                <a:lnTo>
                  <a:pt x="293" y="504"/>
                </a:lnTo>
                <a:lnTo>
                  <a:pt x="278" y="489"/>
                </a:lnTo>
                <a:lnTo>
                  <a:pt x="261" y="469"/>
                </a:lnTo>
                <a:lnTo>
                  <a:pt x="241" y="451"/>
                </a:lnTo>
                <a:lnTo>
                  <a:pt x="224" y="434"/>
                </a:lnTo>
                <a:lnTo>
                  <a:pt x="206" y="418"/>
                </a:lnTo>
                <a:lnTo>
                  <a:pt x="191" y="405"/>
                </a:lnTo>
                <a:lnTo>
                  <a:pt x="176" y="392"/>
                </a:lnTo>
                <a:lnTo>
                  <a:pt x="165" y="383"/>
                </a:lnTo>
                <a:lnTo>
                  <a:pt x="159" y="374"/>
                </a:lnTo>
                <a:lnTo>
                  <a:pt x="150" y="363"/>
                </a:lnTo>
                <a:lnTo>
                  <a:pt x="137" y="346"/>
                </a:lnTo>
                <a:lnTo>
                  <a:pt x="119" y="324"/>
                </a:lnTo>
                <a:lnTo>
                  <a:pt x="102" y="297"/>
                </a:lnTo>
                <a:lnTo>
                  <a:pt x="85" y="275"/>
                </a:lnTo>
                <a:lnTo>
                  <a:pt x="69" y="253"/>
                </a:lnTo>
                <a:lnTo>
                  <a:pt x="59" y="238"/>
                </a:lnTo>
                <a:lnTo>
                  <a:pt x="52" y="229"/>
                </a:lnTo>
                <a:lnTo>
                  <a:pt x="48" y="220"/>
                </a:lnTo>
                <a:lnTo>
                  <a:pt x="46" y="212"/>
                </a:lnTo>
                <a:lnTo>
                  <a:pt x="43" y="203"/>
                </a:lnTo>
                <a:lnTo>
                  <a:pt x="37" y="194"/>
                </a:lnTo>
                <a:lnTo>
                  <a:pt x="28" y="183"/>
                </a:lnTo>
                <a:lnTo>
                  <a:pt x="17" y="165"/>
                </a:lnTo>
                <a:lnTo>
                  <a:pt x="6" y="143"/>
                </a:lnTo>
                <a:lnTo>
                  <a:pt x="0" y="119"/>
                </a:lnTo>
                <a:lnTo>
                  <a:pt x="2" y="108"/>
                </a:lnTo>
                <a:lnTo>
                  <a:pt x="11" y="95"/>
                </a:lnTo>
                <a:lnTo>
                  <a:pt x="22" y="82"/>
                </a:lnTo>
                <a:lnTo>
                  <a:pt x="37" y="71"/>
                </a:lnTo>
                <a:lnTo>
                  <a:pt x="54" y="62"/>
                </a:lnTo>
                <a:lnTo>
                  <a:pt x="67" y="53"/>
                </a:lnTo>
                <a:lnTo>
                  <a:pt x="76" y="49"/>
                </a:lnTo>
                <a:lnTo>
                  <a:pt x="80" y="47"/>
                </a:lnTo>
                <a:lnTo>
                  <a:pt x="83" y="44"/>
                </a:lnTo>
                <a:lnTo>
                  <a:pt x="85" y="38"/>
                </a:lnTo>
                <a:lnTo>
                  <a:pt x="89" y="31"/>
                </a:lnTo>
                <a:lnTo>
                  <a:pt x="93" y="29"/>
                </a:lnTo>
                <a:lnTo>
                  <a:pt x="100" y="29"/>
                </a:lnTo>
                <a:lnTo>
                  <a:pt x="106" y="31"/>
                </a:lnTo>
                <a:lnTo>
                  <a:pt x="115" y="33"/>
                </a:lnTo>
                <a:lnTo>
                  <a:pt x="122" y="36"/>
                </a:lnTo>
                <a:lnTo>
                  <a:pt x="128" y="36"/>
                </a:lnTo>
                <a:lnTo>
                  <a:pt x="135" y="38"/>
                </a:lnTo>
                <a:lnTo>
                  <a:pt x="139" y="40"/>
                </a:lnTo>
                <a:lnTo>
                  <a:pt x="143" y="44"/>
                </a:lnTo>
                <a:lnTo>
                  <a:pt x="146" y="58"/>
                </a:lnTo>
                <a:lnTo>
                  <a:pt x="146" y="77"/>
                </a:lnTo>
                <a:lnTo>
                  <a:pt x="143" y="102"/>
                </a:lnTo>
                <a:lnTo>
                  <a:pt x="139" y="121"/>
                </a:lnTo>
                <a:lnTo>
                  <a:pt x="139" y="135"/>
                </a:lnTo>
                <a:lnTo>
                  <a:pt x="141" y="152"/>
                </a:lnTo>
                <a:lnTo>
                  <a:pt x="146" y="170"/>
                </a:lnTo>
                <a:lnTo>
                  <a:pt x="150" y="187"/>
                </a:lnTo>
                <a:lnTo>
                  <a:pt x="154" y="207"/>
                </a:lnTo>
                <a:lnTo>
                  <a:pt x="165" y="225"/>
                </a:lnTo>
                <a:lnTo>
                  <a:pt x="178" y="242"/>
                </a:lnTo>
                <a:lnTo>
                  <a:pt x="196" y="258"/>
                </a:lnTo>
                <a:lnTo>
                  <a:pt x="213" y="271"/>
                </a:lnTo>
                <a:lnTo>
                  <a:pt x="232" y="282"/>
                </a:lnTo>
                <a:lnTo>
                  <a:pt x="250" y="293"/>
                </a:lnTo>
                <a:lnTo>
                  <a:pt x="263" y="302"/>
                </a:lnTo>
                <a:lnTo>
                  <a:pt x="261" y="295"/>
                </a:lnTo>
                <a:lnTo>
                  <a:pt x="256" y="284"/>
                </a:lnTo>
                <a:lnTo>
                  <a:pt x="254" y="275"/>
                </a:lnTo>
                <a:lnTo>
                  <a:pt x="250" y="262"/>
                </a:lnTo>
                <a:lnTo>
                  <a:pt x="259" y="236"/>
                </a:lnTo>
                <a:lnTo>
                  <a:pt x="269" y="207"/>
                </a:lnTo>
                <a:lnTo>
                  <a:pt x="280" y="181"/>
                </a:lnTo>
                <a:lnTo>
                  <a:pt x="287" y="161"/>
                </a:lnTo>
                <a:lnTo>
                  <a:pt x="287" y="146"/>
                </a:lnTo>
                <a:lnTo>
                  <a:pt x="287" y="126"/>
                </a:lnTo>
                <a:lnTo>
                  <a:pt x="285" y="104"/>
                </a:lnTo>
                <a:lnTo>
                  <a:pt x="291" y="80"/>
                </a:lnTo>
                <a:lnTo>
                  <a:pt x="298" y="66"/>
                </a:lnTo>
                <a:lnTo>
                  <a:pt x="304" y="51"/>
                </a:lnTo>
                <a:lnTo>
                  <a:pt x="313" y="36"/>
                </a:lnTo>
                <a:lnTo>
                  <a:pt x="324" y="22"/>
                </a:lnTo>
                <a:lnTo>
                  <a:pt x="337" y="11"/>
                </a:lnTo>
                <a:lnTo>
                  <a:pt x="354" y="3"/>
                </a:lnTo>
                <a:lnTo>
                  <a:pt x="374" y="0"/>
                </a:lnTo>
                <a:lnTo>
                  <a:pt x="398" y="5"/>
                </a:lnTo>
                <a:lnTo>
                  <a:pt x="422" y="16"/>
                </a:lnTo>
                <a:lnTo>
                  <a:pt x="439" y="29"/>
                </a:lnTo>
                <a:lnTo>
                  <a:pt x="450" y="49"/>
                </a:lnTo>
                <a:lnTo>
                  <a:pt x="458" y="69"/>
                </a:lnTo>
                <a:lnTo>
                  <a:pt x="463" y="88"/>
                </a:lnTo>
                <a:lnTo>
                  <a:pt x="465" y="108"/>
                </a:lnTo>
                <a:lnTo>
                  <a:pt x="465" y="126"/>
                </a:lnTo>
                <a:lnTo>
                  <a:pt x="463" y="141"/>
                </a:lnTo>
                <a:lnTo>
                  <a:pt x="456" y="165"/>
                </a:lnTo>
                <a:lnTo>
                  <a:pt x="450" y="185"/>
                </a:lnTo>
                <a:lnTo>
                  <a:pt x="443" y="201"/>
                </a:lnTo>
                <a:lnTo>
                  <a:pt x="437" y="212"/>
                </a:lnTo>
                <a:lnTo>
                  <a:pt x="432" y="220"/>
                </a:lnTo>
                <a:lnTo>
                  <a:pt x="432" y="229"/>
                </a:lnTo>
                <a:lnTo>
                  <a:pt x="435" y="238"/>
                </a:lnTo>
                <a:lnTo>
                  <a:pt x="437" y="2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cap="sq">
                <a:solidFill>
                  <a:srgbClr val="000000"/>
                </a:solidFill>
                <a:miter lim="800000"/>
                <a:headEnd/>
                <a:tailEnd/>
              </a14:hiddenLine>
            </a:ext>
          </a:extLst>
        </p:spPr>
        <p:txBody>
          <a:bodyPr/>
          <a:lstStyle/>
          <a:p>
            <a:endParaRPr lang="en-US"/>
          </a:p>
        </p:txBody>
      </p:sp>
      <p:sp>
        <p:nvSpPr>
          <p:cNvPr id="55312" name="Freeform 16">
            <a:extLst>
              <a:ext uri="{FF2B5EF4-FFF2-40B4-BE49-F238E27FC236}">
                <a16:creationId xmlns:a16="http://schemas.microsoft.com/office/drawing/2014/main" id="{BA33A35C-9DC4-BC4D-9D00-E68C701B8701}"/>
              </a:ext>
            </a:extLst>
          </p:cNvPr>
          <p:cNvSpPr>
            <a:spLocks/>
          </p:cNvSpPr>
          <p:nvPr/>
        </p:nvSpPr>
        <p:spPr bwMode="auto">
          <a:xfrm>
            <a:off x="5294313" y="1628775"/>
            <a:ext cx="420687" cy="481013"/>
          </a:xfrm>
          <a:custGeom>
            <a:avLst/>
            <a:gdLst>
              <a:gd name="T0" fmla="*/ 2147483646 w 265"/>
              <a:gd name="T1" fmla="*/ 2147483646 h 303"/>
              <a:gd name="T2" fmla="*/ 0 w 265"/>
              <a:gd name="T3" fmla="*/ 2147483646 h 303"/>
              <a:gd name="T4" fmla="*/ 2147483646 w 265"/>
              <a:gd name="T5" fmla="*/ 2147483646 h 303"/>
              <a:gd name="T6" fmla="*/ 2147483646 w 265"/>
              <a:gd name="T7" fmla="*/ 2147483646 h 303"/>
              <a:gd name="T8" fmla="*/ 2147483646 w 265"/>
              <a:gd name="T9" fmla="*/ 2147483646 h 303"/>
              <a:gd name="T10" fmla="*/ 2147483646 w 265"/>
              <a:gd name="T11" fmla="*/ 0 h 303"/>
              <a:gd name="T12" fmla="*/ 2147483646 w 265"/>
              <a:gd name="T13" fmla="*/ 2147483646 h 303"/>
              <a:gd name="T14" fmla="*/ 2147483646 w 265"/>
              <a:gd name="T15" fmla="*/ 2147483646 h 303"/>
              <a:gd name="T16" fmla="*/ 2147483646 w 265"/>
              <a:gd name="T17" fmla="*/ 2147483646 h 303"/>
              <a:gd name="T18" fmla="*/ 2147483646 w 265"/>
              <a:gd name="T19" fmla="*/ 2147483646 h 303"/>
              <a:gd name="T20" fmla="*/ 2147483646 w 265"/>
              <a:gd name="T21" fmla="*/ 2147483646 h 303"/>
              <a:gd name="T22" fmla="*/ 2147483646 w 265"/>
              <a:gd name="T23" fmla="*/ 2147483646 h 303"/>
              <a:gd name="T24" fmla="*/ 2147483646 w 265"/>
              <a:gd name="T25" fmla="*/ 2147483646 h 303"/>
              <a:gd name="T26" fmla="*/ 2147483646 w 265"/>
              <a:gd name="T27" fmla="*/ 2147483646 h 303"/>
              <a:gd name="T28" fmla="*/ 2147483646 w 265"/>
              <a:gd name="T29" fmla="*/ 2147483646 h 303"/>
              <a:gd name="T30" fmla="*/ 2147483646 w 265"/>
              <a:gd name="T31" fmla="*/ 2147483646 h 303"/>
              <a:gd name="T32" fmla="*/ 2147483646 w 265"/>
              <a:gd name="T33" fmla="*/ 2147483646 h 303"/>
              <a:gd name="T34" fmla="*/ 2147483646 w 265"/>
              <a:gd name="T35" fmla="*/ 2147483646 h 303"/>
              <a:gd name="T36" fmla="*/ 2147483646 w 265"/>
              <a:gd name="T37" fmla="*/ 2147483646 h 303"/>
              <a:gd name="T38" fmla="*/ 2147483646 w 265"/>
              <a:gd name="T39" fmla="*/ 2147483646 h 303"/>
              <a:gd name="T40" fmla="*/ 2147483646 w 265"/>
              <a:gd name="T41" fmla="*/ 2147483646 h 303"/>
              <a:gd name="T42" fmla="*/ 2147483646 w 265"/>
              <a:gd name="T43" fmla="*/ 2147483646 h 303"/>
              <a:gd name="T44" fmla="*/ 2147483646 w 265"/>
              <a:gd name="T45" fmla="*/ 2147483646 h 303"/>
              <a:gd name="T46" fmla="*/ 2147483646 w 265"/>
              <a:gd name="T47" fmla="*/ 2147483646 h 303"/>
              <a:gd name="T48" fmla="*/ 2147483646 w 265"/>
              <a:gd name="T49" fmla="*/ 2147483646 h 303"/>
              <a:gd name="T50" fmla="*/ 2147483646 w 265"/>
              <a:gd name="T51" fmla="*/ 2147483646 h 303"/>
              <a:gd name="T52" fmla="*/ 2147483646 w 265"/>
              <a:gd name="T53" fmla="*/ 2147483646 h 303"/>
              <a:gd name="T54" fmla="*/ 2147483646 w 265"/>
              <a:gd name="T55" fmla="*/ 2147483646 h 303"/>
              <a:gd name="T56" fmla="*/ 2147483646 w 265"/>
              <a:gd name="T57" fmla="*/ 2147483646 h 303"/>
              <a:gd name="T58" fmla="*/ 2147483646 w 265"/>
              <a:gd name="T59" fmla="*/ 2147483646 h 303"/>
              <a:gd name="T60" fmla="*/ 2147483646 w 265"/>
              <a:gd name="T61" fmla="*/ 2147483646 h 303"/>
              <a:gd name="T62" fmla="*/ 2147483646 w 265"/>
              <a:gd name="T63" fmla="*/ 2147483646 h 303"/>
              <a:gd name="T64" fmla="*/ 2147483646 w 265"/>
              <a:gd name="T65" fmla="*/ 2147483646 h 303"/>
              <a:gd name="T66" fmla="*/ 2147483646 w 265"/>
              <a:gd name="T67" fmla="*/ 2147483646 h 303"/>
              <a:gd name="T68" fmla="*/ 2147483646 w 265"/>
              <a:gd name="T69" fmla="*/ 2147483646 h 303"/>
              <a:gd name="T70" fmla="*/ 2147483646 w 265"/>
              <a:gd name="T71" fmla="*/ 2147483646 h 303"/>
              <a:gd name="T72" fmla="*/ 2147483646 w 265"/>
              <a:gd name="T73" fmla="*/ 2147483646 h 303"/>
              <a:gd name="T74" fmla="*/ 2147483646 w 265"/>
              <a:gd name="T75" fmla="*/ 2147483646 h 303"/>
              <a:gd name="T76" fmla="*/ 2147483646 w 265"/>
              <a:gd name="T77" fmla="*/ 2147483646 h 303"/>
              <a:gd name="T78" fmla="*/ 2147483646 w 265"/>
              <a:gd name="T79" fmla="*/ 2147483646 h 303"/>
              <a:gd name="T80" fmla="*/ 2147483646 w 265"/>
              <a:gd name="T81" fmla="*/ 2147483646 h 303"/>
              <a:gd name="T82" fmla="*/ 2147483646 w 265"/>
              <a:gd name="T83" fmla="*/ 2147483646 h 303"/>
              <a:gd name="T84" fmla="*/ 2147483646 w 265"/>
              <a:gd name="T85" fmla="*/ 2147483646 h 303"/>
              <a:gd name="T86" fmla="*/ 2147483646 w 265"/>
              <a:gd name="T87" fmla="*/ 2147483646 h 303"/>
              <a:gd name="T88" fmla="*/ 2147483646 w 265"/>
              <a:gd name="T89" fmla="*/ 2147483646 h 303"/>
              <a:gd name="T90" fmla="*/ 2147483646 w 265"/>
              <a:gd name="T91" fmla="*/ 2147483646 h 303"/>
              <a:gd name="T92" fmla="*/ 2147483646 w 265"/>
              <a:gd name="T93" fmla="*/ 2147483646 h 303"/>
              <a:gd name="T94" fmla="*/ 2147483646 w 265"/>
              <a:gd name="T95" fmla="*/ 2147483646 h 303"/>
              <a:gd name="T96" fmla="*/ 2147483646 w 265"/>
              <a:gd name="T97" fmla="*/ 2147483646 h 303"/>
              <a:gd name="T98" fmla="*/ 2147483646 w 265"/>
              <a:gd name="T99" fmla="*/ 2147483646 h 303"/>
              <a:gd name="T100" fmla="*/ 2147483646 w 265"/>
              <a:gd name="T101" fmla="*/ 2147483646 h 303"/>
              <a:gd name="T102" fmla="*/ 2147483646 w 265"/>
              <a:gd name="T103" fmla="*/ 2147483646 h 303"/>
              <a:gd name="T104" fmla="*/ 2147483646 w 265"/>
              <a:gd name="T105" fmla="*/ 2147483646 h 303"/>
              <a:gd name="T106" fmla="*/ 2147483646 w 265"/>
              <a:gd name="T107" fmla="*/ 2147483646 h 303"/>
              <a:gd name="T108" fmla="*/ 2147483646 w 265"/>
              <a:gd name="T109" fmla="*/ 2147483646 h 303"/>
              <a:gd name="T110" fmla="*/ 2147483646 w 265"/>
              <a:gd name="T111" fmla="*/ 2147483646 h 303"/>
              <a:gd name="T112" fmla="*/ 2147483646 w 265"/>
              <a:gd name="T113" fmla="*/ 2147483646 h 30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65"/>
              <a:gd name="T172" fmla="*/ 0 h 303"/>
              <a:gd name="T173" fmla="*/ 265 w 265"/>
              <a:gd name="T174" fmla="*/ 303 h 303"/>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65" h="303">
                <a:moveTo>
                  <a:pt x="2" y="46"/>
                </a:moveTo>
                <a:lnTo>
                  <a:pt x="0" y="35"/>
                </a:lnTo>
                <a:lnTo>
                  <a:pt x="7" y="24"/>
                </a:lnTo>
                <a:lnTo>
                  <a:pt x="18" y="13"/>
                </a:lnTo>
                <a:lnTo>
                  <a:pt x="26" y="6"/>
                </a:lnTo>
                <a:lnTo>
                  <a:pt x="87" y="0"/>
                </a:lnTo>
                <a:lnTo>
                  <a:pt x="135" y="2"/>
                </a:lnTo>
                <a:lnTo>
                  <a:pt x="170" y="6"/>
                </a:lnTo>
                <a:lnTo>
                  <a:pt x="198" y="15"/>
                </a:lnTo>
                <a:lnTo>
                  <a:pt x="215" y="26"/>
                </a:lnTo>
                <a:lnTo>
                  <a:pt x="231" y="39"/>
                </a:lnTo>
                <a:lnTo>
                  <a:pt x="239" y="50"/>
                </a:lnTo>
                <a:lnTo>
                  <a:pt x="246" y="61"/>
                </a:lnTo>
                <a:lnTo>
                  <a:pt x="257" y="90"/>
                </a:lnTo>
                <a:lnTo>
                  <a:pt x="265" y="129"/>
                </a:lnTo>
                <a:lnTo>
                  <a:pt x="265" y="169"/>
                </a:lnTo>
                <a:lnTo>
                  <a:pt x="259" y="200"/>
                </a:lnTo>
                <a:lnTo>
                  <a:pt x="252" y="213"/>
                </a:lnTo>
                <a:lnTo>
                  <a:pt x="246" y="226"/>
                </a:lnTo>
                <a:lnTo>
                  <a:pt x="239" y="242"/>
                </a:lnTo>
                <a:lnTo>
                  <a:pt x="231" y="257"/>
                </a:lnTo>
                <a:lnTo>
                  <a:pt x="220" y="272"/>
                </a:lnTo>
                <a:lnTo>
                  <a:pt x="209" y="286"/>
                </a:lnTo>
                <a:lnTo>
                  <a:pt x="194" y="297"/>
                </a:lnTo>
                <a:lnTo>
                  <a:pt x="178" y="303"/>
                </a:lnTo>
                <a:lnTo>
                  <a:pt x="165" y="294"/>
                </a:lnTo>
                <a:lnTo>
                  <a:pt x="152" y="281"/>
                </a:lnTo>
                <a:lnTo>
                  <a:pt x="142" y="266"/>
                </a:lnTo>
                <a:lnTo>
                  <a:pt x="135" y="255"/>
                </a:lnTo>
                <a:lnTo>
                  <a:pt x="139" y="242"/>
                </a:lnTo>
                <a:lnTo>
                  <a:pt x="152" y="222"/>
                </a:lnTo>
                <a:lnTo>
                  <a:pt x="163" y="204"/>
                </a:lnTo>
                <a:lnTo>
                  <a:pt x="163" y="189"/>
                </a:lnTo>
                <a:lnTo>
                  <a:pt x="157" y="184"/>
                </a:lnTo>
                <a:lnTo>
                  <a:pt x="146" y="182"/>
                </a:lnTo>
                <a:lnTo>
                  <a:pt x="137" y="184"/>
                </a:lnTo>
                <a:lnTo>
                  <a:pt x="126" y="184"/>
                </a:lnTo>
                <a:lnTo>
                  <a:pt x="115" y="189"/>
                </a:lnTo>
                <a:lnTo>
                  <a:pt x="107" y="195"/>
                </a:lnTo>
                <a:lnTo>
                  <a:pt x="100" y="200"/>
                </a:lnTo>
                <a:lnTo>
                  <a:pt x="96" y="209"/>
                </a:lnTo>
                <a:lnTo>
                  <a:pt x="83" y="209"/>
                </a:lnTo>
                <a:lnTo>
                  <a:pt x="70" y="209"/>
                </a:lnTo>
                <a:lnTo>
                  <a:pt x="61" y="206"/>
                </a:lnTo>
                <a:lnTo>
                  <a:pt x="57" y="200"/>
                </a:lnTo>
                <a:lnTo>
                  <a:pt x="55" y="184"/>
                </a:lnTo>
                <a:lnTo>
                  <a:pt x="50" y="162"/>
                </a:lnTo>
                <a:lnTo>
                  <a:pt x="46" y="136"/>
                </a:lnTo>
                <a:lnTo>
                  <a:pt x="46" y="114"/>
                </a:lnTo>
                <a:lnTo>
                  <a:pt x="48" y="96"/>
                </a:lnTo>
                <a:lnTo>
                  <a:pt x="50" y="83"/>
                </a:lnTo>
                <a:lnTo>
                  <a:pt x="50" y="74"/>
                </a:lnTo>
                <a:lnTo>
                  <a:pt x="44" y="66"/>
                </a:lnTo>
                <a:lnTo>
                  <a:pt x="35" y="59"/>
                </a:lnTo>
                <a:lnTo>
                  <a:pt x="26" y="52"/>
                </a:lnTo>
                <a:lnTo>
                  <a:pt x="15" y="48"/>
                </a:lnTo>
                <a:lnTo>
                  <a:pt x="2"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313" name="Freeform 17">
            <a:extLst>
              <a:ext uri="{FF2B5EF4-FFF2-40B4-BE49-F238E27FC236}">
                <a16:creationId xmlns:a16="http://schemas.microsoft.com/office/drawing/2014/main" id="{4E134E8B-0C47-7547-A5F6-35853F792DD9}"/>
              </a:ext>
            </a:extLst>
          </p:cNvPr>
          <p:cNvSpPr>
            <a:spLocks/>
          </p:cNvSpPr>
          <p:nvPr/>
        </p:nvSpPr>
        <p:spPr bwMode="auto">
          <a:xfrm>
            <a:off x="5294313" y="1628775"/>
            <a:ext cx="420687" cy="481013"/>
          </a:xfrm>
          <a:custGeom>
            <a:avLst/>
            <a:gdLst>
              <a:gd name="T0" fmla="*/ 2147483646 w 265"/>
              <a:gd name="T1" fmla="*/ 2147483646 h 303"/>
              <a:gd name="T2" fmla="*/ 2147483646 w 265"/>
              <a:gd name="T3" fmla="*/ 2147483646 h 303"/>
              <a:gd name="T4" fmla="*/ 2147483646 w 265"/>
              <a:gd name="T5" fmla="*/ 2147483646 h 303"/>
              <a:gd name="T6" fmla="*/ 2147483646 w 265"/>
              <a:gd name="T7" fmla="*/ 0 h 303"/>
              <a:gd name="T8" fmla="*/ 2147483646 w 265"/>
              <a:gd name="T9" fmla="*/ 2147483646 h 303"/>
              <a:gd name="T10" fmla="*/ 2147483646 w 265"/>
              <a:gd name="T11" fmla="*/ 2147483646 h 303"/>
              <a:gd name="T12" fmla="*/ 2147483646 w 265"/>
              <a:gd name="T13" fmla="*/ 2147483646 h 303"/>
              <a:gd name="T14" fmla="*/ 2147483646 w 265"/>
              <a:gd name="T15" fmla="*/ 2147483646 h 303"/>
              <a:gd name="T16" fmla="*/ 2147483646 w 265"/>
              <a:gd name="T17" fmla="*/ 2147483646 h 303"/>
              <a:gd name="T18" fmla="*/ 2147483646 w 265"/>
              <a:gd name="T19" fmla="*/ 2147483646 h 303"/>
              <a:gd name="T20" fmla="*/ 2147483646 w 265"/>
              <a:gd name="T21" fmla="*/ 2147483646 h 303"/>
              <a:gd name="T22" fmla="*/ 2147483646 w 265"/>
              <a:gd name="T23" fmla="*/ 2147483646 h 303"/>
              <a:gd name="T24" fmla="*/ 2147483646 w 265"/>
              <a:gd name="T25" fmla="*/ 2147483646 h 303"/>
              <a:gd name="T26" fmla="*/ 2147483646 w 265"/>
              <a:gd name="T27" fmla="*/ 2147483646 h 303"/>
              <a:gd name="T28" fmla="*/ 2147483646 w 265"/>
              <a:gd name="T29" fmla="*/ 2147483646 h 303"/>
              <a:gd name="T30" fmla="*/ 2147483646 w 265"/>
              <a:gd name="T31" fmla="*/ 2147483646 h 303"/>
              <a:gd name="T32" fmla="*/ 2147483646 w 265"/>
              <a:gd name="T33" fmla="*/ 2147483646 h 303"/>
              <a:gd name="T34" fmla="*/ 2147483646 w 265"/>
              <a:gd name="T35" fmla="*/ 2147483646 h 303"/>
              <a:gd name="T36" fmla="*/ 2147483646 w 265"/>
              <a:gd name="T37" fmla="*/ 2147483646 h 303"/>
              <a:gd name="T38" fmla="*/ 2147483646 w 265"/>
              <a:gd name="T39" fmla="*/ 2147483646 h 303"/>
              <a:gd name="T40" fmla="*/ 2147483646 w 265"/>
              <a:gd name="T41" fmla="*/ 2147483646 h 303"/>
              <a:gd name="T42" fmla="*/ 2147483646 w 265"/>
              <a:gd name="T43" fmla="*/ 2147483646 h 303"/>
              <a:gd name="T44" fmla="*/ 2147483646 w 265"/>
              <a:gd name="T45" fmla="*/ 2147483646 h 303"/>
              <a:gd name="T46" fmla="*/ 2147483646 w 265"/>
              <a:gd name="T47" fmla="*/ 2147483646 h 303"/>
              <a:gd name="T48" fmla="*/ 2147483646 w 265"/>
              <a:gd name="T49" fmla="*/ 2147483646 h 303"/>
              <a:gd name="T50" fmla="*/ 2147483646 w 265"/>
              <a:gd name="T51" fmla="*/ 2147483646 h 303"/>
              <a:gd name="T52" fmla="*/ 2147483646 w 265"/>
              <a:gd name="T53" fmla="*/ 2147483646 h 303"/>
              <a:gd name="T54" fmla="*/ 2147483646 w 265"/>
              <a:gd name="T55" fmla="*/ 2147483646 h 303"/>
              <a:gd name="T56" fmla="*/ 2147483646 w 265"/>
              <a:gd name="T57" fmla="*/ 2147483646 h 303"/>
              <a:gd name="T58" fmla="*/ 2147483646 w 265"/>
              <a:gd name="T59" fmla="*/ 2147483646 h 303"/>
              <a:gd name="T60" fmla="*/ 2147483646 w 265"/>
              <a:gd name="T61" fmla="*/ 2147483646 h 303"/>
              <a:gd name="T62" fmla="*/ 2147483646 w 265"/>
              <a:gd name="T63" fmla="*/ 2147483646 h 303"/>
              <a:gd name="T64" fmla="*/ 2147483646 w 265"/>
              <a:gd name="T65" fmla="*/ 2147483646 h 303"/>
              <a:gd name="T66" fmla="*/ 2147483646 w 265"/>
              <a:gd name="T67" fmla="*/ 2147483646 h 30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65"/>
              <a:gd name="T103" fmla="*/ 0 h 303"/>
              <a:gd name="T104" fmla="*/ 265 w 265"/>
              <a:gd name="T105" fmla="*/ 303 h 30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65" h="303">
                <a:moveTo>
                  <a:pt x="2" y="46"/>
                </a:moveTo>
                <a:lnTo>
                  <a:pt x="2" y="46"/>
                </a:lnTo>
                <a:lnTo>
                  <a:pt x="0" y="35"/>
                </a:lnTo>
                <a:lnTo>
                  <a:pt x="7" y="24"/>
                </a:lnTo>
                <a:lnTo>
                  <a:pt x="18" y="13"/>
                </a:lnTo>
                <a:lnTo>
                  <a:pt x="26" y="6"/>
                </a:lnTo>
                <a:lnTo>
                  <a:pt x="87" y="0"/>
                </a:lnTo>
                <a:lnTo>
                  <a:pt x="135" y="2"/>
                </a:lnTo>
                <a:lnTo>
                  <a:pt x="170" y="6"/>
                </a:lnTo>
                <a:lnTo>
                  <a:pt x="198" y="15"/>
                </a:lnTo>
                <a:lnTo>
                  <a:pt x="215" y="26"/>
                </a:lnTo>
                <a:lnTo>
                  <a:pt x="231" y="39"/>
                </a:lnTo>
                <a:lnTo>
                  <a:pt x="239" y="50"/>
                </a:lnTo>
                <a:lnTo>
                  <a:pt x="246" y="61"/>
                </a:lnTo>
                <a:lnTo>
                  <a:pt x="257" y="90"/>
                </a:lnTo>
                <a:lnTo>
                  <a:pt x="265" y="129"/>
                </a:lnTo>
                <a:lnTo>
                  <a:pt x="265" y="169"/>
                </a:lnTo>
                <a:lnTo>
                  <a:pt x="259" y="200"/>
                </a:lnTo>
                <a:lnTo>
                  <a:pt x="252" y="213"/>
                </a:lnTo>
                <a:lnTo>
                  <a:pt x="246" y="226"/>
                </a:lnTo>
                <a:lnTo>
                  <a:pt x="239" y="242"/>
                </a:lnTo>
                <a:lnTo>
                  <a:pt x="231" y="257"/>
                </a:lnTo>
                <a:lnTo>
                  <a:pt x="220" y="272"/>
                </a:lnTo>
                <a:lnTo>
                  <a:pt x="209" y="286"/>
                </a:lnTo>
                <a:lnTo>
                  <a:pt x="194" y="297"/>
                </a:lnTo>
                <a:lnTo>
                  <a:pt x="178" y="303"/>
                </a:lnTo>
                <a:lnTo>
                  <a:pt x="165" y="294"/>
                </a:lnTo>
                <a:lnTo>
                  <a:pt x="152" y="281"/>
                </a:lnTo>
                <a:lnTo>
                  <a:pt x="142" y="266"/>
                </a:lnTo>
                <a:lnTo>
                  <a:pt x="135" y="255"/>
                </a:lnTo>
                <a:lnTo>
                  <a:pt x="139" y="242"/>
                </a:lnTo>
                <a:lnTo>
                  <a:pt x="152" y="222"/>
                </a:lnTo>
                <a:lnTo>
                  <a:pt x="163" y="204"/>
                </a:lnTo>
                <a:lnTo>
                  <a:pt x="163" y="189"/>
                </a:lnTo>
                <a:lnTo>
                  <a:pt x="157" y="184"/>
                </a:lnTo>
                <a:lnTo>
                  <a:pt x="146" y="182"/>
                </a:lnTo>
                <a:lnTo>
                  <a:pt x="137" y="184"/>
                </a:lnTo>
                <a:lnTo>
                  <a:pt x="126" y="184"/>
                </a:lnTo>
                <a:lnTo>
                  <a:pt x="115" y="189"/>
                </a:lnTo>
                <a:lnTo>
                  <a:pt x="107" y="195"/>
                </a:lnTo>
                <a:lnTo>
                  <a:pt x="100" y="200"/>
                </a:lnTo>
                <a:lnTo>
                  <a:pt x="96" y="209"/>
                </a:lnTo>
                <a:lnTo>
                  <a:pt x="83" y="209"/>
                </a:lnTo>
                <a:lnTo>
                  <a:pt x="70" y="209"/>
                </a:lnTo>
                <a:lnTo>
                  <a:pt x="61" y="206"/>
                </a:lnTo>
                <a:lnTo>
                  <a:pt x="57" y="200"/>
                </a:lnTo>
                <a:lnTo>
                  <a:pt x="55" y="184"/>
                </a:lnTo>
                <a:lnTo>
                  <a:pt x="50" y="162"/>
                </a:lnTo>
                <a:lnTo>
                  <a:pt x="46" y="136"/>
                </a:lnTo>
                <a:lnTo>
                  <a:pt x="46" y="114"/>
                </a:lnTo>
                <a:lnTo>
                  <a:pt x="48" y="96"/>
                </a:lnTo>
                <a:lnTo>
                  <a:pt x="50" y="83"/>
                </a:lnTo>
                <a:lnTo>
                  <a:pt x="50" y="74"/>
                </a:lnTo>
                <a:lnTo>
                  <a:pt x="44" y="66"/>
                </a:lnTo>
                <a:lnTo>
                  <a:pt x="35" y="59"/>
                </a:lnTo>
                <a:lnTo>
                  <a:pt x="26" y="52"/>
                </a:lnTo>
                <a:lnTo>
                  <a:pt x="15" y="48"/>
                </a:lnTo>
                <a:lnTo>
                  <a:pt x="2" y="46"/>
                </a:lnTo>
              </a:path>
            </a:pathLst>
          </a:custGeom>
          <a:solidFill>
            <a:srgbClr val="6B6B6B"/>
          </a:solidFill>
          <a:ln>
            <a:noFill/>
          </a:ln>
          <a:extLst>
            <a:ext uri="{91240B29-F687-4F45-9708-019B960494DF}">
              <a14:hiddenLine xmlns:a14="http://schemas.microsoft.com/office/drawing/2010/main" w="0" cap="sq">
                <a:solidFill>
                  <a:srgbClr val="000000"/>
                </a:solidFill>
                <a:miter lim="800000"/>
                <a:headEnd/>
                <a:tailEnd/>
              </a14:hiddenLine>
            </a:ext>
          </a:extLst>
        </p:spPr>
        <p:txBody>
          <a:bodyPr/>
          <a:lstStyle/>
          <a:p>
            <a:endParaRPr lang="en-US"/>
          </a:p>
        </p:txBody>
      </p:sp>
      <p:sp>
        <p:nvSpPr>
          <p:cNvPr id="55314" name="Freeform 18">
            <a:extLst>
              <a:ext uri="{FF2B5EF4-FFF2-40B4-BE49-F238E27FC236}">
                <a16:creationId xmlns:a16="http://schemas.microsoft.com/office/drawing/2014/main" id="{CB9846D3-CE52-B647-A1B0-A21CE5AFA980}"/>
              </a:ext>
            </a:extLst>
          </p:cNvPr>
          <p:cNvSpPr>
            <a:spLocks/>
          </p:cNvSpPr>
          <p:nvPr/>
        </p:nvSpPr>
        <p:spPr bwMode="auto">
          <a:xfrm>
            <a:off x="5222875" y="1711325"/>
            <a:ext cx="520700" cy="220663"/>
          </a:xfrm>
          <a:custGeom>
            <a:avLst/>
            <a:gdLst>
              <a:gd name="T0" fmla="*/ 2147483646 w 328"/>
              <a:gd name="T1" fmla="*/ 0 h 139"/>
              <a:gd name="T2" fmla="*/ 2147483646 w 328"/>
              <a:gd name="T3" fmla="*/ 2147483646 h 139"/>
              <a:gd name="T4" fmla="*/ 2147483646 w 328"/>
              <a:gd name="T5" fmla="*/ 2147483646 h 139"/>
              <a:gd name="T6" fmla="*/ 2147483646 w 328"/>
              <a:gd name="T7" fmla="*/ 2147483646 h 139"/>
              <a:gd name="T8" fmla="*/ 0 w 328"/>
              <a:gd name="T9" fmla="*/ 2147483646 h 139"/>
              <a:gd name="T10" fmla="*/ 2147483646 w 328"/>
              <a:gd name="T11" fmla="*/ 2147483646 h 139"/>
              <a:gd name="T12" fmla="*/ 2147483646 w 328"/>
              <a:gd name="T13" fmla="*/ 2147483646 h 139"/>
              <a:gd name="T14" fmla="*/ 2147483646 w 328"/>
              <a:gd name="T15" fmla="*/ 2147483646 h 139"/>
              <a:gd name="T16" fmla="*/ 2147483646 w 328"/>
              <a:gd name="T17" fmla="*/ 2147483646 h 139"/>
              <a:gd name="T18" fmla="*/ 2147483646 w 328"/>
              <a:gd name="T19" fmla="*/ 2147483646 h 139"/>
              <a:gd name="T20" fmla="*/ 2147483646 w 328"/>
              <a:gd name="T21" fmla="*/ 2147483646 h 139"/>
              <a:gd name="T22" fmla="*/ 2147483646 w 328"/>
              <a:gd name="T23" fmla="*/ 2147483646 h 139"/>
              <a:gd name="T24" fmla="*/ 2147483646 w 328"/>
              <a:gd name="T25" fmla="*/ 2147483646 h 139"/>
              <a:gd name="T26" fmla="*/ 2147483646 w 328"/>
              <a:gd name="T27" fmla="*/ 2147483646 h 139"/>
              <a:gd name="T28" fmla="*/ 2147483646 w 328"/>
              <a:gd name="T29" fmla="*/ 2147483646 h 139"/>
              <a:gd name="T30" fmla="*/ 2147483646 w 328"/>
              <a:gd name="T31" fmla="*/ 2147483646 h 139"/>
              <a:gd name="T32" fmla="*/ 2147483646 w 328"/>
              <a:gd name="T33" fmla="*/ 2147483646 h 139"/>
              <a:gd name="T34" fmla="*/ 2147483646 w 328"/>
              <a:gd name="T35" fmla="*/ 2147483646 h 139"/>
              <a:gd name="T36" fmla="*/ 2147483646 w 328"/>
              <a:gd name="T37" fmla="*/ 2147483646 h 139"/>
              <a:gd name="T38" fmla="*/ 2147483646 w 328"/>
              <a:gd name="T39" fmla="*/ 2147483646 h 139"/>
              <a:gd name="T40" fmla="*/ 2147483646 w 328"/>
              <a:gd name="T41" fmla="*/ 2147483646 h 139"/>
              <a:gd name="T42" fmla="*/ 2147483646 w 328"/>
              <a:gd name="T43" fmla="*/ 2147483646 h 139"/>
              <a:gd name="T44" fmla="*/ 2147483646 w 328"/>
              <a:gd name="T45" fmla="*/ 2147483646 h 139"/>
              <a:gd name="T46" fmla="*/ 2147483646 w 328"/>
              <a:gd name="T47" fmla="*/ 2147483646 h 139"/>
              <a:gd name="T48" fmla="*/ 2147483646 w 328"/>
              <a:gd name="T49" fmla="*/ 0 h 13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28"/>
              <a:gd name="T76" fmla="*/ 0 h 139"/>
              <a:gd name="T77" fmla="*/ 328 w 328"/>
              <a:gd name="T78" fmla="*/ 139 h 13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28" h="139">
                <a:moveTo>
                  <a:pt x="30" y="0"/>
                </a:moveTo>
                <a:lnTo>
                  <a:pt x="21" y="9"/>
                </a:lnTo>
                <a:lnTo>
                  <a:pt x="10" y="20"/>
                </a:lnTo>
                <a:lnTo>
                  <a:pt x="2" y="31"/>
                </a:lnTo>
                <a:lnTo>
                  <a:pt x="0" y="40"/>
                </a:lnTo>
                <a:lnTo>
                  <a:pt x="15" y="47"/>
                </a:lnTo>
                <a:lnTo>
                  <a:pt x="50" y="55"/>
                </a:lnTo>
                <a:lnTo>
                  <a:pt x="97" y="71"/>
                </a:lnTo>
                <a:lnTo>
                  <a:pt x="152" y="86"/>
                </a:lnTo>
                <a:lnTo>
                  <a:pt x="206" y="102"/>
                </a:lnTo>
                <a:lnTo>
                  <a:pt x="256" y="117"/>
                </a:lnTo>
                <a:lnTo>
                  <a:pt x="291" y="130"/>
                </a:lnTo>
                <a:lnTo>
                  <a:pt x="308" y="139"/>
                </a:lnTo>
                <a:lnTo>
                  <a:pt x="317" y="130"/>
                </a:lnTo>
                <a:lnTo>
                  <a:pt x="323" y="119"/>
                </a:lnTo>
                <a:lnTo>
                  <a:pt x="328" y="106"/>
                </a:lnTo>
                <a:lnTo>
                  <a:pt x="326" y="93"/>
                </a:lnTo>
                <a:lnTo>
                  <a:pt x="310" y="82"/>
                </a:lnTo>
                <a:lnTo>
                  <a:pt x="280" y="69"/>
                </a:lnTo>
                <a:lnTo>
                  <a:pt x="236" y="51"/>
                </a:lnTo>
                <a:lnTo>
                  <a:pt x="189" y="36"/>
                </a:lnTo>
                <a:lnTo>
                  <a:pt x="139" y="22"/>
                </a:lnTo>
                <a:lnTo>
                  <a:pt x="91" y="9"/>
                </a:lnTo>
                <a:lnTo>
                  <a:pt x="54" y="3"/>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315" name="Freeform 19">
            <a:extLst>
              <a:ext uri="{FF2B5EF4-FFF2-40B4-BE49-F238E27FC236}">
                <a16:creationId xmlns:a16="http://schemas.microsoft.com/office/drawing/2014/main" id="{15CDA3F0-2303-BB4E-9463-EE52F07F72D4}"/>
              </a:ext>
            </a:extLst>
          </p:cNvPr>
          <p:cNvSpPr>
            <a:spLocks/>
          </p:cNvSpPr>
          <p:nvPr/>
        </p:nvSpPr>
        <p:spPr bwMode="auto">
          <a:xfrm>
            <a:off x="5222875" y="1711325"/>
            <a:ext cx="520700" cy="220663"/>
          </a:xfrm>
          <a:custGeom>
            <a:avLst/>
            <a:gdLst>
              <a:gd name="T0" fmla="*/ 2147483646 w 328"/>
              <a:gd name="T1" fmla="*/ 0 h 139"/>
              <a:gd name="T2" fmla="*/ 2147483646 w 328"/>
              <a:gd name="T3" fmla="*/ 0 h 139"/>
              <a:gd name="T4" fmla="*/ 2147483646 w 328"/>
              <a:gd name="T5" fmla="*/ 2147483646 h 139"/>
              <a:gd name="T6" fmla="*/ 2147483646 w 328"/>
              <a:gd name="T7" fmla="*/ 2147483646 h 139"/>
              <a:gd name="T8" fmla="*/ 2147483646 w 328"/>
              <a:gd name="T9" fmla="*/ 2147483646 h 139"/>
              <a:gd name="T10" fmla="*/ 0 w 328"/>
              <a:gd name="T11" fmla="*/ 2147483646 h 139"/>
              <a:gd name="T12" fmla="*/ 0 w 328"/>
              <a:gd name="T13" fmla="*/ 2147483646 h 139"/>
              <a:gd name="T14" fmla="*/ 2147483646 w 328"/>
              <a:gd name="T15" fmla="*/ 2147483646 h 139"/>
              <a:gd name="T16" fmla="*/ 2147483646 w 328"/>
              <a:gd name="T17" fmla="*/ 2147483646 h 139"/>
              <a:gd name="T18" fmla="*/ 2147483646 w 328"/>
              <a:gd name="T19" fmla="*/ 2147483646 h 139"/>
              <a:gd name="T20" fmla="*/ 2147483646 w 328"/>
              <a:gd name="T21" fmla="*/ 2147483646 h 139"/>
              <a:gd name="T22" fmla="*/ 2147483646 w 328"/>
              <a:gd name="T23" fmla="*/ 2147483646 h 139"/>
              <a:gd name="T24" fmla="*/ 2147483646 w 328"/>
              <a:gd name="T25" fmla="*/ 2147483646 h 139"/>
              <a:gd name="T26" fmla="*/ 2147483646 w 328"/>
              <a:gd name="T27" fmla="*/ 2147483646 h 139"/>
              <a:gd name="T28" fmla="*/ 2147483646 w 328"/>
              <a:gd name="T29" fmla="*/ 2147483646 h 139"/>
              <a:gd name="T30" fmla="*/ 2147483646 w 328"/>
              <a:gd name="T31" fmla="*/ 2147483646 h 139"/>
              <a:gd name="T32" fmla="*/ 2147483646 w 328"/>
              <a:gd name="T33" fmla="*/ 2147483646 h 139"/>
              <a:gd name="T34" fmla="*/ 2147483646 w 328"/>
              <a:gd name="T35" fmla="*/ 2147483646 h 139"/>
              <a:gd name="T36" fmla="*/ 2147483646 w 328"/>
              <a:gd name="T37" fmla="*/ 2147483646 h 139"/>
              <a:gd name="T38" fmla="*/ 2147483646 w 328"/>
              <a:gd name="T39" fmla="*/ 2147483646 h 139"/>
              <a:gd name="T40" fmla="*/ 2147483646 w 328"/>
              <a:gd name="T41" fmla="*/ 2147483646 h 139"/>
              <a:gd name="T42" fmla="*/ 2147483646 w 328"/>
              <a:gd name="T43" fmla="*/ 2147483646 h 139"/>
              <a:gd name="T44" fmla="*/ 2147483646 w 328"/>
              <a:gd name="T45" fmla="*/ 2147483646 h 139"/>
              <a:gd name="T46" fmla="*/ 2147483646 w 328"/>
              <a:gd name="T47" fmla="*/ 2147483646 h 139"/>
              <a:gd name="T48" fmla="*/ 2147483646 w 328"/>
              <a:gd name="T49" fmla="*/ 2147483646 h 139"/>
              <a:gd name="T50" fmla="*/ 2147483646 w 328"/>
              <a:gd name="T51" fmla="*/ 2147483646 h 139"/>
              <a:gd name="T52" fmla="*/ 2147483646 w 328"/>
              <a:gd name="T53" fmla="*/ 2147483646 h 139"/>
              <a:gd name="T54" fmla="*/ 2147483646 w 328"/>
              <a:gd name="T55" fmla="*/ 2147483646 h 139"/>
              <a:gd name="T56" fmla="*/ 2147483646 w 328"/>
              <a:gd name="T57" fmla="*/ 0 h 13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8"/>
              <a:gd name="T88" fmla="*/ 0 h 139"/>
              <a:gd name="T89" fmla="*/ 328 w 328"/>
              <a:gd name="T90" fmla="*/ 139 h 13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8" h="139">
                <a:moveTo>
                  <a:pt x="30" y="0"/>
                </a:moveTo>
                <a:lnTo>
                  <a:pt x="30" y="0"/>
                </a:lnTo>
                <a:lnTo>
                  <a:pt x="21" y="9"/>
                </a:lnTo>
                <a:lnTo>
                  <a:pt x="10" y="20"/>
                </a:lnTo>
                <a:lnTo>
                  <a:pt x="2" y="31"/>
                </a:lnTo>
                <a:lnTo>
                  <a:pt x="0" y="40"/>
                </a:lnTo>
                <a:lnTo>
                  <a:pt x="15" y="47"/>
                </a:lnTo>
                <a:lnTo>
                  <a:pt x="50" y="55"/>
                </a:lnTo>
                <a:lnTo>
                  <a:pt x="97" y="71"/>
                </a:lnTo>
                <a:lnTo>
                  <a:pt x="152" y="86"/>
                </a:lnTo>
                <a:lnTo>
                  <a:pt x="206" y="102"/>
                </a:lnTo>
                <a:lnTo>
                  <a:pt x="256" y="117"/>
                </a:lnTo>
                <a:lnTo>
                  <a:pt x="291" y="130"/>
                </a:lnTo>
                <a:lnTo>
                  <a:pt x="308" y="139"/>
                </a:lnTo>
                <a:lnTo>
                  <a:pt x="317" y="130"/>
                </a:lnTo>
                <a:lnTo>
                  <a:pt x="323" y="119"/>
                </a:lnTo>
                <a:lnTo>
                  <a:pt x="328" y="106"/>
                </a:lnTo>
                <a:lnTo>
                  <a:pt x="326" y="93"/>
                </a:lnTo>
                <a:lnTo>
                  <a:pt x="310" y="82"/>
                </a:lnTo>
                <a:lnTo>
                  <a:pt x="280" y="69"/>
                </a:lnTo>
                <a:lnTo>
                  <a:pt x="236" y="51"/>
                </a:lnTo>
                <a:lnTo>
                  <a:pt x="189" y="36"/>
                </a:lnTo>
                <a:lnTo>
                  <a:pt x="139" y="22"/>
                </a:lnTo>
                <a:lnTo>
                  <a:pt x="91" y="9"/>
                </a:lnTo>
                <a:lnTo>
                  <a:pt x="54" y="3"/>
                </a:lnTo>
                <a:lnTo>
                  <a:pt x="30" y="0"/>
                </a:lnTo>
              </a:path>
            </a:pathLst>
          </a:custGeom>
          <a:solidFill>
            <a:srgbClr val="6B6B6B"/>
          </a:solidFill>
          <a:ln>
            <a:noFill/>
          </a:ln>
          <a:extLst>
            <a:ext uri="{91240B29-F687-4F45-9708-019B960494DF}">
              <a14:hiddenLine xmlns:a14="http://schemas.microsoft.com/office/drawing/2010/main" w="0" cap="sq">
                <a:solidFill>
                  <a:srgbClr val="000000"/>
                </a:solidFill>
                <a:miter lim="800000"/>
                <a:headEnd/>
                <a:tailEnd/>
              </a14:hiddenLine>
            </a:ext>
          </a:extLst>
        </p:spPr>
        <p:txBody>
          <a:bodyPr/>
          <a:lstStyle/>
          <a:p>
            <a:endParaRPr lang="en-US"/>
          </a:p>
        </p:txBody>
      </p:sp>
      <p:sp>
        <p:nvSpPr>
          <p:cNvPr id="55316" name="Rectangle 20">
            <a:extLst>
              <a:ext uri="{FF2B5EF4-FFF2-40B4-BE49-F238E27FC236}">
                <a16:creationId xmlns:a16="http://schemas.microsoft.com/office/drawing/2014/main" id="{1B3BBC04-81EA-C54E-828B-86C7A9A70137}"/>
              </a:ext>
            </a:extLst>
          </p:cNvPr>
          <p:cNvSpPr>
            <a:spLocks noChangeArrowheads="1"/>
          </p:cNvSpPr>
          <p:nvPr/>
        </p:nvSpPr>
        <p:spPr bwMode="auto">
          <a:xfrm>
            <a:off x="4075113" y="5341938"/>
            <a:ext cx="2438400" cy="77787"/>
          </a:xfrm>
          <a:prstGeom prst="rect">
            <a:avLst/>
          </a:prstGeom>
          <a:solidFill>
            <a:schemeClr val="bg1"/>
          </a:solidFill>
          <a:ln w="76200">
            <a:solidFill>
              <a:schemeClr val="bg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US" altLang="en-US" sz="2400" b="1">
              <a:solidFill>
                <a:schemeClr val="bg1"/>
              </a:solidFill>
              <a:latin typeface="Times New Roman" panose="02020603050405020304" pitchFamily="18" charset="0"/>
            </a:endParaRPr>
          </a:p>
        </p:txBody>
      </p:sp>
      <p:sp>
        <p:nvSpPr>
          <p:cNvPr id="55317" name="Text Box 21">
            <a:extLst>
              <a:ext uri="{FF2B5EF4-FFF2-40B4-BE49-F238E27FC236}">
                <a16:creationId xmlns:a16="http://schemas.microsoft.com/office/drawing/2014/main" id="{8AA88466-5400-734F-A5A3-25AC5D5D16DD}"/>
              </a:ext>
            </a:extLst>
          </p:cNvPr>
          <p:cNvSpPr txBox="1">
            <a:spLocks noChangeArrowheads="1"/>
          </p:cNvSpPr>
          <p:nvPr/>
        </p:nvSpPr>
        <p:spPr bwMode="auto">
          <a:xfrm>
            <a:off x="568325" y="1493838"/>
            <a:ext cx="32766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3200" dirty="0">
                <a:solidFill>
                  <a:schemeClr val="bg1"/>
                </a:solidFill>
              </a:rPr>
              <a:t>Is the person </a:t>
            </a:r>
            <a:r>
              <a:rPr lang="en-US" altLang="en-US" sz="3200" i="1" dirty="0">
                <a:solidFill>
                  <a:srgbClr val="C00000"/>
                </a:solidFill>
              </a:rPr>
              <a:t>clumsy?</a:t>
            </a:r>
          </a:p>
          <a:p>
            <a:pPr>
              <a:spcBef>
                <a:spcPct val="50000"/>
              </a:spcBef>
              <a:buFontTx/>
              <a:buNone/>
            </a:pPr>
            <a:endParaRPr lang="en-US" altLang="en-US" sz="1200" dirty="0">
              <a:solidFill>
                <a:schemeClr val="bg1"/>
              </a:solidFill>
            </a:endParaRPr>
          </a:p>
          <a:p>
            <a:pPr>
              <a:spcBef>
                <a:spcPct val="50000"/>
              </a:spcBef>
              <a:buFontTx/>
              <a:buNone/>
            </a:pPr>
            <a:r>
              <a:rPr lang="en-US" altLang="en-US" sz="3200" dirty="0">
                <a:solidFill>
                  <a:schemeClr val="bg1"/>
                </a:solidFill>
              </a:rPr>
              <a:t>Or is the problem . . .</a:t>
            </a:r>
            <a:endParaRPr lang="en-US" altLang="en-US" sz="4000" dirty="0">
              <a:solidFill>
                <a:schemeClr val="bg1"/>
              </a:solidFill>
              <a:latin typeface="Times New Roman" panose="02020603050405020304" pitchFamily="18" charset="0"/>
            </a:endParaRPr>
          </a:p>
        </p:txBody>
      </p:sp>
      <p:sp>
        <p:nvSpPr>
          <p:cNvPr id="55318" name="Rectangle 22">
            <a:extLst>
              <a:ext uri="{FF2B5EF4-FFF2-40B4-BE49-F238E27FC236}">
                <a16:creationId xmlns:a16="http://schemas.microsoft.com/office/drawing/2014/main" id="{19DB1DA2-BAF9-A643-B081-696B1863B427}"/>
              </a:ext>
            </a:extLst>
          </p:cNvPr>
          <p:cNvSpPr>
            <a:spLocks noChangeArrowheads="1"/>
          </p:cNvSpPr>
          <p:nvPr/>
        </p:nvSpPr>
        <p:spPr bwMode="auto">
          <a:xfrm>
            <a:off x="6477000" y="5945188"/>
            <a:ext cx="1905000" cy="74612"/>
          </a:xfrm>
          <a:prstGeom prst="rect">
            <a:avLst/>
          </a:prstGeom>
          <a:solidFill>
            <a:schemeClr val="tx1"/>
          </a:solidFill>
          <a:ln w="76200">
            <a:solidFill>
              <a:schemeClr val="bg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US" altLang="en-US" sz="2400" b="1">
              <a:latin typeface="Times New Roman" panose="02020603050405020304" pitchFamily="18" charset="0"/>
            </a:endParaRPr>
          </a:p>
        </p:txBody>
      </p:sp>
      <p:sp>
        <p:nvSpPr>
          <p:cNvPr id="55319" name="Rectangle 23">
            <a:extLst>
              <a:ext uri="{FF2B5EF4-FFF2-40B4-BE49-F238E27FC236}">
                <a16:creationId xmlns:a16="http://schemas.microsoft.com/office/drawing/2014/main" id="{9320ECA8-3D49-8E4A-85A5-0E85F65D19DD}"/>
              </a:ext>
            </a:extLst>
          </p:cNvPr>
          <p:cNvSpPr>
            <a:spLocks noChangeArrowheads="1"/>
          </p:cNvSpPr>
          <p:nvPr/>
        </p:nvSpPr>
        <p:spPr bwMode="auto">
          <a:xfrm>
            <a:off x="6459538" y="5343525"/>
            <a:ext cx="76200" cy="685800"/>
          </a:xfrm>
          <a:prstGeom prst="rect">
            <a:avLst/>
          </a:prstGeom>
          <a:solidFill>
            <a:schemeClr val="tx1"/>
          </a:solidFill>
          <a:ln w="76200">
            <a:solidFill>
              <a:schemeClr val="bg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US" altLang="en-US" sz="2400" b="1">
              <a:latin typeface="Times New Roman" panose="02020603050405020304" pitchFamily="18" charset="0"/>
            </a:endParaRPr>
          </a:p>
        </p:txBody>
      </p:sp>
      <p:sp>
        <p:nvSpPr>
          <p:cNvPr id="68632" name="Text Box 24">
            <a:extLst>
              <a:ext uri="{FF2B5EF4-FFF2-40B4-BE49-F238E27FC236}">
                <a16:creationId xmlns:a16="http://schemas.microsoft.com/office/drawing/2014/main" id="{16D12247-C477-DE46-80E3-947987D94950}"/>
              </a:ext>
            </a:extLst>
          </p:cNvPr>
          <p:cNvSpPr txBox="1">
            <a:spLocks noChangeArrowheads="1"/>
          </p:cNvSpPr>
          <p:nvPr/>
        </p:nvSpPr>
        <p:spPr bwMode="auto">
          <a:xfrm>
            <a:off x="533400" y="4724400"/>
            <a:ext cx="3505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200" dirty="0">
                <a:solidFill>
                  <a:schemeClr val="bg1"/>
                </a:solidFill>
              </a:rPr>
              <a:t>The</a:t>
            </a:r>
            <a:r>
              <a:rPr lang="en-US" altLang="en-US" sz="4000" dirty="0">
                <a:solidFill>
                  <a:schemeClr val="bg1"/>
                </a:solidFill>
              </a:rPr>
              <a:t> </a:t>
            </a:r>
            <a:r>
              <a:rPr lang="en-US" altLang="en-US" sz="3200" i="1" dirty="0">
                <a:solidFill>
                  <a:srgbClr val="C00000"/>
                </a:solidFill>
              </a:rPr>
              <a:t>step???</a:t>
            </a:r>
          </a:p>
        </p:txBody>
      </p:sp>
      <p:sp>
        <p:nvSpPr>
          <p:cNvPr id="13338" name="Date Placeholder 25">
            <a:extLst>
              <a:ext uri="{FF2B5EF4-FFF2-40B4-BE49-F238E27FC236}">
                <a16:creationId xmlns:a16="http://schemas.microsoft.com/office/drawing/2014/main" id="{E0568C3E-781F-4483-AB55-B7A9508D18EA}"/>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3340" name="Footer Placeholder 27">
            <a:extLst>
              <a:ext uri="{FF2B5EF4-FFF2-40B4-BE49-F238E27FC236}">
                <a16:creationId xmlns:a16="http://schemas.microsoft.com/office/drawing/2014/main" id="{1943240E-E83C-4222-974A-2232467796F8}"/>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2" name="Slide Number Placeholder 1">
            <a:extLst>
              <a:ext uri="{FF2B5EF4-FFF2-40B4-BE49-F238E27FC236}">
                <a16:creationId xmlns:a16="http://schemas.microsoft.com/office/drawing/2014/main" id="{15DB0BC5-E09E-E649-89E7-16211EE94B32}"/>
              </a:ext>
            </a:extLst>
          </p:cNvPr>
          <p:cNvSpPr>
            <a:spLocks noGrp="1"/>
          </p:cNvSpPr>
          <p:nvPr>
            <p:ph type="sldNum" sz="quarter" idx="12"/>
          </p:nvPr>
        </p:nvSpPr>
        <p:spPr/>
        <p:txBody>
          <a:bodyPr/>
          <a:lstStyle/>
          <a:p>
            <a:fld id="{9E26D2AB-0C90-4CEA-9760-4FB00DC6094F}" type="slidenum">
              <a:rPr lang="en-US" smtClean="0">
                <a:solidFill>
                  <a:schemeClr val="bg1"/>
                </a:solidFill>
              </a:rPr>
              <a:t>11</a:t>
            </a:fld>
            <a:endParaRPr lang="en-US" dirty="0">
              <a:solidFill>
                <a:schemeClr val="bg1"/>
              </a:solidFill>
            </a:endParaRPr>
          </a:p>
        </p:txBody>
      </p:sp>
    </p:spTree>
    <p:extLst>
      <p:ext uri="{BB962C8B-B14F-4D97-AF65-F5344CB8AC3E}">
        <p14:creationId xmlns:p14="http://schemas.microsoft.com/office/powerpoint/2010/main" val="278061760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8632"/>
                                        </p:tgtEl>
                                        <p:attrNameLst>
                                          <p:attrName>style.visibility</p:attrName>
                                        </p:attrNameLst>
                                      </p:cBhvr>
                                      <p:to>
                                        <p:strVal val="visible"/>
                                      </p:to>
                                    </p:set>
                                    <p:anim calcmode="lin" valueType="num">
                                      <p:cBhvr>
                                        <p:cTn id="7" dur="1000" fill="hold"/>
                                        <p:tgtEl>
                                          <p:spTgt spid="68632"/>
                                        </p:tgtEl>
                                        <p:attrNameLst>
                                          <p:attrName>ppt_w</p:attrName>
                                        </p:attrNameLst>
                                      </p:cBhvr>
                                      <p:tavLst>
                                        <p:tav tm="0">
                                          <p:val>
                                            <p:fltVal val="0"/>
                                          </p:val>
                                        </p:tav>
                                        <p:tav tm="100000">
                                          <p:val>
                                            <p:strVal val="#ppt_w"/>
                                          </p:val>
                                        </p:tav>
                                      </p:tavLst>
                                    </p:anim>
                                    <p:anim calcmode="lin" valueType="num">
                                      <p:cBhvr>
                                        <p:cTn id="8" dur="1000" fill="hold"/>
                                        <p:tgtEl>
                                          <p:spTgt spid="68632"/>
                                        </p:tgtEl>
                                        <p:attrNameLst>
                                          <p:attrName>ppt_h</p:attrName>
                                        </p:attrNameLst>
                                      </p:cBhvr>
                                      <p:tavLst>
                                        <p:tav tm="0">
                                          <p:val>
                                            <p:fltVal val="0"/>
                                          </p:val>
                                        </p:tav>
                                        <p:tav tm="100000">
                                          <p:val>
                                            <p:strVal val="#ppt_h"/>
                                          </p:val>
                                        </p:tav>
                                      </p:tavLst>
                                    </p:anim>
                                    <p:animEffect transition="in" filter="fade">
                                      <p:cBhvr>
                                        <p:cTn id="9" dur="1000"/>
                                        <p:tgtEl>
                                          <p:spTgt spid="68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3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5622B3F5-6CCC-F746-A134-B2E9ECE0BCDD}"/>
              </a:ext>
            </a:extLst>
          </p:cNvPr>
          <p:cNvSpPr>
            <a:spLocks noChangeArrowheads="1"/>
          </p:cNvSpPr>
          <p:nvPr/>
        </p:nvSpPr>
        <p:spPr bwMode="auto">
          <a:xfrm>
            <a:off x="676275" y="377825"/>
            <a:ext cx="75438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dirty="0">
                <a:solidFill>
                  <a:schemeClr val="bg1"/>
                </a:solidFill>
              </a:rPr>
              <a:t>Enhance Understanding of </a:t>
            </a:r>
          </a:p>
          <a:p>
            <a:pPr algn="ctr">
              <a:spcBef>
                <a:spcPct val="0"/>
              </a:spcBef>
              <a:buFontTx/>
              <a:buNone/>
            </a:pPr>
            <a:r>
              <a:rPr lang="en-US" altLang="en-US" sz="3600" b="1" u="sng" dirty="0">
                <a:solidFill>
                  <a:schemeClr val="bg1"/>
                </a:solidFill>
              </a:rPr>
              <a:t>Person/System Interactions By:</a:t>
            </a:r>
          </a:p>
        </p:txBody>
      </p:sp>
      <p:sp>
        <p:nvSpPr>
          <p:cNvPr id="57347" name="Rectangle 3">
            <a:extLst>
              <a:ext uri="{FF2B5EF4-FFF2-40B4-BE49-F238E27FC236}">
                <a16:creationId xmlns:a16="http://schemas.microsoft.com/office/drawing/2014/main" id="{44F811AC-A268-454A-A3C0-5833C3C667C3}"/>
              </a:ext>
            </a:extLst>
          </p:cNvPr>
          <p:cNvSpPr>
            <a:spLocks noChangeArrowheads="1"/>
          </p:cNvSpPr>
          <p:nvPr/>
        </p:nvSpPr>
        <p:spPr bwMode="auto">
          <a:xfrm>
            <a:off x="752475" y="1762125"/>
            <a:ext cx="7543800" cy="2828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en-US" altLang="en-US" sz="1000" b="1" dirty="0"/>
          </a:p>
          <a:p>
            <a:pPr algn="ctr">
              <a:spcBef>
                <a:spcPct val="0"/>
              </a:spcBef>
              <a:buFontTx/>
              <a:buNone/>
            </a:pPr>
            <a:r>
              <a:rPr lang="en-US" altLang="en-US" sz="4000" b="1" dirty="0">
                <a:solidFill>
                  <a:schemeClr val="bg1"/>
                </a:solidFill>
              </a:rPr>
              <a:t>- </a:t>
            </a:r>
            <a:r>
              <a:rPr lang="en-US" altLang="en-US" sz="4000" dirty="0">
                <a:solidFill>
                  <a:schemeClr val="bg1"/>
                </a:solidFill>
              </a:rPr>
              <a:t>Collecting,</a:t>
            </a:r>
          </a:p>
          <a:p>
            <a:pPr algn="ctr">
              <a:spcBef>
                <a:spcPct val="0"/>
              </a:spcBef>
              <a:buFontTx/>
              <a:buNone/>
            </a:pPr>
            <a:endParaRPr lang="en-US" altLang="en-US" sz="2400" dirty="0">
              <a:solidFill>
                <a:schemeClr val="bg1"/>
              </a:solidFill>
            </a:endParaRPr>
          </a:p>
          <a:p>
            <a:pPr algn="ctr">
              <a:spcBef>
                <a:spcPct val="0"/>
              </a:spcBef>
              <a:buFontTx/>
              <a:buNone/>
            </a:pPr>
            <a:r>
              <a:rPr lang="en-US" altLang="en-US" sz="4000" dirty="0">
                <a:solidFill>
                  <a:schemeClr val="bg1"/>
                </a:solidFill>
              </a:rPr>
              <a:t>- Analyzing, and</a:t>
            </a:r>
          </a:p>
          <a:p>
            <a:pPr algn="ctr">
              <a:spcBef>
                <a:spcPct val="0"/>
              </a:spcBef>
            </a:pPr>
            <a:endParaRPr lang="en-US" altLang="en-US" sz="2400" dirty="0">
              <a:solidFill>
                <a:schemeClr val="bg1"/>
              </a:solidFill>
            </a:endParaRPr>
          </a:p>
          <a:p>
            <a:pPr algn="ctr">
              <a:spcBef>
                <a:spcPct val="0"/>
              </a:spcBef>
              <a:buFontTx/>
              <a:buNone/>
            </a:pPr>
            <a:r>
              <a:rPr lang="en-US" altLang="en-US" sz="4000" dirty="0">
                <a:solidFill>
                  <a:schemeClr val="bg1"/>
                </a:solidFill>
              </a:rPr>
              <a:t>- Sharing</a:t>
            </a:r>
          </a:p>
        </p:txBody>
      </p:sp>
      <p:sp>
        <p:nvSpPr>
          <p:cNvPr id="188420" name="Text Box 4">
            <a:extLst>
              <a:ext uri="{FF2B5EF4-FFF2-40B4-BE49-F238E27FC236}">
                <a16:creationId xmlns:a16="http://schemas.microsoft.com/office/drawing/2014/main" id="{29375C48-E19D-4A48-B216-1C02FF90E69B}"/>
              </a:ext>
            </a:extLst>
          </p:cNvPr>
          <p:cNvSpPr txBox="1">
            <a:spLocks noChangeArrowheads="1"/>
          </p:cNvSpPr>
          <p:nvPr/>
        </p:nvSpPr>
        <p:spPr bwMode="auto">
          <a:xfrm>
            <a:off x="1123950" y="4691063"/>
            <a:ext cx="69342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6000" dirty="0">
                <a:solidFill>
                  <a:srgbClr val="C00000"/>
                </a:solidFill>
              </a:rPr>
              <a:t>Information</a:t>
            </a:r>
          </a:p>
        </p:txBody>
      </p:sp>
      <p:sp>
        <p:nvSpPr>
          <p:cNvPr id="14342" name="Date Placeholder 5">
            <a:extLst>
              <a:ext uri="{FF2B5EF4-FFF2-40B4-BE49-F238E27FC236}">
                <a16:creationId xmlns:a16="http://schemas.microsoft.com/office/drawing/2014/main" id="{C90D63CA-2BD1-46B5-A3AF-575C10B3A58E}"/>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4344" name="Footer Placeholder 7">
            <a:extLst>
              <a:ext uri="{FF2B5EF4-FFF2-40B4-BE49-F238E27FC236}">
                <a16:creationId xmlns:a16="http://schemas.microsoft.com/office/drawing/2014/main" id="{64C8972B-D061-4496-A20D-06FEAD873809}"/>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2" name="Slide Number Placeholder 1">
            <a:extLst>
              <a:ext uri="{FF2B5EF4-FFF2-40B4-BE49-F238E27FC236}">
                <a16:creationId xmlns:a16="http://schemas.microsoft.com/office/drawing/2014/main" id="{713CAD1F-271C-C24A-8174-4A0F2BB44FC2}"/>
              </a:ext>
            </a:extLst>
          </p:cNvPr>
          <p:cNvSpPr>
            <a:spLocks noGrp="1"/>
          </p:cNvSpPr>
          <p:nvPr>
            <p:ph type="sldNum" sz="quarter" idx="12"/>
          </p:nvPr>
        </p:nvSpPr>
        <p:spPr/>
        <p:txBody>
          <a:bodyPr/>
          <a:lstStyle/>
          <a:p>
            <a:fld id="{9E26D2AB-0C90-4CEA-9760-4FB00DC6094F}" type="slidenum">
              <a:rPr lang="en-US" smtClean="0">
                <a:solidFill>
                  <a:schemeClr val="bg1"/>
                </a:solidFill>
              </a:rPr>
              <a:t>12</a:t>
            </a:fld>
            <a:endParaRPr lang="en-US" dirty="0">
              <a:solidFill>
                <a:schemeClr val="bg1"/>
              </a:solidFill>
            </a:endParaRPr>
          </a:p>
        </p:txBody>
      </p:sp>
    </p:spTree>
    <p:extLst>
      <p:ext uri="{BB962C8B-B14F-4D97-AF65-F5344CB8AC3E}">
        <p14:creationId xmlns:p14="http://schemas.microsoft.com/office/powerpoint/2010/main" val="11195005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8420"/>
                                        </p:tgtEl>
                                        <p:attrNameLst>
                                          <p:attrName>style.visibility</p:attrName>
                                        </p:attrNameLst>
                                      </p:cBhvr>
                                      <p:to>
                                        <p:strVal val="visible"/>
                                      </p:to>
                                    </p:set>
                                    <p:anim calcmode="lin" valueType="num">
                                      <p:cBhvr additive="base">
                                        <p:cTn id="7" dur="1000" fill="hold"/>
                                        <p:tgtEl>
                                          <p:spTgt spid="188420"/>
                                        </p:tgtEl>
                                        <p:attrNameLst>
                                          <p:attrName>ppt_x</p:attrName>
                                        </p:attrNameLst>
                                      </p:cBhvr>
                                      <p:tavLst>
                                        <p:tav tm="0">
                                          <p:val>
                                            <p:strVal val="#ppt_x"/>
                                          </p:val>
                                        </p:tav>
                                        <p:tav tm="100000">
                                          <p:val>
                                            <p:strVal val="#ppt_x"/>
                                          </p:val>
                                        </p:tav>
                                      </p:tavLst>
                                    </p:anim>
                                    <p:anim calcmode="lin" valueType="num">
                                      <p:cBhvr additive="base">
                                        <p:cTn id="8" dur="1000" fill="hold"/>
                                        <p:tgtEl>
                                          <p:spTgt spid="1884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6FAD512A-E7E1-5F44-A537-0D415EB563E2}"/>
              </a:ext>
            </a:extLst>
          </p:cNvPr>
          <p:cNvSpPr>
            <a:spLocks noChangeArrowheads="1"/>
          </p:cNvSpPr>
          <p:nvPr/>
        </p:nvSpPr>
        <p:spPr bwMode="auto">
          <a:xfrm>
            <a:off x="552450" y="374650"/>
            <a:ext cx="8153400" cy="150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Objectives:</a:t>
            </a:r>
          </a:p>
          <a:p>
            <a:pPr algn="ctr">
              <a:spcBef>
                <a:spcPct val="0"/>
              </a:spcBef>
              <a:buFontTx/>
              <a:buNone/>
            </a:pPr>
            <a:endParaRPr lang="en-US" altLang="en-US" b="1" u="sng" dirty="0">
              <a:solidFill>
                <a:schemeClr val="bg1"/>
              </a:solidFill>
            </a:endParaRPr>
          </a:p>
          <a:p>
            <a:pPr algn="ctr">
              <a:spcBef>
                <a:spcPct val="0"/>
              </a:spcBef>
              <a:buFontTx/>
              <a:buNone/>
            </a:pPr>
            <a:r>
              <a:rPr lang="en-US" altLang="en-US" sz="3600" b="1" dirty="0">
                <a:solidFill>
                  <a:schemeClr val="bg1"/>
                </a:solidFill>
              </a:rPr>
              <a:t>  </a:t>
            </a:r>
            <a:r>
              <a:rPr lang="en-US" altLang="en-US" sz="3600" dirty="0">
                <a:solidFill>
                  <a:schemeClr val="bg1"/>
                </a:solidFill>
              </a:rPr>
              <a:t>Make the System</a:t>
            </a:r>
            <a:endParaRPr lang="en-US" altLang="en-US" sz="3200" dirty="0">
              <a:solidFill>
                <a:schemeClr val="bg1"/>
              </a:solidFill>
            </a:endParaRPr>
          </a:p>
        </p:txBody>
      </p:sp>
      <p:sp>
        <p:nvSpPr>
          <p:cNvPr id="59395" name="Rectangle 3">
            <a:extLst>
              <a:ext uri="{FF2B5EF4-FFF2-40B4-BE49-F238E27FC236}">
                <a16:creationId xmlns:a16="http://schemas.microsoft.com/office/drawing/2014/main" id="{F28B00A0-1016-1E4C-BBAC-EF9FDA86B5ED}"/>
              </a:ext>
            </a:extLst>
          </p:cNvPr>
          <p:cNvSpPr>
            <a:spLocks noChangeArrowheads="1"/>
          </p:cNvSpPr>
          <p:nvPr/>
        </p:nvSpPr>
        <p:spPr bwMode="auto">
          <a:xfrm>
            <a:off x="2057400" y="2116138"/>
            <a:ext cx="52451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4800" i="1" dirty="0">
                <a:solidFill>
                  <a:srgbClr val="C00000"/>
                </a:solidFill>
              </a:rPr>
              <a:t>(a) less</a:t>
            </a:r>
          </a:p>
          <a:p>
            <a:pPr algn="ctr">
              <a:spcBef>
                <a:spcPct val="0"/>
              </a:spcBef>
              <a:buFontTx/>
              <a:buNone/>
            </a:pPr>
            <a:r>
              <a:rPr lang="en-US" altLang="en-US" sz="4800" i="1" dirty="0">
                <a:solidFill>
                  <a:srgbClr val="C00000"/>
                </a:solidFill>
              </a:rPr>
              <a:t>error prone</a:t>
            </a:r>
            <a:endParaRPr lang="en-US" altLang="en-US" sz="3600" i="1" dirty="0">
              <a:solidFill>
                <a:srgbClr val="C00000"/>
              </a:solidFill>
            </a:endParaRPr>
          </a:p>
        </p:txBody>
      </p:sp>
      <p:sp>
        <p:nvSpPr>
          <p:cNvPr id="214020" name="Text Box 4">
            <a:extLst>
              <a:ext uri="{FF2B5EF4-FFF2-40B4-BE49-F238E27FC236}">
                <a16:creationId xmlns:a16="http://schemas.microsoft.com/office/drawing/2014/main" id="{A879CCD4-8C4C-6948-A129-BD7BCC23BDDC}"/>
              </a:ext>
            </a:extLst>
          </p:cNvPr>
          <p:cNvSpPr txBox="1">
            <a:spLocks noChangeArrowheads="1"/>
          </p:cNvSpPr>
          <p:nvPr/>
        </p:nvSpPr>
        <p:spPr bwMode="auto">
          <a:xfrm>
            <a:off x="3819525" y="3627438"/>
            <a:ext cx="121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dirty="0">
                <a:solidFill>
                  <a:schemeClr val="bg1"/>
                </a:solidFill>
              </a:rPr>
              <a:t>and</a:t>
            </a:r>
          </a:p>
        </p:txBody>
      </p:sp>
      <p:sp>
        <p:nvSpPr>
          <p:cNvPr id="214021" name="Text Box 5">
            <a:extLst>
              <a:ext uri="{FF2B5EF4-FFF2-40B4-BE49-F238E27FC236}">
                <a16:creationId xmlns:a16="http://schemas.microsoft.com/office/drawing/2014/main" id="{81E3D7CE-3AA3-9041-AB9B-B49DE1226315}"/>
              </a:ext>
            </a:extLst>
          </p:cNvPr>
          <p:cNvSpPr txBox="1">
            <a:spLocks noChangeArrowheads="1"/>
          </p:cNvSpPr>
          <p:nvPr/>
        </p:nvSpPr>
        <p:spPr bwMode="auto">
          <a:xfrm>
            <a:off x="2143125" y="4221163"/>
            <a:ext cx="5029200"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4800" i="1" dirty="0">
                <a:solidFill>
                  <a:srgbClr val="C00000"/>
                </a:solidFill>
              </a:rPr>
              <a:t>(b) more</a:t>
            </a:r>
          </a:p>
          <a:p>
            <a:pPr algn="ctr">
              <a:spcBef>
                <a:spcPct val="0"/>
              </a:spcBef>
              <a:buFontTx/>
              <a:buNone/>
            </a:pPr>
            <a:r>
              <a:rPr lang="en-US" altLang="en-US" sz="4800" i="1" dirty="0">
                <a:solidFill>
                  <a:srgbClr val="C00000"/>
                </a:solidFill>
              </a:rPr>
              <a:t>error tolerant</a:t>
            </a:r>
            <a:endParaRPr lang="en-US" altLang="en-US" sz="4800" dirty="0">
              <a:solidFill>
                <a:srgbClr val="C00000"/>
              </a:solidFill>
            </a:endParaRPr>
          </a:p>
        </p:txBody>
      </p:sp>
      <p:sp>
        <p:nvSpPr>
          <p:cNvPr id="2" name="Date Placeholder 6">
            <a:extLst>
              <a:ext uri="{FF2B5EF4-FFF2-40B4-BE49-F238E27FC236}">
                <a16:creationId xmlns:a16="http://schemas.microsoft.com/office/drawing/2014/main" id="{2EE313C7-61D8-4E4C-90B4-3154B590B85F}"/>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6393" name="Footer Placeholder 8">
            <a:extLst>
              <a:ext uri="{FF2B5EF4-FFF2-40B4-BE49-F238E27FC236}">
                <a16:creationId xmlns:a16="http://schemas.microsoft.com/office/drawing/2014/main" id="{8CD64F24-4CCB-49FC-A0AA-EF0B218BED61}"/>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3" name="Slide Number Placeholder 2">
            <a:extLst>
              <a:ext uri="{FF2B5EF4-FFF2-40B4-BE49-F238E27FC236}">
                <a16:creationId xmlns:a16="http://schemas.microsoft.com/office/drawing/2014/main" id="{91CB65D5-8B34-054B-B70C-4713EFC2109C}"/>
              </a:ext>
            </a:extLst>
          </p:cNvPr>
          <p:cNvSpPr>
            <a:spLocks noGrp="1"/>
          </p:cNvSpPr>
          <p:nvPr>
            <p:ph type="sldNum" sz="quarter" idx="12"/>
          </p:nvPr>
        </p:nvSpPr>
        <p:spPr/>
        <p:txBody>
          <a:bodyPr/>
          <a:lstStyle/>
          <a:p>
            <a:fld id="{9E26D2AB-0C90-4CEA-9760-4FB00DC6094F}" type="slidenum">
              <a:rPr lang="en-US" smtClean="0">
                <a:solidFill>
                  <a:schemeClr val="bg1"/>
                </a:solidFill>
              </a:rPr>
              <a:t>13</a:t>
            </a:fld>
            <a:endParaRPr lang="en-US" dirty="0">
              <a:solidFill>
                <a:schemeClr val="bg1"/>
              </a:solidFill>
            </a:endParaRPr>
          </a:p>
        </p:txBody>
      </p:sp>
    </p:spTree>
    <p:extLst>
      <p:ext uri="{BB962C8B-B14F-4D97-AF65-F5344CB8AC3E}">
        <p14:creationId xmlns:p14="http://schemas.microsoft.com/office/powerpoint/2010/main" val="9576242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1000"/>
                                  </p:stCondLst>
                                  <p:childTnLst>
                                    <p:set>
                                      <p:cBhvr>
                                        <p:cTn id="6" dur="1" fill="hold">
                                          <p:stCondLst>
                                            <p:cond delay="499"/>
                                          </p:stCondLst>
                                        </p:cTn>
                                        <p:tgtEl>
                                          <p:spTgt spid="21402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14021"/>
                                        </p:tgtEl>
                                        <p:attrNameLst>
                                          <p:attrName>style.visibility</p:attrName>
                                        </p:attrNameLst>
                                      </p:cBhvr>
                                      <p:to>
                                        <p:strVal val="visible"/>
                                      </p:to>
                                    </p:set>
                                    <p:anim calcmode="lin" valueType="num">
                                      <p:cBhvr additive="base">
                                        <p:cTn id="11" dur="500" fill="hold"/>
                                        <p:tgtEl>
                                          <p:spTgt spid="214021"/>
                                        </p:tgtEl>
                                        <p:attrNameLst>
                                          <p:attrName>ppt_x</p:attrName>
                                        </p:attrNameLst>
                                      </p:cBhvr>
                                      <p:tavLst>
                                        <p:tav tm="0">
                                          <p:val>
                                            <p:strVal val="#ppt_x"/>
                                          </p:val>
                                        </p:tav>
                                        <p:tav tm="100000">
                                          <p:val>
                                            <p:strVal val="#ppt_x"/>
                                          </p:val>
                                        </p:tav>
                                      </p:tavLst>
                                    </p:anim>
                                    <p:anim calcmode="lin" valueType="num">
                                      <p:cBhvr additive="base">
                                        <p:cTn id="12" dur="500" fill="hold"/>
                                        <p:tgtEl>
                                          <p:spTgt spid="2140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0" grpId="0" autoUpdateAnimBg="0"/>
      <p:bldP spid="214021"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9A66F991-6217-7D4B-908C-43CE751DA3C7}"/>
              </a:ext>
            </a:extLst>
          </p:cNvPr>
          <p:cNvSpPr>
            <a:spLocks noChangeArrowheads="1"/>
          </p:cNvSpPr>
          <p:nvPr/>
        </p:nvSpPr>
        <p:spPr bwMode="auto">
          <a:xfrm>
            <a:off x="1247775" y="1000125"/>
            <a:ext cx="6629400" cy="4460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40000"/>
              </a:spcBef>
              <a:buFontTx/>
              <a:buNone/>
            </a:pPr>
            <a:r>
              <a:rPr lang="en-US" altLang="en-US" sz="3600" i="1" dirty="0">
                <a:solidFill>
                  <a:schemeClr val="bg1"/>
                </a:solidFill>
              </a:rPr>
              <a:t>To Err Is Human:</a:t>
            </a:r>
            <a:endParaRPr lang="en-US" altLang="en-US" sz="800" i="1" dirty="0">
              <a:solidFill>
                <a:schemeClr val="bg1"/>
              </a:solidFill>
            </a:endParaRPr>
          </a:p>
          <a:p>
            <a:pPr algn="ctr">
              <a:spcBef>
                <a:spcPct val="40000"/>
              </a:spcBef>
              <a:buFontTx/>
              <a:buNone/>
            </a:pPr>
            <a:r>
              <a:rPr lang="en-US" altLang="en-US" sz="2400" i="1" dirty="0">
                <a:solidFill>
                  <a:schemeClr val="bg1"/>
                </a:solidFill>
              </a:rPr>
              <a:t>Building a Safer Health System</a:t>
            </a:r>
          </a:p>
          <a:p>
            <a:pPr>
              <a:spcBef>
                <a:spcPct val="40000"/>
              </a:spcBef>
              <a:buFontTx/>
              <a:buNone/>
            </a:pPr>
            <a:endParaRPr lang="en-US" altLang="en-US" sz="1200" i="1" dirty="0">
              <a:solidFill>
                <a:schemeClr val="bg1"/>
              </a:solidFill>
            </a:endParaRPr>
          </a:p>
          <a:p>
            <a:pPr algn="ctr">
              <a:lnSpc>
                <a:spcPct val="85000"/>
              </a:lnSpc>
              <a:spcBef>
                <a:spcPct val="40000"/>
              </a:spcBef>
              <a:buFontTx/>
              <a:buNone/>
            </a:pPr>
            <a:r>
              <a:rPr lang="en-US" altLang="en-US" sz="3200" dirty="0">
                <a:solidFill>
                  <a:schemeClr val="bg1"/>
                </a:solidFill>
              </a:rPr>
              <a:t>“The focus must shift from </a:t>
            </a:r>
            <a:r>
              <a:rPr lang="en-US" altLang="en-US" sz="3200" dirty="0">
                <a:solidFill>
                  <a:srgbClr val="C00000"/>
                </a:solidFill>
              </a:rPr>
              <a:t>blaming individuals </a:t>
            </a:r>
            <a:r>
              <a:rPr lang="en-US" altLang="en-US" sz="3200" dirty="0">
                <a:solidFill>
                  <a:schemeClr val="bg1"/>
                </a:solidFill>
              </a:rPr>
              <a:t>for past errors to a focus on preventing future errors by </a:t>
            </a:r>
            <a:r>
              <a:rPr lang="en-US" altLang="en-US" sz="3200" dirty="0">
                <a:solidFill>
                  <a:srgbClr val="C00000"/>
                </a:solidFill>
              </a:rPr>
              <a:t>designing safety into the system.”</a:t>
            </a:r>
            <a:r>
              <a:rPr lang="en-US" altLang="en-US" sz="3600" dirty="0">
                <a:solidFill>
                  <a:srgbClr val="C00000"/>
                </a:solidFill>
              </a:rPr>
              <a:t> </a:t>
            </a:r>
          </a:p>
          <a:p>
            <a:pPr>
              <a:lnSpc>
                <a:spcPct val="85000"/>
              </a:lnSpc>
              <a:spcBef>
                <a:spcPct val="40000"/>
              </a:spcBef>
              <a:buFontTx/>
              <a:buNone/>
            </a:pPr>
            <a:endParaRPr lang="en-US" altLang="en-US" sz="1200" dirty="0">
              <a:solidFill>
                <a:schemeClr val="bg1"/>
              </a:solidFill>
            </a:endParaRPr>
          </a:p>
          <a:p>
            <a:pPr algn="ctr">
              <a:spcBef>
                <a:spcPct val="40000"/>
              </a:spcBef>
              <a:buFontTx/>
              <a:buNone/>
            </a:pPr>
            <a:r>
              <a:rPr lang="en-US" altLang="en-US" sz="2400" dirty="0">
                <a:solidFill>
                  <a:schemeClr val="bg1"/>
                </a:solidFill>
              </a:rPr>
              <a:t>U.S. Institute of Medicine, Committee on Quality of Health Care in America, 1999</a:t>
            </a:r>
            <a:endParaRPr lang="en-US" altLang="en-US" sz="3600" dirty="0">
              <a:solidFill>
                <a:schemeClr val="bg1"/>
              </a:solidFill>
            </a:endParaRPr>
          </a:p>
        </p:txBody>
      </p:sp>
      <p:sp>
        <p:nvSpPr>
          <p:cNvPr id="61443" name="Rectangle 3">
            <a:extLst>
              <a:ext uri="{FF2B5EF4-FFF2-40B4-BE49-F238E27FC236}">
                <a16:creationId xmlns:a16="http://schemas.microsoft.com/office/drawing/2014/main" id="{9CF10C3D-5B0B-0444-BE57-655C013CB360}"/>
              </a:ext>
            </a:extLst>
          </p:cNvPr>
          <p:cNvSpPr>
            <a:spLocks noChangeArrowheads="1"/>
          </p:cNvSpPr>
          <p:nvPr/>
        </p:nvSpPr>
        <p:spPr bwMode="auto">
          <a:xfrm>
            <a:off x="1782763" y="269875"/>
            <a:ext cx="5665787"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3600" b="1" u="sng" dirty="0">
                <a:solidFill>
                  <a:schemeClr val="bg1"/>
                </a:solidFill>
              </a:rPr>
              <a:t>The Health Care Industry</a:t>
            </a:r>
          </a:p>
        </p:txBody>
      </p:sp>
      <p:sp>
        <p:nvSpPr>
          <p:cNvPr id="2" name="Date Placeholder 4">
            <a:extLst>
              <a:ext uri="{FF2B5EF4-FFF2-40B4-BE49-F238E27FC236}">
                <a16:creationId xmlns:a16="http://schemas.microsoft.com/office/drawing/2014/main" id="{F73F19E7-CB39-431D-83B9-582C9B7499C8}"/>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7415" name="Footer Placeholder 6">
            <a:extLst>
              <a:ext uri="{FF2B5EF4-FFF2-40B4-BE49-F238E27FC236}">
                <a16:creationId xmlns:a16="http://schemas.microsoft.com/office/drawing/2014/main" id="{86EB6B3C-691F-4FAB-9368-8626374AA02C}"/>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3" name="Slide Number Placeholder 2">
            <a:extLst>
              <a:ext uri="{FF2B5EF4-FFF2-40B4-BE49-F238E27FC236}">
                <a16:creationId xmlns:a16="http://schemas.microsoft.com/office/drawing/2014/main" id="{FAB5787E-318D-5849-8C74-FF15FCF4A750}"/>
              </a:ext>
            </a:extLst>
          </p:cNvPr>
          <p:cNvSpPr>
            <a:spLocks noGrp="1"/>
          </p:cNvSpPr>
          <p:nvPr>
            <p:ph type="sldNum" sz="quarter" idx="12"/>
          </p:nvPr>
        </p:nvSpPr>
        <p:spPr/>
        <p:txBody>
          <a:bodyPr/>
          <a:lstStyle/>
          <a:p>
            <a:fld id="{9E26D2AB-0C90-4CEA-9760-4FB00DC6094F}" type="slidenum">
              <a:rPr lang="en-US" smtClean="0">
                <a:solidFill>
                  <a:schemeClr val="bg1"/>
                </a:solidFill>
              </a:rPr>
              <a:t>14</a:t>
            </a:fld>
            <a:endParaRPr lang="en-US" dirty="0">
              <a:solidFill>
                <a:schemeClr val="bg1"/>
              </a:solidFill>
            </a:endParaRPr>
          </a:p>
        </p:txBody>
      </p:sp>
    </p:spTree>
    <p:extLst>
      <p:ext uri="{BB962C8B-B14F-4D97-AF65-F5344CB8AC3E}">
        <p14:creationId xmlns:p14="http://schemas.microsoft.com/office/powerpoint/2010/main" val="180043527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a:extLst>
              <a:ext uri="{FF2B5EF4-FFF2-40B4-BE49-F238E27FC236}">
                <a16:creationId xmlns:a16="http://schemas.microsoft.com/office/drawing/2014/main" id="{22EBC0C3-5120-D149-B150-7066F5FE2798}"/>
              </a:ext>
            </a:extLst>
          </p:cNvPr>
          <p:cNvSpPr>
            <a:spLocks noChangeArrowheads="1"/>
          </p:cNvSpPr>
          <p:nvPr/>
        </p:nvSpPr>
        <p:spPr bwMode="auto">
          <a:xfrm>
            <a:off x="652463" y="1984375"/>
            <a:ext cx="7764462"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6000" dirty="0">
                <a:solidFill>
                  <a:srgbClr val="C00000"/>
                </a:solidFill>
              </a:rPr>
              <a:t>“We knew about </a:t>
            </a:r>
          </a:p>
          <a:p>
            <a:pPr algn="ctr">
              <a:spcBef>
                <a:spcPct val="0"/>
              </a:spcBef>
              <a:buFontTx/>
              <a:buNone/>
            </a:pPr>
            <a:r>
              <a:rPr lang="en-US" altLang="en-US" sz="6000" dirty="0">
                <a:solidFill>
                  <a:srgbClr val="C00000"/>
                </a:solidFill>
              </a:rPr>
              <a:t>that problem”</a:t>
            </a:r>
          </a:p>
          <a:p>
            <a:pPr algn="ctr">
              <a:spcBef>
                <a:spcPct val="0"/>
              </a:spcBef>
              <a:buFontTx/>
              <a:buNone/>
            </a:pPr>
            <a:endParaRPr lang="en-US" altLang="en-US" dirty="0">
              <a:solidFill>
                <a:schemeClr val="accent2"/>
              </a:solidFill>
              <a:latin typeface="Times New Roman" panose="02020603050405020304" pitchFamily="18" charset="0"/>
            </a:endParaRPr>
          </a:p>
        </p:txBody>
      </p:sp>
      <p:sp>
        <p:nvSpPr>
          <p:cNvPr id="63491" name="Text Box 3">
            <a:extLst>
              <a:ext uri="{FF2B5EF4-FFF2-40B4-BE49-F238E27FC236}">
                <a16:creationId xmlns:a16="http://schemas.microsoft.com/office/drawing/2014/main" id="{04366F5A-440C-F04E-AF28-64874B340671}"/>
              </a:ext>
            </a:extLst>
          </p:cNvPr>
          <p:cNvSpPr txBox="1">
            <a:spLocks noChangeArrowheads="1"/>
          </p:cNvSpPr>
          <p:nvPr/>
        </p:nvSpPr>
        <p:spPr bwMode="auto">
          <a:xfrm>
            <a:off x="879415" y="490538"/>
            <a:ext cx="736611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dirty="0">
                <a:solidFill>
                  <a:schemeClr val="bg1"/>
                </a:solidFill>
              </a:rPr>
              <a:t>Major Source of Information:</a:t>
            </a:r>
          </a:p>
          <a:p>
            <a:pPr algn="ctr">
              <a:spcBef>
                <a:spcPct val="0"/>
              </a:spcBef>
              <a:buFontTx/>
              <a:buNone/>
            </a:pPr>
            <a:r>
              <a:rPr lang="en-US" altLang="en-US" sz="3600" b="1" u="sng" dirty="0">
                <a:solidFill>
                  <a:schemeClr val="bg1"/>
                </a:solidFill>
              </a:rPr>
              <a:t>Hands-On Front-Line Employees</a:t>
            </a:r>
            <a:endParaRPr lang="en-US" altLang="en-US" sz="4000" b="1" u="sng" dirty="0">
              <a:solidFill>
                <a:schemeClr val="bg1"/>
              </a:solidFill>
            </a:endParaRPr>
          </a:p>
        </p:txBody>
      </p:sp>
      <p:sp>
        <p:nvSpPr>
          <p:cNvPr id="191492" name="Text Box 4">
            <a:extLst>
              <a:ext uri="{FF2B5EF4-FFF2-40B4-BE49-F238E27FC236}">
                <a16:creationId xmlns:a16="http://schemas.microsoft.com/office/drawing/2014/main" id="{C17AA6BC-CBCD-9B47-9056-638FAEFA1B10}"/>
              </a:ext>
            </a:extLst>
          </p:cNvPr>
          <p:cNvSpPr txBox="1">
            <a:spLocks noChangeArrowheads="1"/>
          </p:cNvSpPr>
          <p:nvPr/>
        </p:nvSpPr>
        <p:spPr bwMode="auto">
          <a:xfrm>
            <a:off x="1482725" y="4195763"/>
            <a:ext cx="566052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a:spcBef>
                <a:spcPct val="0"/>
              </a:spcBef>
              <a:buFontTx/>
              <a:buNone/>
            </a:pPr>
            <a:r>
              <a:rPr lang="en-US" altLang="en-US" sz="3600" i="1" dirty="0">
                <a:solidFill>
                  <a:schemeClr val="bg1"/>
                </a:solidFill>
              </a:rPr>
              <a:t>(and we knew it might hurt</a:t>
            </a:r>
          </a:p>
          <a:p>
            <a:pPr eaLnBrk="1">
              <a:spcBef>
                <a:spcPct val="0"/>
              </a:spcBef>
              <a:buFontTx/>
              <a:buNone/>
            </a:pPr>
            <a:r>
              <a:rPr lang="en-US" altLang="en-US" sz="3600" i="1" dirty="0">
                <a:solidFill>
                  <a:schemeClr val="bg1"/>
                </a:solidFill>
              </a:rPr>
              <a:t> someone sooner or later)</a:t>
            </a:r>
            <a:r>
              <a:rPr lang="en-US" altLang="en-US" sz="6000" dirty="0">
                <a:solidFill>
                  <a:schemeClr val="bg1"/>
                </a:solidFill>
                <a:latin typeface="Times New Roman" panose="02020603050405020304" pitchFamily="18" charset="0"/>
              </a:rPr>
              <a:t> </a:t>
            </a:r>
            <a:endParaRPr lang="en-US" altLang="en-US" sz="2400" dirty="0">
              <a:solidFill>
                <a:schemeClr val="bg1"/>
              </a:solidFill>
              <a:latin typeface="Times New Roman" panose="02020603050405020304" pitchFamily="18" charset="0"/>
            </a:endParaRPr>
          </a:p>
        </p:txBody>
      </p:sp>
      <p:sp>
        <p:nvSpPr>
          <p:cNvPr id="2" name="Date Placeholder 5">
            <a:extLst>
              <a:ext uri="{FF2B5EF4-FFF2-40B4-BE49-F238E27FC236}">
                <a16:creationId xmlns:a16="http://schemas.microsoft.com/office/drawing/2014/main" id="{F9536CE7-65C2-47DE-A202-4CB568976EC0}"/>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8440" name="Footer Placeholder 7">
            <a:extLst>
              <a:ext uri="{FF2B5EF4-FFF2-40B4-BE49-F238E27FC236}">
                <a16:creationId xmlns:a16="http://schemas.microsoft.com/office/drawing/2014/main" id="{ED95B34F-C434-413D-A0A2-CD0B55E03EB8}"/>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3" name="Slide Number Placeholder 2">
            <a:extLst>
              <a:ext uri="{FF2B5EF4-FFF2-40B4-BE49-F238E27FC236}">
                <a16:creationId xmlns:a16="http://schemas.microsoft.com/office/drawing/2014/main" id="{03A70778-6D4C-F544-816F-A2F9BD260DE4}"/>
              </a:ext>
            </a:extLst>
          </p:cNvPr>
          <p:cNvSpPr>
            <a:spLocks noGrp="1"/>
          </p:cNvSpPr>
          <p:nvPr>
            <p:ph type="sldNum" sz="quarter" idx="12"/>
          </p:nvPr>
        </p:nvSpPr>
        <p:spPr/>
        <p:txBody>
          <a:bodyPr/>
          <a:lstStyle/>
          <a:p>
            <a:fld id="{9E26D2AB-0C90-4CEA-9760-4FB00DC6094F}" type="slidenum">
              <a:rPr lang="en-US" smtClean="0">
                <a:solidFill>
                  <a:schemeClr val="bg1"/>
                </a:solidFill>
              </a:rPr>
              <a:t>15</a:t>
            </a:fld>
            <a:endParaRPr lang="en-US" dirty="0">
              <a:solidFill>
                <a:schemeClr val="bg1"/>
              </a:solidFill>
            </a:endParaRPr>
          </a:p>
        </p:txBody>
      </p:sp>
    </p:spTree>
    <p:extLst>
      <p:ext uri="{BB962C8B-B14F-4D97-AF65-F5344CB8AC3E}">
        <p14:creationId xmlns:p14="http://schemas.microsoft.com/office/powerpoint/2010/main" val="365009681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1490"/>
                                        </p:tgtEl>
                                        <p:attrNameLst>
                                          <p:attrName>style.visibility</p:attrName>
                                        </p:attrNameLst>
                                      </p:cBhvr>
                                      <p:to>
                                        <p:strVal val="visible"/>
                                      </p:to>
                                    </p:set>
                                    <p:animEffect transition="in" filter="fade">
                                      <p:cBhvr>
                                        <p:cTn id="7" dur="1000"/>
                                        <p:tgtEl>
                                          <p:spTgt spid="191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91492"/>
                                        </p:tgtEl>
                                        <p:attrNameLst>
                                          <p:attrName>style.visibility</p:attrName>
                                        </p:attrNameLst>
                                      </p:cBhvr>
                                      <p:to>
                                        <p:strVal val="visible"/>
                                      </p:to>
                                    </p:set>
                                    <p:anim calcmode="lin" valueType="num">
                                      <p:cBhvr>
                                        <p:cTn id="12" dur="1000" fill="hold"/>
                                        <p:tgtEl>
                                          <p:spTgt spid="191492"/>
                                        </p:tgtEl>
                                        <p:attrNameLst>
                                          <p:attrName>ppt_w</p:attrName>
                                        </p:attrNameLst>
                                      </p:cBhvr>
                                      <p:tavLst>
                                        <p:tav tm="0">
                                          <p:val>
                                            <p:fltVal val="0"/>
                                          </p:val>
                                        </p:tav>
                                        <p:tav tm="100000">
                                          <p:val>
                                            <p:strVal val="#ppt_w"/>
                                          </p:val>
                                        </p:tav>
                                      </p:tavLst>
                                    </p:anim>
                                    <p:anim calcmode="lin" valueType="num">
                                      <p:cBhvr>
                                        <p:cTn id="13" dur="1000" fill="hold"/>
                                        <p:tgtEl>
                                          <p:spTgt spid="191492"/>
                                        </p:tgtEl>
                                        <p:attrNameLst>
                                          <p:attrName>ppt_h</p:attrName>
                                        </p:attrNameLst>
                                      </p:cBhvr>
                                      <p:tavLst>
                                        <p:tav tm="0">
                                          <p:val>
                                            <p:fltVal val="0"/>
                                          </p:val>
                                        </p:tav>
                                        <p:tav tm="100000">
                                          <p:val>
                                            <p:strVal val="#ppt_h"/>
                                          </p:val>
                                        </p:tav>
                                      </p:tavLst>
                                    </p:anim>
                                    <p:animEffect transition="in" filter="fade">
                                      <p:cBhvr>
                                        <p:cTn id="14" dur="1000"/>
                                        <p:tgtEl>
                                          <p:spTgt spid="1914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p:bldP spid="19149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2">
            <a:extLst>
              <a:ext uri="{FF2B5EF4-FFF2-40B4-BE49-F238E27FC236}">
                <a16:creationId xmlns:a16="http://schemas.microsoft.com/office/drawing/2014/main" id="{E183D18F-7AFD-2E4B-80B0-7FC8E3CDF291}"/>
              </a:ext>
            </a:extLst>
          </p:cNvPr>
          <p:cNvPicPr>
            <a:picLocks noChangeArrowheads="1"/>
          </p:cNvPicPr>
          <p:nvPr/>
        </p:nvPicPr>
        <p:blipFill>
          <a:blip r:embed="rId3" cstate="print">
            <a:clrChange>
              <a:clrFrom>
                <a:srgbClr val="001757"/>
              </a:clrFrom>
              <a:clrTo>
                <a:srgbClr val="001757">
                  <a:alpha val="0"/>
                </a:srgbClr>
              </a:clrTo>
            </a:clrChange>
            <a:extLst>
              <a:ext uri="{28A0092B-C50C-407E-A947-70E740481C1C}">
                <a14:useLocalDpi xmlns:a14="http://schemas.microsoft.com/office/drawing/2010/main" val="0"/>
              </a:ext>
            </a:extLst>
          </a:blip>
          <a:srcRect/>
          <a:stretch>
            <a:fillRect/>
          </a:stretch>
        </p:blipFill>
        <p:spPr bwMode="auto">
          <a:xfrm>
            <a:off x="280988" y="303213"/>
            <a:ext cx="8712200" cy="572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5539" name="Rectangle 3">
            <a:extLst>
              <a:ext uri="{FF2B5EF4-FFF2-40B4-BE49-F238E27FC236}">
                <a16:creationId xmlns:a16="http://schemas.microsoft.com/office/drawing/2014/main" id="{DEBCE9C3-0DA5-B547-A44F-218F7899C662}"/>
              </a:ext>
            </a:extLst>
          </p:cNvPr>
          <p:cNvSpPr>
            <a:spLocks noChangeArrowheads="1"/>
          </p:cNvSpPr>
          <p:nvPr/>
        </p:nvSpPr>
        <p:spPr bwMode="auto">
          <a:xfrm>
            <a:off x="4572000" y="609600"/>
            <a:ext cx="3865563"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3600" b="1" u="sng" dirty="0">
                <a:solidFill>
                  <a:schemeClr val="bg1"/>
                </a:solidFill>
              </a:rPr>
              <a:t>Next Challenge</a:t>
            </a:r>
            <a:endParaRPr lang="en-US" altLang="en-US" sz="3600" u="sng" dirty="0">
              <a:solidFill>
                <a:schemeClr val="bg1"/>
              </a:solidFill>
              <a:latin typeface="Times New Roman" panose="02020603050405020304" pitchFamily="18" charset="0"/>
            </a:endParaRPr>
          </a:p>
        </p:txBody>
      </p:sp>
      <p:sp>
        <p:nvSpPr>
          <p:cNvPr id="65540" name="Rectangle 4">
            <a:extLst>
              <a:ext uri="{FF2B5EF4-FFF2-40B4-BE49-F238E27FC236}">
                <a16:creationId xmlns:a16="http://schemas.microsoft.com/office/drawing/2014/main" id="{3A4B9385-7C62-B241-8E71-227655CEA4D9}"/>
              </a:ext>
            </a:extLst>
          </p:cNvPr>
          <p:cNvSpPr>
            <a:spLocks noChangeArrowheads="1"/>
          </p:cNvSpPr>
          <p:nvPr/>
        </p:nvSpPr>
        <p:spPr bwMode="auto">
          <a:xfrm>
            <a:off x="990600" y="3886200"/>
            <a:ext cx="2789238"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dirty="0">
                <a:solidFill>
                  <a:schemeClr val="bg1"/>
                </a:solidFill>
              </a:rPr>
              <a:t>Legal/cultural issues</a:t>
            </a:r>
            <a:endParaRPr lang="en-US" altLang="en-US" dirty="0">
              <a:solidFill>
                <a:schemeClr val="bg1"/>
              </a:solidFill>
              <a:latin typeface="Times New Roman" panose="02020603050405020304" pitchFamily="18" charset="0"/>
            </a:endParaRPr>
          </a:p>
        </p:txBody>
      </p:sp>
      <p:sp>
        <p:nvSpPr>
          <p:cNvPr id="65541" name="Rectangle 5">
            <a:extLst>
              <a:ext uri="{FF2B5EF4-FFF2-40B4-BE49-F238E27FC236}">
                <a16:creationId xmlns:a16="http://schemas.microsoft.com/office/drawing/2014/main" id="{171E9412-B425-B14E-8EDC-CF59098AE968}"/>
              </a:ext>
            </a:extLst>
          </p:cNvPr>
          <p:cNvSpPr>
            <a:spLocks noChangeArrowheads="1"/>
          </p:cNvSpPr>
          <p:nvPr/>
        </p:nvSpPr>
        <p:spPr bwMode="auto">
          <a:xfrm>
            <a:off x="5638800" y="3166269"/>
            <a:ext cx="3665537" cy="428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200" dirty="0">
                <a:solidFill>
                  <a:schemeClr val="bg1"/>
                </a:solidFill>
              </a:rPr>
              <a:t>Improved analytical tools</a:t>
            </a:r>
            <a:endParaRPr lang="en-US" altLang="en-US" sz="2400" dirty="0">
              <a:solidFill>
                <a:schemeClr val="bg1"/>
              </a:solidFill>
              <a:latin typeface="Times New Roman" panose="02020603050405020304" pitchFamily="18" charset="0"/>
            </a:endParaRPr>
          </a:p>
        </p:txBody>
      </p:sp>
      <p:sp>
        <p:nvSpPr>
          <p:cNvPr id="65542" name="Rectangle 6">
            <a:extLst>
              <a:ext uri="{FF2B5EF4-FFF2-40B4-BE49-F238E27FC236}">
                <a16:creationId xmlns:a16="http://schemas.microsoft.com/office/drawing/2014/main" id="{274E8AA8-9EA0-5F48-8CA1-ADE44BD6A986}"/>
              </a:ext>
            </a:extLst>
          </p:cNvPr>
          <p:cNvSpPr>
            <a:spLocks noChangeArrowheads="1"/>
          </p:cNvSpPr>
          <p:nvPr/>
        </p:nvSpPr>
        <p:spPr bwMode="auto">
          <a:xfrm>
            <a:off x="1322388" y="5133975"/>
            <a:ext cx="6816725" cy="898525"/>
          </a:xfrm>
          <a:prstGeom prst="rect">
            <a:avLst/>
          </a:prstGeom>
          <a:solidFill>
            <a:schemeClr val="accent2">
              <a:lumMod val="40000"/>
              <a:lumOff val="60000"/>
            </a:schemeClr>
          </a:solidFill>
          <a:ln w="12700">
            <a:solidFill>
              <a:schemeClr val="tx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5543" name="Rectangle 7">
            <a:extLst>
              <a:ext uri="{FF2B5EF4-FFF2-40B4-BE49-F238E27FC236}">
                <a16:creationId xmlns:a16="http://schemas.microsoft.com/office/drawing/2014/main" id="{A522F226-C2DE-684B-8023-B5CE00F564D2}"/>
              </a:ext>
            </a:extLst>
          </p:cNvPr>
          <p:cNvSpPr>
            <a:spLocks noChangeArrowheads="1"/>
          </p:cNvSpPr>
          <p:nvPr/>
        </p:nvSpPr>
        <p:spPr bwMode="auto">
          <a:xfrm>
            <a:off x="1557338" y="5176838"/>
            <a:ext cx="6000041" cy="828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i="1" dirty="0">
                <a:solidFill>
                  <a:schemeClr val="bg1"/>
                </a:solidFill>
              </a:rPr>
              <a:t>As we begin to get over the first hurdle, we</a:t>
            </a:r>
          </a:p>
          <a:p>
            <a:pPr>
              <a:spcBef>
                <a:spcPct val="0"/>
              </a:spcBef>
              <a:buFontTx/>
              <a:buNone/>
            </a:pPr>
            <a:r>
              <a:rPr lang="en-US" altLang="en-US" sz="2400" i="1" dirty="0">
                <a:solidFill>
                  <a:schemeClr val="bg1"/>
                </a:solidFill>
              </a:rPr>
              <a:t>are challenged by the next one . . .</a:t>
            </a:r>
            <a:endParaRPr lang="en-US" altLang="en-US" sz="2400" i="1" dirty="0">
              <a:solidFill>
                <a:schemeClr val="bg1"/>
              </a:solidFill>
              <a:latin typeface="Times New Roman" panose="02020603050405020304" pitchFamily="18" charset="0"/>
            </a:endParaRPr>
          </a:p>
        </p:txBody>
      </p:sp>
      <p:sp>
        <p:nvSpPr>
          <p:cNvPr id="2" name="Date Placeholder 8">
            <a:extLst>
              <a:ext uri="{FF2B5EF4-FFF2-40B4-BE49-F238E27FC236}">
                <a16:creationId xmlns:a16="http://schemas.microsoft.com/office/drawing/2014/main" id="{BB1444E7-A69C-4A4E-83A7-FFE629666048}"/>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9467" name="Footer Placeholder 10">
            <a:extLst>
              <a:ext uri="{FF2B5EF4-FFF2-40B4-BE49-F238E27FC236}">
                <a16:creationId xmlns:a16="http://schemas.microsoft.com/office/drawing/2014/main" id="{3B080A64-0DAA-4CF7-812F-C7E6BB050ACD}"/>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3" name="Slide Number Placeholder 2">
            <a:extLst>
              <a:ext uri="{FF2B5EF4-FFF2-40B4-BE49-F238E27FC236}">
                <a16:creationId xmlns:a16="http://schemas.microsoft.com/office/drawing/2014/main" id="{43E58AC1-FA82-714D-9E74-221E0C3FB9A8}"/>
              </a:ext>
            </a:extLst>
          </p:cNvPr>
          <p:cNvSpPr>
            <a:spLocks noGrp="1"/>
          </p:cNvSpPr>
          <p:nvPr>
            <p:ph type="sldNum" sz="quarter" idx="12"/>
          </p:nvPr>
        </p:nvSpPr>
        <p:spPr/>
        <p:txBody>
          <a:bodyPr/>
          <a:lstStyle/>
          <a:p>
            <a:fld id="{9E26D2AB-0C90-4CEA-9760-4FB00DC6094F}" type="slidenum">
              <a:rPr lang="en-US" smtClean="0">
                <a:solidFill>
                  <a:schemeClr val="bg1"/>
                </a:solidFill>
              </a:rPr>
              <a:t>16</a:t>
            </a:fld>
            <a:endParaRPr lang="en-US" dirty="0">
              <a:solidFill>
                <a:schemeClr val="bg1"/>
              </a:solidFill>
            </a:endParaRPr>
          </a:p>
        </p:txBody>
      </p:sp>
    </p:spTree>
    <p:extLst>
      <p:ext uri="{BB962C8B-B14F-4D97-AF65-F5344CB8AC3E}">
        <p14:creationId xmlns:p14="http://schemas.microsoft.com/office/powerpoint/2010/main" val="150936631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Oval 2">
            <a:extLst>
              <a:ext uri="{FF2B5EF4-FFF2-40B4-BE49-F238E27FC236}">
                <a16:creationId xmlns:a16="http://schemas.microsoft.com/office/drawing/2014/main" id="{0F5FF7F2-05B9-994C-B1FE-E66AD9A95422}"/>
              </a:ext>
            </a:extLst>
          </p:cNvPr>
          <p:cNvSpPr>
            <a:spLocks noChangeArrowheads="1"/>
          </p:cNvSpPr>
          <p:nvPr/>
        </p:nvSpPr>
        <p:spPr bwMode="auto">
          <a:xfrm>
            <a:off x="228600" y="3810000"/>
            <a:ext cx="2590800" cy="14478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9635" name="Oval 3">
            <a:extLst>
              <a:ext uri="{FF2B5EF4-FFF2-40B4-BE49-F238E27FC236}">
                <a16:creationId xmlns:a16="http://schemas.microsoft.com/office/drawing/2014/main" id="{8A5CE9B7-69EB-204F-A0A9-50D117C7CCE2}"/>
              </a:ext>
            </a:extLst>
          </p:cNvPr>
          <p:cNvSpPr>
            <a:spLocks noChangeArrowheads="1"/>
          </p:cNvSpPr>
          <p:nvPr/>
        </p:nvSpPr>
        <p:spPr bwMode="auto">
          <a:xfrm>
            <a:off x="228600" y="2133600"/>
            <a:ext cx="2438400" cy="16002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9636" name="Oval 4">
            <a:extLst>
              <a:ext uri="{FF2B5EF4-FFF2-40B4-BE49-F238E27FC236}">
                <a16:creationId xmlns:a16="http://schemas.microsoft.com/office/drawing/2014/main" id="{FBA3E2F0-0BE8-E744-B767-FE6946F6A8DD}"/>
              </a:ext>
            </a:extLst>
          </p:cNvPr>
          <p:cNvSpPr>
            <a:spLocks noChangeArrowheads="1"/>
          </p:cNvSpPr>
          <p:nvPr/>
        </p:nvSpPr>
        <p:spPr bwMode="auto">
          <a:xfrm>
            <a:off x="152400" y="3048000"/>
            <a:ext cx="2514600" cy="16002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69637" name="Oval 5">
            <a:extLst>
              <a:ext uri="{FF2B5EF4-FFF2-40B4-BE49-F238E27FC236}">
                <a16:creationId xmlns:a16="http://schemas.microsoft.com/office/drawing/2014/main" id="{E9230AC4-DCB9-8A4F-A2D7-5143F54DBD65}"/>
              </a:ext>
            </a:extLst>
          </p:cNvPr>
          <p:cNvSpPr>
            <a:spLocks noChangeArrowheads="1"/>
          </p:cNvSpPr>
          <p:nvPr/>
        </p:nvSpPr>
        <p:spPr bwMode="auto">
          <a:xfrm>
            <a:off x="2057400" y="3200400"/>
            <a:ext cx="2971800" cy="18288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9638" name="Oval 6">
            <a:extLst>
              <a:ext uri="{FF2B5EF4-FFF2-40B4-BE49-F238E27FC236}">
                <a16:creationId xmlns:a16="http://schemas.microsoft.com/office/drawing/2014/main" id="{49E6800D-B913-D346-B529-B38BBC522B72}"/>
              </a:ext>
            </a:extLst>
          </p:cNvPr>
          <p:cNvSpPr>
            <a:spLocks noChangeArrowheads="1"/>
          </p:cNvSpPr>
          <p:nvPr/>
        </p:nvSpPr>
        <p:spPr bwMode="auto">
          <a:xfrm>
            <a:off x="4267200" y="3429000"/>
            <a:ext cx="2743200" cy="16002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9639" name="Oval 7">
            <a:extLst>
              <a:ext uri="{FF2B5EF4-FFF2-40B4-BE49-F238E27FC236}">
                <a16:creationId xmlns:a16="http://schemas.microsoft.com/office/drawing/2014/main" id="{668EBD49-8F89-9A49-8C44-1CB8DFE3190F}"/>
              </a:ext>
            </a:extLst>
          </p:cNvPr>
          <p:cNvSpPr>
            <a:spLocks noChangeArrowheads="1"/>
          </p:cNvSpPr>
          <p:nvPr/>
        </p:nvSpPr>
        <p:spPr bwMode="auto">
          <a:xfrm>
            <a:off x="4648200" y="2133600"/>
            <a:ext cx="3124200" cy="15240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9640" name="Oval 8">
            <a:extLst>
              <a:ext uri="{FF2B5EF4-FFF2-40B4-BE49-F238E27FC236}">
                <a16:creationId xmlns:a16="http://schemas.microsoft.com/office/drawing/2014/main" id="{A3D076F4-CAF3-ED4F-B577-BB34258C9FDC}"/>
              </a:ext>
            </a:extLst>
          </p:cNvPr>
          <p:cNvSpPr>
            <a:spLocks noChangeArrowheads="1"/>
          </p:cNvSpPr>
          <p:nvPr/>
        </p:nvSpPr>
        <p:spPr bwMode="auto">
          <a:xfrm>
            <a:off x="2057400" y="2133600"/>
            <a:ext cx="3429000" cy="13716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9641" name="Oval 9">
            <a:extLst>
              <a:ext uri="{FF2B5EF4-FFF2-40B4-BE49-F238E27FC236}">
                <a16:creationId xmlns:a16="http://schemas.microsoft.com/office/drawing/2014/main" id="{9805C7AA-25EF-8541-B78D-39D9956B5CB8}"/>
              </a:ext>
            </a:extLst>
          </p:cNvPr>
          <p:cNvSpPr>
            <a:spLocks noChangeArrowheads="1"/>
          </p:cNvSpPr>
          <p:nvPr/>
        </p:nvSpPr>
        <p:spPr bwMode="auto">
          <a:xfrm>
            <a:off x="1676400" y="2819400"/>
            <a:ext cx="5791200" cy="17526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9642" name="Oval 10">
            <a:extLst>
              <a:ext uri="{FF2B5EF4-FFF2-40B4-BE49-F238E27FC236}">
                <a16:creationId xmlns:a16="http://schemas.microsoft.com/office/drawing/2014/main" id="{A29CDE1F-AD89-2F4B-9F70-5C5C77D9814B}"/>
              </a:ext>
            </a:extLst>
          </p:cNvPr>
          <p:cNvSpPr>
            <a:spLocks noChangeArrowheads="1"/>
          </p:cNvSpPr>
          <p:nvPr/>
        </p:nvSpPr>
        <p:spPr bwMode="auto">
          <a:xfrm>
            <a:off x="6400800" y="3810000"/>
            <a:ext cx="2590800" cy="14478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9643" name="Oval 11">
            <a:extLst>
              <a:ext uri="{FF2B5EF4-FFF2-40B4-BE49-F238E27FC236}">
                <a16:creationId xmlns:a16="http://schemas.microsoft.com/office/drawing/2014/main" id="{0E86C4B7-EE63-1B42-BE4E-D2912864538B}"/>
              </a:ext>
            </a:extLst>
          </p:cNvPr>
          <p:cNvSpPr>
            <a:spLocks noChangeArrowheads="1"/>
          </p:cNvSpPr>
          <p:nvPr/>
        </p:nvSpPr>
        <p:spPr bwMode="auto">
          <a:xfrm>
            <a:off x="6629400" y="2895600"/>
            <a:ext cx="2362200" cy="18288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600" b="1" u="sng">
              <a:solidFill>
                <a:schemeClr val="bg1"/>
              </a:solidFill>
            </a:endParaRPr>
          </a:p>
          <a:p>
            <a:pPr eaLnBrk="1" hangingPunct="1">
              <a:spcBef>
                <a:spcPct val="0"/>
              </a:spcBef>
              <a:buFontTx/>
              <a:buNone/>
            </a:pPr>
            <a:endParaRPr lang="en-US" altLang="en-US" sz="1600" b="1" u="sng">
              <a:solidFill>
                <a:schemeClr val="bg1"/>
              </a:solidFill>
            </a:endParaRPr>
          </a:p>
        </p:txBody>
      </p:sp>
      <p:sp>
        <p:nvSpPr>
          <p:cNvPr id="69644" name="Oval 12">
            <a:extLst>
              <a:ext uri="{FF2B5EF4-FFF2-40B4-BE49-F238E27FC236}">
                <a16:creationId xmlns:a16="http://schemas.microsoft.com/office/drawing/2014/main" id="{6F722073-C1E1-C245-8E97-095021A63ECF}"/>
              </a:ext>
            </a:extLst>
          </p:cNvPr>
          <p:cNvSpPr>
            <a:spLocks noChangeArrowheads="1"/>
          </p:cNvSpPr>
          <p:nvPr/>
        </p:nvSpPr>
        <p:spPr bwMode="auto">
          <a:xfrm>
            <a:off x="6934200" y="2057400"/>
            <a:ext cx="2057400" cy="1447800"/>
          </a:xfrm>
          <a:prstGeom prst="ellipse">
            <a:avLst/>
          </a:prstGeom>
          <a:solidFill>
            <a:srgbClr val="FFFFDD"/>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69645" name="Text Box 13">
            <a:extLst>
              <a:ext uri="{FF2B5EF4-FFF2-40B4-BE49-F238E27FC236}">
                <a16:creationId xmlns:a16="http://schemas.microsoft.com/office/drawing/2014/main" id="{FAA910C0-CF93-5841-B4C7-22DC3FAB6BE2}"/>
              </a:ext>
            </a:extLst>
          </p:cNvPr>
          <p:cNvSpPr txBox="1">
            <a:spLocks noChangeArrowheads="1"/>
          </p:cNvSpPr>
          <p:nvPr/>
        </p:nvSpPr>
        <p:spPr bwMode="auto">
          <a:xfrm>
            <a:off x="228600" y="1143000"/>
            <a:ext cx="8077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i="1" dirty="0">
                <a:solidFill>
                  <a:schemeClr val="bg1"/>
                </a:solidFill>
              </a:rPr>
              <a:t>Developing tools and processes to convert</a:t>
            </a:r>
          </a:p>
          <a:p>
            <a:pPr algn="ctr" eaLnBrk="1" hangingPunct="1">
              <a:spcBef>
                <a:spcPct val="0"/>
              </a:spcBef>
              <a:buFontTx/>
              <a:buNone/>
            </a:pPr>
            <a:r>
              <a:rPr lang="en-US" altLang="en-US" sz="2400" i="1" dirty="0">
                <a:solidFill>
                  <a:schemeClr val="bg1"/>
                </a:solidFill>
              </a:rPr>
              <a:t>large quantities of data into useful information</a:t>
            </a:r>
          </a:p>
        </p:txBody>
      </p:sp>
      <p:sp>
        <p:nvSpPr>
          <p:cNvPr id="69646" name="Text Box 14">
            <a:extLst>
              <a:ext uri="{FF2B5EF4-FFF2-40B4-BE49-F238E27FC236}">
                <a16:creationId xmlns:a16="http://schemas.microsoft.com/office/drawing/2014/main" id="{697D9C50-48D5-B14C-B3FC-B5C535848E57}"/>
              </a:ext>
            </a:extLst>
          </p:cNvPr>
          <p:cNvSpPr txBox="1">
            <a:spLocks noChangeArrowheads="1"/>
          </p:cNvSpPr>
          <p:nvPr/>
        </p:nvSpPr>
        <p:spPr bwMode="auto">
          <a:xfrm>
            <a:off x="3200400" y="43434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b="1" i="1">
                <a:solidFill>
                  <a:schemeClr val="accent2"/>
                </a:solidFill>
              </a:rPr>
              <a:t>Analysts</a:t>
            </a:r>
          </a:p>
        </p:txBody>
      </p:sp>
      <p:pic>
        <p:nvPicPr>
          <p:cNvPr id="69647" name="Picture 15" descr="PE01561_">
            <a:extLst>
              <a:ext uri="{FF2B5EF4-FFF2-40B4-BE49-F238E27FC236}">
                <a16:creationId xmlns:a16="http://schemas.microsoft.com/office/drawing/2014/main" id="{776BA008-0B29-0C4E-8D5D-12AED9F6E3C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1800" y="2667000"/>
            <a:ext cx="274320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48" name="AutoShape 16">
            <a:extLst>
              <a:ext uri="{FF2B5EF4-FFF2-40B4-BE49-F238E27FC236}">
                <a16:creationId xmlns:a16="http://schemas.microsoft.com/office/drawing/2014/main" id="{10511880-0CBB-8A47-B1B3-4D8291D9301A}"/>
              </a:ext>
            </a:extLst>
          </p:cNvPr>
          <p:cNvSpPr>
            <a:spLocks noChangeArrowheads="1"/>
          </p:cNvSpPr>
          <p:nvPr/>
        </p:nvSpPr>
        <p:spPr bwMode="auto">
          <a:xfrm>
            <a:off x="2057400" y="2438400"/>
            <a:ext cx="990600" cy="2362200"/>
          </a:xfrm>
          <a:prstGeom prst="rightArrow">
            <a:avLst>
              <a:gd name="adj1" fmla="val 44250"/>
              <a:gd name="adj2" fmla="val 28847"/>
            </a:avLst>
          </a:prstGeom>
          <a:solidFill>
            <a:schemeClr val="accent2">
              <a:lumMod val="40000"/>
              <a:lumOff val="60000"/>
            </a:schemeClr>
          </a:solidFill>
          <a:ln w="9525">
            <a:solidFill>
              <a:schemeClr val="tx1"/>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400" b="1" dirty="0">
                <a:solidFill>
                  <a:srgbClr val="FF3300"/>
                </a:solidFill>
                <a:latin typeface="Arial Black" panose="020B0604020202020204" pitchFamily="34" charset="0"/>
              </a:rPr>
              <a:t> </a:t>
            </a:r>
            <a:r>
              <a:rPr lang="en-US" altLang="en-US" sz="2400" dirty="0">
                <a:solidFill>
                  <a:schemeClr val="bg1"/>
                </a:solidFill>
                <a:latin typeface="Arial Black" panose="020B0604020202020204" pitchFamily="34" charset="0"/>
              </a:rPr>
              <a:t>DATA</a:t>
            </a:r>
          </a:p>
        </p:txBody>
      </p:sp>
      <p:sp>
        <p:nvSpPr>
          <p:cNvPr id="69649" name="Text Box 17">
            <a:extLst>
              <a:ext uri="{FF2B5EF4-FFF2-40B4-BE49-F238E27FC236}">
                <a16:creationId xmlns:a16="http://schemas.microsoft.com/office/drawing/2014/main" id="{22A5532B-5C46-5446-AA44-23EA54E2B677}"/>
              </a:ext>
            </a:extLst>
          </p:cNvPr>
          <p:cNvSpPr txBox="1">
            <a:spLocks noChangeArrowheads="1"/>
          </p:cNvSpPr>
          <p:nvPr/>
        </p:nvSpPr>
        <p:spPr bwMode="auto">
          <a:xfrm>
            <a:off x="5638800" y="3276600"/>
            <a:ext cx="1447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600" dirty="0">
                <a:solidFill>
                  <a:schemeClr val="bg1"/>
                </a:solidFill>
              </a:rPr>
              <a:t>USEFUL</a:t>
            </a:r>
            <a:r>
              <a:rPr lang="en-US" altLang="en-US" sz="1400" dirty="0">
                <a:solidFill>
                  <a:schemeClr val="bg1"/>
                </a:solidFill>
              </a:rPr>
              <a:t> </a:t>
            </a:r>
          </a:p>
        </p:txBody>
      </p:sp>
      <p:sp>
        <p:nvSpPr>
          <p:cNvPr id="69650" name="AutoShape 18">
            <a:extLst>
              <a:ext uri="{FF2B5EF4-FFF2-40B4-BE49-F238E27FC236}">
                <a16:creationId xmlns:a16="http://schemas.microsoft.com/office/drawing/2014/main" id="{4556153A-0826-A240-95F8-9E4DC3060192}"/>
              </a:ext>
            </a:extLst>
          </p:cNvPr>
          <p:cNvSpPr>
            <a:spLocks noChangeArrowheads="1"/>
          </p:cNvSpPr>
          <p:nvPr/>
        </p:nvSpPr>
        <p:spPr bwMode="auto">
          <a:xfrm>
            <a:off x="5943600" y="3733800"/>
            <a:ext cx="838200" cy="152400"/>
          </a:xfrm>
          <a:prstGeom prst="rightArrow">
            <a:avLst>
              <a:gd name="adj1" fmla="val 50000"/>
              <a:gd name="adj2" fmla="val 137500"/>
            </a:avLst>
          </a:prstGeom>
          <a:solidFill>
            <a:schemeClr val="accent2">
              <a:lumMod val="60000"/>
              <a:lumOff val="40000"/>
            </a:schemeClr>
          </a:solidFill>
          <a:ln w="9525">
            <a:solidFill>
              <a:schemeClr val="accent2">
                <a:lumMod val="60000"/>
                <a:lumOff val="40000"/>
              </a:schemeClr>
            </a:solid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69651" name="Text Box 19">
            <a:extLst>
              <a:ext uri="{FF2B5EF4-FFF2-40B4-BE49-F238E27FC236}">
                <a16:creationId xmlns:a16="http://schemas.microsoft.com/office/drawing/2014/main" id="{938D8162-E301-9C4C-B6F8-C3F9D18EFA6E}"/>
              </a:ext>
            </a:extLst>
          </p:cNvPr>
          <p:cNvSpPr txBox="1">
            <a:spLocks noChangeArrowheads="1"/>
          </p:cNvSpPr>
          <p:nvPr/>
        </p:nvSpPr>
        <p:spPr bwMode="auto">
          <a:xfrm>
            <a:off x="5562600" y="4038600"/>
            <a:ext cx="167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600" dirty="0">
                <a:solidFill>
                  <a:schemeClr val="bg1"/>
                </a:solidFill>
              </a:rPr>
              <a:t>INFORMATION</a:t>
            </a:r>
            <a:r>
              <a:rPr lang="en-US" altLang="en-US" sz="1400" dirty="0">
                <a:solidFill>
                  <a:schemeClr val="bg1"/>
                </a:solidFill>
              </a:rPr>
              <a:t> </a:t>
            </a:r>
          </a:p>
        </p:txBody>
      </p:sp>
      <p:sp>
        <p:nvSpPr>
          <p:cNvPr id="69652" name="Text Box 20">
            <a:extLst>
              <a:ext uri="{FF2B5EF4-FFF2-40B4-BE49-F238E27FC236}">
                <a16:creationId xmlns:a16="http://schemas.microsoft.com/office/drawing/2014/main" id="{E19A84B2-0C8A-6C4C-9424-7D471FBB2327}"/>
              </a:ext>
            </a:extLst>
          </p:cNvPr>
          <p:cNvSpPr txBox="1">
            <a:spLocks noChangeArrowheads="1"/>
          </p:cNvSpPr>
          <p:nvPr/>
        </p:nvSpPr>
        <p:spPr bwMode="auto">
          <a:xfrm>
            <a:off x="457200" y="2590800"/>
            <a:ext cx="1481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u="sng" dirty="0">
                <a:solidFill>
                  <a:schemeClr val="bg1"/>
                </a:solidFill>
              </a:rPr>
              <a:t>Data Sources</a:t>
            </a:r>
          </a:p>
        </p:txBody>
      </p:sp>
      <p:sp>
        <p:nvSpPr>
          <p:cNvPr id="69653" name="Rectangle 21">
            <a:extLst>
              <a:ext uri="{FF2B5EF4-FFF2-40B4-BE49-F238E27FC236}">
                <a16:creationId xmlns:a16="http://schemas.microsoft.com/office/drawing/2014/main" id="{F2D51DBA-C811-A44D-B98A-B8943A7836A1}"/>
              </a:ext>
            </a:extLst>
          </p:cNvPr>
          <p:cNvSpPr>
            <a:spLocks noChangeArrowheads="1"/>
          </p:cNvSpPr>
          <p:nvPr/>
        </p:nvSpPr>
        <p:spPr bwMode="auto">
          <a:xfrm>
            <a:off x="6934200" y="2362200"/>
            <a:ext cx="1905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90000"/>
              </a:lnSpc>
              <a:buFontTx/>
              <a:buNone/>
            </a:pPr>
            <a:endParaRPr lang="en-US" altLang="en-US" sz="1000" b="1">
              <a:solidFill>
                <a:schemeClr val="bg1"/>
              </a:solidFill>
            </a:endParaRPr>
          </a:p>
        </p:txBody>
      </p:sp>
      <p:sp>
        <p:nvSpPr>
          <p:cNvPr id="69654" name="Text Box 22">
            <a:extLst>
              <a:ext uri="{FF2B5EF4-FFF2-40B4-BE49-F238E27FC236}">
                <a16:creationId xmlns:a16="http://schemas.microsoft.com/office/drawing/2014/main" id="{ADCB9EC7-9D6B-FF49-8A1E-9DCC1296F021}"/>
              </a:ext>
            </a:extLst>
          </p:cNvPr>
          <p:cNvSpPr txBox="1">
            <a:spLocks noChangeArrowheads="1"/>
          </p:cNvSpPr>
          <p:nvPr/>
        </p:nvSpPr>
        <p:spPr bwMode="auto">
          <a:xfrm>
            <a:off x="685800" y="2971800"/>
            <a:ext cx="10858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dirty="0">
                <a:solidFill>
                  <a:schemeClr val="bg1"/>
                </a:solidFill>
              </a:rPr>
              <a:t>Info from</a:t>
            </a:r>
          </a:p>
          <a:p>
            <a:pPr algn="ctr" eaLnBrk="1" hangingPunct="1">
              <a:spcBef>
                <a:spcPct val="0"/>
              </a:spcBef>
              <a:buFontTx/>
              <a:buNone/>
            </a:pPr>
            <a:r>
              <a:rPr lang="en-US" altLang="en-US" sz="1800" dirty="0">
                <a:solidFill>
                  <a:schemeClr val="bg1"/>
                </a:solidFill>
              </a:rPr>
              <a:t>front</a:t>
            </a:r>
          </a:p>
          <a:p>
            <a:pPr algn="ctr" eaLnBrk="1" hangingPunct="1">
              <a:spcBef>
                <a:spcPct val="0"/>
              </a:spcBef>
              <a:buFontTx/>
              <a:buNone/>
            </a:pPr>
            <a:r>
              <a:rPr lang="en-US" altLang="en-US" sz="1800" dirty="0">
                <a:solidFill>
                  <a:schemeClr val="bg1"/>
                </a:solidFill>
              </a:rPr>
              <a:t>line</a:t>
            </a:r>
          </a:p>
          <a:p>
            <a:pPr algn="ctr" eaLnBrk="1" hangingPunct="1">
              <a:spcBef>
                <a:spcPct val="0"/>
              </a:spcBef>
              <a:buFontTx/>
              <a:buNone/>
            </a:pPr>
            <a:r>
              <a:rPr lang="en-US" altLang="en-US" sz="1800" dirty="0">
                <a:solidFill>
                  <a:schemeClr val="bg1"/>
                </a:solidFill>
              </a:rPr>
              <a:t>staff</a:t>
            </a:r>
          </a:p>
        </p:txBody>
      </p:sp>
      <p:sp>
        <p:nvSpPr>
          <p:cNvPr id="69655" name="Text Box 23">
            <a:extLst>
              <a:ext uri="{FF2B5EF4-FFF2-40B4-BE49-F238E27FC236}">
                <a16:creationId xmlns:a16="http://schemas.microsoft.com/office/drawing/2014/main" id="{9CF05F67-BB3E-E64B-AEF7-BE64C5F176F4}"/>
              </a:ext>
            </a:extLst>
          </p:cNvPr>
          <p:cNvSpPr txBox="1">
            <a:spLocks noChangeArrowheads="1"/>
          </p:cNvSpPr>
          <p:nvPr/>
        </p:nvSpPr>
        <p:spPr bwMode="auto">
          <a:xfrm>
            <a:off x="685800" y="4038600"/>
            <a:ext cx="9842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dirty="0">
                <a:solidFill>
                  <a:schemeClr val="bg1"/>
                </a:solidFill>
              </a:rPr>
              <a:t>and</a:t>
            </a:r>
          </a:p>
          <a:p>
            <a:pPr algn="ctr" eaLnBrk="1" hangingPunct="1">
              <a:spcBef>
                <a:spcPct val="0"/>
              </a:spcBef>
              <a:buFontTx/>
              <a:buNone/>
            </a:pPr>
            <a:r>
              <a:rPr lang="en-US" altLang="en-US" sz="1800" dirty="0">
                <a:solidFill>
                  <a:schemeClr val="bg1"/>
                </a:solidFill>
              </a:rPr>
              <a:t>other</a:t>
            </a:r>
          </a:p>
          <a:p>
            <a:pPr algn="ctr" eaLnBrk="1" hangingPunct="1">
              <a:spcBef>
                <a:spcPct val="0"/>
              </a:spcBef>
              <a:buFontTx/>
              <a:buNone/>
            </a:pPr>
            <a:r>
              <a:rPr lang="en-US" altLang="en-US" sz="1800" dirty="0">
                <a:solidFill>
                  <a:schemeClr val="bg1"/>
                </a:solidFill>
              </a:rPr>
              <a:t>sources</a:t>
            </a:r>
          </a:p>
        </p:txBody>
      </p:sp>
      <p:grpSp>
        <p:nvGrpSpPr>
          <p:cNvPr id="69656" name="Group 24">
            <a:extLst>
              <a:ext uri="{FF2B5EF4-FFF2-40B4-BE49-F238E27FC236}">
                <a16:creationId xmlns:a16="http://schemas.microsoft.com/office/drawing/2014/main" id="{4E8DD7FB-93A5-1949-8DBF-B9D67137E415}"/>
              </a:ext>
            </a:extLst>
          </p:cNvPr>
          <p:cNvGrpSpPr>
            <a:grpSpLocks/>
          </p:cNvGrpSpPr>
          <p:nvPr/>
        </p:nvGrpSpPr>
        <p:grpSpPr bwMode="auto">
          <a:xfrm>
            <a:off x="3810000" y="5257800"/>
            <a:ext cx="1371600" cy="911225"/>
            <a:chOff x="2484" y="2950"/>
            <a:chExt cx="915" cy="696"/>
          </a:xfrm>
        </p:grpSpPr>
        <p:grpSp>
          <p:nvGrpSpPr>
            <p:cNvPr id="69667" name="Group 25">
              <a:extLst>
                <a:ext uri="{FF2B5EF4-FFF2-40B4-BE49-F238E27FC236}">
                  <a16:creationId xmlns:a16="http://schemas.microsoft.com/office/drawing/2014/main" id="{2F498EDF-D5F6-C64A-A196-26C1E3EEFC36}"/>
                </a:ext>
              </a:extLst>
            </p:cNvPr>
            <p:cNvGrpSpPr>
              <a:grpSpLocks/>
            </p:cNvGrpSpPr>
            <p:nvPr/>
          </p:nvGrpSpPr>
          <p:grpSpPr bwMode="auto">
            <a:xfrm rot="592754">
              <a:off x="2484" y="2950"/>
              <a:ext cx="915" cy="696"/>
              <a:chOff x="3984" y="2851"/>
              <a:chExt cx="1142" cy="1077"/>
            </a:xfrm>
          </p:grpSpPr>
          <p:sp>
            <p:nvSpPr>
              <p:cNvPr id="69669" name="Freeform 26">
                <a:extLst>
                  <a:ext uri="{FF2B5EF4-FFF2-40B4-BE49-F238E27FC236}">
                    <a16:creationId xmlns:a16="http://schemas.microsoft.com/office/drawing/2014/main" id="{1D6BBD6B-9315-E24E-A5FF-330AD96C44A0}"/>
                  </a:ext>
                </a:extLst>
              </p:cNvPr>
              <p:cNvSpPr>
                <a:spLocks/>
              </p:cNvSpPr>
              <p:nvPr/>
            </p:nvSpPr>
            <p:spPr bwMode="auto">
              <a:xfrm>
                <a:off x="4415" y="2912"/>
                <a:ext cx="271" cy="126"/>
              </a:xfrm>
              <a:custGeom>
                <a:avLst/>
                <a:gdLst>
                  <a:gd name="T0" fmla="*/ 0 w 814"/>
                  <a:gd name="T1" fmla="*/ 0 h 376"/>
                  <a:gd name="T2" fmla="*/ 0 w 814"/>
                  <a:gd name="T3" fmla="*/ 0 h 376"/>
                  <a:gd name="T4" fmla="*/ 0 w 814"/>
                  <a:gd name="T5" fmla="*/ 0 h 376"/>
                  <a:gd name="T6" fmla="*/ 0 w 814"/>
                  <a:gd name="T7" fmla="*/ 0 h 376"/>
                  <a:gd name="T8" fmla="*/ 0 w 814"/>
                  <a:gd name="T9" fmla="*/ 0 h 376"/>
                  <a:gd name="T10" fmla="*/ 0 w 814"/>
                  <a:gd name="T11" fmla="*/ 0 h 376"/>
                  <a:gd name="T12" fmla="*/ 0 w 814"/>
                  <a:gd name="T13" fmla="*/ 0 h 376"/>
                  <a:gd name="T14" fmla="*/ 0 w 814"/>
                  <a:gd name="T15" fmla="*/ 0 h 376"/>
                  <a:gd name="T16" fmla="*/ 0 w 814"/>
                  <a:gd name="T17" fmla="*/ 0 h 376"/>
                  <a:gd name="T18" fmla="*/ 0 w 814"/>
                  <a:gd name="T19" fmla="*/ 0 h 376"/>
                  <a:gd name="T20" fmla="*/ 0 w 814"/>
                  <a:gd name="T21" fmla="*/ 0 h 376"/>
                  <a:gd name="T22" fmla="*/ 0 w 814"/>
                  <a:gd name="T23" fmla="*/ 0 h 376"/>
                  <a:gd name="T24" fmla="*/ 0 w 814"/>
                  <a:gd name="T25" fmla="*/ 0 h 376"/>
                  <a:gd name="T26" fmla="*/ 0 w 814"/>
                  <a:gd name="T27" fmla="*/ 0 h 376"/>
                  <a:gd name="T28" fmla="*/ 0 w 814"/>
                  <a:gd name="T29" fmla="*/ 0 h 376"/>
                  <a:gd name="T30" fmla="*/ 0 w 814"/>
                  <a:gd name="T31" fmla="*/ 0 h 376"/>
                  <a:gd name="T32" fmla="*/ 0 w 814"/>
                  <a:gd name="T33" fmla="*/ 0 h 376"/>
                  <a:gd name="T34" fmla="*/ 0 w 814"/>
                  <a:gd name="T35" fmla="*/ 0 h 376"/>
                  <a:gd name="T36" fmla="*/ 0 w 814"/>
                  <a:gd name="T37" fmla="*/ 0 h 376"/>
                  <a:gd name="T38" fmla="*/ 0 w 814"/>
                  <a:gd name="T39" fmla="*/ 0 h 376"/>
                  <a:gd name="T40" fmla="*/ 0 w 814"/>
                  <a:gd name="T41" fmla="*/ 0 h 376"/>
                  <a:gd name="T42" fmla="*/ 0 w 814"/>
                  <a:gd name="T43" fmla="*/ 0 h 376"/>
                  <a:gd name="T44" fmla="*/ 0 w 814"/>
                  <a:gd name="T45" fmla="*/ 0 h 376"/>
                  <a:gd name="T46" fmla="*/ 0 w 814"/>
                  <a:gd name="T47" fmla="*/ 0 h 376"/>
                  <a:gd name="T48" fmla="*/ 0 w 814"/>
                  <a:gd name="T49" fmla="*/ 0 h 376"/>
                  <a:gd name="T50" fmla="*/ 0 w 814"/>
                  <a:gd name="T51" fmla="*/ 0 h 376"/>
                  <a:gd name="T52" fmla="*/ 0 w 814"/>
                  <a:gd name="T53" fmla="*/ 0 h 376"/>
                  <a:gd name="T54" fmla="*/ 0 w 814"/>
                  <a:gd name="T55" fmla="*/ 0 h 376"/>
                  <a:gd name="T56" fmla="*/ 0 w 814"/>
                  <a:gd name="T57" fmla="*/ 0 h 376"/>
                  <a:gd name="T58" fmla="*/ 0 w 814"/>
                  <a:gd name="T59" fmla="*/ 0 h 376"/>
                  <a:gd name="T60" fmla="*/ 0 w 814"/>
                  <a:gd name="T61" fmla="*/ 0 h 37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14"/>
                  <a:gd name="T94" fmla="*/ 0 h 376"/>
                  <a:gd name="T95" fmla="*/ 814 w 814"/>
                  <a:gd name="T96" fmla="*/ 376 h 37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14" h="376">
                    <a:moveTo>
                      <a:pt x="0" y="92"/>
                    </a:moveTo>
                    <a:lnTo>
                      <a:pt x="462" y="0"/>
                    </a:lnTo>
                    <a:lnTo>
                      <a:pt x="466" y="9"/>
                    </a:lnTo>
                    <a:lnTo>
                      <a:pt x="471" y="20"/>
                    </a:lnTo>
                    <a:lnTo>
                      <a:pt x="478" y="34"/>
                    </a:lnTo>
                    <a:lnTo>
                      <a:pt x="487" y="50"/>
                    </a:lnTo>
                    <a:lnTo>
                      <a:pt x="498" y="67"/>
                    </a:lnTo>
                    <a:lnTo>
                      <a:pt x="504" y="76"/>
                    </a:lnTo>
                    <a:lnTo>
                      <a:pt x="509" y="80"/>
                    </a:lnTo>
                    <a:lnTo>
                      <a:pt x="511" y="85"/>
                    </a:lnTo>
                    <a:lnTo>
                      <a:pt x="516" y="89"/>
                    </a:lnTo>
                    <a:lnTo>
                      <a:pt x="520" y="93"/>
                    </a:lnTo>
                    <a:lnTo>
                      <a:pt x="527" y="102"/>
                    </a:lnTo>
                    <a:lnTo>
                      <a:pt x="532" y="106"/>
                    </a:lnTo>
                    <a:lnTo>
                      <a:pt x="538" y="111"/>
                    </a:lnTo>
                    <a:lnTo>
                      <a:pt x="546" y="118"/>
                    </a:lnTo>
                    <a:lnTo>
                      <a:pt x="558" y="125"/>
                    </a:lnTo>
                    <a:lnTo>
                      <a:pt x="570" y="133"/>
                    </a:lnTo>
                    <a:lnTo>
                      <a:pt x="581" y="140"/>
                    </a:lnTo>
                    <a:lnTo>
                      <a:pt x="594" y="144"/>
                    </a:lnTo>
                    <a:lnTo>
                      <a:pt x="608" y="150"/>
                    </a:lnTo>
                    <a:lnTo>
                      <a:pt x="622" y="153"/>
                    </a:lnTo>
                    <a:lnTo>
                      <a:pt x="653" y="159"/>
                    </a:lnTo>
                    <a:lnTo>
                      <a:pt x="688" y="157"/>
                    </a:lnTo>
                    <a:lnTo>
                      <a:pt x="726" y="152"/>
                    </a:lnTo>
                    <a:lnTo>
                      <a:pt x="746" y="147"/>
                    </a:lnTo>
                    <a:lnTo>
                      <a:pt x="766" y="140"/>
                    </a:lnTo>
                    <a:lnTo>
                      <a:pt x="814" y="290"/>
                    </a:lnTo>
                    <a:lnTo>
                      <a:pt x="207" y="376"/>
                    </a:lnTo>
                    <a:lnTo>
                      <a:pt x="0" y="92"/>
                    </a:lnTo>
                    <a:close/>
                  </a:path>
                </a:pathLst>
              </a:custGeom>
              <a:solidFill>
                <a:srgbClr val="C4D4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70" name="Freeform 27">
                <a:extLst>
                  <a:ext uri="{FF2B5EF4-FFF2-40B4-BE49-F238E27FC236}">
                    <a16:creationId xmlns:a16="http://schemas.microsoft.com/office/drawing/2014/main" id="{09501A56-0969-CA45-AF84-1F013F8AC37E}"/>
                  </a:ext>
                </a:extLst>
              </p:cNvPr>
              <p:cNvSpPr>
                <a:spLocks/>
              </p:cNvSpPr>
              <p:nvPr/>
            </p:nvSpPr>
            <p:spPr bwMode="auto">
              <a:xfrm>
                <a:off x="4121" y="3552"/>
                <a:ext cx="63" cy="50"/>
              </a:xfrm>
              <a:custGeom>
                <a:avLst/>
                <a:gdLst>
                  <a:gd name="T0" fmla="*/ 0 w 188"/>
                  <a:gd name="T1" fmla="*/ 0 h 150"/>
                  <a:gd name="T2" fmla="*/ 0 w 188"/>
                  <a:gd name="T3" fmla="*/ 0 h 150"/>
                  <a:gd name="T4" fmla="*/ 0 w 188"/>
                  <a:gd name="T5" fmla="*/ 0 h 150"/>
                  <a:gd name="T6" fmla="*/ 0 w 188"/>
                  <a:gd name="T7" fmla="*/ 0 h 150"/>
                  <a:gd name="T8" fmla="*/ 0 w 188"/>
                  <a:gd name="T9" fmla="*/ 0 h 150"/>
                  <a:gd name="T10" fmla="*/ 0 w 188"/>
                  <a:gd name="T11" fmla="*/ 0 h 150"/>
                  <a:gd name="T12" fmla="*/ 0 w 188"/>
                  <a:gd name="T13" fmla="*/ 0 h 150"/>
                  <a:gd name="T14" fmla="*/ 0 60000 65536"/>
                  <a:gd name="T15" fmla="*/ 0 60000 65536"/>
                  <a:gd name="T16" fmla="*/ 0 60000 65536"/>
                  <a:gd name="T17" fmla="*/ 0 60000 65536"/>
                  <a:gd name="T18" fmla="*/ 0 60000 65536"/>
                  <a:gd name="T19" fmla="*/ 0 60000 65536"/>
                  <a:gd name="T20" fmla="*/ 0 60000 65536"/>
                  <a:gd name="T21" fmla="*/ 0 w 188"/>
                  <a:gd name="T22" fmla="*/ 0 h 150"/>
                  <a:gd name="T23" fmla="*/ 188 w 188"/>
                  <a:gd name="T24" fmla="*/ 150 h 1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8" h="150">
                    <a:moveTo>
                      <a:pt x="58" y="0"/>
                    </a:moveTo>
                    <a:lnTo>
                      <a:pt x="0" y="102"/>
                    </a:lnTo>
                    <a:lnTo>
                      <a:pt x="147" y="150"/>
                    </a:lnTo>
                    <a:lnTo>
                      <a:pt x="188" y="92"/>
                    </a:lnTo>
                    <a:lnTo>
                      <a:pt x="161" y="3"/>
                    </a:lnTo>
                    <a:lnTo>
                      <a:pt x="58" y="0"/>
                    </a:lnTo>
                    <a:close/>
                  </a:path>
                </a:pathLst>
              </a:cu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71" name="Freeform 28">
                <a:extLst>
                  <a:ext uri="{FF2B5EF4-FFF2-40B4-BE49-F238E27FC236}">
                    <a16:creationId xmlns:a16="http://schemas.microsoft.com/office/drawing/2014/main" id="{2D00333A-D244-D942-88AF-7337E1A5A1BE}"/>
                  </a:ext>
                </a:extLst>
              </p:cNvPr>
              <p:cNvSpPr>
                <a:spLocks/>
              </p:cNvSpPr>
              <p:nvPr/>
            </p:nvSpPr>
            <p:spPr bwMode="auto">
              <a:xfrm>
                <a:off x="4725" y="2925"/>
                <a:ext cx="102" cy="259"/>
              </a:xfrm>
              <a:custGeom>
                <a:avLst/>
                <a:gdLst>
                  <a:gd name="T0" fmla="*/ 0 w 304"/>
                  <a:gd name="T1" fmla="*/ 0 h 776"/>
                  <a:gd name="T2" fmla="*/ 0 w 304"/>
                  <a:gd name="T3" fmla="*/ 0 h 776"/>
                  <a:gd name="T4" fmla="*/ 0 w 304"/>
                  <a:gd name="T5" fmla="*/ 0 h 776"/>
                  <a:gd name="T6" fmla="*/ 0 w 304"/>
                  <a:gd name="T7" fmla="*/ 0 h 776"/>
                  <a:gd name="T8" fmla="*/ 0 w 304"/>
                  <a:gd name="T9" fmla="*/ 0 h 776"/>
                  <a:gd name="T10" fmla="*/ 0 w 304"/>
                  <a:gd name="T11" fmla="*/ 0 h 776"/>
                  <a:gd name="T12" fmla="*/ 0 w 304"/>
                  <a:gd name="T13" fmla="*/ 0 h 776"/>
                  <a:gd name="T14" fmla="*/ 0 w 304"/>
                  <a:gd name="T15" fmla="*/ 0 h 776"/>
                  <a:gd name="T16" fmla="*/ 0 w 304"/>
                  <a:gd name="T17" fmla="*/ 0 h 776"/>
                  <a:gd name="T18" fmla="*/ 0 w 304"/>
                  <a:gd name="T19" fmla="*/ 0 h 776"/>
                  <a:gd name="T20" fmla="*/ 0 w 304"/>
                  <a:gd name="T21" fmla="*/ 0 h 776"/>
                  <a:gd name="T22" fmla="*/ 0 w 304"/>
                  <a:gd name="T23" fmla="*/ 0 h 776"/>
                  <a:gd name="T24" fmla="*/ 0 w 304"/>
                  <a:gd name="T25" fmla="*/ 0 h 776"/>
                  <a:gd name="T26" fmla="*/ 0 w 304"/>
                  <a:gd name="T27" fmla="*/ 0 h 776"/>
                  <a:gd name="T28" fmla="*/ 0 w 304"/>
                  <a:gd name="T29" fmla="*/ 0 h 776"/>
                  <a:gd name="T30" fmla="*/ 0 w 304"/>
                  <a:gd name="T31" fmla="*/ 0 h 776"/>
                  <a:gd name="T32" fmla="*/ 0 w 304"/>
                  <a:gd name="T33" fmla="*/ 0 h 776"/>
                  <a:gd name="T34" fmla="*/ 0 w 304"/>
                  <a:gd name="T35" fmla="*/ 0 h 776"/>
                  <a:gd name="T36" fmla="*/ 0 w 304"/>
                  <a:gd name="T37" fmla="*/ 0 h 776"/>
                  <a:gd name="T38" fmla="*/ 0 w 304"/>
                  <a:gd name="T39" fmla="*/ 0 h 776"/>
                  <a:gd name="T40" fmla="*/ 0 w 304"/>
                  <a:gd name="T41" fmla="*/ 0 h 776"/>
                  <a:gd name="T42" fmla="*/ 0 w 304"/>
                  <a:gd name="T43" fmla="*/ 0 h 77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04"/>
                  <a:gd name="T67" fmla="*/ 0 h 776"/>
                  <a:gd name="T68" fmla="*/ 304 w 304"/>
                  <a:gd name="T69" fmla="*/ 776 h 77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04" h="776">
                    <a:moveTo>
                      <a:pt x="70" y="0"/>
                    </a:moveTo>
                    <a:lnTo>
                      <a:pt x="108" y="0"/>
                    </a:lnTo>
                    <a:lnTo>
                      <a:pt x="147" y="7"/>
                    </a:lnTo>
                    <a:lnTo>
                      <a:pt x="169" y="13"/>
                    </a:lnTo>
                    <a:lnTo>
                      <a:pt x="191" y="22"/>
                    </a:lnTo>
                    <a:lnTo>
                      <a:pt x="201" y="26"/>
                    </a:lnTo>
                    <a:lnTo>
                      <a:pt x="213" y="32"/>
                    </a:lnTo>
                    <a:lnTo>
                      <a:pt x="223" y="39"/>
                    </a:lnTo>
                    <a:lnTo>
                      <a:pt x="233" y="47"/>
                    </a:lnTo>
                    <a:lnTo>
                      <a:pt x="242" y="55"/>
                    </a:lnTo>
                    <a:lnTo>
                      <a:pt x="250" y="65"/>
                    </a:lnTo>
                    <a:lnTo>
                      <a:pt x="266" y="87"/>
                    </a:lnTo>
                    <a:lnTo>
                      <a:pt x="280" y="115"/>
                    </a:lnTo>
                    <a:lnTo>
                      <a:pt x="288" y="146"/>
                    </a:lnTo>
                    <a:lnTo>
                      <a:pt x="293" y="183"/>
                    </a:lnTo>
                    <a:lnTo>
                      <a:pt x="290" y="226"/>
                    </a:lnTo>
                    <a:lnTo>
                      <a:pt x="304" y="759"/>
                    </a:lnTo>
                    <a:lnTo>
                      <a:pt x="252" y="776"/>
                    </a:lnTo>
                    <a:lnTo>
                      <a:pt x="195" y="118"/>
                    </a:lnTo>
                    <a:lnTo>
                      <a:pt x="0" y="55"/>
                    </a:lnTo>
                    <a:lnTo>
                      <a:pt x="70" y="0"/>
                    </a:lnTo>
                    <a:close/>
                  </a:path>
                </a:pathLst>
              </a:custGeom>
              <a:solidFill>
                <a:srgbClr val="F599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72" name="Freeform 29">
                <a:extLst>
                  <a:ext uri="{FF2B5EF4-FFF2-40B4-BE49-F238E27FC236}">
                    <a16:creationId xmlns:a16="http://schemas.microsoft.com/office/drawing/2014/main" id="{2B3C9614-8B02-0141-A571-704A2F27388A}"/>
                  </a:ext>
                </a:extLst>
              </p:cNvPr>
              <p:cNvSpPr>
                <a:spLocks/>
              </p:cNvSpPr>
              <p:nvPr/>
            </p:nvSpPr>
            <p:spPr bwMode="auto">
              <a:xfrm>
                <a:off x="4188" y="2941"/>
                <a:ext cx="726" cy="987"/>
              </a:xfrm>
              <a:custGeom>
                <a:avLst/>
                <a:gdLst>
                  <a:gd name="T0" fmla="*/ 0 w 2178"/>
                  <a:gd name="T1" fmla="*/ 0 h 2961"/>
                  <a:gd name="T2" fmla="*/ 0 w 2178"/>
                  <a:gd name="T3" fmla="*/ 0 h 2961"/>
                  <a:gd name="T4" fmla="*/ 0 w 2178"/>
                  <a:gd name="T5" fmla="*/ 0 h 2961"/>
                  <a:gd name="T6" fmla="*/ 0 w 2178"/>
                  <a:gd name="T7" fmla="*/ 0 h 2961"/>
                  <a:gd name="T8" fmla="*/ 0 w 2178"/>
                  <a:gd name="T9" fmla="*/ 0 h 2961"/>
                  <a:gd name="T10" fmla="*/ 0 w 2178"/>
                  <a:gd name="T11" fmla="*/ 0 h 2961"/>
                  <a:gd name="T12" fmla="*/ 0 w 2178"/>
                  <a:gd name="T13" fmla="*/ 0 h 2961"/>
                  <a:gd name="T14" fmla="*/ 0 w 2178"/>
                  <a:gd name="T15" fmla="*/ 0 h 2961"/>
                  <a:gd name="T16" fmla="*/ 0 w 2178"/>
                  <a:gd name="T17" fmla="*/ 0 h 2961"/>
                  <a:gd name="T18" fmla="*/ 0 w 2178"/>
                  <a:gd name="T19" fmla="*/ 0 h 2961"/>
                  <a:gd name="T20" fmla="*/ 0 w 2178"/>
                  <a:gd name="T21" fmla="*/ 0 h 2961"/>
                  <a:gd name="T22" fmla="*/ 0 w 2178"/>
                  <a:gd name="T23" fmla="*/ 0 h 2961"/>
                  <a:gd name="T24" fmla="*/ 0 w 2178"/>
                  <a:gd name="T25" fmla="*/ 0 h 2961"/>
                  <a:gd name="T26" fmla="*/ 0 w 2178"/>
                  <a:gd name="T27" fmla="*/ 0 h 2961"/>
                  <a:gd name="T28" fmla="*/ 0 w 2178"/>
                  <a:gd name="T29" fmla="*/ 0 h 2961"/>
                  <a:gd name="T30" fmla="*/ 0 w 2178"/>
                  <a:gd name="T31" fmla="*/ 0 h 2961"/>
                  <a:gd name="T32" fmla="*/ 0 w 2178"/>
                  <a:gd name="T33" fmla="*/ 0 h 2961"/>
                  <a:gd name="T34" fmla="*/ 0 w 2178"/>
                  <a:gd name="T35" fmla="*/ 0 h 2961"/>
                  <a:gd name="T36" fmla="*/ 0 w 2178"/>
                  <a:gd name="T37" fmla="*/ 0 h 2961"/>
                  <a:gd name="T38" fmla="*/ 0 w 2178"/>
                  <a:gd name="T39" fmla="*/ 0 h 2961"/>
                  <a:gd name="T40" fmla="*/ 0 w 2178"/>
                  <a:gd name="T41" fmla="*/ 0 h 2961"/>
                  <a:gd name="T42" fmla="*/ 0 w 2178"/>
                  <a:gd name="T43" fmla="*/ 0 h 2961"/>
                  <a:gd name="T44" fmla="*/ 0 w 2178"/>
                  <a:gd name="T45" fmla="*/ 0 h 2961"/>
                  <a:gd name="T46" fmla="*/ 0 w 2178"/>
                  <a:gd name="T47" fmla="*/ 0 h 2961"/>
                  <a:gd name="T48" fmla="*/ 0 w 2178"/>
                  <a:gd name="T49" fmla="*/ 0 h 2961"/>
                  <a:gd name="T50" fmla="*/ 0 w 2178"/>
                  <a:gd name="T51" fmla="*/ 0 h 2961"/>
                  <a:gd name="T52" fmla="*/ 0 w 2178"/>
                  <a:gd name="T53" fmla="*/ 0 h 2961"/>
                  <a:gd name="T54" fmla="*/ 0 w 2178"/>
                  <a:gd name="T55" fmla="*/ 0 h 2961"/>
                  <a:gd name="T56" fmla="*/ 0 w 2178"/>
                  <a:gd name="T57" fmla="*/ 0 h 2961"/>
                  <a:gd name="T58" fmla="*/ 0 w 2178"/>
                  <a:gd name="T59" fmla="*/ 0 h 2961"/>
                  <a:gd name="T60" fmla="*/ 0 w 2178"/>
                  <a:gd name="T61" fmla="*/ 0 h 2961"/>
                  <a:gd name="T62" fmla="*/ 0 w 2178"/>
                  <a:gd name="T63" fmla="*/ 0 h 2961"/>
                  <a:gd name="T64" fmla="*/ 0 w 2178"/>
                  <a:gd name="T65" fmla="*/ 0 h 2961"/>
                  <a:gd name="T66" fmla="*/ 0 w 2178"/>
                  <a:gd name="T67" fmla="*/ 0 h 2961"/>
                  <a:gd name="T68" fmla="*/ 0 w 2178"/>
                  <a:gd name="T69" fmla="*/ 0 h 2961"/>
                  <a:gd name="T70" fmla="*/ 0 w 2178"/>
                  <a:gd name="T71" fmla="*/ 0 h 2961"/>
                  <a:gd name="T72" fmla="*/ 0 w 2178"/>
                  <a:gd name="T73" fmla="*/ 0 h 2961"/>
                  <a:gd name="T74" fmla="*/ 0 w 2178"/>
                  <a:gd name="T75" fmla="*/ 0 h 2961"/>
                  <a:gd name="T76" fmla="*/ 0 w 2178"/>
                  <a:gd name="T77" fmla="*/ 0 h 2961"/>
                  <a:gd name="T78" fmla="*/ 0 w 2178"/>
                  <a:gd name="T79" fmla="*/ 0 h 2961"/>
                  <a:gd name="T80" fmla="*/ 0 w 2178"/>
                  <a:gd name="T81" fmla="*/ 0 h 296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178"/>
                  <a:gd name="T124" fmla="*/ 0 h 2961"/>
                  <a:gd name="T125" fmla="*/ 2178 w 2178"/>
                  <a:gd name="T126" fmla="*/ 2961 h 296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178" h="2961">
                    <a:moveTo>
                      <a:pt x="220" y="2925"/>
                    </a:moveTo>
                    <a:lnTo>
                      <a:pt x="1606" y="2961"/>
                    </a:lnTo>
                    <a:lnTo>
                      <a:pt x="1731" y="2211"/>
                    </a:lnTo>
                    <a:lnTo>
                      <a:pt x="1291" y="1845"/>
                    </a:lnTo>
                    <a:lnTo>
                      <a:pt x="1232" y="1044"/>
                    </a:lnTo>
                    <a:lnTo>
                      <a:pt x="1273" y="1263"/>
                    </a:lnTo>
                    <a:lnTo>
                      <a:pt x="1423" y="1183"/>
                    </a:lnTo>
                    <a:lnTo>
                      <a:pt x="1731" y="918"/>
                    </a:lnTo>
                    <a:lnTo>
                      <a:pt x="1731" y="1301"/>
                    </a:lnTo>
                    <a:lnTo>
                      <a:pt x="1864" y="1338"/>
                    </a:lnTo>
                    <a:lnTo>
                      <a:pt x="2178" y="897"/>
                    </a:lnTo>
                    <a:lnTo>
                      <a:pt x="1995" y="846"/>
                    </a:lnTo>
                    <a:lnTo>
                      <a:pt x="1871" y="632"/>
                    </a:lnTo>
                    <a:lnTo>
                      <a:pt x="1861" y="281"/>
                    </a:lnTo>
                    <a:lnTo>
                      <a:pt x="1854" y="168"/>
                    </a:lnTo>
                    <a:lnTo>
                      <a:pt x="1849" y="147"/>
                    </a:lnTo>
                    <a:lnTo>
                      <a:pt x="1843" y="125"/>
                    </a:lnTo>
                    <a:lnTo>
                      <a:pt x="1836" y="104"/>
                    </a:lnTo>
                    <a:lnTo>
                      <a:pt x="1827" y="85"/>
                    </a:lnTo>
                    <a:lnTo>
                      <a:pt x="1816" y="69"/>
                    </a:lnTo>
                    <a:lnTo>
                      <a:pt x="1810" y="62"/>
                    </a:lnTo>
                    <a:lnTo>
                      <a:pt x="1803" y="55"/>
                    </a:lnTo>
                    <a:lnTo>
                      <a:pt x="1795" y="49"/>
                    </a:lnTo>
                    <a:lnTo>
                      <a:pt x="1788" y="45"/>
                    </a:lnTo>
                    <a:lnTo>
                      <a:pt x="1779" y="40"/>
                    </a:lnTo>
                    <a:lnTo>
                      <a:pt x="1771" y="37"/>
                    </a:lnTo>
                    <a:lnTo>
                      <a:pt x="1606" y="0"/>
                    </a:lnTo>
                    <a:lnTo>
                      <a:pt x="1519" y="221"/>
                    </a:lnTo>
                    <a:lnTo>
                      <a:pt x="1444" y="463"/>
                    </a:lnTo>
                    <a:lnTo>
                      <a:pt x="1225" y="713"/>
                    </a:lnTo>
                    <a:lnTo>
                      <a:pt x="1082" y="674"/>
                    </a:lnTo>
                    <a:lnTo>
                      <a:pt x="1051" y="669"/>
                    </a:lnTo>
                    <a:lnTo>
                      <a:pt x="1015" y="666"/>
                    </a:lnTo>
                    <a:lnTo>
                      <a:pt x="970" y="664"/>
                    </a:lnTo>
                    <a:lnTo>
                      <a:pt x="862" y="665"/>
                    </a:lnTo>
                    <a:lnTo>
                      <a:pt x="804" y="671"/>
                    </a:lnTo>
                    <a:lnTo>
                      <a:pt x="748" y="684"/>
                    </a:lnTo>
                    <a:lnTo>
                      <a:pt x="205" y="1558"/>
                    </a:lnTo>
                    <a:lnTo>
                      <a:pt x="0" y="2131"/>
                    </a:lnTo>
                    <a:lnTo>
                      <a:pt x="220" y="2925"/>
                    </a:lnTo>
                    <a:close/>
                  </a:path>
                </a:pathLst>
              </a:custGeom>
              <a:solidFill>
                <a:srgbClr val="B21A5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73" name="Freeform 30">
                <a:extLst>
                  <a:ext uri="{FF2B5EF4-FFF2-40B4-BE49-F238E27FC236}">
                    <a16:creationId xmlns:a16="http://schemas.microsoft.com/office/drawing/2014/main" id="{74DD9628-DC22-9F4F-B374-795041E7867E}"/>
                  </a:ext>
                </a:extLst>
              </p:cNvPr>
              <p:cNvSpPr>
                <a:spLocks/>
              </p:cNvSpPr>
              <p:nvPr/>
            </p:nvSpPr>
            <p:spPr bwMode="auto">
              <a:xfrm>
                <a:off x="4429" y="3190"/>
                <a:ext cx="57" cy="125"/>
              </a:xfrm>
              <a:custGeom>
                <a:avLst/>
                <a:gdLst>
                  <a:gd name="T0" fmla="*/ 0 w 173"/>
                  <a:gd name="T1" fmla="*/ 0 h 376"/>
                  <a:gd name="T2" fmla="*/ 0 w 173"/>
                  <a:gd name="T3" fmla="*/ 0 h 376"/>
                  <a:gd name="T4" fmla="*/ 0 w 173"/>
                  <a:gd name="T5" fmla="*/ 0 h 376"/>
                  <a:gd name="T6" fmla="*/ 0 w 173"/>
                  <a:gd name="T7" fmla="*/ 0 h 376"/>
                  <a:gd name="T8" fmla="*/ 0 w 173"/>
                  <a:gd name="T9" fmla="*/ 0 h 376"/>
                  <a:gd name="T10" fmla="*/ 0 w 173"/>
                  <a:gd name="T11" fmla="*/ 0 h 376"/>
                  <a:gd name="T12" fmla="*/ 0 60000 65536"/>
                  <a:gd name="T13" fmla="*/ 0 60000 65536"/>
                  <a:gd name="T14" fmla="*/ 0 60000 65536"/>
                  <a:gd name="T15" fmla="*/ 0 60000 65536"/>
                  <a:gd name="T16" fmla="*/ 0 60000 65536"/>
                  <a:gd name="T17" fmla="*/ 0 60000 65536"/>
                  <a:gd name="T18" fmla="*/ 0 w 173"/>
                  <a:gd name="T19" fmla="*/ 0 h 376"/>
                  <a:gd name="T20" fmla="*/ 173 w 173"/>
                  <a:gd name="T21" fmla="*/ 376 h 376"/>
                </a:gdLst>
                <a:ahLst/>
                <a:cxnLst>
                  <a:cxn ang="T12">
                    <a:pos x="T0" y="T1"/>
                  </a:cxn>
                  <a:cxn ang="T13">
                    <a:pos x="T2" y="T3"/>
                  </a:cxn>
                  <a:cxn ang="T14">
                    <a:pos x="T4" y="T5"/>
                  </a:cxn>
                  <a:cxn ang="T15">
                    <a:pos x="T6" y="T7"/>
                  </a:cxn>
                  <a:cxn ang="T16">
                    <a:pos x="T8" y="T9"/>
                  </a:cxn>
                  <a:cxn ang="T17">
                    <a:pos x="T10" y="T11"/>
                  </a:cxn>
                </a:cxnLst>
                <a:rect l="T18" t="T19" r="T20" b="T21"/>
                <a:pathLst>
                  <a:path w="173" h="376">
                    <a:moveTo>
                      <a:pt x="0" y="172"/>
                    </a:moveTo>
                    <a:lnTo>
                      <a:pt x="76" y="0"/>
                    </a:lnTo>
                    <a:lnTo>
                      <a:pt x="173" y="176"/>
                    </a:lnTo>
                    <a:lnTo>
                      <a:pt x="135" y="376"/>
                    </a:lnTo>
                    <a:lnTo>
                      <a:pt x="0" y="172"/>
                    </a:lnTo>
                    <a:close/>
                  </a:path>
                </a:pathLst>
              </a:custGeom>
              <a:solidFill>
                <a:srgbClr val="EF6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74" name="Freeform 31">
                <a:extLst>
                  <a:ext uri="{FF2B5EF4-FFF2-40B4-BE49-F238E27FC236}">
                    <a16:creationId xmlns:a16="http://schemas.microsoft.com/office/drawing/2014/main" id="{CBC3BDEE-3E32-AE40-97E0-4F26826F2DA8}"/>
                  </a:ext>
                </a:extLst>
              </p:cNvPr>
              <p:cNvSpPr>
                <a:spLocks/>
              </p:cNvSpPr>
              <p:nvPr/>
            </p:nvSpPr>
            <p:spPr bwMode="auto">
              <a:xfrm>
                <a:off x="4666" y="2959"/>
                <a:ext cx="453" cy="483"/>
              </a:xfrm>
              <a:custGeom>
                <a:avLst/>
                <a:gdLst>
                  <a:gd name="T0" fmla="*/ 0 w 1360"/>
                  <a:gd name="T1" fmla="*/ 0 h 1450"/>
                  <a:gd name="T2" fmla="*/ 0 w 1360"/>
                  <a:gd name="T3" fmla="*/ 0 h 1450"/>
                  <a:gd name="T4" fmla="*/ 0 w 1360"/>
                  <a:gd name="T5" fmla="*/ 0 h 1450"/>
                  <a:gd name="T6" fmla="*/ 0 w 1360"/>
                  <a:gd name="T7" fmla="*/ 0 h 1450"/>
                  <a:gd name="T8" fmla="*/ 0 w 1360"/>
                  <a:gd name="T9" fmla="*/ 0 h 1450"/>
                  <a:gd name="T10" fmla="*/ 0 w 1360"/>
                  <a:gd name="T11" fmla="*/ 0 h 1450"/>
                  <a:gd name="T12" fmla="*/ 0 w 1360"/>
                  <a:gd name="T13" fmla="*/ 0 h 1450"/>
                  <a:gd name="T14" fmla="*/ 0 w 1360"/>
                  <a:gd name="T15" fmla="*/ 0 h 1450"/>
                  <a:gd name="T16" fmla="*/ 0 w 1360"/>
                  <a:gd name="T17" fmla="*/ 0 h 1450"/>
                  <a:gd name="T18" fmla="*/ 0 w 1360"/>
                  <a:gd name="T19" fmla="*/ 0 h 1450"/>
                  <a:gd name="T20" fmla="*/ 0 w 1360"/>
                  <a:gd name="T21" fmla="*/ 0 h 1450"/>
                  <a:gd name="T22" fmla="*/ 0 w 1360"/>
                  <a:gd name="T23" fmla="*/ 0 h 1450"/>
                  <a:gd name="T24" fmla="*/ 0 w 1360"/>
                  <a:gd name="T25" fmla="*/ 0 h 1450"/>
                  <a:gd name="T26" fmla="*/ 0 w 1360"/>
                  <a:gd name="T27" fmla="*/ 0 h 1450"/>
                  <a:gd name="T28" fmla="*/ 0 w 1360"/>
                  <a:gd name="T29" fmla="*/ 0 h 1450"/>
                  <a:gd name="T30" fmla="*/ 0 w 1360"/>
                  <a:gd name="T31" fmla="*/ 0 h 1450"/>
                  <a:gd name="T32" fmla="*/ 0 w 1360"/>
                  <a:gd name="T33" fmla="*/ 0 h 1450"/>
                  <a:gd name="T34" fmla="*/ 0 w 1360"/>
                  <a:gd name="T35" fmla="*/ 0 h 1450"/>
                  <a:gd name="T36" fmla="*/ 0 w 1360"/>
                  <a:gd name="T37" fmla="*/ 0 h 1450"/>
                  <a:gd name="T38" fmla="*/ 0 w 1360"/>
                  <a:gd name="T39" fmla="*/ 0 h 1450"/>
                  <a:gd name="T40" fmla="*/ 0 w 1360"/>
                  <a:gd name="T41" fmla="*/ 0 h 1450"/>
                  <a:gd name="T42" fmla="*/ 0 w 1360"/>
                  <a:gd name="T43" fmla="*/ 0 h 1450"/>
                  <a:gd name="T44" fmla="*/ 0 w 1360"/>
                  <a:gd name="T45" fmla="*/ 0 h 1450"/>
                  <a:gd name="T46" fmla="*/ 0 w 1360"/>
                  <a:gd name="T47" fmla="*/ 0 h 1450"/>
                  <a:gd name="T48" fmla="*/ 0 w 1360"/>
                  <a:gd name="T49" fmla="*/ 0 h 1450"/>
                  <a:gd name="T50" fmla="*/ 0 w 1360"/>
                  <a:gd name="T51" fmla="*/ 0 h 1450"/>
                  <a:gd name="T52" fmla="*/ 0 w 1360"/>
                  <a:gd name="T53" fmla="*/ 0 h 1450"/>
                  <a:gd name="T54" fmla="*/ 0 w 1360"/>
                  <a:gd name="T55" fmla="*/ 0 h 145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360"/>
                  <a:gd name="T85" fmla="*/ 0 h 1450"/>
                  <a:gd name="T86" fmla="*/ 1360 w 1360"/>
                  <a:gd name="T87" fmla="*/ 1450 h 145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360" h="1450">
                    <a:moveTo>
                      <a:pt x="0" y="1053"/>
                    </a:moveTo>
                    <a:lnTo>
                      <a:pt x="684" y="475"/>
                    </a:lnTo>
                    <a:lnTo>
                      <a:pt x="1080" y="0"/>
                    </a:lnTo>
                    <a:lnTo>
                      <a:pt x="1360" y="109"/>
                    </a:lnTo>
                    <a:lnTo>
                      <a:pt x="1193" y="160"/>
                    </a:lnTo>
                    <a:lnTo>
                      <a:pt x="1210" y="344"/>
                    </a:lnTo>
                    <a:lnTo>
                      <a:pt x="1098" y="300"/>
                    </a:lnTo>
                    <a:lnTo>
                      <a:pt x="1104" y="444"/>
                    </a:lnTo>
                    <a:lnTo>
                      <a:pt x="997" y="403"/>
                    </a:lnTo>
                    <a:lnTo>
                      <a:pt x="1009" y="560"/>
                    </a:lnTo>
                    <a:lnTo>
                      <a:pt x="890" y="526"/>
                    </a:lnTo>
                    <a:lnTo>
                      <a:pt x="898" y="699"/>
                    </a:lnTo>
                    <a:lnTo>
                      <a:pt x="807" y="667"/>
                    </a:lnTo>
                    <a:lnTo>
                      <a:pt x="795" y="799"/>
                    </a:lnTo>
                    <a:lnTo>
                      <a:pt x="687" y="761"/>
                    </a:lnTo>
                    <a:lnTo>
                      <a:pt x="678" y="882"/>
                    </a:lnTo>
                    <a:lnTo>
                      <a:pt x="574" y="862"/>
                    </a:lnTo>
                    <a:lnTo>
                      <a:pt x="560" y="993"/>
                    </a:lnTo>
                    <a:lnTo>
                      <a:pt x="441" y="965"/>
                    </a:lnTo>
                    <a:lnTo>
                      <a:pt x="448" y="1123"/>
                    </a:lnTo>
                    <a:lnTo>
                      <a:pt x="345" y="1114"/>
                    </a:lnTo>
                    <a:lnTo>
                      <a:pt x="362" y="1257"/>
                    </a:lnTo>
                    <a:lnTo>
                      <a:pt x="250" y="1194"/>
                    </a:lnTo>
                    <a:lnTo>
                      <a:pt x="262" y="1358"/>
                    </a:lnTo>
                    <a:lnTo>
                      <a:pt x="142" y="1325"/>
                    </a:lnTo>
                    <a:lnTo>
                      <a:pt x="108" y="1450"/>
                    </a:lnTo>
                    <a:lnTo>
                      <a:pt x="0" y="1053"/>
                    </a:lnTo>
                    <a:close/>
                  </a:path>
                </a:pathLst>
              </a:custGeom>
              <a:solidFill>
                <a:srgbClr val="D4EBD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75" name="Freeform 32">
                <a:extLst>
                  <a:ext uri="{FF2B5EF4-FFF2-40B4-BE49-F238E27FC236}">
                    <a16:creationId xmlns:a16="http://schemas.microsoft.com/office/drawing/2014/main" id="{22B6E3C2-0E97-2348-A58C-FBBF00161A27}"/>
                  </a:ext>
                </a:extLst>
              </p:cNvPr>
              <p:cNvSpPr>
                <a:spLocks/>
              </p:cNvSpPr>
              <p:nvPr/>
            </p:nvSpPr>
            <p:spPr bwMode="auto">
              <a:xfrm>
                <a:off x="4285" y="3166"/>
                <a:ext cx="159" cy="245"/>
              </a:xfrm>
              <a:custGeom>
                <a:avLst/>
                <a:gdLst>
                  <a:gd name="T0" fmla="*/ 0 w 478"/>
                  <a:gd name="T1" fmla="*/ 0 h 735"/>
                  <a:gd name="T2" fmla="*/ 0 w 478"/>
                  <a:gd name="T3" fmla="*/ 0 h 735"/>
                  <a:gd name="T4" fmla="*/ 0 w 478"/>
                  <a:gd name="T5" fmla="*/ 0 h 735"/>
                  <a:gd name="T6" fmla="*/ 0 w 478"/>
                  <a:gd name="T7" fmla="*/ 0 h 735"/>
                  <a:gd name="T8" fmla="*/ 0 w 478"/>
                  <a:gd name="T9" fmla="*/ 0 h 735"/>
                  <a:gd name="T10" fmla="*/ 0 w 478"/>
                  <a:gd name="T11" fmla="*/ 0 h 735"/>
                  <a:gd name="T12" fmla="*/ 0 60000 65536"/>
                  <a:gd name="T13" fmla="*/ 0 60000 65536"/>
                  <a:gd name="T14" fmla="*/ 0 60000 65536"/>
                  <a:gd name="T15" fmla="*/ 0 60000 65536"/>
                  <a:gd name="T16" fmla="*/ 0 60000 65536"/>
                  <a:gd name="T17" fmla="*/ 0 60000 65536"/>
                  <a:gd name="T18" fmla="*/ 0 w 478"/>
                  <a:gd name="T19" fmla="*/ 0 h 735"/>
                  <a:gd name="T20" fmla="*/ 478 w 478"/>
                  <a:gd name="T21" fmla="*/ 735 h 735"/>
                </a:gdLst>
                <a:ahLst/>
                <a:cxnLst>
                  <a:cxn ang="T12">
                    <a:pos x="T0" y="T1"/>
                  </a:cxn>
                  <a:cxn ang="T13">
                    <a:pos x="T2" y="T3"/>
                  </a:cxn>
                  <a:cxn ang="T14">
                    <a:pos x="T4" y="T5"/>
                  </a:cxn>
                  <a:cxn ang="T15">
                    <a:pos x="T6" y="T7"/>
                  </a:cxn>
                  <a:cxn ang="T16">
                    <a:pos x="T8" y="T9"/>
                  </a:cxn>
                  <a:cxn ang="T17">
                    <a:pos x="T10" y="T11"/>
                  </a:cxn>
                </a:cxnLst>
                <a:rect l="T18" t="T19" r="T20" b="T21"/>
                <a:pathLst>
                  <a:path w="478" h="735">
                    <a:moveTo>
                      <a:pt x="0" y="696"/>
                    </a:moveTo>
                    <a:lnTo>
                      <a:pt x="435" y="0"/>
                    </a:lnTo>
                    <a:lnTo>
                      <a:pt x="478" y="1"/>
                    </a:lnTo>
                    <a:lnTo>
                      <a:pt x="47" y="735"/>
                    </a:lnTo>
                    <a:lnTo>
                      <a:pt x="0" y="6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76" name="Freeform 33">
                <a:extLst>
                  <a:ext uri="{FF2B5EF4-FFF2-40B4-BE49-F238E27FC236}">
                    <a16:creationId xmlns:a16="http://schemas.microsoft.com/office/drawing/2014/main" id="{1C6B69CA-090B-A242-938F-FBD9E8F8F7B6}"/>
                  </a:ext>
                </a:extLst>
              </p:cNvPr>
              <p:cNvSpPr>
                <a:spLocks/>
              </p:cNvSpPr>
              <p:nvPr/>
            </p:nvSpPr>
            <p:spPr bwMode="auto">
              <a:xfrm>
                <a:off x="4599" y="3019"/>
                <a:ext cx="188" cy="295"/>
              </a:xfrm>
              <a:custGeom>
                <a:avLst/>
                <a:gdLst>
                  <a:gd name="T0" fmla="*/ 0 w 564"/>
                  <a:gd name="T1" fmla="*/ 0 h 884"/>
                  <a:gd name="T2" fmla="*/ 0 w 564"/>
                  <a:gd name="T3" fmla="*/ 0 h 884"/>
                  <a:gd name="T4" fmla="*/ 0 w 564"/>
                  <a:gd name="T5" fmla="*/ 0 h 884"/>
                  <a:gd name="T6" fmla="*/ 0 w 564"/>
                  <a:gd name="T7" fmla="*/ 0 h 884"/>
                  <a:gd name="T8" fmla="*/ 0 w 564"/>
                  <a:gd name="T9" fmla="*/ 0 h 884"/>
                  <a:gd name="T10" fmla="*/ 0 w 564"/>
                  <a:gd name="T11" fmla="*/ 0 h 884"/>
                  <a:gd name="T12" fmla="*/ 0 w 564"/>
                  <a:gd name="T13" fmla="*/ 0 h 884"/>
                  <a:gd name="T14" fmla="*/ 0 w 564"/>
                  <a:gd name="T15" fmla="*/ 0 h 884"/>
                  <a:gd name="T16" fmla="*/ 0 w 564"/>
                  <a:gd name="T17" fmla="*/ 0 h 884"/>
                  <a:gd name="T18" fmla="*/ 0 w 564"/>
                  <a:gd name="T19" fmla="*/ 0 h 884"/>
                  <a:gd name="T20" fmla="*/ 0 w 564"/>
                  <a:gd name="T21" fmla="*/ 0 h 8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4"/>
                  <a:gd name="T34" fmla="*/ 0 h 884"/>
                  <a:gd name="T35" fmla="*/ 564 w 564"/>
                  <a:gd name="T36" fmla="*/ 884 h 8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4" h="884">
                    <a:moveTo>
                      <a:pt x="526" y="0"/>
                    </a:moveTo>
                    <a:lnTo>
                      <a:pt x="527" y="3"/>
                    </a:lnTo>
                    <a:lnTo>
                      <a:pt x="535" y="11"/>
                    </a:lnTo>
                    <a:lnTo>
                      <a:pt x="552" y="38"/>
                    </a:lnTo>
                    <a:lnTo>
                      <a:pt x="564" y="86"/>
                    </a:lnTo>
                    <a:lnTo>
                      <a:pt x="564" y="118"/>
                    </a:lnTo>
                    <a:lnTo>
                      <a:pt x="557" y="155"/>
                    </a:lnTo>
                    <a:lnTo>
                      <a:pt x="22" y="884"/>
                    </a:lnTo>
                    <a:lnTo>
                      <a:pt x="0" y="714"/>
                    </a:lnTo>
                    <a:lnTo>
                      <a:pt x="526" y="0"/>
                    </a:lnTo>
                    <a:close/>
                  </a:path>
                </a:pathLst>
              </a:custGeom>
              <a:solidFill>
                <a:srgbClr val="F27FC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77" name="Freeform 34">
                <a:extLst>
                  <a:ext uri="{FF2B5EF4-FFF2-40B4-BE49-F238E27FC236}">
                    <a16:creationId xmlns:a16="http://schemas.microsoft.com/office/drawing/2014/main" id="{3A53231A-1D64-9F46-B2B3-951F6261F1FE}"/>
                  </a:ext>
                </a:extLst>
              </p:cNvPr>
              <p:cNvSpPr>
                <a:spLocks/>
              </p:cNvSpPr>
              <p:nvPr/>
            </p:nvSpPr>
            <p:spPr bwMode="auto">
              <a:xfrm>
                <a:off x="4755" y="3031"/>
                <a:ext cx="124" cy="198"/>
              </a:xfrm>
              <a:custGeom>
                <a:avLst/>
                <a:gdLst>
                  <a:gd name="T0" fmla="*/ 0 w 372"/>
                  <a:gd name="T1" fmla="*/ 0 h 594"/>
                  <a:gd name="T2" fmla="*/ 0 w 372"/>
                  <a:gd name="T3" fmla="*/ 0 h 594"/>
                  <a:gd name="T4" fmla="*/ 0 w 372"/>
                  <a:gd name="T5" fmla="*/ 0 h 594"/>
                  <a:gd name="T6" fmla="*/ 0 w 372"/>
                  <a:gd name="T7" fmla="*/ 0 h 594"/>
                  <a:gd name="T8" fmla="*/ 0 w 372"/>
                  <a:gd name="T9" fmla="*/ 0 h 594"/>
                  <a:gd name="T10" fmla="*/ 0 w 372"/>
                  <a:gd name="T11" fmla="*/ 0 h 594"/>
                  <a:gd name="T12" fmla="*/ 0 w 372"/>
                  <a:gd name="T13" fmla="*/ 0 h 594"/>
                  <a:gd name="T14" fmla="*/ 0 60000 65536"/>
                  <a:gd name="T15" fmla="*/ 0 60000 65536"/>
                  <a:gd name="T16" fmla="*/ 0 60000 65536"/>
                  <a:gd name="T17" fmla="*/ 0 60000 65536"/>
                  <a:gd name="T18" fmla="*/ 0 60000 65536"/>
                  <a:gd name="T19" fmla="*/ 0 60000 65536"/>
                  <a:gd name="T20" fmla="*/ 0 60000 65536"/>
                  <a:gd name="T21" fmla="*/ 0 w 372"/>
                  <a:gd name="T22" fmla="*/ 0 h 594"/>
                  <a:gd name="T23" fmla="*/ 372 w 372"/>
                  <a:gd name="T24" fmla="*/ 594 h 59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2" h="594">
                    <a:moveTo>
                      <a:pt x="353" y="106"/>
                    </a:moveTo>
                    <a:lnTo>
                      <a:pt x="69" y="582"/>
                    </a:lnTo>
                    <a:lnTo>
                      <a:pt x="0" y="594"/>
                    </a:lnTo>
                    <a:lnTo>
                      <a:pt x="324" y="0"/>
                    </a:lnTo>
                    <a:lnTo>
                      <a:pt x="372" y="46"/>
                    </a:lnTo>
                    <a:lnTo>
                      <a:pt x="353" y="106"/>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78" name="Freeform 35">
                <a:extLst>
                  <a:ext uri="{FF2B5EF4-FFF2-40B4-BE49-F238E27FC236}">
                    <a16:creationId xmlns:a16="http://schemas.microsoft.com/office/drawing/2014/main" id="{1B0C7CAB-A991-3E4B-B8FB-94516ADC2863}"/>
                  </a:ext>
                </a:extLst>
              </p:cNvPr>
              <p:cNvSpPr>
                <a:spLocks/>
              </p:cNvSpPr>
              <p:nvPr/>
            </p:nvSpPr>
            <p:spPr bwMode="auto">
              <a:xfrm>
                <a:off x="4826" y="2851"/>
                <a:ext cx="155" cy="216"/>
              </a:xfrm>
              <a:custGeom>
                <a:avLst/>
                <a:gdLst>
                  <a:gd name="T0" fmla="*/ 0 w 464"/>
                  <a:gd name="T1" fmla="*/ 0 h 650"/>
                  <a:gd name="T2" fmla="*/ 0 w 464"/>
                  <a:gd name="T3" fmla="*/ 0 h 650"/>
                  <a:gd name="T4" fmla="*/ 0 w 464"/>
                  <a:gd name="T5" fmla="*/ 0 h 650"/>
                  <a:gd name="T6" fmla="*/ 0 w 464"/>
                  <a:gd name="T7" fmla="*/ 0 h 650"/>
                  <a:gd name="T8" fmla="*/ 0 w 464"/>
                  <a:gd name="T9" fmla="*/ 0 h 650"/>
                  <a:gd name="T10" fmla="*/ 0 w 464"/>
                  <a:gd name="T11" fmla="*/ 0 h 650"/>
                  <a:gd name="T12" fmla="*/ 0 w 464"/>
                  <a:gd name="T13" fmla="*/ 0 h 650"/>
                  <a:gd name="T14" fmla="*/ 0 w 464"/>
                  <a:gd name="T15" fmla="*/ 0 h 650"/>
                  <a:gd name="T16" fmla="*/ 0 w 464"/>
                  <a:gd name="T17" fmla="*/ 0 h 650"/>
                  <a:gd name="T18" fmla="*/ 0 w 464"/>
                  <a:gd name="T19" fmla="*/ 0 h 650"/>
                  <a:gd name="T20" fmla="*/ 0 w 464"/>
                  <a:gd name="T21" fmla="*/ 0 h 650"/>
                  <a:gd name="T22" fmla="*/ 0 w 464"/>
                  <a:gd name="T23" fmla="*/ 0 h 650"/>
                  <a:gd name="T24" fmla="*/ 0 w 464"/>
                  <a:gd name="T25" fmla="*/ 0 h 650"/>
                  <a:gd name="T26" fmla="*/ 0 w 464"/>
                  <a:gd name="T27" fmla="*/ 0 h 650"/>
                  <a:gd name="T28" fmla="*/ 0 w 464"/>
                  <a:gd name="T29" fmla="*/ 0 h 650"/>
                  <a:gd name="T30" fmla="*/ 0 w 464"/>
                  <a:gd name="T31" fmla="*/ 0 h 650"/>
                  <a:gd name="T32" fmla="*/ 0 w 464"/>
                  <a:gd name="T33" fmla="*/ 0 h 650"/>
                  <a:gd name="T34" fmla="*/ 0 w 464"/>
                  <a:gd name="T35" fmla="*/ 0 h 650"/>
                  <a:gd name="T36" fmla="*/ 0 w 464"/>
                  <a:gd name="T37" fmla="*/ 0 h 650"/>
                  <a:gd name="T38" fmla="*/ 0 w 464"/>
                  <a:gd name="T39" fmla="*/ 0 h 650"/>
                  <a:gd name="T40" fmla="*/ 0 w 464"/>
                  <a:gd name="T41" fmla="*/ 0 h 650"/>
                  <a:gd name="T42" fmla="*/ 0 w 464"/>
                  <a:gd name="T43" fmla="*/ 0 h 650"/>
                  <a:gd name="T44" fmla="*/ 0 w 464"/>
                  <a:gd name="T45" fmla="*/ 0 h 650"/>
                  <a:gd name="T46" fmla="*/ 0 w 464"/>
                  <a:gd name="T47" fmla="*/ 0 h 650"/>
                  <a:gd name="T48" fmla="*/ 0 w 464"/>
                  <a:gd name="T49" fmla="*/ 0 h 650"/>
                  <a:gd name="T50" fmla="*/ 0 w 464"/>
                  <a:gd name="T51" fmla="*/ 0 h 650"/>
                  <a:gd name="T52" fmla="*/ 0 w 464"/>
                  <a:gd name="T53" fmla="*/ 0 h 650"/>
                  <a:gd name="T54" fmla="*/ 0 w 464"/>
                  <a:gd name="T55" fmla="*/ 0 h 650"/>
                  <a:gd name="T56" fmla="*/ 0 w 464"/>
                  <a:gd name="T57" fmla="*/ 0 h 650"/>
                  <a:gd name="T58" fmla="*/ 0 w 464"/>
                  <a:gd name="T59" fmla="*/ 0 h 650"/>
                  <a:gd name="T60" fmla="*/ 0 w 464"/>
                  <a:gd name="T61" fmla="*/ 0 h 650"/>
                  <a:gd name="T62" fmla="*/ 0 w 464"/>
                  <a:gd name="T63" fmla="*/ 0 h 65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64"/>
                  <a:gd name="T97" fmla="*/ 0 h 650"/>
                  <a:gd name="T98" fmla="*/ 464 w 464"/>
                  <a:gd name="T99" fmla="*/ 650 h 65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64" h="650">
                    <a:moveTo>
                      <a:pt x="13" y="565"/>
                    </a:moveTo>
                    <a:lnTo>
                      <a:pt x="9" y="562"/>
                    </a:lnTo>
                    <a:lnTo>
                      <a:pt x="0" y="552"/>
                    </a:lnTo>
                    <a:lnTo>
                      <a:pt x="1" y="543"/>
                    </a:lnTo>
                    <a:lnTo>
                      <a:pt x="6" y="533"/>
                    </a:lnTo>
                    <a:lnTo>
                      <a:pt x="10" y="526"/>
                    </a:lnTo>
                    <a:lnTo>
                      <a:pt x="17" y="519"/>
                    </a:lnTo>
                    <a:lnTo>
                      <a:pt x="27" y="511"/>
                    </a:lnTo>
                    <a:lnTo>
                      <a:pt x="38" y="504"/>
                    </a:lnTo>
                    <a:lnTo>
                      <a:pt x="153" y="437"/>
                    </a:lnTo>
                    <a:lnTo>
                      <a:pt x="87" y="293"/>
                    </a:lnTo>
                    <a:lnTo>
                      <a:pt x="256" y="220"/>
                    </a:lnTo>
                    <a:lnTo>
                      <a:pt x="256" y="16"/>
                    </a:lnTo>
                    <a:lnTo>
                      <a:pt x="263" y="13"/>
                    </a:lnTo>
                    <a:lnTo>
                      <a:pt x="285" y="6"/>
                    </a:lnTo>
                    <a:lnTo>
                      <a:pt x="316" y="0"/>
                    </a:lnTo>
                    <a:lnTo>
                      <a:pt x="352" y="0"/>
                    </a:lnTo>
                    <a:lnTo>
                      <a:pt x="389" y="10"/>
                    </a:lnTo>
                    <a:lnTo>
                      <a:pt x="406" y="21"/>
                    </a:lnTo>
                    <a:lnTo>
                      <a:pt x="415" y="26"/>
                    </a:lnTo>
                    <a:lnTo>
                      <a:pt x="422" y="34"/>
                    </a:lnTo>
                    <a:lnTo>
                      <a:pt x="450" y="76"/>
                    </a:lnTo>
                    <a:lnTo>
                      <a:pt x="464" y="141"/>
                    </a:lnTo>
                    <a:lnTo>
                      <a:pt x="456" y="169"/>
                    </a:lnTo>
                    <a:lnTo>
                      <a:pt x="447" y="181"/>
                    </a:lnTo>
                    <a:lnTo>
                      <a:pt x="441" y="188"/>
                    </a:lnTo>
                    <a:lnTo>
                      <a:pt x="434" y="195"/>
                    </a:lnTo>
                    <a:lnTo>
                      <a:pt x="425" y="204"/>
                    </a:lnTo>
                    <a:lnTo>
                      <a:pt x="415" y="211"/>
                    </a:lnTo>
                    <a:lnTo>
                      <a:pt x="403" y="219"/>
                    </a:lnTo>
                    <a:lnTo>
                      <a:pt x="389" y="227"/>
                    </a:lnTo>
                    <a:lnTo>
                      <a:pt x="384" y="230"/>
                    </a:lnTo>
                    <a:lnTo>
                      <a:pt x="373" y="237"/>
                    </a:lnTo>
                    <a:lnTo>
                      <a:pt x="365" y="245"/>
                    </a:lnTo>
                    <a:lnTo>
                      <a:pt x="358" y="252"/>
                    </a:lnTo>
                    <a:lnTo>
                      <a:pt x="349" y="261"/>
                    </a:lnTo>
                    <a:lnTo>
                      <a:pt x="346" y="265"/>
                    </a:lnTo>
                    <a:lnTo>
                      <a:pt x="342" y="270"/>
                    </a:lnTo>
                    <a:lnTo>
                      <a:pt x="329" y="293"/>
                    </a:lnTo>
                    <a:lnTo>
                      <a:pt x="322" y="320"/>
                    </a:lnTo>
                    <a:lnTo>
                      <a:pt x="323" y="351"/>
                    </a:lnTo>
                    <a:lnTo>
                      <a:pt x="329" y="369"/>
                    </a:lnTo>
                    <a:lnTo>
                      <a:pt x="338" y="387"/>
                    </a:lnTo>
                    <a:lnTo>
                      <a:pt x="344" y="452"/>
                    </a:lnTo>
                    <a:lnTo>
                      <a:pt x="336" y="476"/>
                    </a:lnTo>
                    <a:lnTo>
                      <a:pt x="330" y="488"/>
                    </a:lnTo>
                    <a:lnTo>
                      <a:pt x="326" y="492"/>
                    </a:lnTo>
                    <a:lnTo>
                      <a:pt x="320" y="498"/>
                    </a:lnTo>
                    <a:lnTo>
                      <a:pt x="316" y="503"/>
                    </a:lnTo>
                    <a:lnTo>
                      <a:pt x="309" y="507"/>
                    </a:lnTo>
                    <a:lnTo>
                      <a:pt x="301" y="511"/>
                    </a:lnTo>
                    <a:lnTo>
                      <a:pt x="294" y="514"/>
                    </a:lnTo>
                    <a:lnTo>
                      <a:pt x="275" y="519"/>
                    </a:lnTo>
                    <a:lnTo>
                      <a:pt x="253" y="521"/>
                    </a:lnTo>
                    <a:lnTo>
                      <a:pt x="240" y="526"/>
                    </a:lnTo>
                    <a:lnTo>
                      <a:pt x="227" y="533"/>
                    </a:lnTo>
                    <a:lnTo>
                      <a:pt x="215" y="545"/>
                    </a:lnTo>
                    <a:lnTo>
                      <a:pt x="207" y="561"/>
                    </a:lnTo>
                    <a:lnTo>
                      <a:pt x="202" y="583"/>
                    </a:lnTo>
                    <a:lnTo>
                      <a:pt x="208" y="612"/>
                    </a:lnTo>
                    <a:lnTo>
                      <a:pt x="214" y="629"/>
                    </a:lnTo>
                    <a:lnTo>
                      <a:pt x="224" y="650"/>
                    </a:lnTo>
                    <a:lnTo>
                      <a:pt x="112" y="533"/>
                    </a:lnTo>
                    <a:lnTo>
                      <a:pt x="13" y="565"/>
                    </a:lnTo>
                    <a:close/>
                  </a:path>
                </a:pathLst>
              </a:custGeom>
              <a:solidFill>
                <a:srgbClr val="29632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79" name="Freeform 36">
                <a:extLst>
                  <a:ext uri="{FF2B5EF4-FFF2-40B4-BE49-F238E27FC236}">
                    <a16:creationId xmlns:a16="http://schemas.microsoft.com/office/drawing/2014/main" id="{3F32A6E7-868F-4242-8617-5FF0EBE9E811}"/>
                  </a:ext>
                </a:extLst>
              </p:cNvPr>
              <p:cNvSpPr>
                <a:spLocks/>
              </p:cNvSpPr>
              <p:nvPr/>
            </p:nvSpPr>
            <p:spPr bwMode="auto">
              <a:xfrm>
                <a:off x="4723" y="3244"/>
                <a:ext cx="219" cy="684"/>
              </a:xfrm>
              <a:custGeom>
                <a:avLst/>
                <a:gdLst>
                  <a:gd name="T0" fmla="*/ 0 w 655"/>
                  <a:gd name="T1" fmla="*/ 0 h 2052"/>
                  <a:gd name="T2" fmla="*/ 0 w 655"/>
                  <a:gd name="T3" fmla="*/ 0 h 2052"/>
                  <a:gd name="T4" fmla="*/ 0 w 655"/>
                  <a:gd name="T5" fmla="*/ 0 h 2052"/>
                  <a:gd name="T6" fmla="*/ 0 w 655"/>
                  <a:gd name="T7" fmla="*/ 0 h 2052"/>
                  <a:gd name="T8" fmla="*/ 0 w 655"/>
                  <a:gd name="T9" fmla="*/ 0 h 2052"/>
                  <a:gd name="T10" fmla="*/ 0 w 655"/>
                  <a:gd name="T11" fmla="*/ 0 h 2052"/>
                  <a:gd name="T12" fmla="*/ 0 60000 65536"/>
                  <a:gd name="T13" fmla="*/ 0 60000 65536"/>
                  <a:gd name="T14" fmla="*/ 0 60000 65536"/>
                  <a:gd name="T15" fmla="*/ 0 60000 65536"/>
                  <a:gd name="T16" fmla="*/ 0 60000 65536"/>
                  <a:gd name="T17" fmla="*/ 0 60000 65536"/>
                  <a:gd name="T18" fmla="*/ 0 w 655"/>
                  <a:gd name="T19" fmla="*/ 0 h 2052"/>
                  <a:gd name="T20" fmla="*/ 655 w 655"/>
                  <a:gd name="T21" fmla="*/ 2052 h 2052"/>
                </a:gdLst>
                <a:ahLst/>
                <a:cxnLst>
                  <a:cxn ang="T12">
                    <a:pos x="T0" y="T1"/>
                  </a:cxn>
                  <a:cxn ang="T13">
                    <a:pos x="T2" y="T3"/>
                  </a:cxn>
                  <a:cxn ang="T14">
                    <a:pos x="T4" y="T5"/>
                  </a:cxn>
                  <a:cxn ang="T15">
                    <a:pos x="T6" y="T7"/>
                  </a:cxn>
                  <a:cxn ang="T16">
                    <a:pos x="T8" y="T9"/>
                  </a:cxn>
                  <a:cxn ang="T17">
                    <a:pos x="T10" y="T11"/>
                  </a:cxn>
                </a:cxnLst>
                <a:rect l="T18" t="T19" r="T20" b="T21"/>
                <a:pathLst>
                  <a:path w="655" h="2052">
                    <a:moveTo>
                      <a:pt x="119" y="1276"/>
                    </a:moveTo>
                    <a:lnTo>
                      <a:pt x="0" y="2052"/>
                    </a:lnTo>
                    <a:lnTo>
                      <a:pt x="571" y="897"/>
                    </a:lnTo>
                    <a:lnTo>
                      <a:pt x="655" y="0"/>
                    </a:lnTo>
                    <a:lnTo>
                      <a:pt x="119" y="1276"/>
                    </a:lnTo>
                    <a:close/>
                  </a:path>
                </a:pathLst>
              </a:custGeom>
              <a:solidFill>
                <a:srgbClr val="EF6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80" name="Freeform 37">
                <a:extLst>
                  <a:ext uri="{FF2B5EF4-FFF2-40B4-BE49-F238E27FC236}">
                    <a16:creationId xmlns:a16="http://schemas.microsoft.com/office/drawing/2014/main" id="{63E854CF-13ED-0A4B-9825-37B2D0DE1A65}"/>
                  </a:ext>
                </a:extLst>
              </p:cNvPr>
              <p:cNvSpPr>
                <a:spLocks/>
              </p:cNvSpPr>
              <p:nvPr/>
            </p:nvSpPr>
            <p:spPr bwMode="auto">
              <a:xfrm>
                <a:off x="4498" y="3011"/>
                <a:ext cx="444" cy="667"/>
              </a:xfrm>
              <a:custGeom>
                <a:avLst/>
                <a:gdLst>
                  <a:gd name="T0" fmla="*/ 0 w 1332"/>
                  <a:gd name="T1" fmla="*/ 0 h 2002"/>
                  <a:gd name="T2" fmla="*/ 0 w 1332"/>
                  <a:gd name="T3" fmla="*/ 0 h 2002"/>
                  <a:gd name="T4" fmla="*/ 0 w 1332"/>
                  <a:gd name="T5" fmla="*/ 0 h 2002"/>
                  <a:gd name="T6" fmla="*/ 0 w 1332"/>
                  <a:gd name="T7" fmla="*/ 0 h 2002"/>
                  <a:gd name="T8" fmla="*/ 0 w 1332"/>
                  <a:gd name="T9" fmla="*/ 0 h 2002"/>
                  <a:gd name="T10" fmla="*/ 0 w 1332"/>
                  <a:gd name="T11" fmla="*/ 0 h 2002"/>
                  <a:gd name="T12" fmla="*/ 0 w 1332"/>
                  <a:gd name="T13" fmla="*/ 0 h 2002"/>
                  <a:gd name="T14" fmla="*/ 0 w 1332"/>
                  <a:gd name="T15" fmla="*/ 0 h 2002"/>
                  <a:gd name="T16" fmla="*/ 0 w 1332"/>
                  <a:gd name="T17" fmla="*/ 0 h 2002"/>
                  <a:gd name="T18" fmla="*/ 0 w 1332"/>
                  <a:gd name="T19" fmla="*/ 0 h 2002"/>
                  <a:gd name="T20" fmla="*/ 0 w 1332"/>
                  <a:gd name="T21" fmla="*/ 0 h 2002"/>
                  <a:gd name="T22" fmla="*/ 0 w 1332"/>
                  <a:gd name="T23" fmla="*/ 0 h 2002"/>
                  <a:gd name="T24" fmla="*/ 0 w 1332"/>
                  <a:gd name="T25" fmla="*/ 0 h 2002"/>
                  <a:gd name="T26" fmla="*/ 0 w 1332"/>
                  <a:gd name="T27" fmla="*/ 0 h 2002"/>
                  <a:gd name="T28" fmla="*/ 0 w 1332"/>
                  <a:gd name="T29" fmla="*/ 0 h 2002"/>
                  <a:gd name="T30" fmla="*/ 0 w 1332"/>
                  <a:gd name="T31" fmla="*/ 0 h 2002"/>
                  <a:gd name="T32" fmla="*/ 0 w 1332"/>
                  <a:gd name="T33" fmla="*/ 0 h 2002"/>
                  <a:gd name="T34" fmla="*/ 0 w 1332"/>
                  <a:gd name="T35" fmla="*/ 0 h 2002"/>
                  <a:gd name="T36" fmla="*/ 0 w 1332"/>
                  <a:gd name="T37" fmla="*/ 0 h 2002"/>
                  <a:gd name="T38" fmla="*/ 0 w 1332"/>
                  <a:gd name="T39" fmla="*/ 0 h 2002"/>
                  <a:gd name="T40" fmla="*/ 0 w 1332"/>
                  <a:gd name="T41" fmla="*/ 0 h 2002"/>
                  <a:gd name="T42" fmla="*/ 0 w 1332"/>
                  <a:gd name="T43" fmla="*/ 0 h 2002"/>
                  <a:gd name="T44" fmla="*/ 0 w 1332"/>
                  <a:gd name="T45" fmla="*/ 0 h 2002"/>
                  <a:gd name="T46" fmla="*/ 0 w 1332"/>
                  <a:gd name="T47" fmla="*/ 0 h 2002"/>
                  <a:gd name="T48" fmla="*/ 0 w 1332"/>
                  <a:gd name="T49" fmla="*/ 0 h 2002"/>
                  <a:gd name="T50" fmla="*/ 0 w 1332"/>
                  <a:gd name="T51" fmla="*/ 0 h 2002"/>
                  <a:gd name="T52" fmla="*/ 0 w 1332"/>
                  <a:gd name="T53" fmla="*/ 0 h 2002"/>
                  <a:gd name="T54" fmla="*/ 0 w 1332"/>
                  <a:gd name="T55" fmla="*/ 0 h 2002"/>
                  <a:gd name="T56" fmla="*/ 0 w 1332"/>
                  <a:gd name="T57" fmla="*/ 0 h 2002"/>
                  <a:gd name="T58" fmla="*/ 0 w 1332"/>
                  <a:gd name="T59" fmla="*/ 0 h 2002"/>
                  <a:gd name="T60" fmla="*/ 0 w 1332"/>
                  <a:gd name="T61" fmla="*/ 0 h 2002"/>
                  <a:gd name="T62" fmla="*/ 0 w 1332"/>
                  <a:gd name="T63" fmla="*/ 0 h 2002"/>
                  <a:gd name="T64" fmla="*/ 0 w 1332"/>
                  <a:gd name="T65" fmla="*/ 0 h 2002"/>
                  <a:gd name="T66" fmla="*/ 0 w 1332"/>
                  <a:gd name="T67" fmla="*/ 0 h 2002"/>
                  <a:gd name="T68" fmla="*/ 0 w 1332"/>
                  <a:gd name="T69" fmla="*/ 0 h 2002"/>
                  <a:gd name="T70" fmla="*/ 0 w 1332"/>
                  <a:gd name="T71" fmla="*/ 0 h 2002"/>
                  <a:gd name="T72" fmla="*/ 0 w 1332"/>
                  <a:gd name="T73" fmla="*/ 0 h 2002"/>
                  <a:gd name="T74" fmla="*/ 0 w 1332"/>
                  <a:gd name="T75" fmla="*/ 0 h 2002"/>
                  <a:gd name="T76" fmla="*/ 0 w 1332"/>
                  <a:gd name="T77" fmla="*/ 0 h 2002"/>
                  <a:gd name="T78" fmla="*/ 0 w 1332"/>
                  <a:gd name="T79" fmla="*/ 0 h 2002"/>
                  <a:gd name="T80" fmla="*/ 0 w 1332"/>
                  <a:gd name="T81" fmla="*/ 0 h 2002"/>
                  <a:gd name="T82" fmla="*/ 0 w 1332"/>
                  <a:gd name="T83" fmla="*/ 0 h 2002"/>
                  <a:gd name="T84" fmla="*/ 0 w 1332"/>
                  <a:gd name="T85" fmla="*/ 0 h 2002"/>
                  <a:gd name="T86" fmla="*/ 0 w 1332"/>
                  <a:gd name="T87" fmla="*/ 0 h 2002"/>
                  <a:gd name="T88" fmla="*/ 0 w 1332"/>
                  <a:gd name="T89" fmla="*/ 0 h 2002"/>
                  <a:gd name="T90" fmla="*/ 0 w 1332"/>
                  <a:gd name="T91" fmla="*/ 0 h 2002"/>
                  <a:gd name="T92" fmla="*/ 0 w 1332"/>
                  <a:gd name="T93" fmla="*/ 0 h 2002"/>
                  <a:gd name="T94" fmla="*/ 0 w 1332"/>
                  <a:gd name="T95" fmla="*/ 0 h 2002"/>
                  <a:gd name="T96" fmla="*/ 0 w 1332"/>
                  <a:gd name="T97" fmla="*/ 0 h 2002"/>
                  <a:gd name="T98" fmla="*/ 0 w 1332"/>
                  <a:gd name="T99" fmla="*/ 0 h 2002"/>
                  <a:gd name="T100" fmla="*/ 0 w 1332"/>
                  <a:gd name="T101" fmla="*/ 0 h 2002"/>
                  <a:gd name="T102" fmla="*/ 0 w 1332"/>
                  <a:gd name="T103" fmla="*/ 0 h 2002"/>
                  <a:gd name="T104" fmla="*/ 0 w 1332"/>
                  <a:gd name="T105" fmla="*/ 0 h 2002"/>
                  <a:gd name="T106" fmla="*/ 0 w 1332"/>
                  <a:gd name="T107" fmla="*/ 0 h 2002"/>
                  <a:gd name="T108" fmla="*/ 0 w 1332"/>
                  <a:gd name="T109" fmla="*/ 0 h 2002"/>
                  <a:gd name="T110" fmla="*/ 0 w 1332"/>
                  <a:gd name="T111" fmla="*/ 0 h 2002"/>
                  <a:gd name="T112" fmla="*/ 0 w 1332"/>
                  <a:gd name="T113" fmla="*/ 0 h 2002"/>
                  <a:gd name="T114" fmla="*/ 0 w 1332"/>
                  <a:gd name="T115" fmla="*/ 0 h 2002"/>
                  <a:gd name="T116" fmla="*/ 0 w 1332"/>
                  <a:gd name="T117" fmla="*/ 0 h 200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332"/>
                  <a:gd name="T178" fmla="*/ 0 h 2002"/>
                  <a:gd name="T179" fmla="*/ 1332 w 1332"/>
                  <a:gd name="T180" fmla="*/ 2002 h 2002"/>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332" h="2002">
                    <a:moveTo>
                      <a:pt x="0" y="763"/>
                    </a:moveTo>
                    <a:lnTo>
                      <a:pt x="7" y="757"/>
                    </a:lnTo>
                    <a:lnTo>
                      <a:pt x="16" y="750"/>
                    </a:lnTo>
                    <a:lnTo>
                      <a:pt x="22" y="745"/>
                    </a:lnTo>
                    <a:lnTo>
                      <a:pt x="28" y="741"/>
                    </a:lnTo>
                    <a:lnTo>
                      <a:pt x="35" y="737"/>
                    </a:lnTo>
                    <a:lnTo>
                      <a:pt x="41" y="731"/>
                    </a:lnTo>
                    <a:lnTo>
                      <a:pt x="49" y="726"/>
                    </a:lnTo>
                    <a:lnTo>
                      <a:pt x="57" y="720"/>
                    </a:lnTo>
                    <a:lnTo>
                      <a:pt x="65" y="716"/>
                    </a:lnTo>
                    <a:lnTo>
                      <a:pt x="74" y="712"/>
                    </a:lnTo>
                    <a:lnTo>
                      <a:pt x="84" y="707"/>
                    </a:lnTo>
                    <a:lnTo>
                      <a:pt x="95" y="703"/>
                    </a:lnTo>
                    <a:lnTo>
                      <a:pt x="113" y="697"/>
                    </a:lnTo>
                    <a:lnTo>
                      <a:pt x="135" y="693"/>
                    </a:lnTo>
                    <a:lnTo>
                      <a:pt x="178" y="696"/>
                    </a:lnTo>
                    <a:lnTo>
                      <a:pt x="199" y="703"/>
                    </a:lnTo>
                    <a:lnTo>
                      <a:pt x="210" y="710"/>
                    </a:lnTo>
                    <a:lnTo>
                      <a:pt x="220" y="718"/>
                    </a:lnTo>
                    <a:lnTo>
                      <a:pt x="230" y="726"/>
                    </a:lnTo>
                    <a:lnTo>
                      <a:pt x="234" y="731"/>
                    </a:lnTo>
                    <a:lnTo>
                      <a:pt x="239" y="737"/>
                    </a:lnTo>
                    <a:lnTo>
                      <a:pt x="258" y="763"/>
                    </a:lnTo>
                    <a:lnTo>
                      <a:pt x="263" y="803"/>
                    </a:lnTo>
                    <a:lnTo>
                      <a:pt x="268" y="847"/>
                    </a:lnTo>
                    <a:lnTo>
                      <a:pt x="274" y="903"/>
                    </a:lnTo>
                    <a:lnTo>
                      <a:pt x="281" y="969"/>
                    </a:lnTo>
                    <a:lnTo>
                      <a:pt x="288" y="1042"/>
                    </a:lnTo>
                    <a:lnTo>
                      <a:pt x="296" y="1121"/>
                    </a:lnTo>
                    <a:lnTo>
                      <a:pt x="304" y="1201"/>
                    </a:lnTo>
                    <a:lnTo>
                      <a:pt x="312" y="1281"/>
                    </a:lnTo>
                    <a:lnTo>
                      <a:pt x="319" y="1358"/>
                    </a:lnTo>
                    <a:lnTo>
                      <a:pt x="326" y="1431"/>
                    </a:lnTo>
                    <a:lnTo>
                      <a:pt x="333" y="1497"/>
                    </a:lnTo>
                    <a:lnTo>
                      <a:pt x="342" y="1593"/>
                    </a:lnTo>
                    <a:lnTo>
                      <a:pt x="345" y="1631"/>
                    </a:lnTo>
                    <a:lnTo>
                      <a:pt x="794" y="2002"/>
                    </a:lnTo>
                    <a:lnTo>
                      <a:pt x="1332" y="702"/>
                    </a:lnTo>
                    <a:lnTo>
                      <a:pt x="1124" y="651"/>
                    </a:lnTo>
                    <a:lnTo>
                      <a:pt x="1094" y="707"/>
                    </a:lnTo>
                    <a:lnTo>
                      <a:pt x="1190" y="735"/>
                    </a:lnTo>
                    <a:lnTo>
                      <a:pt x="756" y="1855"/>
                    </a:lnTo>
                    <a:lnTo>
                      <a:pt x="463" y="1604"/>
                    </a:lnTo>
                    <a:lnTo>
                      <a:pt x="313" y="745"/>
                    </a:lnTo>
                    <a:lnTo>
                      <a:pt x="840" y="62"/>
                    </a:lnTo>
                    <a:lnTo>
                      <a:pt x="840" y="52"/>
                    </a:lnTo>
                    <a:lnTo>
                      <a:pt x="839" y="40"/>
                    </a:lnTo>
                    <a:lnTo>
                      <a:pt x="833" y="29"/>
                    </a:lnTo>
                    <a:lnTo>
                      <a:pt x="829" y="23"/>
                    </a:lnTo>
                    <a:lnTo>
                      <a:pt x="823" y="17"/>
                    </a:lnTo>
                    <a:lnTo>
                      <a:pt x="814" y="11"/>
                    </a:lnTo>
                    <a:lnTo>
                      <a:pt x="805" y="7"/>
                    </a:lnTo>
                    <a:lnTo>
                      <a:pt x="794" y="4"/>
                    </a:lnTo>
                    <a:lnTo>
                      <a:pt x="780" y="1"/>
                    </a:lnTo>
                    <a:lnTo>
                      <a:pt x="746" y="0"/>
                    </a:lnTo>
                    <a:lnTo>
                      <a:pt x="738" y="7"/>
                    </a:lnTo>
                    <a:lnTo>
                      <a:pt x="731" y="16"/>
                    </a:lnTo>
                    <a:lnTo>
                      <a:pt x="727" y="20"/>
                    </a:lnTo>
                    <a:lnTo>
                      <a:pt x="722" y="27"/>
                    </a:lnTo>
                    <a:lnTo>
                      <a:pt x="716" y="35"/>
                    </a:lnTo>
                    <a:lnTo>
                      <a:pt x="711" y="42"/>
                    </a:lnTo>
                    <a:lnTo>
                      <a:pt x="705" y="51"/>
                    </a:lnTo>
                    <a:lnTo>
                      <a:pt x="700" y="55"/>
                    </a:lnTo>
                    <a:lnTo>
                      <a:pt x="697" y="59"/>
                    </a:lnTo>
                    <a:lnTo>
                      <a:pt x="683" y="80"/>
                    </a:lnTo>
                    <a:lnTo>
                      <a:pt x="667" y="102"/>
                    </a:lnTo>
                    <a:lnTo>
                      <a:pt x="649" y="125"/>
                    </a:lnTo>
                    <a:lnTo>
                      <a:pt x="630" y="150"/>
                    </a:lnTo>
                    <a:lnTo>
                      <a:pt x="620" y="164"/>
                    </a:lnTo>
                    <a:lnTo>
                      <a:pt x="610" y="177"/>
                    </a:lnTo>
                    <a:lnTo>
                      <a:pt x="600" y="192"/>
                    </a:lnTo>
                    <a:lnTo>
                      <a:pt x="590" y="205"/>
                    </a:lnTo>
                    <a:lnTo>
                      <a:pt x="579" y="220"/>
                    </a:lnTo>
                    <a:lnTo>
                      <a:pt x="569" y="234"/>
                    </a:lnTo>
                    <a:lnTo>
                      <a:pt x="558" y="250"/>
                    </a:lnTo>
                    <a:lnTo>
                      <a:pt x="547" y="265"/>
                    </a:lnTo>
                    <a:lnTo>
                      <a:pt x="536" y="279"/>
                    </a:lnTo>
                    <a:lnTo>
                      <a:pt x="524" y="295"/>
                    </a:lnTo>
                    <a:lnTo>
                      <a:pt x="514" y="310"/>
                    </a:lnTo>
                    <a:lnTo>
                      <a:pt x="502" y="326"/>
                    </a:lnTo>
                    <a:lnTo>
                      <a:pt x="492" y="340"/>
                    </a:lnTo>
                    <a:lnTo>
                      <a:pt x="480" y="356"/>
                    </a:lnTo>
                    <a:lnTo>
                      <a:pt x="470" y="371"/>
                    </a:lnTo>
                    <a:lnTo>
                      <a:pt x="459" y="386"/>
                    </a:lnTo>
                    <a:lnTo>
                      <a:pt x="448" y="402"/>
                    </a:lnTo>
                    <a:lnTo>
                      <a:pt x="437" y="416"/>
                    </a:lnTo>
                    <a:lnTo>
                      <a:pt x="427" y="431"/>
                    </a:lnTo>
                    <a:lnTo>
                      <a:pt x="416" y="445"/>
                    </a:lnTo>
                    <a:lnTo>
                      <a:pt x="406" y="458"/>
                    </a:lnTo>
                    <a:lnTo>
                      <a:pt x="396" y="473"/>
                    </a:lnTo>
                    <a:lnTo>
                      <a:pt x="386" y="486"/>
                    </a:lnTo>
                    <a:lnTo>
                      <a:pt x="377" y="501"/>
                    </a:lnTo>
                    <a:lnTo>
                      <a:pt x="358" y="525"/>
                    </a:lnTo>
                    <a:lnTo>
                      <a:pt x="341" y="550"/>
                    </a:lnTo>
                    <a:lnTo>
                      <a:pt x="325" y="572"/>
                    </a:lnTo>
                    <a:lnTo>
                      <a:pt x="312" y="591"/>
                    </a:lnTo>
                    <a:lnTo>
                      <a:pt x="298" y="608"/>
                    </a:lnTo>
                    <a:lnTo>
                      <a:pt x="288" y="623"/>
                    </a:lnTo>
                    <a:lnTo>
                      <a:pt x="274" y="645"/>
                    </a:lnTo>
                    <a:lnTo>
                      <a:pt x="268" y="652"/>
                    </a:lnTo>
                    <a:lnTo>
                      <a:pt x="263" y="648"/>
                    </a:lnTo>
                    <a:lnTo>
                      <a:pt x="249" y="640"/>
                    </a:lnTo>
                    <a:lnTo>
                      <a:pt x="239" y="636"/>
                    </a:lnTo>
                    <a:lnTo>
                      <a:pt x="229" y="632"/>
                    </a:lnTo>
                    <a:lnTo>
                      <a:pt x="214" y="627"/>
                    </a:lnTo>
                    <a:lnTo>
                      <a:pt x="201" y="623"/>
                    </a:lnTo>
                    <a:lnTo>
                      <a:pt x="167" y="617"/>
                    </a:lnTo>
                    <a:lnTo>
                      <a:pt x="131" y="617"/>
                    </a:lnTo>
                    <a:lnTo>
                      <a:pt x="93" y="626"/>
                    </a:lnTo>
                    <a:lnTo>
                      <a:pt x="73" y="633"/>
                    </a:lnTo>
                    <a:lnTo>
                      <a:pt x="64" y="637"/>
                    </a:lnTo>
                    <a:lnTo>
                      <a:pt x="54" y="643"/>
                    </a:lnTo>
                    <a:lnTo>
                      <a:pt x="39" y="667"/>
                    </a:lnTo>
                    <a:lnTo>
                      <a:pt x="30" y="686"/>
                    </a:lnTo>
                    <a:lnTo>
                      <a:pt x="22" y="706"/>
                    </a:lnTo>
                    <a:lnTo>
                      <a:pt x="13" y="728"/>
                    </a:lnTo>
                    <a:lnTo>
                      <a:pt x="7" y="745"/>
                    </a:lnTo>
                    <a:lnTo>
                      <a:pt x="0" y="763"/>
                    </a:lnTo>
                    <a:close/>
                  </a:path>
                </a:pathLst>
              </a:custGeom>
              <a:solidFill>
                <a:srgbClr val="F599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81" name="Freeform 38">
                <a:extLst>
                  <a:ext uri="{FF2B5EF4-FFF2-40B4-BE49-F238E27FC236}">
                    <a16:creationId xmlns:a16="http://schemas.microsoft.com/office/drawing/2014/main" id="{31F16547-75C3-CE44-B306-BD0ABDF94A8A}"/>
                  </a:ext>
                </a:extLst>
              </p:cNvPr>
              <p:cNvSpPr>
                <a:spLocks/>
              </p:cNvSpPr>
              <p:nvPr/>
            </p:nvSpPr>
            <p:spPr bwMode="auto">
              <a:xfrm>
                <a:off x="4345" y="3190"/>
                <a:ext cx="131" cy="212"/>
              </a:xfrm>
              <a:custGeom>
                <a:avLst/>
                <a:gdLst>
                  <a:gd name="T0" fmla="*/ 0 w 393"/>
                  <a:gd name="T1" fmla="*/ 0 h 635"/>
                  <a:gd name="T2" fmla="*/ 0 w 393"/>
                  <a:gd name="T3" fmla="*/ 0 h 635"/>
                  <a:gd name="T4" fmla="*/ 0 w 393"/>
                  <a:gd name="T5" fmla="*/ 0 h 635"/>
                  <a:gd name="T6" fmla="*/ 0 w 393"/>
                  <a:gd name="T7" fmla="*/ 0 h 635"/>
                  <a:gd name="T8" fmla="*/ 0 w 393"/>
                  <a:gd name="T9" fmla="*/ 0 h 635"/>
                  <a:gd name="T10" fmla="*/ 0 w 393"/>
                  <a:gd name="T11" fmla="*/ 0 h 635"/>
                  <a:gd name="T12" fmla="*/ 0 w 393"/>
                  <a:gd name="T13" fmla="*/ 0 h 635"/>
                  <a:gd name="T14" fmla="*/ 0 w 393"/>
                  <a:gd name="T15" fmla="*/ 0 h 635"/>
                  <a:gd name="T16" fmla="*/ 0 w 393"/>
                  <a:gd name="T17" fmla="*/ 0 h 635"/>
                  <a:gd name="T18" fmla="*/ 0 w 393"/>
                  <a:gd name="T19" fmla="*/ 0 h 635"/>
                  <a:gd name="T20" fmla="*/ 0 w 393"/>
                  <a:gd name="T21" fmla="*/ 0 h 635"/>
                  <a:gd name="T22" fmla="*/ 0 w 393"/>
                  <a:gd name="T23" fmla="*/ 0 h 635"/>
                  <a:gd name="T24" fmla="*/ 0 w 393"/>
                  <a:gd name="T25" fmla="*/ 0 h 635"/>
                  <a:gd name="T26" fmla="*/ 0 w 393"/>
                  <a:gd name="T27" fmla="*/ 0 h 635"/>
                  <a:gd name="T28" fmla="*/ 0 w 393"/>
                  <a:gd name="T29" fmla="*/ 0 h 635"/>
                  <a:gd name="T30" fmla="*/ 0 w 393"/>
                  <a:gd name="T31" fmla="*/ 0 h 635"/>
                  <a:gd name="T32" fmla="*/ 0 w 393"/>
                  <a:gd name="T33" fmla="*/ 0 h 635"/>
                  <a:gd name="T34" fmla="*/ 0 w 393"/>
                  <a:gd name="T35" fmla="*/ 0 h 635"/>
                  <a:gd name="T36" fmla="*/ 0 w 393"/>
                  <a:gd name="T37" fmla="*/ 0 h 635"/>
                  <a:gd name="T38" fmla="*/ 0 w 393"/>
                  <a:gd name="T39" fmla="*/ 0 h 6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93"/>
                  <a:gd name="T61" fmla="*/ 0 h 635"/>
                  <a:gd name="T62" fmla="*/ 393 w 393"/>
                  <a:gd name="T63" fmla="*/ 635 h 63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93" h="635">
                    <a:moveTo>
                      <a:pt x="0" y="29"/>
                    </a:moveTo>
                    <a:lnTo>
                      <a:pt x="77" y="159"/>
                    </a:lnTo>
                    <a:lnTo>
                      <a:pt x="53" y="306"/>
                    </a:lnTo>
                    <a:lnTo>
                      <a:pt x="92" y="287"/>
                    </a:lnTo>
                    <a:lnTo>
                      <a:pt x="267" y="629"/>
                    </a:lnTo>
                    <a:lnTo>
                      <a:pt x="350" y="635"/>
                    </a:lnTo>
                    <a:lnTo>
                      <a:pt x="393" y="386"/>
                    </a:lnTo>
                    <a:lnTo>
                      <a:pt x="251" y="137"/>
                    </a:lnTo>
                    <a:lnTo>
                      <a:pt x="235" y="140"/>
                    </a:lnTo>
                    <a:lnTo>
                      <a:pt x="195" y="140"/>
                    </a:lnTo>
                    <a:lnTo>
                      <a:pt x="170" y="134"/>
                    </a:lnTo>
                    <a:lnTo>
                      <a:pt x="159" y="128"/>
                    </a:lnTo>
                    <a:lnTo>
                      <a:pt x="146" y="121"/>
                    </a:lnTo>
                    <a:lnTo>
                      <a:pt x="134" y="111"/>
                    </a:lnTo>
                    <a:lnTo>
                      <a:pt x="128" y="105"/>
                    </a:lnTo>
                    <a:lnTo>
                      <a:pt x="124" y="99"/>
                    </a:lnTo>
                    <a:lnTo>
                      <a:pt x="103" y="67"/>
                    </a:lnTo>
                    <a:lnTo>
                      <a:pt x="55" y="0"/>
                    </a:lnTo>
                    <a:lnTo>
                      <a:pt x="0" y="29"/>
                    </a:lnTo>
                    <a:close/>
                  </a:path>
                </a:pathLst>
              </a:custGeom>
              <a:solidFill>
                <a:srgbClr val="FFF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82" name="Freeform 39">
                <a:extLst>
                  <a:ext uri="{FF2B5EF4-FFF2-40B4-BE49-F238E27FC236}">
                    <a16:creationId xmlns:a16="http://schemas.microsoft.com/office/drawing/2014/main" id="{BC5A43E1-8AFE-7149-88AF-7C5A58F3721E}"/>
                  </a:ext>
                </a:extLst>
              </p:cNvPr>
              <p:cNvSpPr>
                <a:spLocks/>
              </p:cNvSpPr>
              <p:nvPr/>
            </p:nvSpPr>
            <p:spPr bwMode="auto">
              <a:xfrm>
                <a:off x="4722" y="3282"/>
                <a:ext cx="335" cy="187"/>
              </a:xfrm>
              <a:custGeom>
                <a:avLst/>
                <a:gdLst>
                  <a:gd name="T0" fmla="*/ 0 w 1006"/>
                  <a:gd name="T1" fmla="*/ 0 h 562"/>
                  <a:gd name="T2" fmla="*/ 0 w 1006"/>
                  <a:gd name="T3" fmla="*/ 0 h 562"/>
                  <a:gd name="T4" fmla="*/ 0 w 1006"/>
                  <a:gd name="T5" fmla="*/ 0 h 562"/>
                  <a:gd name="T6" fmla="*/ 0 w 1006"/>
                  <a:gd name="T7" fmla="*/ 0 h 562"/>
                  <a:gd name="T8" fmla="*/ 0 w 1006"/>
                  <a:gd name="T9" fmla="*/ 0 h 562"/>
                  <a:gd name="T10" fmla="*/ 0 w 1006"/>
                  <a:gd name="T11" fmla="*/ 0 h 562"/>
                  <a:gd name="T12" fmla="*/ 0 w 1006"/>
                  <a:gd name="T13" fmla="*/ 0 h 562"/>
                  <a:gd name="T14" fmla="*/ 0 w 1006"/>
                  <a:gd name="T15" fmla="*/ 0 h 562"/>
                  <a:gd name="T16" fmla="*/ 0 w 1006"/>
                  <a:gd name="T17" fmla="*/ 0 h 562"/>
                  <a:gd name="T18" fmla="*/ 0 w 1006"/>
                  <a:gd name="T19" fmla="*/ 0 h 56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06"/>
                  <a:gd name="T31" fmla="*/ 0 h 562"/>
                  <a:gd name="T32" fmla="*/ 1006 w 1006"/>
                  <a:gd name="T33" fmla="*/ 562 h 56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06" h="562">
                    <a:moveTo>
                      <a:pt x="0" y="481"/>
                    </a:moveTo>
                    <a:lnTo>
                      <a:pt x="745" y="105"/>
                    </a:lnTo>
                    <a:lnTo>
                      <a:pt x="747" y="15"/>
                    </a:lnTo>
                    <a:lnTo>
                      <a:pt x="965" y="0"/>
                    </a:lnTo>
                    <a:lnTo>
                      <a:pt x="1006" y="117"/>
                    </a:lnTo>
                    <a:lnTo>
                      <a:pt x="839" y="261"/>
                    </a:lnTo>
                    <a:lnTo>
                      <a:pt x="780" y="210"/>
                    </a:lnTo>
                    <a:lnTo>
                      <a:pt x="7" y="562"/>
                    </a:lnTo>
                    <a:lnTo>
                      <a:pt x="0" y="481"/>
                    </a:lnTo>
                    <a:close/>
                  </a:path>
                </a:pathLst>
              </a:custGeom>
              <a:solidFill>
                <a:srgbClr val="FFF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83" name="Freeform 40">
                <a:extLst>
                  <a:ext uri="{FF2B5EF4-FFF2-40B4-BE49-F238E27FC236}">
                    <a16:creationId xmlns:a16="http://schemas.microsoft.com/office/drawing/2014/main" id="{927B46B2-1D5D-D647-9485-8F58C0AA77AE}"/>
                  </a:ext>
                </a:extLst>
              </p:cNvPr>
              <p:cNvSpPr>
                <a:spLocks/>
              </p:cNvSpPr>
              <p:nvPr/>
            </p:nvSpPr>
            <p:spPr bwMode="auto">
              <a:xfrm>
                <a:off x="4507" y="3306"/>
                <a:ext cx="67" cy="66"/>
              </a:xfrm>
              <a:custGeom>
                <a:avLst/>
                <a:gdLst>
                  <a:gd name="T0" fmla="*/ 0 w 200"/>
                  <a:gd name="T1" fmla="*/ 0 h 198"/>
                  <a:gd name="T2" fmla="*/ 0 w 200"/>
                  <a:gd name="T3" fmla="*/ 0 h 198"/>
                  <a:gd name="T4" fmla="*/ 0 w 200"/>
                  <a:gd name="T5" fmla="*/ 0 h 198"/>
                  <a:gd name="T6" fmla="*/ 0 w 200"/>
                  <a:gd name="T7" fmla="*/ 0 h 198"/>
                  <a:gd name="T8" fmla="*/ 0 w 200"/>
                  <a:gd name="T9" fmla="*/ 0 h 198"/>
                  <a:gd name="T10" fmla="*/ 0 w 200"/>
                  <a:gd name="T11" fmla="*/ 0 h 198"/>
                  <a:gd name="T12" fmla="*/ 0 w 200"/>
                  <a:gd name="T13" fmla="*/ 0 h 198"/>
                  <a:gd name="T14" fmla="*/ 0 w 200"/>
                  <a:gd name="T15" fmla="*/ 0 h 198"/>
                  <a:gd name="T16" fmla="*/ 0 w 200"/>
                  <a:gd name="T17" fmla="*/ 0 h 198"/>
                  <a:gd name="T18" fmla="*/ 0 w 200"/>
                  <a:gd name="T19" fmla="*/ 0 h 198"/>
                  <a:gd name="T20" fmla="*/ 0 w 200"/>
                  <a:gd name="T21" fmla="*/ 0 h 198"/>
                  <a:gd name="T22" fmla="*/ 0 w 200"/>
                  <a:gd name="T23" fmla="*/ 0 h 198"/>
                  <a:gd name="T24" fmla="*/ 0 w 200"/>
                  <a:gd name="T25" fmla="*/ 0 h 198"/>
                  <a:gd name="T26" fmla="*/ 0 w 200"/>
                  <a:gd name="T27" fmla="*/ 0 h 198"/>
                  <a:gd name="T28" fmla="*/ 0 w 200"/>
                  <a:gd name="T29" fmla="*/ 0 h 198"/>
                  <a:gd name="T30" fmla="*/ 0 w 200"/>
                  <a:gd name="T31" fmla="*/ 0 h 198"/>
                  <a:gd name="T32" fmla="*/ 0 w 200"/>
                  <a:gd name="T33" fmla="*/ 0 h 198"/>
                  <a:gd name="T34" fmla="*/ 0 w 200"/>
                  <a:gd name="T35" fmla="*/ 0 h 198"/>
                  <a:gd name="T36" fmla="*/ 0 w 200"/>
                  <a:gd name="T37" fmla="*/ 0 h 198"/>
                  <a:gd name="T38" fmla="*/ 0 w 200"/>
                  <a:gd name="T39" fmla="*/ 0 h 198"/>
                  <a:gd name="T40" fmla="*/ 0 w 200"/>
                  <a:gd name="T41" fmla="*/ 0 h 198"/>
                  <a:gd name="T42" fmla="*/ 0 w 200"/>
                  <a:gd name="T43" fmla="*/ 0 h 198"/>
                  <a:gd name="T44" fmla="*/ 0 w 200"/>
                  <a:gd name="T45" fmla="*/ 0 h 198"/>
                  <a:gd name="T46" fmla="*/ 0 w 200"/>
                  <a:gd name="T47" fmla="*/ 0 h 198"/>
                  <a:gd name="T48" fmla="*/ 0 w 200"/>
                  <a:gd name="T49" fmla="*/ 0 h 198"/>
                  <a:gd name="T50" fmla="*/ 0 w 200"/>
                  <a:gd name="T51" fmla="*/ 0 h 198"/>
                  <a:gd name="T52" fmla="*/ 0 w 200"/>
                  <a:gd name="T53" fmla="*/ 0 h 198"/>
                  <a:gd name="T54" fmla="*/ 0 w 200"/>
                  <a:gd name="T55" fmla="*/ 0 h 198"/>
                  <a:gd name="T56" fmla="*/ 0 w 200"/>
                  <a:gd name="T57" fmla="*/ 0 h 198"/>
                  <a:gd name="T58" fmla="*/ 0 w 200"/>
                  <a:gd name="T59" fmla="*/ 0 h 198"/>
                  <a:gd name="T60" fmla="*/ 0 w 200"/>
                  <a:gd name="T61" fmla="*/ 0 h 198"/>
                  <a:gd name="T62" fmla="*/ 0 w 200"/>
                  <a:gd name="T63" fmla="*/ 0 h 198"/>
                  <a:gd name="T64" fmla="*/ 0 w 200"/>
                  <a:gd name="T65" fmla="*/ 0 h 198"/>
                  <a:gd name="T66" fmla="*/ 0 w 200"/>
                  <a:gd name="T67" fmla="*/ 0 h 198"/>
                  <a:gd name="T68" fmla="*/ 0 w 200"/>
                  <a:gd name="T69" fmla="*/ 0 h 198"/>
                  <a:gd name="T70" fmla="*/ 0 w 200"/>
                  <a:gd name="T71" fmla="*/ 0 h 19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00"/>
                  <a:gd name="T109" fmla="*/ 0 h 198"/>
                  <a:gd name="T110" fmla="*/ 200 w 200"/>
                  <a:gd name="T111" fmla="*/ 198 h 19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00" h="198">
                    <a:moveTo>
                      <a:pt x="99" y="198"/>
                    </a:moveTo>
                    <a:lnTo>
                      <a:pt x="138" y="191"/>
                    </a:lnTo>
                    <a:lnTo>
                      <a:pt x="154" y="181"/>
                    </a:lnTo>
                    <a:lnTo>
                      <a:pt x="163" y="176"/>
                    </a:lnTo>
                    <a:lnTo>
                      <a:pt x="169" y="169"/>
                    </a:lnTo>
                    <a:lnTo>
                      <a:pt x="191" y="137"/>
                    </a:lnTo>
                    <a:lnTo>
                      <a:pt x="200" y="99"/>
                    </a:lnTo>
                    <a:lnTo>
                      <a:pt x="197" y="79"/>
                    </a:lnTo>
                    <a:lnTo>
                      <a:pt x="191" y="61"/>
                    </a:lnTo>
                    <a:lnTo>
                      <a:pt x="182" y="44"/>
                    </a:lnTo>
                    <a:lnTo>
                      <a:pt x="176" y="36"/>
                    </a:lnTo>
                    <a:lnTo>
                      <a:pt x="169" y="29"/>
                    </a:lnTo>
                    <a:lnTo>
                      <a:pt x="163" y="23"/>
                    </a:lnTo>
                    <a:lnTo>
                      <a:pt x="154" y="18"/>
                    </a:lnTo>
                    <a:lnTo>
                      <a:pt x="147" y="12"/>
                    </a:lnTo>
                    <a:lnTo>
                      <a:pt x="138" y="7"/>
                    </a:lnTo>
                    <a:lnTo>
                      <a:pt x="119" y="1"/>
                    </a:lnTo>
                    <a:lnTo>
                      <a:pt x="99" y="0"/>
                    </a:lnTo>
                    <a:lnTo>
                      <a:pt x="60" y="7"/>
                    </a:lnTo>
                    <a:lnTo>
                      <a:pt x="44" y="18"/>
                    </a:lnTo>
                    <a:lnTo>
                      <a:pt x="36" y="23"/>
                    </a:lnTo>
                    <a:lnTo>
                      <a:pt x="29" y="29"/>
                    </a:lnTo>
                    <a:lnTo>
                      <a:pt x="7" y="61"/>
                    </a:lnTo>
                    <a:lnTo>
                      <a:pt x="0" y="99"/>
                    </a:lnTo>
                    <a:lnTo>
                      <a:pt x="1" y="119"/>
                    </a:lnTo>
                    <a:lnTo>
                      <a:pt x="7" y="137"/>
                    </a:lnTo>
                    <a:lnTo>
                      <a:pt x="16" y="154"/>
                    </a:lnTo>
                    <a:lnTo>
                      <a:pt x="22" y="162"/>
                    </a:lnTo>
                    <a:lnTo>
                      <a:pt x="29" y="169"/>
                    </a:lnTo>
                    <a:lnTo>
                      <a:pt x="36" y="176"/>
                    </a:lnTo>
                    <a:lnTo>
                      <a:pt x="44" y="181"/>
                    </a:lnTo>
                    <a:lnTo>
                      <a:pt x="51" y="186"/>
                    </a:lnTo>
                    <a:lnTo>
                      <a:pt x="60" y="191"/>
                    </a:lnTo>
                    <a:lnTo>
                      <a:pt x="79" y="197"/>
                    </a:lnTo>
                    <a:lnTo>
                      <a:pt x="99" y="198"/>
                    </a:lnTo>
                    <a:close/>
                  </a:path>
                </a:pathLst>
              </a:custGeom>
              <a:solidFill>
                <a:srgbClr val="FF6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84" name="Freeform 41">
                <a:extLst>
                  <a:ext uri="{FF2B5EF4-FFF2-40B4-BE49-F238E27FC236}">
                    <a16:creationId xmlns:a16="http://schemas.microsoft.com/office/drawing/2014/main" id="{8944D9AC-BD81-1341-94D1-136ED87DBD37}"/>
                  </a:ext>
                </a:extLst>
              </p:cNvPr>
              <p:cNvSpPr>
                <a:spLocks/>
              </p:cNvSpPr>
              <p:nvPr/>
            </p:nvSpPr>
            <p:spPr bwMode="auto">
              <a:xfrm>
                <a:off x="4435" y="3009"/>
                <a:ext cx="252" cy="105"/>
              </a:xfrm>
              <a:custGeom>
                <a:avLst/>
                <a:gdLst>
                  <a:gd name="T0" fmla="*/ 0 w 755"/>
                  <a:gd name="T1" fmla="*/ 0 h 314"/>
                  <a:gd name="T2" fmla="*/ 0 w 755"/>
                  <a:gd name="T3" fmla="*/ 0 h 314"/>
                  <a:gd name="T4" fmla="*/ 0 w 755"/>
                  <a:gd name="T5" fmla="*/ 0 h 314"/>
                  <a:gd name="T6" fmla="*/ 0 w 755"/>
                  <a:gd name="T7" fmla="*/ 0 h 314"/>
                  <a:gd name="T8" fmla="*/ 0 w 755"/>
                  <a:gd name="T9" fmla="*/ 0 h 314"/>
                  <a:gd name="T10" fmla="*/ 0 w 755"/>
                  <a:gd name="T11" fmla="*/ 0 h 314"/>
                  <a:gd name="T12" fmla="*/ 0 60000 65536"/>
                  <a:gd name="T13" fmla="*/ 0 60000 65536"/>
                  <a:gd name="T14" fmla="*/ 0 60000 65536"/>
                  <a:gd name="T15" fmla="*/ 0 60000 65536"/>
                  <a:gd name="T16" fmla="*/ 0 60000 65536"/>
                  <a:gd name="T17" fmla="*/ 0 60000 65536"/>
                  <a:gd name="T18" fmla="*/ 0 w 755"/>
                  <a:gd name="T19" fmla="*/ 0 h 314"/>
                  <a:gd name="T20" fmla="*/ 755 w 755"/>
                  <a:gd name="T21" fmla="*/ 314 h 314"/>
                </a:gdLst>
                <a:ahLst/>
                <a:cxnLst>
                  <a:cxn ang="T12">
                    <a:pos x="T0" y="T1"/>
                  </a:cxn>
                  <a:cxn ang="T13">
                    <a:pos x="T2" y="T3"/>
                  </a:cxn>
                  <a:cxn ang="T14">
                    <a:pos x="T4" y="T5"/>
                  </a:cxn>
                  <a:cxn ang="T15">
                    <a:pos x="T6" y="T7"/>
                  </a:cxn>
                  <a:cxn ang="T16">
                    <a:pos x="T8" y="T9"/>
                  </a:cxn>
                  <a:cxn ang="T17">
                    <a:pos x="T10" y="T11"/>
                  </a:cxn>
                </a:cxnLst>
                <a:rect l="T18" t="T19" r="T20" b="T21"/>
                <a:pathLst>
                  <a:path w="755" h="314">
                    <a:moveTo>
                      <a:pt x="149" y="78"/>
                    </a:moveTo>
                    <a:lnTo>
                      <a:pt x="0" y="314"/>
                    </a:lnTo>
                    <a:lnTo>
                      <a:pt x="665" y="147"/>
                    </a:lnTo>
                    <a:lnTo>
                      <a:pt x="755" y="0"/>
                    </a:lnTo>
                    <a:lnTo>
                      <a:pt x="149" y="78"/>
                    </a:lnTo>
                    <a:close/>
                  </a:path>
                </a:pathLst>
              </a:custGeom>
              <a:solidFill>
                <a:srgbClr val="3146D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85" name="Freeform 42">
                <a:extLst>
                  <a:ext uri="{FF2B5EF4-FFF2-40B4-BE49-F238E27FC236}">
                    <a16:creationId xmlns:a16="http://schemas.microsoft.com/office/drawing/2014/main" id="{B7591F5B-F95A-164A-A67A-7D3F2587441F}"/>
                  </a:ext>
                </a:extLst>
              </p:cNvPr>
              <p:cNvSpPr>
                <a:spLocks/>
              </p:cNvSpPr>
              <p:nvPr/>
            </p:nvSpPr>
            <p:spPr bwMode="auto">
              <a:xfrm>
                <a:off x="4367" y="2941"/>
                <a:ext cx="118" cy="172"/>
              </a:xfrm>
              <a:custGeom>
                <a:avLst/>
                <a:gdLst>
                  <a:gd name="T0" fmla="*/ 0 w 354"/>
                  <a:gd name="T1" fmla="*/ 0 h 516"/>
                  <a:gd name="T2" fmla="*/ 0 w 354"/>
                  <a:gd name="T3" fmla="*/ 0 h 516"/>
                  <a:gd name="T4" fmla="*/ 0 w 354"/>
                  <a:gd name="T5" fmla="*/ 0 h 516"/>
                  <a:gd name="T6" fmla="*/ 0 w 354"/>
                  <a:gd name="T7" fmla="*/ 0 h 516"/>
                  <a:gd name="T8" fmla="*/ 0 w 354"/>
                  <a:gd name="T9" fmla="*/ 0 h 516"/>
                  <a:gd name="T10" fmla="*/ 0 w 354"/>
                  <a:gd name="T11" fmla="*/ 0 h 516"/>
                  <a:gd name="T12" fmla="*/ 0 60000 65536"/>
                  <a:gd name="T13" fmla="*/ 0 60000 65536"/>
                  <a:gd name="T14" fmla="*/ 0 60000 65536"/>
                  <a:gd name="T15" fmla="*/ 0 60000 65536"/>
                  <a:gd name="T16" fmla="*/ 0 60000 65536"/>
                  <a:gd name="T17" fmla="*/ 0 60000 65536"/>
                  <a:gd name="T18" fmla="*/ 0 w 354"/>
                  <a:gd name="T19" fmla="*/ 0 h 516"/>
                  <a:gd name="T20" fmla="*/ 354 w 354"/>
                  <a:gd name="T21" fmla="*/ 516 h 516"/>
                </a:gdLst>
                <a:ahLst/>
                <a:cxnLst>
                  <a:cxn ang="T12">
                    <a:pos x="T0" y="T1"/>
                  </a:cxn>
                  <a:cxn ang="T13">
                    <a:pos x="T2" y="T3"/>
                  </a:cxn>
                  <a:cxn ang="T14">
                    <a:pos x="T4" y="T5"/>
                  </a:cxn>
                  <a:cxn ang="T15">
                    <a:pos x="T6" y="T7"/>
                  </a:cxn>
                  <a:cxn ang="T16">
                    <a:pos x="T8" y="T9"/>
                  </a:cxn>
                  <a:cxn ang="T17">
                    <a:pos x="T10" y="T11"/>
                  </a:cxn>
                </a:cxnLst>
                <a:rect l="T18" t="T19" r="T20" b="T21"/>
                <a:pathLst>
                  <a:path w="354" h="516">
                    <a:moveTo>
                      <a:pt x="0" y="223"/>
                    </a:moveTo>
                    <a:lnTo>
                      <a:pt x="149" y="0"/>
                    </a:lnTo>
                    <a:lnTo>
                      <a:pt x="354" y="281"/>
                    </a:lnTo>
                    <a:lnTo>
                      <a:pt x="207" y="516"/>
                    </a:lnTo>
                    <a:lnTo>
                      <a:pt x="0" y="223"/>
                    </a:lnTo>
                    <a:close/>
                  </a:path>
                </a:pathLst>
              </a:custGeom>
              <a:solidFill>
                <a:srgbClr val="6E82F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86" name="Freeform 43">
                <a:extLst>
                  <a:ext uri="{FF2B5EF4-FFF2-40B4-BE49-F238E27FC236}">
                    <a16:creationId xmlns:a16="http://schemas.microsoft.com/office/drawing/2014/main" id="{D7FC3B97-8671-D343-9D58-B0D430D0A4B4}"/>
                  </a:ext>
                </a:extLst>
              </p:cNvPr>
              <p:cNvSpPr>
                <a:spLocks/>
              </p:cNvSpPr>
              <p:nvPr/>
            </p:nvSpPr>
            <p:spPr bwMode="auto">
              <a:xfrm>
                <a:off x="4305" y="3167"/>
                <a:ext cx="52" cy="69"/>
              </a:xfrm>
              <a:custGeom>
                <a:avLst/>
                <a:gdLst>
                  <a:gd name="T0" fmla="*/ 0 w 157"/>
                  <a:gd name="T1" fmla="*/ 0 h 205"/>
                  <a:gd name="T2" fmla="*/ 0 w 157"/>
                  <a:gd name="T3" fmla="*/ 0 h 205"/>
                  <a:gd name="T4" fmla="*/ 0 w 157"/>
                  <a:gd name="T5" fmla="*/ 0 h 205"/>
                  <a:gd name="T6" fmla="*/ 0 w 157"/>
                  <a:gd name="T7" fmla="*/ 0 h 205"/>
                  <a:gd name="T8" fmla="*/ 0 w 157"/>
                  <a:gd name="T9" fmla="*/ 0 h 205"/>
                  <a:gd name="T10" fmla="*/ 0 w 157"/>
                  <a:gd name="T11" fmla="*/ 0 h 205"/>
                  <a:gd name="T12" fmla="*/ 0 w 157"/>
                  <a:gd name="T13" fmla="*/ 0 h 205"/>
                  <a:gd name="T14" fmla="*/ 0 w 157"/>
                  <a:gd name="T15" fmla="*/ 0 h 205"/>
                  <a:gd name="T16" fmla="*/ 0 w 157"/>
                  <a:gd name="T17" fmla="*/ 0 h 205"/>
                  <a:gd name="T18" fmla="*/ 0 w 157"/>
                  <a:gd name="T19" fmla="*/ 0 h 2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7"/>
                  <a:gd name="T31" fmla="*/ 0 h 205"/>
                  <a:gd name="T32" fmla="*/ 157 w 157"/>
                  <a:gd name="T33" fmla="*/ 205 h 2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7" h="205">
                    <a:moveTo>
                      <a:pt x="0" y="39"/>
                    </a:moveTo>
                    <a:lnTo>
                      <a:pt x="1" y="109"/>
                    </a:lnTo>
                    <a:lnTo>
                      <a:pt x="16" y="168"/>
                    </a:lnTo>
                    <a:lnTo>
                      <a:pt x="74" y="205"/>
                    </a:lnTo>
                    <a:lnTo>
                      <a:pt x="157" y="203"/>
                    </a:lnTo>
                    <a:lnTo>
                      <a:pt x="129" y="119"/>
                    </a:lnTo>
                    <a:lnTo>
                      <a:pt x="157" y="39"/>
                    </a:lnTo>
                    <a:lnTo>
                      <a:pt x="105" y="0"/>
                    </a:lnTo>
                    <a:lnTo>
                      <a:pt x="0" y="39"/>
                    </a:lnTo>
                    <a:close/>
                  </a:path>
                </a:pathLst>
              </a:custGeom>
              <a:solidFill>
                <a:srgbClr val="60226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87" name="Freeform 44">
                <a:extLst>
                  <a:ext uri="{FF2B5EF4-FFF2-40B4-BE49-F238E27FC236}">
                    <a16:creationId xmlns:a16="http://schemas.microsoft.com/office/drawing/2014/main" id="{535B545D-45A9-B148-802B-6B33941BDEFF}"/>
                  </a:ext>
                </a:extLst>
              </p:cNvPr>
              <p:cNvSpPr>
                <a:spLocks/>
              </p:cNvSpPr>
              <p:nvPr/>
            </p:nvSpPr>
            <p:spPr bwMode="auto">
              <a:xfrm>
                <a:off x="4182" y="2989"/>
                <a:ext cx="204" cy="206"/>
              </a:xfrm>
              <a:custGeom>
                <a:avLst/>
                <a:gdLst>
                  <a:gd name="T0" fmla="*/ 0 w 613"/>
                  <a:gd name="T1" fmla="*/ 0 h 619"/>
                  <a:gd name="T2" fmla="*/ 0 w 613"/>
                  <a:gd name="T3" fmla="*/ 0 h 619"/>
                  <a:gd name="T4" fmla="*/ 0 w 613"/>
                  <a:gd name="T5" fmla="*/ 0 h 619"/>
                  <a:gd name="T6" fmla="*/ 0 w 613"/>
                  <a:gd name="T7" fmla="*/ 0 h 619"/>
                  <a:gd name="T8" fmla="*/ 0 w 613"/>
                  <a:gd name="T9" fmla="*/ 0 h 619"/>
                  <a:gd name="T10" fmla="*/ 0 w 613"/>
                  <a:gd name="T11" fmla="*/ 0 h 619"/>
                  <a:gd name="T12" fmla="*/ 0 w 613"/>
                  <a:gd name="T13" fmla="*/ 0 h 619"/>
                  <a:gd name="T14" fmla="*/ 0 w 613"/>
                  <a:gd name="T15" fmla="*/ 0 h 619"/>
                  <a:gd name="T16" fmla="*/ 0 w 613"/>
                  <a:gd name="T17" fmla="*/ 0 h 619"/>
                  <a:gd name="T18" fmla="*/ 0 w 613"/>
                  <a:gd name="T19" fmla="*/ 0 h 619"/>
                  <a:gd name="T20" fmla="*/ 0 w 613"/>
                  <a:gd name="T21" fmla="*/ 0 h 619"/>
                  <a:gd name="T22" fmla="*/ 0 w 613"/>
                  <a:gd name="T23" fmla="*/ 0 h 619"/>
                  <a:gd name="T24" fmla="*/ 0 w 613"/>
                  <a:gd name="T25" fmla="*/ 0 h 619"/>
                  <a:gd name="T26" fmla="*/ 0 w 613"/>
                  <a:gd name="T27" fmla="*/ 0 h 619"/>
                  <a:gd name="T28" fmla="*/ 0 w 613"/>
                  <a:gd name="T29" fmla="*/ 0 h 619"/>
                  <a:gd name="T30" fmla="*/ 0 w 613"/>
                  <a:gd name="T31" fmla="*/ 0 h 619"/>
                  <a:gd name="T32" fmla="*/ 0 w 613"/>
                  <a:gd name="T33" fmla="*/ 0 h 619"/>
                  <a:gd name="T34" fmla="*/ 0 w 613"/>
                  <a:gd name="T35" fmla="*/ 0 h 619"/>
                  <a:gd name="T36" fmla="*/ 0 w 613"/>
                  <a:gd name="T37" fmla="*/ 0 h 619"/>
                  <a:gd name="T38" fmla="*/ 0 w 613"/>
                  <a:gd name="T39" fmla="*/ 0 h 619"/>
                  <a:gd name="T40" fmla="*/ 0 w 613"/>
                  <a:gd name="T41" fmla="*/ 0 h 619"/>
                  <a:gd name="T42" fmla="*/ 0 w 613"/>
                  <a:gd name="T43" fmla="*/ 0 h 619"/>
                  <a:gd name="T44" fmla="*/ 0 w 613"/>
                  <a:gd name="T45" fmla="*/ 0 h 619"/>
                  <a:gd name="T46" fmla="*/ 0 w 613"/>
                  <a:gd name="T47" fmla="*/ 0 h 619"/>
                  <a:gd name="T48" fmla="*/ 0 w 613"/>
                  <a:gd name="T49" fmla="*/ 0 h 619"/>
                  <a:gd name="T50" fmla="*/ 0 w 613"/>
                  <a:gd name="T51" fmla="*/ 0 h 619"/>
                  <a:gd name="T52" fmla="*/ 0 w 613"/>
                  <a:gd name="T53" fmla="*/ 0 h 619"/>
                  <a:gd name="T54" fmla="*/ 0 w 613"/>
                  <a:gd name="T55" fmla="*/ 0 h 619"/>
                  <a:gd name="T56" fmla="*/ 0 w 613"/>
                  <a:gd name="T57" fmla="*/ 0 h 619"/>
                  <a:gd name="T58" fmla="*/ 0 w 613"/>
                  <a:gd name="T59" fmla="*/ 0 h 619"/>
                  <a:gd name="T60" fmla="*/ 0 w 613"/>
                  <a:gd name="T61" fmla="*/ 0 h 619"/>
                  <a:gd name="T62" fmla="*/ 0 w 613"/>
                  <a:gd name="T63" fmla="*/ 0 h 619"/>
                  <a:gd name="T64" fmla="*/ 0 w 613"/>
                  <a:gd name="T65" fmla="*/ 0 h 619"/>
                  <a:gd name="T66" fmla="*/ 0 w 613"/>
                  <a:gd name="T67" fmla="*/ 0 h 619"/>
                  <a:gd name="T68" fmla="*/ 0 w 613"/>
                  <a:gd name="T69" fmla="*/ 0 h 619"/>
                  <a:gd name="T70" fmla="*/ 0 w 613"/>
                  <a:gd name="T71" fmla="*/ 0 h 619"/>
                  <a:gd name="T72" fmla="*/ 0 w 613"/>
                  <a:gd name="T73" fmla="*/ 0 h 619"/>
                  <a:gd name="T74" fmla="*/ 0 w 613"/>
                  <a:gd name="T75" fmla="*/ 0 h 619"/>
                  <a:gd name="T76" fmla="*/ 0 w 613"/>
                  <a:gd name="T77" fmla="*/ 0 h 619"/>
                  <a:gd name="T78" fmla="*/ 0 w 613"/>
                  <a:gd name="T79" fmla="*/ 0 h 619"/>
                  <a:gd name="T80" fmla="*/ 0 w 613"/>
                  <a:gd name="T81" fmla="*/ 0 h 619"/>
                  <a:gd name="T82" fmla="*/ 0 w 613"/>
                  <a:gd name="T83" fmla="*/ 0 h 619"/>
                  <a:gd name="T84" fmla="*/ 0 w 613"/>
                  <a:gd name="T85" fmla="*/ 0 h 619"/>
                  <a:gd name="T86" fmla="*/ 0 w 613"/>
                  <a:gd name="T87" fmla="*/ 0 h 619"/>
                  <a:gd name="T88" fmla="*/ 0 w 613"/>
                  <a:gd name="T89" fmla="*/ 0 h 619"/>
                  <a:gd name="T90" fmla="*/ 0 w 613"/>
                  <a:gd name="T91" fmla="*/ 0 h 619"/>
                  <a:gd name="T92" fmla="*/ 0 w 613"/>
                  <a:gd name="T93" fmla="*/ 0 h 61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613"/>
                  <a:gd name="T142" fmla="*/ 0 h 619"/>
                  <a:gd name="T143" fmla="*/ 613 w 613"/>
                  <a:gd name="T144" fmla="*/ 619 h 61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613" h="619">
                    <a:moveTo>
                      <a:pt x="0" y="105"/>
                    </a:moveTo>
                    <a:lnTo>
                      <a:pt x="2" y="103"/>
                    </a:lnTo>
                    <a:lnTo>
                      <a:pt x="7" y="96"/>
                    </a:lnTo>
                    <a:lnTo>
                      <a:pt x="12" y="91"/>
                    </a:lnTo>
                    <a:lnTo>
                      <a:pt x="16" y="86"/>
                    </a:lnTo>
                    <a:lnTo>
                      <a:pt x="22" y="80"/>
                    </a:lnTo>
                    <a:lnTo>
                      <a:pt x="28" y="74"/>
                    </a:lnTo>
                    <a:lnTo>
                      <a:pt x="35" y="67"/>
                    </a:lnTo>
                    <a:lnTo>
                      <a:pt x="42" y="61"/>
                    </a:lnTo>
                    <a:lnTo>
                      <a:pt x="51" y="54"/>
                    </a:lnTo>
                    <a:lnTo>
                      <a:pt x="60" y="46"/>
                    </a:lnTo>
                    <a:lnTo>
                      <a:pt x="70" y="39"/>
                    </a:lnTo>
                    <a:lnTo>
                      <a:pt x="80" y="32"/>
                    </a:lnTo>
                    <a:lnTo>
                      <a:pt x="91" y="26"/>
                    </a:lnTo>
                    <a:lnTo>
                      <a:pt x="102" y="20"/>
                    </a:lnTo>
                    <a:lnTo>
                      <a:pt x="115" y="14"/>
                    </a:lnTo>
                    <a:lnTo>
                      <a:pt x="128" y="10"/>
                    </a:lnTo>
                    <a:lnTo>
                      <a:pt x="141" y="6"/>
                    </a:lnTo>
                    <a:lnTo>
                      <a:pt x="155" y="3"/>
                    </a:lnTo>
                    <a:lnTo>
                      <a:pt x="184" y="0"/>
                    </a:lnTo>
                    <a:lnTo>
                      <a:pt x="216" y="1"/>
                    </a:lnTo>
                    <a:lnTo>
                      <a:pt x="249" y="8"/>
                    </a:lnTo>
                    <a:lnTo>
                      <a:pt x="265" y="14"/>
                    </a:lnTo>
                    <a:lnTo>
                      <a:pt x="283" y="23"/>
                    </a:lnTo>
                    <a:lnTo>
                      <a:pt x="291" y="27"/>
                    </a:lnTo>
                    <a:lnTo>
                      <a:pt x="302" y="33"/>
                    </a:lnTo>
                    <a:lnTo>
                      <a:pt x="310" y="39"/>
                    </a:lnTo>
                    <a:lnTo>
                      <a:pt x="319" y="45"/>
                    </a:lnTo>
                    <a:lnTo>
                      <a:pt x="328" y="52"/>
                    </a:lnTo>
                    <a:lnTo>
                      <a:pt x="338" y="59"/>
                    </a:lnTo>
                    <a:lnTo>
                      <a:pt x="347" y="67"/>
                    </a:lnTo>
                    <a:lnTo>
                      <a:pt x="357" y="75"/>
                    </a:lnTo>
                    <a:lnTo>
                      <a:pt x="613" y="619"/>
                    </a:lnTo>
                    <a:lnTo>
                      <a:pt x="603" y="603"/>
                    </a:lnTo>
                    <a:lnTo>
                      <a:pt x="596" y="597"/>
                    </a:lnTo>
                    <a:lnTo>
                      <a:pt x="589" y="589"/>
                    </a:lnTo>
                    <a:lnTo>
                      <a:pt x="580" y="582"/>
                    </a:lnTo>
                    <a:lnTo>
                      <a:pt x="568" y="575"/>
                    </a:lnTo>
                    <a:lnTo>
                      <a:pt x="555" y="569"/>
                    </a:lnTo>
                    <a:lnTo>
                      <a:pt x="539" y="565"/>
                    </a:lnTo>
                    <a:lnTo>
                      <a:pt x="503" y="563"/>
                    </a:lnTo>
                    <a:lnTo>
                      <a:pt x="459" y="572"/>
                    </a:lnTo>
                    <a:lnTo>
                      <a:pt x="433" y="582"/>
                    </a:lnTo>
                    <a:lnTo>
                      <a:pt x="418" y="589"/>
                    </a:lnTo>
                    <a:lnTo>
                      <a:pt x="404" y="597"/>
                    </a:lnTo>
                    <a:lnTo>
                      <a:pt x="0" y="105"/>
                    </a:lnTo>
                    <a:close/>
                  </a:path>
                </a:pathLst>
              </a:custGeom>
              <a:solidFill>
                <a:srgbClr val="8A58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88" name="Freeform 45">
                <a:extLst>
                  <a:ext uri="{FF2B5EF4-FFF2-40B4-BE49-F238E27FC236}">
                    <a16:creationId xmlns:a16="http://schemas.microsoft.com/office/drawing/2014/main" id="{EF2D3427-8D87-6849-B811-943EC31B5F0C}"/>
                  </a:ext>
                </a:extLst>
              </p:cNvPr>
              <p:cNvSpPr>
                <a:spLocks/>
              </p:cNvSpPr>
              <p:nvPr/>
            </p:nvSpPr>
            <p:spPr bwMode="auto">
              <a:xfrm>
                <a:off x="4080" y="3532"/>
                <a:ext cx="227" cy="193"/>
              </a:xfrm>
              <a:custGeom>
                <a:avLst/>
                <a:gdLst>
                  <a:gd name="T0" fmla="*/ 0 w 680"/>
                  <a:gd name="T1" fmla="*/ 0 h 579"/>
                  <a:gd name="T2" fmla="*/ 0 w 680"/>
                  <a:gd name="T3" fmla="*/ 0 h 579"/>
                  <a:gd name="T4" fmla="*/ 0 w 680"/>
                  <a:gd name="T5" fmla="*/ 0 h 579"/>
                  <a:gd name="T6" fmla="*/ 0 w 680"/>
                  <a:gd name="T7" fmla="*/ 0 h 579"/>
                  <a:gd name="T8" fmla="*/ 0 w 680"/>
                  <a:gd name="T9" fmla="*/ 0 h 579"/>
                  <a:gd name="T10" fmla="*/ 0 w 680"/>
                  <a:gd name="T11" fmla="*/ 0 h 579"/>
                  <a:gd name="T12" fmla="*/ 0 w 680"/>
                  <a:gd name="T13" fmla="*/ 0 h 579"/>
                  <a:gd name="T14" fmla="*/ 0 w 680"/>
                  <a:gd name="T15" fmla="*/ 0 h 579"/>
                  <a:gd name="T16" fmla="*/ 0 w 680"/>
                  <a:gd name="T17" fmla="*/ 0 h 579"/>
                  <a:gd name="T18" fmla="*/ 0 w 680"/>
                  <a:gd name="T19" fmla="*/ 0 h 579"/>
                  <a:gd name="T20" fmla="*/ 0 w 680"/>
                  <a:gd name="T21" fmla="*/ 0 h 579"/>
                  <a:gd name="T22" fmla="*/ 0 w 680"/>
                  <a:gd name="T23" fmla="*/ 0 h 57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80"/>
                  <a:gd name="T37" fmla="*/ 0 h 579"/>
                  <a:gd name="T38" fmla="*/ 680 w 680"/>
                  <a:gd name="T39" fmla="*/ 579 h 57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80" h="579">
                    <a:moveTo>
                      <a:pt x="0" y="337"/>
                    </a:moveTo>
                    <a:lnTo>
                      <a:pt x="207" y="0"/>
                    </a:lnTo>
                    <a:lnTo>
                      <a:pt x="680" y="112"/>
                    </a:lnTo>
                    <a:lnTo>
                      <a:pt x="667" y="174"/>
                    </a:lnTo>
                    <a:lnTo>
                      <a:pt x="621" y="189"/>
                    </a:lnTo>
                    <a:lnTo>
                      <a:pt x="187" y="84"/>
                    </a:lnTo>
                    <a:lnTo>
                      <a:pt x="149" y="163"/>
                    </a:lnTo>
                    <a:lnTo>
                      <a:pt x="152" y="198"/>
                    </a:lnTo>
                    <a:lnTo>
                      <a:pt x="228" y="230"/>
                    </a:lnTo>
                    <a:lnTo>
                      <a:pt x="56" y="579"/>
                    </a:lnTo>
                    <a:lnTo>
                      <a:pt x="0" y="337"/>
                    </a:lnTo>
                    <a:close/>
                  </a:path>
                </a:pathLst>
              </a:custGeom>
              <a:solidFill>
                <a:srgbClr val="1626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89" name="Freeform 46">
                <a:extLst>
                  <a:ext uri="{FF2B5EF4-FFF2-40B4-BE49-F238E27FC236}">
                    <a16:creationId xmlns:a16="http://schemas.microsoft.com/office/drawing/2014/main" id="{84BDC191-156F-4C41-8B0D-2555E8F62F8F}"/>
                  </a:ext>
                </a:extLst>
              </p:cNvPr>
              <p:cNvSpPr>
                <a:spLocks/>
              </p:cNvSpPr>
              <p:nvPr/>
            </p:nvSpPr>
            <p:spPr bwMode="auto">
              <a:xfrm>
                <a:off x="4008" y="3407"/>
                <a:ext cx="345" cy="238"/>
              </a:xfrm>
              <a:custGeom>
                <a:avLst/>
                <a:gdLst>
                  <a:gd name="T0" fmla="*/ 0 w 1035"/>
                  <a:gd name="T1" fmla="*/ 0 h 714"/>
                  <a:gd name="T2" fmla="*/ 0 w 1035"/>
                  <a:gd name="T3" fmla="*/ 0 h 714"/>
                  <a:gd name="T4" fmla="*/ 0 w 1035"/>
                  <a:gd name="T5" fmla="*/ 0 h 714"/>
                  <a:gd name="T6" fmla="*/ 0 w 1035"/>
                  <a:gd name="T7" fmla="*/ 0 h 714"/>
                  <a:gd name="T8" fmla="*/ 0 w 1035"/>
                  <a:gd name="T9" fmla="*/ 0 h 714"/>
                  <a:gd name="T10" fmla="*/ 0 w 1035"/>
                  <a:gd name="T11" fmla="*/ 0 h 714"/>
                  <a:gd name="T12" fmla="*/ 0 w 1035"/>
                  <a:gd name="T13" fmla="*/ 0 h 714"/>
                  <a:gd name="T14" fmla="*/ 0 w 1035"/>
                  <a:gd name="T15" fmla="*/ 0 h 714"/>
                  <a:gd name="T16" fmla="*/ 0 w 1035"/>
                  <a:gd name="T17" fmla="*/ 0 h 714"/>
                  <a:gd name="T18" fmla="*/ 0 w 1035"/>
                  <a:gd name="T19" fmla="*/ 0 h 714"/>
                  <a:gd name="T20" fmla="*/ 0 w 1035"/>
                  <a:gd name="T21" fmla="*/ 0 h 7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35"/>
                  <a:gd name="T34" fmla="*/ 0 h 714"/>
                  <a:gd name="T35" fmla="*/ 1035 w 1035"/>
                  <a:gd name="T36" fmla="*/ 714 h 7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35" h="714">
                    <a:moveTo>
                      <a:pt x="239" y="0"/>
                    </a:moveTo>
                    <a:lnTo>
                      <a:pt x="93" y="281"/>
                    </a:lnTo>
                    <a:lnTo>
                      <a:pt x="210" y="316"/>
                    </a:lnTo>
                    <a:lnTo>
                      <a:pt x="0" y="663"/>
                    </a:lnTo>
                    <a:lnTo>
                      <a:pt x="224" y="714"/>
                    </a:lnTo>
                    <a:lnTo>
                      <a:pt x="422" y="391"/>
                    </a:lnTo>
                    <a:lnTo>
                      <a:pt x="907" y="506"/>
                    </a:lnTo>
                    <a:lnTo>
                      <a:pt x="1035" y="332"/>
                    </a:lnTo>
                    <a:lnTo>
                      <a:pt x="965" y="156"/>
                    </a:lnTo>
                    <a:lnTo>
                      <a:pt x="239" y="0"/>
                    </a:lnTo>
                    <a:close/>
                  </a:path>
                </a:pathLst>
              </a:custGeom>
              <a:solidFill>
                <a:srgbClr val="445DF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90" name="Freeform 47">
                <a:extLst>
                  <a:ext uri="{FF2B5EF4-FFF2-40B4-BE49-F238E27FC236}">
                    <a16:creationId xmlns:a16="http://schemas.microsoft.com/office/drawing/2014/main" id="{542F7A68-3F69-AC43-9518-C2B394F2E22B}"/>
                  </a:ext>
                </a:extLst>
              </p:cNvPr>
              <p:cNvSpPr>
                <a:spLocks/>
              </p:cNvSpPr>
              <p:nvPr/>
            </p:nvSpPr>
            <p:spPr bwMode="auto">
              <a:xfrm>
                <a:off x="4106" y="3413"/>
                <a:ext cx="261" cy="505"/>
              </a:xfrm>
              <a:custGeom>
                <a:avLst/>
                <a:gdLst>
                  <a:gd name="T0" fmla="*/ 0 w 782"/>
                  <a:gd name="T1" fmla="*/ 0 h 1513"/>
                  <a:gd name="T2" fmla="*/ 0 w 782"/>
                  <a:gd name="T3" fmla="*/ 0 h 1513"/>
                  <a:gd name="T4" fmla="*/ 0 w 782"/>
                  <a:gd name="T5" fmla="*/ 0 h 1513"/>
                  <a:gd name="T6" fmla="*/ 0 w 782"/>
                  <a:gd name="T7" fmla="*/ 0 h 1513"/>
                  <a:gd name="T8" fmla="*/ 0 w 782"/>
                  <a:gd name="T9" fmla="*/ 0 h 1513"/>
                  <a:gd name="T10" fmla="*/ 0 w 782"/>
                  <a:gd name="T11" fmla="*/ 0 h 1513"/>
                  <a:gd name="T12" fmla="*/ 0 w 782"/>
                  <a:gd name="T13" fmla="*/ 0 h 1513"/>
                  <a:gd name="T14" fmla="*/ 0 w 782"/>
                  <a:gd name="T15" fmla="*/ 0 h 1513"/>
                  <a:gd name="T16" fmla="*/ 0 w 782"/>
                  <a:gd name="T17" fmla="*/ 0 h 1513"/>
                  <a:gd name="T18" fmla="*/ 0 w 782"/>
                  <a:gd name="T19" fmla="*/ 0 h 1513"/>
                  <a:gd name="T20" fmla="*/ 0 w 782"/>
                  <a:gd name="T21" fmla="*/ 0 h 1513"/>
                  <a:gd name="T22" fmla="*/ 0 w 782"/>
                  <a:gd name="T23" fmla="*/ 0 h 1513"/>
                  <a:gd name="T24" fmla="*/ 0 w 782"/>
                  <a:gd name="T25" fmla="*/ 0 h 1513"/>
                  <a:gd name="T26" fmla="*/ 0 w 782"/>
                  <a:gd name="T27" fmla="*/ 0 h 1513"/>
                  <a:gd name="T28" fmla="*/ 0 w 782"/>
                  <a:gd name="T29" fmla="*/ 0 h 1513"/>
                  <a:gd name="T30" fmla="*/ 0 w 782"/>
                  <a:gd name="T31" fmla="*/ 0 h 1513"/>
                  <a:gd name="T32" fmla="*/ 0 w 782"/>
                  <a:gd name="T33" fmla="*/ 0 h 1513"/>
                  <a:gd name="T34" fmla="*/ 0 w 782"/>
                  <a:gd name="T35" fmla="*/ 0 h 1513"/>
                  <a:gd name="T36" fmla="*/ 0 w 782"/>
                  <a:gd name="T37" fmla="*/ 0 h 1513"/>
                  <a:gd name="T38" fmla="*/ 0 w 782"/>
                  <a:gd name="T39" fmla="*/ 0 h 1513"/>
                  <a:gd name="T40" fmla="*/ 0 w 782"/>
                  <a:gd name="T41" fmla="*/ 0 h 1513"/>
                  <a:gd name="T42" fmla="*/ 0 w 782"/>
                  <a:gd name="T43" fmla="*/ 0 h 1513"/>
                  <a:gd name="T44" fmla="*/ 0 w 782"/>
                  <a:gd name="T45" fmla="*/ 0 h 1513"/>
                  <a:gd name="T46" fmla="*/ 0 w 782"/>
                  <a:gd name="T47" fmla="*/ 0 h 1513"/>
                  <a:gd name="T48" fmla="*/ 0 w 782"/>
                  <a:gd name="T49" fmla="*/ 0 h 1513"/>
                  <a:gd name="T50" fmla="*/ 0 w 782"/>
                  <a:gd name="T51" fmla="*/ 0 h 1513"/>
                  <a:gd name="T52" fmla="*/ 0 w 782"/>
                  <a:gd name="T53" fmla="*/ 0 h 1513"/>
                  <a:gd name="T54" fmla="*/ 0 w 782"/>
                  <a:gd name="T55" fmla="*/ 0 h 1513"/>
                  <a:gd name="T56" fmla="*/ 0 w 782"/>
                  <a:gd name="T57" fmla="*/ 0 h 1513"/>
                  <a:gd name="T58" fmla="*/ 0 w 782"/>
                  <a:gd name="T59" fmla="*/ 0 h 1513"/>
                  <a:gd name="T60" fmla="*/ 0 w 782"/>
                  <a:gd name="T61" fmla="*/ 0 h 1513"/>
                  <a:gd name="T62" fmla="*/ 0 w 782"/>
                  <a:gd name="T63" fmla="*/ 0 h 1513"/>
                  <a:gd name="T64" fmla="*/ 0 w 782"/>
                  <a:gd name="T65" fmla="*/ 0 h 1513"/>
                  <a:gd name="T66" fmla="*/ 0 w 782"/>
                  <a:gd name="T67" fmla="*/ 0 h 1513"/>
                  <a:gd name="T68" fmla="*/ 0 w 782"/>
                  <a:gd name="T69" fmla="*/ 0 h 1513"/>
                  <a:gd name="T70" fmla="*/ 0 w 782"/>
                  <a:gd name="T71" fmla="*/ 0 h 15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2"/>
                  <a:gd name="T109" fmla="*/ 0 h 1513"/>
                  <a:gd name="T110" fmla="*/ 782 w 782"/>
                  <a:gd name="T111" fmla="*/ 1513 h 15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2" h="1513">
                    <a:moveTo>
                      <a:pt x="485" y="1513"/>
                    </a:moveTo>
                    <a:lnTo>
                      <a:pt x="248" y="708"/>
                    </a:lnTo>
                    <a:lnTo>
                      <a:pt x="281" y="630"/>
                    </a:lnTo>
                    <a:lnTo>
                      <a:pt x="779" y="489"/>
                    </a:lnTo>
                    <a:lnTo>
                      <a:pt x="782" y="145"/>
                    </a:lnTo>
                    <a:lnTo>
                      <a:pt x="775" y="140"/>
                    </a:lnTo>
                    <a:lnTo>
                      <a:pt x="769" y="132"/>
                    </a:lnTo>
                    <a:lnTo>
                      <a:pt x="765" y="128"/>
                    </a:lnTo>
                    <a:lnTo>
                      <a:pt x="762" y="124"/>
                    </a:lnTo>
                    <a:lnTo>
                      <a:pt x="757" y="118"/>
                    </a:lnTo>
                    <a:lnTo>
                      <a:pt x="753" y="112"/>
                    </a:lnTo>
                    <a:lnTo>
                      <a:pt x="747" y="106"/>
                    </a:lnTo>
                    <a:lnTo>
                      <a:pt x="743" y="99"/>
                    </a:lnTo>
                    <a:lnTo>
                      <a:pt x="733" y="86"/>
                    </a:lnTo>
                    <a:lnTo>
                      <a:pt x="722" y="73"/>
                    </a:lnTo>
                    <a:lnTo>
                      <a:pt x="714" y="58"/>
                    </a:lnTo>
                    <a:lnTo>
                      <a:pt x="703" y="45"/>
                    </a:lnTo>
                    <a:lnTo>
                      <a:pt x="686" y="22"/>
                    </a:lnTo>
                    <a:lnTo>
                      <a:pt x="674" y="6"/>
                    </a:lnTo>
                    <a:lnTo>
                      <a:pt x="670" y="0"/>
                    </a:lnTo>
                    <a:lnTo>
                      <a:pt x="610" y="105"/>
                    </a:lnTo>
                    <a:lnTo>
                      <a:pt x="680" y="195"/>
                    </a:lnTo>
                    <a:lnTo>
                      <a:pt x="677" y="355"/>
                    </a:lnTo>
                    <a:lnTo>
                      <a:pt x="585" y="402"/>
                    </a:lnTo>
                    <a:lnTo>
                      <a:pt x="585" y="527"/>
                    </a:lnTo>
                    <a:lnTo>
                      <a:pt x="548" y="542"/>
                    </a:lnTo>
                    <a:lnTo>
                      <a:pt x="195" y="461"/>
                    </a:lnTo>
                    <a:lnTo>
                      <a:pt x="198" y="544"/>
                    </a:lnTo>
                    <a:lnTo>
                      <a:pt x="70" y="520"/>
                    </a:lnTo>
                    <a:lnTo>
                      <a:pt x="66" y="562"/>
                    </a:lnTo>
                    <a:lnTo>
                      <a:pt x="216" y="629"/>
                    </a:lnTo>
                    <a:lnTo>
                      <a:pt x="150" y="722"/>
                    </a:lnTo>
                    <a:lnTo>
                      <a:pt x="202" y="852"/>
                    </a:lnTo>
                    <a:lnTo>
                      <a:pt x="0" y="1213"/>
                    </a:lnTo>
                    <a:lnTo>
                      <a:pt x="485" y="15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91" name="Freeform 48">
                <a:extLst>
                  <a:ext uri="{FF2B5EF4-FFF2-40B4-BE49-F238E27FC236}">
                    <a16:creationId xmlns:a16="http://schemas.microsoft.com/office/drawing/2014/main" id="{943EAC0B-3811-054D-9D2C-6CEF86FAD8E3}"/>
                  </a:ext>
                </a:extLst>
              </p:cNvPr>
              <p:cNvSpPr>
                <a:spLocks/>
              </p:cNvSpPr>
              <p:nvPr/>
            </p:nvSpPr>
            <p:spPr bwMode="auto">
              <a:xfrm>
                <a:off x="4008" y="3628"/>
                <a:ext cx="91" cy="96"/>
              </a:xfrm>
              <a:custGeom>
                <a:avLst/>
                <a:gdLst>
                  <a:gd name="T0" fmla="*/ 0 w 272"/>
                  <a:gd name="T1" fmla="*/ 0 h 289"/>
                  <a:gd name="T2" fmla="*/ 0 w 272"/>
                  <a:gd name="T3" fmla="*/ 0 h 289"/>
                  <a:gd name="T4" fmla="*/ 0 w 272"/>
                  <a:gd name="T5" fmla="*/ 0 h 289"/>
                  <a:gd name="T6" fmla="*/ 0 w 272"/>
                  <a:gd name="T7" fmla="*/ 0 h 289"/>
                  <a:gd name="T8" fmla="*/ 0 w 272"/>
                  <a:gd name="T9" fmla="*/ 0 h 289"/>
                  <a:gd name="T10" fmla="*/ 0 w 272"/>
                  <a:gd name="T11" fmla="*/ 0 h 289"/>
                  <a:gd name="T12" fmla="*/ 0 w 272"/>
                  <a:gd name="T13" fmla="*/ 0 h 289"/>
                  <a:gd name="T14" fmla="*/ 0 w 272"/>
                  <a:gd name="T15" fmla="*/ 0 h 289"/>
                  <a:gd name="T16" fmla="*/ 0 w 272"/>
                  <a:gd name="T17" fmla="*/ 0 h 289"/>
                  <a:gd name="T18" fmla="*/ 0 w 272"/>
                  <a:gd name="T19" fmla="*/ 0 h 289"/>
                  <a:gd name="T20" fmla="*/ 0 w 272"/>
                  <a:gd name="T21" fmla="*/ 0 h 289"/>
                  <a:gd name="T22" fmla="*/ 0 w 272"/>
                  <a:gd name="T23" fmla="*/ 0 h 289"/>
                  <a:gd name="T24" fmla="*/ 0 w 272"/>
                  <a:gd name="T25" fmla="*/ 0 h 289"/>
                  <a:gd name="T26" fmla="*/ 0 w 272"/>
                  <a:gd name="T27" fmla="*/ 0 h 2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72"/>
                  <a:gd name="T43" fmla="*/ 0 h 289"/>
                  <a:gd name="T44" fmla="*/ 272 w 272"/>
                  <a:gd name="T45" fmla="*/ 289 h 28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72" h="289">
                    <a:moveTo>
                      <a:pt x="0" y="0"/>
                    </a:moveTo>
                    <a:lnTo>
                      <a:pt x="224" y="53"/>
                    </a:lnTo>
                    <a:lnTo>
                      <a:pt x="272" y="289"/>
                    </a:lnTo>
                    <a:lnTo>
                      <a:pt x="212" y="282"/>
                    </a:lnTo>
                    <a:lnTo>
                      <a:pt x="175" y="274"/>
                    </a:lnTo>
                    <a:lnTo>
                      <a:pt x="154" y="270"/>
                    </a:lnTo>
                    <a:lnTo>
                      <a:pt x="134" y="266"/>
                    </a:lnTo>
                    <a:lnTo>
                      <a:pt x="115" y="260"/>
                    </a:lnTo>
                    <a:lnTo>
                      <a:pt x="96" y="255"/>
                    </a:lnTo>
                    <a:lnTo>
                      <a:pt x="64" y="248"/>
                    </a:lnTo>
                    <a:lnTo>
                      <a:pt x="44" y="242"/>
                    </a:lnTo>
                    <a:lnTo>
                      <a:pt x="35" y="24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92" name="Freeform 49">
                <a:extLst>
                  <a:ext uri="{FF2B5EF4-FFF2-40B4-BE49-F238E27FC236}">
                    <a16:creationId xmlns:a16="http://schemas.microsoft.com/office/drawing/2014/main" id="{F6160BA4-41A3-9D4A-A3E9-6CFBDDA29FF2}"/>
                  </a:ext>
                </a:extLst>
              </p:cNvPr>
              <p:cNvSpPr>
                <a:spLocks/>
              </p:cNvSpPr>
              <p:nvPr/>
            </p:nvSpPr>
            <p:spPr bwMode="auto">
              <a:xfrm>
                <a:off x="4039" y="3501"/>
                <a:ext cx="40" cy="52"/>
              </a:xfrm>
              <a:custGeom>
                <a:avLst/>
                <a:gdLst>
                  <a:gd name="T0" fmla="*/ 0 w 119"/>
                  <a:gd name="T1" fmla="*/ 0 h 156"/>
                  <a:gd name="T2" fmla="*/ 0 w 119"/>
                  <a:gd name="T3" fmla="*/ 0 h 156"/>
                  <a:gd name="T4" fmla="*/ 0 w 119"/>
                  <a:gd name="T5" fmla="*/ 0 h 156"/>
                  <a:gd name="T6" fmla="*/ 0 w 119"/>
                  <a:gd name="T7" fmla="*/ 0 h 156"/>
                  <a:gd name="T8" fmla="*/ 0 w 119"/>
                  <a:gd name="T9" fmla="*/ 0 h 156"/>
                  <a:gd name="T10" fmla="*/ 0 60000 65536"/>
                  <a:gd name="T11" fmla="*/ 0 60000 65536"/>
                  <a:gd name="T12" fmla="*/ 0 60000 65536"/>
                  <a:gd name="T13" fmla="*/ 0 60000 65536"/>
                  <a:gd name="T14" fmla="*/ 0 60000 65536"/>
                  <a:gd name="T15" fmla="*/ 0 w 119"/>
                  <a:gd name="T16" fmla="*/ 0 h 156"/>
                  <a:gd name="T17" fmla="*/ 119 w 119"/>
                  <a:gd name="T18" fmla="*/ 156 h 156"/>
                </a:gdLst>
                <a:ahLst/>
                <a:cxnLst>
                  <a:cxn ang="T10">
                    <a:pos x="T0" y="T1"/>
                  </a:cxn>
                  <a:cxn ang="T11">
                    <a:pos x="T2" y="T3"/>
                  </a:cxn>
                  <a:cxn ang="T12">
                    <a:pos x="T4" y="T5"/>
                  </a:cxn>
                  <a:cxn ang="T13">
                    <a:pos x="T6" y="T7"/>
                  </a:cxn>
                  <a:cxn ang="T14">
                    <a:pos x="T8" y="T9"/>
                  </a:cxn>
                </a:cxnLst>
                <a:rect l="T15" t="T16" r="T17" b="T18"/>
                <a:pathLst>
                  <a:path w="119" h="156">
                    <a:moveTo>
                      <a:pt x="0" y="0"/>
                    </a:moveTo>
                    <a:lnTo>
                      <a:pt x="119" y="35"/>
                    </a:lnTo>
                    <a:lnTo>
                      <a:pt x="45" y="15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93" name="Freeform 50">
                <a:extLst>
                  <a:ext uri="{FF2B5EF4-FFF2-40B4-BE49-F238E27FC236}">
                    <a16:creationId xmlns:a16="http://schemas.microsoft.com/office/drawing/2014/main" id="{364DB2E0-41BE-DB4D-94A3-2F01AD076287}"/>
                  </a:ext>
                </a:extLst>
              </p:cNvPr>
              <p:cNvSpPr>
                <a:spLocks/>
              </p:cNvSpPr>
              <p:nvPr/>
            </p:nvSpPr>
            <p:spPr bwMode="auto">
              <a:xfrm>
                <a:off x="4177" y="3017"/>
                <a:ext cx="263" cy="386"/>
              </a:xfrm>
              <a:custGeom>
                <a:avLst/>
                <a:gdLst>
                  <a:gd name="T0" fmla="*/ 0 w 789"/>
                  <a:gd name="T1" fmla="*/ 0 h 1158"/>
                  <a:gd name="T2" fmla="*/ 0 w 789"/>
                  <a:gd name="T3" fmla="*/ 0 h 1158"/>
                  <a:gd name="T4" fmla="*/ 0 w 789"/>
                  <a:gd name="T5" fmla="*/ 0 h 1158"/>
                  <a:gd name="T6" fmla="*/ 0 w 789"/>
                  <a:gd name="T7" fmla="*/ 0 h 1158"/>
                  <a:gd name="T8" fmla="*/ 0 w 789"/>
                  <a:gd name="T9" fmla="*/ 0 h 1158"/>
                  <a:gd name="T10" fmla="*/ 0 w 789"/>
                  <a:gd name="T11" fmla="*/ 0 h 1158"/>
                  <a:gd name="T12" fmla="*/ 0 w 789"/>
                  <a:gd name="T13" fmla="*/ 0 h 1158"/>
                  <a:gd name="T14" fmla="*/ 0 w 789"/>
                  <a:gd name="T15" fmla="*/ 0 h 1158"/>
                  <a:gd name="T16" fmla="*/ 0 w 789"/>
                  <a:gd name="T17" fmla="*/ 0 h 1158"/>
                  <a:gd name="T18" fmla="*/ 0 w 789"/>
                  <a:gd name="T19" fmla="*/ 0 h 1158"/>
                  <a:gd name="T20" fmla="*/ 0 w 789"/>
                  <a:gd name="T21" fmla="*/ 0 h 1158"/>
                  <a:gd name="T22" fmla="*/ 0 w 789"/>
                  <a:gd name="T23" fmla="*/ 0 h 1158"/>
                  <a:gd name="T24" fmla="*/ 0 w 789"/>
                  <a:gd name="T25" fmla="*/ 0 h 1158"/>
                  <a:gd name="T26" fmla="*/ 0 w 789"/>
                  <a:gd name="T27" fmla="*/ 0 h 1158"/>
                  <a:gd name="T28" fmla="*/ 0 w 789"/>
                  <a:gd name="T29" fmla="*/ 0 h 1158"/>
                  <a:gd name="T30" fmla="*/ 0 w 789"/>
                  <a:gd name="T31" fmla="*/ 0 h 1158"/>
                  <a:gd name="T32" fmla="*/ 0 w 789"/>
                  <a:gd name="T33" fmla="*/ 0 h 1158"/>
                  <a:gd name="T34" fmla="*/ 0 w 789"/>
                  <a:gd name="T35" fmla="*/ 0 h 1158"/>
                  <a:gd name="T36" fmla="*/ 0 w 789"/>
                  <a:gd name="T37" fmla="*/ 0 h 1158"/>
                  <a:gd name="T38" fmla="*/ 0 w 789"/>
                  <a:gd name="T39" fmla="*/ 0 h 1158"/>
                  <a:gd name="T40" fmla="*/ 0 w 789"/>
                  <a:gd name="T41" fmla="*/ 0 h 1158"/>
                  <a:gd name="T42" fmla="*/ 0 w 789"/>
                  <a:gd name="T43" fmla="*/ 0 h 1158"/>
                  <a:gd name="T44" fmla="*/ 0 w 789"/>
                  <a:gd name="T45" fmla="*/ 0 h 1158"/>
                  <a:gd name="T46" fmla="*/ 0 w 789"/>
                  <a:gd name="T47" fmla="*/ 0 h 1158"/>
                  <a:gd name="T48" fmla="*/ 0 w 789"/>
                  <a:gd name="T49" fmla="*/ 0 h 1158"/>
                  <a:gd name="T50" fmla="*/ 0 w 789"/>
                  <a:gd name="T51" fmla="*/ 0 h 1158"/>
                  <a:gd name="T52" fmla="*/ 0 w 789"/>
                  <a:gd name="T53" fmla="*/ 0 h 1158"/>
                  <a:gd name="T54" fmla="*/ 0 w 789"/>
                  <a:gd name="T55" fmla="*/ 0 h 1158"/>
                  <a:gd name="T56" fmla="*/ 0 w 789"/>
                  <a:gd name="T57" fmla="*/ 0 h 1158"/>
                  <a:gd name="T58" fmla="*/ 0 w 789"/>
                  <a:gd name="T59" fmla="*/ 0 h 1158"/>
                  <a:gd name="T60" fmla="*/ 0 w 789"/>
                  <a:gd name="T61" fmla="*/ 0 h 1158"/>
                  <a:gd name="T62" fmla="*/ 0 w 789"/>
                  <a:gd name="T63" fmla="*/ 0 h 1158"/>
                  <a:gd name="T64" fmla="*/ 0 w 789"/>
                  <a:gd name="T65" fmla="*/ 0 h 1158"/>
                  <a:gd name="T66" fmla="*/ 0 w 789"/>
                  <a:gd name="T67" fmla="*/ 0 h 1158"/>
                  <a:gd name="T68" fmla="*/ 0 w 789"/>
                  <a:gd name="T69" fmla="*/ 0 h 1158"/>
                  <a:gd name="T70" fmla="*/ 0 w 789"/>
                  <a:gd name="T71" fmla="*/ 0 h 1158"/>
                  <a:gd name="T72" fmla="*/ 0 w 789"/>
                  <a:gd name="T73" fmla="*/ 0 h 1158"/>
                  <a:gd name="T74" fmla="*/ 0 w 789"/>
                  <a:gd name="T75" fmla="*/ 0 h 1158"/>
                  <a:gd name="T76" fmla="*/ 0 w 789"/>
                  <a:gd name="T77" fmla="*/ 0 h 1158"/>
                  <a:gd name="T78" fmla="*/ 0 w 789"/>
                  <a:gd name="T79" fmla="*/ 0 h 1158"/>
                  <a:gd name="T80" fmla="*/ 0 w 789"/>
                  <a:gd name="T81" fmla="*/ 0 h 1158"/>
                  <a:gd name="T82" fmla="*/ 0 w 789"/>
                  <a:gd name="T83" fmla="*/ 0 h 115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789"/>
                  <a:gd name="T127" fmla="*/ 0 h 1158"/>
                  <a:gd name="T128" fmla="*/ 789 w 789"/>
                  <a:gd name="T129" fmla="*/ 1158 h 115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789" h="1158">
                    <a:moveTo>
                      <a:pt x="697" y="1158"/>
                    </a:moveTo>
                    <a:lnTo>
                      <a:pt x="789" y="1143"/>
                    </a:lnTo>
                    <a:lnTo>
                      <a:pt x="600" y="798"/>
                    </a:lnTo>
                    <a:lnTo>
                      <a:pt x="562" y="798"/>
                    </a:lnTo>
                    <a:lnTo>
                      <a:pt x="587" y="664"/>
                    </a:lnTo>
                    <a:lnTo>
                      <a:pt x="522" y="556"/>
                    </a:lnTo>
                    <a:lnTo>
                      <a:pt x="525" y="555"/>
                    </a:lnTo>
                    <a:lnTo>
                      <a:pt x="533" y="549"/>
                    </a:lnTo>
                    <a:lnTo>
                      <a:pt x="544" y="545"/>
                    </a:lnTo>
                    <a:lnTo>
                      <a:pt x="556" y="543"/>
                    </a:lnTo>
                    <a:lnTo>
                      <a:pt x="571" y="546"/>
                    </a:lnTo>
                    <a:lnTo>
                      <a:pt x="584" y="556"/>
                    </a:lnTo>
                    <a:lnTo>
                      <a:pt x="595" y="577"/>
                    </a:lnTo>
                    <a:lnTo>
                      <a:pt x="604" y="609"/>
                    </a:lnTo>
                    <a:lnTo>
                      <a:pt x="605" y="603"/>
                    </a:lnTo>
                    <a:lnTo>
                      <a:pt x="613" y="586"/>
                    </a:lnTo>
                    <a:lnTo>
                      <a:pt x="620" y="536"/>
                    </a:lnTo>
                    <a:lnTo>
                      <a:pt x="619" y="523"/>
                    </a:lnTo>
                    <a:lnTo>
                      <a:pt x="614" y="510"/>
                    </a:lnTo>
                    <a:lnTo>
                      <a:pt x="607" y="500"/>
                    </a:lnTo>
                    <a:lnTo>
                      <a:pt x="603" y="494"/>
                    </a:lnTo>
                    <a:lnTo>
                      <a:pt x="598" y="489"/>
                    </a:lnTo>
                    <a:lnTo>
                      <a:pt x="591" y="485"/>
                    </a:lnTo>
                    <a:lnTo>
                      <a:pt x="584" y="482"/>
                    </a:lnTo>
                    <a:lnTo>
                      <a:pt x="566" y="476"/>
                    </a:lnTo>
                    <a:lnTo>
                      <a:pt x="517" y="476"/>
                    </a:lnTo>
                    <a:lnTo>
                      <a:pt x="504" y="470"/>
                    </a:lnTo>
                    <a:lnTo>
                      <a:pt x="493" y="468"/>
                    </a:lnTo>
                    <a:lnTo>
                      <a:pt x="483" y="468"/>
                    </a:lnTo>
                    <a:lnTo>
                      <a:pt x="474" y="473"/>
                    </a:lnTo>
                    <a:lnTo>
                      <a:pt x="470" y="487"/>
                    </a:lnTo>
                    <a:lnTo>
                      <a:pt x="474" y="510"/>
                    </a:lnTo>
                    <a:lnTo>
                      <a:pt x="480" y="526"/>
                    </a:lnTo>
                    <a:lnTo>
                      <a:pt x="488" y="546"/>
                    </a:lnTo>
                    <a:lnTo>
                      <a:pt x="421" y="578"/>
                    </a:lnTo>
                    <a:lnTo>
                      <a:pt x="485" y="647"/>
                    </a:lnTo>
                    <a:lnTo>
                      <a:pt x="455" y="645"/>
                    </a:lnTo>
                    <a:lnTo>
                      <a:pt x="431" y="635"/>
                    </a:lnTo>
                    <a:lnTo>
                      <a:pt x="416" y="626"/>
                    </a:lnTo>
                    <a:lnTo>
                      <a:pt x="410" y="619"/>
                    </a:lnTo>
                    <a:lnTo>
                      <a:pt x="405" y="612"/>
                    </a:lnTo>
                    <a:lnTo>
                      <a:pt x="425" y="507"/>
                    </a:lnTo>
                    <a:lnTo>
                      <a:pt x="13" y="0"/>
                    </a:lnTo>
                    <a:lnTo>
                      <a:pt x="10" y="13"/>
                    </a:lnTo>
                    <a:lnTo>
                      <a:pt x="4" y="47"/>
                    </a:lnTo>
                    <a:lnTo>
                      <a:pt x="0" y="147"/>
                    </a:lnTo>
                    <a:lnTo>
                      <a:pt x="355" y="588"/>
                    </a:lnTo>
                    <a:lnTo>
                      <a:pt x="362" y="602"/>
                    </a:lnTo>
                    <a:lnTo>
                      <a:pt x="372" y="616"/>
                    </a:lnTo>
                    <a:lnTo>
                      <a:pt x="380" y="623"/>
                    </a:lnTo>
                    <a:lnTo>
                      <a:pt x="384" y="628"/>
                    </a:lnTo>
                    <a:lnTo>
                      <a:pt x="388" y="632"/>
                    </a:lnTo>
                    <a:lnTo>
                      <a:pt x="393" y="636"/>
                    </a:lnTo>
                    <a:lnTo>
                      <a:pt x="397" y="641"/>
                    </a:lnTo>
                    <a:lnTo>
                      <a:pt x="403" y="644"/>
                    </a:lnTo>
                    <a:lnTo>
                      <a:pt x="409" y="648"/>
                    </a:lnTo>
                    <a:lnTo>
                      <a:pt x="421" y="655"/>
                    </a:lnTo>
                    <a:lnTo>
                      <a:pt x="435" y="663"/>
                    </a:lnTo>
                    <a:lnTo>
                      <a:pt x="451" y="669"/>
                    </a:lnTo>
                    <a:lnTo>
                      <a:pt x="469" y="674"/>
                    </a:lnTo>
                    <a:lnTo>
                      <a:pt x="488" y="677"/>
                    </a:lnTo>
                    <a:lnTo>
                      <a:pt x="509" y="679"/>
                    </a:lnTo>
                    <a:lnTo>
                      <a:pt x="505" y="722"/>
                    </a:lnTo>
                    <a:lnTo>
                      <a:pt x="502" y="763"/>
                    </a:lnTo>
                    <a:lnTo>
                      <a:pt x="502" y="801"/>
                    </a:lnTo>
                    <a:lnTo>
                      <a:pt x="505" y="821"/>
                    </a:lnTo>
                    <a:lnTo>
                      <a:pt x="512" y="840"/>
                    </a:lnTo>
                    <a:lnTo>
                      <a:pt x="521" y="861"/>
                    </a:lnTo>
                    <a:lnTo>
                      <a:pt x="530" y="881"/>
                    </a:lnTo>
                    <a:lnTo>
                      <a:pt x="540" y="902"/>
                    </a:lnTo>
                    <a:lnTo>
                      <a:pt x="552" y="920"/>
                    </a:lnTo>
                    <a:lnTo>
                      <a:pt x="563" y="941"/>
                    </a:lnTo>
                    <a:lnTo>
                      <a:pt x="575" y="961"/>
                    </a:lnTo>
                    <a:lnTo>
                      <a:pt x="588" y="982"/>
                    </a:lnTo>
                    <a:lnTo>
                      <a:pt x="600" y="1002"/>
                    </a:lnTo>
                    <a:lnTo>
                      <a:pt x="613" y="1022"/>
                    </a:lnTo>
                    <a:lnTo>
                      <a:pt x="626" y="1041"/>
                    </a:lnTo>
                    <a:lnTo>
                      <a:pt x="639" y="1062"/>
                    </a:lnTo>
                    <a:lnTo>
                      <a:pt x="652" y="1082"/>
                    </a:lnTo>
                    <a:lnTo>
                      <a:pt x="664" y="1101"/>
                    </a:lnTo>
                    <a:lnTo>
                      <a:pt x="675" y="1120"/>
                    </a:lnTo>
                    <a:lnTo>
                      <a:pt x="687" y="1139"/>
                    </a:lnTo>
                    <a:lnTo>
                      <a:pt x="697" y="115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94" name="Freeform 51">
                <a:extLst>
                  <a:ext uri="{FF2B5EF4-FFF2-40B4-BE49-F238E27FC236}">
                    <a16:creationId xmlns:a16="http://schemas.microsoft.com/office/drawing/2014/main" id="{B84EC2A2-DEE2-4F4D-8A90-F96835211DC6}"/>
                  </a:ext>
                </a:extLst>
              </p:cNvPr>
              <p:cNvSpPr>
                <a:spLocks/>
              </p:cNvSpPr>
              <p:nvPr/>
            </p:nvSpPr>
            <p:spPr bwMode="auto">
              <a:xfrm>
                <a:off x="4356" y="2984"/>
                <a:ext cx="80" cy="130"/>
              </a:xfrm>
              <a:custGeom>
                <a:avLst/>
                <a:gdLst>
                  <a:gd name="T0" fmla="*/ 0 w 239"/>
                  <a:gd name="T1" fmla="*/ 0 h 392"/>
                  <a:gd name="T2" fmla="*/ 0 w 239"/>
                  <a:gd name="T3" fmla="*/ 0 h 392"/>
                  <a:gd name="T4" fmla="*/ 0 w 239"/>
                  <a:gd name="T5" fmla="*/ 0 h 392"/>
                  <a:gd name="T6" fmla="*/ 0 w 239"/>
                  <a:gd name="T7" fmla="*/ 0 h 392"/>
                  <a:gd name="T8" fmla="*/ 0 w 239"/>
                  <a:gd name="T9" fmla="*/ 0 h 392"/>
                  <a:gd name="T10" fmla="*/ 0 60000 65536"/>
                  <a:gd name="T11" fmla="*/ 0 60000 65536"/>
                  <a:gd name="T12" fmla="*/ 0 60000 65536"/>
                  <a:gd name="T13" fmla="*/ 0 60000 65536"/>
                  <a:gd name="T14" fmla="*/ 0 60000 65536"/>
                  <a:gd name="T15" fmla="*/ 0 w 239"/>
                  <a:gd name="T16" fmla="*/ 0 h 392"/>
                  <a:gd name="T17" fmla="*/ 239 w 239"/>
                  <a:gd name="T18" fmla="*/ 392 h 392"/>
                </a:gdLst>
                <a:ahLst/>
                <a:cxnLst>
                  <a:cxn ang="T10">
                    <a:pos x="T0" y="T1"/>
                  </a:cxn>
                  <a:cxn ang="T11">
                    <a:pos x="T2" y="T3"/>
                  </a:cxn>
                  <a:cxn ang="T12">
                    <a:pos x="T4" y="T5"/>
                  </a:cxn>
                  <a:cxn ang="T13">
                    <a:pos x="T6" y="T7"/>
                  </a:cxn>
                  <a:cxn ang="T14">
                    <a:pos x="T8" y="T9"/>
                  </a:cxn>
                </a:cxnLst>
                <a:rect l="T15" t="T16" r="T17" b="T18"/>
                <a:pathLst>
                  <a:path w="239" h="392">
                    <a:moveTo>
                      <a:pt x="0" y="124"/>
                    </a:moveTo>
                    <a:lnTo>
                      <a:pt x="96" y="0"/>
                    </a:lnTo>
                    <a:lnTo>
                      <a:pt x="239" y="392"/>
                    </a:lnTo>
                    <a:lnTo>
                      <a:pt x="0" y="1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95" name="Freeform 52">
                <a:extLst>
                  <a:ext uri="{FF2B5EF4-FFF2-40B4-BE49-F238E27FC236}">
                    <a16:creationId xmlns:a16="http://schemas.microsoft.com/office/drawing/2014/main" id="{EF9B0F5A-028E-814C-9BAA-1748ED02D765}"/>
                  </a:ext>
                </a:extLst>
              </p:cNvPr>
              <p:cNvSpPr>
                <a:spLocks/>
              </p:cNvSpPr>
              <p:nvPr/>
            </p:nvSpPr>
            <p:spPr bwMode="auto">
              <a:xfrm>
                <a:off x="4610" y="3244"/>
                <a:ext cx="402" cy="388"/>
              </a:xfrm>
              <a:custGeom>
                <a:avLst/>
                <a:gdLst>
                  <a:gd name="T0" fmla="*/ 0 w 1204"/>
                  <a:gd name="T1" fmla="*/ 0 h 1163"/>
                  <a:gd name="T2" fmla="*/ 0 w 1204"/>
                  <a:gd name="T3" fmla="*/ 0 h 1163"/>
                  <a:gd name="T4" fmla="*/ 0 w 1204"/>
                  <a:gd name="T5" fmla="*/ 0 h 1163"/>
                  <a:gd name="T6" fmla="*/ 0 w 1204"/>
                  <a:gd name="T7" fmla="*/ 0 h 1163"/>
                  <a:gd name="T8" fmla="*/ 0 w 1204"/>
                  <a:gd name="T9" fmla="*/ 0 h 1163"/>
                  <a:gd name="T10" fmla="*/ 0 w 1204"/>
                  <a:gd name="T11" fmla="*/ 0 h 1163"/>
                  <a:gd name="T12" fmla="*/ 0 w 1204"/>
                  <a:gd name="T13" fmla="*/ 0 h 1163"/>
                  <a:gd name="T14" fmla="*/ 0 w 1204"/>
                  <a:gd name="T15" fmla="*/ 0 h 1163"/>
                  <a:gd name="T16" fmla="*/ 0 w 1204"/>
                  <a:gd name="T17" fmla="*/ 0 h 1163"/>
                  <a:gd name="T18" fmla="*/ 0 w 1204"/>
                  <a:gd name="T19" fmla="*/ 0 h 1163"/>
                  <a:gd name="T20" fmla="*/ 0 w 1204"/>
                  <a:gd name="T21" fmla="*/ 0 h 1163"/>
                  <a:gd name="T22" fmla="*/ 0 w 1204"/>
                  <a:gd name="T23" fmla="*/ 0 h 1163"/>
                  <a:gd name="T24" fmla="*/ 0 w 1204"/>
                  <a:gd name="T25" fmla="*/ 0 h 1163"/>
                  <a:gd name="T26" fmla="*/ 0 w 1204"/>
                  <a:gd name="T27" fmla="*/ 0 h 1163"/>
                  <a:gd name="T28" fmla="*/ 0 w 1204"/>
                  <a:gd name="T29" fmla="*/ 0 h 1163"/>
                  <a:gd name="T30" fmla="*/ 0 w 1204"/>
                  <a:gd name="T31" fmla="*/ 0 h 1163"/>
                  <a:gd name="T32" fmla="*/ 0 w 1204"/>
                  <a:gd name="T33" fmla="*/ 0 h 1163"/>
                  <a:gd name="T34" fmla="*/ 0 w 1204"/>
                  <a:gd name="T35" fmla="*/ 0 h 1163"/>
                  <a:gd name="T36" fmla="*/ 0 w 1204"/>
                  <a:gd name="T37" fmla="*/ 0 h 1163"/>
                  <a:gd name="T38" fmla="*/ 0 w 1204"/>
                  <a:gd name="T39" fmla="*/ 0 h 1163"/>
                  <a:gd name="T40" fmla="*/ 0 w 1204"/>
                  <a:gd name="T41" fmla="*/ 0 h 1163"/>
                  <a:gd name="T42" fmla="*/ 0 w 1204"/>
                  <a:gd name="T43" fmla="*/ 0 h 1163"/>
                  <a:gd name="T44" fmla="*/ 0 w 1204"/>
                  <a:gd name="T45" fmla="*/ 0 h 1163"/>
                  <a:gd name="T46" fmla="*/ 0 w 1204"/>
                  <a:gd name="T47" fmla="*/ 0 h 1163"/>
                  <a:gd name="T48" fmla="*/ 0 w 1204"/>
                  <a:gd name="T49" fmla="*/ 0 h 1163"/>
                  <a:gd name="T50" fmla="*/ 0 w 1204"/>
                  <a:gd name="T51" fmla="*/ 0 h 1163"/>
                  <a:gd name="T52" fmla="*/ 0 w 1204"/>
                  <a:gd name="T53" fmla="*/ 0 h 1163"/>
                  <a:gd name="T54" fmla="*/ 0 w 1204"/>
                  <a:gd name="T55" fmla="*/ 0 h 1163"/>
                  <a:gd name="T56" fmla="*/ 0 w 1204"/>
                  <a:gd name="T57" fmla="*/ 0 h 1163"/>
                  <a:gd name="T58" fmla="*/ 0 w 1204"/>
                  <a:gd name="T59" fmla="*/ 0 h 1163"/>
                  <a:gd name="T60" fmla="*/ 0 w 1204"/>
                  <a:gd name="T61" fmla="*/ 0 h 1163"/>
                  <a:gd name="T62" fmla="*/ 0 w 1204"/>
                  <a:gd name="T63" fmla="*/ 0 h 1163"/>
                  <a:gd name="T64" fmla="*/ 0 w 1204"/>
                  <a:gd name="T65" fmla="*/ 0 h 1163"/>
                  <a:gd name="T66" fmla="*/ 0 w 1204"/>
                  <a:gd name="T67" fmla="*/ 0 h 1163"/>
                  <a:gd name="T68" fmla="*/ 0 w 1204"/>
                  <a:gd name="T69" fmla="*/ 0 h 116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04"/>
                  <a:gd name="T106" fmla="*/ 0 h 1163"/>
                  <a:gd name="T107" fmla="*/ 1204 w 1204"/>
                  <a:gd name="T108" fmla="*/ 1163 h 116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04" h="1163">
                    <a:moveTo>
                      <a:pt x="0" y="190"/>
                    </a:moveTo>
                    <a:lnTo>
                      <a:pt x="29" y="154"/>
                    </a:lnTo>
                    <a:lnTo>
                      <a:pt x="230" y="873"/>
                    </a:lnTo>
                    <a:lnTo>
                      <a:pt x="262" y="817"/>
                    </a:lnTo>
                    <a:lnTo>
                      <a:pt x="274" y="683"/>
                    </a:lnTo>
                    <a:lnTo>
                      <a:pt x="279" y="588"/>
                    </a:lnTo>
                    <a:lnTo>
                      <a:pt x="282" y="544"/>
                    </a:lnTo>
                    <a:lnTo>
                      <a:pt x="303" y="460"/>
                    </a:lnTo>
                    <a:lnTo>
                      <a:pt x="425" y="485"/>
                    </a:lnTo>
                    <a:lnTo>
                      <a:pt x="410" y="332"/>
                    </a:lnTo>
                    <a:lnTo>
                      <a:pt x="555" y="402"/>
                    </a:lnTo>
                    <a:lnTo>
                      <a:pt x="603" y="314"/>
                    </a:lnTo>
                    <a:lnTo>
                      <a:pt x="515" y="310"/>
                    </a:lnTo>
                    <a:lnTo>
                      <a:pt x="505" y="247"/>
                    </a:lnTo>
                    <a:lnTo>
                      <a:pt x="617" y="257"/>
                    </a:lnTo>
                    <a:lnTo>
                      <a:pt x="680" y="160"/>
                    </a:lnTo>
                    <a:lnTo>
                      <a:pt x="609" y="147"/>
                    </a:lnTo>
                    <a:lnTo>
                      <a:pt x="607" y="110"/>
                    </a:lnTo>
                    <a:lnTo>
                      <a:pt x="740" y="125"/>
                    </a:lnTo>
                    <a:lnTo>
                      <a:pt x="820" y="55"/>
                    </a:lnTo>
                    <a:lnTo>
                      <a:pt x="735" y="58"/>
                    </a:lnTo>
                    <a:lnTo>
                      <a:pt x="735" y="0"/>
                    </a:lnTo>
                    <a:lnTo>
                      <a:pt x="890" y="29"/>
                    </a:lnTo>
                    <a:lnTo>
                      <a:pt x="728" y="418"/>
                    </a:lnTo>
                    <a:lnTo>
                      <a:pt x="351" y="586"/>
                    </a:lnTo>
                    <a:lnTo>
                      <a:pt x="355" y="656"/>
                    </a:lnTo>
                    <a:lnTo>
                      <a:pt x="1134" y="285"/>
                    </a:lnTo>
                    <a:lnTo>
                      <a:pt x="1204" y="349"/>
                    </a:lnTo>
                    <a:lnTo>
                      <a:pt x="1165" y="394"/>
                    </a:lnTo>
                    <a:lnTo>
                      <a:pt x="1105" y="355"/>
                    </a:lnTo>
                    <a:lnTo>
                      <a:pt x="664" y="576"/>
                    </a:lnTo>
                    <a:lnTo>
                      <a:pt x="413" y="1163"/>
                    </a:lnTo>
                    <a:lnTo>
                      <a:pt x="122" y="916"/>
                    </a:lnTo>
                    <a:lnTo>
                      <a:pt x="0" y="19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96" name="Freeform 53">
                <a:extLst>
                  <a:ext uri="{FF2B5EF4-FFF2-40B4-BE49-F238E27FC236}">
                    <a16:creationId xmlns:a16="http://schemas.microsoft.com/office/drawing/2014/main" id="{753BE492-3540-2F43-95D2-B99FBE75D855}"/>
                  </a:ext>
                </a:extLst>
              </p:cNvPr>
              <p:cNvSpPr>
                <a:spLocks/>
              </p:cNvSpPr>
              <p:nvPr/>
            </p:nvSpPr>
            <p:spPr bwMode="auto">
              <a:xfrm>
                <a:off x="4838" y="2854"/>
                <a:ext cx="75" cy="167"/>
              </a:xfrm>
              <a:custGeom>
                <a:avLst/>
                <a:gdLst>
                  <a:gd name="T0" fmla="*/ 0 w 223"/>
                  <a:gd name="T1" fmla="*/ 0 h 502"/>
                  <a:gd name="T2" fmla="*/ 0 w 223"/>
                  <a:gd name="T3" fmla="*/ 0 h 502"/>
                  <a:gd name="T4" fmla="*/ 0 w 223"/>
                  <a:gd name="T5" fmla="*/ 0 h 502"/>
                  <a:gd name="T6" fmla="*/ 0 w 223"/>
                  <a:gd name="T7" fmla="*/ 0 h 502"/>
                  <a:gd name="T8" fmla="*/ 0 w 223"/>
                  <a:gd name="T9" fmla="*/ 0 h 502"/>
                  <a:gd name="T10" fmla="*/ 0 w 223"/>
                  <a:gd name="T11" fmla="*/ 0 h 502"/>
                  <a:gd name="T12" fmla="*/ 0 w 223"/>
                  <a:gd name="T13" fmla="*/ 0 h 502"/>
                  <a:gd name="T14" fmla="*/ 0 w 223"/>
                  <a:gd name="T15" fmla="*/ 0 h 502"/>
                  <a:gd name="T16" fmla="*/ 0 w 223"/>
                  <a:gd name="T17" fmla="*/ 0 h 502"/>
                  <a:gd name="T18" fmla="*/ 0 w 223"/>
                  <a:gd name="T19" fmla="*/ 0 h 502"/>
                  <a:gd name="T20" fmla="*/ 0 w 223"/>
                  <a:gd name="T21" fmla="*/ 0 h 502"/>
                  <a:gd name="T22" fmla="*/ 0 w 223"/>
                  <a:gd name="T23" fmla="*/ 0 h 502"/>
                  <a:gd name="T24" fmla="*/ 0 w 223"/>
                  <a:gd name="T25" fmla="*/ 0 h 502"/>
                  <a:gd name="T26" fmla="*/ 0 w 223"/>
                  <a:gd name="T27" fmla="*/ 0 h 502"/>
                  <a:gd name="T28" fmla="*/ 0 w 223"/>
                  <a:gd name="T29" fmla="*/ 0 h 502"/>
                  <a:gd name="T30" fmla="*/ 0 w 223"/>
                  <a:gd name="T31" fmla="*/ 0 h 502"/>
                  <a:gd name="T32" fmla="*/ 0 w 223"/>
                  <a:gd name="T33" fmla="*/ 0 h 502"/>
                  <a:gd name="T34" fmla="*/ 0 w 223"/>
                  <a:gd name="T35" fmla="*/ 0 h 502"/>
                  <a:gd name="T36" fmla="*/ 0 w 223"/>
                  <a:gd name="T37" fmla="*/ 0 h 502"/>
                  <a:gd name="T38" fmla="*/ 0 w 223"/>
                  <a:gd name="T39" fmla="*/ 0 h 502"/>
                  <a:gd name="T40" fmla="*/ 0 w 223"/>
                  <a:gd name="T41" fmla="*/ 0 h 502"/>
                  <a:gd name="T42" fmla="*/ 0 w 223"/>
                  <a:gd name="T43" fmla="*/ 0 h 502"/>
                  <a:gd name="T44" fmla="*/ 0 w 223"/>
                  <a:gd name="T45" fmla="*/ 0 h 502"/>
                  <a:gd name="T46" fmla="*/ 0 w 223"/>
                  <a:gd name="T47" fmla="*/ 0 h 502"/>
                  <a:gd name="T48" fmla="*/ 0 w 223"/>
                  <a:gd name="T49" fmla="*/ 0 h 5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23"/>
                  <a:gd name="T76" fmla="*/ 0 h 502"/>
                  <a:gd name="T77" fmla="*/ 223 w 223"/>
                  <a:gd name="T78" fmla="*/ 502 h 50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23" h="502">
                    <a:moveTo>
                      <a:pt x="0" y="502"/>
                    </a:moveTo>
                    <a:lnTo>
                      <a:pt x="123" y="431"/>
                    </a:lnTo>
                    <a:lnTo>
                      <a:pt x="60" y="284"/>
                    </a:lnTo>
                    <a:lnTo>
                      <a:pt x="223" y="220"/>
                    </a:lnTo>
                    <a:lnTo>
                      <a:pt x="223" y="4"/>
                    </a:lnTo>
                    <a:lnTo>
                      <a:pt x="213" y="0"/>
                    </a:lnTo>
                    <a:lnTo>
                      <a:pt x="187" y="7"/>
                    </a:lnTo>
                    <a:lnTo>
                      <a:pt x="155" y="54"/>
                    </a:lnTo>
                    <a:lnTo>
                      <a:pt x="147" y="74"/>
                    </a:lnTo>
                    <a:lnTo>
                      <a:pt x="140" y="99"/>
                    </a:lnTo>
                    <a:lnTo>
                      <a:pt x="127" y="164"/>
                    </a:lnTo>
                    <a:lnTo>
                      <a:pt x="125" y="180"/>
                    </a:lnTo>
                    <a:lnTo>
                      <a:pt x="121" y="196"/>
                    </a:lnTo>
                    <a:lnTo>
                      <a:pt x="112" y="217"/>
                    </a:lnTo>
                    <a:lnTo>
                      <a:pt x="99" y="236"/>
                    </a:lnTo>
                    <a:lnTo>
                      <a:pt x="95" y="242"/>
                    </a:lnTo>
                    <a:lnTo>
                      <a:pt x="91" y="246"/>
                    </a:lnTo>
                    <a:lnTo>
                      <a:pt x="80" y="256"/>
                    </a:lnTo>
                    <a:lnTo>
                      <a:pt x="75" y="261"/>
                    </a:lnTo>
                    <a:lnTo>
                      <a:pt x="67" y="263"/>
                    </a:lnTo>
                    <a:lnTo>
                      <a:pt x="54" y="271"/>
                    </a:lnTo>
                    <a:lnTo>
                      <a:pt x="38" y="278"/>
                    </a:lnTo>
                    <a:lnTo>
                      <a:pt x="19" y="282"/>
                    </a:lnTo>
                    <a:lnTo>
                      <a:pt x="0"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97" name="Freeform 54">
                <a:extLst>
                  <a:ext uri="{FF2B5EF4-FFF2-40B4-BE49-F238E27FC236}">
                    <a16:creationId xmlns:a16="http://schemas.microsoft.com/office/drawing/2014/main" id="{2DF4B338-5D13-9E46-86E8-2CA0775D1D10}"/>
                  </a:ext>
                </a:extLst>
              </p:cNvPr>
              <p:cNvSpPr>
                <a:spLocks/>
              </p:cNvSpPr>
              <p:nvPr/>
            </p:nvSpPr>
            <p:spPr bwMode="auto">
              <a:xfrm>
                <a:off x="4954" y="3287"/>
                <a:ext cx="18" cy="37"/>
              </a:xfrm>
              <a:custGeom>
                <a:avLst/>
                <a:gdLst>
                  <a:gd name="T0" fmla="*/ 0 w 53"/>
                  <a:gd name="T1" fmla="*/ 0 h 113"/>
                  <a:gd name="T2" fmla="*/ 0 w 53"/>
                  <a:gd name="T3" fmla="*/ 0 h 113"/>
                  <a:gd name="T4" fmla="*/ 0 w 53"/>
                  <a:gd name="T5" fmla="*/ 0 h 113"/>
                  <a:gd name="T6" fmla="*/ 0 w 53"/>
                  <a:gd name="T7" fmla="*/ 0 h 113"/>
                  <a:gd name="T8" fmla="*/ 0 w 53"/>
                  <a:gd name="T9" fmla="*/ 0 h 113"/>
                  <a:gd name="T10" fmla="*/ 0 w 53"/>
                  <a:gd name="T11" fmla="*/ 0 h 113"/>
                  <a:gd name="T12" fmla="*/ 0 60000 65536"/>
                  <a:gd name="T13" fmla="*/ 0 60000 65536"/>
                  <a:gd name="T14" fmla="*/ 0 60000 65536"/>
                  <a:gd name="T15" fmla="*/ 0 60000 65536"/>
                  <a:gd name="T16" fmla="*/ 0 60000 65536"/>
                  <a:gd name="T17" fmla="*/ 0 60000 65536"/>
                  <a:gd name="T18" fmla="*/ 0 w 53"/>
                  <a:gd name="T19" fmla="*/ 0 h 113"/>
                  <a:gd name="T20" fmla="*/ 53 w 53"/>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53" h="113">
                    <a:moveTo>
                      <a:pt x="2" y="113"/>
                    </a:moveTo>
                    <a:lnTo>
                      <a:pt x="53" y="93"/>
                    </a:lnTo>
                    <a:lnTo>
                      <a:pt x="51" y="0"/>
                    </a:lnTo>
                    <a:lnTo>
                      <a:pt x="0" y="41"/>
                    </a:lnTo>
                    <a:lnTo>
                      <a:pt x="2"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98" name="Freeform 55">
                <a:extLst>
                  <a:ext uri="{FF2B5EF4-FFF2-40B4-BE49-F238E27FC236}">
                    <a16:creationId xmlns:a16="http://schemas.microsoft.com/office/drawing/2014/main" id="{EF7E2FAC-44C8-FE49-B593-DEF94166F5C0}"/>
                  </a:ext>
                </a:extLst>
              </p:cNvPr>
              <p:cNvSpPr>
                <a:spLocks/>
              </p:cNvSpPr>
              <p:nvPr/>
            </p:nvSpPr>
            <p:spPr bwMode="auto">
              <a:xfrm>
                <a:off x="4894" y="3211"/>
                <a:ext cx="44" cy="22"/>
              </a:xfrm>
              <a:custGeom>
                <a:avLst/>
                <a:gdLst>
                  <a:gd name="T0" fmla="*/ 0 w 134"/>
                  <a:gd name="T1" fmla="*/ 0 h 65"/>
                  <a:gd name="T2" fmla="*/ 0 w 134"/>
                  <a:gd name="T3" fmla="*/ 0 h 65"/>
                  <a:gd name="T4" fmla="*/ 0 w 134"/>
                  <a:gd name="T5" fmla="*/ 0 h 65"/>
                  <a:gd name="T6" fmla="*/ 0 w 134"/>
                  <a:gd name="T7" fmla="*/ 0 h 65"/>
                  <a:gd name="T8" fmla="*/ 0 w 134"/>
                  <a:gd name="T9" fmla="*/ 0 h 65"/>
                  <a:gd name="T10" fmla="*/ 0 w 134"/>
                  <a:gd name="T11" fmla="*/ 0 h 65"/>
                  <a:gd name="T12" fmla="*/ 0 60000 65536"/>
                  <a:gd name="T13" fmla="*/ 0 60000 65536"/>
                  <a:gd name="T14" fmla="*/ 0 60000 65536"/>
                  <a:gd name="T15" fmla="*/ 0 60000 65536"/>
                  <a:gd name="T16" fmla="*/ 0 60000 65536"/>
                  <a:gd name="T17" fmla="*/ 0 60000 65536"/>
                  <a:gd name="T18" fmla="*/ 0 w 134"/>
                  <a:gd name="T19" fmla="*/ 0 h 65"/>
                  <a:gd name="T20" fmla="*/ 134 w 134"/>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134" h="65">
                    <a:moveTo>
                      <a:pt x="0" y="0"/>
                    </a:moveTo>
                    <a:lnTo>
                      <a:pt x="0" y="55"/>
                    </a:lnTo>
                    <a:lnTo>
                      <a:pt x="134" y="65"/>
                    </a:lnTo>
                    <a:lnTo>
                      <a:pt x="118" y="2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699" name="Freeform 56">
                <a:extLst>
                  <a:ext uri="{FF2B5EF4-FFF2-40B4-BE49-F238E27FC236}">
                    <a16:creationId xmlns:a16="http://schemas.microsoft.com/office/drawing/2014/main" id="{9BDCE1BB-E3C0-3E4E-808D-C15DE671FE64}"/>
                  </a:ext>
                </a:extLst>
              </p:cNvPr>
              <p:cNvSpPr>
                <a:spLocks/>
              </p:cNvSpPr>
              <p:nvPr/>
            </p:nvSpPr>
            <p:spPr bwMode="auto">
              <a:xfrm>
                <a:off x="4932" y="3179"/>
                <a:ext cx="38" cy="24"/>
              </a:xfrm>
              <a:custGeom>
                <a:avLst/>
                <a:gdLst>
                  <a:gd name="T0" fmla="*/ 0 w 114"/>
                  <a:gd name="T1" fmla="*/ 0 h 71"/>
                  <a:gd name="T2" fmla="*/ 0 w 114"/>
                  <a:gd name="T3" fmla="*/ 0 h 71"/>
                  <a:gd name="T4" fmla="*/ 0 w 114"/>
                  <a:gd name="T5" fmla="*/ 0 h 71"/>
                  <a:gd name="T6" fmla="*/ 0 w 114"/>
                  <a:gd name="T7" fmla="*/ 0 h 71"/>
                  <a:gd name="T8" fmla="*/ 0 w 114"/>
                  <a:gd name="T9" fmla="*/ 0 h 71"/>
                  <a:gd name="T10" fmla="*/ 0 w 114"/>
                  <a:gd name="T11" fmla="*/ 0 h 71"/>
                  <a:gd name="T12" fmla="*/ 0 60000 65536"/>
                  <a:gd name="T13" fmla="*/ 0 60000 65536"/>
                  <a:gd name="T14" fmla="*/ 0 60000 65536"/>
                  <a:gd name="T15" fmla="*/ 0 60000 65536"/>
                  <a:gd name="T16" fmla="*/ 0 60000 65536"/>
                  <a:gd name="T17" fmla="*/ 0 60000 65536"/>
                  <a:gd name="T18" fmla="*/ 0 w 114"/>
                  <a:gd name="T19" fmla="*/ 0 h 71"/>
                  <a:gd name="T20" fmla="*/ 114 w 114"/>
                  <a:gd name="T21" fmla="*/ 71 h 71"/>
                </a:gdLst>
                <a:ahLst/>
                <a:cxnLst>
                  <a:cxn ang="T12">
                    <a:pos x="T0" y="T1"/>
                  </a:cxn>
                  <a:cxn ang="T13">
                    <a:pos x="T2" y="T3"/>
                  </a:cxn>
                  <a:cxn ang="T14">
                    <a:pos x="T4" y="T5"/>
                  </a:cxn>
                  <a:cxn ang="T15">
                    <a:pos x="T6" y="T7"/>
                  </a:cxn>
                  <a:cxn ang="T16">
                    <a:pos x="T8" y="T9"/>
                  </a:cxn>
                  <a:cxn ang="T17">
                    <a:pos x="T10" y="T11"/>
                  </a:cxn>
                </a:cxnLst>
                <a:rect l="T18" t="T19" r="T20" b="T21"/>
                <a:pathLst>
                  <a:path w="114" h="71">
                    <a:moveTo>
                      <a:pt x="0" y="0"/>
                    </a:moveTo>
                    <a:lnTo>
                      <a:pt x="0" y="66"/>
                    </a:lnTo>
                    <a:lnTo>
                      <a:pt x="114" y="71"/>
                    </a:lnTo>
                    <a:lnTo>
                      <a:pt x="99" y="1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00" name="Freeform 57">
                <a:extLst>
                  <a:ext uri="{FF2B5EF4-FFF2-40B4-BE49-F238E27FC236}">
                    <a16:creationId xmlns:a16="http://schemas.microsoft.com/office/drawing/2014/main" id="{B444FC3E-C47B-F84A-9DFD-D4721C36A0FF}"/>
                  </a:ext>
                </a:extLst>
              </p:cNvPr>
              <p:cNvSpPr>
                <a:spLocks/>
              </p:cNvSpPr>
              <p:nvPr/>
            </p:nvSpPr>
            <p:spPr bwMode="auto">
              <a:xfrm>
                <a:off x="4960" y="3132"/>
                <a:ext cx="52" cy="22"/>
              </a:xfrm>
              <a:custGeom>
                <a:avLst/>
                <a:gdLst>
                  <a:gd name="T0" fmla="*/ 0 w 158"/>
                  <a:gd name="T1" fmla="*/ 0 h 66"/>
                  <a:gd name="T2" fmla="*/ 0 w 158"/>
                  <a:gd name="T3" fmla="*/ 0 h 66"/>
                  <a:gd name="T4" fmla="*/ 0 w 158"/>
                  <a:gd name="T5" fmla="*/ 0 h 66"/>
                  <a:gd name="T6" fmla="*/ 0 w 158"/>
                  <a:gd name="T7" fmla="*/ 0 h 66"/>
                  <a:gd name="T8" fmla="*/ 0 w 158"/>
                  <a:gd name="T9" fmla="*/ 0 h 66"/>
                  <a:gd name="T10" fmla="*/ 0 w 158"/>
                  <a:gd name="T11" fmla="*/ 0 h 66"/>
                  <a:gd name="T12" fmla="*/ 0 60000 65536"/>
                  <a:gd name="T13" fmla="*/ 0 60000 65536"/>
                  <a:gd name="T14" fmla="*/ 0 60000 65536"/>
                  <a:gd name="T15" fmla="*/ 0 60000 65536"/>
                  <a:gd name="T16" fmla="*/ 0 60000 65536"/>
                  <a:gd name="T17" fmla="*/ 0 60000 65536"/>
                  <a:gd name="T18" fmla="*/ 0 w 158"/>
                  <a:gd name="T19" fmla="*/ 0 h 66"/>
                  <a:gd name="T20" fmla="*/ 158 w 158"/>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58" h="66">
                    <a:moveTo>
                      <a:pt x="0" y="0"/>
                    </a:moveTo>
                    <a:lnTo>
                      <a:pt x="16" y="66"/>
                    </a:lnTo>
                    <a:lnTo>
                      <a:pt x="158" y="66"/>
                    </a:lnTo>
                    <a:lnTo>
                      <a:pt x="124" y="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01" name="Freeform 58">
                <a:extLst>
                  <a:ext uri="{FF2B5EF4-FFF2-40B4-BE49-F238E27FC236}">
                    <a16:creationId xmlns:a16="http://schemas.microsoft.com/office/drawing/2014/main" id="{44EC3197-47F6-A542-9DCF-2FBB09786662}"/>
                  </a:ext>
                </a:extLst>
              </p:cNvPr>
              <p:cNvSpPr>
                <a:spLocks/>
              </p:cNvSpPr>
              <p:nvPr/>
            </p:nvSpPr>
            <p:spPr bwMode="auto">
              <a:xfrm>
                <a:off x="4997" y="3093"/>
                <a:ext cx="42" cy="19"/>
              </a:xfrm>
              <a:custGeom>
                <a:avLst/>
                <a:gdLst>
                  <a:gd name="T0" fmla="*/ 0 w 126"/>
                  <a:gd name="T1" fmla="*/ 0 h 58"/>
                  <a:gd name="T2" fmla="*/ 0 w 126"/>
                  <a:gd name="T3" fmla="*/ 0 h 58"/>
                  <a:gd name="T4" fmla="*/ 0 w 126"/>
                  <a:gd name="T5" fmla="*/ 0 h 58"/>
                  <a:gd name="T6" fmla="*/ 0 w 126"/>
                  <a:gd name="T7" fmla="*/ 0 h 58"/>
                  <a:gd name="T8" fmla="*/ 0 w 126"/>
                  <a:gd name="T9" fmla="*/ 0 h 58"/>
                  <a:gd name="T10" fmla="*/ 0 w 126"/>
                  <a:gd name="T11" fmla="*/ 0 h 58"/>
                  <a:gd name="T12" fmla="*/ 0 60000 65536"/>
                  <a:gd name="T13" fmla="*/ 0 60000 65536"/>
                  <a:gd name="T14" fmla="*/ 0 60000 65536"/>
                  <a:gd name="T15" fmla="*/ 0 60000 65536"/>
                  <a:gd name="T16" fmla="*/ 0 60000 65536"/>
                  <a:gd name="T17" fmla="*/ 0 60000 65536"/>
                  <a:gd name="T18" fmla="*/ 0 w 126"/>
                  <a:gd name="T19" fmla="*/ 0 h 58"/>
                  <a:gd name="T20" fmla="*/ 126 w 126"/>
                  <a:gd name="T21" fmla="*/ 58 h 58"/>
                </a:gdLst>
                <a:ahLst/>
                <a:cxnLst>
                  <a:cxn ang="T12">
                    <a:pos x="T0" y="T1"/>
                  </a:cxn>
                  <a:cxn ang="T13">
                    <a:pos x="T2" y="T3"/>
                  </a:cxn>
                  <a:cxn ang="T14">
                    <a:pos x="T4" y="T5"/>
                  </a:cxn>
                  <a:cxn ang="T15">
                    <a:pos x="T6" y="T7"/>
                  </a:cxn>
                  <a:cxn ang="T16">
                    <a:pos x="T8" y="T9"/>
                  </a:cxn>
                  <a:cxn ang="T17">
                    <a:pos x="T10" y="T11"/>
                  </a:cxn>
                </a:cxnLst>
                <a:rect l="T18" t="T19" r="T20" b="T21"/>
                <a:pathLst>
                  <a:path w="126" h="58">
                    <a:moveTo>
                      <a:pt x="0" y="0"/>
                    </a:moveTo>
                    <a:lnTo>
                      <a:pt x="27" y="58"/>
                    </a:lnTo>
                    <a:lnTo>
                      <a:pt x="126" y="55"/>
                    </a:lnTo>
                    <a:lnTo>
                      <a:pt x="108"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02" name="Freeform 59">
                <a:extLst>
                  <a:ext uri="{FF2B5EF4-FFF2-40B4-BE49-F238E27FC236}">
                    <a16:creationId xmlns:a16="http://schemas.microsoft.com/office/drawing/2014/main" id="{DE70C641-5DA8-4142-B799-3434C4AB2AE6}"/>
                  </a:ext>
                </a:extLst>
              </p:cNvPr>
              <p:cNvSpPr>
                <a:spLocks/>
              </p:cNvSpPr>
              <p:nvPr/>
            </p:nvSpPr>
            <p:spPr bwMode="auto">
              <a:xfrm>
                <a:off x="5031" y="3057"/>
                <a:ext cx="38" cy="24"/>
              </a:xfrm>
              <a:custGeom>
                <a:avLst/>
                <a:gdLst>
                  <a:gd name="T0" fmla="*/ 0 w 115"/>
                  <a:gd name="T1" fmla="*/ 0 h 72"/>
                  <a:gd name="T2" fmla="*/ 0 w 115"/>
                  <a:gd name="T3" fmla="*/ 0 h 72"/>
                  <a:gd name="T4" fmla="*/ 0 w 115"/>
                  <a:gd name="T5" fmla="*/ 0 h 72"/>
                  <a:gd name="T6" fmla="*/ 0 w 115"/>
                  <a:gd name="T7" fmla="*/ 0 h 72"/>
                  <a:gd name="T8" fmla="*/ 0 w 115"/>
                  <a:gd name="T9" fmla="*/ 0 h 72"/>
                  <a:gd name="T10" fmla="*/ 0 w 115"/>
                  <a:gd name="T11" fmla="*/ 0 h 72"/>
                  <a:gd name="T12" fmla="*/ 0 60000 65536"/>
                  <a:gd name="T13" fmla="*/ 0 60000 65536"/>
                  <a:gd name="T14" fmla="*/ 0 60000 65536"/>
                  <a:gd name="T15" fmla="*/ 0 60000 65536"/>
                  <a:gd name="T16" fmla="*/ 0 60000 65536"/>
                  <a:gd name="T17" fmla="*/ 0 60000 65536"/>
                  <a:gd name="T18" fmla="*/ 0 w 115"/>
                  <a:gd name="T19" fmla="*/ 0 h 72"/>
                  <a:gd name="T20" fmla="*/ 115 w 115"/>
                  <a:gd name="T21" fmla="*/ 72 h 72"/>
                </a:gdLst>
                <a:ahLst/>
                <a:cxnLst>
                  <a:cxn ang="T12">
                    <a:pos x="T0" y="T1"/>
                  </a:cxn>
                  <a:cxn ang="T13">
                    <a:pos x="T2" y="T3"/>
                  </a:cxn>
                  <a:cxn ang="T14">
                    <a:pos x="T4" y="T5"/>
                  </a:cxn>
                  <a:cxn ang="T15">
                    <a:pos x="T6" y="T7"/>
                  </a:cxn>
                  <a:cxn ang="T16">
                    <a:pos x="T8" y="T9"/>
                  </a:cxn>
                  <a:cxn ang="T17">
                    <a:pos x="T10" y="T11"/>
                  </a:cxn>
                </a:cxnLst>
                <a:rect l="T18" t="T19" r="T20" b="T21"/>
                <a:pathLst>
                  <a:path w="115" h="72">
                    <a:moveTo>
                      <a:pt x="0" y="0"/>
                    </a:moveTo>
                    <a:lnTo>
                      <a:pt x="11" y="60"/>
                    </a:lnTo>
                    <a:lnTo>
                      <a:pt x="115" y="72"/>
                    </a:lnTo>
                    <a:lnTo>
                      <a:pt x="107" y="3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03" name="Freeform 60">
                <a:extLst>
                  <a:ext uri="{FF2B5EF4-FFF2-40B4-BE49-F238E27FC236}">
                    <a16:creationId xmlns:a16="http://schemas.microsoft.com/office/drawing/2014/main" id="{B775D5E3-1BBD-954E-9580-106B29F71007}"/>
                  </a:ext>
                </a:extLst>
              </p:cNvPr>
              <p:cNvSpPr>
                <a:spLocks/>
              </p:cNvSpPr>
              <p:nvPr/>
            </p:nvSpPr>
            <p:spPr bwMode="auto">
              <a:xfrm>
                <a:off x="5061" y="2993"/>
                <a:ext cx="65" cy="41"/>
              </a:xfrm>
              <a:custGeom>
                <a:avLst/>
                <a:gdLst>
                  <a:gd name="T0" fmla="*/ 0 w 195"/>
                  <a:gd name="T1" fmla="*/ 0 h 122"/>
                  <a:gd name="T2" fmla="*/ 0 w 195"/>
                  <a:gd name="T3" fmla="*/ 0 h 122"/>
                  <a:gd name="T4" fmla="*/ 0 w 195"/>
                  <a:gd name="T5" fmla="*/ 0 h 122"/>
                  <a:gd name="T6" fmla="*/ 0 w 195"/>
                  <a:gd name="T7" fmla="*/ 0 h 122"/>
                  <a:gd name="T8" fmla="*/ 0 w 195"/>
                  <a:gd name="T9" fmla="*/ 0 h 122"/>
                  <a:gd name="T10" fmla="*/ 0 w 195"/>
                  <a:gd name="T11" fmla="*/ 0 h 122"/>
                  <a:gd name="T12" fmla="*/ 0 60000 65536"/>
                  <a:gd name="T13" fmla="*/ 0 60000 65536"/>
                  <a:gd name="T14" fmla="*/ 0 60000 65536"/>
                  <a:gd name="T15" fmla="*/ 0 60000 65536"/>
                  <a:gd name="T16" fmla="*/ 0 60000 65536"/>
                  <a:gd name="T17" fmla="*/ 0 60000 65536"/>
                  <a:gd name="T18" fmla="*/ 0 w 195"/>
                  <a:gd name="T19" fmla="*/ 0 h 122"/>
                  <a:gd name="T20" fmla="*/ 195 w 195"/>
                  <a:gd name="T21" fmla="*/ 122 h 122"/>
                </a:gdLst>
                <a:ahLst/>
                <a:cxnLst>
                  <a:cxn ang="T12">
                    <a:pos x="T0" y="T1"/>
                  </a:cxn>
                  <a:cxn ang="T13">
                    <a:pos x="T2" y="T3"/>
                  </a:cxn>
                  <a:cxn ang="T14">
                    <a:pos x="T4" y="T5"/>
                  </a:cxn>
                  <a:cxn ang="T15">
                    <a:pos x="T6" y="T7"/>
                  </a:cxn>
                  <a:cxn ang="T16">
                    <a:pos x="T8" y="T9"/>
                  </a:cxn>
                  <a:cxn ang="T17">
                    <a:pos x="T10" y="T11"/>
                  </a:cxn>
                </a:cxnLst>
                <a:rect l="T18" t="T19" r="T20" b="T21"/>
                <a:pathLst>
                  <a:path w="195" h="122">
                    <a:moveTo>
                      <a:pt x="0" y="49"/>
                    </a:moveTo>
                    <a:lnTo>
                      <a:pt x="3" y="122"/>
                    </a:lnTo>
                    <a:lnTo>
                      <a:pt x="195" y="30"/>
                    </a:lnTo>
                    <a:lnTo>
                      <a:pt x="172" y="0"/>
                    </a:lnTo>
                    <a:lnTo>
                      <a:pt x="0"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04" name="Freeform 61">
                <a:extLst>
                  <a:ext uri="{FF2B5EF4-FFF2-40B4-BE49-F238E27FC236}">
                    <a16:creationId xmlns:a16="http://schemas.microsoft.com/office/drawing/2014/main" id="{D96994DC-EE8B-8E4A-B6B7-329E03C3E800}"/>
                  </a:ext>
                </a:extLst>
              </p:cNvPr>
              <p:cNvSpPr>
                <a:spLocks/>
              </p:cNvSpPr>
              <p:nvPr/>
            </p:nvSpPr>
            <p:spPr bwMode="auto">
              <a:xfrm>
                <a:off x="4381" y="3257"/>
                <a:ext cx="20" cy="21"/>
              </a:xfrm>
              <a:custGeom>
                <a:avLst/>
                <a:gdLst>
                  <a:gd name="T0" fmla="*/ 0 w 61"/>
                  <a:gd name="T1" fmla="*/ 0 h 63"/>
                  <a:gd name="T2" fmla="*/ 0 w 61"/>
                  <a:gd name="T3" fmla="*/ 0 h 63"/>
                  <a:gd name="T4" fmla="*/ 0 w 61"/>
                  <a:gd name="T5" fmla="*/ 0 h 63"/>
                  <a:gd name="T6" fmla="*/ 0 w 61"/>
                  <a:gd name="T7" fmla="*/ 0 h 63"/>
                  <a:gd name="T8" fmla="*/ 0 w 61"/>
                  <a:gd name="T9" fmla="*/ 0 h 63"/>
                  <a:gd name="T10" fmla="*/ 0 60000 65536"/>
                  <a:gd name="T11" fmla="*/ 0 60000 65536"/>
                  <a:gd name="T12" fmla="*/ 0 60000 65536"/>
                  <a:gd name="T13" fmla="*/ 0 60000 65536"/>
                  <a:gd name="T14" fmla="*/ 0 60000 65536"/>
                  <a:gd name="T15" fmla="*/ 0 w 61"/>
                  <a:gd name="T16" fmla="*/ 0 h 63"/>
                  <a:gd name="T17" fmla="*/ 61 w 61"/>
                  <a:gd name="T18" fmla="*/ 63 h 63"/>
                </a:gdLst>
                <a:ahLst/>
                <a:cxnLst>
                  <a:cxn ang="T10">
                    <a:pos x="T0" y="T1"/>
                  </a:cxn>
                  <a:cxn ang="T11">
                    <a:pos x="T2" y="T3"/>
                  </a:cxn>
                  <a:cxn ang="T12">
                    <a:pos x="T4" y="T5"/>
                  </a:cxn>
                  <a:cxn ang="T13">
                    <a:pos x="T6" y="T7"/>
                  </a:cxn>
                  <a:cxn ang="T14">
                    <a:pos x="T8" y="T9"/>
                  </a:cxn>
                </a:cxnLst>
                <a:rect l="T15" t="T16" r="T17" b="T18"/>
                <a:pathLst>
                  <a:path w="61" h="63">
                    <a:moveTo>
                      <a:pt x="0" y="45"/>
                    </a:moveTo>
                    <a:lnTo>
                      <a:pt x="61" y="0"/>
                    </a:lnTo>
                    <a:lnTo>
                      <a:pt x="61" y="63"/>
                    </a:lnTo>
                    <a:lnTo>
                      <a:pt x="0" y="4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05" name="Freeform 62">
                <a:extLst>
                  <a:ext uri="{FF2B5EF4-FFF2-40B4-BE49-F238E27FC236}">
                    <a16:creationId xmlns:a16="http://schemas.microsoft.com/office/drawing/2014/main" id="{13F04CBC-5DEB-4542-936C-70AE7103F91C}"/>
                  </a:ext>
                </a:extLst>
              </p:cNvPr>
              <p:cNvSpPr>
                <a:spLocks/>
              </p:cNvSpPr>
              <p:nvPr/>
            </p:nvSpPr>
            <p:spPr bwMode="auto">
              <a:xfrm>
                <a:off x="4410" y="3260"/>
                <a:ext cx="19" cy="20"/>
              </a:xfrm>
              <a:custGeom>
                <a:avLst/>
                <a:gdLst>
                  <a:gd name="T0" fmla="*/ 0 w 59"/>
                  <a:gd name="T1" fmla="*/ 0 h 59"/>
                  <a:gd name="T2" fmla="*/ 0 w 59"/>
                  <a:gd name="T3" fmla="*/ 0 h 59"/>
                  <a:gd name="T4" fmla="*/ 0 w 59"/>
                  <a:gd name="T5" fmla="*/ 0 h 59"/>
                  <a:gd name="T6" fmla="*/ 0 w 59"/>
                  <a:gd name="T7" fmla="*/ 0 h 59"/>
                  <a:gd name="T8" fmla="*/ 0 w 59"/>
                  <a:gd name="T9" fmla="*/ 0 h 59"/>
                  <a:gd name="T10" fmla="*/ 0 60000 65536"/>
                  <a:gd name="T11" fmla="*/ 0 60000 65536"/>
                  <a:gd name="T12" fmla="*/ 0 60000 65536"/>
                  <a:gd name="T13" fmla="*/ 0 60000 65536"/>
                  <a:gd name="T14" fmla="*/ 0 60000 65536"/>
                  <a:gd name="T15" fmla="*/ 0 w 59"/>
                  <a:gd name="T16" fmla="*/ 0 h 59"/>
                  <a:gd name="T17" fmla="*/ 59 w 59"/>
                  <a:gd name="T18" fmla="*/ 59 h 59"/>
                </a:gdLst>
                <a:ahLst/>
                <a:cxnLst>
                  <a:cxn ang="T10">
                    <a:pos x="T0" y="T1"/>
                  </a:cxn>
                  <a:cxn ang="T11">
                    <a:pos x="T2" y="T3"/>
                  </a:cxn>
                  <a:cxn ang="T12">
                    <a:pos x="T4" y="T5"/>
                  </a:cxn>
                  <a:cxn ang="T13">
                    <a:pos x="T6" y="T7"/>
                  </a:cxn>
                  <a:cxn ang="T14">
                    <a:pos x="T8" y="T9"/>
                  </a:cxn>
                </a:cxnLst>
                <a:rect l="T15" t="T16" r="T17" b="T18"/>
                <a:pathLst>
                  <a:path w="59" h="59">
                    <a:moveTo>
                      <a:pt x="0" y="51"/>
                    </a:moveTo>
                    <a:lnTo>
                      <a:pt x="51" y="0"/>
                    </a:lnTo>
                    <a:lnTo>
                      <a:pt x="59" y="59"/>
                    </a:lnTo>
                    <a:lnTo>
                      <a:pt x="0" y="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06" name="Freeform 63">
                <a:extLst>
                  <a:ext uri="{FF2B5EF4-FFF2-40B4-BE49-F238E27FC236}">
                    <a16:creationId xmlns:a16="http://schemas.microsoft.com/office/drawing/2014/main" id="{359003EC-8849-F541-871E-C05A36E900F8}"/>
                  </a:ext>
                </a:extLst>
              </p:cNvPr>
              <p:cNvSpPr>
                <a:spLocks/>
              </p:cNvSpPr>
              <p:nvPr/>
            </p:nvSpPr>
            <p:spPr bwMode="auto">
              <a:xfrm>
                <a:off x="4403" y="3293"/>
                <a:ext cx="18" cy="19"/>
              </a:xfrm>
              <a:custGeom>
                <a:avLst/>
                <a:gdLst>
                  <a:gd name="T0" fmla="*/ 0 w 55"/>
                  <a:gd name="T1" fmla="*/ 0 h 58"/>
                  <a:gd name="T2" fmla="*/ 0 w 55"/>
                  <a:gd name="T3" fmla="*/ 0 h 58"/>
                  <a:gd name="T4" fmla="*/ 0 w 55"/>
                  <a:gd name="T5" fmla="*/ 0 h 58"/>
                  <a:gd name="T6" fmla="*/ 0 w 55"/>
                  <a:gd name="T7" fmla="*/ 0 h 58"/>
                  <a:gd name="T8" fmla="*/ 0 w 55"/>
                  <a:gd name="T9" fmla="*/ 0 h 58"/>
                  <a:gd name="T10" fmla="*/ 0 60000 65536"/>
                  <a:gd name="T11" fmla="*/ 0 60000 65536"/>
                  <a:gd name="T12" fmla="*/ 0 60000 65536"/>
                  <a:gd name="T13" fmla="*/ 0 60000 65536"/>
                  <a:gd name="T14" fmla="*/ 0 60000 65536"/>
                  <a:gd name="T15" fmla="*/ 0 w 55"/>
                  <a:gd name="T16" fmla="*/ 0 h 58"/>
                  <a:gd name="T17" fmla="*/ 55 w 55"/>
                  <a:gd name="T18" fmla="*/ 58 h 58"/>
                </a:gdLst>
                <a:ahLst/>
                <a:cxnLst>
                  <a:cxn ang="T10">
                    <a:pos x="T0" y="T1"/>
                  </a:cxn>
                  <a:cxn ang="T11">
                    <a:pos x="T2" y="T3"/>
                  </a:cxn>
                  <a:cxn ang="T12">
                    <a:pos x="T4" y="T5"/>
                  </a:cxn>
                  <a:cxn ang="T13">
                    <a:pos x="T6" y="T7"/>
                  </a:cxn>
                  <a:cxn ang="T14">
                    <a:pos x="T8" y="T9"/>
                  </a:cxn>
                </a:cxnLst>
                <a:rect l="T15" t="T16" r="T17" b="T18"/>
                <a:pathLst>
                  <a:path w="55" h="58">
                    <a:moveTo>
                      <a:pt x="0" y="35"/>
                    </a:moveTo>
                    <a:lnTo>
                      <a:pt x="54" y="0"/>
                    </a:lnTo>
                    <a:lnTo>
                      <a:pt x="55" y="58"/>
                    </a:lnTo>
                    <a:lnTo>
                      <a:pt x="0"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07" name="Freeform 64">
                <a:extLst>
                  <a:ext uri="{FF2B5EF4-FFF2-40B4-BE49-F238E27FC236}">
                    <a16:creationId xmlns:a16="http://schemas.microsoft.com/office/drawing/2014/main" id="{A2F86A20-3517-4947-A026-FBCBD32300BC}"/>
                  </a:ext>
                </a:extLst>
              </p:cNvPr>
              <p:cNvSpPr>
                <a:spLocks/>
              </p:cNvSpPr>
              <p:nvPr/>
            </p:nvSpPr>
            <p:spPr bwMode="auto">
              <a:xfrm>
                <a:off x="4431" y="3300"/>
                <a:ext cx="19" cy="19"/>
              </a:xfrm>
              <a:custGeom>
                <a:avLst/>
                <a:gdLst>
                  <a:gd name="T0" fmla="*/ 0 w 56"/>
                  <a:gd name="T1" fmla="*/ 0 h 57"/>
                  <a:gd name="T2" fmla="*/ 0 w 56"/>
                  <a:gd name="T3" fmla="*/ 0 h 57"/>
                  <a:gd name="T4" fmla="*/ 0 w 56"/>
                  <a:gd name="T5" fmla="*/ 0 h 57"/>
                  <a:gd name="T6" fmla="*/ 0 w 56"/>
                  <a:gd name="T7" fmla="*/ 0 h 57"/>
                  <a:gd name="T8" fmla="*/ 0 w 56"/>
                  <a:gd name="T9" fmla="*/ 0 h 57"/>
                  <a:gd name="T10" fmla="*/ 0 60000 65536"/>
                  <a:gd name="T11" fmla="*/ 0 60000 65536"/>
                  <a:gd name="T12" fmla="*/ 0 60000 65536"/>
                  <a:gd name="T13" fmla="*/ 0 60000 65536"/>
                  <a:gd name="T14" fmla="*/ 0 60000 65536"/>
                  <a:gd name="T15" fmla="*/ 0 w 56"/>
                  <a:gd name="T16" fmla="*/ 0 h 57"/>
                  <a:gd name="T17" fmla="*/ 56 w 56"/>
                  <a:gd name="T18" fmla="*/ 57 h 57"/>
                </a:gdLst>
                <a:ahLst/>
                <a:cxnLst>
                  <a:cxn ang="T10">
                    <a:pos x="T0" y="T1"/>
                  </a:cxn>
                  <a:cxn ang="T11">
                    <a:pos x="T2" y="T3"/>
                  </a:cxn>
                  <a:cxn ang="T12">
                    <a:pos x="T4" y="T5"/>
                  </a:cxn>
                  <a:cxn ang="T13">
                    <a:pos x="T6" y="T7"/>
                  </a:cxn>
                  <a:cxn ang="T14">
                    <a:pos x="T8" y="T9"/>
                  </a:cxn>
                </a:cxnLst>
                <a:rect l="T15" t="T16" r="T17" b="T18"/>
                <a:pathLst>
                  <a:path w="56" h="57">
                    <a:moveTo>
                      <a:pt x="0" y="38"/>
                    </a:moveTo>
                    <a:lnTo>
                      <a:pt x="53" y="0"/>
                    </a:lnTo>
                    <a:lnTo>
                      <a:pt x="56" y="57"/>
                    </a:lnTo>
                    <a:lnTo>
                      <a:pt x="0" y="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08" name="Freeform 65">
                <a:extLst>
                  <a:ext uri="{FF2B5EF4-FFF2-40B4-BE49-F238E27FC236}">
                    <a16:creationId xmlns:a16="http://schemas.microsoft.com/office/drawing/2014/main" id="{4B56AC0E-7093-944A-B87E-6F2AAE21308D}"/>
                  </a:ext>
                </a:extLst>
              </p:cNvPr>
              <p:cNvSpPr>
                <a:spLocks/>
              </p:cNvSpPr>
              <p:nvPr/>
            </p:nvSpPr>
            <p:spPr bwMode="auto">
              <a:xfrm>
                <a:off x="4425" y="3331"/>
                <a:ext cx="18" cy="21"/>
              </a:xfrm>
              <a:custGeom>
                <a:avLst/>
                <a:gdLst>
                  <a:gd name="T0" fmla="*/ 0 w 56"/>
                  <a:gd name="T1" fmla="*/ 0 h 63"/>
                  <a:gd name="T2" fmla="*/ 0 w 56"/>
                  <a:gd name="T3" fmla="*/ 0 h 63"/>
                  <a:gd name="T4" fmla="*/ 0 w 56"/>
                  <a:gd name="T5" fmla="*/ 0 h 63"/>
                  <a:gd name="T6" fmla="*/ 0 w 56"/>
                  <a:gd name="T7" fmla="*/ 0 h 63"/>
                  <a:gd name="T8" fmla="*/ 0 w 56"/>
                  <a:gd name="T9" fmla="*/ 0 h 63"/>
                  <a:gd name="T10" fmla="*/ 0 60000 65536"/>
                  <a:gd name="T11" fmla="*/ 0 60000 65536"/>
                  <a:gd name="T12" fmla="*/ 0 60000 65536"/>
                  <a:gd name="T13" fmla="*/ 0 60000 65536"/>
                  <a:gd name="T14" fmla="*/ 0 60000 65536"/>
                  <a:gd name="T15" fmla="*/ 0 w 56"/>
                  <a:gd name="T16" fmla="*/ 0 h 63"/>
                  <a:gd name="T17" fmla="*/ 56 w 56"/>
                  <a:gd name="T18" fmla="*/ 63 h 63"/>
                </a:gdLst>
                <a:ahLst/>
                <a:cxnLst>
                  <a:cxn ang="T10">
                    <a:pos x="T0" y="T1"/>
                  </a:cxn>
                  <a:cxn ang="T11">
                    <a:pos x="T2" y="T3"/>
                  </a:cxn>
                  <a:cxn ang="T12">
                    <a:pos x="T4" y="T5"/>
                  </a:cxn>
                  <a:cxn ang="T13">
                    <a:pos x="T6" y="T7"/>
                  </a:cxn>
                  <a:cxn ang="T14">
                    <a:pos x="T8" y="T9"/>
                  </a:cxn>
                </a:cxnLst>
                <a:rect l="T15" t="T16" r="T17" b="T18"/>
                <a:pathLst>
                  <a:path w="56" h="63">
                    <a:moveTo>
                      <a:pt x="0" y="35"/>
                    </a:moveTo>
                    <a:lnTo>
                      <a:pt x="48" y="0"/>
                    </a:lnTo>
                    <a:lnTo>
                      <a:pt x="56" y="63"/>
                    </a:lnTo>
                    <a:lnTo>
                      <a:pt x="0"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09" name="Freeform 66">
                <a:extLst>
                  <a:ext uri="{FF2B5EF4-FFF2-40B4-BE49-F238E27FC236}">
                    <a16:creationId xmlns:a16="http://schemas.microsoft.com/office/drawing/2014/main" id="{0F47E991-42F7-A940-9923-660763E5CE0D}"/>
                  </a:ext>
                </a:extLst>
              </p:cNvPr>
              <p:cNvSpPr>
                <a:spLocks/>
              </p:cNvSpPr>
              <p:nvPr/>
            </p:nvSpPr>
            <p:spPr bwMode="auto">
              <a:xfrm>
                <a:off x="4452" y="3324"/>
                <a:ext cx="17" cy="18"/>
              </a:xfrm>
              <a:custGeom>
                <a:avLst/>
                <a:gdLst>
                  <a:gd name="T0" fmla="*/ 0 w 50"/>
                  <a:gd name="T1" fmla="*/ 0 h 54"/>
                  <a:gd name="T2" fmla="*/ 0 w 50"/>
                  <a:gd name="T3" fmla="*/ 0 h 54"/>
                  <a:gd name="T4" fmla="*/ 0 w 50"/>
                  <a:gd name="T5" fmla="*/ 0 h 54"/>
                  <a:gd name="T6" fmla="*/ 0 w 50"/>
                  <a:gd name="T7" fmla="*/ 0 h 54"/>
                  <a:gd name="T8" fmla="*/ 0 w 50"/>
                  <a:gd name="T9" fmla="*/ 0 h 54"/>
                  <a:gd name="T10" fmla="*/ 0 60000 65536"/>
                  <a:gd name="T11" fmla="*/ 0 60000 65536"/>
                  <a:gd name="T12" fmla="*/ 0 60000 65536"/>
                  <a:gd name="T13" fmla="*/ 0 60000 65536"/>
                  <a:gd name="T14" fmla="*/ 0 60000 65536"/>
                  <a:gd name="T15" fmla="*/ 0 w 50"/>
                  <a:gd name="T16" fmla="*/ 0 h 54"/>
                  <a:gd name="T17" fmla="*/ 50 w 50"/>
                  <a:gd name="T18" fmla="*/ 54 h 54"/>
                </a:gdLst>
                <a:ahLst/>
                <a:cxnLst>
                  <a:cxn ang="T10">
                    <a:pos x="T0" y="T1"/>
                  </a:cxn>
                  <a:cxn ang="T11">
                    <a:pos x="T2" y="T3"/>
                  </a:cxn>
                  <a:cxn ang="T12">
                    <a:pos x="T4" y="T5"/>
                  </a:cxn>
                  <a:cxn ang="T13">
                    <a:pos x="T6" y="T7"/>
                  </a:cxn>
                  <a:cxn ang="T14">
                    <a:pos x="T8" y="T9"/>
                  </a:cxn>
                </a:cxnLst>
                <a:rect l="T15" t="T16" r="T17" b="T18"/>
                <a:pathLst>
                  <a:path w="50" h="54">
                    <a:moveTo>
                      <a:pt x="0" y="41"/>
                    </a:moveTo>
                    <a:lnTo>
                      <a:pt x="48" y="0"/>
                    </a:lnTo>
                    <a:lnTo>
                      <a:pt x="50" y="54"/>
                    </a:lnTo>
                    <a:lnTo>
                      <a:pt x="0"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10" name="Freeform 67">
                <a:extLst>
                  <a:ext uri="{FF2B5EF4-FFF2-40B4-BE49-F238E27FC236}">
                    <a16:creationId xmlns:a16="http://schemas.microsoft.com/office/drawing/2014/main" id="{F444B6FB-1206-AD40-AAE8-85899883D24A}"/>
                  </a:ext>
                </a:extLst>
              </p:cNvPr>
              <p:cNvSpPr>
                <a:spLocks/>
              </p:cNvSpPr>
              <p:nvPr/>
            </p:nvSpPr>
            <p:spPr bwMode="auto">
              <a:xfrm>
                <a:off x="4439" y="3361"/>
                <a:ext cx="17" cy="19"/>
              </a:xfrm>
              <a:custGeom>
                <a:avLst/>
                <a:gdLst>
                  <a:gd name="T0" fmla="*/ 0 w 52"/>
                  <a:gd name="T1" fmla="*/ 0 h 56"/>
                  <a:gd name="T2" fmla="*/ 0 w 52"/>
                  <a:gd name="T3" fmla="*/ 0 h 56"/>
                  <a:gd name="T4" fmla="*/ 0 w 52"/>
                  <a:gd name="T5" fmla="*/ 0 h 56"/>
                  <a:gd name="T6" fmla="*/ 0 w 52"/>
                  <a:gd name="T7" fmla="*/ 0 h 56"/>
                  <a:gd name="T8" fmla="*/ 0 w 52"/>
                  <a:gd name="T9" fmla="*/ 0 h 56"/>
                  <a:gd name="T10" fmla="*/ 0 60000 65536"/>
                  <a:gd name="T11" fmla="*/ 0 60000 65536"/>
                  <a:gd name="T12" fmla="*/ 0 60000 65536"/>
                  <a:gd name="T13" fmla="*/ 0 60000 65536"/>
                  <a:gd name="T14" fmla="*/ 0 60000 65536"/>
                  <a:gd name="T15" fmla="*/ 0 w 52"/>
                  <a:gd name="T16" fmla="*/ 0 h 56"/>
                  <a:gd name="T17" fmla="*/ 52 w 52"/>
                  <a:gd name="T18" fmla="*/ 56 h 56"/>
                </a:gdLst>
                <a:ahLst/>
                <a:cxnLst>
                  <a:cxn ang="T10">
                    <a:pos x="T0" y="T1"/>
                  </a:cxn>
                  <a:cxn ang="T11">
                    <a:pos x="T2" y="T3"/>
                  </a:cxn>
                  <a:cxn ang="T12">
                    <a:pos x="T4" y="T5"/>
                  </a:cxn>
                  <a:cxn ang="T13">
                    <a:pos x="T6" y="T7"/>
                  </a:cxn>
                  <a:cxn ang="T14">
                    <a:pos x="T8" y="T9"/>
                  </a:cxn>
                </a:cxnLst>
                <a:rect l="T15" t="T16" r="T17" b="T18"/>
                <a:pathLst>
                  <a:path w="52" h="56">
                    <a:moveTo>
                      <a:pt x="0" y="24"/>
                    </a:moveTo>
                    <a:lnTo>
                      <a:pt x="48" y="0"/>
                    </a:lnTo>
                    <a:lnTo>
                      <a:pt x="52" y="56"/>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11" name="Freeform 68">
                <a:extLst>
                  <a:ext uri="{FF2B5EF4-FFF2-40B4-BE49-F238E27FC236}">
                    <a16:creationId xmlns:a16="http://schemas.microsoft.com/office/drawing/2014/main" id="{3AF219AF-2340-8242-81C1-9BDE15E62BED}"/>
                  </a:ext>
                </a:extLst>
              </p:cNvPr>
              <p:cNvSpPr>
                <a:spLocks/>
              </p:cNvSpPr>
              <p:nvPr/>
            </p:nvSpPr>
            <p:spPr bwMode="auto">
              <a:xfrm>
                <a:off x="4161" y="3501"/>
                <a:ext cx="140" cy="47"/>
              </a:xfrm>
              <a:custGeom>
                <a:avLst/>
                <a:gdLst>
                  <a:gd name="T0" fmla="*/ 0 w 421"/>
                  <a:gd name="T1" fmla="*/ 0 h 143"/>
                  <a:gd name="T2" fmla="*/ 0 w 421"/>
                  <a:gd name="T3" fmla="*/ 0 h 143"/>
                  <a:gd name="T4" fmla="*/ 0 w 421"/>
                  <a:gd name="T5" fmla="*/ 0 h 143"/>
                  <a:gd name="T6" fmla="*/ 0 w 421"/>
                  <a:gd name="T7" fmla="*/ 0 h 143"/>
                  <a:gd name="T8" fmla="*/ 0 w 421"/>
                  <a:gd name="T9" fmla="*/ 0 h 143"/>
                  <a:gd name="T10" fmla="*/ 0 w 421"/>
                  <a:gd name="T11" fmla="*/ 0 h 143"/>
                  <a:gd name="T12" fmla="*/ 0 60000 65536"/>
                  <a:gd name="T13" fmla="*/ 0 60000 65536"/>
                  <a:gd name="T14" fmla="*/ 0 60000 65536"/>
                  <a:gd name="T15" fmla="*/ 0 60000 65536"/>
                  <a:gd name="T16" fmla="*/ 0 60000 65536"/>
                  <a:gd name="T17" fmla="*/ 0 60000 65536"/>
                  <a:gd name="T18" fmla="*/ 0 w 421"/>
                  <a:gd name="T19" fmla="*/ 0 h 143"/>
                  <a:gd name="T20" fmla="*/ 421 w 421"/>
                  <a:gd name="T21" fmla="*/ 143 h 143"/>
                </a:gdLst>
                <a:ahLst/>
                <a:cxnLst>
                  <a:cxn ang="T12">
                    <a:pos x="T0" y="T1"/>
                  </a:cxn>
                  <a:cxn ang="T13">
                    <a:pos x="T2" y="T3"/>
                  </a:cxn>
                  <a:cxn ang="T14">
                    <a:pos x="T4" y="T5"/>
                  </a:cxn>
                  <a:cxn ang="T15">
                    <a:pos x="T6" y="T7"/>
                  </a:cxn>
                  <a:cxn ang="T16">
                    <a:pos x="T8" y="T9"/>
                  </a:cxn>
                  <a:cxn ang="T17">
                    <a:pos x="T10" y="T11"/>
                  </a:cxn>
                </a:cxnLst>
                <a:rect l="T18" t="T19" r="T20" b="T21"/>
                <a:pathLst>
                  <a:path w="421" h="143">
                    <a:moveTo>
                      <a:pt x="0" y="54"/>
                    </a:moveTo>
                    <a:lnTo>
                      <a:pt x="61" y="0"/>
                    </a:lnTo>
                    <a:lnTo>
                      <a:pt x="345" y="51"/>
                    </a:lnTo>
                    <a:lnTo>
                      <a:pt x="421" y="143"/>
                    </a:lnTo>
                    <a:lnTo>
                      <a:pt x="0" y="54"/>
                    </a:lnTo>
                    <a:close/>
                  </a:path>
                </a:pathLst>
              </a:custGeom>
              <a:solidFill>
                <a:srgbClr val="1626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12" name="Freeform 69">
                <a:extLst>
                  <a:ext uri="{FF2B5EF4-FFF2-40B4-BE49-F238E27FC236}">
                    <a16:creationId xmlns:a16="http://schemas.microsoft.com/office/drawing/2014/main" id="{B9012DEC-3CE8-534D-A8BC-61E83FDE98DA}"/>
                  </a:ext>
                </a:extLst>
              </p:cNvPr>
              <p:cNvSpPr>
                <a:spLocks/>
              </p:cNvSpPr>
              <p:nvPr/>
            </p:nvSpPr>
            <p:spPr bwMode="auto">
              <a:xfrm>
                <a:off x="4183" y="3477"/>
                <a:ext cx="88" cy="29"/>
              </a:xfrm>
              <a:custGeom>
                <a:avLst/>
                <a:gdLst>
                  <a:gd name="T0" fmla="*/ 0 w 265"/>
                  <a:gd name="T1" fmla="*/ 0 h 88"/>
                  <a:gd name="T2" fmla="*/ 0 w 265"/>
                  <a:gd name="T3" fmla="*/ 0 h 88"/>
                  <a:gd name="T4" fmla="*/ 0 w 265"/>
                  <a:gd name="T5" fmla="*/ 0 h 88"/>
                  <a:gd name="T6" fmla="*/ 0 w 265"/>
                  <a:gd name="T7" fmla="*/ 0 h 88"/>
                  <a:gd name="T8" fmla="*/ 0 w 265"/>
                  <a:gd name="T9" fmla="*/ 0 h 88"/>
                  <a:gd name="T10" fmla="*/ 0 w 265"/>
                  <a:gd name="T11" fmla="*/ 0 h 88"/>
                  <a:gd name="T12" fmla="*/ 0 60000 65536"/>
                  <a:gd name="T13" fmla="*/ 0 60000 65536"/>
                  <a:gd name="T14" fmla="*/ 0 60000 65536"/>
                  <a:gd name="T15" fmla="*/ 0 60000 65536"/>
                  <a:gd name="T16" fmla="*/ 0 60000 65536"/>
                  <a:gd name="T17" fmla="*/ 0 60000 65536"/>
                  <a:gd name="T18" fmla="*/ 0 w 265"/>
                  <a:gd name="T19" fmla="*/ 0 h 88"/>
                  <a:gd name="T20" fmla="*/ 265 w 265"/>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265" h="88">
                    <a:moveTo>
                      <a:pt x="40" y="0"/>
                    </a:moveTo>
                    <a:lnTo>
                      <a:pt x="0" y="37"/>
                    </a:lnTo>
                    <a:lnTo>
                      <a:pt x="265" y="88"/>
                    </a:lnTo>
                    <a:lnTo>
                      <a:pt x="265" y="45"/>
                    </a:lnTo>
                    <a:lnTo>
                      <a:pt x="40" y="0"/>
                    </a:lnTo>
                    <a:close/>
                  </a:path>
                </a:pathLst>
              </a:custGeom>
              <a:solidFill>
                <a:srgbClr val="1626A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13" name="Freeform 70">
                <a:extLst>
                  <a:ext uri="{FF2B5EF4-FFF2-40B4-BE49-F238E27FC236}">
                    <a16:creationId xmlns:a16="http://schemas.microsoft.com/office/drawing/2014/main" id="{C1F677AA-6ED5-3045-8799-90506946348D}"/>
                  </a:ext>
                </a:extLst>
              </p:cNvPr>
              <p:cNvSpPr>
                <a:spLocks/>
              </p:cNvSpPr>
              <p:nvPr/>
            </p:nvSpPr>
            <p:spPr bwMode="auto">
              <a:xfrm>
                <a:off x="4542" y="3037"/>
                <a:ext cx="78" cy="160"/>
              </a:xfrm>
              <a:custGeom>
                <a:avLst/>
                <a:gdLst>
                  <a:gd name="T0" fmla="*/ 0 w 235"/>
                  <a:gd name="T1" fmla="*/ 0 h 481"/>
                  <a:gd name="T2" fmla="*/ 0 w 235"/>
                  <a:gd name="T3" fmla="*/ 0 h 481"/>
                  <a:gd name="T4" fmla="*/ 0 w 235"/>
                  <a:gd name="T5" fmla="*/ 0 h 481"/>
                  <a:gd name="T6" fmla="*/ 0 w 235"/>
                  <a:gd name="T7" fmla="*/ 0 h 481"/>
                  <a:gd name="T8" fmla="*/ 0 w 235"/>
                  <a:gd name="T9" fmla="*/ 0 h 481"/>
                  <a:gd name="T10" fmla="*/ 0 w 235"/>
                  <a:gd name="T11" fmla="*/ 0 h 481"/>
                  <a:gd name="T12" fmla="*/ 0 60000 65536"/>
                  <a:gd name="T13" fmla="*/ 0 60000 65536"/>
                  <a:gd name="T14" fmla="*/ 0 60000 65536"/>
                  <a:gd name="T15" fmla="*/ 0 60000 65536"/>
                  <a:gd name="T16" fmla="*/ 0 60000 65536"/>
                  <a:gd name="T17" fmla="*/ 0 60000 65536"/>
                  <a:gd name="T18" fmla="*/ 0 w 235"/>
                  <a:gd name="T19" fmla="*/ 0 h 481"/>
                  <a:gd name="T20" fmla="*/ 235 w 235"/>
                  <a:gd name="T21" fmla="*/ 481 h 481"/>
                </a:gdLst>
                <a:ahLst/>
                <a:cxnLst>
                  <a:cxn ang="T12">
                    <a:pos x="T0" y="T1"/>
                  </a:cxn>
                  <a:cxn ang="T13">
                    <a:pos x="T2" y="T3"/>
                  </a:cxn>
                  <a:cxn ang="T14">
                    <a:pos x="T4" y="T5"/>
                  </a:cxn>
                  <a:cxn ang="T15">
                    <a:pos x="T6" y="T7"/>
                  </a:cxn>
                  <a:cxn ang="T16">
                    <a:pos x="T8" y="T9"/>
                  </a:cxn>
                  <a:cxn ang="T17">
                    <a:pos x="T10" y="T11"/>
                  </a:cxn>
                </a:cxnLst>
                <a:rect l="T18" t="T19" r="T20" b="T21"/>
                <a:pathLst>
                  <a:path w="235" h="481">
                    <a:moveTo>
                      <a:pt x="0" y="25"/>
                    </a:moveTo>
                    <a:lnTo>
                      <a:pt x="162" y="0"/>
                    </a:lnTo>
                    <a:lnTo>
                      <a:pt x="235" y="312"/>
                    </a:lnTo>
                    <a:lnTo>
                      <a:pt x="121" y="481"/>
                    </a:lnTo>
                    <a:lnTo>
                      <a:pt x="0" y="25"/>
                    </a:lnTo>
                    <a:close/>
                  </a:path>
                </a:pathLst>
              </a:custGeom>
              <a:solidFill>
                <a:srgbClr val="FFD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14" name="Freeform 71">
                <a:extLst>
                  <a:ext uri="{FF2B5EF4-FFF2-40B4-BE49-F238E27FC236}">
                    <a16:creationId xmlns:a16="http://schemas.microsoft.com/office/drawing/2014/main" id="{9B6C25E0-0CB4-634B-A073-C6E5743B8B8C}"/>
                  </a:ext>
                </a:extLst>
              </p:cNvPr>
              <p:cNvSpPr>
                <a:spLocks/>
              </p:cNvSpPr>
              <p:nvPr/>
            </p:nvSpPr>
            <p:spPr bwMode="auto">
              <a:xfrm>
                <a:off x="3989" y="2930"/>
                <a:ext cx="411" cy="482"/>
              </a:xfrm>
              <a:custGeom>
                <a:avLst/>
                <a:gdLst>
                  <a:gd name="T0" fmla="*/ 0 w 1232"/>
                  <a:gd name="T1" fmla="*/ 0 h 1444"/>
                  <a:gd name="T2" fmla="*/ 0 w 1232"/>
                  <a:gd name="T3" fmla="*/ 0 h 1444"/>
                  <a:gd name="T4" fmla="*/ 0 w 1232"/>
                  <a:gd name="T5" fmla="*/ 0 h 1444"/>
                  <a:gd name="T6" fmla="*/ 0 w 1232"/>
                  <a:gd name="T7" fmla="*/ 0 h 1444"/>
                  <a:gd name="T8" fmla="*/ 0 w 1232"/>
                  <a:gd name="T9" fmla="*/ 0 h 1444"/>
                  <a:gd name="T10" fmla="*/ 0 w 1232"/>
                  <a:gd name="T11" fmla="*/ 0 h 1444"/>
                  <a:gd name="T12" fmla="*/ 0 60000 65536"/>
                  <a:gd name="T13" fmla="*/ 0 60000 65536"/>
                  <a:gd name="T14" fmla="*/ 0 60000 65536"/>
                  <a:gd name="T15" fmla="*/ 0 60000 65536"/>
                  <a:gd name="T16" fmla="*/ 0 60000 65536"/>
                  <a:gd name="T17" fmla="*/ 0 60000 65536"/>
                  <a:gd name="T18" fmla="*/ 0 w 1232"/>
                  <a:gd name="T19" fmla="*/ 0 h 1444"/>
                  <a:gd name="T20" fmla="*/ 1232 w 1232"/>
                  <a:gd name="T21" fmla="*/ 1444 h 1444"/>
                </a:gdLst>
                <a:ahLst/>
                <a:cxnLst>
                  <a:cxn ang="T12">
                    <a:pos x="T0" y="T1"/>
                  </a:cxn>
                  <a:cxn ang="T13">
                    <a:pos x="T2" y="T3"/>
                  </a:cxn>
                  <a:cxn ang="T14">
                    <a:pos x="T4" y="T5"/>
                  </a:cxn>
                  <a:cxn ang="T15">
                    <a:pos x="T6" y="T7"/>
                  </a:cxn>
                  <a:cxn ang="T16">
                    <a:pos x="T8" y="T9"/>
                  </a:cxn>
                  <a:cxn ang="T17">
                    <a:pos x="T10" y="T11"/>
                  </a:cxn>
                </a:cxnLst>
                <a:rect l="T18" t="T19" r="T20" b="T21"/>
                <a:pathLst>
                  <a:path w="1232" h="1444">
                    <a:moveTo>
                      <a:pt x="0" y="0"/>
                    </a:moveTo>
                    <a:lnTo>
                      <a:pt x="335" y="160"/>
                    </a:lnTo>
                    <a:lnTo>
                      <a:pt x="1232" y="1433"/>
                    </a:lnTo>
                    <a:lnTo>
                      <a:pt x="1172" y="1444"/>
                    </a:lnTo>
                    <a:lnTo>
                      <a:pt x="0" y="0"/>
                    </a:lnTo>
                    <a:close/>
                  </a:path>
                </a:pathLst>
              </a:custGeom>
              <a:solidFill>
                <a:srgbClr val="B8B8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15" name="Freeform 72">
                <a:extLst>
                  <a:ext uri="{FF2B5EF4-FFF2-40B4-BE49-F238E27FC236}">
                    <a16:creationId xmlns:a16="http://schemas.microsoft.com/office/drawing/2014/main" id="{35888F36-368C-EE45-9129-9D6527515028}"/>
                  </a:ext>
                </a:extLst>
              </p:cNvPr>
              <p:cNvSpPr>
                <a:spLocks/>
              </p:cNvSpPr>
              <p:nvPr/>
            </p:nvSpPr>
            <p:spPr bwMode="auto">
              <a:xfrm>
                <a:off x="3984" y="2926"/>
                <a:ext cx="397" cy="486"/>
              </a:xfrm>
              <a:custGeom>
                <a:avLst/>
                <a:gdLst>
                  <a:gd name="T0" fmla="*/ 0 w 1190"/>
                  <a:gd name="T1" fmla="*/ 0 h 1459"/>
                  <a:gd name="T2" fmla="*/ 0 w 1190"/>
                  <a:gd name="T3" fmla="*/ 0 h 1459"/>
                  <a:gd name="T4" fmla="*/ 0 w 1190"/>
                  <a:gd name="T5" fmla="*/ 0 h 1459"/>
                  <a:gd name="T6" fmla="*/ 0 w 1190"/>
                  <a:gd name="T7" fmla="*/ 0 h 1459"/>
                  <a:gd name="T8" fmla="*/ 0 w 1190"/>
                  <a:gd name="T9" fmla="*/ 0 h 1459"/>
                  <a:gd name="T10" fmla="*/ 0 w 1190"/>
                  <a:gd name="T11" fmla="*/ 0 h 1459"/>
                  <a:gd name="T12" fmla="*/ 0 w 1190"/>
                  <a:gd name="T13" fmla="*/ 0 h 1459"/>
                  <a:gd name="T14" fmla="*/ 0 w 1190"/>
                  <a:gd name="T15" fmla="*/ 0 h 1459"/>
                  <a:gd name="T16" fmla="*/ 0 w 1190"/>
                  <a:gd name="T17" fmla="*/ 0 h 1459"/>
                  <a:gd name="T18" fmla="*/ 0 w 1190"/>
                  <a:gd name="T19" fmla="*/ 0 h 1459"/>
                  <a:gd name="T20" fmla="*/ 0 w 1190"/>
                  <a:gd name="T21" fmla="*/ 0 h 1459"/>
                  <a:gd name="T22" fmla="*/ 0 w 1190"/>
                  <a:gd name="T23" fmla="*/ 0 h 1459"/>
                  <a:gd name="T24" fmla="*/ 0 w 1190"/>
                  <a:gd name="T25" fmla="*/ 0 h 1459"/>
                  <a:gd name="T26" fmla="*/ 0 w 1190"/>
                  <a:gd name="T27" fmla="*/ 0 h 1459"/>
                  <a:gd name="T28" fmla="*/ 0 w 1190"/>
                  <a:gd name="T29" fmla="*/ 0 h 1459"/>
                  <a:gd name="T30" fmla="*/ 0 w 1190"/>
                  <a:gd name="T31" fmla="*/ 0 h 1459"/>
                  <a:gd name="T32" fmla="*/ 0 w 1190"/>
                  <a:gd name="T33" fmla="*/ 0 h 1459"/>
                  <a:gd name="T34" fmla="*/ 0 w 1190"/>
                  <a:gd name="T35" fmla="*/ 0 h 1459"/>
                  <a:gd name="T36" fmla="*/ 0 w 1190"/>
                  <a:gd name="T37" fmla="*/ 0 h 1459"/>
                  <a:gd name="T38" fmla="*/ 0 w 1190"/>
                  <a:gd name="T39" fmla="*/ 0 h 1459"/>
                  <a:gd name="T40" fmla="*/ 0 w 1190"/>
                  <a:gd name="T41" fmla="*/ 0 h 1459"/>
                  <a:gd name="T42" fmla="*/ 0 w 1190"/>
                  <a:gd name="T43" fmla="*/ 0 h 1459"/>
                  <a:gd name="T44" fmla="*/ 0 w 1190"/>
                  <a:gd name="T45" fmla="*/ 0 h 1459"/>
                  <a:gd name="T46" fmla="*/ 0 w 1190"/>
                  <a:gd name="T47" fmla="*/ 0 h 1459"/>
                  <a:gd name="T48" fmla="*/ 0 w 1190"/>
                  <a:gd name="T49" fmla="*/ 0 h 1459"/>
                  <a:gd name="T50" fmla="*/ 0 w 1190"/>
                  <a:gd name="T51" fmla="*/ 0 h 1459"/>
                  <a:gd name="T52" fmla="*/ 0 w 1190"/>
                  <a:gd name="T53" fmla="*/ 0 h 1459"/>
                  <a:gd name="T54" fmla="*/ 0 w 1190"/>
                  <a:gd name="T55" fmla="*/ 0 h 1459"/>
                  <a:gd name="T56" fmla="*/ 0 w 1190"/>
                  <a:gd name="T57" fmla="*/ 0 h 1459"/>
                  <a:gd name="T58" fmla="*/ 0 w 1190"/>
                  <a:gd name="T59" fmla="*/ 0 h 1459"/>
                  <a:gd name="T60" fmla="*/ 0 w 1190"/>
                  <a:gd name="T61" fmla="*/ 0 h 1459"/>
                  <a:gd name="T62" fmla="*/ 0 w 1190"/>
                  <a:gd name="T63" fmla="*/ 0 h 1459"/>
                  <a:gd name="T64" fmla="*/ 0 w 1190"/>
                  <a:gd name="T65" fmla="*/ 0 h 1459"/>
                  <a:gd name="T66" fmla="*/ 0 w 1190"/>
                  <a:gd name="T67" fmla="*/ 0 h 1459"/>
                  <a:gd name="T68" fmla="*/ 0 w 1190"/>
                  <a:gd name="T69" fmla="*/ 0 h 1459"/>
                  <a:gd name="T70" fmla="*/ 0 w 1190"/>
                  <a:gd name="T71" fmla="*/ 0 h 1459"/>
                  <a:gd name="T72" fmla="*/ 0 w 1190"/>
                  <a:gd name="T73" fmla="*/ 0 h 1459"/>
                  <a:gd name="T74" fmla="*/ 0 w 1190"/>
                  <a:gd name="T75" fmla="*/ 0 h 1459"/>
                  <a:gd name="T76" fmla="*/ 0 w 1190"/>
                  <a:gd name="T77" fmla="*/ 0 h 1459"/>
                  <a:gd name="T78" fmla="*/ 0 w 1190"/>
                  <a:gd name="T79" fmla="*/ 0 h 1459"/>
                  <a:gd name="T80" fmla="*/ 0 w 1190"/>
                  <a:gd name="T81" fmla="*/ 0 h 1459"/>
                  <a:gd name="T82" fmla="*/ 0 w 1190"/>
                  <a:gd name="T83" fmla="*/ 0 h 1459"/>
                  <a:gd name="T84" fmla="*/ 0 w 1190"/>
                  <a:gd name="T85" fmla="*/ 0 h 1459"/>
                  <a:gd name="T86" fmla="*/ 0 w 1190"/>
                  <a:gd name="T87" fmla="*/ 0 h 1459"/>
                  <a:gd name="T88" fmla="*/ 0 w 1190"/>
                  <a:gd name="T89" fmla="*/ 0 h 1459"/>
                  <a:gd name="T90" fmla="*/ 0 w 1190"/>
                  <a:gd name="T91" fmla="*/ 0 h 1459"/>
                  <a:gd name="T92" fmla="*/ 0 w 1190"/>
                  <a:gd name="T93" fmla="*/ 0 h 1459"/>
                  <a:gd name="T94" fmla="*/ 0 w 1190"/>
                  <a:gd name="T95" fmla="*/ 0 h 1459"/>
                  <a:gd name="T96" fmla="*/ 0 w 1190"/>
                  <a:gd name="T97" fmla="*/ 0 h 1459"/>
                  <a:gd name="T98" fmla="*/ 0 w 1190"/>
                  <a:gd name="T99" fmla="*/ 0 h 1459"/>
                  <a:gd name="T100" fmla="*/ 0 w 1190"/>
                  <a:gd name="T101" fmla="*/ 0 h 1459"/>
                  <a:gd name="T102" fmla="*/ 0 w 1190"/>
                  <a:gd name="T103" fmla="*/ 0 h 1459"/>
                  <a:gd name="T104" fmla="*/ 0 w 1190"/>
                  <a:gd name="T105" fmla="*/ 0 h 1459"/>
                  <a:gd name="T106" fmla="*/ 0 w 1190"/>
                  <a:gd name="T107" fmla="*/ 0 h 1459"/>
                  <a:gd name="T108" fmla="*/ 0 w 1190"/>
                  <a:gd name="T109" fmla="*/ 0 h 1459"/>
                  <a:gd name="T110" fmla="*/ 0 w 1190"/>
                  <a:gd name="T111" fmla="*/ 0 h 145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190"/>
                  <a:gd name="T169" fmla="*/ 0 h 1459"/>
                  <a:gd name="T170" fmla="*/ 1190 w 1190"/>
                  <a:gd name="T171" fmla="*/ 1459 h 145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190" h="1459">
                    <a:moveTo>
                      <a:pt x="1190" y="1459"/>
                    </a:moveTo>
                    <a:lnTo>
                      <a:pt x="1169" y="1364"/>
                    </a:lnTo>
                    <a:lnTo>
                      <a:pt x="1126" y="1357"/>
                    </a:lnTo>
                    <a:lnTo>
                      <a:pt x="1132" y="1312"/>
                    </a:lnTo>
                    <a:lnTo>
                      <a:pt x="1091" y="1316"/>
                    </a:lnTo>
                    <a:lnTo>
                      <a:pt x="1089" y="1262"/>
                    </a:lnTo>
                    <a:lnTo>
                      <a:pt x="1056" y="1273"/>
                    </a:lnTo>
                    <a:lnTo>
                      <a:pt x="1057" y="1216"/>
                    </a:lnTo>
                    <a:lnTo>
                      <a:pt x="1011" y="1213"/>
                    </a:lnTo>
                    <a:lnTo>
                      <a:pt x="1017" y="1155"/>
                    </a:lnTo>
                    <a:lnTo>
                      <a:pt x="970" y="1152"/>
                    </a:lnTo>
                    <a:lnTo>
                      <a:pt x="970" y="1089"/>
                    </a:lnTo>
                    <a:lnTo>
                      <a:pt x="923" y="1088"/>
                    </a:lnTo>
                    <a:lnTo>
                      <a:pt x="925" y="1035"/>
                    </a:lnTo>
                    <a:lnTo>
                      <a:pt x="877" y="1035"/>
                    </a:lnTo>
                    <a:lnTo>
                      <a:pt x="872" y="959"/>
                    </a:lnTo>
                    <a:lnTo>
                      <a:pt x="813" y="961"/>
                    </a:lnTo>
                    <a:lnTo>
                      <a:pt x="820" y="888"/>
                    </a:lnTo>
                    <a:lnTo>
                      <a:pt x="753" y="890"/>
                    </a:lnTo>
                    <a:lnTo>
                      <a:pt x="753" y="820"/>
                    </a:lnTo>
                    <a:lnTo>
                      <a:pt x="699" y="827"/>
                    </a:lnTo>
                    <a:lnTo>
                      <a:pt x="701" y="753"/>
                    </a:lnTo>
                    <a:lnTo>
                      <a:pt x="628" y="747"/>
                    </a:lnTo>
                    <a:lnTo>
                      <a:pt x="634" y="671"/>
                    </a:lnTo>
                    <a:lnTo>
                      <a:pt x="572" y="668"/>
                    </a:lnTo>
                    <a:lnTo>
                      <a:pt x="569" y="593"/>
                    </a:lnTo>
                    <a:lnTo>
                      <a:pt x="513" y="598"/>
                    </a:lnTo>
                    <a:lnTo>
                      <a:pt x="507" y="505"/>
                    </a:lnTo>
                    <a:lnTo>
                      <a:pt x="437" y="510"/>
                    </a:lnTo>
                    <a:lnTo>
                      <a:pt x="440" y="418"/>
                    </a:lnTo>
                    <a:lnTo>
                      <a:pt x="361" y="419"/>
                    </a:lnTo>
                    <a:lnTo>
                      <a:pt x="382" y="338"/>
                    </a:lnTo>
                    <a:lnTo>
                      <a:pt x="317" y="333"/>
                    </a:lnTo>
                    <a:lnTo>
                      <a:pt x="328" y="253"/>
                    </a:lnTo>
                    <a:lnTo>
                      <a:pt x="258" y="250"/>
                    </a:lnTo>
                    <a:lnTo>
                      <a:pt x="256" y="249"/>
                    </a:lnTo>
                    <a:lnTo>
                      <a:pt x="250" y="242"/>
                    </a:lnTo>
                    <a:lnTo>
                      <a:pt x="246" y="237"/>
                    </a:lnTo>
                    <a:lnTo>
                      <a:pt x="242" y="231"/>
                    </a:lnTo>
                    <a:lnTo>
                      <a:pt x="237" y="226"/>
                    </a:lnTo>
                    <a:lnTo>
                      <a:pt x="230" y="218"/>
                    </a:lnTo>
                    <a:lnTo>
                      <a:pt x="224" y="211"/>
                    </a:lnTo>
                    <a:lnTo>
                      <a:pt x="217" y="204"/>
                    </a:lnTo>
                    <a:lnTo>
                      <a:pt x="210" y="195"/>
                    </a:lnTo>
                    <a:lnTo>
                      <a:pt x="201" y="186"/>
                    </a:lnTo>
                    <a:lnTo>
                      <a:pt x="197" y="180"/>
                    </a:lnTo>
                    <a:lnTo>
                      <a:pt x="192" y="176"/>
                    </a:lnTo>
                    <a:lnTo>
                      <a:pt x="188" y="172"/>
                    </a:lnTo>
                    <a:lnTo>
                      <a:pt x="184" y="166"/>
                    </a:lnTo>
                    <a:lnTo>
                      <a:pt x="179" y="161"/>
                    </a:lnTo>
                    <a:lnTo>
                      <a:pt x="175" y="156"/>
                    </a:lnTo>
                    <a:lnTo>
                      <a:pt x="169" y="151"/>
                    </a:lnTo>
                    <a:lnTo>
                      <a:pt x="165" y="145"/>
                    </a:lnTo>
                    <a:lnTo>
                      <a:pt x="159" y="141"/>
                    </a:lnTo>
                    <a:lnTo>
                      <a:pt x="154" y="135"/>
                    </a:lnTo>
                    <a:lnTo>
                      <a:pt x="149" y="129"/>
                    </a:lnTo>
                    <a:lnTo>
                      <a:pt x="144" y="125"/>
                    </a:lnTo>
                    <a:lnTo>
                      <a:pt x="138" y="119"/>
                    </a:lnTo>
                    <a:lnTo>
                      <a:pt x="134" y="113"/>
                    </a:lnTo>
                    <a:lnTo>
                      <a:pt x="128" y="109"/>
                    </a:lnTo>
                    <a:lnTo>
                      <a:pt x="124" y="103"/>
                    </a:lnTo>
                    <a:lnTo>
                      <a:pt x="112" y="93"/>
                    </a:lnTo>
                    <a:lnTo>
                      <a:pt x="106" y="87"/>
                    </a:lnTo>
                    <a:lnTo>
                      <a:pt x="102" y="83"/>
                    </a:lnTo>
                    <a:lnTo>
                      <a:pt x="96" y="77"/>
                    </a:lnTo>
                    <a:lnTo>
                      <a:pt x="90" y="73"/>
                    </a:lnTo>
                    <a:lnTo>
                      <a:pt x="86" y="67"/>
                    </a:lnTo>
                    <a:lnTo>
                      <a:pt x="80" y="62"/>
                    </a:lnTo>
                    <a:lnTo>
                      <a:pt x="74" y="58"/>
                    </a:lnTo>
                    <a:lnTo>
                      <a:pt x="70" y="52"/>
                    </a:lnTo>
                    <a:lnTo>
                      <a:pt x="64" y="48"/>
                    </a:lnTo>
                    <a:lnTo>
                      <a:pt x="58" y="44"/>
                    </a:lnTo>
                    <a:lnTo>
                      <a:pt x="48" y="35"/>
                    </a:lnTo>
                    <a:lnTo>
                      <a:pt x="38" y="26"/>
                    </a:lnTo>
                    <a:lnTo>
                      <a:pt x="28" y="19"/>
                    </a:lnTo>
                    <a:lnTo>
                      <a:pt x="17" y="11"/>
                    </a:lnTo>
                    <a:lnTo>
                      <a:pt x="9" y="6"/>
                    </a:lnTo>
                    <a:lnTo>
                      <a:pt x="0" y="0"/>
                    </a:lnTo>
                    <a:lnTo>
                      <a:pt x="1017" y="1278"/>
                    </a:lnTo>
                    <a:lnTo>
                      <a:pt x="1021" y="1284"/>
                    </a:lnTo>
                    <a:lnTo>
                      <a:pt x="1027" y="1290"/>
                    </a:lnTo>
                    <a:lnTo>
                      <a:pt x="1033" y="1294"/>
                    </a:lnTo>
                    <a:lnTo>
                      <a:pt x="1038" y="1300"/>
                    </a:lnTo>
                    <a:lnTo>
                      <a:pt x="1043" y="1306"/>
                    </a:lnTo>
                    <a:lnTo>
                      <a:pt x="1049" y="1312"/>
                    </a:lnTo>
                    <a:lnTo>
                      <a:pt x="1054" y="1318"/>
                    </a:lnTo>
                    <a:lnTo>
                      <a:pt x="1059" y="1324"/>
                    </a:lnTo>
                    <a:lnTo>
                      <a:pt x="1065" y="1329"/>
                    </a:lnTo>
                    <a:lnTo>
                      <a:pt x="1070" y="1335"/>
                    </a:lnTo>
                    <a:lnTo>
                      <a:pt x="1076" y="1340"/>
                    </a:lnTo>
                    <a:lnTo>
                      <a:pt x="1081" y="1345"/>
                    </a:lnTo>
                    <a:lnTo>
                      <a:pt x="1086" y="1351"/>
                    </a:lnTo>
                    <a:lnTo>
                      <a:pt x="1092" y="1357"/>
                    </a:lnTo>
                    <a:lnTo>
                      <a:pt x="1098" y="1363"/>
                    </a:lnTo>
                    <a:lnTo>
                      <a:pt x="1102" y="1369"/>
                    </a:lnTo>
                    <a:lnTo>
                      <a:pt x="1108" y="1374"/>
                    </a:lnTo>
                    <a:lnTo>
                      <a:pt x="1114" y="1380"/>
                    </a:lnTo>
                    <a:lnTo>
                      <a:pt x="1119" y="1385"/>
                    </a:lnTo>
                    <a:lnTo>
                      <a:pt x="1124" y="1391"/>
                    </a:lnTo>
                    <a:lnTo>
                      <a:pt x="1130" y="1396"/>
                    </a:lnTo>
                    <a:lnTo>
                      <a:pt x="1136" y="1402"/>
                    </a:lnTo>
                    <a:lnTo>
                      <a:pt x="1140" y="1408"/>
                    </a:lnTo>
                    <a:lnTo>
                      <a:pt x="1146" y="1414"/>
                    </a:lnTo>
                    <a:lnTo>
                      <a:pt x="1152" y="1420"/>
                    </a:lnTo>
                    <a:lnTo>
                      <a:pt x="1158" y="1424"/>
                    </a:lnTo>
                    <a:lnTo>
                      <a:pt x="1162" y="1430"/>
                    </a:lnTo>
                    <a:lnTo>
                      <a:pt x="1168" y="1436"/>
                    </a:lnTo>
                    <a:lnTo>
                      <a:pt x="1174" y="1441"/>
                    </a:lnTo>
                    <a:lnTo>
                      <a:pt x="1180" y="1447"/>
                    </a:lnTo>
                    <a:lnTo>
                      <a:pt x="1184" y="1453"/>
                    </a:lnTo>
                    <a:lnTo>
                      <a:pt x="1190" y="14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16" name="Freeform 73">
                <a:extLst>
                  <a:ext uri="{FF2B5EF4-FFF2-40B4-BE49-F238E27FC236}">
                    <a16:creationId xmlns:a16="http://schemas.microsoft.com/office/drawing/2014/main" id="{660E36FD-D566-1D4D-9728-4517D078897B}"/>
                  </a:ext>
                </a:extLst>
              </p:cNvPr>
              <p:cNvSpPr>
                <a:spLocks/>
              </p:cNvSpPr>
              <p:nvPr/>
            </p:nvSpPr>
            <p:spPr bwMode="auto">
              <a:xfrm>
                <a:off x="4069" y="3192"/>
                <a:ext cx="195" cy="152"/>
              </a:xfrm>
              <a:custGeom>
                <a:avLst/>
                <a:gdLst>
                  <a:gd name="T0" fmla="*/ 0 w 583"/>
                  <a:gd name="T1" fmla="*/ 0 h 455"/>
                  <a:gd name="T2" fmla="*/ 0 w 583"/>
                  <a:gd name="T3" fmla="*/ 0 h 455"/>
                  <a:gd name="T4" fmla="*/ 0 w 583"/>
                  <a:gd name="T5" fmla="*/ 0 h 455"/>
                  <a:gd name="T6" fmla="*/ 0 w 583"/>
                  <a:gd name="T7" fmla="*/ 0 h 455"/>
                  <a:gd name="T8" fmla="*/ 0 w 583"/>
                  <a:gd name="T9" fmla="*/ 0 h 455"/>
                  <a:gd name="T10" fmla="*/ 0 w 583"/>
                  <a:gd name="T11" fmla="*/ 0 h 455"/>
                  <a:gd name="T12" fmla="*/ 0 w 583"/>
                  <a:gd name="T13" fmla="*/ 0 h 455"/>
                  <a:gd name="T14" fmla="*/ 0 w 583"/>
                  <a:gd name="T15" fmla="*/ 0 h 455"/>
                  <a:gd name="T16" fmla="*/ 0 w 583"/>
                  <a:gd name="T17" fmla="*/ 0 h 455"/>
                  <a:gd name="T18" fmla="*/ 0 w 583"/>
                  <a:gd name="T19" fmla="*/ 0 h 455"/>
                  <a:gd name="T20" fmla="*/ 0 w 583"/>
                  <a:gd name="T21" fmla="*/ 0 h 455"/>
                  <a:gd name="T22" fmla="*/ 0 w 583"/>
                  <a:gd name="T23" fmla="*/ 0 h 455"/>
                  <a:gd name="T24" fmla="*/ 0 w 583"/>
                  <a:gd name="T25" fmla="*/ 0 h 455"/>
                  <a:gd name="T26" fmla="*/ 0 w 583"/>
                  <a:gd name="T27" fmla="*/ 0 h 455"/>
                  <a:gd name="T28" fmla="*/ 0 w 583"/>
                  <a:gd name="T29" fmla="*/ 0 h 455"/>
                  <a:gd name="T30" fmla="*/ 0 w 583"/>
                  <a:gd name="T31" fmla="*/ 0 h 455"/>
                  <a:gd name="T32" fmla="*/ 0 w 583"/>
                  <a:gd name="T33" fmla="*/ 0 h 455"/>
                  <a:gd name="T34" fmla="*/ 0 w 583"/>
                  <a:gd name="T35" fmla="*/ 0 h 455"/>
                  <a:gd name="T36" fmla="*/ 0 w 583"/>
                  <a:gd name="T37" fmla="*/ 0 h 455"/>
                  <a:gd name="T38" fmla="*/ 0 w 583"/>
                  <a:gd name="T39" fmla="*/ 0 h 455"/>
                  <a:gd name="T40" fmla="*/ 0 w 583"/>
                  <a:gd name="T41" fmla="*/ 0 h 455"/>
                  <a:gd name="T42" fmla="*/ 0 w 583"/>
                  <a:gd name="T43" fmla="*/ 0 h 455"/>
                  <a:gd name="T44" fmla="*/ 0 w 583"/>
                  <a:gd name="T45" fmla="*/ 0 h 455"/>
                  <a:gd name="T46" fmla="*/ 0 w 583"/>
                  <a:gd name="T47" fmla="*/ 0 h 455"/>
                  <a:gd name="T48" fmla="*/ 0 w 583"/>
                  <a:gd name="T49" fmla="*/ 0 h 455"/>
                  <a:gd name="T50" fmla="*/ 0 w 583"/>
                  <a:gd name="T51" fmla="*/ 0 h 455"/>
                  <a:gd name="T52" fmla="*/ 0 w 583"/>
                  <a:gd name="T53" fmla="*/ 0 h 455"/>
                  <a:gd name="T54" fmla="*/ 0 w 583"/>
                  <a:gd name="T55" fmla="*/ 0 h 455"/>
                  <a:gd name="T56" fmla="*/ 0 w 583"/>
                  <a:gd name="T57" fmla="*/ 0 h 455"/>
                  <a:gd name="T58" fmla="*/ 0 w 583"/>
                  <a:gd name="T59" fmla="*/ 0 h 455"/>
                  <a:gd name="T60" fmla="*/ 0 w 583"/>
                  <a:gd name="T61" fmla="*/ 0 h 455"/>
                  <a:gd name="T62" fmla="*/ 0 w 583"/>
                  <a:gd name="T63" fmla="*/ 0 h 455"/>
                  <a:gd name="T64" fmla="*/ 0 w 583"/>
                  <a:gd name="T65" fmla="*/ 0 h 455"/>
                  <a:gd name="T66" fmla="*/ 0 w 583"/>
                  <a:gd name="T67" fmla="*/ 0 h 455"/>
                  <a:gd name="T68" fmla="*/ 0 w 583"/>
                  <a:gd name="T69" fmla="*/ 0 h 45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83"/>
                  <a:gd name="T106" fmla="*/ 0 h 455"/>
                  <a:gd name="T107" fmla="*/ 583 w 583"/>
                  <a:gd name="T108" fmla="*/ 455 h 455"/>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83" h="455">
                    <a:moveTo>
                      <a:pt x="0" y="213"/>
                    </a:moveTo>
                    <a:lnTo>
                      <a:pt x="2" y="185"/>
                    </a:lnTo>
                    <a:lnTo>
                      <a:pt x="8" y="156"/>
                    </a:lnTo>
                    <a:lnTo>
                      <a:pt x="15" y="139"/>
                    </a:lnTo>
                    <a:lnTo>
                      <a:pt x="24" y="121"/>
                    </a:lnTo>
                    <a:lnTo>
                      <a:pt x="35" y="104"/>
                    </a:lnTo>
                    <a:lnTo>
                      <a:pt x="40" y="99"/>
                    </a:lnTo>
                    <a:lnTo>
                      <a:pt x="43" y="93"/>
                    </a:lnTo>
                    <a:lnTo>
                      <a:pt x="47" y="89"/>
                    </a:lnTo>
                    <a:lnTo>
                      <a:pt x="51" y="85"/>
                    </a:lnTo>
                    <a:lnTo>
                      <a:pt x="56" y="80"/>
                    </a:lnTo>
                    <a:lnTo>
                      <a:pt x="60" y="76"/>
                    </a:lnTo>
                    <a:lnTo>
                      <a:pt x="66" y="72"/>
                    </a:lnTo>
                    <a:lnTo>
                      <a:pt x="70" y="67"/>
                    </a:lnTo>
                    <a:lnTo>
                      <a:pt x="76" y="63"/>
                    </a:lnTo>
                    <a:lnTo>
                      <a:pt x="82" y="59"/>
                    </a:lnTo>
                    <a:lnTo>
                      <a:pt x="88" y="54"/>
                    </a:lnTo>
                    <a:lnTo>
                      <a:pt x="95" y="51"/>
                    </a:lnTo>
                    <a:lnTo>
                      <a:pt x="108" y="43"/>
                    </a:lnTo>
                    <a:lnTo>
                      <a:pt x="124" y="35"/>
                    </a:lnTo>
                    <a:lnTo>
                      <a:pt x="140" y="28"/>
                    </a:lnTo>
                    <a:lnTo>
                      <a:pt x="158" y="21"/>
                    </a:lnTo>
                    <a:lnTo>
                      <a:pt x="177" y="15"/>
                    </a:lnTo>
                    <a:lnTo>
                      <a:pt x="197" y="9"/>
                    </a:lnTo>
                    <a:lnTo>
                      <a:pt x="219" y="5"/>
                    </a:lnTo>
                    <a:lnTo>
                      <a:pt x="242" y="0"/>
                    </a:lnTo>
                    <a:lnTo>
                      <a:pt x="265" y="9"/>
                    </a:lnTo>
                    <a:lnTo>
                      <a:pt x="276" y="15"/>
                    </a:lnTo>
                    <a:lnTo>
                      <a:pt x="286" y="21"/>
                    </a:lnTo>
                    <a:lnTo>
                      <a:pt x="297" y="28"/>
                    </a:lnTo>
                    <a:lnTo>
                      <a:pt x="309" y="35"/>
                    </a:lnTo>
                    <a:lnTo>
                      <a:pt x="322" y="44"/>
                    </a:lnTo>
                    <a:lnTo>
                      <a:pt x="328" y="48"/>
                    </a:lnTo>
                    <a:lnTo>
                      <a:pt x="335" y="53"/>
                    </a:lnTo>
                    <a:lnTo>
                      <a:pt x="343" y="57"/>
                    </a:lnTo>
                    <a:lnTo>
                      <a:pt x="350" y="63"/>
                    </a:lnTo>
                    <a:lnTo>
                      <a:pt x="356" y="67"/>
                    </a:lnTo>
                    <a:lnTo>
                      <a:pt x="363" y="73"/>
                    </a:lnTo>
                    <a:lnTo>
                      <a:pt x="372" y="77"/>
                    </a:lnTo>
                    <a:lnTo>
                      <a:pt x="379" y="83"/>
                    </a:lnTo>
                    <a:lnTo>
                      <a:pt x="386" y="89"/>
                    </a:lnTo>
                    <a:lnTo>
                      <a:pt x="394" y="93"/>
                    </a:lnTo>
                    <a:lnTo>
                      <a:pt x="401" y="99"/>
                    </a:lnTo>
                    <a:lnTo>
                      <a:pt x="410" y="105"/>
                    </a:lnTo>
                    <a:lnTo>
                      <a:pt x="417" y="111"/>
                    </a:lnTo>
                    <a:lnTo>
                      <a:pt x="424" y="117"/>
                    </a:lnTo>
                    <a:lnTo>
                      <a:pt x="431" y="123"/>
                    </a:lnTo>
                    <a:lnTo>
                      <a:pt x="439" y="127"/>
                    </a:lnTo>
                    <a:lnTo>
                      <a:pt x="447" y="133"/>
                    </a:lnTo>
                    <a:lnTo>
                      <a:pt x="455" y="139"/>
                    </a:lnTo>
                    <a:lnTo>
                      <a:pt x="462" y="144"/>
                    </a:lnTo>
                    <a:lnTo>
                      <a:pt x="469" y="150"/>
                    </a:lnTo>
                    <a:lnTo>
                      <a:pt x="477" y="155"/>
                    </a:lnTo>
                    <a:lnTo>
                      <a:pt x="482" y="160"/>
                    </a:lnTo>
                    <a:lnTo>
                      <a:pt x="490" y="165"/>
                    </a:lnTo>
                    <a:lnTo>
                      <a:pt x="497" y="171"/>
                    </a:lnTo>
                    <a:lnTo>
                      <a:pt x="503" y="175"/>
                    </a:lnTo>
                    <a:lnTo>
                      <a:pt x="510" y="181"/>
                    </a:lnTo>
                    <a:lnTo>
                      <a:pt x="516" y="185"/>
                    </a:lnTo>
                    <a:lnTo>
                      <a:pt x="522" y="190"/>
                    </a:lnTo>
                    <a:lnTo>
                      <a:pt x="533" y="198"/>
                    </a:lnTo>
                    <a:lnTo>
                      <a:pt x="544" y="207"/>
                    </a:lnTo>
                    <a:lnTo>
                      <a:pt x="554" y="214"/>
                    </a:lnTo>
                    <a:lnTo>
                      <a:pt x="562" y="220"/>
                    </a:lnTo>
                    <a:lnTo>
                      <a:pt x="568" y="226"/>
                    </a:lnTo>
                    <a:lnTo>
                      <a:pt x="579" y="233"/>
                    </a:lnTo>
                    <a:lnTo>
                      <a:pt x="583" y="236"/>
                    </a:lnTo>
                    <a:lnTo>
                      <a:pt x="386" y="455"/>
                    </a:lnTo>
                    <a:lnTo>
                      <a:pt x="0" y="213"/>
                    </a:lnTo>
                    <a:close/>
                  </a:path>
                </a:pathLst>
              </a:custGeom>
              <a:solidFill>
                <a:srgbClr val="42754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17" name="Freeform 74">
                <a:extLst>
                  <a:ext uri="{FF2B5EF4-FFF2-40B4-BE49-F238E27FC236}">
                    <a16:creationId xmlns:a16="http://schemas.microsoft.com/office/drawing/2014/main" id="{A1C51D2C-B1D0-2043-BB64-B9982EC6DEA2}"/>
                  </a:ext>
                </a:extLst>
              </p:cNvPr>
              <p:cNvSpPr>
                <a:spLocks/>
              </p:cNvSpPr>
              <p:nvPr/>
            </p:nvSpPr>
            <p:spPr bwMode="auto">
              <a:xfrm>
                <a:off x="4193" y="3271"/>
                <a:ext cx="99" cy="127"/>
              </a:xfrm>
              <a:custGeom>
                <a:avLst/>
                <a:gdLst>
                  <a:gd name="T0" fmla="*/ 0 w 297"/>
                  <a:gd name="T1" fmla="*/ 0 h 380"/>
                  <a:gd name="T2" fmla="*/ 0 w 297"/>
                  <a:gd name="T3" fmla="*/ 0 h 380"/>
                  <a:gd name="T4" fmla="*/ 0 w 297"/>
                  <a:gd name="T5" fmla="*/ 0 h 380"/>
                  <a:gd name="T6" fmla="*/ 0 w 297"/>
                  <a:gd name="T7" fmla="*/ 0 h 380"/>
                  <a:gd name="T8" fmla="*/ 0 w 297"/>
                  <a:gd name="T9" fmla="*/ 0 h 380"/>
                  <a:gd name="T10" fmla="*/ 0 w 297"/>
                  <a:gd name="T11" fmla="*/ 0 h 380"/>
                  <a:gd name="T12" fmla="*/ 0 60000 65536"/>
                  <a:gd name="T13" fmla="*/ 0 60000 65536"/>
                  <a:gd name="T14" fmla="*/ 0 60000 65536"/>
                  <a:gd name="T15" fmla="*/ 0 60000 65536"/>
                  <a:gd name="T16" fmla="*/ 0 60000 65536"/>
                  <a:gd name="T17" fmla="*/ 0 60000 65536"/>
                  <a:gd name="T18" fmla="*/ 0 w 297"/>
                  <a:gd name="T19" fmla="*/ 0 h 380"/>
                  <a:gd name="T20" fmla="*/ 297 w 297"/>
                  <a:gd name="T21" fmla="*/ 380 h 380"/>
                </a:gdLst>
                <a:ahLst/>
                <a:cxnLst>
                  <a:cxn ang="T12">
                    <a:pos x="T0" y="T1"/>
                  </a:cxn>
                  <a:cxn ang="T13">
                    <a:pos x="T2" y="T3"/>
                  </a:cxn>
                  <a:cxn ang="T14">
                    <a:pos x="T4" y="T5"/>
                  </a:cxn>
                  <a:cxn ang="T15">
                    <a:pos x="T6" y="T7"/>
                  </a:cxn>
                  <a:cxn ang="T16">
                    <a:pos x="T8" y="T9"/>
                  </a:cxn>
                  <a:cxn ang="T17">
                    <a:pos x="T10" y="T11"/>
                  </a:cxn>
                </a:cxnLst>
                <a:rect l="T18" t="T19" r="T20" b="T21"/>
                <a:pathLst>
                  <a:path w="297" h="380">
                    <a:moveTo>
                      <a:pt x="0" y="200"/>
                    </a:moveTo>
                    <a:lnTo>
                      <a:pt x="209" y="0"/>
                    </a:lnTo>
                    <a:lnTo>
                      <a:pt x="297" y="165"/>
                    </a:lnTo>
                    <a:lnTo>
                      <a:pt x="129" y="380"/>
                    </a:lnTo>
                    <a:lnTo>
                      <a:pt x="0" y="200"/>
                    </a:lnTo>
                    <a:close/>
                  </a:path>
                </a:pathLst>
              </a:custGeom>
              <a:solidFill>
                <a:srgbClr val="12521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18" name="Freeform 75">
                <a:extLst>
                  <a:ext uri="{FF2B5EF4-FFF2-40B4-BE49-F238E27FC236}">
                    <a16:creationId xmlns:a16="http://schemas.microsoft.com/office/drawing/2014/main" id="{C11B476D-5E99-A04C-B9CD-F2D089BDBA1B}"/>
                  </a:ext>
                </a:extLst>
              </p:cNvPr>
              <p:cNvSpPr>
                <a:spLocks/>
              </p:cNvSpPr>
              <p:nvPr/>
            </p:nvSpPr>
            <p:spPr bwMode="auto">
              <a:xfrm>
                <a:off x="4236" y="3324"/>
                <a:ext cx="150" cy="91"/>
              </a:xfrm>
              <a:custGeom>
                <a:avLst/>
                <a:gdLst>
                  <a:gd name="T0" fmla="*/ 0 w 449"/>
                  <a:gd name="T1" fmla="*/ 0 h 272"/>
                  <a:gd name="T2" fmla="*/ 0 w 449"/>
                  <a:gd name="T3" fmla="*/ 0 h 272"/>
                  <a:gd name="T4" fmla="*/ 0 w 449"/>
                  <a:gd name="T5" fmla="*/ 0 h 272"/>
                  <a:gd name="T6" fmla="*/ 0 w 449"/>
                  <a:gd name="T7" fmla="*/ 0 h 272"/>
                  <a:gd name="T8" fmla="*/ 0 w 449"/>
                  <a:gd name="T9" fmla="*/ 0 h 272"/>
                  <a:gd name="T10" fmla="*/ 0 w 449"/>
                  <a:gd name="T11" fmla="*/ 0 h 272"/>
                  <a:gd name="T12" fmla="*/ 0 w 449"/>
                  <a:gd name="T13" fmla="*/ 0 h 272"/>
                  <a:gd name="T14" fmla="*/ 0 60000 65536"/>
                  <a:gd name="T15" fmla="*/ 0 60000 65536"/>
                  <a:gd name="T16" fmla="*/ 0 60000 65536"/>
                  <a:gd name="T17" fmla="*/ 0 60000 65536"/>
                  <a:gd name="T18" fmla="*/ 0 60000 65536"/>
                  <a:gd name="T19" fmla="*/ 0 60000 65536"/>
                  <a:gd name="T20" fmla="*/ 0 60000 65536"/>
                  <a:gd name="T21" fmla="*/ 0 w 449"/>
                  <a:gd name="T22" fmla="*/ 0 h 272"/>
                  <a:gd name="T23" fmla="*/ 449 w 449"/>
                  <a:gd name="T24" fmla="*/ 272 h 27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49" h="272">
                    <a:moveTo>
                      <a:pt x="0" y="65"/>
                    </a:moveTo>
                    <a:lnTo>
                      <a:pt x="51" y="0"/>
                    </a:lnTo>
                    <a:lnTo>
                      <a:pt x="337" y="154"/>
                    </a:lnTo>
                    <a:lnTo>
                      <a:pt x="449" y="271"/>
                    </a:lnTo>
                    <a:lnTo>
                      <a:pt x="385" y="272"/>
                    </a:lnTo>
                    <a:lnTo>
                      <a:pt x="0" y="65"/>
                    </a:lnTo>
                    <a:close/>
                  </a:path>
                </a:pathLst>
              </a:custGeom>
              <a:solidFill>
                <a:srgbClr val="F2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19" name="Freeform 76">
                <a:extLst>
                  <a:ext uri="{FF2B5EF4-FFF2-40B4-BE49-F238E27FC236}">
                    <a16:creationId xmlns:a16="http://schemas.microsoft.com/office/drawing/2014/main" id="{E5CDFAF9-290C-8A47-A5B9-59D7F75E8AAA}"/>
                  </a:ext>
                </a:extLst>
              </p:cNvPr>
              <p:cNvSpPr>
                <a:spLocks/>
              </p:cNvSpPr>
              <p:nvPr/>
            </p:nvSpPr>
            <p:spPr bwMode="auto">
              <a:xfrm>
                <a:off x="4069" y="3262"/>
                <a:ext cx="302" cy="187"/>
              </a:xfrm>
              <a:custGeom>
                <a:avLst/>
                <a:gdLst>
                  <a:gd name="T0" fmla="*/ 0 w 905"/>
                  <a:gd name="T1" fmla="*/ 0 h 562"/>
                  <a:gd name="T2" fmla="*/ 0 w 905"/>
                  <a:gd name="T3" fmla="*/ 0 h 562"/>
                  <a:gd name="T4" fmla="*/ 0 w 905"/>
                  <a:gd name="T5" fmla="*/ 0 h 562"/>
                  <a:gd name="T6" fmla="*/ 0 w 905"/>
                  <a:gd name="T7" fmla="*/ 0 h 562"/>
                  <a:gd name="T8" fmla="*/ 0 w 905"/>
                  <a:gd name="T9" fmla="*/ 0 h 562"/>
                  <a:gd name="T10" fmla="*/ 0 w 905"/>
                  <a:gd name="T11" fmla="*/ 0 h 562"/>
                  <a:gd name="T12" fmla="*/ 0 w 905"/>
                  <a:gd name="T13" fmla="*/ 0 h 562"/>
                  <a:gd name="T14" fmla="*/ 0 w 905"/>
                  <a:gd name="T15" fmla="*/ 0 h 562"/>
                  <a:gd name="T16" fmla="*/ 0 w 905"/>
                  <a:gd name="T17" fmla="*/ 0 h 562"/>
                  <a:gd name="T18" fmla="*/ 0 w 905"/>
                  <a:gd name="T19" fmla="*/ 0 h 562"/>
                  <a:gd name="T20" fmla="*/ 0 w 905"/>
                  <a:gd name="T21" fmla="*/ 0 h 562"/>
                  <a:gd name="T22" fmla="*/ 0 w 905"/>
                  <a:gd name="T23" fmla="*/ 0 h 562"/>
                  <a:gd name="T24" fmla="*/ 0 w 905"/>
                  <a:gd name="T25" fmla="*/ 0 h 562"/>
                  <a:gd name="T26" fmla="*/ 0 w 905"/>
                  <a:gd name="T27" fmla="*/ 0 h 562"/>
                  <a:gd name="T28" fmla="*/ 0 w 905"/>
                  <a:gd name="T29" fmla="*/ 0 h 562"/>
                  <a:gd name="T30" fmla="*/ 0 w 905"/>
                  <a:gd name="T31" fmla="*/ 0 h 562"/>
                  <a:gd name="T32" fmla="*/ 0 w 905"/>
                  <a:gd name="T33" fmla="*/ 0 h 562"/>
                  <a:gd name="T34" fmla="*/ 0 w 905"/>
                  <a:gd name="T35" fmla="*/ 0 h 562"/>
                  <a:gd name="T36" fmla="*/ 0 w 905"/>
                  <a:gd name="T37" fmla="*/ 0 h 562"/>
                  <a:gd name="T38" fmla="*/ 0 w 905"/>
                  <a:gd name="T39" fmla="*/ 0 h 5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05"/>
                  <a:gd name="T61" fmla="*/ 0 h 562"/>
                  <a:gd name="T62" fmla="*/ 905 w 905"/>
                  <a:gd name="T63" fmla="*/ 562 h 56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05" h="562">
                    <a:moveTo>
                      <a:pt x="554" y="186"/>
                    </a:moveTo>
                    <a:lnTo>
                      <a:pt x="503" y="184"/>
                    </a:lnTo>
                    <a:lnTo>
                      <a:pt x="453" y="228"/>
                    </a:lnTo>
                    <a:lnTo>
                      <a:pt x="462" y="314"/>
                    </a:lnTo>
                    <a:lnTo>
                      <a:pt x="528" y="343"/>
                    </a:lnTo>
                    <a:lnTo>
                      <a:pt x="493" y="388"/>
                    </a:lnTo>
                    <a:lnTo>
                      <a:pt x="380" y="219"/>
                    </a:lnTo>
                    <a:lnTo>
                      <a:pt x="0" y="0"/>
                    </a:lnTo>
                    <a:lnTo>
                      <a:pt x="83" y="212"/>
                    </a:lnTo>
                    <a:lnTo>
                      <a:pt x="520" y="435"/>
                    </a:lnTo>
                    <a:lnTo>
                      <a:pt x="567" y="349"/>
                    </a:lnTo>
                    <a:lnTo>
                      <a:pt x="654" y="396"/>
                    </a:lnTo>
                    <a:lnTo>
                      <a:pt x="565" y="546"/>
                    </a:lnTo>
                    <a:lnTo>
                      <a:pt x="635" y="562"/>
                    </a:lnTo>
                    <a:lnTo>
                      <a:pt x="712" y="422"/>
                    </a:lnTo>
                    <a:lnTo>
                      <a:pt x="779" y="458"/>
                    </a:lnTo>
                    <a:lnTo>
                      <a:pt x="905" y="441"/>
                    </a:lnTo>
                    <a:lnTo>
                      <a:pt x="503" y="253"/>
                    </a:lnTo>
                    <a:lnTo>
                      <a:pt x="554" y="18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20" name="Freeform 77">
                <a:extLst>
                  <a:ext uri="{FF2B5EF4-FFF2-40B4-BE49-F238E27FC236}">
                    <a16:creationId xmlns:a16="http://schemas.microsoft.com/office/drawing/2014/main" id="{462ABB16-7675-D84C-9B2E-4CE5D15EC02E}"/>
                  </a:ext>
                </a:extLst>
              </p:cNvPr>
              <p:cNvSpPr>
                <a:spLocks/>
              </p:cNvSpPr>
              <p:nvPr/>
            </p:nvSpPr>
            <p:spPr bwMode="auto">
              <a:xfrm>
                <a:off x="4329" y="3393"/>
                <a:ext cx="142" cy="184"/>
              </a:xfrm>
              <a:custGeom>
                <a:avLst/>
                <a:gdLst>
                  <a:gd name="T0" fmla="*/ 0 w 427"/>
                  <a:gd name="T1" fmla="*/ 0 h 552"/>
                  <a:gd name="T2" fmla="*/ 0 w 427"/>
                  <a:gd name="T3" fmla="*/ 0 h 552"/>
                  <a:gd name="T4" fmla="*/ 0 w 427"/>
                  <a:gd name="T5" fmla="*/ 0 h 552"/>
                  <a:gd name="T6" fmla="*/ 0 w 427"/>
                  <a:gd name="T7" fmla="*/ 0 h 552"/>
                  <a:gd name="T8" fmla="*/ 0 w 427"/>
                  <a:gd name="T9" fmla="*/ 0 h 552"/>
                  <a:gd name="T10" fmla="*/ 0 w 427"/>
                  <a:gd name="T11" fmla="*/ 0 h 552"/>
                  <a:gd name="T12" fmla="*/ 0 w 427"/>
                  <a:gd name="T13" fmla="*/ 0 h 552"/>
                  <a:gd name="T14" fmla="*/ 0 60000 65536"/>
                  <a:gd name="T15" fmla="*/ 0 60000 65536"/>
                  <a:gd name="T16" fmla="*/ 0 60000 65536"/>
                  <a:gd name="T17" fmla="*/ 0 60000 65536"/>
                  <a:gd name="T18" fmla="*/ 0 60000 65536"/>
                  <a:gd name="T19" fmla="*/ 0 60000 65536"/>
                  <a:gd name="T20" fmla="*/ 0 60000 65536"/>
                  <a:gd name="T21" fmla="*/ 0 w 427"/>
                  <a:gd name="T22" fmla="*/ 0 h 552"/>
                  <a:gd name="T23" fmla="*/ 427 w 427"/>
                  <a:gd name="T24" fmla="*/ 552 h 5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7" h="552">
                    <a:moveTo>
                      <a:pt x="0" y="63"/>
                    </a:moveTo>
                    <a:lnTo>
                      <a:pt x="427" y="0"/>
                    </a:lnTo>
                    <a:lnTo>
                      <a:pt x="280" y="507"/>
                    </a:lnTo>
                    <a:lnTo>
                      <a:pt x="98" y="552"/>
                    </a:lnTo>
                    <a:lnTo>
                      <a:pt x="82" y="203"/>
                    </a:lnTo>
                    <a:lnTo>
                      <a:pt x="0" y="63"/>
                    </a:lnTo>
                    <a:close/>
                  </a:path>
                </a:pathLst>
              </a:custGeom>
              <a:solidFill>
                <a:srgbClr val="89D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21" name="Freeform 78">
                <a:extLst>
                  <a:ext uri="{FF2B5EF4-FFF2-40B4-BE49-F238E27FC236}">
                    <a16:creationId xmlns:a16="http://schemas.microsoft.com/office/drawing/2014/main" id="{E6A418B6-54E9-294D-9AA9-B8439E01A139}"/>
                  </a:ext>
                </a:extLst>
              </p:cNvPr>
              <p:cNvSpPr>
                <a:spLocks/>
              </p:cNvSpPr>
              <p:nvPr/>
            </p:nvSpPr>
            <p:spPr bwMode="auto">
              <a:xfrm>
                <a:off x="4413" y="3221"/>
                <a:ext cx="112" cy="351"/>
              </a:xfrm>
              <a:custGeom>
                <a:avLst/>
                <a:gdLst>
                  <a:gd name="T0" fmla="*/ 0 w 338"/>
                  <a:gd name="T1" fmla="*/ 0 h 1055"/>
                  <a:gd name="T2" fmla="*/ 0 w 338"/>
                  <a:gd name="T3" fmla="*/ 0 h 1055"/>
                  <a:gd name="T4" fmla="*/ 0 w 338"/>
                  <a:gd name="T5" fmla="*/ 0 h 1055"/>
                  <a:gd name="T6" fmla="*/ 0 w 338"/>
                  <a:gd name="T7" fmla="*/ 0 h 1055"/>
                  <a:gd name="T8" fmla="*/ 0 w 338"/>
                  <a:gd name="T9" fmla="*/ 0 h 1055"/>
                  <a:gd name="T10" fmla="*/ 0 w 338"/>
                  <a:gd name="T11" fmla="*/ 0 h 1055"/>
                  <a:gd name="T12" fmla="*/ 0 60000 65536"/>
                  <a:gd name="T13" fmla="*/ 0 60000 65536"/>
                  <a:gd name="T14" fmla="*/ 0 60000 65536"/>
                  <a:gd name="T15" fmla="*/ 0 60000 65536"/>
                  <a:gd name="T16" fmla="*/ 0 60000 65536"/>
                  <a:gd name="T17" fmla="*/ 0 60000 65536"/>
                  <a:gd name="T18" fmla="*/ 0 w 338"/>
                  <a:gd name="T19" fmla="*/ 0 h 1055"/>
                  <a:gd name="T20" fmla="*/ 338 w 338"/>
                  <a:gd name="T21" fmla="*/ 1055 h 1055"/>
                </a:gdLst>
                <a:ahLst/>
                <a:cxnLst>
                  <a:cxn ang="T12">
                    <a:pos x="T0" y="T1"/>
                  </a:cxn>
                  <a:cxn ang="T13">
                    <a:pos x="T2" y="T3"/>
                  </a:cxn>
                  <a:cxn ang="T14">
                    <a:pos x="T4" y="T5"/>
                  </a:cxn>
                  <a:cxn ang="T15">
                    <a:pos x="T6" y="T7"/>
                  </a:cxn>
                  <a:cxn ang="T16">
                    <a:pos x="T8" y="T9"/>
                  </a:cxn>
                  <a:cxn ang="T17">
                    <a:pos x="T10" y="T11"/>
                  </a:cxn>
                </a:cxnLst>
                <a:rect l="T18" t="T19" r="T20" b="T21"/>
                <a:pathLst>
                  <a:path w="338" h="1055">
                    <a:moveTo>
                      <a:pt x="0" y="1055"/>
                    </a:moveTo>
                    <a:lnTo>
                      <a:pt x="80" y="1037"/>
                    </a:lnTo>
                    <a:lnTo>
                      <a:pt x="338" y="0"/>
                    </a:lnTo>
                    <a:lnTo>
                      <a:pt x="229" y="49"/>
                    </a:lnTo>
                    <a:lnTo>
                      <a:pt x="0" y="105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22" name="Freeform 79">
                <a:extLst>
                  <a:ext uri="{FF2B5EF4-FFF2-40B4-BE49-F238E27FC236}">
                    <a16:creationId xmlns:a16="http://schemas.microsoft.com/office/drawing/2014/main" id="{64D8A968-EC63-C646-B4EC-46154FC06E65}"/>
                  </a:ext>
                </a:extLst>
              </p:cNvPr>
              <p:cNvSpPr>
                <a:spLocks/>
              </p:cNvSpPr>
              <p:nvPr/>
            </p:nvSpPr>
            <p:spPr bwMode="auto">
              <a:xfrm>
                <a:off x="4188" y="3552"/>
                <a:ext cx="255" cy="99"/>
              </a:xfrm>
              <a:custGeom>
                <a:avLst/>
                <a:gdLst>
                  <a:gd name="T0" fmla="*/ 0 w 765"/>
                  <a:gd name="T1" fmla="*/ 0 h 298"/>
                  <a:gd name="T2" fmla="*/ 0 w 765"/>
                  <a:gd name="T3" fmla="*/ 0 h 298"/>
                  <a:gd name="T4" fmla="*/ 0 w 765"/>
                  <a:gd name="T5" fmla="*/ 0 h 298"/>
                  <a:gd name="T6" fmla="*/ 0 w 765"/>
                  <a:gd name="T7" fmla="*/ 0 h 298"/>
                  <a:gd name="T8" fmla="*/ 0 w 765"/>
                  <a:gd name="T9" fmla="*/ 0 h 298"/>
                  <a:gd name="T10" fmla="*/ 0 w 765"/>
                  <a:gd name="T11" fmla="*/ 0 h 298"/>
                  <a:gd name="T12" fmla="*/ 0 60000 65536"/>
                  <a:gd name="T13" fmla="*/ 0 60000 65536"/>
                  <a:gd name="T14" fmla="*/ 0 60000 65536"/>
                  <a:gd name="T15" fmla="*/ 0 60000 65536"/>
                  <a:gd name="T16" fmla="*/ 0 60000 65536"/>
                  <a:gd name="T17" fmla="*/ 0 60000 65536"/>
                  <a:gd name="T18" fmla="*/ 0 w 765"/>
                  <a:gd name="T19" fmla="*/ 0 h 298"/>
                  <a:gd name="T20" fmla="*/ 765 w 765"/>
                  <a:gd name="T21" fmla="*/ 298 h 298"/>
                </a:gdLst>
                <a:ahLst/>
                <a:cxnLst>
                  <a:cxn ang="T12">
                    <a:pos x="T0" y="T1"/>
                  </a:cxn>
                  <a:cxn ang="T13">
                    <a:pos x="T2" y="T3"/>
                  </a:cxn>
                  <a:cxn ang="T14">
                    <a:pos x="T4" y="T5"/>
                  </a:cxn>
                  <a:cxn ang="T15">
                    <a:pos x="T6" y="T7"/>
                  </a:cxn>
                  <a:cxn ang="T16">
                    <a:pos x="T8" y="T9"/>
                  </a:cxn>
                  <a:cxn ang="T17">
                    <a:pos x="T10" y="T11"/>
                  </a:cxn>
                </a:cxnLst>
                <a:rect l="T18" t="T19" r="T20" b="T21"/>
                <a:pathLst>
                  <a:path w="765" h="298">
                    <a:moveTo>
                      <a:pt x="34" y="214"/>
                    </a:moveTo>
                    <a:lnTo>
                      <a:pt x="765" y="0"/>
                    </a:lnTo>
                    <a:lnTo>
                      <a:pt x="747" y="67"/>
                    </a:lnTo>
                    <a:lnTo>
                      <a:pt x="0" y="298"/>
                    </a:lnTo>
                    <a:lnTo>
                      <a:pt x="34" y="214"/>
                    </a:lnTo>
                    <a:close/>
                  </a:path>
                </a:pathLst>
              </a:custGeom>
              <a:solidFill>
                <a:srgbClr val="EF66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23" name="Freeform 80">
                <a:extLst>
                  <a:ext uri="{FF2B5EF4-FFF2-40B4-BE49-F238E27FC236}">
                    <a16:creationId xmlns:a16="http://schemas.microsoft.com/office/drawing/2014/main" id="{AA31CE0B-6CD5-4D4A-ADFA-7192EAF544A3}"/>
                  </a:ext>
                </a:extLst>
              </p:cNvPr>
              <p:cNvSpPr>
                <a:spLocks/>
              </p:cNvSpPr>
              <p:nvPr/>
            </p:nvSpPr>
            <p:spPr bwMode="auto">
              <a:xfrm>
                <a:off x="4670" y="2951"/>
                <a:ext cx="372" cy="361"/>
              </a:xfrm>
              <a:custGeom>
                <a:avLst/>
                <a:gdLst>
                  <a:gd name="T0" fmla="*/ 0 w 1115"/>
                  <a:gd name="T1" fmla="*/ 0 h 1083"/>
                  <a:gd name="T2" fmla="*/ 0 w 1115"/>
                  <a:gd name="T3" fmla="*/ 0 h 1083"/>
                  <a:gd name="T4" fmla="*/ 0 w 1115"/>
                  <a:gd name="T5" fmla="*/ 0 h 1083"/>
                  <a:gd name="T6" fmla="*/ 0 w 1115"/>
                  <a:gd name="T7" fmla="*/ 0 h 1083"/>
                  <a:gd name="T8" fmla="*/ 0 w 1115"/>
                  <a:gd name="T9" fmla="*/ 0 h 1083"/>
                  <a:gd name="T10" fmla="*/ 0 w 1115"/>
                  <a:gd name="T11" fmla="*/ 0 h 1083"/>
                  <a:gd name="T12" fmla="*/ 0 w 1115"/>
                  <a:gd name="T13" fmla="*/ 0 h 1083"/>
                  <a:gd name="T14" fmla="*/ 0 w 1115"/>
                  <a:gd name="T15" fmla="*/ 0 h 1083"/>
                  <a:gd name="T16" fmla="*/ 0 w 1115"/>
                  <a:gd name="T17" fmla="*/ 0 h 1083"/>
                  <a:gd name="T18" fmla="*/ 0 w 1115"/>
                  <a:gd name="T19" fmla="*/ 0 h 1083"/>
                  <a:gd name="T20" fmla="*/ 0 w 1115"/>
                  <a:gd name="T21" fmla="*/ 0 h 1083"/>
                  <a:gd name="T22" fmla="*/ 0 w 1115"/>
                  <a:gd name="T23" fmla="*/ 0 h 1083"/>
                  <a:gd name="T24" fmla="*/ 0 w 1115"/>
                  <a:gd name="T25" fmla="*/ 0 h 1083"/>
                  <a:gd name="T26" fmla="*/ 0 w 1115"/>
                  <a:gd name="T27" fmla="*/ 0 h 1083"/>
                  <a:gd name="T28" fmla="*/ 0 w 1115"/>
                  <a:gd name="T29" fmla="*/ 0 h 1083"/>
                  <a:gd name="T30" fmla="*/ 0 w 1115"/>
                  <a:gd name="T31" fmla="*/ 0 h 1083"/>
                  <a:gd name="T32" fmla="*/ 0 w 1115"/>
                  <a:gd name="T33" fmla="*/ 0 h 1083"/>
                  <a:gd name="T34" fmla="*/ 0 w 1115"/>
                  <a:gd name="T35" fmla="*/ 0 h 1083"/>
                  <a:gd name="T36" fmla="*/ 0 w 1115"/>
                  <a:gd name="T37" fmla="*/ 0 h 1083"/>
                  <a:gd name="T38" fmla="*/ 0 w 1115"/>
                  <a:gd name="T39" fmla="*/ 0 h 1083"/>
                  <a:gd name="T40" fmla="*/ 0 w 1115"/>
                  <a:gd name="T41" fmla="*/ 0 h 1083"/>
                  <a:gd name="T42" fmla="*/ 0 w 1115"/>
                  <a:gd name="T43" fmla="*/ 0 h 1083"/>
                  <a:gd name="T44" fmla="*/ 0 w 1115"/>
                  <a:gd name="T45" fmla="*/ 0 h 1083"/>
                  <a:gd name="T46" fmla="*/ 0 w 1115"/>
                  <a:gd name="T47" fmla="*/ 0 h 1083"/>
                  <a:gd name="T48" fmla="*/ 0 w 1115"/>
                  <a:gd name="T49" fmla="*/ 0 h 1083"/>
                  <a:gd name="T50" fmla="*/ 0 w 1115"/>
                  <a:gd name="T51" fmla="*/ 0 h 1083"/>
                  <a:gd name="T52" fmla="*/ 0 w 1115"/>
                  <a:gd name="T53" fmla="*/ 0 h 1083"/>
                  <a:gd name="T54" fmla="*/ 0 w 1115"/>
                  <a:gd name="T55" fmla="*/ 0 h 1083"/>
                  <a:gd name="T56" fmla="*/ 0 w 1115"/>
                  <a:gd name="T57" fmla="*/ 0 h 1083"/>
                  <a:gd name="T58" fmla="*/ 0 w 1115"/>
                  <a:gd name="T59" fmla="*/ 0 h 1083"/>
                  <a:gd name="T60" fmla="*/ 0 w 1115"/>
                  <a:gd name="T61" fmla="*/ 0 h 1083"/>
                  <a:gd name="T62" fmla="*/ 0 w 1115"/>
                  <a:gd name="T63" fmla="*/ 0 h 1083"/>
                  <a:gd name="T64" fmla="*/ 0 w 1115"/>
                  <a:gd name="T65" fmla="*/ 0 h 1083"/>
                  <a:gd name="T66" fmla="*/ 0 w 1115"/>
                  <a:gd name="T67" fmla="*/ 0 h 1083"/>
                  <a:gd name="T68" fmla="*/ 0 w 1115"/>
                  <a:gd name="T69" fmla="*/ 0 h 1083"/>
                  <a:gd name="T70" fmla="*/ 0 w 1115"/>
                  <a:gd name="T71" fmla="*/ 0 h 1083"/>
                  <a:gd name="T72" fmla="*/ 0 w 1115"/>
                  <a:gd name="T73" fmla="*/ 0 h 1083"/>
                  <a:gd name="T74" fmla="*/ 0 w 1115"/>
                  <a:gd name="T75" fmla="*/ 0 h 1083"/>
                  <a:gd name="T76" fmla="*/ 0 w 1115"/>
                  <a:gd name="T77" fmla="*/ 0 h 1083"/>
                  <a:gd name="T78" fmla="*/ 0 w 1115"/>
                  <a:gd name="T79" fmla="*/ 0 h 1083"/>
                  <a:gd name="T80" fmla="*/ 0 w 1115"/>
                  <a:gd name="T81" fmla="*/ 0 h 1083"/>
                  <a:gd name="T82" fmla="*/ 0 w 1115"/>
                  <a:gd name="T83" fmla="*/ 0 h 1083"/>
                  <a:gd name="T84" fmla="*/ 0 w 1115"/>
                  <a:gd name="T85" fmla="*/ 0 h 1083"/>
                  <a:gd name="T86" fmla="*/ 0 w 1115"/>
                  <a:gd name="T87" fmla="*/ 0 h 1083"/>
                  <a:gd name="T88" fmla="*/ 0 w 1115"/>
                  <a:gd name="T89" fmla="*/ 0 h 1083"/>
                  <a:gd name="T90" fmla="*/ 0 w 1115"/>
                  <a:gd name="T91" fmla="*/ 0 h 1083"/>
                  <a:gd name="T92" fmla="*/ 0 w 1115"/>
                  <a:gd name="T93" fmla="*/ 0 h 1083"/>
                  <a:gd name="T94" fmla="*/ 0 w 1115"/>
                  <a:gd name="T95" fmla="*/ 0 h 1083"/>
                  <a:gd name="T96" fmla="*/ 0 w 1115"/>
                  <a:gd name="T97" fmla="*/ 0 h 1083"/>
                  <a:gd name="T98" fmla="*/ 0 w 1115"/>
                  <a:gd name="T99" fmla="*/ 0 h 1083"/>
                  <a:gd name="T100" fmla="*/ 0 w 1115"/>
                  <a:gd name="T101" fmla="*/ 0 h 1083"/>
                  <a:gd name="T102" fmla="*/ 0 w 1115"/>
                  <a:gd name="T103" fmla="*/ 0 h 1083"/>
                  <a:gd name="T104" fmla="*/ 0 w 1115"/>
                  <a:gd name="T105" fmla="*/ 0 h 1083"/>
                  <a:gd name="T106" fmla="*/ 0 w 1115"/>
                  <a:gd name="T107" fmla="*/ 0 h 1083"/>
                  <a:gd name="T108" fmla="*/ 0 w 1115"/>
                  <a:gd name="T109" fmla="*/ 0 h 1083"/>
                  <a:gd name="T110" fmla="*/ 0 w 1115"/>
                  <a:gd name="T111" fmla="*/ 0 h 1083"/>
                  <a:gd name="T112" fmla="*/ 0 w 1115"/>
                  <a:gd name="T113" fmla="*/ 0 h 1083"/>
                  <a:gd name="T114" fmla="*/ 0 w 1115"/>
                  <a:gd name="T115" fmla="*/ 0 h 108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115"/>
                  <a:gd name="T175" fmla="*/ 0 h 1083"/>
                  <a:gd name="T176" fmla="*/ 1115 w 1115"/>
                  <a:gd name="T177" fmla="*/ 1083 h 108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115" h="1083">
                    <a:moveTo>
                      <a:pt x="476" y="269"/>
                    </a:moveTo>
                    <a:lnTo>
                      <a:pt x="480" y="262"/>
                    </a:lnTo>
                    <a:lnTo>
                      <a:pt x="486" y="256"/>
                    </a:lnTo>
                    <a:lnTo>
                      <a:pt x="494" y="247"/>
                    </a:lnTo>
                    <a:lnTo>
                      <a:pt x="498" y="243"/>
                    </a:lnTo>
                    <a:lnTo>
                      <a:pt x="504" y="238"/>
                    </a:lnTo>
                    <a:lnTo>
                      <a:pt x="508" y="234"/>
                    </a:lnTo>
                    <a:lnTo>
                      <a:pt x="514" y="231"/>
                    </a:lnTo>
                    <a:lnTo>
                      <a:pt x="527" y="224"/>
                    </a:lnTo>
                    <a:lnTo>
                      <a:pt x="542" y="218"/>
                    </a:lnTo>
                    <a:lnTo>
                      <a:pt x="575" y="218"/>
                    </a:lnTo>
                    <a:lnTo>
                      <a:pt x="593" y="224"/>
                    </a:lnTo>
                    <a:lnTo>
                      <a:pt x="612" y="234"/>
                    </a:lnTo>
                    <a:lnTo>
                      <a:pt x="622" y="243"/>
                    </a:lnTo>
                    <a:lnTo>
                      <a:pt x="632" y="251"/>
                    </a:lnTo>
                    <a:lnTo>
                      <a:pt x="636" y="257"/>
                    </a:lnTo>
                    <a:lnTo>
                      <a:pt x="642" y="263"/>
                    </a:lnTo>
                    <a:lnTo>
                      <a:pt x="648" y="269"/>
                    </a:lnTo>
                    <a:lnTo>
                      <a:pt x="652" y="276"/>
                    </a:lnTo>
                    <a:lnTo>
                      <a:pt x="664" y="291"/>
                    </a:lnTo>
                    <a:lnTo>
                      <a:pt x="674" y="308"/>
                    </a:lnTo>
                    <a:lnTo>
                      <a:pt x="686" y="327"/>
                    </a:lnTo>
                    <a:lnTo>
                      <a:pt x="696" y="349"/>
                    </a:lnTo>
                    <a:lnTo>
                      <a:pt x="606" y="349"/>
                    </a:lnTo>
                    <a:lnTo>
                      <a:pt x="610" y="314"/>
                    </a:lnTo>
                    <a:lnTo>
                      <a:pt x="609" y="301"/>
                    </a:lnTo>
                    <a:lnTo>
                      <a:pt x="603" y="292"/>
                    </a:lnTo>
                    <a:lnTo>
                      <a:pt x="598" y="288"/>
                    </a:lnTo>
                    <a:lnTo>
                      <a:pt x="591" y="286"/>
                    </a:lnTo>
                    <a:lnTo>
                      <a:pt x="574" y="286"/>
                    </a:lnTo>
                    <a:lnTo>
                      <a:pt x="281" y="821"/>
                    </a:lnTo>
                    <a:lnTo>
                      <a:pt x="288" y="815"/>
                    </a:lnTo>
                    <a:lnTo>
                      <a:pt x="297" y="806"/>
                    </a:lnTo>
                    <a:lnTo>
                      <a:pt x="303" y="802"/>
                    </a:lnTo>
                    <a:lnTo>
                      <a:pt x="309" y="796"/>
                    </a:lnTo>
                    <a:lnTo>
                      <a:pt x="316" y="789"/>
                    </a:lnTo>
                    <a:lnTo>
                      <a:pt x="323" y="782"/>
                    </a:lnTo>
                    <a:lnTo>
                      <a:pt x="332" y="774"/>
                    </a:lnTo>
                    <a:lnTo>
                      <a:pt x="341" y="766"/>
                    </a:lnTo>
                    <a:lnTo>
                      <a:pt x="346" y="761"/>
                    </a:lnTo>
                    <a:lnTo>
                      <a:pt x="351" y="757"/>
                    </a:lnTo>
                    <a:lnTo>
                      <a:pt x="355" y="752"/>
                    </a:lnTo>
                    <a:lnTo>
                      <a:pt x="361" y="747"/>
                    </a:lnTo>
                    <a:lnTo>
                      <a:pt x="367" y="742"/>
                    </a:lnTo>
                    <a:lnTo>
                      <a:pt x="373" y="738"/>
                    </a:lnTo>
                    <a:lnTo>
                      <a:pt x="379" y="732"/>
                    </a:lnTo>
                    <a:lnTo>
                      <a:pt x="383" y="726"/>
                    </a:lnTo>
                    <a:lnTo>
                      <a:pt x="390" y="720"/>
                    </a:lnTo>
                    <a:lnTo>
                      <a:pt x="396" y="716"/>
                    </a:lnTo>
                    <a:lnTo>
                      <a:pt x="402" y="710"/>
                    </a:lnTo>
                    <a:lnTo>
                      <a:pt x="408" y="704"/>
                    </a:lnTo>
                    <a:lnTo>
                      <a:pt x="415" y="697"/>
                    </a:lnTo>
                    <a:lnTo>
                      <a:pt x="421" y="691"/>
                    </a:lnTo>
                    <a:lnTo>
                      <a:pt x="428" y="685"/>
                    </a:lnTo>
                    <a:lnTo>
                      <a:pt x="434" y="680"/>
                    </a:lnTo>
                    <a:lnTo>
                      <a:pt x="441" y="672"/>
                    </a:lnTo>
                    <a:lnTo>
                      <a:pt x="448" y="666"/>
                    </a:lnTo>
                    <a:lnTo>
                      <a:pt x="456" y="659"/>
                    </a:lnTo>
                    <a:lnTo>
                      <a:pt x="462" y="653"/>
                    </a:lnTo>
                    <a:lnTo>
                      <a:pt x="469" y="646"/>
                    </a:lnTo>
                    <a:lnTo>
                      <a:pt x="478" y="639"/>
                    </a:lnTo>
                    <a:lnTo>
                      <a:pt x="485" y="632"/>
                    </a:lnTo>
                    <a:lnTo>
                      <a:pt x="492" y="626"/>
                    </a:lnTo>
                    <a:lnTo>
                      <a:pt x="499" y="618"/>
                    </a:lnTo>
                    <a:lnTo>
                      <a:pt x="507" y="611"/>
                    </a:lnTo>
                    <a:lnTo>
                      <a:pt x="514" y="604"/>
                    </a:lnTo>
                    <a:lnTo>
                      <a:pt x="523" y="597"/>
                    </a:lnTo>
                    <a:lnTo>
                      <a:pt x="530" y="589"/>
                    </a:lnTo>
                    <a:lnTo>
                      <a:pt x="537" y="582"/>
                    </a:lnTo>
                    <a:lnTo>
                      <a:pt x="546" y="573"/>
                    </a:lnTo>
                    <a:lnTo>
                      <a:pt x="553" y="566"/>
                    </a:lnTo>
                    <a:lnTo>
                      <a:pt x="562" y="559"/>
                    </a:lnTo>
                    <a:lnTo>
                      <a:pt x="569" y="550"/>
                    </a:lnTo>
                    <a:lnTo>
                      <a:pt x="578" y="543"/>
                    </a:lnTo>
                    <a:lnTo>
                      <a:pt x="585" y="535"/>
                    </a:lnTo>
                    <a:lnTo>
                      <a:pt x="594" y="527"/>
                    </a:lnTo>
                    <a:lnTo>
                      <a:pt x="603" y="519"/>
                    </a:lnTo>
                    <a:lnTo>
                      <a:pt x="610" y="511"/>
                    </a:lnTo>
                    <a:lnTo>
                      <a:pt x="619" y="503"/>
                    </a:lnTo>
                    <a:lnTo>
                      <a:pt x="628" y="495"/>
                    </a:lnTo>
                    <a:lnTo>
                      <a:pt x="636" y="487"/>
                    </a:lnTo>
                    <a:lnTo>
                      <a:pt x="644" y="479"/>
                    </a:lnTo>
                    <a:lnTo>
                      <a:pt x="652" y="470"/>
                    </a:lnTo>
                    <a:lnTo>
                      <a:pt x="661" y="463"/>
                    </a:lnTo>
                    <a:lnTo>
                      <a:pt x="670" y="454"/>
                    </a:lnTo>
                    <a:lnTo>
                      <a:pt x="677" y="445"/>
                    </a:lnTo>
                    <a:lnTo>
                      <a:pt x="686" y="438"/>
                    </a:lnTo>
                    <a:lnTo>
                      <a:pt x="695" y="429"/>
                    </a:lnTo>
                    <a:lnTo>
                      <a:pt x="703" y="420"/>
                    </a:lnTo>
                    <a:lnTo>
                      <a:pt x="711" y="412"/>
                    </a:lnTo>
                    <a:lnTo>
                      <a:pt x="719" y="404"/>
                    </a:lnTo>
                    <a:lnTo>
                      <a:pt x="728" y="396"/>
                    </a:lnTo>
                    <a:lnTo>
                      <a:pt x="735" y="387"/>
                    </a:lnTo>
                    <a:lnTo>
                      <a:pt x="744" y="380"/>
                    </a:lnTo>
                    <a:lnTo>
                      <a:pt x="751" y="371"/>
                    </a:lnTo>
                    <a:lnTo>
                      <a:pt x="760" y="362"/>
                    </a:lnTo>
                    <a:lnTo>
                      <a:pt x="769" y="353"/>
                    </a:lnTo>
                    <a:lnTo>
                      <a:pt x="776" y="346"/>
                    </a:lnTo>
                    <a:lnTo>
                      <a:pt x="785" y="337"/>
                    </a:lnTo>
                    <a:lnTo>
                      <a:pt x="794" y="329"/>
                    </a:lnTo>
                    <a:lnTo>
                      <a:pt x="801" y="321"/>
                    </a:lnTo>
                    <a:lnTo>
                      <a:pt x="808" y="313"/>
                    </a:lnTo>
                    <a:lnTo>
                      <a:pt x="817" y="304"/>
                    </a:lnTo>
                    <a:lnTo>
                      <a:pt x="824" y="297"/>
                    </a:lnTo>
                    <a:lnTo>
                      <a:pt x="833" y="288"/>
                    </a:lnTo>
                    <a:lnTo>
                      <a:pt x="840" y="281"/>
                    </a:lnTo>
                    <a:lnTo>
                      <a:pt x="847" y="272"/>
                    </a:lnTo>
                    <a:lnTo>
                      <a:pt x="855" y="265"/>
                    </a:lnTo>
                    <a:lnTo>
                      <a:pt x="862" y="256"/>
                    </a:lnTo>
                    <a:lnTo>
                      <a:pt x="871" y="249"/>
                    </a:lnTo>
                    <a:lnTo>
                      <a:pt x="878" y="240"/>
                    </a:lnTo>
                    <a:lnTo>
                      <a:pt x="884" y="233"/>
                    </a:lnTo>
                    <a:lnTo>
                      <a:pt x="891" y="224"/>
                    </a:lnTo>
                    <a:lnTo>
                      <a:pt x="898" y="217"/>
                    </a:lnTo>
                    <a:lnTo>
                      <a:pt x="906" y="209"/>
                    </a:lnTo>
                    <a:lnTo>
                      <a:pt x="913" y="201"/>
                    </a:lnTo>
                    <a:lnTo>
                      <a:pt x="919" y="193"/>
                    </a:lnTo>
                    <a:lnTo>
                      <a:pt x="926" y="186"/>
                    </a:lnTo>
                    <a:lnTo>
                      <a:pt x="933" y="179"/>
                    </a:lnTo>
                    <a:lnTo>
                      <a:pt x="939" y="171"/>
                    </a:lnTo>
                    <a:lnTo>
                      <a:pt x="945" y="164"/>
                    </a:lnTo>
                    <a:lnTo>
                      <a:pt x="952" y="157"/>
                    </a:lnTo>
                    <a:lnTo>
                      <a:pt x="958" y="150"/>
                    </a:lnTo>
                    <a:lnTo>
                      <a:pt x="964" y="142"/>
                    </a:lnTo>
                    <a:lnTo>
                      <a:pt x="970" y="135"/>
                    </a:lnTo>
                    <a:lnTo>
                      <a:pt x="976" y="129"/>
                    </a:lnTo>
                    <a:lnTo>
                      <a:pt x="981" y="122"/>
                    </a:lnTo>
                    <a:lnTo>
                      <a:pt x="986" y="115"/>
                    </a:lnTo>
                    <a:lnTo>
                      <a:pt x="992" y="109"/>
                    </a:lnTo>
                    <a:lnTo>
                      <a:pt x="996" y="101"/>
                    </a:lnTo>
                    <a:lnTo>
                      <a:pt x="1002" y="96"/>
                    </a:lnTo>
                    <a:lnTo>
                      <a:pt x="1006" y="90"/>
                    </a:lnTo>
                    <a:lnTo>
                      <a:pt x="1012" y="83"/>
                    </a:lnTo>
                    <a:lnTo>
                      <a:pt x="1021" y="71"/>
                    </a:lnTo>
                    <a:lnTo>
                      <a:pt x="1035" y="48"/>
                    </a:lnTo>
                    <a:lnTo>
                      <a:pt x="1048" y="27"/>
                    </a:lnTo>
                    <a:lnTo>
                      <a:pt x="1115" y="0"/>
                    </a:lnTo>
                    <a:lnTo>
                      <a:pt x="1111" y="4"/>
                    </a:lnTo>
                    <a:lnTo>
                      <a:pt x="1107" y="10"/>
                    </a:lnTo>
                    <a:lnTo>
                      <a:pt x="1101" y="18"/>
                    </a:lnTo>
                    <a:lnTo>
                      <a:pt x="1098" y="23"/>
                    </a:lnTo>
                    <a:lnTo>
                      <a:pt x="1094" y="27"/>
                    </a:lnTo>
                    <a:lnTo>
                      <a:pt x="1088" y="33"/>
                    </a:lnTo>
                    <a:lnTo>
                      <a:pt x="1083" y="40"/>
                    </a:lnTo>
                    <a:lnTo>
                      <a:pt x="1078" y="46"/>
                    </a:lnTo>
                    <a:lnTo>
                      <a:pt x="1072" y="53"/>
                    </a:lnTo>
                    <a:lnTo>
                      <a:pt x="1066" y="62"/>
                    </a:lnTo>
                    <a:lnTo>
                      <a:pt x="1059" y="69"/>
                    </a:lnTo>
                    <a:lnTo>
                      <a:pt x="1051" y="80"/>
                    </a:lnTo>
                    <a:lnTo>
                      <a:pt x="1048" y="84"/>
                    </a:lnTo>
                    <a:lnTo>
                      <a:pt x="1044" y="88"/>
                    </a:lnTo>
                    <a:lnTo>
                      <a:pt x="1040" y="93"/>
                    </a:lnTo>
                    <a:lnTo>
                      <a:pt x="1035" y="97"/>
                    </a:lnTo>
                    <a:lnTo>
                      <a:pt x="1032" y="103"/>
                    </a:lnTo>
                    <a:lnTo>
                      <a:pt x="1028" y="107"/>
                    </a:lnTo>
                    <a:lnTo>
                      <a:pt x="1024" y="113"/>
                    </a:lnTo>
                    <a:lnTo>
                      <a:pt x="1019" y="119"/>
                    </a:lnTo>
                    <a:lnTo>
                      <a:pt x="1015" y="123"/>
                    </a:lnTo>
                    <a:lnTo>
                      <a:pt x="1009" y="129"/>
                    </a:lnTo>
                    <a:lnTo>
                      <a:pt x="1005" y="135"/>
                    </a:lnTo>
                    <a:lnTo>
                      <a:pt x="1000" y="141"/>
                    </a:lnTo>
                    <a:lnTo>
                      <a:pt x="995" y="147"/>
                    </a:lnTo>
                    <a:lnTo>
                      <a:pt x="990" y="152"/>
                    </a:lnTo>
                    <a:lnTo>
                      <a:pt x="984" y="158"/>
                    </a:lnTo>
                    <a:lnTo>
                      <a:pt x="980" y="164"/>
                    </a:lnTo>
                    <a:lnTo>
                      <a:pt x="974" y="171"/>
                    </a:lnTo>
                    <a:lnTo>
                      <a:pt x="968" y="177"/>
                    </a:lnTo>
                    <a:lnTo>
                      <a:pt x="964" y="183"/>
                    </a:lnTo>
                    <a:lnTo>
                      <a:pt x="958" y="190"/>
                    </a:lnTo>
                    <a:lnTo>
                      <a:pt x="952" y="196"/>
                    </a:lnTo>
                    <a:lnTo>
                      <a:pt x="947" y="203"/>
                    </a:lnTo>
                    <a:lnTo>
                      <a:pt x="941" y="211"/>
                    </a:lnTo>
                    <a:lnTo>
                      <a:pt x="935" y="217"/>
                    </a:lnTo>
                    <a:lnTo>
                      <a:pt x="928" y="224"/>
                    </a:lnTo>
                    <a:lnTo>
                      <a:pt x="922" y="231"/>
                    </a:lnTo>
                    <a:lnTo>
                      <a:pt x="916" y="238"/>
                    </a:lnTo>
                    <a:lnTo>
                      <a:pt x="909" y="246"/>
                    </a:lnTo>
                    <a:lnTo>
                      <a:pt x="903" y="253"/>
                    </a:lnTo>
                    <a:lnTo>
                      <a:pt x="897" y="260"/>
                    </a:lnTo>
                    <a:lnTo>
                      <a:pt x="890" y="267"/>
                    </a:lnTo>
                    <a:lnTo>
                      <a:pt x="882" y="276"/>
                    </a:lnTo>
                    <a:lnTo>
                      <a:pt x="877" y="284"/>
                    </a:lnTo>
                    <a:lnTo>
                      <a:pt x="869" y="291"/>
                    </a:lnTo>
                    <a:lnTo>
                      <a:pt x="862" y="300"/>
                    </a:lnTo>
                    <a:lnTo>
                      <a:pt x="855" y="307"/>
                    </a:lnTo>
                    <a:lnTo>
                      <a:pt x="847" y="314"/>
                    </a:lnTo>
                    <a:lnTo>
                      <a:pt x="840" y="323"/>
                    </a:lnTo>
                    <a:lnTo>
                      <a:pt x="833" y="332"/>
                    </a:lnTo>
                    <a:lnTo>
                      <a:pt x="826" y="339"/>
                    </a:lnTo>
                    <a:lnTo>
                      <a:pt x="818" y="348"/>
                    </a:lnTo>
                    <a:lnTo>
                      <a:pt x="810" y="356"/>
                    </a:lnTo>
                    <a:lnTo>
                      <a:pt x="802" y="365"/>
                    </a:lnTo>
                    <a:lnTo>
                      <a:pt x="795" y="372"/>
                    </a:lnTo>
                    <a:lnTo>
                      <a:pt x="786" y="381"/>
                    </a:lnTo>
                    <a:lnTo>
                      <a:pt x="779" y="390"/>
                    </a:lnTo>
                    <a:lnTo>
                      <a:pt x="770" y="399"/>
                    </a:lnTo>
                    <a:lnTo>
                      <a:pt x="762" y="407"/>
                    </a:lnTo>
                    <a:lnTo>
                      <a:pt x="759" y="412"/>
                    </a:lnTo>
                    <a:lnTo>
                      <a:pt x="754" y="416"/>
                    </a:lnTo>
                    <a:lnTo>
                      <a:pt x="746" y="426"/>
                    </a:lnTo>
                    <a:lnTo>
                      <a:pt x="741" y="431"/>
                    </a:lnTo>
                    <a:lnTo>
                      <a:pt x="737" y="435"/>
                    </a:lnTo>
                    <a:lnTo>
                      <a:pt x="732" y="439"/>
                    </a:lnTo>
                    <a:lnTo>
                      <a:pt x="728" y="444"/>
                    </a:lnTo>
                    <a:lnTo>
                      <a:pt x="719" y="452"/>
                    </a:lnTo>
                    <a:lnTo>
                      <a:pt x="715" y="457"/>
                    </a:lnTo>
                    <a:lnTo>
                      <a:pt x="711" y="463"/>
                    </a:lnTo>
                    <a:lnTo>
                      <a:pt x="702" y="471"/>
                    </a:lnTo>
                    <a:lnTo>
                      <a:pt x="697" y="476"/>
                    </a:lnTo>
                    <a:lnTo>
                      <a:pt x="693" y="480"/>
                    </a:lnTo>
                    <a:lnTo>
                      <a:pt x="684" y="490"/>
                    </a:lnTo>
                    <a:lnTo>
                      <a:pt x="680" y="495"/>
                    </a:lnTo>
                    <a:lnTo>
                      <a:pt x="676" y="499"/>
                    </a:lnTo>
                    <a:lnTo>
                      <a:pt x="671" y="505"/>
                    </a:lnTo>
                    <a:lnTo>
                      <a:pt x="665" y="509"/>
                    </a:lnTo>
                    <a:lnTo>
                      <a:pt x="657" y="518"/>
                    </a:lnTo>
                    <a:lnTo>
                      <a:pt x="652" y="524"/>
                    </a:lnTo>
                    <a:lnTo>
                      <a:pt x="648" y="528"/>
                    </a:lnTo>
                    <a:lnTo>
                      <a:pt x="642" y="533"/>
                    </a:lnTo>
                    <a:lnTo>
                      <a:pt x="638" y="538"/>
                    </a:lnTo>
                    <a:lnTo>
                      <a:pt x="633" y="543"/>
                    </a:lnTo>
                    <a:lnTo>
                      <a:pt x="629" y="547"/>
                    </a:lnTo>
                    <a:lnTo>
                      <a:pt x="623" y="553"/>
                    </a:lnTo>
                    <a:lnTo>
                      <a:pt x="619" y="557"/>
                    </a:lnTo>
                    <a:lnTo>
                      <a:pt x="614" y="562"/>
                    </a:lnTo>
                    <a:lnTo>
                      <a:pt x="609" y="567"/>
                    </a:lnTo>
                    <a:lnTo>
                      <a:pt x="604" y="572"/>
                    </a:lnTo>
                    <a:lnTo>
                      <a:pt x="600" y="576"/>
                    </a:lnTo>
                    <a:lnTo>
                      <a:pt x="594" y="582"/>
                    </a:lnTo>
                    <a:lnTo>
                      <a:pt x="590" y="586"/>
                    </a:lnTo>
                    <a:lnTo>
                      <a:pt x="585" y="592"/>
                    </a:lnTo>
                    <a:lnTo>
                      <a:pt x="580" y="597"/>
                    </a:lnTo>
                    <a:lnTo>
                      <a:pt x="575" y="602"/>
                    </a:lnTo>
                    <a:lnTo>
                      <a:pt x="569" y="607"/>
                    </a:lnTo>
                    <a:lnTo>
                      <a:pt x="565" y="611"/>
                    </a:lnTo>
                    <a:lnTo>
                      <a:pt x="559" y="617"/>
                    </a:lnTo>
                    <a:lnTo>
                      <a:pt x="555" y="621"/>
                    </a:lnTo>
                    <a:lnTo>
                      <a:pt x="549" y="627"/>
                    </a:lnTo>
                    <a:lnTo>
                      <a:pt x="545" y="632"/>
                    </a:lnTo>
                    <a:lnTo>
                      <a:pt x="539" y="637"/>
                    </a:lnTo>
                    <a:lnTo>
                      <a:pt x="534" y="642"/>
                    </a:lnTo>
                    <a:lnTo>
                      <a:pt x="529" y="648"/>
                    </a:lnTo>
                    <a:lnTo>
                      <a:pt x="524" y="652"/>
                    </a:lnTo>
                    <a:lnTo>
                      <a:pt x="518" y="658"/>
                    </a:lnTo>
                    <a:lnTo>
                      <a:pt x="514" y="662"/>
                    </a:lnTo>
                    <a:lnTo>
                      <a:pt x="508" y="668"/>
                    </a:lnTo>
                    <a:lnTo>
                      <a:pt x="502" y="674"/>
                    </a:lnTo>
                    <a:lnTo>
                      <a:pt x="498" y="678"/>
                    </a:lnTo>
                    <a:lnTo>
                      <a:pt x="492" y="684"/>
                    </a:lnTo>
                    <a:lnTo>
                      <a:pt x="488" y="688"/>
                    </a:lnTo>
                    <a:lnTo>
                      <a:pt x="482" y="694"/>
                    </a:lnTo>
                    <a:lnTo>
                      <a:pt x="476" y="699"/>
                    </a:lnTo>
                    <a:lnTo>
                      <a:pt x="470" y="704"/>
                    </a:lnTo>
                    <a:lnTo>
                      <a:pt x="466" y="710"/>
                    </a:lnTo>
                    <a:lnTo>
                      <a:pt x="460" y="715"/>
                    </a:lnTo>
                    <a:lnTo>
                      <a:pt x="454" y="720"/>
                    </a:lnTo>
                    <a:lnTo>
                      <a:pt x="444" y="731"/>
                    </a:lnTo>
                    <a:lnTo>
                      <a:pt x="438" y="736"/>
                    </a:lnTo>
                    <a:lnTo>
                      <a:pt x="432" y="741"/>
                    </a:lnTo>
                    <a:lnTo>
                      <a:pt x="427" y="747"/>
                    </a:lnTo>
                    <a:lnTo>
                      <a:pt x="422" y="751"/>
                    </a:lnTo>
                    <a:lnTo>
                      <a:pt x="416" y="757"/>
                    </a:lnTo>
                    <a:lnTo>
                      <a:pt x="411" y="763"/>
                    </a:lnTo>
                    <a:lnTo>
                      <a:pt x="405" y="767"/>
                    </a:lnTo>
                    <a:lnTo>
                      <a:pt x="399" y="773"/>
                    </a:lnTo>
                    <a:lnTo>
                      <a:pt x="393" y="779"/>
                    </a:lnTo>
                    <a:lnTo>
                      <a:pt x="387" y="783"/>
                    </a:lnTo>
                    <a:lnTo>
                      <a:pt x="383" y="789"/>
                    </a:lnTo>
                    <a:lnTo>
                      <a:pt x="377" y="795"/>
                    </a:lnTo>
                    <a:lnTo>
                      <a:pt x="371" y="799"/>
                    </a:lnTo>
                    <a:lnTo>
                      <a:pt x="365" y="805"/>
                    </a:lnTo>
                    <a:lnTo>
                      <a:pt x="360" y="811"/>
                    </a:lnTo>
                    <a:lnTo>
                      <a:pt x="354" y="815"/>
                    </a:lnTo>
                    <a:lnTo>
                      <a:pt x="348" y="821"/>
                    </a:lnTo>
                    <a:lnTo>
                      <a:pt x="342" y="827"/>
                    </a:lnTo>
                    <a:lnTo>
                      <a:pt x="336" y="832"/>
                    </a:lnTo>
                    <a:lnTo>
                      <a:pt x="330" y="837"/>
                    </a:lnTo>
                    <a:lnTo>
                      <a:pt x="325" y="843"/>
                    </a:lnTo>
                    <a:lnTo>
                      <a:pt x="319" y="849"/>
                    </a:lnTo>
                    <a:lnTo>
                      <a:pt x="313" y="853"/>
                    </a:lnTo>
                    <a:lnTo>
                      <a:pt x="307" y="859"/>
                    </a:lnTo>
                    <a:lnTo>
                      <a:pt x="301" y="865"/>
                    </a:lnTo>
                    <a:lnTo>
                      <a:pt x="294" y="870"/>
                    </a:lnTo>
                    <a:lnTo>
                      <a:pt x="19" y="1083"/>
                    </a:lnTo>
                    <a:lnTo>
                      <a:pt x="0" y="1006"/>
                    </a:lnTo>
                    <a:lnTo>
                      <a:pt x="169" y="913"/>
                    </a:lnTo>
                    <a:lnTo>
                      <a:pt x="521" y="294"/>
                    </a:lnTo>
                    <a:lnTo>
                      <a:pt x="526" y="279"/>
                    </a:lnTo>
                    <a:lnTo>
                      <a:pt x="521" y="273"/>
                    </a:lnTo>
                    <a:lnTo>
                      <a:pt x="513" y="269"/>
                    </a:lnTo>
                    <a:lnTo>
                      <a:pt x="476" y="26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24" name="Freeform 81">
                <a:extLst>
                  <a:ext uri="{FF2B5EF4-FFF2-40B4-BE49-F238E27FC236}">
                    <a16:creationId xmlns:a16="http://schemas.microsoft.com/office/drawing/2014/main" id="{B5D59BA8-98D0-814A-89C2-00209488D757}"/>
                  </a:ext>
                </a:extLst>
              </p:cNvPr>
              <p:cNvSpPr>
                <a:spLocks/>
              </p:cNvSpPr>
              <p:nvPr/>
            </p:nvSpPr>
            <p:spPr bwMode="auto">
              <a:xfrm>
                <a:off x="4507" y="3307"/>
                <a:ext cx="35" cy="66"/>
              </a:xfrm>
              <a:custGeom>
                <a:avLst/>
                <a:gdLst>
                  <a:gd name="T0" fmla="*/ 0 w 105"/>
                  <a:gd name="T1" fmla="*/ 0 h 197"/>
                  <a:gd name="T2" fmla="*/ 0 w 105"/>
                  <a:gd name="T3" fmla="*/ 0 h 197"/>
                  <a:gd name="T4" fmla="*/ 0 w 105"/>
                  <a:gd name="T5" fmla="*/ 0 h 197"/>
                  <a:gd name="T6" fmla="*/ 0 w 105"/>
                  <a:gd name="T7" fmla="*/ 0 h 197"/>
                  <a:gd name="T8" fmla="*/ 0 w 105"/>
                  <a:gd name="T9" fmla="*/ 0 h 197"/>
                  <a:gd name="T10" fmla="*/ 0 w 105"/>
                  <a:gd name="T11" fmla="*/ 0 h 197"/>
                  <a:gd name="T12" fmla="*/ 0 w 105"/>
                  <a:gd name="T13" fmla="*/ 0 h 197"/>
                  <a:gd name="T14" fmla="*/ 0 w 105"/>
                  <a:gd name="T15" fmla="*/ 0 h 197"/>
                  <a:gd name="T16" fmla="*/ 0 w 105"/>
                  <a:gd name="T17" fmla="*/ 0 h 197"/>
                  <a:gd name="T18" fmla="*/ 0 w 105"/>
                  <a:gd name="T19" fmla="*/ 0 h 197"/>
                  <a:gd name="T20" fmla="*/ 0 w 105"/>
                  <a:gd name="T21" fmla="*/ 0 h 197"/>
                  <a:gd name="T22" fmla="*/ 0 w 105"/>
                  <a:gd name="T23" fmla="*/ 0 h 197"/>
                  <a:gd name="T24" fmla="*/ 0 w 105"/>
                  <a:gd name="T25" fmla="*/ 0 h 197"/>
                  <a:gd name="T26" fmla="*/ 0 w 105"/>
                  <a:gd name="T27" fmla="*/ 0 h 197"/>
                  <a:gd name="T28" fmla="*/ 0 w 105"/>
                  <a:gd name="T29" fmla="*/ 0 h 197"/>
                  <a:gd name="T30" fmla="*/ 0 w 105"/>
                  <a:gd name="T31" fmla="*/ 0 h 197"/>
                  <a:gd name="T32" fmla="*/ 0 w 105"/>
                  <a:gd name="T33" fmla="*/ 0 h 197"/>
                  <a:gd name="T34" fmla="*/ 0 w 105"/>
                  <a:gd name="T35" fmla="*/ 0 h 197"/>
                  <a:gd name="T36" fmla="*/ 0 w 105"/>
                  <a:gd name="T37" fmla="*/ 0 h 197"/>
                  <a:gd name="T38" fmla="*/ 0 w 105"/>
                  <a:gd name="T39" fmla="*/ 0 h 197"/>
                  <a:gd name="T40" fmla="*/ 0 w 105"/>
                  <a:gd name="T41" fmla="*/ 0 h 197"/>
                  <a:gd name="T42" fmla="*/ 0 w 105"/>
                  <a:gd name="T43" fmla="*/ 0 h 197"/>
                  <a:gd name="T44" fmla="*/ 0 w 105"/>
                  <a:gd name="T45" fmla="*/ 0 h 197"/>
                  <a:gd name="T46" fmla="*/ 0 w 105"/>
                  <a:gd name="T47" fmla="*/ 0 h 197"/>
                  <a:gd name="T48" fmla="*/ 0 w 105"/>
                  <a:gd name="T49" fmla="*/ 0 h 197"/>
                  <a:gd name="T50" fmla="*/ 0 w 105"/>
                  <a:gd name="T51" fmla="*/ 0 h 197"/>
                  <a:gd name="T52" fmla="*/ 0 w 105"/>
                  <a:gd name="T53" fmla="*/ 0 h 197"/>
                  <a:gd name="T54" fmla="*/ 0 w 105"/>
                  <a:gd name="T55" fmla="*/ 0 h 197"/>
                  <a:gd name="T56" fmla="*/ 0 w 105"/>
                  <a:gd name="T57" fmla="*/ 0 h 197"/>
                  <a:gd name="T58" fmla="*/ 0 w 105"/>
                  <a:gd name="T59" fmla="*/ 0 h 197"/>
                  <a:gd name="T60" fmla="*/ 0 w 105"/>
                  <a:gd name="T61" fmla="*/ 0 h 197"/>
                  <a:gd name="T62" fmla="*/ 0 w 105"/>
                  <a:gd name="T63" fmla="*/ 0 h 197"/>
                  <a:gd name="T64" fmla="*/ 0 w 105"/>
                  <a:gd name="T65" fmla="*/ 0 h 197"/>
                  <a:gd name="T66" fmla="*/ 0 w 105"/>
                  <a:gd name="T67" fmla="*/ 0 h 197"/>
                  <a:gd name="T68" fmla="*/ 0 w 105"/>
                  <a:gd name="T69" fmla="*/ 0 h 19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05"/>
                  <a:gd name="T106" fmla="*/ 0 h 197"/>
                  <a:gd name="T107" fmla="*/ 105 w 105"/>
                  <a:gd name="T108" fmla="*/ 197 h 19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05" h="197">
                    <a:moveTo>
                      <a:pt x="84" y="0"/>
                    </a:moveTo>
                    <a:lnTo>
                      <a:pt x="67" y="3"/>
                    </a:lnTo>
                    <a:lnTo>
                      <a:pt x="49" y="10"/>
                    </a:lnTo>
                    <a:lnTo>
                      <a:pt x="33" y="22"/>
                    </a:lnTo>
                    <a:lnTo>
                      <a:pt x="19" y="39"/>
                    </a:lnTo>
                    <a:lnTo>
                      <a:pt x="9" y="55"/>
                    </a:lnTo>
                    <a:lnTo>
                      <a:pt x="4" y="71"/>
                    </a:lnTo>
                    <a:lnTo>
                      <a:pt x="0" y="89"/>
                    </a:lnTo>
                    <a:lnTo>
                      <a:pt x="0" y="100"/>
                    </a:lnTo>
                    <a:lnTo>
                      <a:pt x="0" y="116"/>
                    </a:lnTo>
                    <a:lnTo>
                      <a:pt x="4" y="132"/>
                    </a:lnTo>
                    <a:lnTo>
                      <a:pt x="9" y="146"/>
                    </a:lnTo>
                    <a:lnTo>
                      <a:pt x="17" y="160"/>
                    </a:lnTo>
                    <a:lnTo>
                      <a:pt x="23" y="167"/>
                    </a:lnTo>
                    <a:lnTo>
                      <a:pt x="31" y="173"/>
                    </a:lnTo>
                    <a:lnTo>
                      <a:pt x="38" y="181"/>
                    </a:lnTo>
                    <a:lnTo>
                      <a:pt x="48" y="185"/>
                    </a:lnTo>
                    <a:lnTo>
                      <a:pt x="60" y="191"/>
                    </a:lnTo>
                    <a:lnTo>
                      <a:pt x="73" y="194"/>
                    </a:lnTo>
                    <a:lnTo>
                      <a:pt x="105" y="197"/>
                    </a:lnTo>
                    <a:lnTo>
                      <a:pt x="100" y="192"/>
                    </a:lnTo>
                    <a:lnTo>
                      <a:pt x="96" y="188"/>
                    </a:lnTo>
                    <a:lnTo>
                      <a:pt x="89" y="181"/>
                    </a:lnTo>
                    <a:lnTo>
                      <a:pt x="83" y="172"/>
                    </a:lnTo>
                    <a:lnTo>
                      <a:pt x="74" y="162"/>
                    </a:lnTo>
                    <a:lnTo>
                      <a:pt x="61" y="138"/>
                    </a:lnTo>
                    <a:lnTo>
                      <a:pt x="51" y="109"/>
                    </a:lnTo>
                    <a:lnTo>
                      <a:pt x="49" y="76"/>
                    </a:lnTo>
                    <a:lnTo>
                      <a:pt x="52" y="57"/>
                    </a:lnTo>
                    <a:lnTo>
                      <a:pt x="60" y="39"/>
                    </a:lnTo>
                    <a:lnTo>
                      <a:pt x="70" y="20"/>
                    </a:lnTo>
                    <a:lnTo>
                      <a:pt x="76" y="10"/>
                    </a:lnTo>
                    <a:lnTo>
                      <a:pt x="80" y="6"/>
                    </a:lnTo>
                    <a:lnTo>
                      <a:pt x="8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25" name="Freeform 82">
                <a:extLst>
                  <a:ext uri="{FF2B5EF4-FFF2-40B4-BE49-F238E27FC236}">
                    <a16:creationId xmlns:a16="http://schemas.microsoft.com/office/drawing/2014/main" id="{663CCE30-552F-7544-86DA-3A4C283B0230}"/>
                  </a:ext>
                </a:extLst>
              </p:cNvPr>
              <p:cNvSpPr>
                <a:spLocks/>
              </p:cNvSpPr>
              <p:nvPr/>
            </p:nvSpPr>
            <p:spPr bwMode="auto">
              <a:xfrm>
                <a:off x="4618" y="3240"/>
                <a:ext cx="110" cy="298"/>
              </a:xfrm>
              <a:custGeom>
                <a:avLst/>
                <a:gdLst>
                  <a:gd name="T0" fmla="*/ 0 w 332"/>
                  <a:gd name="T1" fmla="*/ 0 h 894"/>
                  <a:gd name="T2" fmla="*/ 0 w 332"/>
                  <a:gd name="T3" fmla="*/ 0 h 894"/>
                  <a:gd name="T4" fmla="*/ 0 w 332"/>
                  <a:gd name="T5" fmla="*/ 0 h 894"/>
                  <a:gd name="T6" fmla="*/ 0 w 332"/>
                  <a:gd name="T7" fmla="*/ 0 h 894"/>
                  <a:gd name="T8" fmla="*/ 0 w 332"/>
                  <a:gd name="T9" fmla="*/ 0 h 894"/>
                  <a:gd name="T10" fmla="*/ 0 w 332"/>
                  <a:gd name="T11" fmla="*/ 0 h 894"/>
                  <a:gd name="T12" fmla="*/ 0 w 332"/>
                  <a:gd name="T13" fmla="*/ 0 h 894"/>
                  <a:gd name="T14" fmla="*/ 0 w 332"/>
                  <a:gd name="T15" fmla="*/ 0 h 894"/>
                  <a:gd name="T16" fmla="*/ 0 w 332"/>
                  <a:gd name="T17" fmla="*/ 0 h 894"/>
                  <a:gd name="T18" fmla="*/ 0 w 332"/>
                  <a:gd name="T19" fmla="*/ 0 h 894"/>
                  <a:gd name="T20" fmla="*/ 0 w 332"/>
                  <a:gd name="T21" fmla="*/ 0 h 894"/>
                  <a:gd name="T22" fmla="*/ 0 w 332"/>
                  <a:gd name="T23" fmla="*/ 0 h 894"/>
                  <a:gd name="T24" fmla="*/ 0 w 332"/>
                  <a:gd name="T25" fmla="*/ 0 h 894"/>
                  <a:gd name="T26" fmla="*/ 0 w 332"/>
                  <a:gd name="T27" fmla="*/ 0 h 894"/>
                  <a:gd name="T28" fmla="*/ 0 w 332"/>
                  <a:gd name="T29" fmla="*/ 0 h 894"/>
                  <a:gd name="T30" fmla="*/ 0 w 332"/>
                  <a:gd name="T31" fmla="*/ 0 h 894"/>
                  <a:gd name="T32" fmla="*/ 0 w 332"/>
                  <a:gd name="T33" fmla="*/ 0 h 894"/>
                  <a:gd name="T34" fmla="*/ 0 w 332"/>
                  <a:gd name="T35" fmla="*/ 0 h 894"/>
                  <a:gd name="T36" fmla="*/ 0 w 332"/>
                  <a:gd name="T37" fmla="*/ 0 h 894"/>
                  <a:gd name="T38" fmla="*/ 0 w 332"/>
                  <a:gd name="T39" fmla="*/ 0 h 894"/>
                  <a:gd name="T40" fmla="*/ 0 w 332"/>
                  <a:gd name="T41" fmla="*/ 0 h 894"/>
                  <a:gd name="T42" fmla="*/ 0 w 332"/>
                  <a:gd name="T43" fmla="*/ 0 h 894"/>
                  <a:gd name="T44" fmla="*/ 0 w 332"/>
                  <a:gd name="T45" fmla="*/ 0 h 894"/>
                  <a:gd name="T46" fmla="*/ 0 w 332"/>
                  <a:gd name="T47" fmla="*/ 0 h 894"/>
                  <a:gd name="T48" fmla="*/ 0 w 332"/>
                  <a:gd name="T49" fmla="*/ 0 h 894"/>
                  <a:gd name="T50" fmla="*/ 0 w 332"/>
                  <a:gd name="T51" fmla="*/ 0 h 894"/>
                  <a:gd name="T52" fmla="*/ 0 w 332"/>
                  <a:gd name="T53" fmla="*/ 0 h 894"/>
                  <a:gd name="T54" fmla="*/ 0 w 332"/>
                  <a:gd name="T55" fmla="*/ 0 h 894"/>
                  <a:gd name="T56" fmla="*/ 0 w 332"/>
                  <a:gd name="T57" fmla="*/ 0 h 894"/>
                  <a:gd name="T58" fmla="*/ 0 w 332"/>
                  <a:gd name="T59" fmla="*/ 0 h 894"/>
                  <a:gd name="T60" fmla="*/ 0 w 332"/>
                  <a:gd name="T61" fmla="*/ 0 h 894"/>
                  <a:gd name="T62" fmla="*/ 0 w 332"/>
                  <a:gd name="T63" fmla="*/ 0 h 894"/>
                  <a:gd name="T64" fmla="*/ 0 w 332"/>
                  <a:gd name="T65" fmla="*/ 0 h 894"/>
                  <a:gd name="T66" fmla="*/ 0 w 332"/>
                  <a:gd name="T67" fmla="*/ 0 h 894"/>
                  <a:gd name="T68" fmla="*/ 0 w 332"/>
                  <a:gd name="T69" fmla="*/ 0 h 894"/>
                  <a:gd name="T70" fmla="*/ 0 w 332"/>
                  <a:gd name="T71" fmla="*/ 0 h 894"/>
                  <a:gd name="T72" fmla="*/ 0 w 332"/>
                  <a:gd name="T73" fmla="*/ 0 h 894"/>
                  <a:gd name="T74" fmla="*/ 0 w 332"/>
                  <a:gd name="T75" fmla="*/ 0 h 894"/>
                  <a:gd name="T76" fmla="*/ 0 w 332"/>
                  <a:gd name="T77" fmla="*/ 0 h 894"/>
                  <a:gd name="T78" fmla="*/ 0 w 332"/>
                  <a:gd name="T79" fmla="*/ 0 h 894"/>
                  <a:gd name="T80" fmla="*/ 0 w 332"/>
                  <a:gd name="T81" fmla="*/ 0 h 89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2"/>
                  <a:gd name="T124" fmla="*/ 0 h 894"/>
                  <a:gd name="T125" fmla="*/ 332 w 332"/>
                  <a:gd name="T126" fmla="*/ 894 h 89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2" h="894">
                    <a:moveTo>
                      <a:pt x="0" y="164"/>
                    </a:moveTo>
                    <a:lnTo>
                      <a:pt x="120" y="0"/>
                    </a:lnTo>
                    <a:lnTo>
                      <a:pt x="332" y="847"/>
                    </a:lnTo>
                    <a:lnTo>
                      <a:pt x="329" y="846"/>
                    </a:lnTo>
                    <a:lnTo>
                      <a:pt x="321" y="841"/>
                    </a:lnTo>
                    <a:lnTo>
                      <a:pt x="311" y="838"/>
                    </a:lnTo>
                    <a:lnTo>
                      <a:pt x="295" y="835"/>
                    </a:lnTo>
                    <a:lnTo>
                      <a:pt x="278" y="838"/>
                    </a:lnTo>
                    <a:lnTo>
                      <a:pt x="257" y="847"/>
                    </a:lnTo>
                    <a:lnTo>
                      <a:pt x="246" y="854"/>
                    </a:lnTo>
                    <a:lnTo>
                      <a:pt x="240" y="860"/>
                    </a:lnTo>
                    <a:lnTo>
                      <a:pt x="234" y="866"/>
                    </a:lnTo>
                    <a:lnTo>
                      <a:pt x="228" y="872"/>
                    </a:lnTo>
                    <a:lnTo>
                      <a:pt x="222" y="878"/>
                    </a:lnTo>
                    <a:lnTo>
                      <a:pt x="217" y="886"/>
                    </a:lnTo>
                    <a:lnTo>
                      <a:pt x="209" y="894"/>
                    </a:lnTo>
                    <a:lnTo>
                      <a:pt x="199" y="865"/>
                    </a:lnTo>
                    <a:lnTo>
                      <a:pt x="189" y="830"/>
                    </a:lnTo>
                    <a:lnTo>
                      <a:pt x="182" y="808"/>
                    </a:lnTo>
                    <a:lnTo>
                      <a:pt x="174" y="783"/>
                    </a:lnTo>
                    <a:lnTo>
                      <a:pt x="167" y="757"/>
                    </a:lnTo>
                    <a:lnTo>
                      <a:pt x="158" y="728"/>
                    </a:lnTo>
                    <a:lnTo>
                      <a:pt x="150" y="699"/>
                    </a:lnTo>
                    <a:lnTo>
                      <a:pt x="141" y="666"/>
                    </a:lnTo>
                    <a:lnTo>
                      <a:pt x="132" y="633"/>
                    </a:lnTo>
                    <a:lnTo>
                      <a:pt x="122" y="599"/>
                    </a:lnTo>
                    <a:lnTo>
                      <a:pt x="113" y="566"/>
                    </a:lnTo>
                    <a:lnTo>
                      <a:pt x="103" y="531"/>
                    </a:lnTo>
                    <a:lnTo>
                      <a:pt x="93" y="498"/>
                    </a:lnTo>
                    <a:lnTo>
                      <a:pt x="84" y="463"/>
                    </a:lnTo>
                    <a:lnTo>
                      <a:pt x="74" y="429"/>
                    </a:lnTo>
                    <a:lnTo>
                      <a:pt x="65" y="397"/>
                    </a:lnTo>
                    <a:lnTo>
                      <a:pt x="56" y="365"/>
                    </a:lnTo>
                    <a:lnTo>
                      <a:pt x="48" y="334"/>
                    </a:lnTo>
                    <a:lnTo>
                      <a:pt x="39" y="305"/>
                    </a:lnTo>
                    <a:lnTo>
                      <a:pt x="32" y="279"/>
                    </a:lnTo>
                    <a:lnTo>
                      <a:pt x="24" y="254"/>
                    </a:lnTo>
                    <a:lnTo>
                      <a:pt x="19" y="231"/>
                    </a:lnTo>
                    <a:lnTo>
                      <a:pt x="8" y="195"/>
                    </a:lnTo>
                    <a:lnTo>
                      <a:pt x="0" y="164"/>
                    </a:lnTo>
                    <a:close/>
                  </a:path>
                </a:pathLst>
              </a:custGeom>
              <a:solidFill>
                <a:srgbClr val="FFD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9726" name="Freeform 83">
                <a:extLst>
                  <a:ext uri="{FF2B5EF4-FFF2-40B4-BE49-F238E27FC236}">
                    <a16:creationId xmlns:a16="http://schemas.microsoft.com/office/drawing/2014/main" id="{9CE77789-60C9-2A47-B645-7CFA057FA8A2}"/>
                  </a:ext>
                </a:extLst>
              </p:cNvPr>
              <p:cNvSpPr>
                <a:spLocks/>
              </p:cNvSpPr>
              <p:nvPr/>
            </p:nvSpPr>
            <p:spPr bwMode="auto">
              <a:xfrm>
                <a:off x="4518" y="2927"/>
                <a:ext cx="234" cy="304"/>
              </a:xfrm>
              <a:custGeom>
                <a:avLst/>
                <a:gdLst>
                  <a:gd name="T0" fmla="*/ 0 w 704"/>
                  <a:gd name="T1" fmla="*/ 0 h 913"/>
                  <a:gd name="T2" fmla="*/ 0 w 704"/>
                  <a:gd name="T3" fmla="*/ 0 h 913"/>
                  <a:gd name="T4" fmla="*/ 0 w 704"/>
                  <a:gd name="T5" fmla="*/ 0 h 913"/>
                  <a:gd name="T6" fmla="*/ 0 w 704"/>
                  <a:gd name="T7" fmla="*/ 0 h 913"/>
                  <a:gd name="T8" fmla="*/ 0 w 704"/>
                  <a:gd name="T9" fmla="*/ 0 h 913"/>
                  <a:gd name="T10" fmla="*/ 0 w 704"/>
                  <a:gd name="T11" fmla="*/ 0 h 913"/>
                  <a:gd name="T12" fmla="*/ 0 w 704"/>
                  <a:gd name="T13" fmla="*/ 0 h 913"/>
                  <a:gd name="T14" fmla="*/ 0 w 704"/>
                  <a:gd name="T15" fmla="*/ 0 h 913"/>
                  <a:gd name="T16" fmla="*/ 0 w 704"/>
                  <a:gd name="T17" fmla="*/ 0 h 913"/>
                  <a:gd name="T18" fmla="*/ 0 w 704"/>
                  <a:gd name="T19" fmla="*/ 0 h 913"/>
                  <a:gd name="T20" fmla="*/ 0 w 704"/>
                  <a:gd name="T21" fmla="*/ 0 h 913"/>
                  <a:gd name="T22" fmla="*/ 0 w 704"/>
                  <a:gd name="T23" fmla="*/ 0 h 913"/>
                  <a:gd name="T24" fmla="*/ 0 w 704"/>
                  <a:gd name="T25" fmla="*/ 0 h 913"/>
                  <a:gd name="T26" fmla="*/ 0 w 704"/>
                  <a:gd name="T27" fmla="*/ 0 h 913"/>
                  <a:gd name="T28" fmla="*/ 0 w 704"/>
                  <a:gd name="T29" fmla="*/ 0 h 913"/>
                  <a:gd name="T30" fmla="*/ 0 w 704"/>
                  <a:gd name="T31" fmla="*/ 0 h 913"/>
                  <a:gd name="T32" fmla="*/ 0 w 704"/>
                  <a:gd name="T33" fmla="*/ 0 h 913"/>
                  <a:gd name="T34" fmla="*/ 0 w 704"/>
                  <a:gd name="T35" fmla="*/ 0 h 913"/>
                  <a:gd name="T36" fmla="*/ 0 w 704"/>
                  <a:gd name="T37" fmla="*/ 0 h 913"/>
                  <a:gd name="T38" fmla="*/ 0 w 704"/>
                  <a:gd name="T39" fmla="*/ 0 h 913"/>
                  <a:gd name="T40" fmla="*/ 0 w 704"/>
                  <a:gd name="T41" fmla="*/ 0 h 913"/>
                  <a:gd name="T42" fmla="*/ 0 w 704"/>
                  <a:gd name="T43" fmla="*/ 0 h 913"/>
                  <a:gd name="T44" fmla="*/ 0 w 704"/>
                  <a:gd name="T45" fmla="*/ 0 h 913"/>
                  <a:gd name="T46" fmla="*/ 0 w 704"/>
                  <a:gd name="T47" fmla="*/ 0 h 913"/>
                  <a:gd name="T48" fmla="*/ 0 w 704"/>
                  <a:gd name="T49" fmla="*/ 0 h 913"/>
                  <a:gd name="T50" fmla="*/ 0 w 704"/>
                  <a:gd name="T51" fmla="*/ 0 h 913"/>
                  <a:gd name="T52" fmla="*/ 0 w 704"/>
                  <a:gd name="T53" fmla="*/ 0 h 913"/>
                  <a:gd name="T54" fmla="*/ 0 w 704"/>
                  <a:gd name="T55" fmla="*/ 0 h 91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704"/>
                  <a:gd name="T85" fmla="*/ 0 h 913"/>
                  <a:gd name="T86" fmla="*/ 704 w 704"/>
                  <a:gd name="T87" fmla="*/ 913 h 91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704" h="913">
                    <a:moveTo>
                      <a:pt x="77" y="359"/>
                    </a:moveTo>
                    <a:lnTo>
                      <a:pt x="0" y="463"/>
                    </a:lnTo>
                    <a:lnTo>
                      <a:pt x="139" y="847"/>
                    </a:lnTo>
                    <a:lnTo>
                      <a:pt x="125" y="875"/>
                    </a:lnTo>
                    <a:lnTo>
                      <a:pt x="167" y="884"/>
                    </a:lnTo>
                    <a:lnTo>
                      <a:pt x="180" y="889"/>
                    </a:lnTo>
                    <a:lnTo>
                      <a:pt x="192" y="895"/>
                    </a:lnTo>
                    <a:lnTo>
                      <a:pt x="203" y="904"/>
                    </a:lnTo>
                    <a:lnTo>
                      <a:pt x="215" y="913"/>
                    </a:lnTo>
                    <a:lnTo>
                      <a:pt x="694" y="257"/>
                    </a:lnTo>
                    <a:lnTo>
                      <a:pt x="576" y="287"/>
                    </a:lnTo>
                    <a:lnTo>
                      <a:pt x="635" y="83"/>
                    </a:lnTo>
                    <a:lnTo>
                      <a:pt x="704" y="0"/>
                    </a:lnTo>
                    <a:lnTo>
                      <a:pt x="527" y="90"/>
                    </a:lnTo>
                    <a:lnTo>
                      <a:pt x="517" y="126"/>
                    </a:lnTo>
                    <a:lnTo>
                      <a:pt x="505" y="166"/>
                    </a:lnTo>
                    <a:lnTo>
                      <a:pt x="498" y="191"/>
                    </a:lnTo>
                    <a:lnTo>
                      <a:pt x="490" y="217"/>
                    </a:lnTo>
                    <a:lnTo>
                      <a:pt x="483" y="246"/>
                    </a:lnTo>
                    <a:lnTo>
                      <a:pt x="474" y="276"/>
                    </a:lnTo>
                    <a:lnTo>
                      <a:pt x="467" y="308"/>
                    </a:lnTo>
                    <a:lnTo>
                      <a:pt x="458" y="340"/>
                    </a:lnTo>
                    <a:lnTo>
                      <a:pt x="451" y="374"/>
                    </a:lnTo>
                    <a:lnTo>
                      <a:pt x="445" y="409"/>
                    </a:lnTo>
                    <a:lnTo>
                      <a:pt x="432" y="474"/>
                    </a:lnTo>
                    <a:lnTo>
                      <a:pt x="199" y="786"/>
                    </a:lnTo>
                    <a:lnTo>
                      <a:pt x="77" y="35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9668" name="Text Box 84">
              <a:extLst>
                <a:ext uri="{FF2B5EF4-FFF2-40B4-BE49-F238E27FC236}">
                  <a16:creationId xmlns:a16="http://schemas.microsoft.com/office/drawing/2014/main" id="{A7079C35-C8E8-D24B-98B0-B6BE50A74871}"/>
                </a:ext>
              </a:extLst>
            </p:cNvPr>
            <p:cNvSpPr txBox="1">
              <a:spLocks noChangeArrowheads="1"/>
            </p:cNvSpPr>
            <p:nvPr/>
          </p:nvSpPr>
          <p:spPr bwMode="auto">
            <a:xfrm rot="608069">
              <a:off x="2592" y="3408"/>
              <a:ext cx="50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200" b="1">
                <a:solidFill>
                  <a:srgbClr val="FFFF00"/>
                </a:solidFill>
              </a:endParaRPr>
            </a:p>
          </p:txBody>
        </p:sp>
      </p:grpSp>
      <p:sp>
        <p:nvSpPr>
          <p:cNvPr id="69657" name="Line 85">
            <a:extLst>
              <a:ext uri="{FF2B5EF4-FFF2-40B4-BE49-F238E27FC236}">
                <a16:creationId xmlns:a16="http://schemas.microsoft.com/office/drawing/2014/main" id="{5D1B88A1-992F-8442-A6BF-6D3CF4A6B397}"/>
              </a:ext>
            </a:extLst>
          </p:cNvPr>
          <p:cNvSpPr>
            <a:spLocks noChangeShapeType="1"/>
          </p:cNvSpPr>
          <p:nvPr/>
        </p:nvSpPr>
        <p:spPr bwMode="auto">
          <a:xfrm flipH="1" flipV="1">
            <a:off x="3581400" y="4724400"/>
            <a:ext cx="304800" cy="685800"/>
          </a:xfrm>
          <a:prstGeom prst="line">
            <a:avLst/>
          </a:prstGeom>
          <a:noFill/>
          <a:ln w="38100">
            <a:solidFill>
              <a:srgbClr val="CC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9658" name="Text Box 86">
            <a:extLst>
              <a:ext uri="{FF2B5EF4-FFF2-40B4-BE49-F238E27FC236}">
                <a16:creationId xmlns:a16="http://schemas.microsoft.com/office/drawing/2014/main" id="{B9E9A124-3362-064F-951F-2568CA7D00E4}"/>
              </a:ext>
            </a:extLst>
          </p:cNvPr>
          <p:cNvSpPr txBox="1">
            <a:spLocks noChangeArrowheads="1"/>
          </p:cNvSpPr>
          <p:nvPr/>
        </p:nvSpPr>
        <p:spPr bwMode="auto">
          <a:xfrm>
            <a:off x="3048000" y="5105400"/>
            <a:ext cx="6556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b="1" i="1" dirty="0">
                <a:solidFill>
                  <a:schemeClr val="bg1"/>
                </a:solidFill>
              </a:rPr>
              <a:t>Tools</a:t>
            </a:r>
          </a:p>
        </p:txBody>
      </p:sp>
      <p:sp>
        <p:nvSpPr>
          <p:cNvPr id="69659" name="Line 87">
            <a:extLst>
              <a:ext uri="{FF2B5EF4-FFF2-40B4-BE49-F238E27FC236}">
                <a16:creationId xmlns:a16="http://schemas.microsoft.com/office/drawing/2014/main" id="{10D4C684-CC9C-124F-BE25-F6E316BF9706}"/>
              </a:ext>
            </a:extLst>
          </p:cNvPr>
          <p:cNvSpPr>
            <a:spLocks noChangeShapeType="1"/>
          </p:cNvSpPr>
          <p:nvPr/>
        </p:nvSpPr>
        <p:spPr bwMode="auto">
          <a:xfrm flipV="1">
            <a:off x="5181600" y="4648200"/>
            <a:ext cx="381000" cy="762000"/>
          </a:xfrm>
          <a:prstGeom prst="line">
            <a:avLst/>
          </a:prstGeom>
          <a:noFill/>
          <a:ln w="38100">
            <a:solidFill>
              <a:srgbClr val="CC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9660" name="Text Box 88">
            <a:extLst>
              <a:ext uri="{FF2B5EF4-FFF2-40B4-BE49-F238E27FC236}">
                <a16:creationId xmlns:a16="http://schemas.microsoft.com/office/drawing/2014/main" id="{4018A837-DE16-8F43-B8E1-F1E4E535D388}"/>
              </a:ext>
            </a:extLst>
          </p:cNvPr>
          <p:cNvSpPr txBox="1">
            <a:spLocks noChangeArrowheads="1"/>
          </p:cNvSpPr>
          <p:nvPr/>
        </p:nvSpPr>
        <p:spPr bwMode="auto">
          <a:xfrm>
            <a:off x="5410200" y="5029200"/>
            <a:ext cx="10715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b="1" i="1" dirty="0">
                <a:solidFill>
                  <a:schemeClr val="bg1"/>
                </a:solidFill>
              </a:rPr>
              <a:t>Processes</a:t>
            </a:r>
          </a:p>
        </p:txBody>
      </p:sp>
      <p:sp>
        <p:nvSpPr>
          <p:cNvPr id="69661" name="Text Box 89">
            <a:extLst>
              <a:ext uri="{FF2B5EF4-FFF2-40B4-BE49-F238E27FC236}">
                <a16:creationId xmlns:a16="http://schemas.microsoft.com/office/drawing/2014/main" id="{4E40A46A-475A-B94D-ADFC-2215AC40C796}"/>
              </a:ext>
            </a:extLst>
          </p:cNvPr>
          <p:cNvSpPr txBox="1">
            <a:spLocks noChangeArrowheads="1"/>
          </p:cNvSpPr>
          <p:nvPr/>
        </p:nvSpPr>
        <p:spPr bwMode="auto">
          <a:xfrm>
            <a:off x="7086600" y="2438400"/>
            <a:ext cx="1776413" cy="253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u="sng" dirty="0">
                <a:solidFill>
                  <a:schemeClr val="bg1"/>
                </a:solidFill>
              </a:rPr>
              <a:t>Smart Decisions</a:t>
            </a:r>
          </a:p>
          <a:p>
            <a:pPr eaLnBrk="1" hangingPunct="1">
              <a:spcBef>
                <a:spcPct val="0"/>
              </a:spcBef>
              <a:buFontTx/>
              <a:buNone/>
            </a:pPr>
            <a:endParaRPr lang="en-US" altLang="en-US" sz="800" b="1" dirty="0">
              <a:solidFill>
                <a:schemeClr val="bg1"/>
              </a:solidFill>
            </a:endParaRPr>
          </a:p>
          <a:p>
            <a:pPr eaLnBrk="1" hangingPunct="1">
              <a:spcBef>
                <a:spcPct val="0"/>
              </a:spcBef>
            </a:pPr>
            <a:r>
              <a:rPr lang="en-US" altLang="en-US" sz="1600" dirty="0">
                <a:solidFill>
                  <a:schemeClr val="bg1"/>
                </a:solidFill>
              </a:rPr>
              <a:t>  Identify</a:t>
            </a:r>
          </a:p>
          <a:p>
            <a:pPr eaLnBrk="1" hangingPunct="1">
              <a:spcBef>
                <a:spcPct val="0"/>
              </a:spcBef>
              <a:buFontTx/>
              <a:buNone/>
            </a:pPr>
            <a:r>
              <a:rPr lang="en-US" altLang="en-US" sz="1600" dirty="0">
                <a:solidFill>
                  <a:schemeClr val="bg1"/>
                </a:solidFill>
              </a:rPr>
              <a:t>   issues</a:t>
            </a:r>
          </a:p>
          <a:p>
            <a:pPr eaLnBrk="1" hangingPunct="1">
              <a:spcBef>
                <a:spcPct val="0"/>
              </a:spcBef>
              <a:buFontTx/>
              <a:buNone/>
            </a:pPr>
            <a:endParaRPr lang="en-US" altLang="en-US" sz="800" b="1" dirty="0">
              <a:solidFill>
                <a:schemeClr val="bg1"/>
              </a:solidFill>
            </a:endParaRPr>
          </a:p>
          <a:p>
            <a:pPr eaLnBrk="1" hangingPunct="1">
              <a:spcBef>
                <a:spcPct val="0"/>
              </a:spcBef>
            </a:pPr>
            <a:r>
              <a:rPr lang="en-US" altLang="en-US" sz="1600" dirty="0">
                <a:solidFill>
                  <a:srgbClr val="C00000"/>
                </a:solidFill>
              </a:rPr>
              <a:t>  </a:t>
            </a:r>
            <a:r>
              <a:rPr lang="en-US" altLang="en-US" sz="1600" i="1" dirty="0">
                <a:solidFill>
                  <a:srgbClr val="C00000"/>
                </a:solidFill>
              </a:rPr>
              <a:t>PRIORITIZE!</a:t>
            </a:r>
          </a:p>
          <a:p>
            <a:pPr eaLnBrk="1" hangingPunct="1">
              <a:spcBef>
                <a:spcPct val="0"/>
              </a:spcBef>
            </a:pPr>
            <a:endParaRPr lang="en-US" altLang="en-US" sz="800" b="1" dirty="0">
              <a:solidFill>
                <a:schemeClr val="bg1"/>
              </a:solidFill>
            </a:endParaRPr>
          </a:p>
          <a:p>
            <a:pPr eaLnBrk="1" hangingPunct="1">
              <a:spcBef>
                <a:spcPct val="0"/>
              </a:spcBef>
            </a:pPr>
            <a:r>
              <a:rPr lang="en-US" altLang="en-US" sz="1600" dirty="0">
                <a:solidFill>
                  <a:schemeClr val="bg1"/>
                </a:solidFill>
              </a:rPr>
              <a:t>  Develop</a:t>
            </a:r>
          </a:p>
          <a:p>
            <a:pPr eaLnBrk="1" hangingPunct="1">
              <a:spcBef>
                <a:spcPct val="0"/>
              </a:spcBef>
              <a:buFontTx/>
              <a:buNone/>
            </a:pPr>
            <a:r>
              <a:rPr lang="en-US" altLang="en-US" sz="1600" dirty="0">
                <a:solidFill>
                  <a:schemeClr val="bg1"/>
                </a:solidFill>
              </a:rPr>
              <a:t>   solutions</a:t>
            </a:r>
          </a:p>
          <a:p>
            <a:pPr eaLnBrk="1" hangingPunct="1">
              <a:spcBef>
                <a:spcPct val="0"/>
              </a:spcBef>
              <a:buFontTx/>
              <a:buNone/>
            </a:pPr>
            <a:endParaRPr lang="en-US" altLang="en-US" sz="800" b="1" dirty="0">
              <a:solidFill>
                <a:schemeClr val="bg1"/>
              </a:solidFill>
            </a:endParaRPr>
          </a:p>
          <a:p>
            <a:pPr eaLnBrk="1" hangingPunct="1">
              <a:spcBef>
                <a:spcPct val="0"/>
              </a:spcBef>
            </a:pPr>
            <a:r>
              <a:rPr lang="en-US" altLang="en-US" sz="1600" dirty="0">
                <a:solidFill>
                  <a:schemeClr val="bg1"/>
                </a:solidFill>
              </a:rPr>
              <a:t>  Evaluate</a:t>
            </a:r>
          </a:p>
          <a:p>
            <a:pPr eaLnBrk="1" hangingPunct="1">
              <a:spcBef>
                <a:spcPct val="0"/>
              </a:spcBef>
              <a:buFontTx/>
              <a:buNone/>
            </a:pPr>
            <a:r>
              <a:rPr lang="en-US" altLang="en-US" sz="1600" dirty="0">
                <a:solidFill>
                  <a:schemeClr val="bg1"/>
                </a:solidFill>
              </a:rPr>
              <a:t>   effectiveness</a:t>
            </a:r>
          </a:p>
        </p:txBody>
      </p:sp>
      <p:sp>
        <p:nvSpPr>
          <p:cNvPr id="69662" name="Text Box 90">
            <a:extLst>
              <a:ext uri="{FF2B5EF4-FFF2-40B4-BE49-F238E27FC236}">
                <a16:creationId xmlns:a16="http://schemas.microsoft.com/office/drawing/2014/main" id="{1BC0E03E-BD60-3342-9554-9DFE0B071F1A}"/>
              </a:ext>
            </a:extLst>
          </p:cNvPr>
          <p:cNvSpPr txBox="1">
            <a:spLocks noChangeArrowheads="1"/>
          </p:cNvSpPr>
          <p:nvPr/>
        </p:nvSpPr>
        <p:spPr bwMode="auto">
          <a:xfrm>
            <a:off x="914400" y="304800"/>
            <a:ext cx="73167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u="sng" dirty="0">
                <a:solidFill>
                  <a:schemeClr val="bg1"/>
                </a:solidFill>
              </a:rPr>
              <a:t>From Data to Useful Information</a:t>
            </a:r>
          </a:p>
        </p:txBody>
      </p:sp>
      <p:sp>
        <p:nvSpPr>
          <p:cNvPr id="2" name="Date Placeholder 91">
            <a:extLst>
              <a:ext uri="{FF2B5EF4-FFF2-40B4-BE49-F238E27FC236}">
                <a16:creationId xmlns:a16="http://schemas.microsoft.com/office/drawing/2014/main" id="{D27EB2D1-0A69-46EE-809D-476625D2B2AE}"/>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21538" name="Footer Placeholder 93">
            <a:extLst>
              <a:ext uri="{FF2B5EF4-FFF2-40B4-BE49-F238E27FC236}">
                <a16:creationId xmlns:a16="http://schemas.microsoft.com/office/drawing/2014/main" id="{74797D52-4A66-47F4-B474-C875269F0689}"/>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3" name="Slide Number Placeholder 2">
            <a:extLst>
              <a:ext uri="{FF2B5EF4-FFF2-40B4-BE49-F238E27FC236}">
                <a16:creationId xmlns:a16="http://schemas.microsoft.com/office/drawing/2014/main" id="{1FD89AA4-A628-8A40-8297-8853B8D9CA5D}"/>
              </a:ext>
            </a:extLst>
          </p:cNvPr>
          <p:cNvSpPr>
            <a:spLocks noGrp="1"/>
          </p:cNvSpPr>
          <p:nvPr>
            <p:ph type="sldNum" sz="quarter" idx="12"/>
          </p:nvPr>
        </p:nvSpPr>
        <p:spPr/>
        <p:txBody>
          <a:bodyPr/>
          <a:lstStyle/>
          <a:p>
            <a:fld id="{9E26D2AB-0C90-4CEA-9760-4FB00DC6094F}" type="slidenum">
              <a:rPr lang="en-US" smtClean="0">
                <a:solidFill>
                  <a:schemeClr val="bg1"/>
                </a:solidFill>
              </a:rPr>
              <a:t>17</a:t>
            </a:fld>
            <a:endParaRPr lang="en-US" dirty="0">
              <a:solidFill>
                <a:schemeClr val="bg1"/>
              </a:solidFill>
            </a:endParaRPr>
          </a:p>
        </p:txBody>
      </p:sp>
    </p:spTree>
    <p:extLst>
      <p:ext uri="{BB962C8B-B14F-4D97-AF65-F5344CB8AC3E}">
        <p14:creationId xmlns:p14="http://schemas.microsoft.com/office/powerpoint/2010/main" val="529265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Date Placeholder 91">
            <a:extLst>
              <a:ext uri="{FF2B5EF4-FFF2-40B4-BE49-F238E27FC236}">
                <a16:creationId xmlns:a16="http://schemas.microsoft.com/office/drawing/2014/main" id="{6E816DCA-08FE-E044-866A-5E9D2ADF9146}"/>
              </a:ext>
            </a:extLst>
          </p:cNvPr>
          <p:cNvSpPr>
            <a:spLocks noGrp="1"/>
          </p:cNvSpPr>
          <p:nvPr>
            <p:ph type="dt" sz="quarter" idx="4294967295"/>
          </p:nvPr>
        </p:nvSpPr>
        <p:spPr>
          <a:xfrm>
            <a:off x="6858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a:solidFill>
                  <a:schemeClr val="bg1"/>
                </a:solidFill>
              </a:rPr>
              <a:t>December 14, 2021</a:t>
            </a:r>
            <a:endParaRPr lang="en-US" altLang="en-US" sz="1200" dirty="0">
              <a:solidFill>
                <a:schemeClr val="bg1"/>
              </a:solidFill>
            </a:endParaRPr>
          </a:p>
        </p:txBody>
      </p:sp>
      <p:sp>
        <p:nvSpPr>
          <p:cNvPr id="71684" name="Footer Placeholder 93">
            <a:extLst>
              <a:ext uri="{FF2B5EF4-FFF2-40B4-BE49-F238E27FC236}">
                <a16:creationId xmlns:a16="http://schemas.microsoft.com/office/drawing/2014/main" id="{E1B08549-B9FD-864F-A10F-129E4AD79A6B}"/>
              </a:ext>
            </a:extLst>
          </p:cNvPr>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dirty="0">
                <a:solidFill>
                  <a:schemeClr val="bg1"/>
                </a:solidFill>
              </a:rPr>
              <a:t>Hart Solutions LLC</a:t>
            </a:r>
          </a:p>
        </p:txBody>
      </p:sp>
      <p:sp>
        <p:nvSpPr>
          <p:cNvPr id="71686" name="Rectangle 2">
            <a:extLst>
              <a:ext uri="{FF2B5EF4-FFF2-40B4-BE49-F238E27FC236}">
                <a16:creationId xmlns:a16="http://schemas.microsoft.com/office/drawing/2014/main" id="{0FEB6D0B-A71C-1A4D-B9AB-E2200572F423}"/>
              </a:ext>
            </a:extLst>
          </p:cNvPr>
          <p:cNvSpPr>
            <a:spLocks noChangeArrowheads="1"/>
          </p:cNvSpPr>
          <p:nvPr/>
        </p:nvSpPr>
        <p:spPr bwMode="auto">
          <a:xfrm>
            <a:off x="685800" y="1447800"/>
            <a:ext cx="7991475" cy="3086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FontTx/>
              <a:buNone/>
            </a:pPr>
            <a:r>
              <a:rPr lang="en-US" altLang="en-US" sz="3200" b="1" i="1" dirty="0">
                <a:solidFill>
                  <a:srgbClr val="CC3300"/>
                </a:solidFill>
              </a:rPr>
              <a:t>  </a:t>
            </a:r>
            <a:r>
              <a:rPr lang="en-US" altLang="en-US" sz="2800" i="1" dirty="0">
                <a:solidFill>
                  <a:srgbClr val="C00000"/>
                </a:solidFill>
              </a:rPr>
              <a:t>83% decrease</a:t>
            </a:r>
            <a:r>
              <a:rPr lang="en-US" altLang="en-US" sz="2800" dirty="0">
                <a:solidFill>
                  <a:srgbClr val="C00000"/>
                </a:solidFill>
              </a:rPr>
              <a:t> </a:t>
            </a:r>
            <a:r>
              <a:rPr lang="en-US" altLang="en-US" sz="2800" dirty="0">
                <a:solidFill>
                  <a:schemeClr val="bg1"/>
                </a:solidFill>
              </a:rPr>
              <a:t>in fatal accident rate </a:t>
            </a:r>
          </a:p>
          <a:p>
            <a:pPr algn="ctr">
              <a:buFontTx/>
              <a:buNone/>
            </a:pPr>
            <a:r>
              <a:rPr lang="en-US" altLang="en-US" sz="2800" dirty="0">
                <a:solidFill>
                  <a:schemeClr val="bg1"/>
                </a:solidFill>
              </a:rPr>
              <a:t>in </a:t>
            </a:r>
            <a:r>
              <a:rPr lang="en-US" altLang="en-US" sz="2800" i="1" dirty="0">
                <a:solidFill>
                  <a:srgbClr val="C00000"/>
                </a:solidFill>
              </a:rPr>
              <a:t>less than ten years</a:t>
            </a:r>
          </a:p>
          <a:p>
            <a:pPr algn="ctr">
              <a:buFontTx/>
              <a:buNone/>
            </a:pPr>
            <a:endParaRPr lang="en-US" altLang="en-US" dirty="0">
              <a:solidFill>
                <a:schemeClr val="bg1"/>
              </a:solidFill>
            </a:endParaRPr>
          </a:p>
          <a:p>
            <a:pPr algn="ctr">
              <a:spcBef>
                <a:spcPct val="0"/>
              </a:spcBef>
              <a:buNone/>
            </a:pPr>
            <a:r>
              <a:rPr lang="en-US" altLang="en-US" sz="2800" dirty="0">
                <a:solidFill>
                  <a:schemeClr val="bg1"/>
                </a:solidFill>
              </a:rPr>
              <a:t>largely because of</a:t>
            </a:r>
          </a:p>
          <a:p>
            <a:pPr algn="ctr">
              <a:spcBef>
                <a:spcPct val="0"/>
              </a:spcBef>
              <a:buNone/>
            </a:pPr>
            <a:endParaRPr lang="en-US" altLang="en-US" dirty="0">
              <a:solidFill>
                <a:schemeClr val="bg1"/>
              </a:solidFill>
            </a:endParaRPr>
          </a:p>
          <a:p>
            <a:pPr algn="ctr">
              <a:spcBef>
                <a:spcPct val="0"/>
              </a:spcBef>
              <a:buNone/>
            </a:pPr>
            <a:r>
              <a:rPr lang="en-US" altLang="en-US" sz="3200" i="1" dirty="0">
                <a:solidFill>
                  <a:srgbClr val="C00000"/>
                </a:solidFill>
              </a:rPr>
              <a:t>System Think </a:t>
            </a:r>
          </a:p>
          <a:p>
            <a:pPr algn="ctr">
              <a:spcBef>
                <a:spcPct val="0"/>
              </a:spcBef>
              <a:buNone/>
            </a:pPr>
            <a:endParaRPr lang="en-US" altLang="en-US" i="1" dirty="0">
              <a:solidFill>
                <a:srgbClr val="C00000"/>
              </a:solidFill>
            </a:endParaRPr>
          </a:p>
          <a:p>
            <a:pPr algn="ctr">
              <a:spcBef>
                <a:spcPct val="0"/>
              </a:spcBef>
              <a:buNone/>
            </a:pPr>
            <a:r>
              <a:rPr lang="en-US" altLang="en-US" sz="2800" dirty="0">
                <a:solidFill>
                  <a:schemeClr val="bg1"/>
                </a:solidFill>
              </a:rPr>
              <a:t>fueled by</a:t>
            </a:r>
          </a:p>
          <a:p>
            <a:pPr algn="ctr">
              <a:spcBef>
                <a:spcPct val="0"/>
              </a:spcBef>
              <a:buNone/>
            </a:pPr>
            <a:endParaRPr lang="en-US" altLang="en-US" dirty="0">
              <a:solidFill>
                <a:schemeClr val="bg1"/>
              </a:solidFill>
            </a:endParaRPr>
          </a:p>
          <a:p>
            <a:pPr algn="ctr">
              <a:spcBef>
                <a:spcPct val="0"/>
              </a:spcBef>
              <a:buNone/>
            </a:pPr>
            <a:r>
              <a:rPr lang="en-US" altLang="en-US" sz="2800" i="1" dirty="0">
                <a:solidFill>
                  <a:srgbClr val="C00000"/>
                </a:solidFill>
              </a:rPr>
              <a:t>proactive safety information programs</a:t>
            </a:r>
          </a:p>
          <a:p>
            <a:pPr algn="ctr">
              <a:spcBef>
                <a:spcPct val="0"/>
              </a:spcBef>
              <a:buNone/>
            </a:pPr>
            <a:endParaRPr lang="en-US" altLang="en-US" sz="1400" i="1" dirty="0">
              <a:solidFill>
                <a:srgbClr val="C00000"/>
              </a:solidFill>
            </a:endParaRPr>
          </a:p>
          <a:p>
            <a:pPr algn="ctr">
              <a:spcBef>
                <a:spcPct val="0"/>
              </a:spcBef>
              <a:buNone/>
            </a:pPr>
            <a:r>
              <a:rPr lang="en-US" altLang="en-US" sz="2400" dirty="0">
                <a:solidFill>
                  <a:schemeClr val="bg1"/>
                </a:solidFill>
              </a:rPr>
              <a:t>P.S. CAST is completely VOLUNTARY</a:t>
            </a:r>
          </a:p>
          <a:p>
            <a:pPr algn="ctr">
              <a:buFontTx/>
              <a:buNone/>
            </a:pPr>
            <a:endParaRPr lang="en-US" altLang="en-US" sz="3200" dirty="0">
              <a:solidFill>
                <a:schemeClr val="bg1"/>
              </a:solidFill>
            </a:endParaRPr>
          </a:p>
          <a:p>
            <a:pPr algn="ctr">
              <a:buFontTx/>
              <a:buNone/>
            </a:pPr>
            <a:endParaRPr lang="en-US" altLang="en-US" sz="3200" dirty="0">
              <a:solidFill>
                <a:schemeClr val="bg1"/>
              </a:solidFill>
            </a:endParaRPr>
          </a:p>
          <a:p>
            <a:pPr algn="ctr">
              <a:buFontTx/>
              <a:buNone/>
            </a:pPr>
            <a:endParaRPr lang="en-US" altLang="en-US" sz="3200" dirty="0">
              <a:solidFill>
                <a:schemeClr val="bg1"/>
              </a:solidFill>
            </a:endParaRPr>
          </a:p>
        </p:txBody>
      </p:sp>
      <p:sp>
        <p:nvSpPr>
          <p:cNvPr id="71687" name="Rectangle 3">
            <a:extLst>
              <a:ext uri="{FF2B5EF4-FFF2-40B4-BE49-F238E27FC236}">
                <a16:creationId xmlns:a16="http://schemas.microsoft.com/office/drawing/2014/main" id="{9DA67DB3-F6BC-6142-8879-481B9D3EC561}"/>
              </a:ext>
            </a:extLst>
          </p:cNvPr>
          <p:cNvSpPr>
            <a:spLocks noChangeArrowheads="1"/>
          </p:cNvSpPr>
          <p:nvPr/>
        </p:nvSpPr>
        <p:spPr bwMode="auto">
          <a:xfrm>
            <a:off x="838200" y="457200"/>
            <a:ext cx="7321550"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dirty="0">
                <a:solidFill>
                  <a:schemeClr val="bg1"/>
                </a:solidFill>
              </a:rPr>
              <a:t>Aviation Success: Commercial </a:t>
            </a:r>
            <a:r>
              <a:rPr lang="en-US" altLang="en-US" sz="3600" b="1" u="sng" dirty="0">
                <a:solidFill>
                  <a:schemeClr val="bg1"/>
                </a:solidFill>
              </a:rPr>
              <a:t>Aviation Safety Team (CAST)</a:t>
            </a:r>
          </a:p>
        </p:txBody>
      </p:sp>
      <p:sp>
        <p:nvSpPr>
          <p:cNvPr id="2" name="Slide Number Placeholder 1">
            <a:extLst>
              <a:ext uri="{FF2B5EF4-FFF2-40B4-BE49-F238E27FC236}">
                <a16:creationId xmlns:a16="http://schemas.microsoft.com/office/drawing/2014/main" id="{5E0CF337-317D-0F48-A48A-8FFC10E25D10}"/>
              </a:ext>
            </a:extLst>
          </p:cNvPr>
          <p:cNvSpPr>
            <a:spLocks noGrp="1"/>
          </p:cNvSpPr>
          <p:nvPr>
            <p:ph type="sldNum" sz="quarter" idx="12"/>
          </p:nvPr>
        </p:nvSpPr>
        <p:spPr/>
        <p:txBody>
          <a:bodyPr/>
          <a:lstStyle/>
          <a:p>
            <a:fld id="{9E26D2AB-0C90-4CEA-9760-4FB00DC6094F}" type="slidenum">
              <a:rPr lang="en-US" smtClean="0">
                <a:solidFill>
                  <a:schemeClr val="bg1"/>
                </a:solidFill>
              </a:rPr>
              <a:t>18</a:t>
            </a:fld>
            <a:endParaRPr lang="en-US" dirty="0">
              <a:solidFill>
                <a:schemeClr val="bg1"/>
              </a:solidFill>
            </a:endParaRPr>
          </a:p>
        </p:txBody>
      </p:sp>
    </p:spTree>
    <p:extLst>
      <p:ext uri="{BB962C8B-B14F-4D97-AF65-F5344CB8AC3E}">
        <p14:creationId xmlns:p14="http://schemas.microsoft.com/office/powerpoint/2010/main" val="373588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CA7B5-D70A-894F-BA86-09A20F77B1E5}"/>
              </a:ext>
            </a:extLst>
          </p:cNvPr>
          <p:cNvSpPr>
            <a:spLocks noGrp="1"/>
          </p:cNvSpPr>
          <p:nvPr>
            <p:ph type="title"/>
          </p:nvPr>
        </p:nvSpPr>
        <p:spPr/>
        <p:txBody>
          <a:bodyPr>
            <a:normAutofit/>
          </a:bodyPr>
          <a:lstStyle/>
          <a:p>
            <a:r>
              <a:rPr lang="en-US" sz="3600" b="1" u="sng" dirty="0">
                <a:solidFill>
                  <a:schemeClr val="bg1"/>
                </a:solidFill>
                <a:latin typeface="Arial" panose="020B0604020202020204" pitchFamily="34" charset="0"/>
                <a:cs typeface="Arial" panose="020B0604020202020204" pitchFamily="34" charset="0"/>
              </a:rPr>
              <a:t>Success Beyond Expectations</a:t>
            </a:r>
          </a:p>
        </p:txBody>
      </p:sp>
      <p:sp>
        <p:nvSpPr>
          <p:cNvPr id="3" name="Date Placeholder 2">
            <a:extLst>
              <a:ext uri="{FF2B5EF4-FFF2-40B4-BE49-F238E27FC236}">
                <a16:creationId xmlns:a16="http://schemas.microsoft.com/office/drawing/2014/main" id="{DA5FF93C-8F69-AA40-8E40-66148A2B81D4}"/>
              </a:ext>
            </a:extLst>
          </p:cNvPr>
          <p:cNvSpPr>
            <a:spLocks noGrp="1"/>
          </p:cNvSpPr>
          <p:nvPr>
            <p:ph type="dt" sz="half" idx="10"/>
          </p:nvPr>
        </p:nvSpPr>
        <p:spPr/>
        <p:txBody>
          <a:bodyPr/>
          <a:lstStyle/>
          <a:p>
            <a:r>
              <a:rPr lang="en-US">
                <a:solidFill>
                  <a:schemeClr val="bg1"/>
                </a:solidFill>
              </a:rPr>
              <a:t>December 14, 2021</a:t>
            </a:r>
            <a:endParaRPr lang="en-US" dirty="0">
              <a:solidFill>
                <a:schemeClr val="bg1"/>
              </a:solidFill>
            </a:endParaRPr>
          </a:p>
        </p:txBody>
      </p:sp>
      <p:sp>
        <p:nvSpPr>
          <p:cNvPr id="4" name="Footer Placeholder 3">
            <a:extLst>
              <a:ext uri="{FF2B5EF4-FFF2-40B4-BE49-F238E27FC236}">
                <a16:creationId xmlns:a16="http://schemas.microsoft.com/office/drawing/2014/main" id="{CE170D39-2C0F-8A4D-BD10-F8FC62844A02}"/>
              </a:ext>
            </a:extLst>
          </p:cNvPr>
          <p:cNvSpPr>
            <a:spLocks noGrp="1"/>
          </p:cNvSpPr>
          <p:nvPr>
            <p:ph type="ftr" sz="quarter" idx="11"/>
          </p:nvPr>
        </p:nvSpPr>
        <p:spPr/>
        <p:txBody>
          <a:bodyPr/>
          <a:lstStyle/>
          <a:p>
            <a:r>
              <a:rPr lang="en-US" dirty="0">
                <a:solidFill>
                  <a:schemeClr val="bg1"/>
                </a:solidFill>
              </a:rPr>
              <a:t>Hart Solutions LLC</a:t>
            </a:r>
          </a:p>
        </p:txBody>
      </p:sp>
      <p:sp>
        <p:nvSpPr>
          <p:cNvPr id="5" name="Slide Number Placeholder 4">
            <a:extLst>
              <a:ext uri="{FF2B5EF4-FFF2-40B4-BE49-F238E27FC236}">
                <a16:creationId xmlns:a16="http://schemas.microsoft.com/office/drawing/2014/main" id="{585479D5-3A3D-0E45-83AB-CE38302061D5}"/>
              </a:ext>
            </a:extLst>
          </p:cNvPr>
          <p:cNvSpPr>
            <a:spLocks noGrp="1"/>
          </p:cNvSpPr>
          <p:nvPr>
            <p:ph type="sldNum" sz="quarter" idx="12"/>
          </p:nvPr>
        </p:nvSpPr>
        <p:spPr/>
        <p:txBody>
          <a:bodyPr/>
          <a:lstStyle/>
          <a:p>
            <a:fld id="{9E26D2AB-0C90-4CEA-9760-4FB00DC6094F}" type="slidenum">
              <a:rPr lang="en-US" smtClean="0">
                <a:solidFill>
                  <a:schemeClr val="bg1"/>
                </a:solidFill>
              </a:rPr>
              <a:t>19</a:t>
            </a:fld>
            <a:endParaRPr lang="en-US" dirty="0">
              <a:solidFill>
                <a:schemeClr val="bg1"/>
              </a:solidFill>
            </a:endParaRPr>
          </a:p>
        </p:txBody>
      </p:sp>
      <p:sp>
        <p:nvSpPr>
          <p:cNvPr id="6" name="TextBox 5">
            <a:extLst>
              <a:ext uri="{FF2B5EF4-FFF2-40B4-BE49-F238E27FC236}">
                <a16:creationId xmlns:a16="http://schemas.microsoft.com/office/drawing/2014/main" id="{3101F28E-6024-A54C-ABE6-0C61DA33B4FC}"/>
              </a:ext>
            </a:extLst>
          </p:cNvPr>
          <p:cNvSpPr txBox="1"/>
          <p:nvPr/>
        </p:nvSpPr>
        <p:spPr>
          <a:xfrm>
            <a:off x="762000" y="1444308"/>
            <a:ext cx="7620000" cy="3908762"/>
          </a:xfrm>
          <a:prstGeom prst="rect">
            <a:avLst/>
          </a:prstGeom>
          <a:noFill/>
        </p:spPr>
        <p:txBody>
          <a:bodyPr wrap="square" rtlCol="0">
            <a:spAutoFit/>
          </a:bodyPr>
          <a:lstStyle/>
          <a:p>
            <a:pPr marL="457200" indent="-457200">
              <a:spcBef>
                <a:spcPct val="0"/>
              </a:spcBef>
              <a:buFont typeface="Apple Symbols" panose="02000000000000000000" pitchFamily="2" charset="-79"/>
              <a:buChar char="⎼"/>
            </a:pPr>
            <a:r>
              <a:rPr lang="en-US" altLang="en-US" sz="3200" dirty="0">
                <a:solidFill>
                  <a:schemeClr val="bg1"/>
                </a:solidFill>
              </a:rPr>
              <a:t>When CAST began, many safety experts believed that aviation was already </a:t>
            </a:r>
            <a:r>
              <a:rPr lang="en-US" altLang="en-US" sz="3200" i="1" dirty="0">
                <a:solidFill>
                  <a:srgbClr val="C00000"/>
                </a:solidFill>
              </a:rPr>
              <a:t>very safe and unlikely to improve</a:t>
            </a:r>
          </a:p>
          <a:p>
            <a:pPr marL="457200" indent="-457200">
              <a:spcBef>
                <a:spcPct val="0"/>
              </a:spcBef>
              <a:buFont typeface="Apple Symbols" panose="02000000000000000000" pitchFamily="2" charset="-79"/>
              <a:buChar char="⎼"/>
            </a:pPr>
            <a:endParaRPr lang="en-US" altLang="en-US" sz="800" i="1" dirty="0">
              <a:solidFill>
                <a:srgbClr val="C00000"/>
              </a:solidFill>
            </a:endParaRPr>
          </a:p>
          <a:p>
            <a:pPr marL="457200" indent="-457200">
              <a:spcBef>
                <a:spcPct val="0"/>
              </a:spcBef>
              <a:buFont typeface="Apple Symbols" panose="02000000000000000000" pitchFamily="2" charset="-79"/>
              <a:buChar char="⎼"/>
            </a:pPr>
            <a:r>
              <a:rPr lang="en-US" altLang="en-US" sz="3200" dirty="0">
                <a:solidFill>
                  <a:schemeClr val="bg1"/>
                </a:solidFill>
              </a:rPr>
              <a:t>Collaboration also</a:t>
            </a:r>
          </a:p>
          <a:p>
            <a:pPr marL="914400" lvl="1" indent="-457200">
              <a:spcBef>
                <a:spcPct val="0"/>
              </a:spcBef>
              <a:buFont typeface="Arial" panose="020B0604020202020204" pitchFamily="34" charset="0"/>
              <a:buChar char="•"/>
            </a:pPr>
            <a:r>
              <a:rPr lang="en-US" altLang="en-US" sz="2800" dirty="0">
                <a:solidFill>
                  <a:schemeClr val="bg1"/>
                </a:solidFill>
              </a:rPr>
              <a:t>Reduced the likelihood of </a:t>
            </a:r>
            <a:r>
              <a:rPr lang="en-US" altLang="en-US" sz="2800" i="1" dirty="0">
                <a:solidFill>
                  <a:srgbClr val="C00000"/>
                </a:solidFill>
              </a:rPr>
              <a:t>unintended consequences</a:t>
            </a:r>
          </a:p>
          <a:p>
            <a:pPr marL="914400" lvl="1" indent="-457200">
              <a:spcBef>
                <a:spcPct val="0"/>
              </a:spcBef>
              <a:buFont typeface="Arial" panose="020B0604020202020204" pitchFamily="34" charset="0"/>
              <a:buChar char="•"/>
            </a:pPr>
            <a:r>
              <a:rPr lang="en-US" altLang="en-US" sz="2800" i="1" dirty="0">
                <a:solidFill>
                  <a:schemeClr val="bg1"/>
                </a:solidFill>
              </a:rPr>
              <a:t>Enabled significant improvement </a:t>
            </a:r>
            <a:r>
              <a:rPr lang="en-US" altLang="en-US" sz="2800" i="1" dirty="0">
                <a:solidFill>
                  <a:srgbClr val="C00000"/>
                </a:solidFill>
              </a:rPr>
              <a:t>without generating any new regulations</a:t>
            </a:r>
          </a:p>
        </p:txBody>
      </p:sp>
    </p:spTree>
    <p:extLst>
      <p:ext uri="{BB962C8B-B14F-4D97-AF65-F5344CB8AC3E}">
        <p14:creationId xmlns:p14="http://schemas.microsoft.com/office/powerpoint/2010/main" val="170305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E63A1-127D-BD4F-906D-69D1CB4F998E}"/>
              </a:ext>
            </a:extLst>
          </p:cNvPr>
          <p:cNvSpPr>
            <a:spLocks noGrp="1"/>
          </p:cNvSpPr>
          <p:nvPr>
            <p:ph type="title"/>
          </p:nvPr>
        </p:nvSpPr>
        <p:spPr/>
        <p:txBody>
          <a:bodyPr>
            <a:normAutofit/>
          </a:bodyPr>
          <a:lstStyle/>
          <a:p>
            <a:r>
              <a:rPr lang="en-US" sz="3600" b="1" u="sng" dirty="0">
                <a:solidFill>
                  <a:schemeClr val="bg1"/>
                </a:solidFill>
              </a:rPr>
              <a:t>The Speaker</a:t>
            </a:r>
          </a:p>
        </p:txBody>
      </p:sp>
      <p:sp>
        <p:nvSpPr>
          <p:cNvPr id="3" name="Content Placeholder 2">
            <a:extLst>
              <a:ext uri="{FF2B5EF4-FFF2-40B4-BE49-F238E27FC236}">
                <a16:creationId xmlns:a16="http://schemas.microsoft.com/office/drawing/2014/main" id="{695E9626-0ED3-DA47-A2A7-028685B47695}"/>
              </a:ext>
            </a:extLst>
          </p:cNvPr>
          <p:cNvSpPr>
            <a:spLocks noGrp="1"/>
          </p:cNvSpPr>
          <p:nvPr>
            <p:ph idx="1"/>
          </p:nvPr>
        </p:nvSpPr>
        <p:spPr>
          <a:xfrm>
            <a:off x="457200" y="1295400"/>
            <a:ext cx="8229600" cy="4525963"/>
          </a:xfrm>
        </p:spPr>
        <p:txBody>
          <a:bodyPr>
            <a:noAutofit/>
          </a:bodyPr>
          <a:lstStyle/>
          <a:p>
            <a:pPr>
              <a:buFont typeface="System Font Regular"/>
              <a:buChar char="⎼"/>
            </a:pPr>
            <a:r>
              <a:rPr lang="en-US" sz="2800" dirty="0">
                <a:solidFill>
                  <a:schemeClr val="bg1"/>
                </a:solidFill>
              </a:rPr>
              <a:t>Former Chairman, Vice Chairman, and Member, US National Transportation Safety Board (investigates transportation accidents, determines cause, and recommends improvements), 2008 – 2018</a:t>
            </a:r>
          </a:p>
          <a:p>
            <a:pPr>
              <a:buFont typeface="System Font Regular"/>
              <a:buChar char="⎼"/>
            </a:pPr>
            <a:endParaRPr lang="en-US" sz="1000" dirty="0">
              <a:solidFill>
                <a:schemeClr val="bg1"/>
              </a:solidFill>
            </a:endParaRPr>
          </a:p>
          <a:p>
            <a:pPr>
              <a:buFont typeface="System Font Regular"/>
              <a:buChar char="⎼"/>
            </a:pPr>
            <a:r>
              <a:rPr lang="en-US" sz="2800" dirty="0">
                <a:solidFill>
                  <a:schemeClr val="bg1"/>
                </a:solidFill>
              </a:rPr>
              <a:t>Assistant Administrator, Deputy Assistant Administrator, US Federal Aviation Administration (aviation safety regulator), 1995-2005</a:t>
            </a:r>
          </a:p>
          <a:p>
            <a:pPr>
              <a:buFont typeface="System Font Regular"/>
              <a:buChar char="⎼"/>
            </a:pPr>
            <a:endParaRPr lang="en-US" sz="1000" dirty="0">
              <a:solidFill>
                <a:schemeClr val="bg1"/>
              </a:solidFill>
            </a:endParaRPr>
          </a:p>
          <a:p>
            <a:pPr>
              <a:buFont typeface="System Font Regular"/>
              <a:buChar char="⎼"/>
            </a:pPr>
            <a:r>
              <a:rPr lang="en-US" sz="2800" dirty="0">
                <a:solidFill>
                  <a:schemeClr val="bg1"/>
                </a:solidFill>
              </a:rPr>
              <a:t>Deputy Administrator, US National Highway Transportation Safety Administration (motor vehicle safety regulator), 1994-5</a:t>
            </a:r>
          </a:p>
        </p:txBody>
      </p:sp>
      <p:sp>
        <p:nvSpPr>
          <p:cNvPr id="4" name="Date Placeholder 3">
            <a:extLst>
              <a:ext uri="{FF2B5EF4-FFF2-40B4-BE49-F238E27FC236}">
                <a16:creationId xmlns:a16="http://schemas.microsoft.com/office/drawing/2014/main" id="{D3A5E69F-A2DD-1449-AD4C-8D11955F3D5C}"/>
              </a:ext>
            </a:extLst>
          </p:cNvPr>
          <p:cNvSpPr>
            <a:spLocks noGrp="1"/>
          </p:cNvSpPr>
          <p:nvPr>
            <p:ph type="dt" sz="half" idx="10"/>
          </p:nvPr>
        </p:nvSpPr>
        <p:spPr/>
        <p:txBody>
          <a:bodyPr/>
          <a:lstStyle/>
          <a:p>
            <a:r>
              <a:rPr lang="en-US" dirty="0">
                <a:solidFill>
                  <a:schemeClr val="bg1"/>
                </a:solidFill>
              </a:rPr>
              <a:t>December 14, 2021</a:t>
            </a:r>
          </a:p>
        </p:txBody>
      </p:sp>
      <p:sp>
        <p:nvSpPr>
          <p:cNvPr id="5" name="Footer Placeholder 4">
            <a:extLst>
              <a:ext uri="{FF2B5EF4-FFF2-40B4-BE49-F238E27FC236}">
                <a16:creationId xmlns:a16="http://schemas.microsoft.com/office/drawing/2014/main" id="{C96F05F5-5BF6-A84C-A1D7-A6883FD147E0}"/>
              </a:ext>
            </a:extLst>
          </p:cNvPr>
          <p:cNvSpPr>
            <a:spLocks noGrp="1"/>
          </p:cNvSpPr>
          <p:nvPr>
            <p:ph type="ftr" sz="quarter" idx="11"/>
          </p:nvPr>
        </p:nvSpPr>
        <p:spPr/>
        <p:txBody>
          <a:bodyPr/>
          <a:lstStyle/>
          <a:p>
            <a:r>
              <a:rPr lang="en-US" dirty="0">
                <a:solidFill>
                  <a:schemeClr val="bg1"/>
                </a:solidFill>
              </a:rPr>
              <a:t>Hart Solutions LLC</a:t>
            </a:r>
          </a:p>
        </p:txBody>
      </p:sp>
      <p:sp>
        <p:nvSpPr>
          <p:cNvPr id="6" name="Slide Number Placeholder 5">
            <a:extLst>
              <a:ext uri="{FF2B5EF4-FFF2-40B4-BE49-F238E27FC236}">
                <a16:creationId xmlns:a16="http://schemas.microsoft.com/office/drawing/2014/main" id="{E041F9F3-35B0-CE42-9C8E-D7C7AF79A290}"/>
              </a:ext>
            </a:extLst>
          </p:cNvPr>
          <p:cNvSpPr>
            <a:spLocks noGrp="1"/>
          </p:cNvSpPr>
          <p:nvPr>
            <p:ph type="sldNum" sz="quarter" idx="12"/>
          </p:nvPr>
        </p:nvSpPr>
        <p:spPr/>
        <p:txBody>
          <a:bodyPr/>
          <a:lstStyle/>
          <a:p>
            <a:fld id="{9E26D2AB-0C90-4CEA-9760-4FB00DC6094F}" type="slidenum">
              <a:rPr lang="en-US" smtClean="0">
                <a:solidFill>
                  <a:schemeClr val="bg1"/>
                </a:solidFill>
              </a:rPr>
              <a:t>2</a:t>
            </a:fld>
            <a:endParaRPr lang="en-US" dirty="0">
              <a:solidFill>
                <a:schemeClr val="bg1"/>
              </a:solidFill>
            </a:endParaRPr>
          </a:p>
        </p:txBody>
      </p:sp>
    </p:spTree>
    <p:extLst>
      <p:ext uri="{BB962C8B-B14F-4D97-AF65-F5344CB8AC3E}">
        <p14:creationId xmlns:p14="http://schemas.microsoft.com/office/powerpoint/2010/main" val="2131943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Date Placeholder 4">
            <a:extLst>
              <a:ext uri="{FF2B5EF4-FFF2-40B4-BE49-F238E27FC236}">
                <a16:creationId xmlns:a16="http://schemas.microsoft.com/office/drawing/2014/main" id="{770774D1-B7C3-4B80-B70F-E119BF7A426C}"/>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7415" name="Footer Placeholder 6">
            <a:extLst>
              <a:ext uri="{FF2B5EF4-FFF2-40B4-BE49-F238E27FC236}">
                <a16:creationId xmlns:a16="http://schemas.microsoft.com/office/drawing/2014/main" id="{C58685FB-AE2F-4E0B-8AD7-D8FD349371AE}"/>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73734" name="Rectangle 8">
            <a:extLst>
              <a:ext uri="{FF2B5EF4-FFF2-40B4-BE49-F238E27FC236}">
                <a16:creationId xmlns:a16="http://schemas.microsoft.com/office/drawing/2014/main" id="{02EEBC78-F0B4-624A-AA10-9A6432A97409}"/>
              </a:ext>
            </a:extLst>
          </p:cNvPr>
          <p:cNvSpPr>
            <a:spLocks noChangeArrowheads="1"/>
          </p:cNvSpPr>
          <p:nvPr/>
        </p:nvSpPr>
        <p:spPr bwMode="auto">
          <a:xfrm>
            <a:off x="671513" y="1185863"/>
            <a:ext cx="8010525" cy="414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solidFill>
                  <a:schemeClr val="bg1"/>
                </a:solidFill>
              </a:rPr>
              <a:t>CAST engaged </a:t>
            </a:r>
            <a:r>
              <a:rPr lang="en-US" altLang="en-US" sz="2400" i="1" u="sng" dirty="0">
                <a:solidFill>
                  <a:srgbClr val="C00000"/>
                </a:solidFill>
              </a:rPr>
              <a:t>all</a:t>
            </a:r>
            <a:r>
              <a:rPr lang="en-US" altLang="en-US" sz="2400" i="1" dirty="0">
                <a:solidFill>
                  <a:schemeClr val="bg1"/>
                </a:solidFill>
              </a:rPr>
              <a:t> p</a:t>
            </a:r>
            <a:r>
              <a:rPr lang="en-US" altLang="en-US" sz="2400" dirty="0">
                <a:solidFill>
                  <a:schemeClr val="bg1"/>
                </a:solidFill>
              </a:rPr>
              <a:t>articipants in identifying problems and developing and evaluating remedies</a:t>
            </a:r>
          </a:p>
          <a:p>
            <a:pPr eaLnBrk="1" hangingPunct="1">
              <a:spcBef>
                <a:spcPct val="0"/>
              </a:spcBef>
              <a:buFontTx/>
              <a:buNone/>
            </a:pPr>
            <a:endParaRPr lang="en-US" altLang="en-US" sz="700" i="1" dirty="0">
              <a:solidFill>
                <a:schemeClr val="bg1"/>
              </a:solidFill>
            </a:endParaRPr>
          </a:p>
          <a:p>
            <a:pPr marL="285750" indent="-285750" eaLnBrk="1" hangingPunct="1">
              <a:spcBef>
                <a:spcPct val="0"/>
              </a:spcBef>
              <a:buFont typeface="Apple Symbols" panose="02000000000000000000" pitchFamily="2" charset="-79"/>
              <a:buChar char="⎼"/>
            </a:pPr>
            <a:r>
              <a:rPr lang="en-US" altLang="en-US" sz="1800" dirty="0">
                <a:solidFill>
                  <a:schemeClr val="bg1"/>
                </a:solidFill>
              </a:rPr>
              <a:t>  Airlines</a:t>
            </a:r>
          </a:p>
          <a:p>
            <a:pPr marL="171450" indent="-171450" eaLnBrk="1" hangingPunct="1">
              <a:spcBef>
                <a:spcPct val="0"/>
              </a:spcBef>
              <a:buFont typeface="Apple Symbols" panose="02000000000000000000" pitchFamily="2" charset="-79"/>
              <a:buChar char="⎼"/>
            </a:pPr>
            <a:endParaRPr lang="en-US" altLang="en-US" sz="700" dirty="0">
              <a:solidFill>
                <a:schemeClr val="bg1"/>
              </a:solidFill>
            </a:endParaRPr>
          </a:p>
          <a:p>
            <a:pPr marL="285750" indent="-285750" eaLnBrk="1" hangingPunct="1">
              <a:spcBef>
                <a:spcPct val="0"/>
              </a:spcBef>
              <a:buFont typeface="Apple Symbols" panose="02000000000000000000" pitchFamily="2" charset="-79"/>
              <a:buChar char="⎼"/>
            </a:pPr>
            <a:r>
              <a:rPr lang="en-US" altLang="en-US" sz="1800" dirty="0">
                <a:solidFill>
                  <a:schemeClr val="bg1"/>
                </a:solidFill>
              </a:rPr>
              <a:t>  Manufacturers</a:t>
            </a:r>
          </a:p>
          <a:p>
            <a:pPr marL="742950" lvl="1" indent="-285750" eaLnBrk="1" hangingPunct="1">
              <a:spcBef>
                <a:spcPct val="0"/>
              </a:spcBef>
              <a:buFont typeface="Arial" panose="020B0604020202020204" pitchFamily="34" charset="0"/>
              <a:buChar char="•"/>
            </a:pPr>
            <a:r>
              <a:rPr lang="en-US" altLang="en-US" sz="1800" i="1" dirty="0">
                <a:solidFill>
                  <a:schemeClr val="bg1"/>
                </a:solidFill>
              </a:rPr>
              <a:t>With the systemwide effort</a:t>
            </a:r>
          </a:p>
          <a:p>
            <a:pPr marL="742950" lvl="1" indent="-285750" eaLnBrk="1" hangingPunct="1">
              <a:spcBef>
                <a:spcPct val="0"/>
              </a:spcBef>
              <a:buFont typeface="Arial" panose="020B0604020202020204" pitchFamily="34" charset="0"/>
              <a:buChar char="•"/>
            </a:pPr>
            <a:r>
              <a:rPr lang="en-US" altLang="en-US" sz="1800" i="1" dirty="0">
                <a:solidFill>
                  <a:schemeClr val="bg1"/>
                </a:solidFill>
              </a:rPr>
              <a:t>With their own end users</a:t>
            </a:r>
          </a:p>
          <a:p>
            <a:pPr marL="628650" lvl="1" indent="-171450" eaLnBrk="1" hangingPunct="1">
              <a:spcBef>
                <a:spcPct val="0"/>
              </a:spcBef>
              <a:buFont typeface="Apple Symbols" panose="02000000000000000000" pitchFamily="2" charset="-79"/>
              <a:buChar char="⎼"/>
            </a:pPr>
            <a:endParaRPr lang="en-US" altLang="en-US" sz="700" i="1" dirty="0">
              <a:solidFill>
                <a:schemeClr val="bg1"/>
              </a:solidFill>
            </a:endParaRPr>
          </a:p>
          <a:p>
            <a:pPr marL="285750" indent="-285750" eaLnBrk="1" hangingPunct="1">
              <a:spcBef>
                <a:spcPct val="0"/>
              </a:spcBef>
              <a:buFont typeface="Apple Symbols" panose="02000000000000000000" pitchFamily="2" charset="-79"/>
              <a:buChar char="⎼"/>
            </a:pPr>
            <a:r>
              <a:rPr lang="en-US" altLang="en-US" sz="1800" dirty="0">
                <a:solidFill>
                  <a:schemeClr val="bg1"/>
                </a:solidFill>
              </a:rPr>
              <a:t>  Air Traffic Organizations</a:t>
            </a:r>
          </a:p>
          <a:p>
            <a:pPr marL="171450" indent="-171450" eaLnBrk="1" hangingPunct="1">
              <a:spcBef>
                <a:spcPct val="0"/>
              </a:spcBef>
              <a:buFont typeface="Apple Symbols" panose="02000000000000000000" pitchFamily="2" charset="-79"/>
              <a:buChar char="⎼"/>
            </a:pPr>
            <a:endParaRPr lang="en-US" altLang="en-US" sz="700" dirty="0">
              <a:solidFill>
                <a:schemeClr val="bg1"/>
              </a:solidFill>
            </a:endParaRPr>
          </a:p>
          <a:p>
            <a:pPr marL="285750" indent="-285750" eaLnBrk="1" hangingPunct="1">
              <a:spcBef>
                <a:spcPct val="0"/>
              </a:spcBef>
              <a:buFont typeface="Apple Symbols" panose="02000000000000000000" pitchFamily="2" charset="-79"/>
              <a:buChar char="⎼"/>
            </a:pPr>
            <a:r>
              <a:rPr lang="en-US" altLang="en-US" sz="1800" dirty="0">
                <a:solidFill>
                  <a:schemeClr val="bg1"/>
                </a:solidFill>
              </a:rPr>
              <a:t>  Labor</a:t>
            </a:r>
          </a:p>
          <a:p>
            <a:pPr marL="742950" lvl="1" indent="-285750" eaLnBrk="1" hangingPunct="1">
              <a:spcBef>
                <a:spcPct val="0"/>
              </a:spcBef>
              <a:buFont typeface="Arial" panose="020B0604020202020204" pitchFamily="34" charset="0"/>
              <a:buChar char="•"/>
            </a:pPr>
            <a:r>
              <a:rPr lang="en-US" altLang="en-US" sz="1800" dirty="0">
                <a:solidFill>
                  <a:schemeClr val="bg1"/>
                </a:solidFill>
              </a:rPr>
              <a:t> </a:t>
            </a:r>
            <a:r>
              <a:rPr lang="en-US" altLang="en-US" sz="1800" i="1" dirty="0">
                <a:solidFill>
                  <a:schemeClr val="bg1"/>
                </a:solidFill>
              </a:rPr>
              <a:t>Pilots</a:t>
            </a:r>
          </a:p>
          <a:p>
            <a:pPr marL="742950" lvl="1" indent="-285750" eaLnBrk="1" hangingPunct="1">
              <a:spcBef>
                <a:spcPct val="0"/>
              </a:spcBef>
              <a:buFont typeface="Arial" panose="020B0604020202020204" pitchFamily="34" charset="0"/>
              <a:buChar char="•"/>
            </a:pPr>
            <a:r>
              <a:rPr lang="en-US" altLang="en-US" sz="1800" i="1" dirty="0">
                <a:solidFill>
                  <a:schemeClr val="bg1"/>
                </a:solidFill>
              </a:rPr>
              <a:t> Mechanics</a:t>
            </a:r>
          </a:p>
          <a:p>
            <a:pPr marL="742950" lvl="1" indent="-285750" eaLnBrk="1" hangingPunct="1">
              <a:spcBef>
                <a:spcPct val="0"/>
              </a:spcBef>
              <a:buFont typeface="Arial" panose="020B0604020202020204" pitchFamily="34" charset="0"/>
              <a:buChar char="•"/>
            </a:pPr>
            <a:r>
              <a:rPr lang="en-US" altLang="en-US" sz="1800" i="1" dirty="0">
                <a:solidFill>
                  <a:schemeClr val="bg1"/>
                </a:solidFill>
              </a:rPr>
              <a:t> Air traffic controllers</a:t>
            </a:r>
            <a:endParaRPr lang="en-US" altLang="en-US" sz="800" i="1" dirty="0">
              <a:solidFill>
                <a:schemeClr val="bg1"/>
              </a:solidFill>
            </a:endParaRPr>
          </a:p>
          <a:p>
            <a:pPr marL="171450" indent="-171450" eaLnBrk="1" hangingPunct="1">
              <a:spcBef>
                <a:spcPct val="0"/>
              </a:spcBef>
              <a:buFont typeface="Apple Symbols" panose="02000000000000000000" pitchFamily="2" charset="-79"/>
              <a:buChar char="⎼"/>
            </a:pPr>
            <a:endParaRPr lang="en-US" altLang="en-US" sz="700" dirty="0">
              <a:solidFill>
                <a:schemeClr val="bg1"/>
              </a:solidFill>
            </a:endParaRPr>
          </a:p>
          <a:p>
            <a:pPr marL="285750" indent="-285750" eaLnBrk="1" hangingPunct="1">
              <a:spcBef>
                <a:spcPct val="0"/>
              </a:spcBef>
              <a:buFont typeface="Apple Symbols" panose="02000000000000000000" pitchFamily="2" charset="-79"/>
              <a:buChar char="⎼"/>
            </a:pPr>
            <a:r>
              <a:rPr lang="en-US" altLang="en-US" sz="1800" dirty="0">
                <a:solidFill>
                  <a:schemeClr val="bg1"/>
                </a:solidFill>
              </a:rPr>
              <a:t>  Regulator(s)</a:t>
            </a:r>
          </a:p>
        </p:txBody>
      </p:sp>
      <p:grpSp>
        <p:nvGrpSpPr>
          <p:cNvPr id="73735" name="Group 12">
            <a:extLst>
              <a:ext uri="{FF2B5EF4-FFF2-40B4-BE49-F238E27FC236}">
                <a16:creationId xmlns:a16="http://schemas.microsoft.com/office/drawing/2014/main" id="{4A5D0505-96E6-1147-BB32-CC8DD2167E3C}"/>
              </a:ext>
            </a:extLst>
          </p:cNvPr>
          <p:cNvGrpSpPr>
            <a:grpSpLocks/>
          </p:cNvGrpSpPr>
          <p:nvPr/>
        </p:nvGrpSpPr>
        <p:grpSpPr bwMode="auto">
          <a:xfrm>
            <a:off x="5175250" y="2362200"/>
            <a:ext cx="3414713" cy="2314575"/>
            <a:chOff x="3116" y="1488"/>
            <a:chExt cx="2151" cy="1458"/>
          </a:xfrm>
        </p:grpSpPr>
        <p:sp>
          <p:nvSpPr>
            <p:cNvPr id="73745" name="Rectangle 13">
              <a:extLst>
                <a:ext uri="{FF2B5EF4-FFF2-40B4-BE49-F238E27FC236}">
                  <a16:creationId xmlns:a16="http://schemas.microsoft.com/office/drawing/2014/main" id="{0CE5BB18-AA0E-CF47-9691-3B9DB48D9574}"/>
                </a:ext>
              </a:extLst>
            </p:cNvPr>
            <p:cNvSpPr>
              <a:spLocks noChangeArrowheads="1"/>
            </p:cNvSpPr>
            <p:nvPr/>
          </p:nvSpPr>
          <p:spPr bwMode="auto">
            <a:xfrm>
              <a:off x="3888" y="2592"/>
              <a:ext cx="1073"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INVESTIGATOR</a:t>
              </a:r>
            </a:p>
          </p:txBody>
        </p:sp>
        <p:sp>
          <p:nvSpPr>
            <p:cNvPr id="73746" name="Rectangle 14">
              <a:extLst>
                <a:ext uri="{FF2B5EF4-FFF2-40B4-BE49-F238E27FC236}">
                  <a16:creationId xmlns:a16="http://schemas.microsoft.com/office/drawing/2014/main" id="{24F1ACBB-1D74-2D48-963C-8EDEDC6190FE}"/>
                </a:ext>
              </a:extLst>
            </p:cNvPr>
            <p:cNvSpPr>
              <a:spLocks noChangeArrowheads="1"/>
            </p:cNvSpPr>
            <p:nvPr/>
          </p:nvSpPr>
          <p:spPr bwMode="auto">
            <a:xfrm>
              <a:off x="3741" y="1488"/>
              <a:ext cx="7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AIRLINES</a:t>
              </a:r>
            </a:p>
          </p:txBody>
        </p:sp>
        <p:sp>
          <p:nvSpPr>
            <p:cNvPr id="73747" name="Rectangle 15">
              <a:extLst>
                <a:ext uri="{FF2B5EF4-FFF2-40B4-BE49-F238E27FC236}">
                  <a16:creationId xmlns:a16="http://schemas.microsoft.com/office/drawing/2014/main" id="{089104D4-3B9D-C44D-A44F-8E995FEBFE9E}"/>
                </a:ext>
              </a:extLst>
            </p:cNvPr>
            <p:cNvSpPr>
              <a:spLocks noChangeArrowheads="1"/>
            </p:cNvSpPr>
            <p:nvPr/>
          </p:nvSpPr>
          <p:spPr bwMode="auto">
            <a:xfrm>
              <a:off x="3216" y="1776"/>
              <a:ext cx="85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PILOTS</a:t>
              </a:r>
            </a:p>
          </p:txBody>
        </p:sp>
        <p:sp>
          <p:nvSpPr>
            <p:cNvPr id="73748" name="Rectangle 16">
              <a:extLst>
                <a:ext uri="{FF2B5EF4-FFF2-40B4-BE49-F238E27FC236}">
                  <a16:creationId xmlns:a16="http://schemas.microsoft.com/office/drawing/2014/main" id="{8560193C-07F0-6141-94D2-571636AEF2A0}"/>
                </a:ext>
              </a:extLst>
            </p:cNvPr>
            <p:cNvSpPr>
              <a:spLocks noChangeArrowheads="1"/>
            </p:cNvSpPr>
            <p:nvPr/>
          </p:nvSpPr>
          <p:spPr bwMode="auto">
            <a:xfrm>
              <a:off x="3312" y="2736"/>
              <a:ext cx="96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REGULATOR</a:t>
              </a:r>
            </a:p>
          </p:txBody>
        </p:sp>
        <p:sp>
          <p:nvSpPr>
            <p:cNvPr id="73749" name="Rectangle 17">
              <a:extLst>
                <a:ext uri="{FF2B5EF4-FFF2-40B4-BE49-F238E27FC236}">
                  <a16:creationId xmlns:a16="http://schemas.microsoft.com/office/drawing/2014/main" id="{53F713C5-840B-E340-81EB-F9DE4DF3A0F2}"/>
                </a:ext>
              </a:extLst>
            </p:cNvPr>
            <p:cNvSpPr>
              <a:spLocks noChangeArrowheads="1"/>
            </p:cNvSpPr>
            <p:nvPr/>
          </p:nvSpPr>
          <p:spPr bwMode="auto">
            <a:xfrm>
              <a:off x="4027" y="1824"/>
              <a:ext cx="10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CONTROLLERS</a:t>
              </a:r>
            </a:p>
          </p:txBody>
        </p:sp>
        <p:sp>
          <p:nvSpPr>
            <p:cNvPr id="73750" name="Rectangle 18">
              <a:extLst>
                <a:ext uri="{FF2B5EF4-FFF2-40B4-BE49-F238E27FC236}">
                  <a16:creationId xmlns:a16="http://schemas.microsoft.com/office/drawing/2014/main" id="{6A4DF4D1-72AB-FE42-8FC7-C6EAA1CDBE45}"/>
                </a:ext>
              </a:extLst>
            </p:cNvPr>
            <p:cNvSpPr>
              <a:spLocks noChangeArrowheads="1"/>
            </p:cNvSpPr>
            <p:nvPr/>
          </p:nvSpPr>
          <p:spPr bwMode="auto">
            <a:xfrm>
              <a:off x="3116" y="2352"/>
              <a:ext cx="89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MECHANICS</a:t>
              </a:r>
            </a:p>
          </p:txBody>
        </p:sp>
        <p:sp>
          <p:nvSpPr>
            <p:cNvPr id="73751" name="Rectangle 19">
              <a:extLst>
                <a:ext uri="{FF2B5EF4-FFF2-40B4-BE49-F238E27FC236}">
                  <a16:creationId xmlns:a16="http://schemas.microsoft.com/office/drawing/2014/main" id="{5F6BF6AC-8ACE-D444-A538-19BD9CB65305}"/>
                </a:ext>
              </a:extLst>
            </p:cNvPr>
            <p:cNvSpPr>
              <a:spLocks noChangeArrowheads="1"/>
            </p:cNvSpPr>
            <p:nvPr/>
          </p:nvSpPr>
          <p:spPr bwMode="auto">
            <a:xfrm>
              <a:off x="3984" y="2352"/>
              <a:ext cx="1283"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MANUFACTURERS</a:t>
              </a:r>
            </a:p>
          </p:txBody>
        </p:sp>
        <p:sp>
          <p:nvSpPr>
            <p:cNvPr id="73752" name="Text Box 20">
              <a:extLst>
                <a:ext uri="{FF2B5EF4-FFF2-40B4-BE49-F238E27FC236}">
                  <a16:creationId xmlns:a16="http://schemas.microsoft.com/office/drawing/2014/main" id="{57E1ECF8-FC81-EE4D-9BAF-B15C31EFF5D0}"/>
                </a:ext>
              </a:extLst>
            </p:cNvPr>
            <p:cNvSpPr txBox="1">
              <a:spLocks noChangeArrowheads="1"/>
            </p:cNvSpPr>
            <p:nvPr/>
          </p:nvSpPr>
          <p:spPr bwMode="auto">
            <a:xfrm>
              <a:off x="3312" y="1968"/>
              <a:ext cx="173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i="1" dirty="0">
                  <a:solidFill>
                    <a:schemeClr val="bg1"/>
                  </a:solidFill>
                </a:rPr>
                <a:t>The System</a:t>
              </a:r>
            </a:p>
          </p:txBody>
        </p:sp>
      </p:grpSp>
      <p:grpSp>
        <p:nvGrpSpPr>
          <p:cNvPr id="73736" name="Group 4">
            <a:extLst>
              <a:ext uri="{FF2B5EF4-FFF2-40B4-BE49-F238E27FC236}">
                <a16:creationId xmlns:a16="http://schemas.microsoft.com/office/drawing/2014/main" id="{3AE6D1CD-F52D-3B40-BE64-50B5C5FAE573}"/>
              </a:ext>
            </a:extLst>
          </p:cNvPr>
          <p:cNvGrpSpPr>
            <a:grpSpLocks/>
          </p:cNvGrpSpPr>
          <p:nvPr/>
        </p:nvGrpSpPr>
        <p:grpSpPr bwMode="auto">
          <a:xfrm>
            <a:off x="5029200" y="1828800"/>
            <a:ext cx="3489325" cy="3417888"/>
            <a:chOff x="3024" y="1152"/>
            <a:chExt cx="2198" cy="2153"/>
          </a:xfrm>
        </p:grpSpPr>
        <p:sp>
          <p:nvSpPr>
            <p:cNvPr id="73738" name="Oval 5">
              <a:extLst>
                <a:ext uri="{FF2B5EF4-FFF2-40B4-BE49-F238E27FC236}">
                  <a16:creationId xmlns:a16="http://schemas.microsoft.com/office/drawing/2014/main" id="{17262105-66DA-AA4B-A6B5-B33B9B69768A}"/>
                </a:ext>
              </a:extLst>
            </p:cNvPr>
            <p:cNvSpPr>
              <a:spLocks noChangeArrowheads="1"/>
            </p:cNvSpPr>
            <p:nvPr/>
          </p:nvSpPr>
          <p:spPr bwMode="auto">
            <a:xfrm>
              <a:off x="3072" y="1344"/>
              <a:ext cx="1190"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3739" name="Oval 6">
              <a:extLst>
                <a:ext uri="{FF2B5EF4-FFF2-40B4-BE49-F238E27FC236}">
                  <a16:creationId xmlns:a16="http://schemas.microsoft.com/office/drawing/2014/main" id="{37DDFA1C-5ED1-B645-9279-AB8DD4A276B2}"/>
                </a:ext>
              </a:extLst>
            </p:cNvPr>
            <p:cNvSpPr>
              <a:spLocks noChangeArrowheads="1"/>
            </p:cNvSpPr>
            <p:nvPr/>
          </p:nvSpPr>
          <p:spPr bwMode="auto">
            <a:xfrm>
              <a:off x="4032" y="1824"/>
              <a:ext cx="1190"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3740" name="Oval 7">
              <a:extLst>
                <a:ext uri="{FF2B5EF4-FFF2-40B4-BE49-F238E27FC236}">
                  <a16:creationId xmlns:a16="http://schemas.microsoft.com/office/drawing/2014/main" id="{BD758734-CCEF-D048-8286-4D1E24E12237}"/>
                </a:ext>
              </a:extLst>
            </p:cNvPr>
            <p:cNvSpPr>
              <a:spLocks noChangeArrowheads="1"/>
            </p:cNvSpPr>
            <p:nvPr/>
          </p:nvSpPr>
          <p:spPr bwMode="auto">
            <a:xfrm>
              <a:off x="3792" y="2160"/>
              <a:ext cx="1191"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3741" name="Oval 8">
              <a:extLst>
                <a:ext uri="{FF2B5EF4-FFF2-40B4-BE49-F238E27FC236}">
                  <a16:creationId xmlns:a16="http://schemas.microsoft.com/office/drawing/2014/main" id="{AF0F0903-74FC-804E-B8D5-68BA062BCF22}"/>
                </a:ext>
              </a:extLst>
            </p:cNvPr>
            <p:cNvSpPr>
              <a:spLocks noChangeArrowheads="1"/>
            </p:cNvSpPr>
            <p:nvPr/>
          </p:nvSpPr>
          <p:spPr bwMode="auto">
            <a:xfrm>
              <a:off x="3504" y="1152"/>
              <a:ext cx="1190"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3742" name="Oval 9">
              <a:extLst>
                <a:ext uri="{FF2B5EF4-FFF2-40B4-BE49-F238E27FC236}">
                  <a16:creationId xmlns:a16="http://schemas.microsoft.com/office/drawing/2014/main" id="{2D4B4788-7C95-CF4E-9C2A-8BA814A2F526}"/>
                </a:ext>
              </a:extLst>
            </p:cNvPr>
            <p:cNvSpPr>
              <a:spLocks noChangeArrowheads="1"/>
            </p:cNvSpPr>
            <p:nvPr/>
          </p:nvSpPr>
          <p:spPr bwMode="auto">
            <a:xfrm>
              <a:off x="3024" y="1824"/>
              <a:ext cx="1190"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3743" name="Oval 10">
              <a:extLst>
                <a:ext uri="{FF2B5EF4-FFF2-40B4-BE49-F238E27FC236}">
                  <a16:creationId xmlns:a16="http://schemas.microsoft.com/office/drawing/2014/main" id="{6F1CD13A-F30E-0E43-9477-F79F059A7AE2}"/>
                </a:ext>
              </a:extLst>
            </p:cNvPr>
            <p:cNvSpPr>
              <a:spLocks noChangeArrowheads="1"/>
            </p:cNvSpPr>
            <p:nvPr/>
          </p:nvSpPr>
          <p:spPr bwMode="auto">
            <a:xfrm>
              <a:off x="3984" y="1392"/>
              <a:ext cx="1190"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73744" name="Oval 11">
              <a:extLst>
                <a:ext uri="{FF2B5EF4-FFF2-40B4-BE49-F238E27FC236}">
                  <a16:creationId xmlns:a16="http://schemas.microsoft.com/office/drawing/2014/main" id="{E407AA72-994F-0645-97A0-4CDE87F3EE01}"/>
                </a:ext>
              </a:extLst>
            </p:cNvPr>
            <p:cNvSpPr>
              <a:spLocks noChangeArrowheads="1"/>
            </p:cNvSpPr>
            <p:nvPr/>
          </p:nvSpPr>
          <p:spPr bwMode="auto">
            <a:xfrm>
              <a:off x="3216" y="2160"/>
              <a:ext cx="1191"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7" name="Rectangle 2">
            <a:extLst>
              <a:ext uri="{FF2B5EF4-FFF2-40B4-BE49-F238E27FC236}">
                <a16:creationId xmlns:a16="http://schemas.microsoft.com/office/drawing/2014/main" id="{46F51566-A235-44CB-96CE-C52049B08690}"/>
              </a:ext>
            </a:extLst>
          </p:cNvPr>
          <p:cNvSpPr txBox="1">
            <a:spLocks noChangeArrowheads="1"/>
          </p:cNvSpPr>
          <p:nvPr/>
        </p:nvSpPr>
        <p:spPr bwMode="auto">
          <a:xfrm>
            <a:off x="805656" y="161925"/>
            <a:ext cx="7742237" cy="838200"/>
          </a:xfrm>
          <a:prstGeom prst="rect">
            <a:avLst/>
          </a:prstGeom>
          <a:noFill/>
          <a:ln w="9525">
            <a:noFill/>
            <a:miter lim="800000"/>
            <a:headEnd/>
            <a:tailEnd/>
          </a:ln>
        </p:spPr>
        <p:txBody>
          <a:bodyPr anchor="ctr"/>
          <a:lstStyle/>
          <a:p>
            <a:pPr eaLnBrk="1" hangingPunct="1">
              <a:defRPr/>
            </a:pPr>
            <a:r>
              <a:rPr lang="en-US" sz="3600" b="1" u="sng" kern="0" dirty="0">
                <a:solidFill>
                  <a:schemeClr val="bg1"/>
                </a:solidFill>
                <a:latin typeface="Arial" panose="020B0604020202020204" pitchFamily="34" charset="0"/>
                <a:ea typeface="+mj-ea"/>
                <a:cs typeface="Arial" panose="020B0604020202020204" pitchFamily="34" charset="0"/>
              </a:rPr>
              <a:t>Aviation “System Think” Success</a:t>
            </a:r>
            <a:endParaRPr lang="en-US" sz="3600" i="1" kern="0" dirty="0">
              <a:solidFill>
                <a:schemeClr val="bg1"/>
              </a:solidFill>
              <a:latin typeface="Arial" panose="020B0604020202020204" pitchFamily="34" charset="0"/>
              <a:ea typeface="+mj-ea"/>
              <a:cs typeface="Arial" panose="020B0604020202020204" pitchFamily="34" charset="0"/>
            </a:endParaRPr>
          </a:p>
        </p:txBody>
      </p:sp>
      <p:sp>
        <p:nvSpPr>
          <p:cNvPr id="2" name="Slide Number Placeholder 1">
            <a:extLst>
              <a:ext uri="{FF2B5EF4-FFF2-40B4-BE49-F238E27FC236}">
                <a16:creationId xmlns:a16="http://schemas.microsoft.com/office/drawing/2014/main" id="{93DDDEF6-44D9-4F41-B925-B576545FB3B4}"/>
              </a:ext>
            </a:extLst>
          </p:cNvPr>
          <p:cNvSpPr>
            <a:spLocks noGrp="1"/>
          </p:cNvSpPr>
          <p:nvPr>
            <p:ph type="sldNum" sz="quarter" idx="12"/>
          </p:nvPr>
        </p:nvSpPr>
        <p:spPr/>
        <p:txBody>
          <a:bodyPr/>
          <a:lstStyle/>
          <a:p>
            <a:fld id="{9E26D2AB-0C90-4CEA-9760-4FB00DC6094F}" type="slidenum">
              <a:rPr lang="en-US" smtClean="0">
                <a:solidFill>
                  <a:schemeClr val="bg1"/>
                </a:solidFill>
              </a:rPr>
              <a:t>20</a:t>
            </a:fld>
            <a:endParaRPr lang="en-US" dirty="0">
              <a:solidFill>
                <a:schemeClr val="bg1"/>
              </a:solidFill>
            </a:endParaRPr>
          </a:p>
        </p:txBody>
      </p:sp>
    </p:spTree>
    <p:extLst>
      <p:ext uri="{BB962C8B-B14F-4D97-AF65-F5344CB8AC3E}">
        <p14:creationId xmlns:p14="http://schemas.microsoft.com/office/powerpoint/2010/main" val="242947803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534703B6-5999-3040-B563-055DE190CD73}"/>
              </a:ext>
            </a:extLst>
          </p:cNvPr>
          <p:cNvSpPr>
            <a:spLocks noChangeArrowheads="1"/>
          </p:cNvSpPr>
          <p:nvPr/>
        </p:nvSpPr>
        <p:spPr bwMode="auto">
          <a:xfrm>
            <a:off x="685800" y="1381155"/>
            <a:ext cx="7772400" cy="1911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a:buFont typeface="Apple Symbols" panose="02000000000000000000" pitchFamily="2" charset="-79"/>
              <a:buChar char="⎼"/>
            </a:pPr>
            <a:r>
              <a:rPr lang="en-US" altLang="en-US" sz="3200" b="1" i="1" dirty="0">
                <a:solidFill>
                  <a:schemeClr val="bg1"/>
                </a:solidFill>
              </a:rPr>
              <a:t> </a:t>
            </a:r>
            <a:r>
              <a:rPr lang="en-US" altLang="en-US" sz="2800" dirty="0">
                <a:solidFill>
                  <a:schemeClr val="bg1"/>
                </a:solidFill>
              </a:rPr>
              <a:t>Ground Proximity Warning System</a:t>
            </a:r>
          </a:p>
          <a:p>
            <a:pPr marL="800100" lvl="1" indent="-342900">
              <a:buFont typeface="Arial" panose="020B0604020202020204" pitchFamily="34" charset="0"/>
              <a:buChar char="•"/>
            </a:pPr>
            <a:r>
              <a:rPr lang="en-US" altLang="en-US" sz="2400" i="1" dirty="0">
                <a:solidFill>
                  <a:srgbClr val="C00000"/>
                </a:solidFill>
              </a:rPr>
              <a:t>S:  Reduced warning system complacency</a:t>
            </a:r>
          </a:p>
          <a:p>
            <a:pPr marL="800100" lvl="1" indent="-342900">
              <a:buFont typeface="Arial" panose="020B0604020202020204" pitchFamily="34" charset="0"/>
              <a:buChar char="•"/>
            </a:pPr>
            <a:r>
              <a:rPr lang="en-US" altLang="en-US" sz="2400" i="1" dirty="0">
                <a:solidFill>
                  <a:schemeClr val="bg1"/>
                </a:solidFill>
              </a:rPr>
              <a:t>P:  Reduced unnecessary missed approaches,</a:t>
            </a:r>
          </a:p>
          <a:p>
            <a:pPr lvl="1">
              <a:buNone/>
            </a:pPr>
            <a:r>
              <a:rPr lang="en-US" altLang="en-US" sz="2400" i="1" dirty="0">
                <a:solidFill>
                  <a:schemeClr val="bg1"/>
                </a:solidFill>
              </a:rPr>
              <a:t>          saved workload, time, and fuel</a:t>
            </a:r>
          </a:p>
        </p:txBody>
      </p:sp>
      <p:sp>
        <p:nvSpPr>
          <p:cNvPr id="88067" name="Rectangle 3">
            <a:extLst>
              <a:ext uri="{FF2B5EF4-FFF2-40B4-BE49-F238E27FC236}">
                <a16:creationId xmlns:a16="http://schemas.microsoft.com/office/drawing/2014/main" id="{06575385-4B74-834E-82B9-40206ACFE176}"/>
              </a:ext>
            </a:extLst>
          </p:cNvPr>
          <p:cNvSpPr>
            <a:spLocks noChangeArrowheads="1"/>
          </p:cNvSpPr>
          <p:nvPr/>
        </p:nvSpPr>
        <p:spPr bwMode="auto">
          <a:xfrm>
            <a:off x="1345464" y="228600"/>
            <a:ext cx="6475300" cy="1074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200" b="1" dirty="0">
                <a:solidFill>
                  <a:schemeClr val="bg1"/>
                </a:solidFill>
              </a:rPr>
              <a:t>Improved Not Only Safety,</a:t>
            </a:r>
          </a:p>
          <a:p>
            <a:pPr algn="ctr">
              <a:spcBef>
                <a:spcPct val="0"/>
              </a:spcBef>
              <a:buFontTx/>
              <a:buNone/>
            </a:pPr>
            <a:r>
              <a:rPr lang="en-US" altLang="en-US" sz="3200" b="1" u="sng" dirty="0">
                <a:solidFill>
                  <a:schemeClr val="bg1"/>
                </a:solidFill>
              </a:rPr>
              <a:t>But Also Immediate Productivity</a:t>
            </a:r>
          </a:p>
        </p:txBody>
      </p:sp>
      <p:sp>
        <p:nvSpPr>
          <p:cNvPr id="88068" name="Text Box 4">
            <a:extLst>
              <a:ext uri="{FF2B5EF4-FFF2-40B4-BE49-F238E27FC236}">
                <a16:creationId xmlns:a16="http://schemas.microsoft.com/office/drawing/2014/main" id="{A93691A8-884E-484D-8CB0-7783E3D5546A}"/>
              </a:ext>
            </a:extLst>
          </p:cNvPr>
          <p:cNvSpPr txBox="1">
            <a:spLocks noChangeArrowheads="1"/>
          </p:cNvSpPr>
          <p:nvPr/>
        </p:nvSpPr>
        <p:spPr bwMode="auto">
          <a:xfrm>
            <a:off x="4022725" y="39227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28357" name="Text Box 5">
            <a:extLst>
              <a:ext uri="{FF2B5EF4-FFF2-40B4-BE49-F238E27FC236}">
                <a16:creationId xmlns:a16="http://schemas.microsoft.com/office/drawing/2014/main" id="{11631717-292B-7C42-8B96-CBB053ABAA3B}"/>
              </a:ext>
            </a:extLst>
          </p:cNvPr>
          <p:cNvSpPr txBox="1">
            <a:spLocks noChangeArrowheads="1"/>
          </p:cNvSpPr>
          <p:nvPr/>
        </p:nvSpPr>
        <p:spPr bwMode="auto">
          <a:xfrm>
            <a:off x="685800" y="3381890"/>
            <a:ext cx="7885748"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eaLnBrk="1" hangingPunct="1">
              <a:spcBef>
                <a:spcPct val="0"/>
              </a:spcBef>
              <a:buFont typeface="Apple Symbols" panose="02000000000000000000" pitchFamily="2" charset="-79"/>
              <a:buChar char="⎼"/>
            </a:pPr>
            <a:r>
              <a:rPr lang="en-US" altLang="en-US" sz="2800" b="1" dirty="0">
                <a:solidFill>
                  <a:schemeClr val="bg1"/>
                </a:solidFill>
              </a:rPr>
              <a:t> </a:t>
            </a:r>
            <a:r>
              <a:rPr lang="en-US" altLang="en-US" sz="2800" dirty="0">
                <a:solidFill>
                  <a:schemeClr val="bg1"/>
                </a:solidFill>
              </a:rPr>
              <a:t>Flap overspeed</a:t>
            </a:r>
          </a:p>
          <a:p>
            <a:pPr marL="800100" lvl="1" indent="-342900" eaLnBrk="1" hangingPunct="1">
              <a:spcBef>
                <a:spcPct val="0"/>
              </a:spcBef>
              <a:buFont typeface="Arial" panose="020B0604020202020204" pitchFamily="34" charset="0"/>
              <a:buChar char="•"/>
            </a:pPr>
            <a:r>
              <a:rPr lang="en-US" altLang="en-US" sz="2400" i="1" dirty="0">
                <a:solidFill>
                  <a:srgbClr val="C00000"/>
                </a:solidFill>
              </a:rPr>
              <a:t>S:  No more potentially compromised airplanes</a:t>
            </a:r>
          </a:p>
          <a:p>
            <a:pPr marL="800100" lvl="1" indent="-342900" eaLnBrk="1" hangingPunct="1">
              <a:spcBef>
                <a:spcPct val="0"/>
              </a:spcBef>
              <a:buFont typeface="Arial" panose="020B0604020202020204" pitchFamily="34" charset="0"/>
              <a:buChar char="•"/>
            </a:pPr>
            <a:r>
              <a:rPr lang="en-US" altLang="en-US" sz="2400" i="1" dirty="0">
                <a:solidFill>
                  <a:schemeClr val="bg1"/>
                </a:solidFill>
              </a:rPr>
              <a:t>P:  Significantly reduced need to take airplanes</a:t>
            </a:r>
          </a:p>
          <a:p>
            <a:pPr lvl="1" eaLnBrk="1" hangingPunct="1">
              <a:spcBef>
                <a:spcPct val="0"/>
              </a:spcBef>
              <a:buNone/>
            </a:pPr>
            <a:r>
              <a:rPr lang="en-US" altLang="en-US" sz="2400" i="1" dirty="0">
                <a:solidFill>
                  <a:schemeClr val="bg1"/>
                </a:solidFill>
              </a:rPr>
              <a:t>          off line for </a:t>
            </a:r>
            <a:r>
              <a:rPr lang="en-US" altLang="en-US" sz="2400" i="1" dirty="0">
                <a:solidFill>
                  <a:srgbClr val="C00000"/>
                </a:solidFill>
              </a:rPr>
              <a:t>VERY EXPENSIVE (!!) </a:t>
            </a:r>
            <a:r>
              <a:rPr lang="en-US" altLang="en-US" sz="2400" i="1" dirty="0">
                <a:solidFill>
                  <a:schemeClr val="bg1"/>
                </a:solidFill>
              </a:rPr>
              <a:t>disassembly,</a:t>
            </a:r>
          </a:p>
          <a:p>
            <a:pPr lvl="1" eaLnBrk="1" hangingPunct="1">
              <a:spcBef>
                <a:spcPct val="0"/>
              </a:spcBef>
              <a:buFontTx/>
              <a:buNone/>
            </a:pPr>
            <a:r>
              <a:rPr lang="en-US" altLang="en-US" sz="2400" i="1" dirty="0">
                <a:solidFill>
                  <a:schemeClr val="bg1"/>
                </a:solidFill>
              </a:rPr>
              <a:t>          inspection, repair, and re-assembly</a:t>
            </a:r>
          </a:p>
          <a:p>
            <a:pPr eaLnBrk="1" hangingPunct="1">
              <a:spcBef>
                <a:spcPct val="0"/>
              </a:spcBef>
            </a:pPr>
            <a:endParaRPr lang="en-US" altLang="en-US" sz="2400" dirty="0"/>
          </a:p>
        </p:txBody>
      </p:sp>
      <p:sp>
        <p:nvSpPr>
          <p:cNvPr id="27655" name="Date Placeholder 6">
            <a:extLst>
              <a:ext uri="{FF2B5EF4-FFF2-40B4-BE49-F238E27FC236}">
                <a16:creationId xmlns:a16="http://schemas.microsoft.com/office/drawing/2014/main" id="{D3572562-9DEA-4A3D-81E9-E6D66CA01BE5}"/>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27657" name="Footer Placeholder 8">
            <a:extLst>
              <a:ext uri="{FF2B5EF4-FFF2-40B4-BE49-F238E27FC236}">
                <a16:creationId xmlns:a16="http://schemas.microsoft.com/office/drawing/2014/main" id="{82ECC39B-BC68-4DD2-9DB8-DC07669E5588}"/>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2" name="Slide Number Placeholder 1">
            <a:extLst>
              <a:ext uri="{FF2B5EF4-FFF2-40B4-BE49-F238E27FC236}">
                <a16:creationId xmlns:a16="http://schemas.microsoft.com/office/drawing/2014/main" id="{C8675780-94DB-294F-90C8-153E180D0823}"/>
              </a:ext>
            </a:extLst>
          </p:cNvPr>
          <p:cNvSpPr>
            <a:spLocks noGrp="1"/>
          </p:cNvSpPr>
          <p:nvPr>
            <p:ph type="sldNum" sz="quarter" idx="12"/>
          </p:nvPr>
        </p:nvSpPr>
        <p:spPr/>
        <p:txBody>
          <a:bodyPr/>
          <a:lstStyle/>
          <a:p>
            <a:fld id="{9E26D2AB-0C90-4CEA-9760-4FB00DC6094F}" type="slidenum">
              <a:rPr lang="en-US" smtClean="0">
                <a:solidFill>
                  <a:schemeClr val="bg1"/>
                </a:solidFill>
              </a:rPr>
              <a:t>21</a:t>
            </a:fld>
            <a:endParaRPr lang="en-US" dirty="0">
              <a:solidFill>
                <a:schemeClr val="bg1"/>
              </a:solidFill>
            </a:endParaRPr>
          </a:p>
        </p:txBody>
      </p:sp>
    </p:spTree>
    <p:extLst>
      <p:ext uri="{BB962C8B-B14F-4D97-AF65-F5344CB8AC3E}">
        <p14:creationId xmlns:p14="http://schemas.microsoft.com/office/powerpoint/2010/main" val="292157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8357"/>
                                        </p:tgtEl>
                                        <p:attrNameLst>
                                          <p:attrName>style.visibility</p:attrName>
                                        </p:attrNameLst>
                                      </p:cBhvr>
                                      <p:to>
                                        <p:strVal val="visible"/>
                                      </p:to>
                                    </p:set>
                                    <p:anim calcmode="lin" valueType="num">
                                      <p:cBhvr additive="base">
                                        <p:cTn id="7" dur="1000" fill="hold"/>
                                        <p:tgtEl>
                                          <p:spTgt spid="228357"/>
                                        </p:tgtEl>
                                        <p:attrNameLst>
                                          <p:attrName>ppt_x</p:attrName>
                                        </p:attrNameLst>
                                      </p:cBhvr>
                                      <p:tavLst>
                                        <p:tav tm="0">
                                          <p:val>
                                            <p:strVal val="#ppt_x"/>
                                          </p:val>
                                        </p:tav>
                                        <p:tav tm="100000">
                                          <p:val>
                                            <p:strVal val="#ppt_x"/>
                                          </p:val>
                                        </p:tav>
                                      </p:tavLst>
                                    </p:anim>
                                    <p:anim calcmode="lin" valueType="num">
                                      <p:cBhvr additive="base">
                                        <p:cTn id="8" dur="1000" fill="hold"/>
                                        <p:tgtEl>
                                          <p:spTgt spid="2283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AB11CD20-A81A-9E45-9B41-9653386BAA70}"/>
              </a:ext>
            </a:extLst>
          </p:cNvPr>
          <p:cNvSpPr>
            <a:spLocks noChangeArrowheads="1"/>
          </p:cNvSpPr>
          <p:nvPr/>
        </p:nvSpPr>
        <p:spPr bwMode="auto">
          <a:xfrm>
            <a:off x="533400" y="1295400"/>
            <a:ext cx="7991475"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3200" dirty="0">
                <a:solidFill>
                  <a:schemeClr val="bg1"/>
                </a:solidFill>
              </a:rPr>
              <a:t>Aircraft manufacturers seek input, beginning early in the design process, from</a:t>
            </a:r>
          </a:p>
        </p:txBody>
      </p:sp>
      <p:sp>
        <p:nvSpPr>
          <p:cNvPr id="83971" name="Rectangle 3">
            <a:extLst>
              <a:ext uri="{FF2B5EF4-FFF2-40B4-BE49-F238E27FC236}">
                <a16:creationId xmlns:a16="http://schemas.microsoft.com/office/drawing/2014/main" id="{632BE521-506B-7F45-A1F3-E9AB5CCF92DE}"/>
              </a:ext>
            </a:extLst>
          </p:cNvPr>
          <p:cNvSpPr>
            <a:spLocks noChangeArrowheads="1"/>
          </p:cNvSpPr>
          <p:nvPr/>
        </p:nvSpPr>
        <p:spPr bwMode="auto">
          <a:xfrm>
            <a:off x="533400" y="457200"/>
            <a:ext cx="8001000"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200" b="1" u="sng" dirty="0">
                <a:solidFill>
                  <a:schemeClr val="bg1"/>
                </a:solidFill>
              </a:rPr>
              <a:t>Manufacturer “System Think” Success</a:t>
            </a:r>
          </a:p>
        </p:txBody>
      </p:sp>
      <p:sp>
        <p:nvSpPr>
          <p:cNvPr id="223236" name="Text Box 4">
            <a:extLst>
              <a:ext uri="{FF2B5EF4-FFF2-40B4-BE49-F238E27FC236}">
                <a16:creationId xmlns:a16="http://schemas.microsoft.com/office/drawing/2014/main" id="{79569F07-46D7-0948-ABC5-8E3356E6A590}"/>
              </a:ext>
            </a:extLst>
          </p:cNvPr>
          <p:cNvSpPr txBox="1">
            <a:spLocks noChangeArrowheads="1"/>
          </p:cNvSpPr>
          <p:nvPr/>
        </p:nvSpPr>
        <p:spPr bwMode="auto">
          <a:xfrm>
            <a:off x="609600" y="3124200"/>
            <a:ext cx="1905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200" i="1" dirty="0">
                <a:solidFill>
                  <a:schemeClr val="bg1"/>
                </a:solidFill>
              </a:rPr>
              <a:t>- Pilots</a:t>
            </a:r>
          </a:p>
        </p:txBody>
      </p:sp>
      <p:sp>
        <p:nvSpPr>
          <p:cNvPr id="223237" name="Text Box 5">
            <a:extLst>
              <a:ext uri="{FF2B5EF4-FFF2-40B4-BE49-F238E27FC236}">
                <a16:creationId xmlns:a16="http://schemas.microsoft.com/office/drawing/2014/main" id="{F316943E-E77F-5144-B010-AFEE399DFE09}"/>
              </a:ext>
            </a:extLst>
          </p:cNvPr>
          <p:cNvSpPr txBox="1">
            <a:spLocks noChangeArrowheads="1"/>
          </p:cNvSpPr>
          <p:nvPr/>
        </p:nvSpPr>
        <p:spPr bwMode="auto">
          <a:xfrm>
            <a:off x="544830" y="3836670"/>
            <a:ext cx="30035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200" i="1" dirty="0">
                <a:solidFill>
                  <a:schemeClr val="bg1"/>
                </a:solidFill>
              </a:rPr>
              <a:t>- Mechanics  </a:t>
            </a:r>
            <a:r>
              <a:rPr lang="en-US" altLang="en-US" sz="3200" b="1" i="1" dirty="0">
                <a:solidFill>
                  <a:srgbClr val="CC3300"/>
                </a:solidFill>
              </a:rPr>
              <a:t>	</a:t>
            </a:r>
            <a:endParaRPr lang="en-US" altLang="en-US" sz="3200" b="1" i="1" dirty="0">
              <a:solidFill>
                <a:srgbClr val="0033CC"/>
              </a:solidFill>
            </a:endParaRPr>
          </a:p>
        </p:txBody>
      </p:sp>
      <p:sp>
        <p:nvSpPr>
          <p:cNvPr id="223238" name="Text Box 6">
            <a:extLst>
              <a:ext uri="{FF2B5EF4-FFF2-40B4-BE49-F238E27FC236}">
                <a16:creationId xmlns:a16="http://schemas.microsoft.com/office/drawing/2014/main" id="{D9C3E5A8-A15A-C246-8341-D3579A780F5B}"/>
              </a:ext>
            </a:extLst>
          </p:cNvPr>
          <p:cNvSpPr txBox="1">
            <a:spLocks noChangeArrowheads="1"/>
          </p:cNvSpPr>
          <p:nvPr/>
        </p:nvSpPr>
        <p:spPr bwMode="auto">
          <a:xfrm>
            <a:off x="609600" y="4572000"/>
            <a:ext cx="7239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200" i="1" dirty="0">
                <a:solidFill>
                  <a:schemeClr val="bg1"/>
                </a:solidFill>
              </a:rPr>
              <a:t>- Air Traffic Services</a:t>
            </a:r>
            <a:r>
              <a:rPr lang="en-US" altLang="en-US" sz="3200" b="1" i="1" dirty="0">
                <a:solidFill>
                  <a:srgbClr val="CC3300"/>
                </a:solidFill>
              </a:rPr>
              <a:t>		</a:t>
            </a:r>
            <a:endParaRPr lang="en-US" altLang="en-US" sz="3200" b="1" i="1" dirty="0">
              <a:solidFill>
                <a:srgbClr val="0033CC"/>
              </a:solidFill>
            </a:endParaRPr>
          </a:p>
        </p:txBody>
      </p:sp>
      <p:sp>
        <p:nvSpPr>
          <p:cNvPr id="223239" name="Text Box 7">
            <a:extLst>
              <a:ext uri="{FF2B5EF4-FFF2-40B4-BE49-F238E27FC236}">
                <a16:creationId xmlns:a16="http://schemas.microsoft.com/office/drawing/2014/main" id="{0B03DC3E-B85F-BE4C-850E-4F901251D1F6}"/>
              </a:ext>
            </a:extLst>
          </p:cNvPr>
          <p:cNvSpPr txBox="1">
            <a:spLocks noChangeArrowheads="1"/>
          </p:cNvSpPr>
          <p:nvPr/>
        </p:nvSpPr>
        <p:spPr bwMode="auto">
          <a:xfrm>
            <a:off x="3810000" y="3048000"/>
            <a:ext cx="62357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200" b="1" dirty="0"/>
              <a:t>	</a:t>
            </a:r>
            <a:r>
              <a:rPr lang="en-US" altLang="en-US" sz="3200" dirty="0">
                <a:solidFill>
                  <a:srgbClr val="C00000"/>
                </a:solidFill>
              </a:rPr>
              <a:t>(</a:t>
            </a:r>
            <a:r>
              <a:rPr lang="en-US" altLang="en-US" sz="3200" i="1" u="sng" dirty="0">
                <a:solidFill>
                  <a:srgbClr val="C00000"/>
                </a:solidFill>
              </a:rPr>
              <a:t>User</a:t>
            </a:r>
            <a:r>
              <a:rPr lang="en-US" altLang="en-US" sz="3200" i="1" dirty="0">
                <a:solidFill>
                  <a:srgbClr val="C00000"/>
                </a:solidFill>
              </a:rPr>
              <a:t> </a:t>
            </a:r>
            <a:r>
              <a:rPr lang="en-US" altLang="en-US" sz="3200" dirty="0">
                <a:solidFill>
                  <a:srgbClr val="C00000"/>
                </a:solidFill>
              </a:rPr>
              <a:t>friendly)</a:t>
            </a:r>
          </a:p>
          <a:p>
            <a:pPr eaLnBrk="1" hangingPunct="1">
              <a:spcBef>
                <a:spcPct val="0"/>
              </a:spcBef>
              <a:buFontTx/>
              <a:buNone/>
            </a:pPr>
            <a:endParaRPr lang="en-US" altLang="en-US" sz="1600" dirty="0">
              <a:solidFill>
                <a:srgbClr val="C00000"/>
              </a:solidFill>
            </a:endParaRPr>
          </a:p>
          <a:p>
            <a:pPr eaLnBrk="1" hangingPunct="1">
              <a:spcBef>
                <a:spcPct val="0"/>
              </a:spcBef>
              <a:buFontTx/>
              <a:buNone/>
            </a:pPr>
            <a:r>
              <a:rPr lang="en-US" altLang="en-US" sz="3200" dirty="0">
                <a:solidFill>
                  <a:srgbClr val="C00000"/>
                </a:solidFill>
              </a:rPr>
              <a:t>    (</a:t>
            </a:r>
            <a:r>
              <a:rPr lang="en-US" altLang="en-US" sz="3200" i="1" u="sng" dirty="0">
                <a:solidFill>
                  <a:srgbClr val="C00000"/>
                </a:solidFill>
              </a:rPr>
              <a:t>Maintenance</a:t>
            </a:r>
            <a:r>
              <a:rPr lang="en-US" altLang="en-US" sz="3200" i="1" dirty="0">
                <a:solidFill>
                  <a:srgbClr val="C00000"/>
                </a:solidFill>
              </a:rPr>
              <a:t> </a:t>
            </a:r>
            <a:r>
              <a:rPr lang="en-US" altLang="en-US" sz="3200" dirty="0">
                <a:solidFill>
                  <a:srgbClr val="C00000"/>
                </a:solidFill>
              </a:rPr>
              <a:t>friendly)</a:t>
            </a:r>
          </a:p>
          <a:p>
            <a:pPr eaLnBrk="1" hangingPunct="1">
              <a:spcBef>
                <a:spcPct val="0"/>
              </a:spcBef>
              <a:buFontTx/>
              <a:buNone/>
            </a:pPr>
            <a:endParaRPr lang="en-US" altLang="en-US" sz="1600" dirty="0">
              <a:solidFill>
                <a:srgbClr val="C00000"/>
              </a:solidFill>
            </a:endParaRPr>
          </a:p>
          <a:p>
            <a:pPr eaLnBrk="1" hangingPunct="1">
              <a:spcBef>
                <a:spcPct val="0"/>
              </a:spcBef>
              <a:buFontTx/>
              <a:buNone/>
            </a:pPr>
            <a:r>
              <a:rPr lang="en-US" altLang="en-US" sz="3200" dirty="0">
                <a:solidFill>
                  <a:srgbClr val="C00000"/>
                </a:solidFill>
              </a:rPr>
              <a:t>	   (</a:t>
            </a:r>
            <a:r>
              <a:rPr lang="en-US" altLang="en-US" sz="3200" i="1" u="sng" dirty="0">
                <a:solidFill>
                  <a:srgbClr val="C00000"/>
                </a:solidFill>
              </a:rPr>
              <a:t>System</a:t>
            </a:r>
            <a:r>
              <a:rPr lang="en-US" altLang="en-US" sz="3200" i="1" dirty="0">
                <a:solidFill>
                  <a:srgbClr val="C00000"/>
                </a:solidFill>
              </a:rPr>
              <a:t> </a:t>
            </a:r>
            <a:r>
              <a:rPr lang="en-US" altLang="en-US" sz="3200" dirty="0">
                <a:solidFill>
                  <a:srgbClr val="C00000"/>
                </a:solidFill>
              </a:rPr>
              <a:t>friendly)</a:t>
            </a:r>
          </a:p>
        </p:txBody>
      </p:sp>
      <p:sp>
        <p:nvSpPr>
          <p:cNvPr id="26633" name="Date Placeholder 8">
            <a:extLst>
              <a:ext uri="{FF2B5EF4-FFF2-40B4-BE49-F238E27FC236}">
                <a16:creationId xmlns:a16="http://schemas.microsoft.com/office/drawing/2014/main" id="{D8D7BB06-90AB-4DC6-989A-92CFF8412230}"/>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26635" name="Footer Placeholder 10">
            <a:extLst>
              <a:ext uri="{FF2B5EF4-FFF2-40B4-BE49-F238E27FC236}">
                <a16:creationId xmlns:a16="http://schemas.microsoft.com/office/drawing/2014/main" id="{CEC54CAE-7E49-496A-BC88-E68F43953C6B}"/>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2" name="Slide Number Placeholder 1">
            <a:extLst>
              <a:ext uri="{FF2B5EF4-FFF2-40B4-BE49-F238E27FC236}">
                <a16:creationId xmlns:a16="http://schemas.microsoft.com/office/drawing/2014/main" id="{BF6C5B16-BFCA-6E48-92CA-47D0C04F6A1B}"/>
              </a:ext>
            </a:extLst>
          </p:cNvPr>
          <p:cNvSpPr>
            <a:spLocks noGrp="1"/>
          </p:cNvSpPr>
          <p:nvPr>
            <p:ph type="sldNum" sz="quarter" idx="12"/>
          </p:nvPr>
        </p:nvSpPr>
        <p:spPr/>
        <p:txBody>
          <a:bodyPr/>
          <a:lstStyle/>
          <a:p>
            <a:fld id="{9E26D2AB-0C90-4CEA-9760-4FB00DC6094F}" type="slidenum">
              <a:rPr lang="en-US" smtClean="0">
                <a:solidFill>
                  <a:schemeClr val="bg1"/>
                </a:solidFill>
              </a:rPr>
              <a:t>22</a:t>
            </a:fld>
            <a:endParaRPr lang="en-US" dirty="0">
              <a:solidFill>
                <a:schemeClr val="bg1"/>
              </a:solidFill>
            </a:endParaRPr>
          </a:p>
        </p:txBody>
      </p:sp>
    </p:spTree>
    <p:extLst>
      <p:ext uri="{BB962C8B-B14F-4D97-AF65-F5344CB8AC3E}">
        <p14:creationId xmlns:p14="http://schemas.microsoft.com/office/powerpoint/2010/main" val="38149082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23236"/>
                                        </p:tgtEl>
                                        <p:attrNameLst>
                                          <p:attrName>style.visibility</p:attrName>
                                        </p:attrNameLst>
                                      </p:cBhvr>
                                      <p:to>
                                        <p:strVal val="visible"/>
                                      </p:to>
                                    </p:set>
                                    <p:anim calcmode="lin" valueType="num">
                                      <p:cBhvr>
                                        <p:cTn id="7" dur="1000" fill="hold"/>
                                        <p:tgtEl>
                                          <p:spTgt spid="223236"/>
                                        </p:tgtEl>
                                        <p:attrNameLst>
                                          <p:attrName>ppt_w</p:attrName>
                                        </p:attrNameLst>
                                      </p:cBhvr>
                                      <p:tavLst>
                                        <p:tav tm="0">
                                          <p:val>
                                            <p:fltVal val="0"/>
                                          </p:val>
                                        </p:tav>
                                        <p:tav tm="100000">
                                          <p:val>
                                            <p:strVal val="#ppt_w"/>
                                          </p:val>
                                        </p:tav>
                                      </p:tavLst>
                                    </p:anim>
                                    <p:anim calcmode="lin" valueType="num">
                                      <p:cBhvr>
                                        <p:cTn id="8" dur="1000" fill="hold"/>
                                        <p:tgtEl>
                                          <p:spTgt spid="223236"/>
                                        </p:tgtEl>
                                        <p:attrNameLst>
                                          <p:attrName>ppt_h</p:attrName>
                                        </p:attrNameLst>
                                      </p:cBhvr>
                                      <p:tavLst>
                                        <p:tav tm="0">
                                          <p:val>
                                            <p:fltVal val="0"/>
                                          </p:val>
                                        </p:tav>
                                        <p:tav tm="100000">
                                          <p:val>
                                            <p:strVal val="#ppt_h"/>
                                          </p:val>
                                        </p:tav>
                                      </p:tavLst>
                                    </p:anim>
                                    <p:animEffect transition="in" filter="fade">
                                      <p:cBhvr>
                                        <p:cTn id="9" dur="1000"/>
                                        <p:tgtEl>
                                          <p:spTgt spid="22323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23237"/>
                                        </p:tgtEl>
                                        <p:attrNameLst>
                                          <p:attrName>style.visibility</p:attrName>
                                        </p:attrNameLst>
                                      </p:cBhvr>
                                      <p:to>
                                        <p:strVal val="visible"/>
                                      </p:to>
                                    </p:set>
                                    <p:anim calcmode="lin" valueType="num">
                                      <p:cBhvr additive="base">
                                        <p:cTn id="14" dur="1000" fill="hold"/>
                                        <p:tgtEl>
                                          <p:spTgt spid="223237"/>
                                        </p:tgtEl>
                                        <p:attrNameLst>
                                          <p:attrName>ppt_x</p:attrName>
                                        </p:attrNameLst>
                                      </p:cBhvr>
                                      <p:tavLst>
                                        <p:tav tm="0">
                                          <p:val>
                                            <p:strVal val="#ppt_x"/>
                                          </p:val>
                                        </p:tav>
                                        <p:tav tm="100000">
                                          <p:val>
                                            <p:strVal val="#ppt_x"/>
                                          </p:val>
                                        </p:tav>
                                      </p:tavLst>
                                    </p:anim>
                                    <p:anim calcmode="lin" valueType="num">
                                      <p:cBhvr additive="base">
                                        <p:cTn id="15" dur="1000" fill="hold"/>
                                        <p:tgtEl>
                                          <p:spTgt spid="223237"/>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23238"/>
                                        </p:tgtEl>
                                        <p:attrNameLst>
                                          <p:attrName>style.visibility</p:attrName>
                                        </p:attrNameLst>
                                      </p:cBhvr>
                                      <p:to>
                                        <p:strVal val="visible"/>
                                      </p:to>
                                    </p:set>
                                    <p:animEffect transition="in" filter="fade">
                                      <p:cBhvr>
                                        <p:cTn id="20" dur="1000"/>
                                        <p:tgtEl>
                                          <p:spTgt spid="22323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223239"/>
                                        </p:tgtEl>
                                        <p:attrNameLst>
                                          <p:attrName>style.visibility</p:attrName>
                                        </p:attrNameLst>
                                      </p:cBhvr>
                                      <p:to>
                                        <p:strVal val="visible"/>
                                      </p:to>
                                    </p:set>
                                    <p:anim calcmode="lin" valueType="num">
                                      <p:cBhvr>
                                        <p:cTn id="25" dur="1000" fill="hold"/>
                                        <p:tgtEl>
                                          <p:spTgt spid="223239"/>
                                        </p:tgtEl>
                                        <p:attrNameLst>
                                          <p:attrName>ppt_w</p:attrName>
                                        </p:attrNameLst>
                                      </p:cBhvr>
                                      <p:tavLst>
                                        <p:tav tm="0">
                                          <p:val>
                                            <p:fltVal val="0"/>
                                          </p:val>
                                        </p:tav>
                                        <p:tav tm="100000">
                                          <p:val>
                                            <p:strVal val="#ppt_w"/>
                                          </p:val>
                                        </p:tav>
                                      </p:tavLst>
                                    </p:anim>
                                    <p:anim calcmode="lin" valueType="num">
                                      <p:cBhvr>
                                        <p:cTn id="26" dur="1000" fill="hold"/>
                                        <p:tgtEl>
                                          <p:spTgt spid="223239"/>
                                        </p:tgtEl>
                                        <p:attrNameLst>
                                          <p:attrName>ppt_h</p:attrName>
                                        </p:attrNameLst>
                                      </p:cBhvr>
                                      <p:tavLst>
                                        <p:tav tm="0">
                                          <p:val>
                                            <p:fltVal val="0"/>
                                          </p:val>
                                        </p:tav>
                                        <p:tav tm="100000">
                                          <p:val>
                                            <p:strVal val="#ppt_h"/>
                                          </p:val>
                                        </p:tav>
                                      </p:tavLst>
                                    </p:anim>
                                    <p:animEffect transition="in" filter="fade">
                                      <p:cBhvr>
                                        <p:cTn id="27" dur="1000"/>
                                        <p:tgtEl>
                                          <p:spTgt spid="2232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6" grpId="0"/>
      <p:bldP spid="223237" grpId="0"/>
      <p:bldP spid="223238" grpId="0"/>
      <p:bldP spid="22323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a:extLst>
              <a:ext uri="{FF2B5EF4-FFF2-40B4-BE49-F238E27FC236}">
                <a16:creationId xmlns:a16="http://schemas.microsoft.com/office/drawing/2014/main" id="{9989B8B4-CD7E-504E-8F3F-FFFDF4B98342}"/>
              </a:ext>
            </a:extLst>
          </p:cNvPr>
          <p:cNvSpPr>
            <a:spLocks noChangeArrowheads="1"/>
          </p:cNvSpPr>
          <p:nvPr/>
        </p:nvSpPr>
        <p:spPr bwMode="auto">
          <a:xfrm>
            <a:off x="2336800" y="739775"/>
            <a:ext cx="5665788"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3600" b="1" u="sng" dirty="0">
                <a:solidFill>
                  <a:schemeClr val="bg1"/>
                </a:solidFill>
              </a:rPr>
              <a:t>Moral of the Story</a:t>
            </a:r>
          </a:p>
        </p:txBody>
      </p:sp>
      <p:sp>
        <p:nvSpPr>
          <p:cNvPr id="2" name="Date Placeholder 4">
            <a:extLst>
              <a:ext uri="{FF2B5EF4-FFF2-40B4-BE49-F238E27FC236}">
                <a16:creationId xmlns:a16="http://schemas.microsoft.com/office/drawing/2014/main" id="{F73F19E7-CB39-431D-83B9-582C9B7499C8}"/>
              </a:ext>
            </a:extLst>
          </p:cNvPr>
          <p:cNvSpPr>
            <a:spLocks noGrp="1"/>
          </p:cNvSpPr>
          <p:nvPr>
            <p:ph type="dt" sz="quarter" idx="4294967295"/>
          </p:nvPr>
        </p:nvSpPr>
        <p:spPr>
          <a:xfrm>
            <a:off x="685800" y="6248400"/>
            <a:ext cx="1905000" cy="457200"/>
          </a:xfrm>
          <a:prstGeom prst="rect">
            <a:avLst/>
          </a:prstGeom>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7415" name="Footer Placeholder 6">
            <a:extLst>
              <a:ext uri="{FF2B5EF4-FFF2-40B4-BE49-F238E27FC236}">
                <a16:creationId xmlns:a16="http://schemas.microsoft.com/office/drawing/2014/main" id="{86EB6B3C-691F-4FAB-9368-8626374AA02C}"/>
              </a:ext>
            </a:extLst>
          </p:cNvPr>
          <p:cNvSpPr>
            <a:spLocks noGrp="1"/>
          </p:cNvSpPr>
          <p:nvPr>
            <p:ph type="ftr" sz="quarter" idx="4294967295"/>
          </p:nvPr>
        </p:nvSpPr>
        <p:spPr>
          <a:xfrm>
            <a:off x="3124200" y="6248400"/>
            <a:ext cx="2895600" cy="457200"/>
          </a:xfrm>
          <a:prstGeom prst="rect">
            <a:avLst/>
          </a:prstGeom>
        </p:spPr>
        <p:txBody>
          <a:bodyPr/>
          <a:lstStyle/>
          <a:p>
            <a:pPr>
              <a:defRPr/>
            </a:pPr>
            <a:r>
              <a:rPr lang="en-US" sz="1200" dirty="0">
                <a:solidFill>
                  <a:schemeClr val="bg1"/>
                </a:solidFill>
                <a:latin typeface="+mn-lt"/>
              </a:rPr>
              <a:t>Hart Solutions LLC</a:t>
            </a:r>
          </a:p>
        </p:txBody>
      </p:sp>
      <p:sp>
        <p:nvSpPr>
          <p:cNvPr id="75783" name="Rectangle 2">
            <a:extLst>
              <a:ext uri="{FF2B5EF4-FFF2-40B4-BE49-F238E27FC236}">
                <a16:creationId xmlns:a16="http://schemas.microsoft.com/office/drawing/2014/main" id="{5699BFFA-9021-294B-A9AF-BC2AB6D07831}"/>
              </a:ext>
            </a:extLst>
          </p:cNvPr>
          <p:cNvSpPr>
            <a:spLocks noChangeArrowheads="1"/>
          </p:cNvSpPr>
          <p:nvPr/>
        </p:nvSpPr>
        <p:spPr bwMode="auto">
          <a:xfrm>
            <a:off x="2286000" y="1868488"/>
            <a:ext cx="45720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800" dirty="0">
                <a:solidFill>
                  <a:schemeClr val="bg1"/>
                </a:solidFill>
              </a:rPr>
              <a:t>Anyone who is</a:t>
            </a:r>
          </a:p>
          <a:p>
            <a:pPr algn="ctr" eaLnBrk="1" hangingPunct="1"/>
            <a:endParaRPr lang="en-US" altLang="en-US" sz="2800" dirty="0">
              <a:solidFill>
                <a:schemeClr val="bg1"/>
              </a:solidFill>
            </a:endParaRPr>
          </a:p>
          <a:p>
            <a:pPr algn="ctr" eaLnBrk="1" hangingPunct="1"/>
            <a:r>
              <a:rPr lang="en-US" altLang="en-US" sz="2800" dirty="0">
                <a:solidFill>
                  <a:schemeClr val="bg1"/>
                </a:solidFill>
              </a:rPr>
              <a:t>involved in the </a:t>
            </a:r>
            <a:r>
              <a:rPr lang="en-US" altLang="en-US" sz="2800" i="1" dirty="0">
                <a:solidFill>
                  <a:srgbClr val="C00000"/>
                </a:solidFill>
              </a:rPr>
              <a:t>problem</a:t>
            </a:r>
          </a:p>
          <a:p>
            <a:pPr algn="ctr" eaLnBrk="1" hangingPunct="1"/>
            <a:endParaRPr lang="en-US" altLang="en-US" sz="2800" dirty="0">
              <a:solidFill>
                <a:schemeClr val="bg1"/>
              </a:solidFill>
            </a:endParaRPr>
          </a:p>
          <a:p>
            <a:pPr algn="ctr" eaLnBrk="1" hangingPunct="1"/>
            <a:r>
              <a:rPr lang="en-US" altLang="en-US" sz="2800" dirty="0">
                <a:solidFill>
                  <a:schemeClr val="bg1"/>
                </a:solidFill>
              </a:rPr>
              <a:t>should be</a:t>
            </a:r>
          </a:p>
          <a:p>
            <a:pPr algn="ctr" eaLnBrk="1" hangingPunct="1"/>
            <a:endParaRPr lang="en-US" altLang="en-US" sz="2800" dirty="0">
              <a:solidFill>
                <a:schemeClr val="bg1"/>
              </a:solidFill>
            </a:endParaRPr>
          </a:p>
          <a:p>
            <a:pPr algn="ctr" eaLnBrk="1" hangingPunct="1"/>
            <a:r>
              <a:rPr lang="en-US" altLang="en-US" sz="2800" dirty="0">
                <a:solidFill>
                  <a:schemeClr val="bg1"/>
                </a:solidFill>
              </a:rPr>
              <a:t>involved in developing the </a:t>
            </a:r>
            <a:r>
              <a:rPr lang="en-US" altLang="en-US" sz="2800" i="1" dirty="0">
                <a:solidFill>
                  <a:srgbClr val="C00000"/>
                </a:solidFill>
              </a:rPr>
              <a:t>solution</a:t>
            </a:r>
            <a:endParaRPr lang="en-US" altLang="en-US" sz="2800" dirty="0">
              <a:solidFill>
                <a:srgbClr val="C00000"/>
              </a:solidFill>
            </a:endParaRPr>
          </a:p>
        </p:txBody>
      </p:sp>
      <p:sp>
        <p:nvSpPr>
          <p:cNvPr id="3" name="Slide Number Placeholder 2">
            <a:extLst>
              <a:ext uri="{FF2B5EF4-FFF2-40B4-BE49-F238E27FC236}">
                <a16:creationId xmlns:a16="http://schemas.microsoft.com/office/drawing/2014/main" id="{B8AE3BFD-F949-0147-B278-1B2CA33531D2}"/>
              </a:ext>
            </a:extLst>
          </p:cNvPr>
          <p:cNvSpPr>
            <a:spLocks noGrp="1"/>
          </p:cNvSpPr>
          <p:nvPr>
            <p:ph type="sldNum" sz="quarter" idx="12"/>
          </p:nvPr>
        </p:nvSpPr>
        <p:spPr/>
        <p:txBody>
          <a:bodyPr/>
          <a:lstStyle/>
          <a:p>
            <a:fld id="{9E26D2AB-0C90-4CEA-9760-4FB00DC6094F}" type="slidenum">
              <a:rPr lang="en-US" smtClean="0">
                <a:solidFill>
                  <a:schemeClr val="bg1"/>
                </a:solidFill>
              </a:rPr>
              <a:t>23</a:t>
            </a:fld>
            <a:endParaRPr lang="en-US" dirty="0">
              <a:solidFill>
                <a:schemeClr val="bg1"/>
              </a:solidFill>
            </a:endParaRPr>
          </a:p>
        </p:txBody>
      </p:sp>
    </p:spTree>
    <p:extLst>
      <p:ext uri="{BB962C8B-B14F-4D97-AF65-F5344CB8AC3E}">
        <p14:creationId xmlns:p14="http://schemas.microsoft.com/office/powerpoint/2010/main" val="212848507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Date Placeholder 4">
            <a:extLst>
              <a:ext uri="{FF2B5EF4-FFF2-40B4-BE49-F238E27FC236}">
                <a16:creationId xmlns:a16="http://schemas.microsoft.com/office/drawing/2014/main" id="{D7148F3D-6427-484A-98E1-CBFF735BAFD0}"/>
              </a:ext>
            </a:extLst>
          </p:cNvPr>
          <p:cNvSpPr>
            <a:spLocks noGrp="1"/>
          </p:cNvSpPr>
          <p:nvPr>
            <p:ph type="dt" sz="quarter" idx="4294967295"/>
          </p:nvPr>
        </p:nvSpPr>
        <p:spPr>
          <a:xfrm>
            <a:off x="6858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a:solidFill>
                  <a:schemeClr val="bg1"/>
                </a:solidFill>
              </a:rPr>
              <a:t>December 14, 2021</a:t>
            </a:r>
            <a:endParaRPr lang="en-US" altLang="en-US" sz="1200" dirty="0">
              <a:solidFill>
                <a:schemeClr val="bg1"/>
              </a:solidFill>
            </a:endParaRPr>
          </a:p>
        </p:txBody>
      </p:sp>
      <p:sp>
        <p:nvSpPr>
          <p:cNvPr id="77828" name="Footer Placeholder 6">
            <a:extLst>
              <a:ext uri="{FF2B5EF4-FFF2-40B4-BE49-F238E27FC236}">
                <a16:creationId xmlns:a16="http://schemas.microsoft.com/office/drawing/2014/main" id="{C4587B2F-DCF0-4C43-A14D-736E2C22C208}"/>
              </a:ext>
            </a:extLst>
          </p:cNvPr>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dirty="0">
                <a:solidFill>
                  <a:schemeClr val="bg1"/>
                </a:solidFill>
              </a:rPr>
              <a:t>Hart Solutions LLC</a:t>
            </a:r>
          </a:p>
        </p:txBody>
      </p:sp>
      <p:sp>
        <p:nvSpPr>
          <p:cNvPr id="26" name="Rectangle 3">
            <a:extLst>
              <a:ext uri="{FF2B5EF4-FFF2-40B4-BE49-F238E27FC236}">
                <a16:creationId xmlns:a16="http://schemas.microsoft.com/office/drawing/2014/main" id="{64BD2FD5-8150-0047-BACF-A54D47FBBE48}"/>
              </a:ext>
            </a:extLst>
          </p:cNvPr>
          <p:cNvSpPr txBox="1">
            <a:spLocks noChangeArrowheads="1"/>
          </p:cNvSpPr>
          <p:nvPr/>
        </p:nvSpPr>
        <p:spPr bwMode="auto">
          <a:xfrm>
            <a:off x="719138" y="1047750"/>
            <a:ext cx="7366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90000"/>
              </a:lnSpc>
              <a:buFont typeface="Arial" panose="020B0604020202020204" pitchFamily="34" charset="0"/>
              <a:buChar char="–"/>
            </a:pPr>
            <a:r>
              <a:rPr lang="en-US" altLang="en-US" sz="2400" dirty="0">
                <a:solidFill>
                  <a:schemeClr val="bg1"/>
                </a:solidFill>
                <a:cs typeface="Arial" panose="020B0604020202020204" pitchFamily="34" charset="0"/>
              </a:rPr>
              <a:t>Old:  The regulator identifies a problem, develops solutions</a:t>
            </a:r>
          </a:p>
          <a:p>
            <a:pPr lvl="1">
              <a:lnSpc>
                <a:spcPct val="90000"/>
              </a:lnSpc>
            </a:pPr>
            <a:r>
              <a:rPr lang="en-US" altLang="en-US" dirty="0">
                <a:solidFill>
                  <a:schemeClr val="bg1"/>
                </a:solidFill>
                <a:cs typeface="Arial" panose="020B0604020202020204" pitchFamily="34" charset="0"/>
              </a:rPr>
              <a:t>Industry skeptical of regulator’s understanding of the problem</a:t>
            </a:r>
          </a:p>
          <a:p>
            <a:pPr lvl="1">
              <a:lnSpc>
                <a:spcPct val="90000"/>
              </a:lnSpc>
            </a:pPr>
            <a:r>
              <a:rPr lang="en-US" altLang="en-US" dirty="0">
                <a:solidFill>
                  <a:schemeClr val="bg1"/>
                </a:solidFill>
                <a:cs typeface="Arial" panose="020B0604020202020204" pitchFamily="34" charset="0"/>
              </a:rPr>
              <a:t>Industry fights regulator’s solution and/or implements it begrudgingly</a:t>
            </a:r>
          </a:p>
          <a:p>
            <a:pPr lvl="1">
              <a:lnSpc>
                <a:spcPct val="90000"/>
              </a:lnSpc>
              <a:buFontTx/>
              <a:buNone/>
            </a:pPr>
            <a:endParaRPr lang="en-US" altLang="en-US" sz="1600" dirty="0">
              <a:solidFill>
                <a:schemeClr val="bg1"/>
              </a:solidFill>
              <a:cs typeface="Arial" panose="020B0604020202020204" pitchFamily="34" charset="0"/>
            </a:endParaRPr>
          </a:p>
          <a:p>
            <a:pPr>
              <a:lnSpc>
                <a:spcPct val="90000"/>
              </a:lnSpc>
              <a:buFont typeface="Arial" panose="020B0604020202020204" pitchFamily="34" charset="0"/>
              <a:buChar char="–"/>
            </a:pPr>
            <a:r>
              <a:rPr lang="en-US" altLang="en-US" sz="2400" dirty="0">
                <a:solidFill>
                  <a:schemeClr val="bg1"/>
                </a:solidFill>
                <a:cs typeface="Arial" panose="020B0604020202020204" pitchFamily="34" charset="0"/>
              </a:rPr>
              <a:t>New:  Collaborative “System Think”</a:t>
            </a:r>
          </a:p>
          <a:p>
            <a:pPr lvl="1">
              <a:lnSpc>
                <a:spcPct val="90000"/>
              </a:lnSpc>
            </a:pPr>
            <a:r>
              <a:rPr lang="en-US" altLang="en-US" dirty="0">
                <a:solidFill>
                  <a:schemeClr val="bg1"/>
                </a:solidFill>
                <a:cs typeface="Arial" panose="020B0604020202020204" pitchFamily="34" charset="0"/>
              </a:rPr>
              <a:t>Industry involved in identifying problem</a:t>
            </a:r>
          </a:p>
          <a:p>
            <a:pPr lvl="1">
              <a:lnSpc>
                <a:spcPct val="90000"/>
              </a:lnSpc>
            </a:pPr>
            <a:r>
              <a:rPr lang="en-US" altLang="en-US" dirty="0">
                <a:solidFill>
                  <a:schemeClr val="bg1"/>
                </a:solidFill>
                <a:cs typeface="Arial" panose="020B0604020202020204" pitchFamily="34" charset="0"/>
              </a:rPr>
              <a:t>Industry “buy-in” re interventions because everyone had input, everyone’s interests considered</a:t>
            </a:r>
          </a:p>
          <a:p>
            <a:pPr lvl="1">
              <a:lnSpc>
                <a:spcPct val="90000"/>
              </a:lnSpc>
            </a:pPr>
            <a:r>
              <a:rPr lang="en-US" altLang="en-US" dirty="0">
                <a:solidFill>
                  <a:schemeClr val="bg1"/>
                </a:solidFill>
                <a:cs typeface="Arial" panose="020B0604020202020204" pitchFamily="34" charset="0"/>
              </a:rPr>
              <a:t>Prompt and willing implementation</a:t>
            </a:r>
          </a:p>
          <a:p>
            <a:pPr lvl="1">
              <a:lnSpc>
                <a:spcPct val="90000"/>
              </a:lnSpc>
            </a:pPr>
            <a:r>
              <a:rPr lang="en-US" altLang="en-US" dirty="0">
                <a:solidFill>
                  <a:schemeClr val="bg1"/>
                </a:solidFill>
                <a:cs typeface="Arial" panose="020B0604020202020204" pitchFamily="34" charset="0"/>
              </a:rPr>
              <a:t>Interventions evaluated . . . </a:t>
            </a:r>
            <a:r>
              <a:rPr lang="en-US" altLang="en-US" i="1" dirty="0">
                <a:solidFill>
                  <a:srgbClr val="C00000"/>
                </a:solidFill>
                <a:cs typeface="Arial" panose="020B0604020202020204" pitchFamily="34" charset="0"/>
              </a:rPr>
              <a:t>and tweaked as needed</a:t>
            </a:r>
          </a:p>
          <a:p>
            <a:pPr lvl="1">
              <a:lnSpc>
                <a:spcPct val="90000"/>
              </a:lnSpc>
            </a:pPr>
            <a:r>
              <a:rPr lang="en-US" altLang="en-US" dirty="0">
                <a:solidFill>
                  <a:schemeClr val="bg1"/>
                </a:solidFill>
                <a:cs typeface="Arial" panose="020B0604020202020204" pitchFamily="34" charset="0"/>
              </a:rPr>
              <a:t>Solutions probably more effective and efficient</a:t>
            </a:r>
          </a:p>
          <a:p>
            <a:pPr lvl="1">
              <a:lnSpc>
                <a:spcPct val="90000"/>
              </a:lnSpc>
            </a:pPr>
            <a:r>
              <a:rPr lang="en-US" altLang="en-US" dirty="0">
                <a:solidFill>
                  <a:schemeClr val="bg1"/>
                </a:solidFill>
                <a:cs typeface="Arial" panose="020B0604020202020204" pitchFamily="34" charset="0"/>
              </a:rPr>
              <a:t>Unintended consequences much less likely</a:t>
            </a:r>
          </a:p>
          <a:p>
            <a:pPr>
              <a:lnSpc>
                <a:spcPct val="90000"/>
              </a:lnSpc>
              <a:buFont typeface="Arial" panose="020B0604020202020204" pitchFamily="34" charset="0"/>
              <a:buChar char="–"/>
            </a:pPr>
            <a:endParaRPr lang="en-US" altLang="en-US" b="1" dirty="0">
              <a:solidFill>
                <a:srgbClr val="000000"/>
              </a:solidFill>
              <a:cs typeface="Arial" panose="020B0604020202020204" pitchFamily="34" charset="0"/>
            </a:endParaRPr>
          </a:p>
        </p:txBody>
      </p:sp>
      <p:sp>
        <p:nvSpPr>
          <p:cNvPr id="77831" name="TextBox 3">
            <a:extLst>
              <a:ext uri="{FF2B5EF4-FFF2-40B4-BE49-F238E27FC236}">
                <a16:creationId xmlns:a16="http://schemas.microsoft.com/office/drawing/2014/main" id="{4845884A-E519-134E-8140-E5797D22B763}"/>
              </a:ext>
            </a:extLst>
          </p:cNvPr>
          <p:cNvSpPr txBox="1">
            <a:spLocks noChangeArrowheads="1"/>
          </p:cNvSpPr>
          <p:nvPr/>
        </p:nvSpPr>
        <p:spPr bwMode="auto">
          <a:xfrm>
            <a:off x="2401888" y="325438"/>
            <a:ext cx="4800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3600" b="1" u="sng" dirty="0">
                <a:solidFill>
                  <a:schemeClr val="bg1"/>
                </a:solidFill>
              </a:rPr>
              <a:t>Major Paradigm Shift</a:t>
            </a:r>
          </a:p>
        </p:txBody>
      </p:sp>
      <p:sp>
        <p:nvSpPr>
          <p:cNvPr id="2" name="Slide Number Placeholder 1">
            <a:extLst>
              <a:ext uri="{FF2B5EF4-FFF2-40B4-BE49-F238E27FC236}">
                <a16:creationId xmlns:a16="http://schemas.microsoft.com/office/drawing/2014/main" id="{641123E2-52CB-244B-B7B0-DBEBFC7C4211}"/>
              </a:ext>
            </a:extLst>
          </p:cNvPr>
          <p:cNvSpPr>
            <a:spLocks noGrp="1"/>
          </p:cNvSpPr>
          <p:nvPr>
            <p:ph type="sldNum" sz="quarter" idx="12"/>
          </p:nvPr>
        </p:nvSpPr>
        <p:spPr/>
        <p:txBody>
          <a:bodyPr/>
          <a:lstStyle/>
          <a:p>
            <a:fld id="{9E26D2AB-0C90-4CEA-9760-4FB00DC6094F}" type="slidenum">
              <a:rPr lang="en-US" smtClean="0">
                <a:solidFill>
                  <a:schemeClr val="bg1"/>
                </a:solidFill>
              </a:rPr>
              <a:t>24</a:t>
            </a:fld>
            <a:endParaRPr lang="en-US" dirty="0">
              <a:solidFill>
                <a:schemeClr val="bg1"/>
              </a:solidFill>
            </a:endParaRPr>
          </a:p>
        </p:txBody>
      </p:sp>
    </p:spTree>
    <p:extLst>
      <p:ext uri="{BB962C8B-B14F-4D97-AF65-F5344CB8AC3E}">
        <p14:creationId xmlns:p14="http://schemas.microsoft.com/office/powerpoint/2010/main" val="17360678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6">
                                            <p:txEl>
                                              <p:pRg st="4" end="4"/>
                                            </p:txEl>
                                          </p:spTgt>
                                        </p:tgtEl>
                                        <p:attrNameLst>
                                          <p:attrName>style.visibility</p:attrName>
                                        </p:attrNameLst>
                                      </p:cBhvr>
                                      <p:to>
                                        <p:strVal val="visible"/>
                                      </p:to>
                                    </p:set>
                                    <p:animEffect transition="in" filter="fade">
                                      <p:cBhvr>
                                        <p:cTn id="7" dur="2000"/>
                                        <p:tgtEl>
                                          <p:spTgt spid="26">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6">
                                            <p:txEl>
                                              <p:pRg st="5" end="5"/>
                                            </p:txEl>
                                          </p:spTgt>
                                        </p:tgtEl>
                                        <p:attrNameLst>
                                          <p:attrName>style.visibility</p:attrName>
                                        </p:attrNameLst>
                                      </p:cBhvr>
                                      <p:to>
                                        <p:strVal val="visible"/>
                                      </p:to>
                                    </p:set>
                                    <p:animEffect transition="in" filter="fade">
                                      <p:cBhvr>
                                        <p:cTn id="10" dur="2000"/>
                                        <p:tgtEl>
                                          <p:spTgt spid="26">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6">
                                            <p:txEl>
                                              <p:pRg st="6" end="6"/>
                                            </p:txEl>
                                          </p:spTgt>
                                        </p:tgtEl>
                                        <p:attrNameLst>
                                          <p:attrName>style.visibility</p:attrName>
                                        </p:attrNameLst>
                                      </p:cBhvr>
                                      <p:to>
                                        <p:strVal val="visible"/>
                                      </p:to>
                                    </p:set>
                                    <p:animEffect transition="in" filter="fade">
                                      <p:cBhvr>
                                        <p:cTn id="13" dur="2000"/>
                                        <p:tgtEl>
                                          <p:spTgt spid="26">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6">
                                            <p:txEl>
                                              <p:pRg st="7" end="7"/>
                                            </p:txEl>
                                          </p:spTgt>
                                        </p:tgtEl>
                                        <p:attrNameLst>
                                          <p:attrName>style.visibility</p:attrName>
                                        </p:attrNameLst>
                                      </p:cBhvr>
                                      <p:to>
                                        <p:strVal val="visible"/>
                                      </p:to>
                                    </p:set>
                                    <p:animEffect transition="in" filter="fade">
                                      <p:cBhvr>
                                        <p:cTn id="16" dur="2000"/>
                                        <p:tgtEl>
                                          <p:spTgt spid="26">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6">
                                            <p:txEl>
                                              <p:pRg st="8" end="8"/>
                                            </p:txEl>
                                          </p:spTgt>
                                        </p:tgtEl>
                                        <p:attrNameLst>
                                          <p:attrName>style.visibility</p:attrName>
                                        </p:attrNameLst>
                                      </p:cBhvr>
                                      <p:to>
                                        <p:strVal val="visible"/>
                                      </p:to>
                                    </p:set>
                                    <p:animEffect transition="in" filter="fade">
                                      <p:cBhvr>
                                        <p:cTn id="19" dur="2000"/>
                                        <p:tgtEl>
                                          <p:spTgt spid="26">
                                            <p:txEl>
                                              <p:pRg st="8" end="8"/>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6">
                                            <p:txEl>
                                              <p:pRg st="9" end="9"/>
                                            </p:txEl>
                                          </p:spTgt>
                                        </p:tgtEl>
                                        <p:attrNameLst>
                                          <p:attrName>style.visibility</p:attrName>
                                        </p:attrNameLst>
                                      </p:cBhvr>
                                      <p:to>
                                        <p:strVal val="visible"/>
                                      </p:to>
                                    </p:set>
                                    <p:animEffect transition="in" filter="fade">
                                      <p:cBhvr>
                                        <p:cTn id="22" dur="2000"/>
                                        <p:tgtEl>
                                          <p:spTgt spid="26">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6">
                                            <p:txEl>
                                              <p:pRg st="10" end="10"/>
                                            </p:txEl>
                                          </p:spTgt>
                                        </p:tgtEl>
                                        <p:attrNameLst>
                                          <p:attrName>style.visibility</p:attrName>
                                        </p:attrNameLst>
                                      </p:cBhvr>
                                      <p:to>
                                        <p:strVal val="visible"/>
                                      </p:to>
                                    </p:set>
                                    <p:animEffect transition="in" filter="fade">
                                      <p:cBhvr>
                                        <p:cTn id="25" dur="2000"/>
                                        <p:tgtEl>
                                          <p:spTgt spid="2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Date Placeholder 4">
            <a:extLst>
              <a:ext uri="{FF2B5EF4-FFF2-40B4-BE49-F238E27FC236}">
                <a16:creationId xmlns:a16="http://schemas.microsoft.com/office/drawing/2014/main" id="{74582F5B-C0A4-4F49-98E6-972863BCE8C2}"/>
              </a:ext>
            </a:extLst>
          </p:cNvPr>
          <p:cNvSpPr>
            <a:spLocks noGrp="1"/>
          </p:cNvSpPr>
          <p:nvPr>
            <p:ph type="dt" sz="quarter" idx="4294967295"/>
          </p:nvPr>
        </p:nvSpPr>
        <p:spPr>
          <a:xfrm>
            <a:off x="6858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a:solidFill>
                  <a:schemeClr val="bg1"/>
                </a:solidFill>
              </a:rPr>
              <a:t>December 14, 2021</a:t>
            </a:r>
            <a:endParaRPr lang="en-US" altLang="en-US" sz="1200" dirty="0">
              <a:solidFill>
                <a:schemeClr val="bg1"/>
              </a:solidFill>
            </a:endParaRPr>
          </a:p>
        </p:txBody>
      </p:sp>
      <p:sp>
        <p:nvSpPr>
          <p:cNvPr id="79876" name="Footer Placeholder 6">
            <a:extLst>
              <a:ext uri="{FF2B5EF4-FFF2-40B4-BE49-F238E27FC236}">
                <a16:creationId xmlns:a16="http://schemas.microsoft.com/office/drawing/2014/main" id="{A901D742-C57A-0645-BA35-77064D61E33C}"/>
              </a:ext>
            </a:extLst>
          </p:cNvPr>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dirty="0">
                <a:solidFill>
                  <a:schemeClr val="bg1"/>
                </a:solidFill>
              </a:rPr>
              <a:t>Hart Solutions LLC</a:t>
            </a:r>
          </a:p>
        </p:txBody>
      </p:sp>
      <p:sp>
        <p:nvSpPr>
          <p:cNvPr id="25" name="Rectangle 24">
            <a:extLst>
              <a:ext uri="{FF2B5EF4-FFF2-40B4-BE49-F238E27FC236}">
                <a16:creationId xmlns:a16="http://schemas.microsoft.com/office/drawing/2014/main" id="{EE4E132C-01D6-4B7A-A487-429BF88D358D}"/>
              </a:ext>
            </a:extLst>
          </p:cNvPr>
          <p:cNvSpPr/>
          <p:nvPr/>
        </p:nvSpPr>
        <p:spPr>
          <a:xfrm>
            <a:off x="244928" y="1926770"/>
            <a:ext cx="8727621" cy="2400657"/>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15000" b="1" i="1" dirty="0">
                <a:ln w="11430"/>
                <a:solidFill>
                  <a:srgbClr val="FFFFFF">
                    <a:lumMod val="65000"/>
                  </a:srgbClr>
                </a:solidFill>
                <a:effectLst>
                  <a:outerShdw blurRad="50800" dist="39000" dir="5460000" algn="tl">
                    <a:srgbClr val="000000">
                      <a:alpha val="38000"/>
                    </a:srgbClr>
                  </a:outerShdw>
                </a:effectLst>
                <a:latin typeface="Arial" charset="0"/>
              </a:rPr>
              <a:t>TRUST</a:t>
            </a:r>
          </a:p>
        </p:txBody>
      </p:sp>
      <p:sp>
        <p:nvSpPr>
          <p:cNvPr id="79879" name="Rectangle 3">
            <a:extLst>
              <a:ext uri="{FF2B5EF4-FFF2-40B4-BE49-F238E27FC236}">
                <a16:creationId xmlns:a16="http://schemas.microsoft.com/office/drawing/2014/main" id="{557CA7F5-6DCC-534E-923E-7777785BCEB6}"/>
              </a:ext>
            </a:extLst>
          </p:cNvPr>
          <p:cNvSpPr>
            <a:spLocks noChangeArrowheads="1"/>
          </p:cNvSpPr>
          <p:nvPr/>
        </p:nvSpPr>
        <p:spPr bwMode="auto">
          <a:xfrm>
            <a:off x="625475" y="1208088"/>
            <a:ext cx="7843838" cy="489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marL="396875" indent="-396875">
              <a:spcBef>
                <a:spcPct val="20000"/>
              </a:spcBef>
              <a:buChar char="•"/>
              <a:defRPr sz="2000">
                <a:solidFill>
                  <a:schemeClr val="tx1"/>
                </a:solidFill>
                <a:latin typeface="Arial" panose="020B0604020202020204" pitchFamily="34" charset="0"/>
              </a:defRPr>
            </a:lvl1pPr>
            <a:lvl2pPr marL="854075" indent="-396875">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 typeface="Arial" panose="020B0604020202020204" pitchFamily="34" charset="0"/>
              <a:buChar char="–"/>
            </a:pPr>
            <a:r>
              <a:rPr lang="en-US" altLang="en-US" sz="2400" dirty="0">
                <a:solidFill>
                  <a:schemeClr val="bg1"/>
                </a:solidFill>
              </a:rPr>
              <a:t>Human nature:  “I’m doing great . . . the problem is </a:t>
            </a:r>
            <a:r>
              <a:rPr lang="en-US" altLang="en-US" sz="2400" i="1" dirty="0">
                <a:solidFill>
                  <a:srgbClr val="C00000"/>
                </a:solidFill>
              </a:rPr>
              <a:t>everyone else</a:t>
            </a:r>
            <a:r>
              <a:rPr lang="en-US" altLang="en-US" sz="2400" i="1" dirty="0">
                <a:solidFill>
                  <a:schemeClr val="bg1"/>
                </a:solidFill>
              </a:rPr>
              <a:t>”</a:t>
            </a:r>
          </a:p>
          <a:p>
            <a:pPr>
              <a:spcBef>
                <a:spcPct val="0"/>
              </a:spcBef>
              <a:buFont typeface="Arial" panose="020B0604020202020204" pitchFamily="34" charset="0"/>
              <a:buChar char="–"/>
            </a:pPr>
            <a:endParaRPr lang="en-US" altLang="en-US" sz="1000" dirty="0">
              <a:solidFill>
                <a:schemeClr val="bg1"/>
              </a:solidFill>
            </a:endParaRPr>
          </a:p>
          <a:p>
            <a:pPr>
              <a:spcBef>
                <a:spcPct val="0"/>
              </a:spcBef>
              <a:buFont typeface="Arial" panose="020B0604020202020204" pitchFamily="34" charset="0"/>
              <a:buChar char="–"/>
            </a:pPr>
            <a:r>
              <a:rPr lang="en-US" altLang="en-US" sz="2400" dirty="0">
                <a:solidFill>
                  <a:schemeClr val="bg1"/>
                </a:solidFill>
              </a:rPr>
              <a:t>Participants may have competing interests, e.g.,</a:t>
            </a:r>
          </a:p>
          <a:p>
            <a:pPr lvl="1">
              <a:spcBef>
                <a:spcPct val="0"/>
              </a:spcBef>
            </a:pPr>
            <a:r>
              <a:rPr lang="en-US" altLang="en-US" dirty="0">
                <a:solidFill>
                  <a:schemeClr val="bg1"/>
                </a:solidFill>
              </a:rPr>
              <a:t>Labor/management issues</a:t>
            </a:r>
          </a:p>
          <a:p>
            <a:pPr lvl="1">
              <a:spcBef>
                <a:spcPct val="0"/>
              </a:spcBef>
            </a:pPr>
            <a:r>
              <a:rPr lang="en-US" altLang="en-US" dirty="0">
                <a:solidFill>
                  <a:schemeClr val="bg1"/>
                </a:solidFill>
              </a:rPr>
              <a:t>May be potential co-defendants</a:t>
            </a:r>
          </a:p>
          <a:p>
            <a:pPr>
              <a:spcBef>
                <a:spcPct val="0"/>
              </a:spcBef>
              <a:buFont typeface="Arial" panose="020B0604020202020204" pitchFamily="34" charset="0"/>
              <a:buChar char="–"/>
            </a:pPr>
            <a:endParaRPr lang="en-US" altLang="en-US" sz="1000" dirty="0">
              <a:solidFill>
                <a:schemeClr val="bg1"/>
              </a:solidFill>
            </a:endParaRPr>
          </a:p>
          <a:p>
            <a:pPr>
              <a:spcBef>
                <a:spcPct val="0"/>
              </a:spcBef>
              <a:buFont typeface="Arial" panose="020B0604020202020204" pitchFamily="34" charset="0"/>
              <a:buChar char="–"/>
            </a:pPr>
            <a:r>
              <a:rPr lang="en-US" altLang="en-US" sz="2400" dirty="0">
                <a:solidFill>
                  <a:schemeClr val="bg1"/>
                </a:solidFill>
              </a:rPr>
              <a:t>Regulator probably not welcome</a:t>
            </a:r>
          </a:p>
          <a:p>
            <a:pPr>
              <a:spcBef>
                <a:spcPct val="0"/>
              </a:spcBef>
              <a:buFont typeface="Arial" panose="020B0604020202020204" pitchFamily="34" charset="0"/>
              <a:buChar char="–"/>
            </a:pPr>
            <a:endParaRPr lang="en-US" altLang="en-US" sz="1000" dirty="0">
              <a:solidFill>
                <a:schemeClr val="bg1"/>
              </a:solidFill>
            </a:endParaRPr>
          </a:p>
          <a:p>
            <a:pPr>
              <a:spcBef>
                <a:spcPct val="0"/>
              </a:spcBef>
              <a:buFont typeface="Arial" panose="020B0604020202020204" pitchFamily="34" charset="0"/>
              <a:buChar char="–"/>
            </a:pPr>
            <a:r>
              <a:rPr lang="en-US" altLang="en-US" sz="2400" dirty="0">
                <a:solidFill>
                  <a:schemeClr val="bg1"/>
                </a:solidFill>
              </a:rPr>
              <a:t>Not a democracy</a:t>
            </a:r>
          </a:p>
          <a:p>
            <a:pPr lvl="1">
              <a:spcBef>
                <a:spcPct val="0"/>
              </a:spcBef>
            </a:pPr>
            <a:r>
              <a:rPr lang="en-US" altLang="en-US" dirty="0">
                <a:solidFill>
                  <a:schemeClr val="bg1"/>
                </a:solidFill>
              </a:rPr>
              <a:t>Regulator must regulate</a:t>
            </a:r>
          </a:p>
          <a:p>
            <a:pPr lvl="1">
              <a:spcBef>
                <a:spcPct val="0"/>
              </a:spcBef>
            </a:pPr>
            <a:endParaRPr lang="en-US" altLang="en-US" sz="1000" dirty="0">
              <a:solidFill>
                <a:schemeClr val="bg1"/>
              </a:solidFill>
            </a:endParaRPr>
          </a:p>
          <a:p>
            <a:pPr>
              <a:spcBef>
                <a:spcPct val="0"/>
              </a:spcBef>
              <a:buFont typeface="Arial" panose="020B0604020202020204" pitchFamily="34" charset="0"/>
              <a:buChar char="–"/>
            </a:pPr>
            <a:r>
              <a:rPr lang="en-US" altLang="en-US" sz="2400" dirty="0">
                <a:solidFill>
                  <a:schemeClr val="bg1"/>
                </a:solidFill>
              </a:rPr>
              <a:t>Requires all to be willing, </a:t>
            </a:r>
            <a:r>
              <a:rPr lang="en-US" altLang="en-US" sz="2400" i="1" dirty="0">
                <a:solidFill>
                  <a:srgbClr val="C00000"/>
                </a:solidFill>
              </a:rPr>
              <a:t>in their enlightened self-interest,</a:t>
            </a:r>
            <a:r>
              <a:rPr lang="en-US" altLang="en-US" sz="2400" i="1" dirty="0">
                <a:solidFill>
                  <a:schemeClr val="bg1"/>
                </a:solidFill>
              </a:rPr>
              <a:t> </a:t>
            </a:r>
            <a:r>
              <a:rPr lang="en-US" altLang="en-US" sz="2400" dirty="0">
                <a:solidFill>
                  <a:schemeClr val="bg1"/>
                </a:solidFill>
              </a:rPr>
              <a:t>to take off their ”Me” hat and think of the System</a:t>
            </a:r>
          </a:p>
          <a:p>
            <a:pPr lvl="1">
              <a:spcBef>
                <a:spcPct val="0"/>
              </a:spcBef>
            </a:pPr>
            <a:endParaRPr lang="en-US" altLang="en-US" b="1" dirty="0">
              <a:solidFill>
                <a:srgbClr val="000000"/>
              </a:solidFill>
            </a:endParaRPr>
          </a:p>
        </p:txBody>
      </p:sp>
      <p:sp>
        <p:nvSpPr>
          <p:cNvPr id="79880" name="Rectangle 2">
            <a:extLst>
              <a:ext uri="{FF2B5EF4-FFF2-40B4-BE49-F238E27FC236}">
                <a16:creationId xmlns:a16="http://schemas.microsoft.com/office/drawing/2014/main" id="{1038DFE0-4617-B24C-85E7-788A8181938E}"/>
              </a:ext>
            </a:extLst>
          </p:cNvPr>
          <p:cNvSpPr>
            <a:spLocks noChangeArrowheads="1"/>
          </p:cNvSpPr>
          <p:nvPr/>
        </p:nvSpPr>
        <p:spPr bwMode="auto">
          <a:xfrm>
            <a:off x="209550" y="333375"/>
            <a:ext cx="871061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Challenges of Collaboration</a:t>
            </a:r>
          </a:p>
        </p:txBody>
      </p:sp>
      <p:sp>
        <p:nvSpPr>
          <p:cNvPr id="2" name="Slide Number Placeholder 1">
            <a:extLst>
              <a:ext uri="{FF2B5EF4-FFF2-40B4-BE49-F238E27FC236}">
                <a16:creationId xmlns:a16="http://schemas.microsoft.com/office/drawing/2014/main" id="{AC2577F7-F2FB-4841-AC5F-D7DAFC83F6F8}"/>
              </a:ext>
            </a:extLst>
          </p:cNvPr>
          <p:cNvSpPr>
            <a:spLocks noGrp="1"/>
          </p:cNvSpPr>
          <p:nvPr>
            <p:ph type="sldNum" sz="quarter" idx="12"/>
          </p:nvPr>
        </p:nvSpPr>
        <p:spPr/>
        <p:txBody>
          <a:bodyPr/>
          <a:lstStyle/>
          <a:p>
            <a:fld id="{9E26D2AB-0C90-4CEA-9760-4FB00DC6094F}" type="slidenum">
              <a:rPr lang="en-US" smtClean="0">
                <a:solidFill>
                  <a:schemeClr val="bg1"/>
                </a:solidFill>
              </a:rPr>
              <a:t>25</a:t>
            </a:fld>
            <a:endParaRPr lang="en-US" dirty="0">
              <a:solidFill>
                <a:schemeClr val="bg1"/>
              </a:solidFill>
            </a:endParaRPr>
          </a:p>
        </p:txBody>
      </p:sp>
    </p:spTree>
    <p:extLst>
      <p:ext uri="{BB962C8B-B14F-4D97-AF65-F5344CB8AC3E}">
        <p14:creationId xmlns:p14="http://schemas.microsoft.com/office/powerpoint/2010/main" val="20619373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ppt_w</p:attrName>
                                        </p:attrNameLst>
                                      </p:cBhvr>
                                      <p:tavLst>
                                        <p:tav tm="0">
                                          <p:val>
                                            <p:fltVal val="0"/>
                                          </p:val>
                                        </p:tav>
                                        <p:tav tm="100000">
                                          <p:val>
                                            <p:strVal val="#ppt_w"/>
                                          </p:val>
                                        </p:tav>
                                      </p:tavLst>
                                    </p:anim>
                                    <p:anim calcmode="lin" valueType="num">
                                      <p:cBhvr>
                                        <p:cTn id="8" dur="1000" fill="hold"/>
                                        <p:tgtEl>
                                          <p:spTgt spid="25"/>
                                        </p:tgtEl>
                                        <p:attrNameLst>
                                          <p:attrName>ppt_h</p:attrName>
                                        </p:attrNameLst>
                                      </p:cBhvr>
                                      <p:tavLst>
                                        <p:tav tm="0">
                                          <p:val>
                                            <p:fltVal val="0"/>
                                          </p:val>
                                        </p:tav>
                                        <p:tav tm="100000">
                                          <p:val>
                                            <p:strVal val="#ppt_h"/>
                                          </p:val>
                                        </p:tav>
                                      </p:tavLst>
                                    </p:anim>
                                    <p:animEffect transition="in" filter="fade">
                                      <p:cBhvr>
                                        <p:cTn id="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Date Placeholder 6">
            <a:extLst>
              <a:ext uri="{FF2B5EF4-FFF2-40B4-BE49-F238E27FC236}">
                <a16:creationId xmlns:a16="http://schemas.microsoft.com/office/drawing/2014/main" id="{C8142998-4BDE-2846-99ED-E1797882DBD3}"/>
              </a:ext>
            </a:extLst>
          </p:cNvPr>
          <p:cNvSpPr>
            <a:spLocks noGrp="1"/>
          </p:cNvSpPr>
          <p:nvPr>
            <p:ph type="dt" sz="quarter" idx="4294967295"/>
          </p:nvPr>
        </p:nvSpPr>
        <p:spPr>
          <a:xfrm>
            <a:off x="685800" y="6248400"/>
            <a:ext cx="19050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a:solidFill>
                  <a:schemeClr val="bg1"/>
                </a:solidFill>
              </a:rPr>
              <a:t>December 14, 2021</a:t>
            </a:r>
            <a:endParaRPr lang="en-US" altLang="en-US" sz="1200" dirty="0">
              <a:solidFill>
                <a:schemeClr val="bg1"/>
              </a:solidFill>
            </a:endParaRPr>
          </a:p>
        </p:txBody>
      </p:sp>
      <p:sp>
        <p:nvSpPr>
          <p:cNvPr id="96260" name="Footer Placeholder 8">
            <a:extLst>
              <a:ext uri="{FF2B5EF4-FFF2-40B4-BE49-F238E27FC236}">
                <a16:creationId xmlns:a16="http://schemas.microsoft.com/office/drawing/2014/main" id="{4EE0FFB4-A8A1-8643-BE46-52FE09D59C24}"/>
              </a:ext>
            </a:extLst>
          </p:cNvPr>
          <p:cNvSpPr>
            <a:spLocks noGrp="1"/>
          </p:cNvSpPr>
          <p:nvPr>
            <p:ph type="ftr" sz="quarter" idx="4294967295"/>
          </p:nvPr>
        </p:nvSpPr>
        <p:spPr>
          <a:xfrm>
            <a:off x="3124200" y="6248400"/>
            <a:ext cx="28956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dirty="0">
                <a:solidFill>
                  <a:schemeClr val="bg1"/>
                </a:solidFill>
              </a:rPr>
              <a:t>Hart Solutions LLC</a:t>
            </a:r>
          </a:p>
        </p:txBody>
      </p:sp>
      <p:sp>
        <p:nvSpPr>
          <p:cNvPr id="14" name="Text Box 6">
            <a:extLst>
              <a:ext uri="{FF2B5EF4-FFF2-40B4-BE49-F238E27FC236}">
                <a16:creationId xmlns:a16="http://schemas.microsoft.com/office/drawing/2014/main" id="{A9ECB3E7-461D-CD4A-BBFD-FEFA0469D396}"/>
              </a:ext>
            </a:extLst>
          </p:cNvPr>
          <p:cNvSpPr txBox="1">
            <a:spLocks noChangeArrowheads="1"/>
          </p:cNvSpPr>
          <p:nvPr/>
        </p:nvSpPr>
        <p:spPr bwMode="auto">
          <a:xfrm>
            <a:off x="796820" y="1371600"/>
            <a:ext cx="7045535"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a:spcBef>
                <a:spcPct val="0"/>
              </a:spcBef>
              <a:buFont typeface="Apple Symbols" panose="02000000000000000000" pitchFamily="2" charset="-79"/>
              <a:buChar char="⎼"/>
            </a:pPr>
            <a:r>
              <a:rPr lang="en-US" altLang="en-US" sz="2800" dirty="0">
                <a:solidFill>
                  <a:schemeClr val="bg1"/>
                </a:solidFill>
              </a:rPr>
              <a:t>Safety implemented well</a:t>
            </a:r>
          </a:p>
          <a:p>
            <a:pPr marL="1200150" lvl="1" indent="-457200">
              <a:spcBef>
                <a:spcPct val="0"/>
              </a:spcBef>
              <a:buFont typeface="Arial" panose="020B0604020202020204" pitchFamily="34" charset="0"/>
              <a:buChar char="•"/>
            </a:pPr>
            <a:r>
              <a:rPr lang="en-US" altLang="en-US" sz="2400" dirty="0">
                <a:solidFill>
                  <a:schemeClr val="bg1"/>
                </a:solidFill>
              </a:rPr>
              <a:t>Improves safety more effectively</a:t>
            </a:r>
          </a:p>
          <a:p>
            <a:pPr marL="1200150" lvl="1" indent="-457200">
              <a:spcBef>
                <a:spcPct val="0"/>
              </a:spcBef>
              <a:buFont typeface="Arial" panose="020B0604020202020204" pitchFamily="34" charset="0"/>
              <a:buChar char="•"/>
            </a:pPr>
            <a:r>
              <a:rPr lang="en-US" altLang="en-US" sz="2400" i="1" dirty="0">
                <a:solidFill>
                  <a:srgbClr val="C00000"/>
                </a:solidFill>
              </a:rPr>
              <a:t>Creates benefits greater than the costs</a:t>
            </a:r>
          </a:p>
          <a:p>
            <a:pPr marL="457200" indent="-457200">
              <a:spcBef>
                <a:spcPct val="0"/>
              </a:spcBef>
              <a:buFont typeface="Apple Symbols" panose="02000000000000000000" pitchFamily="2" charset="-79"/>
              <a:buChar char="⎼"/>
            </a:pPr>
            <a:endParaRPr lang="en-US" altLang="en-US" sz="1400" i="1" dirty="0">
              <a:solidFill>
                <a:srgbClr val="C00000"/>
              </a:solidFill>
            </a:endParaRPr>
          </a:p>
          <a:p>
            <a:pPr marL="457200" indent="-457200" eaLnBrk="1" hangingPunct="1">
              <a:spcBef>
                <a:spcPct val="0"/>
              </a:spcBef>
              <a:buFont typeface="Apple Symbols" panose="02000000000000000000" pitchFamily="2" charset="-79"/>
              <a:buChar char="⎼"/>
            </a:pPr>
            <a:r>
              <a:rPr lang="en-US" altLang="en-US" sz="2800" dirty="0">
                <a:solidFill>
                  <a:schemeClr val="bg1"/>
                </a:solidFill>
              </a:rPr>
              <a:t>Safety implemented poorly</a:t>
            </a:r>
          </a:p>
          <a:p>
            <a:pPr marL="1200150" lvl="1" indent="-457200">
              <a:spcBef>
                <a:spcPct val="0"/>
              </a:spcBef>
              <a:buFont typeface="Arial" panose="020B0604020202020204" pitchFamily="34" charset="0"/>
              <a:buChar char="•"/>
            </a:pPr>
            <a:r>
              <a:rPr lang="en-US" altLang="en-US" sz="2400" dirty="0">
                <a:solidFill>
                  <a:schemeClr val="bg1"/>
                </a:solidFill>
              </a:rPr>
              <a:t>Is often not as effective as expected at improving safety</a:t>
            </a:r>
          </a:p>
          <a:p>
            <a:pPr marL="1200150" lvl="1" indent="-457200">
              <a:spcBef>
                <a:spcPct val="0"/>
              </a:spcBef>
              <a:buFont typeface="Arial" panose="020B0604020202020204" pitchFamily="34" charset="0"/>
              <a:buChar char="•"/>
            </a:pPr>
            <a:r>
              <a:rPr lang="en-US" altLang="en-US" sz="2400" dirty="0">
                <a:solidFill>
                  <a:schemeClr val="bg1"/>
                </a:solidFill>
              </a:rPr>
              <a:t>Probably reduces productivity</a:t>
            </a:r>
          </a:p>
          <a:p>
            <a:pPr marL="1200150" lvl="1" indent="-457200">
              <a:spcBef>
                <a:spcPct val="0"/>
              </a:spcBef>
              <a:buFont typeface="Arial" panose="020B0604020202020204" pitchFamily="34" charset="0"/>
              <a:buChar char="•"/>
            </a:pPr>
            <a:r>
              <a:rPr lang="en-US" altLang="en-US" sz="2400" dirty="0">
                <a:solidFill>
                  <a:schemeClr val="bg1"/>
                </a:solidFill>
              </a:rPr>
              <a:t>Can be </a:t>
            </a:r>
            <a:r>
              <a:rPr lang="en-US" altLang="en-US" sz="2400" i="1" dirty="0">
                <a:solidFill>
                  <a:srgbClr val="C00000"/>
                </a:solidFill>
              </a:rPr>
              <a:t>very costly</a:t>
            </a:r>
          </a:p>
          <a:p>
            <a:pPr eaLnBrk="1" hangingPunct="1">
              <a:spcBef>
                <a:spcPct val="0"/>
              </a:spcBef>
              <a:buFontTx/>
              <a:buChar char="-"/>
            </a:pPr>
            <a:endParaRPr lang="en-US" altLang="en-US" sz="1000" i="1" dirty="0">
              <a:solidFill>
                <a:srgbClr val="C00000"/>
              </a:solidFill>
            </a:endParaRPr>
          </a:p>
        </p:txBody>
      </p:sp>
      <p:sp>
        <p:nvSpPr>
          <p:cNvPr id="96266" name="Rectangle 3">
            <a:extLst>
              <a:ext uri="{FF2B5EF4-FFF2-40B4-BE49-F238E27FC236}">
                <a16:creationId xmlns:a16="http://schemas.microsoft.com/office/drawing/2014/main" id="{1765FF5C-523B-2344-BBDA-C3841DA5C8FD}"/>
              </a:ext>
            </a:extLst>
          </p:cNvPr>
          <p:cNvSpPr>
            <a:spLocks noChangeArrowheads="1"/>
          </p:cNvSpPr>
          <p:nvPr/>
        </p:nvSpPr>
        <p:spPr bwMode="auto">
          <a:xfrm>
            <a:off x="128588" y="387350"/>
            <a:ext cx="83820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200" b="1" u="sng" dirty="0">
                <a:solidFill>
                  <a:schemeClr val="bg1"/>
                </a:solidFill>
              </a:rPr>
              <a:t>So . . . Is Safety Good Business?</a:t>
            </a:r>
          </a:p>
        </p:txBody>
      </p:sp>
      <p:sp>
        <p:nvSpPr>
          <p:cNvPr id="2" name="Slide Number Placeholder 1">
            <a:extLst>
              <a:ext uri="{FF2B5EF4-FFF2-40B4-BE49-F238E27FC236}">
                <a16:creationId xmlns:a16="http://schemas.microsoft.com/office/drawing/2014/main" id="{9549D19E-5E42-DA48-9721-C486783A9AC4}"/>
              </a:ext>
            </a:extLst>
          </p:cNvPr>
          <p:cNvSpPr>
            <a:spLocks noGrp="1"/>
          </p:cNvSpPr>
          <p:nvPr>
            <p:ph type="sldNum" sz="quarter" idx="12"/>
          </p:nvPr>
        </p:nvSpPr>
        <p:spPr/>
        <p:txBody>
          <a:bodyPr/>
          <a:lstStyle/>
          <a:p>
            <a:fld id="{9E26D2AB-0C90-4CEA-9760-4FB00DC6094F}" type="slidenum">
              <a:rPr lang="en-US" smtClean="0">
                <a:solidFill>
                  <a:schemeClr val="bg1"/>
                </a:solidFill>
              </a:rPr>
              <a:t>26</a:t>
            </a:fld>
            <a:endParaRPr lang="en-US" dirty="0">
              <a:solidFill>
                <a:schemeClr val="bg1"/>
              </a:solidFill>
            </a:endParaRPr>
          </a:p>
        </p:txBody>
      </p:sp>
    </p:spTree>
    <p:extLst>
      <p:ext uri="{BB962C8B-B14F-4D97-AF65-F5344CB8AC3E}">
        <p14:creationId xmlns:p14="http://schemas.microsoft.com/office/powerpoint/2010/main" val="323268957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5E511-E455-6A4A-BC20-5FF1CED102AE}"/>
              </a:ext>
            </a:extLst>
          </p:cNvPr>
          <p:cNvSpPr>
            <a:spLocks noGrp="1"/>
          </p:cNvSpPr>
          <p:nvPr>
            <p:ph type="title"/>
          </p:nvPr>
        </p:nvSpPr>
        <p:spPr/>
        <p:txBody>
          <a:bodyPr>
            <a:normAutofit/>
          </a:bodyPr>
          <a:lstStyle/>
          <a:p>
            <a:r>
              <a:rPr lang="en-US" sz="3600" b="1" u="sng" dirty="0">
                <a:solidFill>
                  <a:schemeClr val="bg1"/>
                </a:solidFill>
              </a:rPr>
              <a:t>Effects of CAST on Safety</a:t>
            </a:r>
          </a:p>
        </p:txBody>
      </p:sp>
      <p:sp>
        <p:nvSpPr>
          <p:cNvPr id="3" name="Date Placeholder 2">
            <a:extLst>
              <a:ext uri="{FF2B5EF4-FFF2-40B4-BE49-F238E27FC236}">
                <a16:creationId xmlns:a16="http://schemas.microsoft.com/office/drawing/2014/main" id="{760BAED0-CF99-DC46-9AAD-884E828ED1D5}"/>
              </a:ext>
            </a:extLst>
          </p:cNvPr>
          <p:cNvSpPr>
            <a:spLocks noGrp="1"/>
          </p:cNvSpPr>
          <p:nvPr>
            <p:ph type="dt" sz="half" idx="10"/>
          </p:nvPr>
        </p:nvSpPr>
        <p:spPr/>
        <p:txBody>
          <a:bodyPr/>
          <a:lstStyle/>
          <a:p>
            <a:r>
              <a:rPr lang="en-US">
                <a:solidFill>
                  <a:schemeClr val="bg1"/>
                </a:solidFill>
              </a:rPr>
              <a:t>December 14, 2021</a:t>
            </a:r>
            <a:endParaRPr lang="en-US" dirty="0">
              <a:solidFill>
                <a:schemeClr val="bg1"/>
              </a:solidFill>
            </a:endParaRPr>
          </a:p>
        </p:txBody>
      </p:sp>
      <p:sp>
        <p:nvSpPr>
          <p:cNvPr id="4" name="Footer Placeholder 3">
            <a:extLst>
              <a:ext uri="{FF2B5EF4-FFF2-40B4-BE49-F238E27FC236}">
                <a16:creationId xmlns:a16="http://schemas.microsoft.com/office/drawing/2014/main" id="{D8C2E369-6AF8-A641-A249-D5B96448BABA}"/>
              </a:ext>
            </a:extLst>
          </p:cNvPr>
          <p:cNvSpPr>
            <a:spLocks noGrp="1"/>
          </p:cNvSpPr>
          <p:nvPr>
            <p:ph type="ftr" sz="quarter" idx="11"/>
          </p:nvPr>
        </p:nvSpPr>
        <p:spPr/>
        <p:txBody>
          <a:bodyPr/>
          <a:lstStyle/>
          <a:p>
            <a:r>
              <a:rPr lang="en-US" dirty="0">
                <a:solidFill>
                  <a:schemeClr val="bg1"/>
                </a:solidFill>
              </a:rPr>
              <a:t>Hart Solutions LLC</a:t>
            </a:r>
          </a:p>
        </p:txBody>
      </p:sp>
      <p:sp>
        <p:nvSpPr>
          <p:cNvPr id="5" name="Slide Number Placeholder 4">
            <a:extLst>
              <a:ext uri="{FF2B5EF4-FFF2-40B4-BE49-F238E27FC236}">
                <a16:creationId xmlns:a16="http://schemas.microsoft.com/office/drawing/2014/main" id="{DC1EC8E9-A29C-DC49-9C10-972ABF867798}"/>
              </a:ext>
            </a:extLst>
          </p:cNvPr>
          <p:cNvSpPr>
            <a:spLocks noGrp="1"/>
          </p:cNvSpPr>
          <p:nvPr>
            <p:ph type="sldNum" sz="quarter" idx="12"/>
          </p:nvPr>
        </p:nvSpPr>
        <p:spPr/>
        <p:txBody>
          <a:bodyPr/>
          <a:lstStyle/>
          <a:p>
            <a:fld id="{9E26D2AB-0C90-4CEA-9760-4FB00DC6094F}" type="slidenum">
              <a:rPr lang="en-US" smtClean="0">
                <a:solidFill>
                  <a:schemeClr val="bg1"/>
                </a:solidFill>
              </a:rPr>
              <a:t>27</a:t>
            </a:fld>
            <a:endParaRPr lang="en-US" dirty="0">
              <a:solidFill>
                <a:schemeClr val="bg1"/>
              </a:solidFill>
            </a:endParaRPr>
          </a:p>
        </p:txBody>
      </p:sp>
      <p:sp>
        <p:nvSpPr>
          <p:cNvPr id="7" name="TextBox 6">
            <a:extLst>
              <a:ext uri="{FF2B5EF4-FFF2-40B4-BE49-F238E27FC236}">
                <a16:creationId xmlns:a16="http://schemas.microsoft.com/office/drawing/2014/main" id="{783F7FA7-2A29-FF45-B9AA-68E4A4AB3157}"/>
              </a:ext>
            </a:extLst>
          </p:cNvPr>
          <p:cNvSpPr txBox="1"/>
          <p:nvPr/>
        </p:nvSpPr>
        <p:spPr>
          <a:xfrm>
            <a:off x="990600" y="1524000"/>
            <a:ext cx="7162800" cy="4339650"/>
          </a:xfrm>
          <a:prstGeom prst="rect">
            <a:avLst/>
          </a:prstGeom>
          <a:noFill/>
        </p:spPr>
        <p:txBody>
          <a:bodyPr wrap="square" rtlCol="0">
            <a:spAutoFit/>
          </a:bodyPr>
          <a:lstStyle/>
          <a:p>
            <a:r>
              <a:rPr lang="en-US" sz="3200" dirty="0">
                <a:solidFill>
                  <a:schemeClr val="bg1"/>
                </a:solidFill>
              </a:rPr>
              <a:t>CAST</a:t>
            </a:r>
          </a:p>
          <a:p>
            <a:pPr marL="457200" indent="-457200">
              <a:buFont typeface="Apple Symbols" panose="02000000000000000000" pitchFamily="2" charset="-79"/>
              <a:buChar char="⎼"/>
            </a:pPr>
            <a:r>
              <a:rPr lang="en-US" sz="2800" dirty="0">
                <a:solidFill>
                  <a:schemeClr val="bg1"/>
                </a:solidFill>
              </a:rPr>
              <a:t>Focuses on safety rather than compliance</a:t>
            </a:r>
          </a:p>
          <a:p>
            <a:endParaRPr lang="en-US" sz="1000" dirty="0">
              <a:solidFill>
                <a:schemeClr val="bg1"/>
              </a:solidFill>
            </a:endParaRPr>
          </a:p>
          <a:p>
            <a:pPr marL="457200" indent="-457200">
              <a:buFont typeface="Apple Symbols" panose="02000000000000000000" pitchFamily="2" charset="-79"/>
              <a:buChar char="⎼"/>
            </a:pPr>
            <a:r>
              <a:rPr lang="en-US" sz="2800" dirty="0">
                <a:solidFill>
                  <a:schemeClr val="bg1"/>
                </a:solidFill>
              </a:rPr>
              <a:t>Facilitates and encourages development of a robust industry-wide safety culture</a:t>
            </a:r>
          </a:p>
          <a:p>
            <a:pPr marL="457200" indent="-457200">
              <a:buFont typeface="Apple Symbols" panose="02000000000000000000" pitchFamily="2" charset="-79"/>
              <a:buChar char="⎼"/>
            </a:pPr>
            <a:endParaRPr lang="en-US" sz="1000" dirty="0">
              <a:solidFill>
                <a:schemeClr val="bg1"/>
              </a:solidFill>
            </a:endParaRPr>
          </a:p>
          <a:p>
            <a:pPr marL="457200" indent="-457200">
              <a:buFont typeface="Apple Symbols" panose="02000000000000000000" pitchFamily="2" charset="-79"/>
              <a:buChar char="⎼"/>
            </a:pPr>
            <a:r>
              <a:rPr lang="en-US" sz="2800" dirty="0">
                <a:solidFill>
                  <a:schemeClr val="bg1"/>
                </a:solidFill>
              </a:rPr>
              <a:t>Improves relations between participants, e.g. labor and management, operators and manufacturers, regulators and everybody</a:t>
            </a:r>
          </a:p>
          <a:p>
            <a:pPr marL="457200" indent="-457200">
              <a:buFont typeface="Apple Symbols" panose="02000000000000000000" pitchFamily="2" charset="-79"/>
              <a:buChar char="⎼"/>
            </a:pPr>
            <a:endParaRPr lang="en-US" sz="1000" dirty="0">
              <a:solidFill>
                <a:schemeClr val="bg1"/>
              </a:solidFill>
            </a:endParaRPr>
          </a:p>
          <a:p>
            <a:pPr marL="457200" indent="-457200">
              <a:buFont typeface="Apple Symbols" panose="02000000000000000000" pitchFamily="2" charset="-79"/>
              <a:buChar char="⎼"/>
            </a:pPr>
            <a:r>
              <a:rPr lang="en-US" sz="2800" dirty="0">
                <a:solidFill>
                  <a:schemeClr val="bg1"/>
                </a:solidFill>
              </a:rPr>
              <a:t>Improves safety the </a:t>
            </a:r>
            <a:r>
              <a:rPr lang="en-US" sz="2800" i="1" dirty="0">
                <a:solidFill>
                  <a:srgbClr val="C00000"/>
                </a:solidFill>
              </a:rPr>
              <a:t>most efficient way</a:t>
            </a:r>
            <a:endParaRPr lang="en-US" sz="2800" dirty="0">
              <a:solidFill>
                <a:schemeClr val="bg1"/>
              </a:solidFill>
            </a:endParaRPr>
          </a:p>
          <a:p>
            <a:endParaRPr lang="en-US" dirty="0"/>
          </a:p>
        </p:txBody>
      </p:sp>
    </p:spTree>
    <p:extLst>
      <p:ext uri="{BB962C8B-B14F-4D97-AF65-F5344CB8AC3E}">
        <p14:creationId xmlns:p14="http://schemas.microsoft.com/office/powerpoint/2010/main" val="800522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26763-8AF0-4F48-9C52-BF468A2C5D7E}"/>
              </a:ext>
            </a:extLst>
          </p:cNvPr>
          <p:cNvSpPr>
            <a:spLocks noGrp="1"/>
          </p:cNvSpPr>
          <p:nvPr>
            <p:ph type="title"/>
          </p:nvPr>
        </p:nvSpPr>
        <p:spPr/>
        <p:txBody>
          <a:bodyPr>
            <a:normAutofit fontScale="90000"/>
          </a:bodyPr>
          <a:lstStyle/>
          <a:p>
            <a:r>
              <a:rPr lang="en-US" sz="3600" b="1" dirty="0">
                <a:solidFill>
                  <a:schemeClr val="bg1"/>
                </a:solidFill>
                <a:latin typeface="Arial" panose="020B0604020202020204" pitchFamily="34" charset="0"/>
                <a:cs typeface="Arial" panose="020B0604020202020204" pitchFamily="34" charset="0"/>
              </a:rPr>
              <a:t>Could CAST Improve Safety</a:t>
            </a:r>
            <a:br>
              <a:rPr lang="en-US" sz="3600" b="1" u="sng" dirty="0">
                <a:solidFill>
                  <a:schemeClr val="bg1"/>
                </a:solidFill>
                <a:latin typeface="Arial" panose="020B0604020202020204" pitchFamily="34" charset="0"/>
                <a:cs typeface="Arial" panose="020B0604020202020204" pitchFamily="34" charset="0"/>
              </a:rPr>
            </a:br>
            <a:r>
              <a:rPr lang="en-US" sz="3600" b="1" u="sng" dirty="0">
                <a:solidFill>
                  <a:schemeClr val="bg1"/>
                </a:solidFill>
                <a:latin typeface="Arial" panose="020B0604020202020204" pitchFamily="34" charset="0"/>
                <a:cs typeface="Arial" panose="020B0604020202020204" pitchFamily="34" charset="0"/>
              </a:rPr>
              <a:t>In Other Industries?</a:t>
            </a:r>
          </a:p>
        </p:txBody>
      </p:sp>
      <p:sp>
        <p:nvSpPr>
          <p:cNvPr id="3" name="Date Placeholder 2">
            <a:extLst>
              <a:ext uri="{FF2B5EF4-FFF2-40B4-BE49-F238E27FC236}">
                <a16:creationId xmlns:a16="http://schemas.microsoft.com/office/drawing/2014/main" id="{B251F8FD-5F73-BA4B-8EF5-E90FD548BC20}"/>
              </a:ext>
            </a:extLst>
          </p:cNvPr>
          <p:cNvSpPr>
            <a:spLocks noGrp="1"/>
          </p:cNvSpPr>
          <p:nvPr>
            <p:ph type="dt" sz="half" idx="10"/>
          </p:nvPr>
        </p:nvSpPr>
        <p:spPr/>
        <p:txBody>
          <a:bodyPr/>
          <a:lstStyle/>
          <a:p>
            <a:r>
              <a:rPr lang="en-US">
                <a:solidFill>
                  <a:schemeClr val="bg1"/>
                </a:solidFill>
              </a:rPr>
              <a:t>December 14, 2021</a:t>
            </a:r>
            <a:endParaRPr lang="en-US" dirty="0">
              <a:solidFill>
                <a:schemeClr val="bg1"/>
              </a:solidFill>
            </a:endParaRPr>
          </a:p>
        </p:txBody>
      </p:sp>
      <p:sp>
        <p:nvSpPr>
          <p:cNvPr id="4" name="Footer Placeholder 3">
            <a:extLst>
              <a:ext uri="{FF2B5EF4-FFF2-40B4-BE49-F238E27FC236}">
                <a16:creationId xmlns:a16="http://schemas.microsoft.com/office/drawing/2014/main" id="{D2954808-4F48-2443-B28A-93F70A8811B7}"/>
              </a:ext>
            </a:extLst>
          </p:cNvPr>
          <p:cNvSpPr>
            <a:spLocks noGrp="1"/>
          </p:cNvSpPr>
          <p:nvPr>
            <p:ph type="ftr" sz="quarter" idx="11"/>
          </p:nvPr>
        </p:nvSpPr>
        <p:spPr/>
        <p:txBody>
          <a:bodyPr/>
          <a:lstStyle/>
          <a:p>
            <a:r>
              <a:rPr lang="en-US" dirty="0">
                <a:solidFill>
                  <a:schemeClr val="bg1"/>
                </a:solidFill>
              </a:rPr>
              <a:t>Hart Solutions LLC</a:t>
            </a:r>
          </a:p>
        </p:txBody>
      </p:sp>
      <p:sp>
        <p:nvSpPr>
          <p:cNvPr id="5" name="TextBox 4">
            <a:extLst>
              <a:ext uri="{FF2B5EF4-FFF2-40B4-BE49-F238E27FC236}">
                <a16:creationId xmlns:a16="http://schemas.microsoft.com/office/drawing/2014/main" id="{73E34CCD-8CC1-A144-8419-773D2ECE56BC}"/>
              </a:ext>
            </a:extLst>
          </p:cNvPr>
          <p:cNvSpPr txBox="1"/>
          <p:nvPr/>
        </p:nvSpPr>
        <p:spPr>
          <a:xfrm>
            <a:off x="1143000" y="1747947"/>
            <a:ext cx="5959195" cy="4278094"/>
          </a:xfrm>
          <a:prstGeom prst="rect">
            <a:avLst/>
          </a:prstGeom>
          <a:noFill/>
        </p:spPr>
        <p:txBody>
          <a:bodyPr wrap="none" rtlCol="0">
            <a:spAutoFit/>
          </a:bodyPr>
          <a:lstStyle/>
          <a:p>
            <a:pPr marL="457200" indent="-457200">
              <a:buFont typeface="Apple Symbols" panose="02000000000000000000" pitchFamily="2" charset="-79"/>
              <a:buChar char="⎼"/>
            </a:pPr>
            <a:r>
              <a:rPr lang="en-US" sz="3200" dirty="0">
                <a:solidFill>
                  <a:schemeClr val="bg1"/>
                </a:solidFill>
              </a:rPr>
              <a:t>Other transportation industries</a:t>
            </a:r>
          </a:p>
          <a:p>
            <a:pPr marL="457200" indent="-457200">
              <a:buFont typeface="Apple Symbols" panose="02000000000000000000" pitchFamily="2" charset="-79"/>
              <a:buChar char="⎼"/>
            </a:pPr>
            <a:endParaRPr lang="en-US" sz="800" dirty="0">
              <a:solidFill>
                <a:schemeClr val="bg1"/>
              </a:solidFill>
            </a:endParaRPr>
          </a:p>
          <a:p>
            <a:pPr marL="457200" indent="-457200">
              <a:buFont typeface="Apple Symbols" panose="02000000000000000000" pitchFamily="2" charset="-79"/>
              <a:buChar char="⎼"/>
            </a:pPr>
            <a:r>
              <a:rPr lang="en-US" sz="3200" dirty="0">
                <a:solidFill>
                  <a:schemeClr val="bg1"/>
                </a:solidFill>
              </a:rPr>
              <a:t>Nuclear power</a:t>
            </a:r>
          </a:p>
          <a:p>
            <a:pPr marL="457200" indent="-457200">
              <a:buFont typeface="Apple Symbols" panose="02000000000000000000" pitchFamily="2" charset="-79"/>
              <a:buChar char="⎼"/>
            </a:pPr>
            <a:endParaRPr lang="en-US" sz="800" dirty="0">
              <a:solidFill>
                <a:schemeClr val="bg1"/>
              </a:solidFill>
            </a:endParaRPr>
          </a:p>
          <a:p>
            <a:pPr marL="457200" indent="-457200">
              <a:buFont typeface="Apple Symbols" panose="02000000000000000000" pitchFamily="2" charset="-79"/>
              <a:buChar char="⎼"/>
            </a:pPr>
            <a:r>
              <a:rPr lang="en-US" sz="3200" dirty="0">
                <a:solidFill>
                  <a:schemeClr val="bg1"/>
                </a:solidFill>
              </a:rPr>
              <a:t>Chemical manufacturing</a:t>
            </a:r>
          </a:p>
          <a:p>
            <a:pPr marL="457200" indent="-457200">
              <a:buFont typeface="Apple Symbols" panose="02000000000000000000" pitchFamily="2" charset="-79"/>
              <a:buChar char="⎼"/>
            </a:pPr>
            <a:endParaRPr lang="en-US" sz="800" dirty="0">
              <a:solidFill>
                <a:schemeClr val="bg1"/>
              </a:solidFill>
            </a:endParaRPr>
          </a:p>
          <a:p>
            <a:pPr marL="457200" indent="-457200">
              <a:buFont typeface="Apple Symbols" panose="02000000000000000000" pitchFamily="2" charset="-79"/>
              <a:buChar char="⎼"/>
            </a:pPr>
            <a:r>
              <a:rPr lang="en-US" sz="3200" dirty="0">
                <a:solidFill>
                  <a:schemeClr val="bg1"/>
                </a:solidFill>
              </a:rPr>
              <a:t>Petroleum exploration, refining</a:t>
            </a:r>
          </a:p>
          <a:p>
            <a:endParaRPr lang="en-US" sz="800" dirty="0">
              <a:solidFill>
                <a:schemeClr val="bg1"/>
              </a:solidFill>
            </a:endParaRPr>
          </a:p>
          <a:p>
            <a:pPr marL="457200" indent="-457200">
              <a:buFont typeface="Apple Symbols" panose="02000000000000000000" pitchFamily="2" charset="-79"/>
              <a:buChar char="⎼"/>
            </a:pPr>
            <a:r>
              <a:rPr lang="en-US" sz="3200" dirty="0">
                <a:solidFill>
                  <a:schemeClr val="bg1"/>
                </a:solidFill>
              </a:rPr>
              <a:t>Healthcare</a:t>
            </a:r>
          </a:p>
          <a:p>
            <a:pPr marL="457200" indent="-457200">
              <a:buFont typeface="Apple Symbols" panose="02000000000000000000" pitchFamily="2" charset="-79"/>
              <a:buChar char="⎼"/>
            </a:pPr>
            <a:endParaRPr lang="en-US" sz="800" dirty="0">
              <a:solidFill>
                <a:schemeClr val="bg1"/>
              </a:solidFill>
            </a:endParaRPr>
          </a:p>
          <a:p>
            <a:pPr marL="457200" indent="-457200">
              <a:buFont typeface="Apple Symbols" panose="02000000000000000000" pitchFamily="2" charset="-79"/>
              <a:buChar char="⎼"/>
            </a:pPr>
            <a:r>
              <a:rPr lang="en-US" sz="3200" dirty="0">
                <a:solidFill>
                  <a:schemeClr val="bg1"/>
                </a:solidFill>
              </a:rPr>
              <a:t>Banks (financial risk)</a:t>
            </a:r>
          </a:p>
          <a:p>
            <a:pPr marL="457200" indent="-457200">
              <a:buFont typeface="Apple Symbols" panose="02000000000000000000" pitchFamily="2" charset="-79"/>
              <a:buChar char="⎼"/>
            </a:pPr>
            <a:endParaRPr lang="en-US" sz="800" dirty="0">
              <a:solidFill>
                <a:schemeClr val="bg1"/>
              </a:solidFill>
            </a:endParaRPr>
          </a:p>
          <a:p>
            <a:pPr marL="457200" indent="-457200">
              <a:buFont typeface="Apple Symbols" panose="02000000000000000000" pitchFamily="2" charset="-79"/>
              <a:buChar char="⎼"/>
            </a:pPr>
            <a:r>
              <a:rPr lang="en-US" sz="3200" dirty="0">
                <a:solidFill>
                  <a:schemeClr val="bg1"/>
                </a:solidFill>
              </a:rPr>
              <a:t>Other</a:t>
            </a:r>
          </a:p>
        </p:txBody>
      </p:sp>
      <p:sp>
        <p:nvSpPr>
          <p:cNvPr id="6" name="Slide Number Placeholder 5">
            <a:extLst>
              <a:ext uri="{FF2B5EF4-FFF2-40B4-BE49-F238E27FC236}">
                <a16:creationId xmlns:a16="http://schemas.microsoft.com/office/drawing/2014/main" id="{5CB9F2F9-E241-9E40-80B6-6FCC5A094CA9}"/>
              </a:ext>
            </a:extLst>
          </p:cNvPr>
          <p:cNvSpPr>
            <a:spLocks noGrp="1"/>
          </p:cNvSpPr>
          <p:nvPr>
            <p:ph type="sldNum" sz="quarter" idx="12"/>
          </p:nvPr>
        </p:nvSpPr>
        <p:spPr/>
        <p:txBody>
          <a:bodyPr/>
          <a:lstStyle/>
          <a:p>
            <a:fld id="{9E26D2AB-0C90-4CEA-9760-4FB00DC6094F}" type="slidenum">
              <a:rPr lang="en-US" smtClean="0">
                <a:solidFill>
                  <a:schemeClr val="bg1"/>
                </a:solidFill>
              </a:rPr>
              <a:t>28</a:t>
            </a:fld>
            <a:endParaRPr lang="en-US" dirty="0">
              <a:solidFill>
                <a:schemeClr val="bg1"/>
              </a:solidFill>
            </a:endParaRPr>
          </a:p>
        </p:txBody>
      </p:sp>
    </p:spTree>
    <p:extLst>
      <p:ext uri="{BB962C8B-B14F-4D97-AF65-F5344CB8AC3E}">
        <p14:creationId xmlns:p14="http://schemas.microsoft.com/office/powerpoint/2010/main" val="35700479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9A761-2321-E145-A565-DF42B8FC0034}"/>
              </a:ext>
            </a:extLst>
          </p:cNvPr>
          <p:cNvSpPr>
            <a:spLocks noGrp="1"/>
          </p:cNvSpPr>
          <p:nvPr>
            <p:ph type="title"/>
          </p:nvPr>
        </p:nvSpPr>
        <p:spPr/>
        <p:txBody>
          <a:bodyPr>
            <a:normAutofit/>
          </a:bodyPr>
          <a:lstStyle/>
          <a:p>
            <a:r>
              <a:rPr lang="en-US" sz="3600" b="1" u="sng" dirty="0">
                <a:solidFill>
                  <a:schemeClr val="bg1"/>
                </a:solidFill>
              </a:rPr>
              <a:t>Focusing on Safety vs. Compliance</a:t>
            </a:r>
          </a:p>
        </p:txBody>
      </p:sp>
      <p:sp>
        <p:nvSpPr>
          <p:cNvPr id="3" name="Date Placeholder 2">
            <a:extLst>
              <a:ext uri="{FF2B5EF4-FFF2-40B4-BE49-F238E27FC236}">
                <a16:creationId xmlns:a16="http://schemas.microsoft.com/office/drawing/2014/main" id="{AD30DF45-9EFF-CA4B-9D7D-B7F9BDB68E1B}"/>
              </a:ext>
            </a:extLst>
          </p:cNvPr>
          <p:cNvSpPr>
            <a:spLocks noGrp="1"/>
          </p:cNvSpPr>
          <p:nvPr>
            <p:ph type="dt" sz="half" idx="10"/>
          </p:nvPr>
        </p:nvSpPr>
        <p:spPr/>
        <p:txBody>
          <a:bodyPr/>
          <a:lstStyle/>
          <a:p>
            <a:r>
              <a:rPr lang="en-US">
                <a:solidFill>
                  <a:schemeClr val="bg1"/>
                </a:solidFill>
              </a:rPr>
              <a:t>December 14, 2021</a:t>
            </a:r>
            <a:endParaRPr lang="en-US" dirty="0">
              <a:solidFill>
                <a:schemeClr val="bg1"/>
              </a:solidFill>
            </a:endParaRPr>
          </a:p>
        </p:txBody>
      </p:sp>
      <p:sp>
        <p:nvSpPr>
          <p:cNvPr id="4" name="Footer Placeholder 3">
            <a:extLst>
              <a:ext uri="{FF2B5EF4-FFF2-40B4-BE49-F238E27FC236}">
                <a16:creationId xmlns:a16="http://schemas.microsoft.com/office/drawing/2014/main" id="{9520EA60-BBDD-A248-97AF-96916C3476B5}"/>
              </a:ext>
            </a:extLst>
          </p:cNvPr>
          <p:cNvSpPr>
            <a:spLocks noGrp="1"/>
          </p:cNvSpPr>
          <p:nvPr>
            <p:ph type="ftr" sz="quarter" idx="11"/>
          </p:nvPr>
        </p:nvSpPr>
        <p:spPr/>
        <p:txBody>
          <a:bodyPr/>
          <a:lstStyle/>
          <a:p>
            <a:r>
              <a:rPr lang="en-US" dirty="0">
                <a:solidFill>
                  <a:schemeClr val="bg1"/>
                </a:solidFill>
              </a:rPr>
              <a:t>Hart Solutions LLC</a:t>
            </a:r>
          </a:p>
        </p:txBody>
      </p:sp>
      <p:sp>
        <p:nvSpPr>
          <p:cNvPr id="5" name="Slide Number Placeholder 4">
            <a:extLst>
              <a:ext uri="{FF2B5EF4-FFF2-40B4-BE49-F238E27FC236}">
                <a16:creationId xmlns:a16="http://schemas.microsoft.com/office/drawing/2014/main" id="{9B4D91FC-310C-874E-8938-F5602BC769E1}"/>
              </a:ext>
            </a:extLst>
          </p:cNvPr>
          <p:cNvSpPr>
            <a:spLocks noGrp="1"/>
          </p:cNvSpPr>
          <p:nvPr>
            <p:ph type="sldNum" sz="quarter" idx="12"/>
          </p:nvPr>
        </p:nvSpPr>
        <p:spPr/>
        <p:txBody>
          <a:bodyPr/>
          <a:lstStyle/>
          <a:p>
            <a:fld id="{9E26D2AB-0C90-4CEA-9760-4FB00DC6094F}" type="slidenum">
              <a:rPr lang="en-US" smtClean="0">
                <a:solidFill>
                  <a:schemeClr val="bg1"/>
                </a:solidFill>
              </a:rPr>
              <a:t>29</a:t>
            </a:fld>
            <a:endParaRPr lang="en-US" dirty="0">
              <a:solidFill>
                <a:schemeClr val="bg1"/>
              </a:solidFill>
            </a:endParaRPr>
          </a:p>
        </p:txBody>
      </p:sp>
      <p:sp>
        <p:nvSpPr>
          <p:cNvPr id="6" name="TextBox 5">
            <a:extLst>
              <a:ext uri="{FF2B5EF4-FFF2-40B4-BE49-F238E27FC236}">
                <a16:creationId xmlns:a16="http://schemas.microsoft.com/office/drawing/2014/main" id="{D541BD46-BA34-8E4F-A272-16818BFB89A1}"/>
              </a:ext>
            </a:extLst>
          </p:cNvPr>
          <p:cNvSpPr txBox="1"/>
          <p:nvPr/>
        </p:nvSpPr>
        <p:spPr>
          <a:xfrm>
            <a:off x="762000" y="1295400"/>
            <a:ext cx="7620000" cy="4832092"/>
          </a:xfrm>
          <a:prstGeom prst="rect">
            <a:avLst/>
          </a:prstGeom>
          <a:noFill/>
        </p:spPr>
        <p:txBody>
          <a:bodyPr wrap="square" rtlCol="0">
            <a:spAutoFit/>
          </a:bodyPr>
          <a:lstStyle/>
          <a:p>
            <a:pPr marL="457200" indent="-457200">
              <a:buFont typeface="Apple Symbols" panose="02000000000000000000" pitchFamily="2" charset="-79"/>
              <a:buChar char="⎼"/>
            </a:pPr>
            <a:r>
              <a:rPr lang="en-US" sz="2800" dirty="0">
                <a:solidFill>
                  <a:schemeClr val="bg1"/>
                </a:solidFill>
              </a:rPr>
              <a:t>Regulations create a “regulatory floor of compliance”</a:t>
            </a:r>
            <a:endParaRPr lang="en-US" sz="1000" dirty="0">
              <a:solidFill>
                <a:schemeClr val="bg1"/>
              </a:solidFill>
            </a:endParaRPr>
          </a:p>
          <a:p>
            <a:pPr marL="457200" indent="-457200">
              <a:buFont typeface="Apple Symbols" panose="02000000000000000000" pitchFamily="2" charset="-79"/>
              <a:buChar char="⎼"/>
            </a:pPr>
            <a:r>
              <a:rPr lang="en-US" sz="2800" dirty="0">
                <a:solidFill>
                  <a:schemeClr val="bg1"/>
                </a:solidFill>
              </a:rPr>
              <a:t>Focusing on safety creates a higher level of safety than the regulatory floor of compliance because</a:t>
            </a:r>
          </a:p>
          <a:p>
            <a:pPr marL="914400" lvl="1" indent="-457200">
              <a:buFont typeface="Arial" panose="020B0604020202020204" pitchFamily="34" charset="0"/>
              <a:buChar char="•"/>
            </a:pPr>
            <a:r>
              <a:rPr lang="en-US" sz="2800" dirty="0">
                <a:solidFill>
                  <a:schemeClr val="bg1"/>
                </a:solidFill>
              </a:rPr>
              <a:t>Regulations don’t fit every situation</a:t>
            </a:r>
          </a:p>
          <a:p>
            <a:pPr marL="914400" lvl="1" indent="-457200">
              <a:buFont typeface="Arial" panose="020B0604020202020204" pitchFamily="34" charset="0"/>
              <a:buChar char="•"/>
            </a:pPr>
            <a:r>
              <a:rPr lang="en-US" sz="2800" dirty="0">
                <a:solidFill>
                  <a:schemeClr val="bg1"/>
                </a:solidFill>
              </a:rPr>
              <a:t>Some situations have no applicable regulations</a:t>
            </a:r>
            <a:endParaRPr lang="en-US" sz="1000" dirty="0">
              <a:solidFill>
                <a:schemeClr val="bg1"/>
              </a:solidFill>
            </a:endParaRPr>
          </a:p>
          <a:p>
            <a:pPr marL="457200" indent="-457200">
              <a:buFont typeface="Apple Symbols" panose="02000000000000000000" pitchFamily="2" charset="-79"/>
              <a:buChar char="⎼"/>
            </a:pPr>
            <a:r>
              <a:rPr lang="en-US" sz="2800" dirty="0">
                <a:solidFill>
                  <a:schemeClr val="bg1"/>
                </a:solidFill>
              </a:rPr>
              <a:t>CAST has not generated any new regulations because it placed the industry far above the regulatory floor of compliance</a:t>
            </a:r>
          </a:p>
        </p:txBody>
      </p:sp>
    </p:spTree>
    <p:extLst>
      <p:ext uri="{BB962C8B-B14F-4D97-AF65-F5344CB8AC3E}">
        <p14:creationId xmlns:p14="http://schemas.microsoft.com/office/powerpoint/2010/main" val="810694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90691059-1815-1447-B01D-28527320152A}"/>
              </a:ext>
            </a:extLst>
          </p:cNvPr>
          <p:cNvSpPr>
            <a:spLocks noChangeArrowheads="1"/>
          </p:cNvSpPr>
          <p:nvPr/>
        </p:nvSpPr>
        <p:spPr bwMode="auto">
          <a:xfrm>
            <a:off x="788988" y="371475"/>
            <a:ext cx="7543800" cy="643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Challenge Conventional Wisdom</a:t>
            </a:r>
            <a:endParaRPr lang="en-US" altLang="en-US" sz="3600" b="1" dirty="0">
              <a:solidFill>
                <a:schemeClr val="bg1"/>
              </a:solidFill>
            </a:endParaRPr>
          </a:p>
        </p:txBody>
      </p:sp>
      <p:sp>
        <p:nvSpPr>
          <p:cNvPr id="38915" name="Rectangle 3">
            <a:extLst>
              <a:ext uri="{FF2B5EF4-FFF2-40B4-BE49-F238E27FC236}">
                <a16:creationId xmlns:a16="http://schemas.microsoft.com/office/drawing/2014/main" id="{8EF8E4DA-2EB0-8848-B112-2A3745C3F59A}"/>
              </a:ext>
            </a:extLst>
          </p:cNvPr>
          <p:cNvSpPr>
            <a:spLocks noChangeArrowheads="1"/>
          </p:cNvSpPr>
          <p:nvPr/>
        </p:nvSpPr>
        <p:spPr bwMode="auto">
          <a:xfrm>
            <a:off x="685800" y="1135699"/>
            <a:ext cx="7772400" cy="556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algn="ctr">
              <a:spcBef>
                <a:spcPct val="0"/>
              </a:spcBef>
              <a:buFont typeface="Apple Symbols" panose="02000000000000000000" pitchFamily="2" charset="-79"/>
              <a:buChar char="⎼"/>
            </a:pPr>
            <a:r>
              <a:rPr lang="en-US" altLang="en-US" sz="3200" b="1" dirty="0">
                <a:solidFill>
                  <a:schemeClr val="bg1"/>
                </a:solidFill>
              </a:rPr>
              <a:t> </a:t>
            </a:r>
            <a:r>
              <a:rPr lang="en-US" altLang="en-US" sz="2800" dirty="0">
                <a:solidFill>
                  <a:schemeClr val="bg1"/>
                </a:solidFill>
              </a:rPr>
              <a:t>Conventional wisdom:</a:t>
            </a:r>
          </a:p>
          <a:p>
            <a:pPr marL="171450" indent="-171450" algn="ctr">
              <a:spcBef>
                <a:spcPct val="0"/>
              </a:spcBef>
              <a:buFont typeface="Apple Symbols" panose="02000000000000000000" pitchFamily="2" charset="-79"/>
              <a:buChar char="⎼"/>
            </a:pPr>
            <a:endParaRPr lang="en-US" altLang="en-US" sz="1000" dirty="0">
              <a:solidFill>
                <a:schemeClr val="bg1"/>
              </a:solidFill>
            </a:endParaRPr>
          </a:p>
          <a:p>
            <a:pPr algn="ctr">
              <a:spcBef>
                <a:spcPct val="0"/>
              </a:spcBef>
              <a:buNone/>
            </a:pPr>
            <a:r>
              <a:rPr lang="en-US" altLang="en-US" sz="2800" dirty="0">
                <a:solidFill>
                  <a:schemeClr val="bg1"/>
                </a:solidFill>
              </a:rPr>
              <a:t>Safety improvements usually also</a:t>
            </a:r>
          </a:p>
          <a:p>
            <a:pPr algn="ctr">
              <a:spcBef>
                <a:spcPct val="0"/>
              </a:spcBef>
              <a:buNone/>
            </a:pPr>
            <a:r>
              <a:rPr lang="en-US" altLang="en-US" sz="2800" i="1" dirty="0">
                <a:solidFill>
                  <a:srgbClr val="C00000"/>
                </a:solidFill>
              </a:rPr>
              <a:t>reduce productivity</a:t>
            </a:r>
          </a:p>
          <a:p>
            <a:pPr marL="457200" indent="-457200" algn="ctr">
              <a:spcBef>
                <a:spcPct val="0"/>
              </a:spcBef>
              <a:buFont typeface="Apple Symbols" panose="02000000000000000000" pitchFamily="2" charset="-79"/>
              <a:buChar char="⎼"/>
            </a:pPr>
            <a:endParaRPr lang="en-US" altLang="en-US" sz="2800" i="1" dirty="0">
              <a:solidFill>
                <a:srgbClr val="C00000"/>
              </a:solidFill>
            </a:endParaRPr>
          </a:p>
          <a:p>
            <a:pPr marL="457200" indent="-457200" algn="ctr">
              <a:spcBef>
                <a:spcPct val="0"/>
              </a:spcBef>
              <a:buFont typeface="Apple Symbols" panose="02000000000000000000" pitchFamily="2" charset="-79"/>
              <a:buChar char="⎼"/>
            </a:pPr>
            <a:r>
              <a:rPr lang="en-US" altLang="en-US" sz="2800" dirty="0">
                <a:solidFill>
                  <a:schemeClr val="bg1"/>
                </a:solidFill>
              </a:rPr>
              <a:t>Lesson learned from</a:t>
            </a:r>
          </a:p>
          <a:p>
            <a:pPr algn="ctr">
              <a:spcBef>
                <a:spcPct val="0"/>
              </a:spcBef>
              <a:buNone/>
            </a:pPr>
            <a:r>
              <a:rPr lang="en-US" altLang="en-US" sz="2800" dirty="0">
                <a:solidFill>
                  <a:schemeClr val="bg1"/>
                </a:solidFill>
              </a:rPr>
              <a:t>proactive aviation safety programs:</a:t>
            </a:r>
          </a:p>
          <a:p>
            <a:pPr algn="ctr">
              <a:spcBef>
                <a:spcPct val="0"/>
              </a:spcBef>
              <a:buNone/>
            </a:pPr>
            <a:endParaRPr lang="en-US" altLang="en-US" sz="1000" dirty="0">
              <a:solidFill>
                <a:schemeClr val="bg1"/>
              </a:solidFill>
            </a:endParaRPr>
          </a:p>
          <a:p>
            <a:pPr algn="ctr">
              <a:spcBef>
                <a:spcPct val="0"/>
              </a:spcBef>
              <a:buNone/>
            </a:pPr>
            <a:r>
              <a:rPr lang="en-US" altLang="en-US" sz="2800" dirty="0">
                <a:solidFill>
                  <a:schemeClr val="bg1"/>
                </a:solidFill>
              </a:rPr>
              <a:t>Safety can be improved in a way</a:t>
            </a:r>
          </a:p>
          <a:p>
            <a:pPr algn="ctr">
              <a:spcBef>
                <a:spcPct val="0"/>
              </a:spcBef>
              <a:buNone/>
            </a:pPr>
            <a:r>
              <a:rPr lang="en-US" altLang="en-US" sz="2800" dirty="0">
                <a:solidFill>
                  <a:schemeClr val="bg1"/>
                </a:solidFill>
              </a:rPr>
              <a:t>that also results in </a:t>
            </a:r>
          </a:p>
          <a:p>
            <a:pPr algn="ctr">
              <a:spcBef>
                <a:spcPct val="0"/>
              </a:spcBef>
              <a:buNone/>
            </a:pPr>
            <a:r>
              <a:rPr lang="en-US" altLang="en-US" sz="2800" i="1" dirty="0">
                <a:solidFill>
                  <a:srgbClr val="C00000"/>
                </a:solidFill>
              </a:rPr>
              <a:t>immediate productivity improvements</a:t>
            </a:r>
          </a:p>
          <a:p>
            <a:pPr algn="ctr">
              <a:spcBef>
                <a:spcPct val="0"/>
              </a:spcBef>
              <a:buNone/>
            </a:pPr>
            <a:r>
              <a:rPr lang="en-US" altLang="en-US" sz="2400" dirty="0">
                <a:solidFill>
                  <a:schemeClr val="bg1"/>
                </a:solidFill>
              </a:rPr>
              <a:t>(which helps make the safety improvements sustainable)</a:t>
            </a:r>
          </a:p>
          <a:p>
            <a:pPr algn="ctr">
              <a:spcBef>
                <a:spcPct val="0"/>
              </a:spcBef>
              <a:buFontTx/>
              <a:buNone/>
            </a:pPr>
            <a:endParaRPr lang="en-US" altLang="en-US" sz="2400" b="1" i="1" dirty="0">
              <a:solidFill>
                <a:srgbClr val="C00000"/>
              </a:solidFill>
            </a:endParaRPr>
          </a:p>
        </p:txBody>
      </p:sp>
      <p:sp>
        <p:nvSpPr>
          <p:cNvPr id="38917" name="Date Placeholder 5">
            <a:extLst>
              <a:ext uri="{FF2B5EF4-FFF2-40B4-BE49-F238E27FC236}">
                <a16:creationId xmlns:a16="http://schemas.microsoft.com/office/drawing/2014/main" id="{A45469CB-66E0-8D40-ACE9-D70A567E64B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a:solidFill>
                  <a:schemeClr val="bg1"/>
                </a:solidFill>
              </a:rPr>
              <a:t>December 14, 2021</a:t>
            </a:r>
            <a:endParaRPr lang="en-US" altLang="en-US" sz="1200" dirty="0">
              <a:solidFill>
                <a:schemeClr val="bg1"/>
              </a:solidFill>
            </a:endParaRPr>
          </a:p>
        </p:txBody>
      </p:sp>
      <p:sp>
        <p:nvSpPr>
          <p:cNvPr id="38918" name="Footer Placeholder 7">
            <a:extLst>
              <a:ext uri="{FF2B5EF4-FFF2-40B4-BE49-F238E27FC236}">
                <a16:creationId xmlns:a16="http://schemas.microsoft.com/office/drawing/2014/main" id="{03A7C74A-9599-094F-B745-BBE2A6C4672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dirty="0">
                <a:solidFill>
                  <a:schemeClr val="bg1"/>
                </a:solidFill>
              </a:rPr>
              <a:t>Hart Solutions LLC</a:t>
            </a:r>
          </a:p>
        </p:txBody>
      </p:sp>
      <p:sp>
        <p:nvSpPr>
          <p:cNvPr id="2" name="Slide Number Placeholder 1">
            <a:extLst>
              <a:ext uri="{FF2B5EF4-FFF2-40B4-BE49-F238E27FC236}">
                <a16:creationId xmlns:a16="http://schemas.microsoft.com/office/drawing/2014/main" id="{78814CF1-A1C3-A742-9B20-3E2DC15B7E2B}"/>
              </a:ext>
            </a:extLst>
          </p:cNvPr>
          <p:cNvSpPr>
            <a:spLocks noGrp="1"/>
          </p:cNvSpPr>
          <p:nvPr>
            <p:ph type="sldNum" sz="quarter" idx="12"/>
          </p:nvPr>
        </p:nvSpPr>
        <p:spPr/>
        <p:txBody>
          <a:bodyPr/>
          <a:lstStyle/>
          <a:p>
            <a:fld id="{9E26D2AB-0C90-4CEA-9760-4FB00DC6094F}" type="slidenum">
              <a:rPr lang="en-US" smtClean="0">
                <a:solidFill>
                  <a:schemeClr val="bg1"/>
                </a:solidFill>
              </a:rPr>
              <a:t>3</a:t>
            </a:fld>
            <a:endParaRPr lang="en-US" dirty="0">
              <a:solidFill>
                <a:schemeClr val="bg1"/>
              </a:solidFill>
            </a:endParaRPr>
          </a:p>
        </p:txBody>
      </p:sp>
    </p:spTree>
    <p:extLst>
      <p:ext uri="{BB962C8B-B14F-4D97-AF65-F5344CB8AC3E}">
        <p14:creationId xmlns:p14="http://schemas.microsoft.com/office/powerpoint/2010/main" val="19471375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8915">
                                            <p:txEl>
                                              <p:pRg st="5" end="5"/>
                                            </p:txEl>
                                          </p:spTgt>
                                        </p:tgtEl>
                                        <p:attrNameLst>
                                          <p:attrName>style.visibility</p:attrName>
                                        </p:attrNameLst>
                                      </p:cBhvr>
                                      <p:to>
                                        <p:strVal val="visible"/>
                                      </p:to>
                                    </p:set>
                                    <p:animEffect transition="in" filter="dissolve">
                                      <p:cBhvr>
                                        <p:cTn id="7" dur="500"/>
                                        <p:tgtEl>
                                          <p:spTgt spid="38915">
                                            <p:txEl>
                                              <p:pRg st="5" end="5"/>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8915">
                                            <p:txEl>
                                              <p:pRg st="6" end="6"/>
                                            </p:txEl>
                                          </p:spTgt>
                                        </p:tgtEl>
                                        <p:attrNameLst>
                                          <p:attrName>style.visibility</p:attrName>
                                        </p:attrNameLst>
                                      </p:cBhvr>
                                      <p:to>
                                        <p:strVal val="visible"/>
                                      </p:to>
                                    </p:set>
                                    <p:animEffect transition="in" filter="dissolve">
                                      <p:cBhvr>
                                        <p:cTn id="10" dur="500"/>
                                        <p:tgtEl>
                                          <p:spTgt spid="38915">
                                            <p:txEl>
                                              <p:pRg st="6" end="6"/>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8915">
                                            <p:txEl>
                                              <p:pRg st="8" end="8"/>
                                            </p:txEl>
                                          </p:spTgt>
                                        </p:tgtEl>
                                        <p:attrNameLst>
                                          <p:attrName>style.visibility</p:attrName>
                                        </p:attrNameLst>
                                      </p:cBhvr>
                                      <p:to>
                                        <p:strVal val="visible"/>
                                      </p:to>
                                    </p:set>
                                    <p:animEffect transition="in" filter="dissolve">
                                      <p:cBhvr>
                                        <p:cTn id="13" dur="500"/>
                                        <p:tgtEl>
                                          <p:spTgt spid="38915">
                                            <p:txEl>
                                              <p:pRg st="8" end="8"/>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8915">
                                            <p:txEl>
                                              <p:pRg st="9" end="9"/>
                                            </p:txEl>
                                          </p:spTgt>
                                        </p:tgtEl>
                                        <p:attrNameLst>
                                          <p:attrName>style.visibility</p:attrName>
                                        </p:attrNameLst>
                                      </p:cBhvr>
                                      <p:to>
                                        <p:strVal val="visible"/>
                                      </p:to>
                                    </p:set>
                                    <p:animEffect transition="in" filter="dissolve">
                                      <p:cBhvr>
                                        <p:cTn id="16" dur="500"/>
                                        <p:tgtEl>
                                          <p:spTgt spid="38915">
                                            <p:txEl>
                                              <p:pRg st="9" end="9"/>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8915">
                                            <p:txEl>
                                              <p:pRg st="10" end="10"/>
                                            </p:txEl>
                                          </p:spTgt>
                                        </p:tgtEl>
                                        <p:attrNameLst>
                                          <p:attrName>style.visibility</p:attrName>
                                        </p:attrNameLst>
                                      </p:cBhvr>
                                      <p:to>
                                        <p:strVal val="visible"/>
                                      </p:to>
                                    </p:set>
                                    <p:animEffect transition="in" filter="dissolve">
                                      <p:cBhvr>
                                        <p:cTn id="19" dur="500"/>
                                        <p:tgtEl>
                                          <p:spTgt spid="38915">
                                            <p:txEl>
                                              <p:pRg st="10" end="10"/>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8915">
                                            <p:txEl>
                                              <p:pRg st="11" end="11"/>
                                            </p:txEl>
                                          </p:spTgt>
                                        </p:tgtEl>
                                        <p:attrNameLst>
                                          <p:attrName>style.visibility</p:attrName>
                                        </p:attrNameLst>
                                      </p:cBhvr>
                                      <p:to>
                                        <p:strVal val="visible"/>
                                      </p:to>
                                    </p:set>
                                    <p:animEffect transition="in" filter="dissolve">
                                      <p:cBhvr>
                                        <p:cTn id="22" dur="500"/>
                                        <p:tgtEl>
                                          <p:spTgt spid="3891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9A761-2321-E145-A565-DF42B8FC0034}"/>
              </a:ext>
            </a:extLst>
          </p:cNvPr>
          <p:cNvSpPr>
            <a:spLocks noGrp="1"/>
          </p:cNvSpPr>
          <p:nvPr>
            <p:ph type="title"/>
          </p:nvPr>
        </p:nvSpPr>
        <p:spPr/>
        <p:txBody>
          <a:bodyPr>
            <a:normAutofit/>
          </a:bodyPr>
          <a:lstStyle/>
          <a:p>
            <a:r>
              <a:rPr lang="en-US" sz="3600" b="1" u="sng" dirty="0">
                <a:solidFill>
                  <a:schemeClr val="bg1"/>
                </a:solidFill>
              </a:rPr>
              <a:t>What If No Applicable Regulations?</a:t>
            </a:r>
          </a:p>
        </p:txBody>
      </p:sp>
      <p:sp>
        <p:nvSpPr>
          <p:cNvPr id="3" name="Date Placeholder 2">
            <a:extLst>
              <a:ext uri="{FF2B5EF4-FFF2-40B4-BE49-F238E27FC236}">
                <a16:creationId xmlns:a16="http://schemas.microsoft.com/office/drawing/2014/main" id="{AD30DF45-9EFF-CA4B-9D7D-B7F9BDB68E1B}"/>
              </a:ext>
            </a:extLst>
          </p:cNvPr>
          <p:cNvSpPr>
            <a:spLocks noGrp="1"/>
          </p:cNvSpPr>
          <p:nvPr>
            <p:ph type="dt" sz="half" idx="10"/>
          </p:nvPr>
        </p:nvSpPr>
        <p:spPr/>
        <p:txBody>
          <a:bodyPr/>
          <a:lstStyle/>
          <a:p>
            <a:r>
              <a:rPr lang="en-US">
                <a:solidFill>
                  <a:schemeClr val="bg1"/>
                </a:solidFill>
              </a:rPr>
              <a:t>December 14, 2021</a:t>
            </a:r>
            <a:endParaRPr lang="en-US" dirty="0">
              <a:solidFill>
                <a:schemeClr val="bg1"/>
              </a:solidFill>
            </a:endParaRPr>
          </a:p>
        </p:txBody>
      </p:sp>
      <p:sp>
        <p:nvSpPr>
          <p:cNvPr id="4" name="Footer Placeholder 3">
            <a:extLst>
              <a:ext uri="{FF2B5EF4-FFF2-40B4-BE49-F238E27FC236}">
                <a16:creationId xmlns:a16="http://schemas.microsoft.com/office/drawing/2014/main" id="{9520EA60-BBDD-A248-97AF-96916C3476B5}"/>
              </a:ext>
            </a:extLst>
          </p:cNvPr>
          <p:cNvSpPr>
            <a:spLocks noGrp="1"/>
          </p:cNvSpPr>
          <p:nvPr>
            <p:ph type="ftr" sz="quarter" idx="11"/>
          </p:nvPr>
        </p:nvSpPr>
        <p:spPr/>
        <p:txBody>
          <a:bodyPr/>
          <a:lstStyle/>
          <a:p>
            <a:r>
              <a:rPr lang="en-US" dirty="0">
                <a:solidFill>
                  <a:schemeClr val="bg1"/>
                </a:solidFill>
              </a:rPr>
              <a:t>Hart Solutions LLC</a:t>
            </a:r>
          </a:p>
        </p:txBody>
      </p:sp>
      <p:sp>
        <p:nvSpPr>
          <p:cNvPr id="5" name="Slide Number Placeholder 4">
            <a:extLst>
              <a:ext uri="{FF2B5EF4-FFF2-40B4-BE49-F238E27FC236}">
                <a16:creationId xmlns:a16="http://schemas.microsoft.com/office/drawing/2014/main" id="{9B4D91FC-310C-874E-8938-F5602BC769E1}"/>
              </a:ext>
            </a:extLst>
          </p:cNvPr>
          <p:cNvSpPr>
            <a:spLocks noGrp="1"/>
          </p:cNvSpPr>
          <p:nvPr>
            <p:ph type="sldNum" sz="quarter" idx="12"/>
          </p:nvPr>
        </p:nvSpPr>
        <p:spPr/>
        <p:txBody>
          <a:bodyPr/>
          <a:lstStyle/>
          <a:p>
            <a:fld id="{9E26D2AB-0C90-4CEA-9760-4FB00DC6094F}" type="slidenum">
              <a:rPr lang="en-US" smtClean="0">
                <a:solidFill>
                  <a:schemeClr val="bg1"/>
                </a:solidFill>
              </a:rPr>
              <a:t>30</a:t>
            </a:fld>
            <a:endParaRPr lang="en-US" dirty="0">
              <a:solidFill>
                <a:schemeClr val="bg1"/>
              </a:solidFill>
            </a:endParaRPr>
          </a:p>
        </p:txBody>
      </p:sp>
      <p:sp>
        <p:nvSpPr>
          <p:cNvPr id="6" name="TextBox 5">
            <a:extLst>
              <a:ext uri="{FF2B5EF4-FFF2-40B4-BE49-F238E27FC236}">
                <a16:creationId xmlns:a16="http://schemas.microsoft.com/office/drawing/2014/main" id="{D541BD46-BA34-8E4F-A272-16818BFB89A1}"/>
              </a:ext>
            </a:extLst>
          </p:cNvPr>
          <p:cNvSpPr txBox="1"/>
          <p:nvPr/>
        </p:nvSpPr>
        <p:spPr>
          <a:xfrm>
            <a:off x="1104900" y="2057400"/>
            <a:ext cx="6934199" cy="2523768"/>
          </a:xfrm>
          <a:prstGeom prst="rect">
            <a:avLst/>
          </a:prstGeom>
          <a:noFill/>
        </p:spPr>
        <p:txBody>
          <a:bodyPr wrap="square" rtlCol="0">
            <a:spAutoFit/>
          </a:bodyPr>
          <a:lstStyle/>
          <a:p>
            <a:pPr marL="457200" indent="-457200">
              <a:buFont typeface="Apple Symbols" panose="02000000000000000000" pitchFamily="2" charset="-79"/>
              <a:buChar char="⎼"/>
            </a:pPr>
            <a:r>
              <a:rPr lang="en-US" sz="2800" dirty="0">
                <a:solidFill>
                  <a:schemeClr val="bg1"/>
                </a:solidFill>
              </a:rPr>
              <a:t>If focus is on compliance: Do whatever is necessary to comply, then the task is done</a:t>
            </a:r>
          </a:p>
          <a:p>
            <a:pPr marL="457200" indent="-457200">
              <a:buFont typeface="Apple Symbols" panose="02000000000000000000" pitchFamily="2" charset="-79"/>
              <a:buChar char="⎼"/>
            </a:pPr>
            <a:endParaRPr lang="en-US" dirty="0">
              <a:solidFill>
                <a:schemeClr val="bg1"/>
              </a:solidFill>
            </a:endParaRPr>
          </a:p>
          <a:p>
            <a:pPr marL="457200" indent="-457200">
              <a:buFont typeface="Apple Symbols" panose="02000000000000000000" pitchFamily="2" charset="-79"/>
              <a:buChar char="⎼"/>
            </a:pPr>
            <a:r>
              <a:rPr lang="en-US" sz="2800" dirty="0">
                <a:solidFill>
                  <a:schemeClr val="bg1"/>
                </a:solidFill>
              </a:rPr>
              <a:t>If focus is on safety: Accomplish the desired result in the safest way, but always seek continuous improvement</a:t>
            </a:r>
          </a:p>
        </p:txBody>
      </p:sp>
    </p:spTree>
    <p:extLst>
      <p:ext uri="{BB962C8B-B14F-4D97-AF65-F5344CB8AC3E}">
        <p14:creationId xmlns:p14="http://schemas.microsoft.com/office/powerpoint/2010/main" val="34964935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a:extLst>
              <a:ext uri="{FF2B5EF4-FFF2-40B4-BE49-F238E27FC236}">
                <a16:creationId xmlns:a16="http://schemas.microsoft.com/office/drawing/2014/main" id="{B636CB9D-D10C-EB45-B626-59624AE52DAF}"/>
              </a:ext>
            </a:extLst>
          </p:cNvPr>
          <p:cNvSpPr>
            <a:spLocks noGrp="1" noChangeArrowheads="1"/>
          </p:cNvSpPr>
          <p:nvPr>
            <p:ph type="title"/>
          </p:nvPr>
        </p:nvSpPr>
        <p:spPr/>
        <p:txBody>
          <a:bodyPr/>
          <a:lstStyle/>
          <a:p>
            <a:pPr algn="ctr"/>
            <a:r>
              <a:rPr lang="en-US" altLang="en-US" sz="3600" b="1" u="sng" dirty="0">
                <a:solidFill>
                  <a:schemeClr val="bg1"/>
                </a:solidFill>
              </a:rPr>
              <a:t>Conclusions</a:t>
            </a:r>
          </a:p>
        </p:txBody>
      </p:sp>
      <p:sp>
        <p:nvSpPr>
          <p:cNvPr id="103427" name="Date Placeholder 2">
            <a:extLst>
              <a:ext uri="{FF2B5EF4-FFF2-40B4-BE49-F238E27FC236}">
                <a16:creationId xmlns:a16="http://schemas.microsoft.com/office/drawing/2014/main" id="{587D2D68-EA82-B243-9F49-C6D93BB5E80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a:solidFill>
                  <a:schemeClr val="bg1"/>
                </a:solidFill>
              </a:rPr>
              <a:t>December 14, 2021</a:t>
            </a:r>
            <a:endParaRPr lang="en-US" altLang="en-US" sz="1200" dirty="0">
              <a:solidFill>
                <a:schemeClr val="bg1"/>
              </a:solidFill>
            </a:endParaRPr>
          </a:p>
        </p:txBody>
      </p:sp>
      <p:sp>
        <p:nvSpPr>
          <p:cNvPr id="103428" name="Footer Placeholder 3">
            <a:extLst>
              <a:ext uri="{FF2B5EF4-FFF2-40B4-BE49-F238E27FC236}">
                <a16:creationId xmlns:a16="http://schemas.microsoft.com/office/drawing/2014/main" id="{D4FE6DF5-616E-BC44-B4FA-A5F0E76FE19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dirty="0">
                <a:solidFill>
                  <a:schemeClr val="bg1"/>
                </a:solidFill>
              </a:rPr>
              <a:t>Hart Solutions LLC</a:t>
            </a:r>
          </a:p>
        </p:txBody>
      </p:sp>
      <p:sp>
        <p:nvSpPr>
          <p:cNvPr id="103430" name="Rectangle 1">
            <a:extLst>
              <a:ext uri="{FF2B5EF4-FFF2-40B4-BE49-F238E27FC236}">
                <a16:creationId xmlns:a16="http://schemas.microsoft.com/office/drawing/2014/main" id="{DC97B495-9C3A-F84B-BC0C-B7A4AD8A5B63}"/>
              </a:ext>
            </a:extLst>
          </p:cNvPr>
          <p:cNvSpPr>
            <a:spLocks noChangeArrowheads="1"/>
          </p:cNvSpPr>
          <p:nvPr/>
        </p:nvSpPr>
        <p:spPr bwMode="auto">
          <a:xfrm>
            <a:off x="622300" y="1271588"/>
            <a:ext cx="7997825"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342900" indent="-342900" eaLnBrk="1" hangingPunct="1">
              <a:buFont typeface="Apple Symbols" panose="02000000000000000000" pitchFamily="2" charset="-79"/>
              <a:buChar char="⎼"/>
            </a:pPr>
            <a:r>
              <a:rPr lang="en-US" altLang="en-US" sz="2400" dirty="0">
                <a:solidFill>
                  <a:schemeClr val="bg1"/>
                </a:solidFill>
                <a:cs typeface="Arial" panose="020B0604020202020204" pitchFamily="34" charset="0"/>
              </a:rPr>
              <a:t>Safety issues in complex systems usually involve human/system interface issues</a:t>
            </a:r>
            <a:endParaRPr lang="en-US" altLang="en-US" sz="1000" dirty="0">
              <a:solidFill>
                <a:schemeClr val="bg1"/>
              </a:solidFill>
              <a:cs typeface="Arial" panose="020B0604020202020204" pitchFamily="34" charset="0"/>
            </a:endParaRPr>
          </a:p>
          <a:p>
            <a:pPr marL="342900" indent="-342900" eaLnBrk="1" hangingPunct="1">
              <a:buFont typeface="Apple Symbols" panose="02000000000000000000" pitchFamily="2" charset="-79"/>
              <a:buChar char="⎼"/>
            </a:pPr>
            <a:r>
              <a:rPr lang="en-US" altLang="en-US" sz="2400" dirty="0">
                <a:solidFill>
                  <a:schemeClr val="bg1"/>
                </a:solidFill>
                <a:cs typeface="Arial" panose="020B0604020202020204" pitchFamily="34" charset="0"/>
              </a:rPr>
              <a:t>Human/system interface issues can be addressed effectively and efficiently by collaboration that (a) includes all parts of the complex systems and (b) is fueled by information about errors and near misses</a:t>
            </a:r>
            <a:endParaRPr lang="en-US" altLang="en-US" sz="1000" dirty="0">
              <a:solidFill>
                <a:schemeClr val="bg1"/>
              </a:solidFill>
              <a:cs typeface="Arial" panose="020B0604020202020204" pitchFamily="34" charset="0"/>
            </a:endParaRPr>
          </a:p>
          <a:p>
            <a:pPr marL="342900" indent="-342900" eaLnBrk="1" hangingPunct="1">
              <a:buFont typeface="Apple Symbols" panose="02000000000000000000" pitchFamily="2" charset="-79"/>
              <a:buChar char="⎼"/>
            </a:pPr>
            <a:r>
              <a:rPr lang="en-US" altLang="en-US" sz="2400" dirty="0">
                <a:solidFill>
                  <a:schemeClr val="bg1"/>
                </a:solidFill>
                <a:cs typeface="Arial" panose="020B0604020202020204" pitchFamily="34" charset="0"/>
              </a:rPr>
              <a:t>Collaboration improves safety more effectively if the focus is on safety rather than compliance</a:t>
            </a:r>
            <a:endParaRPr lang="en-US" altLang="en-US" sz="1000" dirty="0">
              <a:solidFill>
                <a:schemeClr val="bg1"/>
              </a:solidFill>
              <a:cs typeface="Arial" panose="020B0604020202020204" pitchFamily="34" charset="0"/>
            </a:endParaRPr>
          </a:p>
          <a:p>
            <a:pPr marL="342900" indent="-342900" eaLnBrk="1" hangingPunct="1">
              <a:buFont typeface="Apple Symbols" panose="02000000000000000000" pitchFamily="2" charset="-79"/>
              <a:buChar char="⎼"/>
            </a:pPr>
            <a:r>
              <a:rPr lang="en-US" altLang="en-US" sz="2400" dirty="0">
                <a:solidFill>
                  <a:schemeClr val="bg1"/>
                </a:solidFill>
                <a:cs typeface="Arial" panose="020B0604020202020204" pitchFamily="34" charset="0"/>
              </a:rPr>
              <a:t>Collaboration can help ensure that safety improvement  programs also improve productivity, which makes the safety improvements more sustainable</a:t>
            </a:r>
            <a:endParaRPr lang="en-US" altLang="en-US" sz="1000" dirty="0">
              <a:solidFill>
                <a:schemeClr val="bg1"/>
              </a:solidFill>
              <a:cs typeface="Arial" panose="020B0604020202020204" pitchFamily="34" charset="0"/>
            </a:endParaRPr>
          </a:p>
          <a:p>
            <a:pPr marL="342900" indent="-342900" eaLnBrk="1" hangingPunct="1">
              <a:buFont typeface="Apple Symbols" panose="02000000000000000000" pitchFamily="2" charset="-79"/>
              <a:buChar char="⎼"/>
            </a:pPr>
            <a:r>
              <a:rPr lang="en-US" altLang="en-US" sz="2400" dirty="0">
                <a:solidFill>
                  <a:schemeClr val="bg1"/>
                </a:solidFill>
                <a:cs typeface="Arial" panose="020B0604020202020204" pitchFamily="34" charset="0"/>
              </a:rPr>
              <a:t>The aviation industry collaborative process is transferable to other potentially hazardous industries</a:t>
            </a:r>
          </a:p>
        </p:txBody>
      </p:sp>
      <p:sp>
        <p:nvSpPr>
          <p:cNvPr id="2" name="Slide Number Placeholder 1">
            <a:extLst>
              <a:ext uri="{FF2B5EF4-FFF2-40B4-BE49-F238E27FC236}">
                <a16:creationId xmlns:a16="http://schemas.microsoft.com/office/drawing/2014/main" id="{5F916083-8186-684C-A191-6374ECEC1194}"/>
              </a:ext>
            </a:extLst>
          </p:cNvPr>
          <p:cNvSpPr>
            <a:spLocks noGrp="1"/>
          </p:cNvSpPr>
          <p:nvPr>
            <p:ph type="sldNum" sz="quarter" idx="12"/>
          </p:nvPr>
        </p:nvSpPr>
        <p:spPr/>
        <p:txBody>
          <a:bodyPr/>
          <a:lstStyle/>
          <a:p>
            <a:fld id="{9E26D2AB-0C90-4CEA-9760-4FB00DC6094F}" type="slidenum">
              <a:rPr lang="en-US" smtClean="0">
                <a:solidFill>
                  <a:schemeClr val="bg1"/>
                </a:solidFill>
              </a:rPr>
              <a:t>31</a:t>
            </a:fld>
            <a:endParaRPr lang="en-US" dirty="0">
              <a:solidFill>
                <a:schemeClr val="bg1"/>
              </a:solidFill>
            </a:endParaRPr>
          </a:p>
        </p:txBody>
      </p:sp>
    </p:spTree>
    <p:extLst>
      <p:ext uri="{BB962C8B-B14F-4D97-AF65-F5344CB8AC3E}">
        <p14:creationId xmlns:p14="http://schemas.microsoft.com/office/powerpoint/2010/main" val="19748797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DBB8D40-040D-C547-B825-1AB9489BB4CD}"/>
              </a:ext>
            </a:extLst>
          </p:cNvPr>
          <p:cNvSpPr>
            <a:spLocks noChangeArrowheads="1"/>
          </p:cNvSpPr>
          <p:nvPr/>
        </p:nvSpPr>
        <p:spPr bwMode="auto">
          <a:xfrm>
            <a:off x="2057400" y="228600"/>
            <a:ext cx="49530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Thank You!!!</a:t>
            </a:r>
            <a:endParaRPr lang="en-US" altLang="en-US" sz="3600" u="sng" dirty="0">
              <a:solidFill>
                <a:schemeClr val="bg1"/>
              </a:solidFill>
              <a:latin typeface="Times New Roman" panose="02020603050405020304" pitchFamily="18" charset="0"/>
            </a:endParaRPr>
          </a:p>
        </p:txBody>
      </p:sp>
      <p:sp>
        <p:nvSpPr>
          <p:cNvPr id="104451" name="Text Box 4">
            <a:extLst>
              <a:ext uri="{FF2B5EF4-FFF2-40B4-BE49-F238E27FC236}">
                <a16:creationId xmlns:a16="http://schemas.microsoft.com/office/drawing/2014/main" id="{904B065D-02DC-8C45-AB47-634915B92320}"/>
              </a:ext>
            </a:extLst>
          </p:cNvPr>
          <p:cNvSpPr txBox="1">
            <a:spLocks noChangeArrowheads="1"/>
          </p:cNvSpPr>
          <p:nvPr/>
        </p:nvSpPr>
        <p:spPr bwMode="auto">
          <a:xfrm>
            <a:off x="2514600" y="4343400"/>
            <a:ext cx="4038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6000" i="1" dirty="0">
                <a:solidFill>
                  <a:schemeClr val="bg1"/>
                </a:solidFill>
              </a:rPr>
              <a:t>Questions?</a:t>
            </a:r>
          </a:p>
        </p:txBody>
      </p:sp>
      <p:pic>
        <p:nvPicPr>
          <p:cNvPr id="104452" name="Picture 5" descr="MCj04344110000[1]">
            <a:extLst>
              <a:ext uri="{FF2B5EF4-FFF2-40B4-BE49-F238E27FC236}">
                <a16:creationId xmlns:a16="http://schemas.microsoft.com/office/drawing/2014/main" id="{6C2FD0AD-292A-B44F-9131-88738484EC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295400"/>
            <a:ext cx="3810000" cy="2901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D3A0EDBF-59A1-9D48-ABE4-2A1E999AE14A}"/>
              </a:ext>
            </a:extLst>
          </p:cNvPr>
          <p:cNvSpPr txBox="1"/>
          <p:nvPr/>
        </p:nvSpPr>
        <p:spPr>
          <a:xfrm>
            <a:off x="3165736" y="5496847"/>
            <a:ext cx="2736327" cy="1200329"/>
          </a:xfrm>
          <a:prstGeom prst="rect">
            <a:avLst/>
          </a:prstGeom>
          <a:noFill/>
        </p:spPr>
        <p:txBody>
          <a:bodyPr wrap="none" rtlCol="0">
            <a:spAutoFit/>
          </a:bodyPr>
          <a:lstStyle/>
          <a:p>
            <a:pPr algn="ctr"/>
            <a:r>
              <a:rPr lang="en-US" dirty="0">
                <a:solidFill>
                  <a:schemeClr val="bg1"/>
                </a:solidFill>
              </a:rPr>
              <a:t>Christopher A. Hart</a:t>
            </a:r>
          </a:p>
          <a:p>
            <a:pPr algn="ctr"/>
            <a:r>
              <a:rPr lang="en-US" dirty="0">
                <a:solidFill>
                  <a:schemeClr val="bg1"/>
                </a:solidFill>
              </a:rPr>
              <a:t>Hart Solutions LLC</a:t>
            </a:r>
          </a:p>
          <a:p>
            <a:pPr algn="ctr"/>
            <a:r>
              <a:rPr lang="en-US" dirty="0" err="1">
                <a:solidFill>
                  <a:schemeClr val="bg1"/>
                </a:solidFill>
              </a:rPr>
              <a:t>chris@hartsolutionsllc.com</a:t>
            </a:r>
            <a:endParaRPr lang="en-US" dirty="0">
              <a:solidFill>
                <a:schemeClr val="bg1"/>
              </a:solidFill>
            </a:endParaRPr>
          </a:p>
          <a:p>
            <a:pPr algn="ctr"/>
            <a:r>
              <a:rPr lang="en-US" dirty="0">
                <a:solidFill>
                  <a:schemeClr val="bg1"/>
                </a:solidFill>
              </a:rPr>
              <a:t>202-680-4122</a:t>
            </a:r>
          </a:p>
        </p:txBody>
      </p:sp>
    </p:spTree>
    <p:extLst>
      <p:ext uri="{BB962C8B-B14F-4D97-AF65-F5344CB8AC3E}">
        <p14:creationId xmlns:p14="http://schemas.microsoft.com/office/powerpoint/2010/main" val="14620287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70" name="Object 2">
            <a:hlinkClick r:id="" action="ppaction://ole?verb=0"/>
            <a:extLst>
              <a:ext uri="{FF2B5EF4-FFF2-40B4-BE49-F238E27FC236}">
                <a16:creationId xmlns:a16="http://schemas.microsoft.com/office/drawing/2014/main" id="{5231DC64-DFBA-FD43-9FEE-642C6EC1EC1D}"/>
              </a:ext>
            </a:extLst>
          </p:cNvPr>
          <p:cNvGraphicFramePr>
            <a:graphicFrameLocks/>
          </p:cNvGraphicFramePr>
          <p:nvPr/>
        </p:nvGraphicFramePr>
        <p:xfrm>
          <a:off x="6248400" y="3352800"/>
          <a:ext cx="473075" cy="498475"/>
        </p:xfrm>
        <a:graphic>
          <a:graphicData uri="http://schemas.openxmlformats.org/presentationml/2006/ole">
            <mc:AlternateContent xmlns:mc="http://schemas.openxmlformats.org/markup-compatibility/2006">
              <mc:Choice xmlns:v="urn:schemas-microsoft-com:vml" Requires="v">
                <p:oleObj spid="_x0000_s5316" name="Clip" r:id="rId4" imgW="2717800" imgH="2857500" progId="MS_ClipArt_Gallery.2">
                  <p:embed/>
                </p:oleObj>
              </mc:Choice>
              <mc:Fallback>
                <p:oleObj name="Clip" r:id="rId4" imgW="2717800" imgH="2857500" progId="MS_ClipArt_Gallery.2">
                  <p:embed/>
                  <p:pic>
                    <p:nvPicPr>
                      <p:cNvPr id="36870" name="Object 2">
                        <a:hlinkClick r:id="" action="ppaction://ole?verb=0"/>
                        <a:extLst>
                          <a:ext uri="{FF2B5EF4-FFF2-40B4-BE49-F238E27FC236}">
                            <a16:creationId xmlns:a16="http://schemas.microsoft.com/office/drawing/2014/main" id="{5231DC64-DFBA-FD43-9FEE-642C6EC1EC1D}"/>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3352800"/>
                        <a:ext cx="4730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71" name="Object 3">
            <a:hlinkClick r:id="" action="ppaction://ole?verb=0"/>
            <a:extLst>
              <a:ext uri="{FF2B5EF4-FFF2-40B4-BE49-F238E27FC236}">
                <a16:creationId xmlns:a16="http://schemas.microsoft.com/office/drawing/2014/main" id="{39FD7653-9CE4-874B-8E6A-6E0F04A6A303}"/>
              </a:ext>
            </a:extLst>
          </p:cNvPr>
          <p:cNvGraphicFramePr>
            <a:graphicFrameLocks/>
          </p:cNvGraphicFramePr>
          <p:nvPr/>
        </p:nvGraphicFramePr>
        <p:xfrm>
          <a:off x="5943600" y="3886200"/>
          <a:ext cx="473075" cy="498475"/>
        </p:xfrm>
        <a:graphic>
          <a:graphicData uri="http://schemas.openxmlformats.org/presentationml/2006/ole">
            <mc:AlternateContent xmlns:mc="http://schemas.openxmlformats.org/markup-compatibility/2006">
              <mc:Choice xmlns:v="urn:schemas-microsoft-com:vml" Requires="v">
                <p:oleObj spid="_x0000_s5317" name="Clip" r:id="rId6" imgW="2717800" imgH="2857500" progId="MS_ClipArt_Gallery.2">
                  <p:embed/>
                </p:oleObj>
              </mc:Choice>
              <mc:Fallback>
                <p:oleObj name="Clip" r:id="rId6" imgW="2717800" imgH="2857500" progId="MS_ClipArt_Gallery.2">
                  <p:embed/>
                  <p:pic>
                    <p:nvPicPr>
                      <p:cNvPr id="36871" name="Object 3">
                        <a:hlinkClick r:id="" action="ppaction://ole?verb=0"/>
                        <a:extLst>
                          <a:ext uri="{FF2B5EF4-FFF2-40B4-BE49-F238E27FC236}">
                            <a16:creationId xmlns:a16="http://schemas.microsoft.com/office/drawing/2014/main" id="{39FD7653-9CE4-874B-8E6A-6E0F04A6A303}"/>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3886200"/>
                        <a:ext cx="4730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72" name="Object 4">
            <a:hlinkClick r:id="" action="ppaction://ole?verb=0"/>
            <a:extLst>
              <a:ext uri="{FF2B5EF4-FFF2-40B4-BE49-F238E27FC236}">
                <a16:creationId xmlns:a16="http://schemas.microsoft.com/office/drawing/2014/main" id="{D5732194-219B-BD42-BCE7-4DC3409D6632}"/>
              </a:ext>
            </a:extLst>
          </p:cNvPr>
          <p:cNvGraphicFramePr>
            <a:graphicFrameLocks/>
          </p:cNvGraphicFramePr>
          <p:nvPr/>
        </p:nvGraphicFramePr>
        <p:xfrm>
          <a:off x="5943600" y="2895600"/>
          <a:ext cx="473075" cy="498475"/>
        </p:xfrm>
        <a:graphic>
          <a:graphicData uri="http://schemas.openxmlformats.org/presentationml/2006/ole">
            <mc:AlternateContent xmlns:mc="http://schemas.openxmlformats.org/markup-compatibility/2006">
              <mc:Choice xmlns:v="urn:schemas-microsoft-com:vml" Requires="v">
                <p:oleObj spid="_x0000_s5318" name="Clip" r:id="rId7" imgW="2717800" imgH="2857500" progId="MS_ClipArt_Gallery.2">
                  <p:embed/>
                </p:oleObj>
              </mc:Choice>
              <mc:Fallback>
                <p:oleObj name="Clip" r:id="rId7" imgW="2717800" imgH="2857500" progId="MS_ClipArt_Gallery.2">
                  <p:embed/>
                  <p:pic>
                    <p:nvPicPr>
                      <p:cNvPr id="36872" name="Object 4">
                        <a:hlinkClick r:id="" action="ppaction://ole?verb=0"/>
                        <a:extLst>
                          <a:ext uri="{FF2B5EF4-FFF2-40B4-BE49-F238E27FC236}">
                            <a16:creationId xmlns:a16="http://schemas.microsoft.com/office/drawing/2014/main" id="{D5732194-219B-BD42-BCE7-4DC3409D6632}"/>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2895600"/>
                        <a:ext cx="473075" cy="498475"/>
                      </a:xfrm>
                      <a:prstGeom prst="rect">
                        <a:avLst/>
                      </a:prstGeom>
                      <a:noFill/>
                      <a:ln>
                        <a:noFill/>
                      </a:ln>
                      <a:effectLst/>
                    </p:spPr>
                  </p:pic>
                </p:oleObj>
              </mc:Fallback>
            </mc:AlternateContent>
          </a:graphicData>
        </a:graphic>
      </p:graphicFrame>
      <p:sp>
        <p:nvSpPr>
          <p:cNvPr id="36873" name="Rectangle 9">
            <a:extLst>
              <a:ext uri="{FF2B5EF4-FFF2-40B4-BE49-F238E27FC236}">
                <a16:creationId xmlns:a16="http://schemas.microsoft.com/office/drawing/2014/main" id="{CD991F4C-C9F7-0D4C-B9B5-601F0C4327FA}"/>
              </a:ext>
            </a:extLst>
          </p:cNvPr>
          <p:cNvSpPr>
            <a:spLocks noChangeArrowheads="1"/>
          </p:cNvSpPr>
          <p:nvPr/>
        </p:nvSpPr>
        <p:spPr bwMode="auto">
          <a:xfrm>
            <a:off x="6629400" y="2209800"/>
            <a:ext cx="2286000" cy="88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solidFill>
                  <a:schemeClr val="bg1"/>
                </a:solidFill>
              </a:rPr>
              <a:t>Improved </a:t>
            </a:r>
            <a:r>
              <a:rPr lang="en-US" altLang="en-US" sz="2800" i="1" u="sng" dirty="0">
                <a:solidFill>
                  <a:srgbClr val="C00000"/>
                </a:solidFill>
              </a:rPr>
              <a:t>Safety</a:t>
            </a:r>
            <a:endParaRPr lang="en-US" altLang="en-US" sz="1000" i="1" dirty="0">
              <a:solidFill>
                <a:srgbClr val="C00000"/>
              </a:solidFill>
            </a:endParaRPr>
          </a:p>
        </p:txBody>
      </p:sp>
      <p:sp>
        <p:nvSpPr>
          <p:cNvPr id="36874" name="Rectangle 10">
            <a:extLst>
              <a:ext uri="{FF2B5EF4-FFF2-40B4-BE49-F238E27FC236}">
                <a16:creationId xmlns:a16="http://schemas.microsoft.com/office/drawing/2014/main" id="{23576A4A-CBA8-454E-9300-C00E57B922D9}"/>
              </a:ext>
            </a:extLst>
          </p:cNvPr>
          <p:cNvSpPr>
            <a:spLocks noChangeArrowheads="1"/>
          </p:cNvSpPr>
          <p:nvPr/>
        </p:nvSpPr>
        <p:spPr bwMode="auto">
          <a:xfrm>
            <a:off x="838200" y="304800"/>
            <a:ext cx="7620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dirty="0">
                <a:solidFill>
                  <a:schemeClr val="bg1"/>
                </a:solidFill>
              </a:rPr>
              <a:t>Process Plus Fuel</a:t>
            </a:r>
          </a:p>
          <a:p>
            <a:pPr algn="ctr">
              <a:spcBef>
                <a:spcPct val="0"/>
              </a:spcBef>
              <a:buFontTx/>
              <a:buNone/>
            </a:pPr>
            <a:r>
              <a:rPr lang="en-US" altLang="en-US" sz="3600" b="1" u="sng" dirty="0">
                <a:solidFill>
                  <a:schemeClr val="bg1"/>
                </a:solidFill>
              </a:rPr>
              <a:t>Creates a Win-Win</a:t>
            </a:r>
          </a:p>
        </p:txBody>
      </p:sp>
      <p:grpSp>
        <p:nvGrpSpPr>
          <p:cNvPr id="7" name="Group 6">
            <a:extLst>
              <a:ext uri="{FF2B5EF4-FFF2-40B4-BE49-F238E27FC236}">
                <a16:creationId xmlns:a16="http://schemas.microsoft.com/office/drawing/2014/main" id="{33853CA8-07E4-7D45-824A-B0CDE87C5ECB}"/>
              </a:ext>
            </a:extLst>
          </p:cNvPr>
          <p:cNvGrpSpPr/>
          <p:nvPr/>
        </p:nvGrpSpPr>
        <p:grpSpPr>
          <a:xfrm>
            <a:off x="495300" y="2704323"/>
            <a:ext cx="5257800" cy="1830388"/>
            <a:chOff x="495300" y="2704323"/>
            <a:chExt cx="5257800" cy="1830388"/>
          </a:xfrm>
        </p:grpSpPr>
        <p:sp>
          <p:nvSpPr>
            <p:cNvPr id="36866" name="Freeform 2">
              <a:extLst>
                <a:ext uri="{FF2B5EF4-FFF2-40B4-BE49-F238E27FC236}">
                  <a16:creationId xmlns:a16="http://schemas.microsoft.com/office/drawing/2014/main" id="{B1AEF92F-CCB8-2F46-A827-FC18D9274FD7}"/>
                </a:ext>
              </a:extLst>
            </p:cNvPr>
            <p:cNvSpPr>
              <a:spLocks/>
            </p:cNvSpPr>
            <p:nvPr/>
          </p:nvSpPr>
          <p:spPr bwMode="auto">
            <a:xfrm>
              <a:off x="495300" y="2704323"/>
              <a:ext cx="5257800" cy="1830388"/>
            </a:xfrm>
            <a:custGeom>
              <a:avLst/>
              <a:gdLst>
                <a:gd name="T0" fmla="*/ 2147483646 w 3738"/>
                <a:gd name="T1" fmla="*/ 2147483646 h 1153"/>
                <a:gd name="T2" fmla="*/ 2147483646 w 3738"/>
                <a:gd name="T3" fmla="*/ 2147483646 h 1153"/>
                <a:gd name="T4" fmla="*/ 0 w 3738"/>
                <a:gd name="T5" fmla="*/ 2147483646 h 1153"/>
                <a:gd name="T6" fmla="*/ 2147483646 w 3738"/>
                <a:gd name="T7" fmla="*/ 2147483646 h 1153"/>
                <a:gd name="T8" fmla="*/ 2147483646 w 3738"/>
                <a:gd name="T9" fmla="*/ 2147483646 h 1153"/>
                <a:gd name="T10" fmla="*/ 2147483646 w 3738"/>
                <a:gd name="T11" fmla="*/ 2147483646 h 1153"/>
                <a:gd name="T12" fmla="*/ 2147483646 w 3738"/>
                <a:gd name="T13" fmla="*/ 0 h 1153"/>
                <a:gd name="T14" fmla="*/ 2147483646 w 3738"/>
                <a:gd name="T15" fmla="*/ 2147483646 h 1153"/>
                <a:gd name="T16" fmla="*/ 2147483646 w 3738"/>
                <a:gd name="T17" fmla="*/ 2147483646 h 1153"/>
                <a:gd name="T18" fmla="*/ 2147483646 w 3738"/>
                <a:gd name="T19" fmla="*/ 2147483646 h 1153"/>
                <a:gd name="T20" fmla="*/ 2147483646 w 3738"/>
                <a:gd name="T21" fmla="*/ 2147483646 h 1153"/>
                <a:gd name="T22" fmla="*/ 2147483646 w 3738"/>
                <a:gd name="T23" fmla="*/ 2147483646 h 1153"/>
                <a:gd name="T24" fmla="*/ 2147483646 w 3738"/>
                <a:gd name="T25" fmla="*/ 2147483646 h 1153"/>
                <a:gd name="T26" fmla="*/ 2147483646 w 3738"/>
                <a:gd name="T27" fmla="*/ 2147483646 h 1153"/>
                <a:gd name="T28" fmla="*/ 2147483646 w 3738"/>
                <a:gd name="T29" fmla="*/ 2147483646 h 1153"/>
                <a:gd name="T30" fmla="*/ 2147483646 w 3738"/>
                <a:gd name="T31" fmla="*/ 2147483646 h 1153"/>
                <a:gd name="T32" fmla="*/ 2147483646 w 3738"/>
                <a:gd name="T33" fmla="*/ 2147483646 h 1153"/>
                <a:gd name="T34" fmla="*/ 2147483646 w 3738"/>
                <a:gd name="T35" fmla="*/ 2147483646 h 1153"/>
                <a:gd name="T36" fmla="*/ 2147483646 w 3738"/>
                <a:gd name="T37" fmla="*/ 2147483646 h 1153"/>
                <a:gd name="T38" fmla="*/ 2147483646 w 3738"/>
                <a:gd name="T39" fmla="*/ 2147483646 h 1153"/>
                <a:gd name="T40" fmla="*/ 2147483646 w 3738"/>
                <a:gd name="T41" fmla="*/ 2147483646 h 1153"/>
                <a:gd name="T42" fmla="*/ 2147483646 w 3738"/>
                <a:gd name="T43" fmla="*/ 2147483646 h 1153"/>
                <a:gd name="T44" fmla="*/ 2147483646 w 3738"/>
                <a:gd name="T45" fmla="*/ 2147483646 h 1153"/>
                <a:gd name="T46" fmla="*/ 2147483646 w 3738"/>
                <a:gd name="T47" fmla="*/ 2147483646 h 1153"/>
                <a:gd name="T48" fmla="*/ 2147483646 w 3738"/>
                <a:gd name="T49" fmla="*/ 2147483646 h 1153"/>
                <a:gd name="T50" fmla="*/ 2147483646 w 3738"/>
                <a:gd name="T51" fmla="*/ 2147483646 h 1153"/>
                <a:gd name="T52" fmla="*/ 2147483646 w 3738"/>
                <a:gd name="T53" fmla="*/ 2147483646 h 1153"/>
                <a:gd name="T54" fmla="*/ 2147483646 w 3738"/>
                <a:gd name="T55" fmla="*/ 2147483646 h 1153"/>
                <a:gd name="T56" fmla="*/ 2147483646 w 3738"/>
                <a:gd name="T57" fmla="*/ 2147483646 h 1153"/>
                <a:gd name="T58" fmla="*/ 2147483646 w 3738"/>
                <a:gd name="T59" fmla="*/ 2147483646 h 1153"/>
                <a:gd name="T60" fmla="*/ 2147483646 w 3738"/>
                <a:gd name="T61" fmla="*/ 2147483646 h 1153"/>
                <a:gd name="T62" fmla="*/ 2147483646 w 3738"/>
                <a:gd name="T63" fmla="*/ 2147483646 h 1153"/>
                <a:gd name="T64" fmla="*/ 2147483646 w 3738"/>
                <a:gd name="T65" fmla="*/ 2147483646 h 1153"/>
                <a:gd name="T66" fmla="*/ 2147483646 w 3738"/>
                <a:gd name="T67" fmla="*/ 2147483646 h 1153"/>
                <a:gd name="T68" fmla="*/ 2147483646 w 3738"/>
                <a:gd name="T69" fmla="*/ 2147483646 h 1153"/>
                <a:gd name="T70" fmla="*/ 2147483646 w 3738"/>
                <a:gd name="T71" fmla="*/ 2147483646 h 1153"/>
                <a:gd name="T72" fmla="*/ 2147483646 w 3738"/>
                <a:gd name="T73" fmla="*/ 2147483646 h 1153"/>
                <a:gd name="T74" fmla="*/ 2147483646 w 3738"/>
                <a:gd name="T75" fmla="*/ 2147483646 h 1153"/>
                <a:gd name="T76" fmla="*/ 2147483646 w 3738"/>
                <a:gd name="T77" fmla="*/ 2147483646 h 1153"/>
                <a:gd name="T78" fmla="*/ 2147483646 w 3738"/>
                <a:gd name="T79" fmla="*/ 2147483646 h 1153"/>
                <a:gd name="T80" fmla="*/ 2147483646 w 3738"/>
                <a:gd name="T81" fmla="*/ 2147483646 h 1153"/>
                <a:gd name="T82" fmla="*/ 2147483646 w 3738"/>
                <a:gd name="T83" fmla="*/ 2147483646 h 1153"/>
                <a:gd name="T84" fmla="*/ 2147483646 w 3738"/>
                <a:gd name="T85" fmla="*/ 2147483646 h 1153"/>
                <a:gd name="T86" fmla="*/ 2147483646 w 3738"/>
                <a:gd name="T87" fmla="*/ 2147483646 h 1153"/>
                <a:gd name="T88" fmla="*/ 2147483646 w 3738"/>
                <a:gd name="T89" fmla="*/ 2147483646 h 1153"/>
                <a:gd name="T90" fmla="*/ 2147483646 w 3738"/>
                <a:gd name="T91" fmla="*/ 2147483646 h 1153"/>
                <a:gd name="T92" fmla="*/ 2147483646 w 3738"/>
                <a:gd name="T93" fmla="*/ 2147483646 h 1153"/>
                <a:gd name="T94" fmla="*/ 2147483646 w 3738"/>
                <a:gd name="T95" fmla="*/ 2147483646 h 1153"/>
                <a:gd name="T96" fmla="*/ 2147483646 w 3738"/>
                <a:gd name="T97" fmla="*/ 2147483646 h 115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738"/>
                <a:gd name="T148" fmla="*/ 0 h 1153"/>
                <a:gd name="T149" fmla="*/ 3738 w 3738"/>
                <a:gd name="T150" fmla="*/ 1153 h 115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738" h="1153">
                  <a:moveTo>
                    <a:pt x="318" y="866"/>
                  </a:moveTo>
                  <a:lnTo>
                    <a:pt x="203" y="832"/>
                  </a:lnTo>
                  <a:lnTo>
                    <a:pt x="98" y="832"/>
                  </a:lnTo>
                  <a:lnTo>
                    <a:pt x="12" y="814"/>
                  </a:lnTo>
                  <a:lnTo>
                    <a:pt x="0" y="811"/>
                  </a:lnTo>
                  <a:lnTo>
                    <a:pt x="0" y="674"/>
                  </a:lnTo>
                  <a:lnTo>
                    <a:pt x="16" y="665"/>
                  </a:lnTo>
                  <a:lnTo>
                    <a:pt x="98" y="654"/>
                  </a:lnTo>
                  <a:lnTo>
                    <a:pt x="183" y="407"/>
                  </a:lnTo>
                  <a:lnTo>
                    <a:pt x="244" y="362"/>
                  </a:lnTo>
                  <a:lnTo>
                    <a:pt x="944" y="289"/>
                  </a:lnTo>
                  <a:lnTo>
                    <a:pt x="1164" y="114"/>
                  </a:lnTo>
                  <a:lnTo>
                    <a:pt x="1311" y="13"/>
                  </a:lnTo>
                  <a:lnTo>
                    <a:pt x="1372" y="0"/>
                  </a:lnTo>
                  <a:lnTo>
                    <a:pt x="2210" y="0"/>
                  </a:lnTo>
                  <a:lnTo>
                    <a:pt x="2283" y="28"/>
                  </a:lnTo>
                  <a:lnTo>
                    <a:pt x="2683" y="351"/>
                  </a:lnTo>
                  <a:lnTo>
                    <a:pt x="3432" y="396"/>
                  </a:lnTo>
                  <a:lnTo>
                    <a:pt x="3489" y="411"/>
                  </a:lnTo>
                  <a:lnTo>
                    <a:pt x="3521" y="428"/>
                  </a:lnTo>
                  <a:lnTo>
                    <a:pt x="3546" y="456"/>
                  </a:lnTo>
                  <a:lnTo>
                    <a:pt x="3664" y="668"/>
                  </a:lnTo>
                  <a:lnTo>
                    <a:pt x="3737" y="682"/>
                  </a:lnTo>
                  <a:lnTo>
                    <a:pt x="3737" y="695"/>
                  </a:lnTo>
                  <a:lnTo>
                    <a:pt x="3737" y="796"/>
                  </a:lnTo>
                  <a:lnTo>
                    <a:pt x="3737" y="814"/>
                  </a:lnTo>
                  <a:lnTo>
                    <a:pt x="3676" y="832"/>
                  </a:lnTo>
                  <a:lnTo>
                    <a:pt x="3616" y="866"/>
                  </a:lnTo>
                  <a:lnTo>
                    <a:pt x="3281" y="866"/>
                  </a:lnTo>
                  <a:lnTo>
                    <a:pt x="3281" y="890"/>
                  </a:lnTo>
                  <a:lnTo>
                    <a:pt x="3277" y="918"/>
                  </a:lnTo>
                  <a:lnTo>
                    <a:pt x="3269" y="943"/>
                  </a:lnTo>
                  <a:lnTo>
                    <a:pt x="3266" y="964"/>
                  </a:lnTo>
                  <a:lnTo>
                    <a:pt x="3253" y="988"/>
                  </a:lnTo>
                  <a:lnTo>
                    <a:pt x="3241" y="1009"/>
                  </a:lnTo>
                  <a:lnTo>
                    <a:pt x="3228" y="1033"/>
                  </a:lnTo>
                  <a:lnTo>
                    <a:pt x="3216" y="1050"/>
                  </a:lnTo>
                  <a:lnTo>
                    <a:pt x="3200" y="1068"/>
                  </a:lnTo>
                  <a:lnTo>
                    <a:pt x="3179" y="1086"/>
                  </a:lnTo>
                  <a:lnTo>
                    <a:pt x="3159" y="1099"/>
                  </a:lnTo>
                  <a:lnTo>
                    <a:pt x="3139" y="1114"/>
                  </a:lnTo>
                  <a:lnTo>
                    <a:pt x="3114" y="1124"/>
                  </a:lnTo>
                  <a:lnTo>
                    <a:pt x="3094" y="1134"/>
                  </a:lnTo>
                  <a:lnTo>
                    <a:pt x="3066" y="1144"/>
                  </a:lnTo>
                  <a:lnTo>
                    <a:pt x="3046" y="1148"/>
                  </a:lnTo>
                  <a:lnTo>
                    <a:pt x="3016" y="1152"/>
                  </a:lnTo>
                  <a:lnTo>
                    <a:pt x="2993" y="1152"/>
                  </a:lnTo>
                  <a:lnTo>
                    <a:pt x="2968" y="1152"/>
                  </a:lnTo>
                  <a:lnTo>
                    <a:pt x="2943" y="1148"/>
                  </a:lnTo>
                  <a:lnTo>
                    <a:pt x="2915" y="1144"/>
                  </a:lnTo>
                  <a:lnTo>
                    <a:pt x="2891" y="1134"/>
                  </a:lnTo>
                  <a:lnTo>
                    <a:pt x="2870" y="1124"/>
                  </a:lnTo>
                  <a:lnTo>
                    <a:pt x="2846" y="1114"/>
                  </a:lnTo>
                  <a:lnTo>
                    <a:pt x="2825" y="1099"/>
                  </a:lnTo>
                  <a:lnTo>
                    <a:pt x="2805" y="1086"/>
                  </a:lnTo>
                  <a:lnTo>
                    <a:pt x="2788" y="1068"/>
                  </a:lnTo>
                  <a:lnTo>
                    <a:pt x="2768" y="1050"/>
                  </a:lnTo>
                  <a:lnTo>
                    <a:pt x="2756" y="1033"/>
                  </a:lnTo>
                  <a:lnTo>
                    <a:pt x="2740" y="1009"/>
                  </a:lnTo>
                  <a:lnTo>
                    <a:pt x="2731" y="988"/>
                  </a:lnTo>
                  <a:lnTo>
                    <a:pt x="2720" y="964"/>
                  </a:lnTo>
                  <a:lnTo>
                    <a:pt x="2711" y="943"/>
                  </a:lnTo>
                  <a:lnTo>
                    <a:pt x="2708" y="918"/>
                  </a:lnTo>
                  <a:lnTo>
                    <a:pt x="1136" y="918"/>
                  </a:lnTo>
                  <a:lnTo>
                    <a:pt x="1132" y="943"/>
                  </a:lnTo>
                  <a:lnTo>
                    <a:pt x="1124" y="964"/>
                  </a:lnTo>
                  <a:lnTo>
                    <a:pt x="1115" y="988"/>
                  </a:lnTo>
                  <a:lnTo>
                    <a:pt x="1103" y="1009"/>
                  </a:lnTo>
                  <a:lnTo>
                    <a:pt x="1087" y="1033"/>
                  </a:lnTo>
                  <a:lnTo>
                    <a:pt x="1074" y="1050"/>
                  </a:lnTo>
                  <a:lnTo>
                    <a:pt x="1054" y="1068"/>
                  </a:lnTo>
                  <a:lnTo>
                    <a:pt x="1038" y="1086"/>
                  </a:lnTo>
                  <a:lnTo>
                    <a:pt x="1017" y="1099"/>
                  </a:lnTo>
                  <a:lnTo>
                    <a:pt x="997" y="1114"/>
                  </a:lnTo>
                  <a:lnTo>
                    <a:pt x="973" y="1124"/>
                  </a:lnTo>
                  <a:lnTo>
                    <a:pt x="952" y="1134"/>
                  </a:lnTo>
                  <a:lnTo>
                    <a:pt x="928" y="1144"/>
                  </a:lnTo>
                  <a:lnTo>
                    <a:pt x="904" y="1148"/>
                  </a:lnTo>
                  <a:lnTo>
                    <a:pt x="879" y="1152"/>
                  </a:lnTo>
                  <a:lnTo>
                    <a:pt x="851" y="1152"/>
                  </a:lnTo>
                  <a:lnTo>
                    <a:pt x="826" y="1152"/>
                  </a:lnTo>
                  <a:lnTo>
                    <a:pt x="802" y="1148"/>
                  </a:lnTo>
                  <a:lnTo>
                    <a:pt x="777" y="1144"/>
                  </a:lnTo>
                  <a:lnTo>
                    <a:pt x="753" y="1134"/>
                  </a:lnTo>
                  <a:lnTo>
                    <a:pt x="729" y="1124"/>
                  </a:lnTo>
                  <a:lnTo>
                    <a:pt x="708" y="1114"/>
                  </a:lnTo>
                  <a:lnTo>
                    <a:pt x="684" y="1099"/>
                  </a:lnTo>
                  <a:lnTo>
                    <a:pt x="667" y="1086"/>
                  </a:lnTo>
                  <a:lnTo>
                    <a:pt x="647" y="1068"/>
                  </a:lnTo>
                  <a:lnTo>
                    <a:pt x="631" y="1050"/>
                  </a:lnTo>
                  <a:lnTo>
                    <a:pt x="614" y="1033"/>
                  </a:lnTo>
                  <a:lnTo>
                    <a:pt x="602" y="1009"/>
                  </a:lnTo>
                  <a:lnTo>
                    <a:pt x="590" y="988"/>
                  </a:lnTo>
                  <a:lnTo>
                    <a:pt x="578" y="964"/>
                  </a:lnTo>
                  <a:lnTo>
                    <a:pt x="574" y="943"/>
                  </a:lnTo>
                  <a:lnTo>
                    <a:pt x="566" y="918"/>
                  </a:lnTo>
                  <a:lnTo>
                    <a:pt x="566" y="890"/>
                  </a:lnTo>
                  <a:lnTo>
                    <a:pt x="561" y="866"/>
                  </a:lnTo>
                  <a:lnTo>
                    <a:pt x="318" y="866"/>
                  </a:lnTo>
                </a:path>
              </a:pathLst>
            </a:custGeom>
            <a:solidFill>
              <a:srgbClr val="8CF4EA"/>
            </a:solidFill>
            <a:ln>
              <a:noFill/>
            </a:ln>
            <a:extLst>
              <a:ext uri="{91240B29-F687-4F45-9708-019B960494DF}">
                <a14:hiddenLine xmlns:a14="http://schemas.microsoft.com/office/drawing/2010/main" w="12700" cap="rnd">
                  <a:solidFill>
                    <a:srgbClr val="000000"/>
                  </a:solidFill>
                  <a:round/>
                  <a:headEnd/>
                  <a:tailEnd/>
                </a14:hiddenLine>
              </a:ext>
            </a:extLst>
          </p:spPr>
          <p:txBody>
            <a:bodyPr/>
            <a:lstStyle/>
            <a:p>
              <a:endParaRPr lang="en-US"/>
            </a:p>
          </p:txBody>
        </p:sp>
        <p:sp>
          <p:nvSpPr>
            <p:cNvPr id="36867" name="Rectangle 3">
              <a:extLst>
                <a:ext uri="{FF2B5EF4-FFF2-40B4-BE49-F238E27FC236}">
                  <a16:creationId xmlns:a16="http://schemas.microsoft.com/office/drawing/2014/main" id="{94C156C4-BC35-D94C-9C5D-901E5D41813C}"/>
                </a:ext>
              </a:extLst>
            </p:cNvPr>
            <p:cNvSpPr>
              <a:spLocks noChangeArrowheads="1"/>
            </p:cNvSpPr>
            <p:nvPr/>
          </p:nvSpPr>
          <p:spPr bwMode="auto">
            <a:xfrm>
              <a:off x="762000" y="3581400"/>
              <a:ext cx="1784350" cy="425450"/>
            </a:xfrm>
            <a:prstGeom prst="rect">
              <a:avLst/>
            </a:prstGeom>
            <a:solidFill>
              <a:schemeClr val="bg2"/>
            </a:solidFill>
            <a:ln w="12700">
              <a:no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600" i="1" dirty="0">
                  <a:solidFill>
                    <a:srgbClr val="FFFFFF"/>
                  </a:solidFill>
                </a:rPr>
                <a:t>Information From</a:t>
              </a:r>
            </a:p>
            <a:p>
              <a:pPr algn="ctr" eaLnBrk="1" hangingPunct="1">
                <a:spcBef>
                  <a:spcPct val="0"/>
                </a:spcBef>
                <a:buFontTx/>
                <a:buNone/>
              </a:pPr>
              <a:r>
                <a:rPr lang="en-US" altLang="en-US" sz="1600" i="1" dirty="0">
                  <a:solidFill>
                    <a:srgbClr val="FFFFFF"/>
                  </a:solidFill>
                </a:rPr>
                <a:t>Front Lines</a:t>
              </a:r>
            </a:p>
          </p:txBody>
        </p:sp>
        <p:sp>
          <p:nvSpPr>
            <p:cNvPr id="36868" name="Rectangle 4">
              <a:extLst>
                <a:ext uri="{FF2B5EF4-FFF2-40B4-BE49-F238E27FC236}">
                  <a16:creationId xmlns:a16="http://schemas.microsoft.com/office/drawing/2014/main" id="{4D47B3E5-B891-4B4A-8510-94F83DE75C90}"/>
                </a:ext>
              </a:extLst>
            </p:cNvPr>
            <p:cNvSpPr>
              <a:spLocks noChangeArrowheads="1"/>
            </p:cNvSpPr>
            <p:nvPr/>
          </p:nvSpPr>
          <p:spPr bwMode="auto">
            <a:xfrm>
              <a:off x="4191000" y="3328352"/>
              <a:ext cx="1270000" cy="646113"/>
            </a:xfrm>
            <a:prstGeom prst="rect">
              <a:avLst/>
            </a:prstGeom>
            <a:solidFill>
              <a:schemeClr val="bg2"/>
            </a:solidFill>
            <a:ln w="12700">
              <a:noFill/>
              <a:miter lim="800000"/>
              <a:headEnd/>
              <a:tailEnd/>
            </a:ln>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solidFill>
                  <a:srgbClr val="000000"/>
                </a:solidFill>
              </a:endParaRPr>
            </a:p>
          </p:txBody>
        </p:sp>
        <p:sp>
          <p:nvSpPr>
            <p:cNvPr id="36869" name="Line 5">
              <a:extLst>
                <a:ext uri="{FF2B5EF4-FFF2-40B4-BE49-F238E27FC236}">
                  <a16:creationId xmlns:a16="http://schemas.microsoft.com/office/drawing/2014/main" id="{98622E28-8097-A841-9F3D-ED50433D34BE}"/>
                </a:ext>
              </a:extLst>
            </p:cNvPr>
            <p:cNvSpPr>
              <a:spLocks noChangeShapeType="1"/>
            </p:cNvSpPr>
            <p:nvPr/>
          </p:nvSpPr>
          <p:spPr bwMode="auto">
            <a:xfrm>
              <a:off x="2546350" y="3839844"/>
              <a:ext cx="1631950" cy="1"/>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875" name="Text Box 11">
              <a:extLst>
                <a:ext uri="{FF2B5EF4-FFF2-40B4-BE49-F238E27FC236}">
                  <a16:creationId xmlns:a16="http://schemas.microsoft.com/office/drawing/2014/main" id="{60BD27FE-F56F-8E4F-81C6-236457593EBB}"/>
                </a:ext>
              </a:extLst>
            </p:cNvPr>
            <p:cNvSpPr txBox="1">
              <a:spLocks noChangeArrowheads="1"/>
            </p:cNvSpPr>
            <p:nvPr/>
          </p:nvSpPr>
          <p:spPr bwMode="auto">
            <a:xfrm>
              <a:off x="1981200" y="2971800"/>
              <a:ext cx="22415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i="1" dirty="0">
                  <a:solidFill>
                    <a:srgbClr val="000000"/>
                  </a:solidFill>
                </a:rPr>
                <a:t>System Think</a:t>
              </a:r>
            </a:p>
            <a:p>
              <a:pPr eaLnBrk="1" hangingPunct="1">
                <a:spcBef>
                  <a:spcPct val="0"/>
                </a:spcBef>
                <a:buFontTx/>
                <a:buNone/>
              </a:pPr>
              <a:r>
                <a:rPr lang="en-US" altLang="en-US" sz="2400" i="1" dirty="0">
                  <a:solidFill>
                    <a:srgbClr val="000000"/>
                  </a:solidFill>
                </a:rPr>
                <a:t>        Process</a:t>
              </a:r>
            </a:p>
          </p:txBody>
        </p:sp>
      </p:grpSp>
      <p:sp>
        <p:nvSpPr>
          <p:cNvPr id="210956" name="Text Box 12">
            <a:extLst>
              <a:ext uri="{FF2B5EF4-FFF2-40B4-BE49-F238E27FC236}">
                <a16:creationId xmlns:a16="http://schemas.microsoft.com/office/drawing/2014/main" id="{246B19A4-BA75-0742-B5A9-B168667BDE69}"/>
              </a:ext>
            </a:extLst>
          </p:cNvPr>
          <p:cNvSpPr txBox="1">
            <a:spLocks noChangeArrowheads="1"/>
          </p:cNvSpPr>
          <p:nvPr/>
        </p:nvSpPr>
        <p:spPr bwMode="auto">
          <a:xfrm>
            <a:off x="6934200" y="3276600"/>
            <a:ext cx="736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i="1" dirty="0">
                <a:solidFill>
                  <a:schemeClr val="bg1"/>
                </a:solidFill>
              </a:rPr>
              <a:t>AND</a:t>
            </a:r>
          </a:p>
        </p:txBody>
      </p:sp>
      <p:sp>
        <p:nvSpPr>
          <p:cNvPr id="210957" name="Text Box 13">
            <a:extLst>
              <a:ext uri="{FF2B5EF4-FFF2-40B4-BE49-F238E27FC236}">
                <a16:creationId xmlns:a16="http://schemas.microsoft.com/office/drawing/2014/main" id="{D6869C0C-B45A-EF42-80A2-DA286D42D614}"/>
              </a:ext>
            </a:extLst>
          </p:cNvPr>
          <p:cNvSpPr txBox="1">
            <a:spLocks noChangeArrowheads="1"/>
          </p:cNvSpPr>
          <p:nvPr/>
        </p:nvSpPr>
        <p:spPr bwMode="auto">
          <a:xfrm>
            <a:off x="6629400" y="3810000"/>
            <a:ext cx="224155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400" dirty="0">
                <a:solidFill>
                  <a:schemeClr val="bg1"/>
                </a:solidFill>
              </a:rPr>
              <a:t>Improved</a:t>
            </a:r>
          </a:p>
          <a:p>
            <a:pPr eaLnBrk="1" hangingPunct="1">
              <a:spcBef>
                <a:spcPct val="0"/>
              </a:spcBef>
              <a:buFontTx/>
              <a:buNone/>
            </a:pPr>
            <a:r>
              <a:rPr lang="en-US" altLang="en-US" sz="2800" i="1" u="sng" dirty="0">
                <a:solidFill>
                  <a:srgbClr val="C00000"/>
                </a:solidFill>
              </a:rPr>
              <a:t>Productivity</a:t>
            </a:r>
          </a:p>
        </p:txBody>
      </p:sp>
      <p:sp>
        <p:nvSpPr>
          <p:cNvPr id="2" name="Date Placeholder 1">
            <a:extLst>
              <a:ext uri="{FF2B5EF4-FFF2-40B4-BE49-F238E27FC236}">
                <a16:creationId xmlns:a16="http://schemas.microsoft.com/office/drawing/2014/main" id="{C46F881B-0CA1-3949-B646-5B5DE47ED222}"/>
              </a:ext>
            </a:extLst>
          </p:cNvPr>
          <p:cNvSpPr>
            <a:spLocks noGrp="1"/>
          </p:cNvSpPr>
          <p:nvPr>
            <p:ph type="dt" sz="half" idx="10"/>
          </p:nvPr>
        </p:nvSpPr>
        <p:spPr/>
        <p:txBody>
          <a:bodyPr/>
          <a:lstStyle/>
          <a:p>
            <a:r>
              <a:rPr lang="en-US">
                <a:solidFill>
                  <a:schemeClr val="bg1"/>
                </a:solidFill>
              </a:rPr>
              <a:t>December 14, 2021</a:t>
            </a:r>
            <a:endParaRPr lang="en-US" dirty="0">
              <a:solidFill>
                <a:schemeClr val="bg1"/>
              </a:solidFill>
            </a:endParaRPr>
          </a:p>
        </p:txBody>
      </p:sp>
      <p:sp>
        <p:nvSpPr>
          <p:cNvPr id="3" name="Footer Placeholder 2">
            <a:extLst>
              <a:ext uri="{FF2B5EF4-FFF2-40B4-BE49-F238E27FC236}">
                <a16:creationId xmlns:a16="http://schemas.microsoft.com/office/drawing/2014/main" id="{B4BB6FF5-478C-2545-A6F1-A78659B3E6FF}"/>
              </a:ext>
            </a:extLst>
          </p:cNvPr>
          <p:cNvSpPr>
            <a:spLocks noGrp="1"/>
          </p:cNvSpPr>
          <p:nvPr>
            <p:ph type="ftr" sz="quarter" idx="11"/>
          </p:nvPr>
        </p:nvSpPr>
        <p:spPr/>
        <p:txBody>
          <a:bodyPr/>
          <a:lstStyle/>
          <a:p>
            <a:r>
              <a:rPr lang="en-US" dirty="0">
                <a:solidFill>
                  <a:schemeClr val="bg1"/>
                </a:solidFill>
              </a:rPr>
              <a:t>Hart Solutions LLC</a:t>
            </a:r>
          </a:p>
        </p:txBody>
      </p:sp>
      <p:sp>
        <p:nvSpPr>
          <p:cNvPr id="4" name="Slide Number Placeholder 3">
            <a:extLst>
              <a:ext uri="{FF2B5EF4-FFF2-40B4-BE49-F238E27FC236}">
                <a16:creationId xmlns:a16="http://schemas.microsoft.com/office/drawing/2014/main" id="{270C2F2D-CB05-0B4F-96E0-50C17A4F5BBC}"/>
              </a:ext>
            </a:extLst>
          </p:cNvPr>
          <p:cNvSpPr>
            <a:spLocks noGrp="1"/>
          </p:cNvSpPr>
          <p:nvPr>
            <p:ph type="sldNum" sz="quarter" idx="12"/>
          </p:nvPr>
        </p:nvSpPr>
        <p:spPr/>
        <p:txBody>
          <a:bodyPr/>
          <a:lstStyle/>
          <a:p>
            <a:fld id="{9E26D2AB-0C90-4CEA-9760-4FB00DC6094F}" type="slidenum">
              <a:rPr lang="en-US" smtClean="0">
                <a:solidFill>
                  <a:schemeClr val="bg1"/>
                </a:solidFill>
              </a:rPr>
              <a:t>4</a:t>
            </a:fld>
            <a:endParaRPr lang="en-US" dirty="0">
              <a:solidFill>
                <a:schemeClr val="bg1"/>
              </a:solidFill>
            </a:endParaRPr>
          </a:p>
        </p:txBody>
      </p:sp>
    </p:spTree>
    <p:extLst>
      <p:ext uri="{BB962C8B-B14F-4D97-AF65-F5344CB8AC3E}">
        <p14:creationId xmlns:p14="http://schemas.microsoft.com/office/powerpoint/2010/main" val="382710216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10956"/>
                                        </p:tgtEl>
                                        <p:attrNameLst>
                                          <p:attrName>style.visibility</p:attrName>
                                        </p:attrNameLst>
                                      </p:cBhvr>
                                      <p:to>
                                        <p:strVal val="visible"/>
                                      </p:to>
                                    </p:set>
                                    <p:anim calcmode="lin" valueType="num">
                                      <p:cBhvr>
                                        <p:cTn id="7" dur="1000" fill="hold"/>
                                        <p:tgtEl>
                                          <p:spTgt spid="210956"/>
                                        </p:tgtEl>
                                        <p:attrNameLst>
                                          <p:attrName>ppt_w</p:attrName>
                                        </p:attrNameLst>
                                      </p:cBhvr>
                                      <p:tavLst>
                                        <p:tav tm="0">
                                          <p:val>
                                            <p:fltVal val="0"/>
                                          </p:val>
                                        </p:tav>
                                        <p:tav tm="100000">
                                          <p:val>
                                            <p:strVal val="#ppt_w"/>
                                          </p:val>
                                        </p:tav>
                                      </p:tavLst>
                                    </p:anim>
                                    <p:anim calcmode="lin" valueType="num">
                                      <p:cBhvr>
                                        <p:cTn id="8" dur="1000" fill="hold"/>
                                        <p:tgtEl>
                                          <p:spTgt spid="210956"/>
                                        </p:tgtEl>
                                        <p:attrNameLst>
                                          <p:attrName>ppt_h</p:attrName>
                                        </p:attrNameLst>
                                      </p:cBhvr>
                                      <p:tavLst>
                                        <p:tav tm="0">
                                          <p:val>
                                            <p:fltVal val="0"/>
                                          </p:val>
                                        </p:tav>
                                        <p:tav tm="100000">
                                          <p:val>
                                            <p:strVal val="#ppt_h"/>
                                          </p:val>
                                        </p:tav>
                                      </p:tavLst>
                                    </p:anim>
                                    <p:animEffect transition="in" filter="fade">
                                      <p:cBhvr>
                                        <p:cTn id="9" dur="1000"/>
                                        <p:tgtEl>
                                          <p:spTgt spid="21095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10957"/>
                                        </p:tgtEl>
                                        <p:attrNameLst>
                                          <p:attrName>style.visibility</p:attrName>
                                        </p:attrNameLst>
                                      </p:cBhvr>
                                      <p:to>
                                        <p:strVal val="visible"/>
                                      </p:to>
                                    </p:set>
                                    <p:anim calcmode="lin" valueType="num">
                                      <p:cBhvr additive="base">
                                        <p:cTn id="14" dur="1000" fill="hold"/>
                                        <p:tgtEl>
                                          <p:spTgt spid="210957"/>
                                        </p:tgtEl>
                                        <p:attrNameLst>
                                          <p:attrName>ppt_x</p:attrName>
                                        </p:attrNameLst>
                                      </p:cBhvr>
                                      <p:tavLst>
                                        <p:tav tm="0">
                                          <p:val>
                                            <p:strVal val="#ppt_x"/>
                                          </p:val>
                                        </p:tav>
                                        <p:tav tm="100000">
                                          <p:val>
                                            <p:strVal val="#ppt_x"/>
                                          </p:val>
                                        </p:tav>
                                      </p:tavLst>
                                    </p:anim>
                                    <p:anim calcmode="lin" valueType="num">
                                      <p:cBhvr additive="base">
                                        <p:cTn id="15" dur="1000" fill="hold"/>
                                        <p:tgtEl>
                                          <p:spTgt spid="2109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56" grpId="0"/>
      <p:bldP spid="21095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0E6F2923-D1A9-524A-9684-0CF841B433AA}"/>
              </a:ext>
            </a:extLst>
          </p:cNvPr>
          <p:cNvSpPr>
            <a:spLocks noChangeArrowheads="1"/>
          </p:cNvSpPr>
          <p:nvPr/>
        </p:nvSpPr>
        <p:spPr bwMode="auto">
          <a:xfrm>
            <a:off x="708407" y="1077399"/>
            <a:ext cx="4318000" cy="2798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a:spcBef>
                <a:spcPct val="0"/>
              </a:spcBef>
              <a:buFont typeface="Apple Symbols" panose="02000000000000000000" pitchFamily="2" charset="-79"/>
              <a:buChar char="⎼"/>
            </a:pPr>
            <a:r>
              <a:rPr lang="en-US" altLang="en-US" sz="2800" dirty="0">
                <a:solidFill>
                  <a:schemeClr val="bg1"/>
                </a:solidFill>
              </a:rPr>
              <a:t>More System</a:t>
            </a:r>
          </a:p>
          <a:p>
            <a:pPr>
              <a:spcBef>
                <a:spcPct val="0"/>
              </a:spcBef>
              <a:buNone/>
            </a:pPr>
            <a:r>
              <a:rPr lang="en-US" altLang="en-US" sz="2800" i="1" dirty="0">
                <a:solidFill>
                  <a:schemeClr val="bg1"/>
                </a:solidFill>
              </a:rPr>
              <a:t>     </a:t>
            </a:r>
            <a:r>
              <a:rPr lang="en-US" altLang="en-US" sz="2800" i="1" dirty="0">
                <a:solidFill>
                  <a:srgbClr val="C00000"/>
                </a:solidFill>
              </a:rPr>
              <a:t>interdependencies</a:t>
            </a:r>
          </a:p>
          <a:p>
            <a:pPr marL="800100" lvl="1" indent="-342900">
              <a:spcBef>
                <a:spcPct val="0"/>
              </a:spcBef>
              <a:buFont typeface="Arial" panose="020B0604020202020204" pitchFamily="34" charset="0"/>
              <a:buChar char="•"/>
            </a:pPr>
            <a:r>
              <a:rPr lang="en-US" altLang="en-US" sz="2400" dirty="0">
                <a:solidFill>
                  <a:schemeClr val="bg1"/>
                </a:solidFill>
              </a:rPr>
              <a:t>Large, complex, interactive system</a:t>
            </a:r>
          </a:p>
          <a:p>
            <a:pPr marL="800100" lvl="1" indent="-342900">
              <a:spcBef>
                <a:spcPct val="0"/>
              </a:spcBef>
              <a:buFont typeface="Arial" panose="020B0604020202020204" pitchFamily="34" charset="0"/>
              <a:buChar char="•"/>
            </a:pPr>
            <a:r>
              <a:rPr lang="en-US" altLang="en-US" sz="2400" dirty="0">
                <a:solidFill>
                  <a:schemeClr val="bg1"/>
                </a:solidFill>
              </a:rPr>
              <a:t>Often tightly coupled</a:t>
            </a:r>
          </a:p>
          <a:p>
            <a:pPr marL="800100" lvl="1" indent="-342900">
              <a:spcBef>
                <a:spcPct val="0"/>
              </a:spcBef>
              <a:buFont typeface="Arial" panose="020B0604020202020204" pitchFamily="34" charset="0"/>
              <a:buChar char="•"/>
            </a:pPr>
            <a:r>
              <a:rPr lang="en-US" altLang="en-US" sz="2400" dirty="0">
                <a:solidFill>
                  <a:schemeClr val="bg1"/>
                </a:solidFill>
              </a:rPr>
              <a:t>Hi-tech components</a:t>
            </a:r>
          </a:p>
          <a:p>
            <a:pPr marL="800100" lvl="1" indent="-342900">
              <a:spcBef>
                <a:spcPct val="0"/>
              </a:spcBef>
              <a:buFont typeface="Arial" panose="020B0604020202020204" pitchFamily="34" charset="0"/>
              <a:buChar char="•"/>
            </a:pPr>
            <a:r>
              <a:rPr lang="en-US" altLang="en-US" sz="2400" dirty="0">
                <a:solidFill>
                  <a:schemeClr val="bg1"/>
                </a:solidFill>
              </a:rPr>
              <a:t>Continuous innovation</a:t>
            </a:r>
          </a:p>
        </p:txBody>
      </p:sp>
      <p:sp>
        <p:nvSpPr>
          <p:cNvPr id="43011" name="Rectangle 3">
            <a:extLst>
              <a:ext uri="{FF2B5EF4-FFF2-40B4-BE49-F238E27FC236}">
                <a16:creationId xmlns:a16="http://schemas.microsoft.com/office/drawing/2014/main" id="{B1DFEE5C-777F-6143-85E8-9B35C763EB7A}"/>
              </a:ext>
            </a:extLst>
          </p:cNvPr>
          <p:cNvSpPr>
            <a:spLocks noChangeArrowheads="1"/>
          </p:cNvSpPr>
          <p:nvPr/>
        </p:nvSpPr>
        <p:spPr bwMode="auto">
          <a:xfrm>
            <a:off x="152400" y="-152400"/>
            <a:ext cx="86741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The Challenge:  Increasing Complexity</a:t>
            </a:r>
          </a:p>
        </p:txBody>
      </p:sp>
      <p:grpSp>
        <p:nvGrpSpPr>
          <p:cNvPr id="43012" name="Group 4">
            <a:extLst>
              <a:ext uri="{FF2B5EF4-FFF2-40B4-BE49-F238E27FC236}">
                <a16:creationId xmlns:a16="http://schemas.microsoft.com/office/drawing/2014/main" id="{D94DC11B-1C17-C242-9CB8-6BC8011B3AF8}"/>
              </a:ext>
            </a:extLst>
          </p:cNvPr>
          <p:cNvGrpSpPr>
            <a:grpSpLocks/>
          </p:cNvGrpSpPr>
          <p:nvPr/>
        </p:nvGrpSpPr>
        <p:grpSpPr bwMode="auto">
          <a:xfrm>
            <a:off x="5029200" y="1447800"/>
            <a:ext cx="3489325" cy="3417888"/>
            <a:chOff x="3024" y="1152"/>
            <a:chExt cx="2198" cy="2153"/>
          </a:xfrm>
        </p:grpSpPr>
        <p:sp>
          <p:nvSpPr>
            <p:cNvPr id="43027" name="Oval 5">
              <a:extLst>
                <a:ext uri="{FF2B5EF4-FFF2-40B4-BE49-F238E27FC236}">
                  <a16:creationId xmlns:a16="http://schemas.microsoft.com/office/drawing/2014/main" id="{5B91EB55-AC57-C448-9B90-A5CBA1A73249}"/>
                </a:ext>
              </a:extLst>
            </p:cNvPr>
            <p:cNvSpPr>
              <a:spLocks noChangeArrowheads="1"/>
            </p:cNvSpPr>
            <p:nvPr/>
          </p:nvSpPr>
          <p:spPr bwMode="auto">
            <a:xfrm>
              <a:off x="3072" y="1344"/>
              <a:ext cx="1190"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3028" name="Oval 6">
              <a:extLst>
                <a:ext uri="{FF2B5EF4-FFF2-40B4-BE49-F238E27FC236}">
                  <a16:creationId xmlns:a16="http://schemas.microsoft.com/office/drawing/2014/main" id="{BDEE9286-1823-1345-A18E-7E8DA68A3C21}"/>
                </a:ext>
              </a:extLst>
            </p:cNvPr>
            <p:cNvSpPr>
              <a:spLocks noChangeArrowheads="1"/>
            </p:cNvSpPr>
            <p:nvPr/>
          </p:nvSpPr>
          <p:spPr bwMode="auto">
            <a:xfrm>
              <a:off x="4032" y="1824"/>
              <a:ext cx="1190"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3029" name="Oval 7">
              <a:extLst>
                <a:ext uri="{FF2B5EF4-FFF2-40B4-BE49-F238E27FC236}">
                  <a16:creationId xmlns:a16="http://schemas.microsoft.com/office/drawing/2014/main" id="{C7EE8AC5-4DE1-FE4A-BE8A-A74240C36E34}"/>
                </a:ext>
              </a:extLst>
            </p:cNvPr>
            <p:cNvSpPr>
              <a:spLocks noChangeArrowheads="1"/>
            </p:cNvSpPr>
            <p:nvPr/>
          </p:nvSpPr>
          <p:spPr bwMode="auto">
            <a:xfrm>
              <a:off x="3792" y="2160"/>
              <a:ext cx="1191"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3030" name="Oval 8">
              <a:extLst>
                <a:ext uri="{FF2B5EF4-FFF2-40B4-BE49-F238E27FC236}">
                  <a16:creationId xmlns:a16="http://schemas.microsoft.com/office/drawing/2014/main" id="{5F64863F-0432-0346-977F-C0533BB52A26}"/>
                </a:ext>
              </a:extLst>
            </p:cNvPr>
            <p:cNvSpPr>
              <a:spLocks noChangeArrowheads="1"/>
            </p:cNvSpPr>
            <p:nvPr/>
          </p:nvSpPr>
          <p:spPr bwMode="auto">
            <a:xfrm>
              <a:off x="3504" y="1152"/>
              <a:ext cx="1190"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3031" name="Oval 9">
              <a:extLst>
                <a:ext uri="{FF2B5EF4-FFF2-40B4-BE49-F238E27FC236}">
                  <a16:creationId xmlns:a16="http://schemas.microsoft.com/office/drawing/2014/main" id="{DD92E338-C0E3-8440-BF20-5BE7EBB410F4}"/>
                </a:ext>
              </a:extLst>
            </p:cNvPr>
            <p:cNvSpPr>
              <a:spLocks noChangeArrowheads="1"/>
            </p:cNvSpPr>
            <p:nvPr/>
          </p:nvSpPr>
          <p:spPr bwMode="auto">
            <a:xfrm>
              <a:off x="3024" y="1824"/>
              <a:ext cx="1190"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3032" name="Oval 10">
              <a:extLst>
                <a:ext uri="{FF2B5EF4-FFF2-40B4-BE49-F238E27FC236}">
                  <a16:creationId xmlns:a16="http://schemas.microsoft.com/office/drawing/2014/main" id="{4A435A62-D962-1848-B14F-26D8C822722F}"/>
                </a:ext>
              </a:extLst>
            </p:cNvPr>
            <p:cNvSpPr>
              <a:spLocks noChangeArrowheads="1"/>
            </p:cNvSpPr>
            <p:nvPr/>
          </p:nvSpPr>
          <p:spPr bwMode="auto">
            <a:xfrm>
              <a:off x="3984" y="1392"/>
              <a:ext cx="1190"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3033" name="Oval 11">
              <a:extLst>
                <a:ext uri="{FF2B5EF4-FFF2-40B4-BE49-F238E27FC236}">
                  <a16:creationId xmlns:a16="http://schemas.microsoft.com/office/drawing/2014/main" id="{85DEDED5-63F3-9B4E-844F-168FE0773022}"/>
                </a:ext>
              </a:extLst>
            </p:cNvPr>
            <p:cNvSpPr>
              <a:spLocks noChangeArrowheads="1"/>
            </p:cNvSpPr>
            <p:nvPr/>
          </p:nvSpPr>
          <p:spPr bwMode="auto">
            <a:xfrm>
              <a:off x="3216" y="2160"/>
              <a:ext cx="1191" cy="1145"/>
            </a:xfrm>
            <a:prstGeom prst="ellipse">
              <a:avLst/>
            </a:prstGeom>
            <a:noFill/>
            <a:ln w="127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43013" name="Group 12">
            <a:extLst>
              <a:ext uri="{FF2B5EF4-FFF2-40B4-BE49-F238E27FC236}">
                <a16:creationId xmlns:a16="http://schemas.microsoft.com/office/drawing/2014/main" id="{164E6432-C136-7C4D-9A1B-323E71E97E37}"/>
              </a:ext>
            </a:extLst>
          </p:cNvPr>
          <p:cNvGrpSpPr>
            <a:grpSpLocks/>
          </p:cNvGrpSpPr>
          <p:nvPr/>
        </p:nvGrpSpPr>
        <p:grpSpPr bwMode="auto">
          <a:xfrm>
            <a:off x="5099050" y="1981200"/>
            <a:ext cx="3414713" cy="2390775"/>
            <a:chOff x="3116" y="1248"/>
            <a:chExt cx="2151" cy="1506"/>
          </a:xfrm>
        </p:grpSpPr>
        <p:sp>
          <p:nvSpPr>
            <p:cNvPr id="43020" name="Rectangle 13">
              <a:extLst>
                <a:ext uri="{FF2B5EF4-FFF2-40B4-BE49-F238E27FC236}">
                  <a16:creationId xmlns:a16="http://schemas.microsoft.com/office/drawing/2014/main" id="{A9B52650-A913-134E-BC9E-A86E30ADAA76}"/>
                </a:ext>
              </a:extLst>
            </p:cNvPr>
            <p:cNvSpPr>
              <a:spLocks noChangeArrowheads="1"/>
            </p:cNvSpPr>
            <p:nvPr/>
          </p:nvSpPr>
          <p:spPr bwMode="auto">
            <a:xfrm>
              <a:off x="3888" y="2352"/>
              <a:ext cx="1073"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INVESTIGATOR</a:t>
              </a:r>
            </a:p>
          </p:txBody>
        </p:sp>
        <p:sp>
          <p:nvSpPr>
            <p:cNvPr id="43021" name="Rectangle 14">
              <a:extLst>
                <a:ext uri="{FF2B5EF4-FFF2-40B4-BE49-F238E27FC236}">
                  <a16:creationId xmlns:a16="http://schemas.microsoft.com/office/drawing/2014/main" id="{25ADABF6-9719-A74D-8B10-0C51169E9A72}"/>
                </a:ext>
              </a:extLst>
            </p:cNvPr>
            <p:cNvSpPr>
              <a:spLocks noChangeArrowheads="1"/>
            </p:cNvSpPr>
            <p:nvPr/>
          </p:nvSpPr>
          <p:spPr bwMode="auto">
            <a:xfrm>
              <a:off x="3741" y="1248"/>
              <a:ext cx="71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AIRLINES</a:t>
              </a:r>
            </a:p>
          </p:txBody>
        </p:sp>
        <p:sp>
          <p:nvSpPr>
            <p:cNvPr id="43022" name="Rectangle 15">
              <a:extLst>
                <a:ext uri="{FF2B5EF4-FFF2-40B4-BE49-F238E27FC236}">
                  <a16:creationId xmlns:a16="http://schemas.microsoft.com/office/drawing/2014/main" id="{B473413E-E1A8-8344-B1B1-1E3E9197C062}"/>
                </a:ext>
              </a:extLst>
            </p:cNvPr>
            <p:cNvSpPr>
              <a:spLocks noChangeArrowheads="1"/>
            </p:cNvSpPr>
            <p:nvPr/>
          </p:nvSpPr>
          <p:spPr bwMode="auto">
            <a:xfrm>
              <a:off x="3216" y="1536"/>
              <a:ext cx="85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PILOTS</a:t>
              </a:r>
            </a:p>
          </p:txBody>
        </p:sp>
        <p:sp>
          <p:nvSpPr>
            <p:cNvPr id="43023" name="Rectangle 16">
              <a:extLst>
                <a:ext uri="{FF2B5EF4-FFF2-40B4-BE49-F238E27FC236}">
                  <a16:creationId xmlns:a16="http://schemas.microsoft.com/office/drawing/2014/main" id="{AFB3E71C-411E-3A4E-87A3-0F3F03D3F0BF}"/>
                </a:ext>
              </a:extLst>
            </p:cNvPr>
            <p:cNvSpPr>
              <a:spLocks noChangeArrowheads="1"/>
            </p:cNvSpPr>
            <p:nvPr/>
          </p:nvSpPr>
          <p:spPr bwMode="auto">
            <a:xfrm>
              <a:off x="3312" y="2544"/>
              <a:ext cx="96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REGULATOR</a:t>
              </a:r>
            </a:p>
          </p:txBody>
        </p:sp>
        <p:sp>
          <p:nvSpPr>
            <p:cNvPr id="43024" name="Rectangle 17">
              <a:extLst>
                <a:ext uri="{FF2B5EF4-FFF2-40B4-BE49-F238E27FC236}">
                  <a16:creationId xmlns:a16="http://schemas.microsoft.com/office/drawing/2014/main" id="{F346CE89-2F55-184B-9FB2-970D9A54BF63}"/>
                </a:ext>
              </a:extLst>
            </p:cNvPr>
            <p:cNvSpPr>
              <a:spLocks noChangeArrowheads="1"/>
            </p:cNvSpPr>
            <p:nvPr/>
          </p:nvSpPr>
          <p:spPr bwMode="auto">
            <a:xfrm>
              <a:off x="4027" y="1584"/>
              <a:ext cx="10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CONTROLLERS</a:t>
              </a:r>
            </a:p>
          </p:txBody>
        </p:sp>
        <p:sp>
          <p:nvSpPr>
            <p:cNvPr id="43025" name="Rectangle 18">
              <a:extLst>
                <a:ext uri="{FF2B5EF4-FFF2-40B4-BE49-F238E27FC236}">
                  <a16:creationId xmlns:a16="http://schemas.microsoft.com/office/drawing/2014/main" id="{17D90709-9937-934E-845C-CB02C3CA8952}"/>
                </a:ext>
              </a:extLst>
            </p:cNvPr>
            <p:cNvSpPr>
              <a:spLocks noChangeArrowheads="1"/>
            </p:cNvSpPr>
            <p:nvPr/>
          </p:nvSpPr>
          <p:spPr bwMode="auto">
            <a:xfrm>
              <a:off x="3116" y="2112"/>
              <a:ext cx="89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MECHANICS</a:t>
              </a:r>
            </a:p>
          </p:txBody>
        </p:sp>
        <p:sp>
          <p:nvSpPr>
            <p:cNvPr id="43026" name="Rectangle 19">
              <a:extLst>
                <a:ext uri="{FF2B5EF4-FFF2-40B4-BE49-F238E27FC236}">
                  <a16:creationId xmlns:a16="http://schemas.microsoft.com/office/drawing/2014/main" id="{307B8DA2-5309-3843-94D5-2AE2F337F813}"/>
                </a:ext>
              </a:extLst>
            </p:cNvPr>
            <p:cNvSpPr>
              <a:spLocks noChangeArrowheads="1"/>
            </p:cNvSpPr>
            <p:nvPr/>
          </p:nvSpPr>
          <p:spPr bwMode="auto">
            <a:xfrm>
              <a:off x="3984" y="2112"/>
              <a:ext cx="1283"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1600" b="1" dirty="0">
                  <a:solidFill>
                    <a:schemeClr val="bg1"/>
                  </a:solidFill>
                </a:rPr>
                <a:t>MANUFACTURERS</a:t>
              </a:r>
            </a:p>
          </p:txBody>
        </p:sp>
      </p:grpSp>
      <p:sp>
        <p:nvSpPr>
          <p:cNvPr id="43014" name="Text Box 20">
            <a:extLst>
              <a:ext uri="{FF2B5EF4-FFF2-40B4-BE49-F238E27FC236}">
                <a16:creationId xmlns:a16="http://schemas.microsoft.com/office/drawing/2014/main" id="{761F3675-0D2E-A246-9C51-E5C9C492605A}"/>
              </a:ext>
            </a:extLst>
          </p:cNvPr>
          <p:cNvSpPr txBox="1">
            <a:spLocks noChangeArrowheads="1"/>
          </p:cNvSpPr>
          <p:nvPr/>
        </p:nvSpPr>
        <p:spPr bwMode="auto">
          <a:xfrm>
            <a:off x="5257800" y="2743200"/>
            <a:ext cx="2749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3600" b="1" i="1" dirty="0">
                <a:solidFill>
                  <a:schemeClr val="bg1"/>
                </a:solidFill>
              </a:rPr>
              <a:t>The System</a:t>
            </a:r>
          </a:p>
        </p:txBody>
      </p:sp>
      <p:sp>
        <p:nvSpPr>
          <p:cNvPr id="221205" name="Text Box 21">
            <a:extLst>
              <a:ext uri="{FF2B5EF4-FFF2-40B4-BE49-F238E27FC236}">
                <a16:creationId xmlns:a16="http://schemas.microsoft.com/office/drawing/2014/main" id="{F33ADA99-1859-A048-9F2F-7A2E956CA36E}"/>
              </a:ext>
            </a:extLst>
          </p:cNvPr>
          <p:cNvSpPr txBox="1">
            <a:spLocks noChangeArrowheads="1"/>
          </p:cNvSpPr>
          <p:nvPr/>
        </p:nvSpPr>
        <p:spPr bwMode="auto">
          <a:xfrm>
            <a:off x="714375" y="4081463"/>
            <a:ext cx="432362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457200" indent="-457200" eaLnBrk="1" hangingPunct="1">
              <a:spcBef>
                <a:spcPct val="0"/>
              </a:spcBef>
              <a:buFont typeface="Apple Symbols" panose="02000000000000000000" pitchFamily="2" charset="-79"/>
              <a:buChar char="⎼"/>
            </a:pPr>
            <a:r>
              <a:rPr lang="en-US" altLang="en-US" sz="2800" dirty="0">
                <a:solidFill>
                  <a:schemeClr val="bg1"/>
                </a:solidFill>
              </a:rPr>
              <a:t>Safety issues are more</a:t>
            </a:r>
          </a:p>
          <a:p>
            <a:pPr eaLnBrk="1" hangingPunct="1">
              <a:spcBef>
                <a:spcPct val="0"/>
              </a:spcBef>
              <a:buNone/>
            </a:pPr>
            <a:r>
              <a:rPr lang="en-US" altLang="en-US" sz="2800" dirty="0">
                <a:solidFill>
                  <a:schemeClr val="bg1"/>
                </a:solidFill>
              </a:rPr>
              <a:t>     likely to Involve</a:t>
            </a:r>
          </a:p>
          <a:p>
            <a:pPr eaLnBrk="1" hangingPunct="1">
              <a:spcBef>
                <a:spcPct val="0"/>
              </a:spcBef>
              <a:buNone/>
            </a:pPr>
            <a:r>
              <a:rPr lang="en-US" altLang="en-US" sz="2400" i="1" dirty="0">
                <a:solidFill>
                  <a:schemeClr val="bg1"/>
                </a:solidFill>
                <a:latin typeface="Times New Roman" panose="02020603050405020304" pitchFamily="18" charset="0"/>
              </a:rPr>
              <a:t>       </a:t>
            </a:r>
            <a:r>
              <a:rPr lang="en-US" altLang="en-US" sz="2800" i="1" dirty="0">
                <a:solidFill>
                  <a:srgbClr val="C00000"/>
                </a:solidFill>
                <a:latin typeface="Times New Roman" panose="02020603050405020304" pitchFamily="18" charset="0"/>
              </a:rPr>
              <a:t>i</a:t>
            </a:r>
            <a:r>
              <a:rPr lang="en-US" altLang="en-US" sz="2800" i="1" dirty="0">
                <a:solidFill>
                  <a:srgbClr val="C00000"/>
                </a:solidFill>
              </a:rPr>
              <a:t>nteractions between</a:t>
            </a:r>
          </a:p>
          <a:p>
            <a:pPr eaLnBrk="1" hangingPunct="1">
              <a:spcBef>
                <a:spcPct val="0"/>
              </a:spcBef>
              <a:buNone/>
            </a:pPr>
            <a:r>
              <a:rPr lang="en-US" altLang="en-US" sz="2800" i="1" dirty="0">
                <a:solidFill>
                  <a:srgbClr val="C00000"/>
                </a:solidFill>
              </a:rPr>
              <a:t>     parts of the system</a:t>
            </a:r>
          </a:p>
          <a:p>
            <a:pPr eaLnBrk="1" hangingPunct="1">
              <a:spcBef>
                <a:spcPct val="0"/>
              </a:spcBef>
              <a:buFontTx/>
              <a:buNone/>
            </a:pPr>
            <a:endParaRPr lang="en-US" altLang="en-US" sz="2800" dirty="0">
              <a:solidFill>
                <a:schemeClr val="bg1"/>
              </a:solidFill>
            </a:endParaRPr>
          </a:p>
        </p:txBody>
      </p:sp>
      <p:sp>
        <p:nvSpPr>
          <p:cNvPr id="9225" name="Date Placeholder 22">
            <a:extLst>
              <a:ext uri="{FF2B5EF4-FFF2-40B4-BE49-F238E27FC236}">
                <a16:creationId xmlns:a16="http://schemas.microsoft.com/office/drawing/2014/main" id="{15827E92-CB62-475A-A7EA-3E03C5EDDC9E}"/>
              </a:ext>
            </a:extLst>
          </p:cNvPr>
          <p:cNvSpPr>
            <a:spLocks noGrp="1"/>
          </p:cNvSpPr>
          <p:nvPr>
            <p:ph type="dt" sz="quarter" idx="10"/>
          </p:nvPr>
        </p:nvSpPr>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9227" name="Footer Placeholder 24">
            <a:extLst>
              <a:ext uri="{FF2B5EF4-FFF2-40B4-BE49-F238E27FC236}">
                <a16:creationId xmlns:a16="http://schemas.microsoft.com/office/drawing/2014/main" id="{8F59BAB2-E200-40F3-A418-9675D9FEF28F}"/>
              </a:ext>
            </a:extLst>
          </p:cNvPr>
          <p:cNvSpPr>
            <a:spLocks noGrp="1"/>
          </p:cNvSpPr>
          <p:nvPr>
            <p:ph type="ftr" sz="quarter" idx="11"/>
          </p:nvPr>
        </p:nvSpPr>
        <p:spPr/>
        <p:txBody>
          <a:bodyPr/>
          <a:lstStyle/>
          <a:p>
            <a:pPr>
              <a:defRPr/>
            </a:pPr>
            <a:r>
              <a:rPr lang="en-US" sz="1200" dirty="0">
                <a:solidFill>
                  <a:schemeClr val="bg1"/>
                </a:solidFill>
                <a:latin typeface="+mn-lt"/>
              </a:rPr>
              <a:t>Hart Solutions LLC</a:t>
            </a:r>
          </a:p>
        </p:txBody>
      </p:sp>
      <p:sp>
        <p:nvSpPr>
          <p:cNvPr id="2" name="Slide Number Placeholder 1">
            <a:extLst>
              <a:ext uri="{FF2B5EF4-FFF2-40B4-BE49-F238E27FC236}">
                <a16:creationId xmlns:a16="http://schemas.microsoft.com/office/drawing/2014/main" id="{2B535F87-E1F8-7142-803D-4D97D72B8FF5}"/>
              </a:ext>
            </a:extLst>
          </p:cNvPr>
          <p:cNvSpPr>
            <a:spLocks noGrp="1"/>
          </p:cNvSpPr>
          <p:nvPr>
            <p:ph type="sldNum" sz="quarter" idx="12"/>
          </p:nvPr>
        </p:nvSpPr>
        <p:spPr/>
        <p:txBody>
          <a:bodyPr/>
          <a:lstStyle/>
          <a:p>
            <a:fld id="{9E26D2AB-0C90-4CEA-9760-4FB00DC6094F}" type="slidenum">
              <a:rPr lang="en-US" smtClean="0">
                <a:solidFill>
                  <a:schemeClr val="bg1"/>
                </a:solidFill>
              </a:rPr>
              <a:t>5</a:t>
            </a:fld>
            <a:endParaRPr lang="en-US" dirty="0">
              <a:solidFill>
                <a:schemeClr val="bg1"/>
              </a:solidFill>
            </a:endParaRPr>
          </a:p>
        </p:txBody>
      </p:sp>
    </p:spTree>
    <p:extLst>
      <p:ext uri="{BB962C8B-B14F-4D97-AF65-F5344CB8AC3E}">
        <p14:creationId xmlns:p14="http://schemas.microsoft.com/office/powerpoint/2010/main" val="17907040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21205"/>
                                        </p:tgtEl>
                                        <p:attrNameLst>
                                          <p:attrName>style.visibility</p:attrName>
                                        </p:attrNameLst>
                                      </p:cBhvr>
                                      <p:to>
                                        <p:strVal val="visible"/>
                                      </p:to>
                                    </p:set>
                                    <p:anim calcmode="lin" valueType="num">
                                      <p:cBhvr>
                                        <p:cTn id="7" dur="1000" fill="hold"/>
                                        <p:tgtEl>
                                          <p:spTgt spid="221205"/>
                                        </p:tgtEl>
                                        <p:attrNameLst>
                                          <p:attrName>ppt_w</p:attrName>
                                        </p:attrNameLst>
                                      </p:cBhvr>
                                      <p:tavLst>
                                        <p:tav tm="0">
                                          <p:val>
                                            <p:fltVal val="0"/>
                                          </p:val>
                                        </p:tav>
                                        <p:tav tm="100000">
                                          <p:val>
                                            <p:strVal val="#ppt_w"/>
                                          </p:val>
                                        </p:tav>
                                      </p:tavLst>
                                    </p:anim>
                                    <p:anim calcmode="lin" valueType="num">
                                      <p:cBhvr>
                                        <p:cTn id="8" dur="1000" fill="hold"/>
                                        <p:tgtEl>
                                          <p:spTgt spid="221205"/>
                                        </p:tgtEl>
                                        <p:attrNameLst>
                                          <p:attrName>ppt_h</p:attrName>
                                        </p:attrNameLst>
                                      </p:cBhvr>
                                      <p:tavLst>
                                        <p:tav tm="0">
                                          <p:val>
                                            <p:fltVal val="0"/>
                                          </p:val>
                                        </p:tav>
                                        <p:tav tm="100000">
                                          <p:val>
                                            <p:strVal val="#ppt_h"/>
                                          </p:val>
                                        </p:tav>
                                      </p:tavLst>
                                    </p:anim>
                                    <p:animEffect transition="in" filter="fade">
                                      <p:cBhvr>
                                        <p:cTn id="9" dur="1000"/>
                                        <p:tgtEl>
                                          <p:spTgt spid="221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20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6178FFB6-14A8-3C41-BD28-C7E3F63CE417}"/>
              </a:ext>
            </a:extLst>
          </p:cNvPr>
          <p:cNvSpPr>
            <a:spLocks noChangeArrowheads="1"/>
          </p:cNvSpPr>
          <p:nvPr/>
        </p:nvSpPr>
        <p:spPr bwMode="auto">
          <a:xfrm>
            <a:off x="788988" y="371475"/>
            <a:ext cx="75438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Effects of Increasing Complexity</a:t>
            </a:r>
            <a:r>
              <a:rPr lang="en-US" altLang="en-US" sz="3600" b="1" dirty="0">
                <a:solidFill>
                  <a:schemeClr val="bg1"/>
                </a:solidFill>
              </a:rPr>
              <a:t>:</a:t>
            </a:r>
          </a:p>
        </p:txBody>
      </p:sp>
      <p:sp>
        <p:nvSpPr>
          <p:cNvPr id="45059" name="Rectangle 3">
            <a:extLst>
              <a:ext uri="{FF2B5EF4-FFF2-40B4-BE49-F238E27FC236}">
                <a16:creationId xmlns:a16="http://schemas.microsoft.com/office/drawing/2014/main" id="{C50F9A60-DF8F-214A-B4B2-99AC6D0C6872}"/>
              </a:ext>
            </a:extLst>
          </p:cNvPr>
          <p:cNvSpPr>
            <a:spLocks noChangeArrowheads="1"/>
          </p:cNvSpPr>
          <p:nvPr/>
        </p:nvSpPr>
        <p:spPr bwMode="auto">
          <a:xfrm>
            <a:off x="990600" y="1484196"/>
            <a:ext cx="7772400" cy="4490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3200" i="1" dirty="0">
                <a:solidFill>
                  <a:srgbClr val="C00000"/>
                </a:solidFill>
              </a:rPr>
              <a:t>More</a:t>
            </a:r>
            <a:r>
              <a:rPr lang="en-US" altLang="en-US" sz="3200" dirty="0">
                <a:solidFill>
                  <a:schemeClr val="bg1"/>
                </a:solidFill>
              </a:rPr>
              <a:t> “Human Error” because</a:t>
            </a:r>
          </a:p>
          <a:p>
            <a:pPr>
              <a:spcBef>
                <a:spcPct val="0"/>
              </a:spcBef>
              <a:buFontTx/>
              <a:buNone/>
            </a:pPr>
            <a:endParaRPr lang="en-US" altLang="en-US" sz="1000" dirty="0">
              <a:solidFill>
                <a:schemeClr val="bg1"/>
              </a:solidFill>
            </a:endParaRPr>
          </a:p>
          <a:p>
            <a:pPr marL="457200" indent="-457200">
              <a:spcBef>
                <a:spcPct val="0"/>
              </a:spcBef>
              <a:buFont typeface="Apple Symbols" panose="02000000000000000000" pitchFamily="2" charset="-79"/>
              <a:buChar char="⎼"/>
            </a:pPr>
            <a:r>
              <a:rPr lang="en-US" altLang="en-US" sz="2800" dirty="0">
                <a:solidFill>
                  <a:schemeClr val="bg1"/>
                </a:solidFill>
              </a:rPr>
              <a:t>The System is more likely to be error prone</a:t>
            </a:r>
          </a:p>
          <a:p>
            <a:pPr marL="457200" indent="-457200">
              <a:spcBef>
                <a:spcPct val="0"/>
              </a:spcBef>
              <a:buFont typeface="Apple Symbols" panose="02000000000000000000" pitchFamily="2" charset="-79"/>
              <a:buChar char="⎼"/>
            </a:pPr>
            <a:endParaRPr lang="en-US" altLang="en-US" sz="1000" dirty="0">
              <a:solidFill>
                <a:schemeClr val="bg1"/>
              </a:solidFill>
            </a:endParaRPr>
          </a:p>
          <a:p>
            <a:pPr marL="457200" indent="-457200">
              <a:spcBef>
                <a:spcPct val="0"/>
              </a:spcBef>
              <a:buFont typeface="Apple Symbols" panose="02000000000000000000" pitchFamily="2" charset="-79"/>
              <a:buChar char="⎼"/>
            </a:pPr>
            <a:r>
              <a:rPr lang="en-US" altLang="en-US" sz="2800" dirty="0">
                <a:solidFill>
                  <a:schemeClr val="bg1"/>
                </a:solidFill>
              </a:rPr>
              <a:t>Operators are more likely to encounter unanticipated situations</a:t>
            </a:r>
          </a:p>
          <a:p>
            <a:pPr marL="457200" indent="-457200">
              <a:spcBef>
                <a:spcPct val="0"/>
              </a:spcBef>
              <a:buFont typeface="Apple Symbols" panose="02000000000000000000" pitchFamily="2" charset="-79"/>
              <a:buChar char="⎼"/>
            </a:pPr>
            <a:endParaRPr lang="en-US" altLang="en-US" sz="1000" dirty="0">
              <a:solidFill>
                <a:schemeClr val="bg1"/>
              </a:solidFill>
            </a:endParaRPr>
          </a:p>
          <a:p>
            <a:pPr marL="457200" indent="-457200">
              <a:spcBef>
                <a:spcPct val="0"/>
              </a:spcBef>
              <a:buFont typeface="Apple Symbols" panose="02000000000000000000" pitchFamily="2" charset="-79"/>
              <a:buChar char="⎼"/>
            </a:pPr>
            <a:r>
              <a:rPr lang="en-US" altLang="en-US" sz="2800" dirty="0">
                <a:solidFill>
                  <a:schemeClr val="bg1"/>
                </a:solidFill>
              </a:rPr>
              <a:t>Operators are more likely to encounter situations in which “by the book” may not be optimal (so they create “workarounds”)</a:t>
            </a:r>
          </a:p>
          <a:p>
            <a:pPr marL="457200" indent="-457200">
              <a:spcBef>
                <a:spcPct val="0"/>
              </a:spcBef>
              <a:buFont typeface="Apple Symbols" panose="02000000000000000000" pitchFamily="2" charset="-79"/>
              <a:buChar char="⎼"/>
            </a:pPr>
            <a:endParaRPr lang="en-US" altLang="en-US" sz="2800" dirty="0">
              <a:solidFill>
                <a:schemeClr val="bg1"/>
              </a:solidFill>
            </a:endParaRPr>
          </a:p>
          <a:p>
            <a:pPr marL="457200" indent="-457200">
              <a:spcBef>
                <a:spcPct val="0"/>
              </a:spcBef>
              <a:buFont typeface="Apple Symbols" panose="02000000000000000000" pitchFamily="2" charset="-79"/>
              <a:buChar char="⎼"/>
            </a:pPr>
            <a:endParaRPr lang="en-US" altLang="en-US" sz="2800" dirty="0">
              <a:solidFill>
                <a:schemeClr val="bg1"/>
              </a:solidFill>
            </a:endParaRPr>
          </a:p>
        </p:txBody>
      </p:sp>
      <p:sp>
        <p:nvSpPr>
          <p:cNvPr id="10247" name="Date Placeholder 6">
            <a:extLst>
              <a:ext uri="{FF2B5EF4-FFF2-40B4-BE49-F238E27FC236}">
                <a16:creationId xmlns:a16="http://schemas.microsoft.com/office/drawing/2014/main" id="{5D295AC6-B544-487A-9EB8-7063899375D8}"/>
              </a:ext>
            </a:extLst>
          </p:cNvPr>
          <p:cNvSpPr>
            <a:spLocks noGrp="1"/>
          </p:cNvSpPr>
          <p:nvPr>
            <p:ph type="dt" sz="quarter" idx="4294967295"/>
          </p:nvPr>
        </p:nvSpPr>
        <p:spPr>
          <a:xfrm>
            <a:off x="685800" y="61722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0249" name="Footer Placeholder 8">
            <a:extLst>
              <a:ext uri="{FF2B5EF4-FFF2-40B4-BE49-F238E27FC236}">
                <a16:creationId xmlns:a16="http://schemas.microsoft.com/office/drawing/2014/main" id="{DF1D51F1-5BE6-4938-B332-B5D842F9389B}"/>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2" name="Slide Number Placeholder 1">
            <a:extLst>
              <a:ext uri="{FF2B5EF4-FFF2-40B4-BE49-F238E27FC236}">
                <a16:creationId xmlns:a16="http://schemas.microsoft.com/office/drawing/2014/main" id="{26D5E548-7814-B942-9634-3AF533609ED0}"/>
              </a:ext>
            </a:extLst>
          </p:cNvPr>
          <p:cNvSpPr>
            <a:spLocks noGrp="1"/>
          </p:cNvSpPr>
          <p:nvPr>
            <p:ph type="sldNum" sz="quarter" idx="12"/>
          </p:nvPr>
        </p:nvSpPr>
        <p:spPr/>
        <p:txBody>
          <a:bodyPr/>
          <a:lstStyle/>
          <a:p>
            <a:fld id="{9E26D2AB-0C90-4CEA-9760-4FB00DC6094F}" type="slidenum">
              <a:rPr lang="en-US" smtClean="0">
                <a:solidFill>
                  <a:schemeClr val="bg1"/>
                </a:solidFill>
              </a:rPr>
              <a:t>6</a:t>
            </a:fld>
            <a:endParaRPr lang="en-US" dirty="0">
              <a:solidFill>
                <a:schemeClr val="bg1"/>
              </a:solidFill>
            </a:endParaRPr>
          </a:p>
        </p:txBody>
      </p:sp>
    </p:spTree>
    <p:extLst>
      <p:ext uri="{BB962C8B-B14F-4D97-AF65-F5344CB8AC3E}">
        <p14:creationId xmlns:p14="http://schemas.microsoft.com/office/powerpoint/2010/main" val="40579437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5059">
                                            <p:txEl>
                                              <p:pRg st="4" end="4"/>
                                            </p:txEl>
                                          </p:spTgt>
                                        </p:tgtEl>
                                        <p:attrNameLst>
                                          <p:attrName>style.visibility</p:attrName>
                                        </p:attrNameLst>
                                      </p:cBhvr>
                                      <p:to>
                                        <p:strVal val="visible"/>
                                      </p:to>
                                    </p:set>
                                    <p:animEffect transition="in" filter="dissolve">
                                      <p:cBhvr>
                                        <p:cTn id="7" dur="500"/>
                                        <p:tgtEl>
                                          <p:spTgt spid="45059">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5059">
                                            <p:txEl>
                                              <p:pRg st="6" end="6"/>
                                            </p:txEl>
                                          </p:spTgt>
                                        </p:tgtEl>
                                        <p:attrNameLst>
                                          <p:attrName>style.visibility</p:attrName>
                                        </p:attrNameLst>
                                      </p:cBhvr>
                                      <p:to>
                                        <p:strVal val="visible"/>
                                      </p:to>
                                    </p:set>
                                    <p:animEffect transition="in" filter="dissolve">
                                      <p:cBhvr>
                                        <p:cTn id="12" dur="500"/>
                                        <p:tgtEl>
                                          <p:spTgt spid="450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93DA9552-8BE5-844E-8845-9A70C7EE6EDB}"/>
              </a:ext>
            </a:extLst>
          </p:cNvPr>
          <p:cNvSpPr>
            <a:spLocks noChangeArrowheads="1"/>
          </p:cNvSpPr>
          <p:nvPr/>
        </p:nvSpPr>
        <p:spPr bwMode="auto">
          <a:xfrm>
            <a:off x="771525" y="368300"/>
            <a:ext cx="75438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The Result:</a:t>
            </a:r>
          </a:p>
        </p:txBody>
      </p:sp>
      <p:sp>
        <p:nvSpPr>
          <p:cNvPr id="47107" name="Rectangle 3">
            <a:extLst>
              <a:ext uri="{FF2B5EF4-FFF2-40B4-BE49-F238E27FC236}">
                <a16:creationId xmlns:a16="http://schemas.microsoft.com/office/drawing/2014/main" id="{4009DF64-4018-C640-AE30-3D4BDC89DE34}"/>
              </a:ext>
            </a:extLst>
          </p:cNvPr>
          <p:cNvSpPr>
            <a:spLocks noChangeArrowheads="1"/>
          </p:cNvSpPr>
          <p:nvPr/>
        </p:nvSpPr>
        <p:spPr bwMode="auto">
          <a:xfrm>
            <a:off x="933450" y="1220788"/>
            <a:ext cx="7543800" cy="2859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dirty="0">
                <a:solidFill>
                  <a:schemeClr val="bg1"/>
                </a:solidFill>
              </a:rPr>
              <a:t>Front-line staff who are</a:t>
            </a:r>
          </a:p>
          <a:p>
            <a:pPr algn="ctr">
              <a:spcBef>
                <a:spcPct val="0"/>
              </a:spcBef>
              <a:buFontTx/>
              <a:buNone/>
            </a:pPr>
            <a:r>
              <a:rPr lang="en-US" altLang="en-US" sz="2400" dirty="0">
                <a:solidFill>
                  <a:schemeClr val="bg1"/>
                </a:solidFill>
              </a:rPr>
              <a:t>- Highly trained</a:t>
            </a:r>
          </a:p>
          <a:p>
            <a:pPr algn="ctr">
              <a:spcBef>
                <a:spcPct val="0"/>
              </a:spcBef>
              <a:buFontTx/>
              <a:buNone/>
            </a:pPr>
            <a:r>
              <a:rPr lang="en-US" altLang="en-US" sz="2400" dirty="0">
                <a:solidFill>
                  <a:schemeClr val="bg1"/>
                </a:solidFill>
              </a:rPr>
              <a:t>- Competent</a:t>
            </a:r>
          </a:p>
          <a:p>
            <a:pPr algn="ctr">
              <a:spcBef>
                <a:spcPct val="0"/>
              </a:spcBef>
              <a:buFontTx/>
              <a:buNone/>
            </a:pPr>
            <a:r>
              <a:rPr lang="en-US" altLang="en-US" sz="2400" dirty="0">
                <a:solidFill>
                  <a:schemeClr val="bg1"/>
                </a:solidFill>
              </a:rPr>
              <a:t>- Experienced,</a:t>
            </a:r>
          </a:p>
          <a:p>
            <a:pPr algn="ctr">
              <a:spcBef>
                <a:spcPct val="0"/>
              </a:spcBef>
              <a:buFontTx/>
              <a:buChar char="-"/>
            </a:pPr>
            <a:r>
              <a:rPr lang="en-US" altLang="en-US" sz="2400" dirty="0">
                <a:solidFill>
                  <a:schemeClr val="bg1"/>
                </a:solidFill>
              </a:rPr>
              <a:t>Trying to do the right thing, and</a:t>
            </a:r>
          </a:p>
          <a:p>
            <a:pPr algn="ctr">
              <a:spcBef>
                <a:spcPct val="0"/>
              </a:spcBef>
              <a:buFontTx/>
              <a:buChar char="-"/>
            </a:pPr>
            <a:r>
              <a:rPr lang="en-US" altLang="en-US" sz="2400" dirty="0">
                <a:solidFill>
                  <a:schemeClr val="bg1"/>
                </a:solidFill>
              </a:rPr>
              <a:t> Proud of doing it well</a:t>
            </a:r>
          </a:p>
          <a:p>
            <a:pPr algn="ctr">
              <a:spcBef>
                <a:spcPct val="0"/>
              </a:spcBef>
              <a:buFontTx/>
              <a:buNone/>
            </a:pPr>
            <a:endParaRPr lang="en-US" altLang="en-US" sz="3200" b="1" dirty="0">
              <a:solidFill>
                <a:schemeClr val="accent2"/>
              </a:solidFill>
            </a:endParaRPr>
          </a:p>
        </p:txBody>
      </p:sp>
      <p:sp>
        <p:nvSpPr>
          <p:cNvPr id="63492" name="Text Box 4">
            <a:extLst>
              <a:ext uri="{FF2B5EF4-FFF2-40B4-BE49-F238E27FC236}">
                <a16:creationId xmlns:a16="http://schemas.microsoft.com/office/drawing/2014/main" id="{2641DDE1-5BF6-3445-B405-E106C24CE0F3}"/>
              </a:ext>
            </a:extLst>
          </p:cNvPr>
          <p:cNvSpPr txBox="1">
            <a:spLocks noChangeArrowheads="1"/>
          </p:cNvSpPr>
          <p:nvPr/>
        </p:nvSpPr>
        <p:spPr bwMode="auto">
          <a:xfrm>
            <a:off x="1971675" y="3813175"/>
            <a:ext cx="533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n-US" sz="2800" dirty="0">
                <a:solidFill>
                  <a:schemeClr val="bg1"/>
                </a:solidFill>
              </a:rPr>
              <a:t>. . </a:t>
            </a:r>
            <a:r>
              <a:rPr lang="en-US" altLang="en-US" sz="2400" dirty="0">
                <a:solidFill>
                  <a:schemeClr val="bg1"/>
                </a:solidFill>
              </a:rPr>
              <a:t>. Yet they still commit</a:t>
            </a:r>
          </a:p>
        </p:txBody>
      </p:sp>
      <p:sp>
        <p:nvSpPr>
          <p:cNvPr id="63493" name="Text Box 5">
            <a:extLst>
              <a:ext uri="{FF2B5EF4-FFF2-40B4-BE49-F238E27FC236}">
                <a16:creationId xmlns:a16="http://schemas.microsoft.com/office/drawing/2014/main" id="{DF58E353-2B2A-D74B-86D6-25BB27F9F85E}"/>
              </a:ext>
            </a:extLst>
          </p:cNvPr>
          <p:cNvSpPr txBox="1">
            <a:spLocks noChangeArrowheads="1"/>
          </p:cNvSpPr>
          <p:nvPr/>
        </p:nvSpPr>
        <p:spPr bwMode="auto">
          <a:xfrm>
            <a:off x="2895600" y="4522788"/>
            <a:ext cx="3581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dirty="0">
                <a:solidFill>
                  <a:srgbClr val="C00000"/>
                </a:solidFill>
              </a:rPr>
              <a:t>Inadvertent</a:t>
            </a:r>
          </a:p>
          <a:p>
            <a:pPr algn="ctr">
              <a:spcBef>
                <a:spcPct val="0"/>
              </a:spcBef>
              <a:buFontTx/>
              <a:buNone/>
            </a:pPr>
            <a:r>
              <a:rPr lang="en-US" altLang="en-US" sz="3600" dirty="0">
                <a:solidFill>
                  <a:srgbClr val="C00000"/>
                </a:solidFill>
              </a:rPr>
              <a:t>human errors</a:t>
            </a:r>
          </a:p>
        </p:txBody>
      </p:sp>
      <p:sp>
        <p:nvSpPr>
          <p:cNvPr id="11271" name="Date Placeholder 6">
            <a:extLst>
              <a:ext uri="{FF2B5EF4-FFF2-40B4-BE49-F238E27FC236}">
                <a16:creationId xmlns:a16="http://schemas.microsoft.com/office/drawing/2014/main" id="{76351845-DC96-431A-9EA4-FDB57143F560}"/>
              </a:ext>
            </a:extLst>
          </p:cNvPr>
          <p:cNvSpPr>
            <a:spLocks noGrp="1"/>
          </p:cNvSpPr>
          <p:nvPr>
            <p:ph type="dt" sz="quarter" idx="4294967295"/>
          </p:nvPr>
        </p:nvSpPr>
        <p:spPr>
          <a:xfrm>
            <a:off x="685800" y="6248400"/>
            <a:ext cx="1905000" cy="457200"/>
          </a:xfrm>
          <a:prstGeom prst="rect">
            <a:avLst/>
          </a:prstGeom>
          <a:ln/>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1273" name="Footer Placeholder 8">
            <a:extLst>
              <a:ext uri="{FF2B5EF4-FFF2-40B4-BE49-F238E27FC236}">
                <a16:creationId xmlns:a16="http://schemas.microsoft.com/office/drawing/2014/main" id="{5A6B778B-4F3C-46FA-A019-BA569433050F}"/>
              </a:ext>
            </a:extLst>
          </p:cNvPr>
          <p:cNvSpPr>
            <a:spLocks noGrp="1"/>
          </p:cNvSpPr>
          <p:nvPr>
            <p:ph type="ftr" sz="quarter" idx="4294967295"/>
          </p:nvPr>
        </p:nvSpPr>
        <p:spPr>
          <a:xfrm>
            <a:off x="3124200" y="6248400"/>
            <a:ext cx="2895600" cy="457200"/>
          </a:xfrm>
          <a:prstGeom prst="rect">
            <a:avLst/>
          </a:prstGeom>
          <a:ln/>
        </p:spPr>
        <p:txBody>
          <a:bodyPr/>
          <a:lstStyle/>
          <a:p>
            <a:pPr>
              <a:defRPr/>
            </a:pPr>
            <a:r>
              <a:rPr lang="en-US" sz="1200" dirty="0">
                <a:solidFill>
                  <a:schemeClr val="bg1"/>
                </a:solidFill>
                <a:latin typeface="+mn-lt"/>
              </a:rPr>
              <a:t>Hart Solutions LLC</a:t>
            </a:r>
          </a:p>
        </p:txBody>
      </p:sp>
      <p:sp>
        <p:nvSpPr>
          <p:cNvPr id="2" name="Slide Number Placeholder 1">
            <a:extLst>
              <a:ext uri="{FF2B5EF4-FFF2-40B4-BE49-F238E27FC236}">
                <a16:creationId xmlns:a16="http://schemas.microsoft.com/office/drawing/2014/main" id="{CBD0152A-F5DB-CF49-BE51-4057DB75FC00}"/>
              </a:ext>
            </a:extLst>
          </p:cNvPr>
          <p:cNvSpPr>
            <a:spLocks noGrp="1"/>
          </p:cNvSpPr>
          <p:nvPr>
            <p:ph type="sldNum" sz="quarter" idx="12"/>
          </p:nvPr>
        </p:nvSpPr>
        <p:spPr/>
        <p:txBody>
          <a:bodyPr/>
          <a:lstStyle/>
          <a:p>
            <a:fld id="{9E26D2AB-0C90-4CEA-9760-4FB00DC6094F}" type="slidenum">
              <a:rPr lang="en-US" smtClean="0">
                <a:solidFill>
                  <a:schemeClr val="bg1"/>
                </a:solidFill>
              </a:rPr>
              <a:t>7</a:t>
            </a:fld>
            <a:endParaRPr lang="en-US" dirty="0">
              <a:solidFill>
                <a:schemeClr val="bg1"/>
              </a:solidFill>
            </a:endParaRPr>
          </a:p>
        </p:txBody>
      </p:sp>
    </p:spTree>
    <p:extLst>
      <p:ext uri="{BB962C8B-B14F-4D97-AF65-F5344CB8AC3E}">
        <p14:creationId xmlns:p14="http://schemas.microsoft.com/office/powerpoint/2010/main" val="283643180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3492"/>
                                        </p:tgtEl>
                                        <p:attrNameLst>
                                          <p:attrName>style.visibility</p:attrName>
                                        </p:attrNameLst>
                                      </p:cBhvr>
                                      <p:to>
                                        <p:strVal val="visible"/>
                                      </p:to>
                                    </p:set>
                                    <p:anim calcmode="lin" valueType="num">
                                      <p:cBhvr additive="base">
                                        <p:cTn id="7" dur="500" fill="hold"/>
                                        <p:tgtEl>
                                          <p:spTgt spid="63492"/>
                                        </p:tgtEl>
                                        <p:attrNameLst>
                                          <p:attrName>ppt_x</p:attrName>
                                        </p:attrNameLst>
                                      </p:cBhvr>
                                      <p:tavLst>
                                        <p:tav tm="0">
                                          <p:val>
                                            <p:strVal val="1+#ppt_w/2"/>
                                          </p:val>
                                        </p:tav>
                                        <p:tav tm="100000">
                                          <p:val>
                                            <p:strVal val="#ppt_x"/>
                                          </p:val>
                                        </p:tav>
                                      </p:tavLst>
                                    </p:anim>
                                    <p:anim calcmode="lin" valueType="num">
                                      <p:cBhvr additive="base">
                                        <p:cTn id="8" dur="500" fill="hold"/>
                                        <p:tgtEl>
                                          <p:spTgt spid="6349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3"/>
                                        </p:tgtEl>
                                        <p:attrNameLst>
                                          <p:attrName>style.visibility</p:attrName>
                                        </p:attrNameLst>
                                      </p:cBhvr>
                                      <p:to>
                                        <p:strVal val="visible"/>
                                      </p:to>
                                    </p:set>
                                    <p:anim calcmode="lin" valueType="num">
                                      <p:cBhvr additive="base">
                                        <p:cTn id="13" dur="500" fill="hold"/>
                                        <p:tgtEl>
                                          <p:spTgt spid="63493"/>
                                        </p:tgtEl>
                                        <p:attrNameLst>
                                          <p:attrName>ppt_x</p:attrName>
                                        </p:attrNameLst>
                                      </p:cBhvr>
                                      <p:tavLst>
                                        <p:tav tm="0">
                                          <p:val>
                                            <p:strVal val="#ppt_x"/>
                                          </p:val>
                                        </p:tav>
                                        <p:tav tm="100000">
                                          <p:val>
                                            <p:strVal val="#ppt_x"/>
                                          </p:val>
                                        </p:tav>
                                      </p:tavLst>
                                    </p:anim>
                                    <p:anim calcmode="lin" valueType="num">
                                      <p:cBhvr additive="base">
                                        <p:cTn id="14" dur="500" fill="hold"/>
                                        <p:tgtEl>
                                          <p:spTgt spid="634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autoUpdateAnimBg="0"/>
      <p:bldP spid="63493"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5117EB4F-4299-EA4A-8CC3-61AD9C4F714A}"/>
              </a:ext>
            </a:extLst>
          </p:cNvPr>
          <p:cNvSpPr>
            <a:spLocks noChangeArrowheads="1"/>
          </p:cNvSpPr>
          <p:nvPr/>
        </p:nvSpPr>
        <p:spPr bwMode="auto">
          <a:xfrm>
            <a:off x="788988" y="371475"/>
            <a:ext cx="75438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The Solution:  System Think</a:t>
            </a:r>
            <a:endParaRPr lang="en-US" altLang="en-US" sz="3600" b="1" dirty="0">
              <a:solidFill>
                <a:schemeClr val="bg1"/>
              </a:solidFill>
            </a:endParaRPr>
          </a:p>
        </p:txBody>
      </p:sp>
      <p:sp>
        <p:nvSpPr>
          <p:cNvPr id="10247" name="Date Placeholder 6">
            <a:extLst>
              <a:ext uri="{FF2B5EF4-FFF2-40B4-BE49-F238E27FC236}">
                <a16:creationId xmlns:a16="http://schemas.microsoft.com/office/drawing/2014/main" id="{5D295AC6-B544-487A-9EB8-7063899375D8}"/>
              </a:ext>
            </a:extLst>
          </p:cNvPr>
          <p:cNvSpPr>
            <a:spLocks noGrp="1"/>
          </p:cNvSpPr>
          <p:nvPr>
            <p:ph type="dt" sz="quarter" idx="4294967295"/>
          </p:nvPr>
        </p:nvSpPr>
        <p:spPr>
          <a:xfrm>
            <a:off x="685800" y="6248400"/>
            <a:ext cx="1905000" cy="457200"/>
          </a:xfrm>
          <a:prstGeom prst="rect">
            <a:avLst/>
          </a:prstGeom>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0249" name="Footer Placeholder 8">
            <a:extLst>
              <a:ext uri="{FF2B5EF4-FFF2-40B4-BE49-F238E27FC236}">
                <a16:creationId xmlns:a16="http://schemas.microsoft.com/office/drawing/2014/main" id="{DF1D51F1-5BE6-4938-B332-B5D842F9389B}"/>
              </a:ext>
            </a:extLst>
          </p:cNvPr>
          <p:cNvSpPr>
            <a:spLocks noGrp="1"/>
          </p:cNvSpPr>
          <p:nvPr>
            <p:ph type="ftr" sz="quarter" idx="4294967295"/>
          </p:nvPr>
        </p:nvSpPr>
        <p:spPr>
          <a:xfrm>
            <a:off x="3124200" y="6248400"/>
            <a:ext cx="2895600" cy="457200"/>
          </a:xfrm>
          <a:prstGeom prst="rect">
            <a:avLst/>
          </a:prstGeom>
        </p:spPr>
        <p:txBody>
          <a:bodyPr/>
          <a:lstStyle/>
          <a:p>
            <a:pPr>
              <a:defRPr/>
            </a:pPr>
            <a:r>
              <a:rPr lang="en-US" sz="1200" dirty="0">
                <a:solidFill>
                  <a:schemeClr val="bg1"/>
                </a:solidFill>
                <a:latin typeface="+mn-lt"/>
              </a:rPr>
              <a:t>Hart Solutions LLC</a:t>
            </a:r>
          </a:p>
        </p:txBody>
      </p:sp>
      <p:sp>
        <p:nvSpPr>
          <p:cNvPr id="49159" name="Rectangle 1">
            <a:extLst>
              <a:ext uri="{FF2B5EF4-FFF2-40B4-BE49-F238E27FC236}">
                <a16:creationId xmlns:a16="http://schemas.microsoft.com/office/drawing/2014/main" id="{BE74C391-6BA4-884E-82DC-95CAB3DF2F50}"/>
              </a:ext>
            </a:extLst>
          </p:cNvPr>
          <p:cNvSpPr>
            <a:spLocks noChangeArrowheads="1"/>
          </p:cNvSpPr>
          <p:nvPr/>
        </p:nvSpPr>
        <p:spPr bwMode="auto">
          <a:xfrm>
            <a:off x="808038" y="1565275"/>
            <a:ext cx="7527925"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600" i="1" dirty="0">
                <a:solidFill>
                  <a:schemeClr val="bg1"/>
                </a:solidFill>
              </a:rPr>
              <a:t>Understanding how a change</a:t>
            </a:r>
          </a:p>
          <a:p>
            <a:pPr algn="ctr" eaLnBrk="1" hangingPunct="1"/>
            <a:endParaRPr lang="en-US" altLang="en-US" sz="1000" i="1" dirty="0">
              <a:solidFill>
                <a:schemeClr val="bg1"/>
              </a:solidFill>
            </a:endParaRPr>
          </a:p>
          <a:p>
            <a:pPr algn="ctr" eaLnBrk="1" hangingPunct="1"/>
            <a:r>
              <a:rPr lang="en-US" altLang="en-US" sz="3600" i="1" dirty="0">
                <a:solidFill>
                  <a:schemeClr val="bg1"/>
                </a:solidFill>
              </a:rPr>
              <a:t>in one subsystem</a:t>
            </a:r>
          </a:p>
          <a:p>
            <a:pPr algn="ctr" eaLnBrk="1" hangingPunct="1"/>
            <a:endParaRPr lang="en-US" altLang="en-US" sz="1000" i="1" dirty="0">
              <a:solidFill>
                <a:schemeClr val="bg1"/>
              </a:solidFill>
            </a:endParaRPr>
          </a:p>
          <a:p>
            <a:pPr algn="ctr" eaLnBrk="1" hangingPunct="1"/>
            <a:r>
              <a:rPr lang="en-US" altLang="en-US" sz="3600" i="1" dirty="0">
                <a:solidFill>
                  <a:schemeClr val="bg1"/>
                </a:solidFill>
              </a:rPr>
              <a:t> of a complex system may </a:t>
            </a:r>
          </a:p>
          <a:p>
            <a:pPr algn="ctr" eaLnBrk="1" hangingPunct="1"/>
            <a:endParaRPr lang="en-US" altLang="en-US" sz="1000" i="1" dirty="0">
              <a:solidFill>
                <a:schemeClr val="bg1"/>
              </a:solidFill>
            </a:endParaRPr>
          </a:p>
          <a:p>
            <a:pPr algn="ctr" eaLnBrk="1" hangingPunct="1"/>
            <a:r>
              <a:rPr lang="en-US" altLang="en-US" sz="3600" i="1" dirty="0">
                <a:solidFill>
                  <a:schemeClr val="bg1"/>
                </a:solidFill>
              </a:rPr>
              <a:t>affect other subsystems</a:t>
            </a:r>
          </a:p>
          <a:p>
            <a:pPr algn="ctr" eaLnBrk="1" hangingPunct="1"/>
            <a:endParaRPr lang="en-US" altLang="en-US" sz="1000" i="1" dirty="0">
              <a:solidFill>
                <a:schemeClr val="bg1"/>
              </a:solidFill>
            </a:endParaRPr>
          </a:p>
          <a:p>
            <a:pPr algn="ctr" eaLnBrk="1" hangingPunct="1"/>
            <a:r>
              <a:rPr lang="en-US" altLang="en-US" sz="3600" i="1" dirty="0">
                <a:solidFill>
                  <a:schemeClr val="bg1"/>
                </a:solidFill>
              </a:rPr>
              <a:t> within that system</a:t>
            </a:r>
          </a:p>
        </p:txBody>
      </p:sp>
      <p:sp>
        <p:nvSpPr>
          <p:cNvPr id="2" name="Slide Number Placeholder 1">
            <a:extLst>
              <a:ext uri="{FF2B5EF4-FFF2-40B4-BE49-F238E27FC236}">
                <a16:creationId xmlns:a16="http://schemas.microsoft.com/office/drawing/2014/main" id="{0CC774E0-F095-014A-A243-FAE12FF85520}"/>
              </a:ext>
            </a:extLst>
          </p:cNvPr>
          <p:cNvSpPr>
            <a:spLocks noGrp="1"/>
          </p:cNvSpPr>
          <p:nvPr>
            <p:ph type="sldNum" sz="quarter" idx="12"/>
          </p:nvPr>
        </p:nvSpPr>
        <p:spPr/>
        <p:txBody>
          <a:bodyPr/>
          <a:lstStyle/>
          <a:p>
            <a:fld id="{9E26D2AB-0C90-4CEA-9760-4FB00DC6094F}" type="slidenum">
              <a:rPr lang="en-US" smtClean="0">
                <a:solidFill>
                  <a:schemeClr val="bg1"/>
                </a:solidFill>
              </a:rPr>
              <a:t>8</a:t>
            </a:fld>
            <a:endParaRPr lang="en-US" dirty="0">
              <a:solidFill>
                <a:schemeClr val="bg1"/>
              </a:solidFill>
            </a:endParaRPr>
          </a:p>
        </p:txBody>
      </p:sp>
    </p:spTree>
    <p:extLst>
      <p:ext uri="{BB962C8B-B14F-4D97-AF65-F5344CB8AC3E}">
        <p14:creationId xmlns:p14="http://schemas.microsoft.com/office/powerpoint/2010/main" val="180604190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B8EDB29-55B3-8D4F-89DF-7A23A56399B4}"/>
              </a:ext>
            </a:extLst>
          </p:cNvPr>
          <p:cNvSpPr>
            <a:spLocks noChangeArrowheads="1"/>
          </p:cNvSpPr>
          <p:nvPr/>
        </p:nvSpPr>
        <p:spPr bwMode="auto">
          <a:xfrm>
            <a:off x="788988" y="371475"/>
            <a:ext cx="75438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3600" b="1" u="sng" dirty="0">
                <a:solidFill>
                  <a:schemeClr val="bg1"/>
                </a:solidFill>
              </a:rPr>
              <a:t>“System Think” via Collaboration</a:t>
            </a:r>
            <a:endParaRPr lang="en-US" altLang="en-US" sz="3600" b="1" dirty="0">
              <a:solidFill>
                <a:schemeClr val="bg1"/>
              </a:solidFill>
            </a:endParaRPr>
          </a:p>
        </p:txBody>
      </p:sp>
      <p:sp>
        <p:nvSpPr>
          <p:cNvPr id="10247" name="Date Placeholder 6">
            <a:extLst>
              <a:ext uri="{FF2B5EF4-FFF2-40B4-BE49-F238E27FC236}">
                <a16:creationId xmlns:a16="http://schemas.microsoft.com/office/drawing/2014/main" id="{5D295AC6-B544-487A-9EB8-7063899375D8}"/>
              </a:ext>
            </a:extLst>
          </p:cNvPr>
          <p:cNvSpPr>
            <a:spLocks noGrp="1"/>
          </p:cNvSpPr>
          <p:nvPr>
            <p:ph type="dt" sz="quarter" idx="4294967295"/>
          </p:nvPr>
        </p:nvSpPr>
        <p:spPr>
          <a:xfrm>
            <a:off x="685800" y="6248400"/>
            <a:ext cx="1905000" cy="457200"/>
          </a:xfrm>
          <a:prstGeom prst="rect">
            <a:avLst/>
          </a:prstGeom>
        </p:spPr>
        <p:txBody>
          <a:bodyPr/>
          <a:lstStyle/>
          <a:p>
            <a:pPr>
              <a:defRPr/>
            </a:pPr>
            <a:r>
              <a:rPr lang="en-US" sz="1200">
                <a:solidFill>
                  <a:schemeClr val="bg1"/>
                </a:solidFill>
                <a:latin typeface="+mn-lt"/>
              </a:rPr>
              <a:t>December 14, 2021</a:t>
            </a:r>
            <a:endParaRPr lang="en-US" sz="1200" dirty="0">
              <a:solidFill>
                <a:schemeClr val="bg1"/>
              </a:solidFill>
              <a:latin typeface="+mn-lt"/>
            </a:endParaRPr>
          </a:p>
        </p:txBody>
      </p:sp>
      <p:sp>
        <p:nvSpPr>
          <p:cNvPr id="10249" name="Footer Placeholder 8">
            <a:extLst>
              <a:ext uri="{FF2B5EF4-FFF2-40B4-BE49-F238E27FC236}">
                <a16:creationId xmlns:a16="http://schemas.microsoft.com/office/drawing/2014/main" id="{DF1D51F1-5BE6-4938-B332-B5D842F9389B}"/>
              </a:ext>
            </a:extLst>
          </p:cNvPr>
          <p:cNvSpPr>
            <a:spLocks noGrp="1"/>
          </p:cNvSpPr>
          <p:nvPr>
            <p:ph type="ftr" sz="quarter" idx="4294967295"/>
          </p:nvPr>
        </p:nvSpPr>
        <p:spPr>
          <a:xfrm>
            <a:off x="3124200" y="6248400"/>
            <a:ext cx="2895600" cy="457200"/>
          </a:xfrm>
          <a:prstGeom prst="rect">
            <a:avLst/>
          </a:prstGeom>
        </p:spPr>
        <p:txBody>
          <a:bodyPr/>
          <a:lstStyle/>
          <a:p>
            <a:pPr>
              <a:defRPr/>
            </a:pPr>
            <a:r>
              <a:rPr lang="en-US" sz="1200" dirty="0">
                <a:solidFill>
                  <a:schemeClr val="bg1"/>
                </a:solidFill>
                <a:latin typeface="+mn-lt"/>
              </a:rPr>
              <a:t>Hart Solutions LLC</a:t>
            </a:r>
          </a:p>
        </p:txBody>
      </p:sp>
      <p:sp>
        <p:nvSpPr>
          <p:cNvPr id="51207" name="Rectangle 1">
            <a:extLst>
              <a:ext uri="{FF2B5EF4-FFF2-40B4-BE49-F238E27FC236}">
                <a16:creationId xmlns:a16="http://schemas.microsoft.com/office/drawing/2014/main" id="{1C9851D6-1F0A-8241-BEB7-5B01C255DED4}"/>
              </a:ext>
            </a:extLst>
          </p:cNvPr>
          <p:cNvSpPr>
            <a:spLocks noChangeArrowheads="1"/>
          </p:cNvSpPr>
          <p:nvPr/>
        </p:nvSpPr>
        <p:spPr bwMode="auto">
          <a:xfrm>
            <a:off x="704850" y="1524000"/>
            <a:ext cx="7734300"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dirty="0">
                <a:solidFill>
                  <a:schemeClr val="bg1"/>
                </a:solidFill>
              </a:rPr>
              <a:t>Bringing all parts of a complex system together to collaboratively</a:t>
            </a:r>
          </a:p>
          <a:p>
            <a:pPr eaLnBrk="1" hangingPunct="1"/>
            <a:endParaRPr lang="en-US" altLang="en-US" sz="1000" dirty="0">
              <a:solidFill>
                <a:schemeClr val="bg1"/>
              </a:solidFill>
            </a:endParaRPr>
          </a:p>
          <a:p>
            <a:pPr marL="800100" lvl="1" indent="-342900" eaLnBrk="1" hangingPunct="1">
              <a:buFont typeface="Apple Symbols" panose="02000000000000000000" pitchFamily="2" charset="-79"/>
              <a:buChar char="⎼"/>
            </a:pPr>
            <a:r>
              <a:rPr lang="en-US" altLang="en-US" sz="2400" dirty="0">
                <a:solidFill>
                  <a:schemeClr val="bg1"/>
                </a:solidFill>
              </a:rPr>
              <a:t> Identify potential issues</a:t>
            </a:r>
          </a:p>
          <a:p>
            <a:pPr marL="800100" lvl="1" indent="-342900" eaLnBrk="1" hangingPunct="1">
              <a:buFont typeface="Apple Symbols" panose="02000000000000000000" pitchFamily="2" charset="-79"/>
              <a:buChar char="⎼"/>
            </a:pPr>
            <a:endParaRPr lang="en-US" altLang="en-US" sz="1000" dirty="0">
              <a:solidFill>
                <a:schemeClr val="bg1"/>
              </a:solidFill>
            </a:endParaRPr>
          </a:p>
          <a:p>
            <a:pPr marL="800100" lvl="1" indent="-342900" eaLnBrk="1" hangingPunct="1">
              <a:buFont typeface="Apple Symbols" panose="02000000000000000000" pitchFamily="2" charset="-79"/>
              <a:buChar char="⎼"/>
            </a:pPr>
            <a:r>
              <a:rPr lang="en-US" altLang="en-US" sz="2400" dirty="0">
                <a:solidFill>
                  <a:schemeClr val="bg1"/>
                </a:solidFill>
              </a:rPr>
              <a:t> </a:t>
            </a:r>
            <a:r>
              <a:rPr lang="en-US" altLang="en-US" sz="2400" i="1" dirty="0">
                <a:solidFill>
                  <a:srgbClr val="C00000"/>
                </a:solidFill>
              </a:rPr>
              <a:t>PRIORITIZE</a:t>
            </a:r>
            <a:r>
              <a:rPr lang="en-US" altLang="en-US" sz="2400" dirty="0">
                <a:solidFill>
                  <a:schemeClr val="bg1"/>
                </a:solidFill>
              </a:rPr>
              <a:t> the issues</a:t>
            </a:r>
          </a:p>
          <a:p>
            <a:pPr marL="800100" lvl="1" indent="-342900" eaLnBrk="1" hangingPunct="1">
              <a:buFont typeface="Apple Symbols" panose="02000000000000000000" pitchFamily="2" charset="-79"/>
              <a:buChar char="⎼"/>
            </a:pPr>
            <a:endParaRPr lang="en-US" altLang="en-US" sz="1000" dirty="0">
              <a:solidFill>
                <a:schemeClr val="bg1"/>
              </a:solidFill>
            </a:endParaRPr>
          </a:p>
          <a:p>
            <a:pPr marL="800100" lvl="1" indent="-342900" eaLnBrk="1" hangingPunct="1">
              <a:buFont typeface="Apple Symbols" panose="02000000000000000000" pitchFamily="2" charset="-79"/>
              <a:buChar char="⎼"/>
            </a:pPr>
            <a:r>
              <a:rPr lang="en-US" altLang="en-US" sz="2400" dirty="0">
                <a:solidFill>
                  <a:schemeClr val="bg1"/>
                </a:solidFill>
              </a:rPr>
              <a:t> Develop solutions for the prioritized issues</a:t>
            </a:r>
          </a:p>
          <a:p>
            <a:pPr marL="800100" lvl="1" indent="-342900" eaLnBrk="1" hangingPunct="1">
              <a:buFont typeface="Apple Symbols" panose="02000000000000000000" pitchFamily="2" charset="-79"/>
              <a:buChar char="⎼"/>
            </a:pPr>
            <a:endParaRPr lang="en-US" altLang="en-US" sz="1000" dirty="0">
              <a:solidFill>
                <a:schemeClr val="bg1"/>
              </a:solidFill>
            </a:endParaRPr>
          </a:p>
          <a:p>
            <a:pPr marL="800100" lvl="1" indent="-342900" eaLnBrk="1" hangingPunct="1">
              <a:buFont typeface="Apple Symbols" panose="02000000000000000000" pitchFamily="2" charset="-79"/>
              <a:buChar char="⎼"/>
            </a:pPr>
            <a:r>
              <a:rPr lang="en-US" altLang="en-US" sz="2400" dirty="0">
                <a:solidFill>
                  <a:schemeClr val="bg1"/>
                </a:solidFill>
              </a:rPr>
              <a:t> Evaluate whether the solutions are</a:t>
            </a:r>
          </a:p>
          <a:p>
            <a:pPr marL="1257300" lvl="2" indent="-342900" eaLnBrk="1" hangingPunct="1">
              <a:buFont typeface="Arial" panose="020B0604020202020204" pitchFamily="34" charset="0"/>
              <a:buChar char="•"/>
            </a:pPr>
            <a:r>
              <a:rPr lang="en-US" altLang="en-US" sz="2000" dirty="0">
                <a:solidFill>
                  <a:schemeClr val="bg1"/>
                </a:solidFill>
              </a:rPr>
              <a:t> Accomplishing the desired result, and</a:t>
            </a:r>
          </a:p>
          <a:p>
            <a:pPr marL="1257300" lvl="2" indent="-342900" eaLnBrk="1" hangingPunct="1">
              <a:buFont typeface="Arial" panose="020B0604020202020204" pitchFamily="34" charset="0"/>
              <a:buChar char="•"/>
            </a:pPr>
            <a:r>
              <a:rPr lang="en-US" altLang="en-US" sz="2000" dirty="0">
                <a:solidFill>
                  <a:schemeClr val="bg1"/>
                </a:solidFill>
              </a:rPr>
              <a:t> Not creating unintended consequences</a:t>
            </a:r>
          </a:p>
        </p:txBody>
      </p:sp>
      <p:sp>
        <p:nvSpPr>
          <p:cNvPr id="2" name="Slide Number Placeholder 1">
            <a:extLst>
              <a:ext uri="{FF2B5EF4-FFF2-40B4-BE49-F238E27FC236}">
                <a16:creationId xmlns:a16="http://schemas.microsoft.com/office/drawing/2014/main" id="{DE28F03A-716A-8148-9163-FD90A9912E7D}"/>
              </a:ext>
            </a:extLst>
          </p:cNvPr>
          <p:cNvSpPr>
            <a:spLocks noGrp="1"/>
          </p:cNvSpPr>
          <p:nvPr>
            <p:ph type="sldNum" sz="quarter" idx="12"/>
          </p:nvPr>
        </p:nvSpPr>
        <p:spPr/>
        <p:txBody>
          <a:bodyPr/>
          <a:lstStyle/>
          <a:p>
            <a:fld id="{9E26D2AB-0C90-4CEA-9760-4FB00DC6094F}" type="slidenum">
              <a:rPr lang="en-US" smtClean="0">
                <a:solidFill>
                  <a:schemeClr val="bg1"/>
                </a:solidFill>
              </a:rPr>
              <a:t>9</a:t>
            </a:fld>
            <a:endParaRPr lang="en-US" dirty="0">
              <a:solidFill>
                <a:schemeClr val="bg1"/>
              </a:solidFill>
            </a:endParaRPr>
          </a:p>
        </p:txBody>
      </p:sp>
    </p:spTree>
    <p:extLst>
      <p:ext uri="{BB962C8B-B14F-4D97-AF65-F5344CB8AC3E}">
        <p14:creationId xmlns:p14="http://schemas.microsoft.com/office/powerpoint/2010/main" val="1931449167"/>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6399</TotalTime>
  <Words>1684</Words>
  <Application>Microsoft Office PowerPoint</Application>
  <PresentationFormat>On-screen Show (4:3)</PresentationFormat>
  <Paragraphs>450</Paragraphs>
  <Slides>32</Slides>
  <Notes>24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Apple Symbols</vt:lpstr>
      <vt:lpstr>System Font Regular</vt:lpstr>
      <vt:lpstr>Arial</vt:lpstr>
      <vt:lpstr>Arial Black</vt:lpstr>
      <vt:lpstr>Calibri</vt:lpstr>
      <vt:lpstr>Times New Roman</vt:lpstr>
      <vt:lpstr>Office Theme</vt:lpstr>
      <vt:lpstr>Clip</vt:lpstr>
      <vt:lpstr>PowerPoint Presentation</vt:lpstr>
      <vt:lpstr>The Speaker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Success Beyond Expectations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Effects of CAST on Safety</vt:lpstr>
      <vt:lpstr>Could CAST Improve Safety In Other Industries?</vt:lpstr>
      <vt:lpstr>Focusing on Safety vs. Compliance</vt:lpstr>
      <vt:lpstr>What If No Applicable Regulations?</vt:lpstr>
      <vt:lpstr>Conclusions</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Context: A Complex System of Connected Subsystems</dc:title>
  <dc:creator>Chris</dc:creator>
  <cp:lastModifiedBy>KAWANO, Akira</cp:lastModifiedBy>
  <cp:revision>175</cp:revision>
  <cp:lastPrinted>2018-09-02T19:40:11Z</cp:lastPrinted>
  <dcterms:created xsi:type="dcterms:W3CDTF">2018-03-18T19:47:35Z</dcterms:created>
  <dcterms:modified xsi:type="dcterms:W3CDTF">2021-12-03T08:17:26Z</dcterms:modified>
</cp:coreProperties>
</file>