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9" r:id="rId1"/>
  </p:sldMasterIdLst>
  <p:sldIdLst>
    <p:sldId id="288" r:id="rId2"/>
    <p:sldId id="256" r:id="rId3"/>
    <p:sldId id="269" r:id="rId4"/>
    <p:sldId id="277" r:id="rId5"/>
    <p:sldId id="268" r:id="rId6"/>
    <p:sldId id="270" r:id="rId7"/>
    <p:sldId id="271" r:id="rId8"/>
    <p:sldId id="272" r:id="rId9"/>
    <p:sldId id="273" r:id="rId10"/>
    <p:sldId id="274" r:id="rId11"/>
    <p:sldId id="275" r:id="rId12"/>
    <p:sldId id="276" r:id="rId13"/>
    <p:sldId id="264" r:id="rId14"/>
    <p:sldId id="260" r:id="rId15"/>
    <p:sldId id="281" r:id="rId16"/>
    <p:sldId id="283" r:id="rId17"/>
    <p:sldId id="261" r:id="rId18"/>
    <p:sldId id="263" r:id="rId19"/>
    <p:sldId id="278" r:id="rId20"/>
    <p:sldId id="284" r:id="rId21"/>
    <p:sldId id="285" r:id="rId22"/>
    <p:sldId id="282" r:id="rId23"/>
    <p:sldId id="289" r:id="rId24"/>
    <p:sldId id="286"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360224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D6C0-8939-4F2C-8B37-ACB704519183}"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82589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81465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95486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221724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88028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56647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3957433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284130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1864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D6C0-8939-4F2C-8B37-ACB704519183}"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77877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76D6C0-8939-4F2C-8B37-ACB704519183}"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404514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76D6C0-8939-4F2C-8B37-ACB704519183}"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235947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76D6C0-8939-4F2C-8B37-ACB704519183}"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26290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6D6C0-8939-4F2C-8B37-ACB704519183}"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122945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D6C0-8939-4F2C-8B37-ACB704519183}"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325469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D6C0-8939-4F2C-8B37-ACB704519183}"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0CDB-8631-4503-9B0C-10DD25BEF15D}" type="slidenum">
              <a:rPr lang="en-US" smtClean="0"/>
              <a:t>‹#›</a:t>
            </a:fld>
            <a:endParaRPr lang="en-US"/>
          </a:p>
        </p:txBody>
      </p:sp>
    </p:spTree>
    <p:extLst>
      <p:ext uri="{BB962C8B-B14F-4D97-AF65-F5344CB8AC3E}">
        <p14:creationId xmlns:p14="http://schemas.microsoft.com/office/powerpoint/2010/main" val="316322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76D6C0-8939-4F2C-8B37-ACB704519183}" type="datetimeFigureOut">
              <a:rPr lang="en-US" smtClean="0"/>
              <a:t>11/1/2020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430CDB-8631-4503-9B0C-10DD25BEF15D}" type="slidenum">
              <a:rPr lang="en-US" smtClean="0"/>
              <a:t>‹#›</a:t>
            </a:fld>
            <a:endParaRPr lang="en-US"/>
          </a:p>
        </p:txBody>
      </p:sp>
    </p:spTree>
    <p:extLst>
      <p:ext uri="{BB962C8B-B14F-4D97-AF65-F5344CB8AC3E}">
        <p14:creationId xmlns:p14="http://schemas.microsoft.com/office/powerpoint/2010/main" val="269288263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orld-nuclear.org/" TargetMode="External"/><Relationship Id="rId2" Type="http://schemas.openxmlformats.org/officeDocument/2006/relationships/hyperlink" Target="https://www.google.com/url?sa=t&amp;rct=j&amp;q=&amp;esrc=s&amp;source=web&amp;cd=&amp;cad=rja&amp;uact=8&amp;ved=2ahUKEwjrk8WB8d7sAhXLURUIHemIC1QQjBAwAnoECAgQAQ&amp;url=https://www.iea.org/reports/world-energy-outlook-2020&amp;usg=AOvVaw3fZmD4dphOAbYas-ljlYjC" TargetMode="External"/><Relationship Id="rId1" Type="http://schemas.openxmlformats.org/officeDocument/2006/relationships/slideLayout" Target="../slideLayouts/slideLayout2.xml"/><Relationship Id="rId4" Type="http://schemas.openxmlformats.org/officeDocument/2006/relationships/hyperlink" Target="https://www.fgould.com/americas/articles/growth-nuclear-energy-supply-chain-challen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onne_of_oil_equivalent" TargetMode="External"/><Relationship Id="rId2" Type="http://schemas.openxmlformats.org/officeDocument/2006/relationships/hyperlink" Target="https://en.wikipedia.org/wiki/Primary_energy" TargetMode="External"/><Relationship Id="rId1" Type="http://schemas.openxmlformats.org/officeDocument/2006/relationships/slideLayout" Target="../slideLayouts/slideLayout2.xml"/><Relationship Id="rId5" Type="http://schemas.openxmlformats.org/officeDocument/2006/relationships/hyperlink" Target="https://webstore.iea.org/key-world-energy-statistics-2019" TargetMode="External"/><Relationship Id="rId4" Type="http://schemas.openxmlformats.org/officeDocument/2006/relationships/hyperlink" Target="https://en.wikipedia.org/wiki/Quad_(uni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9796" y="2057399"/>
            <a:ext cx="10018713" cy="3124201"/>
          </a:xfrm>
        </p:spPr>
        <p:txBody>
          <a:bodyPr>
            <a:normAutofit fontScale="62500" lnSpcReduction="20000"/>
          </a:bodyPr>
          <a:lstStyle/>
          <a:p>
            <a:pPr marL="0" indent="0" algn="ctr">
              <a:buNone/>
            </a:pPr>
            <a:r>
              <a:rPr lang="fa-IR" sz="18000" b="1" i="1" dirty="0" smtClean="0">
                <a:solidFill>
                  <a:srgbClr val="00B0F0"/>
                </a:solidFill>
                <a:effectLst>
                  <a:outerShdw blurRad="38100" dist="38100" dir="2700000" algn="tl">
                    <a:srgbClr val="000000">
                      <a:alpha val="43137"/>
                    </a:srgbClr>
                  </a:outerShdw>
                </a:effectLst>
                <a:cs typeface="B Zar" panose="00000400000000000000" pitchFamily="2" charset="-78"/>
              </a:rPr>
              <a:t>بسم الله الرحمن الرحیم</a:t>
            </a:r>
            <a:endParaRPr lang="en-US" sz="18000" b="1" i="1" dirty="0">
              <a:solidFill>
                <a:srgbClr val="00B0F0"/>
              </a:solidFill>
              <a:effectLst>
                <a:outerShdw blurRad="38100" dist="38100" dir="2700000" algn="tl">
                  <a:srgbClr val="000000">
                    <a:alpha val="43137"/>
                  </a:srgbClr>
                </a:outerShdw>
              </a:effectLst>
              <a:cs typeface="B Zar" panose="00000400000000000000" pitchFamily="2" charset="-78"/>
            </a:endParaRPr>
          </a:p>
        </p:txBody>
      </p:sp>
    </p:spTree>
    <p:extLst>
      <p:ext uri="{BB962C8B-B14F-4D97-AF65-F5344CB8AC3E}">
        <p14:creationId xmlns:p14="http://schemas.microsoft.com/office/powerpoint/2010/main" val="2990598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7" descr="Nuclear Reactor Construction Marke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614" y="114300"/>
            <a:ext cx="10562630" cy="50707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69967" y="5185064"/>
            <a:ext cx="8407978" cy="1200329"/>
          </a:xfrm>
          <a:prstGeom prst="rect">
            <a:avLst/>
          </a:prstGeom>
        </p:spPr>
        <p:txBody>
          <a:bodyPr wrap="square">
            <a:spAutoFit/>
          </a:bodyPr>
          <a:lstStyle/>
          <a:p>
            <a:pPr lvl="0" indent="228600" algn="justLow" rtl="1" eaLnBrk="0" fontAlgn="base" hangingPunct="0">
              <a:spcBef>
                <a:spcPct val="0"/>
              </a:spcBef>
              <a:spcAft>
                <a:spcPct val="0"/>
              </a:spcAft>
            </a:pPr>
            <a:r>
              <a:rPr kumimoji="0" lang="fa-IR"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وضعیت بازیگران اصلی در بازه 2020 تا 2025 در بازار ساخت راکتور های هسته ای در میان قاره ها </a:t>
            </a:r>
          </a:p>
          <a:p>
            <a:pPr lvl="0" indent="228600" algn="justLow" rtl="1" eaLnBrk="0" fontAlgn="base" hangingPunct="0">
              <a:spcBef>
                <a:spcPct val="0"/>
              </a:spcBef>
              <a:spcAft>
                <a:spcPct val="0"/>
              </a:spcAft>
            </a:pPr>
            <a:endParaRPr kumimoji="0" lang="fa-IR"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endParaRPr>
          </a:p>
          <a:p>
            <a:pPr lvl="0" indent="228600" algn="ctr" rtl="1" eaLnBrk="0" fontAlgn="base" hangingPunct="0">
              <a:spcBef>
                <a:spcPct val="0"/>
              </a:spcBef>
              <a:spcAft>
                <a:spcPct val="0"/>
              </a:spcAft>
            </a:pPr>
            <a:r>
              <a:rPr kumimoji="0" lang="fa-IR"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Zar" panose="00000400000000000000" pitchFamily="2" charset="-78"/>
              </a:rPr>
              <a:t>پیش بینی می شود قاره آسیا به رهبری چین (شاید در رتبه های بعدی روسیه، هند، کره، پاکستان، امارات و ایران) نقش بسیار پر رنگ را در توسعه این بازار را داشته باشد.</a:t>
            </a:r>
            <a:endParaRPr lang="fa-IR" altLang="en-US" sz="2400" dirty="0">
              <a:latin typeface="Arial" panose="020B0604020202020204" pitchFamily="34" charset="0"/>
            </a:endParaRPr>
          </a:p>
        </p:txBody>
      </p:sp>
    </p:spTree>
    <p:extLst>
      <p:ext uri="{BB962C8B-B14F-4D97-AF65-F5344CB8AC3E}">
        <p14:creationId xmlns:p14="http://schemas.microsoft.com/office/powerpoint/2010/main" val="313059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worldnuclearreport.org/IMG/png/wnr2019/8.png"/>
          <p:cNvPicPr/>
          <p:nvPr/>
        </p:nvPicPr>
        <p:blipFill rotWithShape="1">
          <a:blip r:embed="rId2" cstate="print">
            <a:clrChange>
              <a:clrFrom>
                <a:srgbClr val="F6F4F2"/>
              </a:clrFrom>
              <a:clrTo>
                <a:srgbClr val="F6F4F2">
                  <a:alpha val="0"/>
                </a:srgbClr>
              </a:clrTo>
            </a:clrChange>
            <a:extLst>
              <a:ext uri="{28A0092B-C50C-407E-A947-70E740481C1C}">
                <a14:useLocalDpi xmlns:a14="http://schemas.microsoft.com/office/drawing/2010/main" val="0"/>
              </a:ext>
            </a:extLst>
          </a:blip>
          <a:srcRect l="3931" t="11045" r="3984" b="3868"/>
          <a:stretch/>
        </p:blipFill>
        <p:spPr bwMode="auto">
          <a:xfrm>
            <a:off x="1735281" y="675409"/>
            <a:ext cx="8774719" cy="4509653"/>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131055" y="189406"/>
            <a:ext cx="5983173" cy="400110"/>
          </a:xfrm>
          <a:prstGeom prst="rect">
            <a:avLst/>
          </a:prstGeom>
        </p:spPr>
        <p:txBody>
          <a:bodyPr wrap="square">
            <a:spAutoFit/>
          </a:bodyPr>
          <a:lstStyle/>
          <a:p>
            <a:pPr algn="ctr"/>
            <a:r>
              <a:rPr lang="fa-IR" sz="2000" b="1" dirty="0" smtClean="0">
                <a:effectLst/>
                <a:latin typeface="Times New Roman" panose="02020603050405020304" pitchFamily="18" charset="0"/>
                <a:ea typeface="Times New Roman" panose="02020603050405020304" pitchFamily="18" charset="0"/>
                <a:cs typeface="B Zar" panose="00000400000000000000" pitchFamily="2" charset="-78"/>
              </a:rPr>
              <a:t>راکتور های در حال احداث و قابل اتصال به شبکه از سال 2019</a:t>
            </a:r>
            <a:endParaRPr lang="en-US" sz="2000" b="1" dirty="0"/>
          </a:p>
        </p:txBody>
      </p:sp>
      <p:sp>
        <p:nvSpPr>
          <p:cNvPr id="6" name="Rectangle 5"/>
          <p:cNvSpPr/>
          <p:nvPr/>
        </p:nvSpPr>
        <p:spPr>
          <a:xfrm>
            <a:off x="2033817" y="5185062"/>
            <a:ext cx="8177645" cy="369332"/>
          </a:xfrm>
          <a:prstGeom prst="rect">
            <a:avLst/>
          </a:prstGeom>
        </p:spPr>
        <p:txBody>
          <a:bodyPr wrap="square">
            <a:spAutoFit/>
          </a:bodyPr>
          <a:lstStyle/>
          <a:p>
            <a:pPr algn="ctr"/>
            <a:r>
              <a:rPr lang="fa-IR" dirty="0" smtClean="0">
                <a:effectLst/>
                <a:latin typeface="Times New Roman" panose="02020603050405020304" pitchFamily="18" charset="0"/>
                <a:ea typeface="Times New Roman" panose="02020603050405020304" pitchFamily="18" charset="0"/>
                <a:cs typeface="B Zar" panose="00000400000000000000" pitchFamily="2" charset="-78"/>
              </a:rPr>
              <a:t>راکتور هایی که ساخت آنها تقریباً معلق است و یا تمایلی به تکمیل آنها فعلاً وجود ندارد در نمودار لحاظ نشده اند</a:t>
            </a:r>
            <a:endParaRPr lang="en-US" dirty="0"/>
          </a:p>
        </p:txBody>
      </p:sp>
      <p:sp>
        <p:nvSpPr>
          <p:cNvPr id="7" name="Rectangle 6"/>
          <p:cNvSpPr/>
          <p:nvPr/>
        </p:nvSpPr>
        <p:spPr>
          <a:xfrm>
            <a:off x="1497284" y="5762212"/>
            <a:ext cx="9250710" cy="685059"/>
          </a:xfrm>
          <a:prstGeom prst="rect">
            <a:avLst/>
          </a:prstGeom>
        </p:spPr>
        <p:txBody>
          <a:bodyPr wrap="square">
            <a:spAutoFit/>
          </a:bodyPr>
          <a:lstStyle/>
          <a:p>
            <a:pPr algn="ctr" rtl="1">
              <a:lnSpc>
                <a:spcPct val="107000"/>
              </a:lnSpc>
              <a:spcAft>
                <a:spcPts val="800"/>
              </a:spcAft>
            </a:pPr>
            <a:r>
              <a:rPr lang="fa-IR" dirty="0" smtClean="0">
                <a:effectLst/>
                <a:latin typeface="Times New Roman" panose="02020603050405020304" pitchFamily="18" charset="0"/>
                <a:ea typeface="Calibri" panose="020F0502020204030204" pitchFamily="34" charset="0"/>
                <a:cs typeface="B Zar" panose="00000400000000000000" pitchFamily="2" charset="-78"/>
              </a:rPr>
              <a:t>در پایان سال 2019، در نیروگاه هایی </a:t>
            </a:r>
            <a:r>
              <a:rPr lang="fa-IR" dirty="0" smtClean="0">
                <a:latin typeface="Times New Roman" panose="02020603050405020304" pitchFamily="18" charset="0"/>
                <a:ea typeface="Calibri" panose="020F0502020204030204" pitchFamily="34" charset="0"/>
                <a:cs typeface="B Zar" panose="00000400000000000000" pitchFamily="2" charset="-78"/>
              </a:rPr>
              <a:t>که در 19 کشور در حال ساخت بوده­اند، چهار کشور در حال ساخت اولین راکتور هسته­ای خود بوده و </a:t>
            </a:r>
            <a:r>
              <a:rPr lang="fa-IR" i="1" u="sng" dirty="0" smtClean="0">
                <a:latin typeface="Times New Roman" panose="02020603050405020304" pitchFamily="18" charset="0"/>
                <a:ea typeface="Calibri" panose="020F0502020204030204" pitchFamily="34" charset="0"/>
                <a:cs typeface="B Zar" panose="00000400000000000000" pitchFamily="2" charset="-78"/>
              </a:rPr>
              <a:t>به دلیل نداشتن زنجیره تامین مستقل و مطمئن به دنبال راه حل سریع برای حل این مشکل می­باشند. </a:t>
            </a:r>
            <a:endParaRPr lang="fa-IR" i="1" u="sng" dirty="0">
              <a:latin typeface="Times New Roman" panose="02020603050405020304" pitchFamily="18"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4154802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6953" y="6227120"/>
            <a:ext cx="6779421" cy="388696"/>
          </a:xfrm>
          <a:prstGeom prst="rect">
            <a:avLst/>
          </a:prstGeom>
        </p:spPr>
        <p:txBody>
          <a:bodyPr wrap="none">
            <a:spAutoFit/>
          </a:bodyPr>
          <a:lstStyle/>
          <a:p>
            <a:pPr algn="ctr" rtl="1">
              <a:lnSpc>
                <a:spcPct val="107000"/>
              </a:lnSpc>
              <a:spcAft>
                <a:spcPts val="800"/>
              </a:spcAft>
            </a:pPr>
            <a:r>
              <a:rPr lang="fa-IR" b="1" i="1" dirty="0" smtClean="0">
                <a:effectLst/>
                <a:latin typeface="Calibri" panose="020F0502020204030204" pitchFamily="34" charset="0"/>
                <a:ea typeface="Calibri" panose="020F0502020204030204" pitchFamily="34" charset="0"/>
                <a:cs typeface="B Zar" panose="00000400000000000000" pitchFamily="2" charset="-78"/>
              </a:rPr>
              <a:t>نسبت هزینه سوخت به نگهداری و بهره برداری برای انرژی های هسته ای و فسیلی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25833" t="21164" r="10833" b="9630"/>
          <a:stretch/>
        </p:blipFill>
        <p:spPr>
          <a:xfrm>
            <a:off x="1491177" y="0"/>
            <a:ext cx="10130971" cy="6227120"/>
          </a:xfrm>
          <a:prstGeom prst="rect">
            <a:avLst/>
          </a:prstGeom>
        </p:spPr>
      </p:pic>
    </p:spTree>
    <p:extLst>
      <p:ext uri="{BB962C8B-B14F-4D97-AF65-F5344CB8AC3E}">
        <p14:creationId xmlns:p14="http://schemas.microsoft.com/office/powerpoint/2010/main" val="1005855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1886858" y="725713"/>
            <a:ext cx="9811656" cy="5820229"/>
          </a:xfrm>
          <a:prstGeom prst="rect">
            <a:avLst/>
          </a:prstGeom>
        </p:spPr>
      </p:pic>
      <p:sp>
        <p:nvSpPr>
          <p:cNvPr id="5" name="Rectangle 4"/>
          <p:cNvSpPr/>
          <p:nvPr/>
        </p:nvSpPr>
        <p:spPr>
          <a:xfrm>
            <a:off x="3131055" y="189406"/>
            <a:ext cx="8146545" cy="430887"/>
          </a:xfrm>
          <a:prstGeom prst="rect">
            <a:avLst/>
          </a:prstGeom>
        </p:spPr>
        <p:txBody>
          <a:bodyPr wrap="square">
            <a:spAutoFit/>
          </a:bodyPr>
          <a:lstStyle/>
          <a:p>
            <a:pPr algn="ctr" rtl="1"/>
            <a:r>
              <a:rPr lang="fa-IR" sz="2200" b="1" i="1" dirty="0" smtClean="0">
                <a:latin typeface="Times New Roman" panose="02020603050405020304" pitchFamily="18" charset="0"/>
                <a:cs typeface="B Zar" panose="00000400000000000000" pitchFamily="2" charset="-78"/>
              </a:rPr>
              <a:t> سناریوهای </a:t>
            </a:r>
            <a:r>
              <a:rPr lang="en-US" sz="2200" b="1" i="1" dirty="0" smtClean="0">
                <a:latin typeface="Times New Roman" panose="02020603050405020304" pitchFamily="18" charset="0"/>
                <a:cs typeface="B Zar" panose="00000400000000000000" pitchFamily="2" charset="-78"/>
              </a:rPr>
              <a:t> IEA</a:t>
            </a:r>
            <a:r>
              <a:rPr lang="fa-IR" sz="2200" b="1" i="1" dirty="0" smtClean="0">
                <a:latin typeface="Times New Roman" panose="02020603050405020304" pitchFamily="18" charset="0"/>
                <a:cs typeface="B Zar" panose="00000400000000000000" pitchFamily="2" charset="-78"/>
              </a:rPr>
              <a:t> برای میزان تولید انواع مختلف انرژی تا سال 2040</a:t>
            </a:r>
            <a:endParaRPr lang="en-US" sz="2200" b="1" i="1" dirty="0"/>
          </a:p>
        </p:txBody>
      </p:sp>
    </p:spTree>
    <p:extLst>
      <p:ext uri="{BB962C8B-B14F-4D97-AF65-F5344CB8AC3E}">
        <p14:creationId xmlns:p14="http://schemas.microsoft.com/office/powerpoint/2010/main" val="165243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1524000" y="1383641"/>
            <a:ext cx="10363201" cy="5075216"/>
          </a:xfrm>
          <a:prstGeom prst="rect">
            <a:avLst/>
          </a:prstGeom>
        </p:spPr>
      </p:pic>
      <p:sp>
        <p:nvSpPr>
          <p:cNvPr id="5" name="Rectangle 4"/>
          <p:cNvSpPr/>
          <p:nvPr/>
        </p:nvSpPr>
        <p:spPr>
          <a:xfrm>
            <a:off x="2467429" y="197416"/>
            <a:ext cx="9144000" cy="923330"/>
          </a:xfrm>
          <a:prstGeom prst="rect">
            <a:avLst/>
          </a:prstGeom>
        </p:spPr>
        <p:txBody>
          <a:bodyPr wrap="square">
            <a:spAutoFit/>
          </a:bodyPr>
          <a:lstStyle/>
          <a:p>
            <a:pPr algn="ctr"/>
            <a:r>
              <a:rPr lang="ar-SA" b="1" dirty="0" smtClean="0">
                <a:effectLst/>
                <a:latin typeface="Calibri" panose="020F0502020204030204" pitchFamily="34" charset="0"/>
                <a:ea typeface="Calibri" panose="020F0502020204030204" pitchFamily="34" charset="0"/>
                <a:cs typeface="B Zar" panose="00000400000000000000" pitchFamily="2" charset="-78"/>
              </a:rPr>
              <a:t>ترکیب تولید برق جهانی در سناریوهای مختلف. </a:t>
            </a:r>
            <a:endParaRPr lang="fa-IR" b="1" dirty="0" smtClean="0">
              <a:effectLst/>
              <a:latin typeface="Calibri" panose="020F0502020204030204" pitchFamily="34" charset="0"/>
              <a:ea typeface="Calibri" panose="020F0502020204030204" pitchFamily="34" charset="0"/>
              <a:cs typeface="B Zar" panose="00000400000000000000" pitchFamily="2" charset="-78"/>
            </a:endParaRPr>
          </a:p>
          <a:p>
            <a:pPr algn="ctr"/>
            <a:r>
              <a:rPr lang="ar-SA" b="1" dirty="0" smtClean="0">
                <a:effectLst/>
                <a:latin typeface="Calibri" panose="020F0502020204030204" pitchFamily="34" charset="0"/>
                <a:ea typeface="Calibri" panose="020F0502020204030204" pitchFamily="34" charset="0"/>
                <a:cs typeface="B Zar" panose="00000400000000000000" pitchFamily="2" charset="-78"/>
              </a:rPr>
              <a:t>تامین برق تحت سیاست­های فعلی و پیشنهادی به سمت انرژی های تجدیدپذیر تغییر مسیر می دهد­، اما تمام فناوری های کم کربن برای پشتیبانی از گذار به  انرژی پاک مورد نیاز هستند</a:t>
            </a:r>
            <a:endParaRPr lang="en-US" b="1" dirty="0"/>
          </a:p>
        </p:txBody>
      </p:sp>
    </p:spTree>
    <p:extLst>
      <p:ext uri="{BB962C8B-B14F-4D97-AF65-F5344CB8AC3E}">
        <p14:creationId xmlns:p14="http://schemas.microsoft.com/office/powerpoint/2010/main" val="368684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856" y="764024"/>
            <a:ext cx="11160002" cy="6093976"/>
          </a:xfrm>
          <a:prstGeom prst="rect">
            <a:avLst/>
          </a:prstGeom>
        </p:spPr>
        <p:txBody>
          <a:bodyPr wrap="square">
            <a:spAutoFit/>
          </a:bodyPr>
          <a:lstStyle/>
          <a:p>
            <a:pPr marL="285750" indent="-285750" algn="r" rtl="1">
              <a:lnSpc>
                <a:spcPct val="150000"/>
              </a:lnSpc>
              <a:buFont typeface="Wingdings" panose="05000000000000000000" pitchFamily="2" charset="2"/>
              <a:buChar char="ü"/>
            </a:pPr>
            <a:r>
              <a:rPr lang="ar-SA" sz="2000" dirty="0" smtClean="0">
                <a:effectLst/>
                <a:latin typeface="Calibri" panose="020F0502020204030204" pitchFamily="34" charset="0"/>
                <a:ea typeface="Calibri" panose="020F0502020204030204" pitchFamily="34" charset="0"/>
                <a:cs typeface="B Zar" panose="00000400000000000000" pitchFamily="2" charset="-78"/>
              </a:rPr>
              <a:t>گاز طبیعی و فرآورده</a:t>
            </a:r>
            <a:r>
              <a:rPr lang="en-US" sz="2000" dirty="0" smtClean="0">
                <a:effectLst/>
                <a:latin typeface="Calibri" panose="020F0502020204030204" pitchFamily="34" charset="0"/>
                <a:ea typeface="Calibri" panose="020F0502020204030204" pitchFamily="34" charset="0"/>
                <a:cs typeface="B Zar" panose="00000400000000000000" pitchFamily="2" charset="-78"/>
              </a:rPr>
              <a:t>­</a:t>
            </a:r>
            <a:r>
              <a:rPr lang="ar-SA" sz="2000" dirty="0" smtClean="0">
                <a:effectLst/>
                <a:latin typeface="Calibri" panose="020F0502020204030204" pitchFamily="34" charset="0"/>
                <a:ea typeface="Calibri" panose="020F0502020204030204" pitchFamily="34" charset="0"/>
                <a:cs typeface="B Zar" panose="00000400000000000000" pitchFamily="2" charset="-78"/>
              </a:rPr>
              <a:t>های نفتی حدود 98 درصد از کل مصرف </a:t>
            </a:r>
            <a:r>
              <a:rPr lang="fa-IR" sz="2000" dirty="0" smtClean="0">
                <a:effectLst/>
                <a:latin typeface="Calibri" panose="020F0502020204030204" pitchFamily="34" charset="0"/>
                <a:ea typeface="Calibri" panose="020F0502020204030204" pitchFamily="34" charset="0"/>
                <a:cs typeface="B Zar" panose="00000400000000000000" pitchFamily="2" charset="-78"/>
              </a:rPr>
              <a:t>عمده</a:t>
            </a:r>
            <a:r>
              <a:rPr lang="ar-SA" sz="2000" dirty="0" smtClean="0">
                <a:effectLst/>
                <a:latin typeface="Calibri" panose="020F0502020204030204" pitchFamily="34" charset="0"/>
                <a:ea typeface="Calibri" panose="020F0502020204030204" pitchFamily="34" charset="0"/>
                <a:cs typeface="B Zar" panose="00000400000000000000" pitchFamily="2" charset="-78"/>
              </a:rPr>
              <a:t> انرژی کشور را تأمین می­کنند. </a:t>
            </a:r>
            <a:endParaRPr lang="fa-IR" sz="2000" dirty="0" smtClean="0">
              <a:effectLst/>
              <a:latin typeface="Calibri" panose="020F0502020204030204" pitchFamily="34" charset="0"/>
              <a:ea typeface="Calibri" panose="020F0502020204030204" pitchFamily="34" charset="0"/>
              <a:cs typeface="B Zar" panose="00000400000000000000" pitchFamily="2" charset="-78"/>
            </a:endParaRPr>
          </a:p>
          <a:p>
            <a:pPr marL="285750" indent="-285750" algn="r" rtl="1">
              <a:lnSpc>
                <a:spcPct val="150000"/>
              </a:lnSpc>
              <a:buFont typeface="Wingdings" panose="05000000000000000000" pitchFamily="2" charset="2"/>
              <a:buChar char="ü"/>
            </a:pPr>
            <a:r>
              <a:rPr lang="ar-SA" sz="2000" dirty="0" smtClean="0">
                <a:effectLst/>
                <a:latin typeface="Calibri" panose="020F0502020204030204" pitchFamily="34" charset="0"/>
                <a:ea typeface="Calibri" panose="020F0502020204030204" pitchFamily="34" charset="0"/>
                <a:cs typeface="B Zar" panose="00000400000000000000" pitchFamily="2" charset="-78"/>
              </a:rPr>
              <a:t>تولید برق در ایران به نیروگاه­های سوخت فسیلی متکی است که سهم کل آن 95.5% در سال 2017 بوده است</a:t>
            </a:r>
            <a:r>
              <a:rPr lang="fa-IR" sz="2000" dirty="0" smtClean="0">
                <a:effectLst/>
                <a:latin typeface="Calibri" panose="020F0502020204030204" pitchFamily="34" charset="0"/>
                <a:ea typeface="Calibri" panose="020F0502020204030204" pitchFamily="34" charset="0"/>
                <a:cs typeface="B Zar" panose="00000400000000000000" pitchFamily="2" charset="-78"/>
              </a:rPr>
              <a:t>.</a:t>
            </a:r>
          </a:p>
          <a:p>
            <a:pPr marL="285750" indent="-285750" algn="r" rtl="1">
              <a:lnSpc>
                <a:spcPct val="150000"/>
              </a:lnSpc>
              <a:buFont typeface="Wingdings" panose="05000000000000000000" pitchFamily="2" charset="2"/>
              <a:buChar char="ü"/>
            </a:pPr>
            <a:r>
              <a:rPr lang="ar-SA" sz="2000" dirty="0" smtClean="0">
                <a:effectLst/>
                <a:latin typeface="Times New Roman" panose="02020603050405020304" pitchFamily="18" charset="0"/>
                <a:ea typeface="Calibri" panose="020F0502020204030204" pitchFamily="34" charset="0"/>
                <a:cs typeface="B Zar" panose="00000400000000000000" pitchFamily="2" charset="-78"/>
              </a:rPr>
              <a:t>کل ظرفیت نصب شده و تولید برق کشور از سال 1986 تا 2016 از 7% تا 8.2%  در سال افزایش یافته است. </a:t>
            </a:r>
            <a:endParaRPr lang="fa-IR" sz="2000" dirty="0">
              <a:latin typeface="Times New Roman" panose="02020603050405020304" pitchFamily="18" charset="0"/>
              <a:ea typeface="Calibri" panose="020F0502020204030204" pitchFamily="34" charset="0"/>
              <a:cs typeface="B Zar" panose="00000400000000000000" pitchFamily="2" charset="-78"/>
            </a:endParaRPr>
          </a:p>
          <a:p>
            <a:pPr marL="285750" indent="-285750" algn="r" rtl="1">
              <a:lnSpc>
                <a:spcPct val="150000"/>
              </a:lnSpc>
              <a:buFont typeface="Wingdings" panose="05000000000000000000" pitchFamily="2" charset="2"/>
              <a:buChar char="ü"/>
            </a:pPr>
            <a:r>
              <a:rPr lang="ar-SA" sz="2000" dirty="0" smtClean="0">
                <a:effectLst/>
                <a:latin typeface="Times New Roman" panose="02020603050405020304" pitchFamily="18" charset="0"/>
                <a:ea typeface="Calibri" panose="020F0502020204030204" pitchFamily="34" charset="0"/>
                <a:cs typeface="B Zar" panose="00000400000000000000" pitchFamily="2" charset="-78"/>
              </a:rPr>
              <a:t>در کنار رشد تولید، کل مصرف سوخت فسیلی (گاز طبیعی ، دیزل و روغن سوخت) 8.5 درصد در سال افزایش یافته است. </a:t>
            </a:r>
            <a:endParaRPr lang="fa-IR" sz="2000" dirty="0" smtClean="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r" rtl="1">
              <a:lnSpc>
                <a:spcPct val="150000"/>
              </a:lnSpc>
              <a:buFont typeface="Wingdings" panose="05000000000000000000" pitchFamily="2" charset="2"/>
              <a:buChar char="ü"/>
            </a:pPr>
            <a:r>
              <a:rPr lang="ar-SA" sz="2000" dirty="0" smtClean="0">
                <a:effectLst/>
                <a:latin typeface="Times New Roman" panose="02020603050405020304" pitchFamily="18" charset="0"/>
                <a:ea typeface="Calibri" panose="020F0502020204030204" pitchFamily="34" charset="0"/>
                <a:cs typeface="B Zar" panose="00000400000000000000" pitchFamily="2" charset="-78"/>
              </a:rPr>
              <a:t>ظرفیت نصب شده نیروگاه­ها از 13.011 گیگاوات در سال 1986 به 78.8 گیگاوات در سال 2016 بیش از 5.8 برابر افزایش یافته است.</a:t>
            </a:r>
            <a:endParaRPr lang="fa-IR" sz="2000" dirty="0" smtClean="0">
              <a:effectLst/>
              <a:latin typeface="Times New Roman" panose="02020603050405020304" pitchFamily="18" charset="0"/>
              <a:ea typeface="Calibri" panose="020F0502020204030204" pitchFamily="34" charset="0"/>
              <a:cs typeface="B Zar" panose="00000400000000000000" pitchFamily="2" charset="-78"/>
            </a:endParaRPr>
          </a:p>
          <a:p>
            <a:pPr marL="285750" lvl="0" indent="-285750" algn="r" rtl="1">
              <a:lnSpc>
                <a:spcPct val="150000"/>
              </a:lnSpc>
              <a:spcAft>
                <a:spcPts val="0"/>
              </a:spcAft>
              <a:buFont typeface="Wingdings" panose="05000000000000000000" pitchFamily="2" charset="2"/>
              <a:buChar char="ü"/>
              <a:tabLst>
                <a:tab pos="457200" algn="l"/>
              </a:tabLst>
            </a:pPr>
            <a:r>
              <a:rPr lang="fa-IR" sz="2000" dirty="0" smtClean="0">
                <a:latin typeface="Times New Roman" panose="02020603050405020304" pitchFamily="18" charset="0"/>
                <a:ea typeface="Calibri" panose="020F0502020204030204" pitchFamily="34" charset="0"/>
                <a:cs typeface="B Zar" panose="00000400000000000000" pitchFamily="2" charset="-78"/>
              </a:rPr>
              <a:t>بر </a:t>
            </a:r>
            <a:r>
              <a:rPr lang="fa-IR" sz="2000" dirty="0">
                <a:latin typeface="Times New Roman" panose="02020603050405020304" pitchFamily="18" charset="0"/>
                <a:ea typeface="Calibri" panose="020F0502020204030204" pitchFamily="34" charset="0"/>
                <a:cs typeface="B Zar" panose="00000400000000000000" pitchFamily="2" charset="-78"/>
              </a:rPr>
              <a:t>اساس برآورد های صورت گرفته در سند منتشر شده از جانب معاونت پژوهش های زیربنایی و امور تولیدی ، مرکز پژوهش های مجلس در افق 2040 ایران می بایست به 140 گیگاوات برق دسترسی یابد و این موضوع یعنی افزایش بیش از 50 گیگاوات در تولید کنونی کشور که به نظر می رسد با توجه به بلوغ بخش فسیلی در انرژی کشور نیاز به توجه به بخش تجدید پذیر و هسته ای به شدت احساس می شود. با روند کنونی 10 درصدی انرژی هسته ای در سبد انرژی کشورها به نظر می رسد حدود 5 گیگاوات دیگر علاوه بر 3 گیگاوات البته به صورت </a:t>
            </a:r>
            <a:r>
              <a:rPr lang="en-US" sz="2000" dirty="0">
                <a:latin typeface="Times New Roman" panose="02020603050405020304" pitchFamily="18" charset="0"/>
                <a:ea typeface="Calibri" panose="020F0502020204030204" pitchFamily="34" charset="0"/>
                <a:cs typeface="B Zar" panose="00000400000000000000" pitchFamily="2" charset="-78"/>
              </a:rPr>
              <a:t>SMR</a:t>
            </a:r>
            <a:r>
              <a:rPr lang="fa-IR" sz="2000" dirty="0">
                <a:latin typeface="Times New Roman" panose="02020603050405020304" pitchFamily="18" charset="0"/>
                <a:ea typeface="Calibri" panose="020F0502020204030204" pitchFamily="34" charset="0"/>
                <a:cs typeface="B Zar" panose="00000400000000000000" pitchFamily="2" charset="-78"/>
              </a:rPr>
              <a:t> مناسب باشد. </a:t>
            </a:r>
            <a:r>
              <a:rPr lang="fa-IR" sz="2000" dirty="0" smtClean="0">
                <a:latin typeface="Times New Roman" panose="02020603050405020304" pitchFamily="18" charset="0"/>
                <a:ea typeface="Calibri" panose="020F0502020204030204" pitchFamily="34" charset="0"/>
                <a:cs typeface="B Zar" panose="00000400000000000000" pitchFamily="2" charset="-78"/>
              </a:rPr>
              <a:t>(این میزان برابر با آنچه پیش از این در سازمان انرژی اتمی در شرکت تولید توسعه برآورد شده بود)</a:t>
            </a:r>
            <a:endParaRPr lang="en-US" sz="2000" dirty="0">
              <a:latin typeface="Times New Roman" panose="02020603050405020304" pitchFamily="18" charset="0"/>
              <a:ea typeface="Calibri" panose="020F0502020204030204" pitchFamily="34" charset="0"/>
              <a:cs typeface="B Zar" panose="00000400000000000000" pitchFamily="2" charset="-78"/>
            </a:endParaRPr>
          </a:p>
          <a:p>
            <a:pPr marL="285750" lvl="0" indent="-285750" algn="r" rtl="1">
              <a:lnSpc>
                <a:spcPct val="150000"/>
              </a:lnSpc>
              <a:spcAft>
                <a:spcPts val="0"/>
              </a:spcAft>
              <a:buFont typeface="Wingdings" panose="05000000000000000000" pitchFamily="2" charset="2"/>
              <a:buChar char="ü"/>
              <a:tabLst>
                <a:tab pos="457200" algn="l"/>
              </a:tabLst>
            </a:pPr>
            <a:r>
              <a:rPr lang="fa-IR" sz="2000" dirty="0">
                <a:latin typeface="Times New Roman" panose="02020603050405020304" pitchFamily="18" charset="0"/>
                <a:ea typeface="Calibri" panose="020F0502020204030204" pitchFamily="34" charset="0"/>
                <a:cs typeface="B Zar" panose="00000400000000000000" pitchFamily="2" charset="-78"/>
              </a:rPr>
              <a:t>هم اکنون علاوه بر ظرفیت 1000 مگاواتی کنونی 2000 مگاوات دیگر در دست ساخت می باشد که این میزان حداقل مورد نیاز قابل تامین توسط انرژی هسته ای می باشد و در صورت بهبود زنجیره تامین در ایران و امکان مشارکت در ساخت و بهره برداری نیروگاه ها می توان این ظرفیت را نیز توسعه داد</a:t>
            </a:r>
            <a:r>
              <a:rPr lang="fa-IR" sz="2000" dirty="0" smtClean="0">
                <a:latin typeface="Times New Roman" panose="02020603050405020304" pitchFamily="18" charset="0"/>
                <a:ea typeface="Calibri" panose="020F0502020204030204" pitchFamily="34" charset="0"/>
                <a:cs typeface="B Zar" panose="00000400000000000000" pitchFamily="2" charset="-78"/>
              </a:rPr>
              <a:t>.</a:t>
            </a:r>
            <a:endParaRPr lang="en-US" sz="2000" dirty="0">
              <a:latin typeface="Times New Roman" panose="02020603050405020304" pitchFamily="18" charset="0"/>
              <a:ea typeface="Calibri" panose="020F0502020204030204" pitchFamily="34" charset="0"/>
              <a:cs typeface="B Zar" panose="00000400000000000000" pitchFamily="2" charset="-78"/>
            </a:endParaRPr>
          </a:p>
        </p:txBody>
      </p:sp>
      <p:sp>
        <p:nvSpPr>
          <p:cNvPr id="3" name="Rectangle 1"/>
          <p:cNvSpPr>
            <a:spLocks noChangeArrowheads="1"/>
          </p:cNvSpPr>
          <p:nvPr/>
        </p:nvSpPr>
        <p:spPr bwMode="auto">
          <a:xfrm>
            <a:off x="685800" y="177054"/>
            <a:ext cx="110039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r"/>
              </a:tabLst>
              <a:defRPr>
                <a:solidFill>
                  <a:schemeClr val="tx1"/>
                </a:solidFill>
                <a:latin typeface="Arial" panose="020B0604020202020204" pitchFamily="34" charset="0"/>
              </a:defRPr>
            </a:lvl1pPr>
            <a:lvl2pPr eaLnBrk="0" fontAlgn="base" hangingPunct="0">
              <a:spcBef>
                <a:spcPct val="0"/>
              </a:spcBef>
              <a:spcAft>
                <a:spcPct val="0"/>
              </a:spcAft>
              <a:tabLst>
                <a:tab pos="57150" algn="r"/>
              </a:tabLst>
              <a:defRPr>
                <a:solidFill>
                  <a:schemeClr val="tx1"/>
                </a:solidFill>
                <a:latin typeface="Arial" panose="020B0604020202020204" pitchFamily="34" charset="0"/>
              </a:defRPr>
            </a:lvl2pPr>
            <a:lvl3pPr eaLnBrk="0" fontAlgn="base" hangingPunct="0">
              <a:spcBef>
                <a:spcPct val="0"/>
              </a:spcBef>
              <a:spcAft>
                <a:spcPct val="0"/>
              </a:spcAft>
              <a:tabLst>
                <a:tab pos="57150" algn="r"/>
              </a:tabLst>
              <a:defRPr>
                <a:solidFill>
                  <a:schemeClr val="tx1"/>
                </a:solidFill>
                <a:latin typeface="Arial" panose="020B0604020202020204" pitchFamily="34" charset="0"/>
              </a:defRPr>
            </a:lvl3pPr>
            <a:lvl4pPr eaLnBrk="0" fontAlgn="base" hangingPunct="0">
              <a:spcBef>
                <a:spcPct val="0"/>
              </a:spcBef>
              <a:spcAft>
                <a:spcPct val="0"/>
              </a:spcAft>
              <a:tabLst>
                <a:tab pos="57150" algn="r"/>
              </a:tabLst>
              <a:defRPr>
                <a:solidFill>
                  <a:schemeClr val="tx1"/>
                </a:solidFill>
                <a:latin typeface="Arial" panose="020B0604020202020204" pitchFamily="34" charset="0"/>
              </a:defRPr>
            </a:lvl4pPr>
            <a:lvl5pPr eaLnBrk="0" fontAlgn="base" hangingPunct="0">
              <a:spcBef>
                <a:spcPct val="0"/>
              </a:spcBef>
              <a:spcAft>
                <a:spcPct val="0"/>
              </a:spcAft>
              <a:tabLst>
                <a:tab pos="57150" algn="r"/>
              </a:tabLst>
              <a:defRPr>
                <a:solidFill>
                  <a:schemeClr val="tx1"/>
                </a:solidFill>
                <a:latin typeface="Arial" panose="020B0604020202020204" pitchFamily="34" charset="0"/>
              </a:defRPr>
            </a:lvl5pPr>
            <a:lvl6pPr eaLnBrk="0" fontAlgn="base" hangingPunct="0">
              <a:spcBef>
                <a:spcPct val="0"/>
              </a:spcBef>
              <a:spcAft>
                <a:spcPct val="0"/>
              </a:spcAft>
              <a:tabLst>
                <a:tab pos="57150" algn="r"/>
              </a:tabLst>
              <a:defRPr>
                <a:solidFill>
                  <a:schemeClr val="tx1"/>
                </a:solidFill>
                <a:latin typeface="Arial" panose="020B0604020202020204" pitchFamily="34" charset="0"/>
              </a:defRPr>
            </a:lvl6pPr>
            <a:lvl7pPr eaLnBrk="0" fontAlgn="base" hangingPunct="0">
              <a:spcBef>
                <a:spcPct val="0"/>
              </a:spcBef>
              <a:spcAft>
                <a:spcPct val="0"/>
              </a:spcAft>
              <a:tabLst>
                <a:tab pos="57150" algn="r"/>
              </a:tabLst>
              <a:defRPr>
                <a:solidFill>
                  <a:schemeClr val="tx1"/>
                </a:solidFill>
                <a:latin typeface="Arial" panose="020B0604020202020204" pitchFamily="34" charset="0"/>
              </a:defRPr>
            </a:lvl7pPr>
            <a:lvl8pPr eaLnBrk="0" fontAlgn="base" hangingPunct="0">
              <a:spcBef>
                <a:spcPct val="0"/>
              </a:spcBef>
              <a:spcAft>
                <a:spcPct val="0"/>
              </a:spcAft>
              <a:tabLst>
                <a:tab pos="57150" algn="r"/>
              </a:tabLst>
              <a:defRPr>
                <a:solidFill>
                  <a:schemeClr val="tx1"/>
                </a:solidFill>
                <a:latin typeface="Arial" panose="020B0604020202020204" pitchFamily="34" charset="0"/>
              </a:defRPr>
            </a:lvl8pPr>
            <a:lvl9pPr eaLnBrk="0" fontAlgn="base" hangingPunct="0">
              <a:spcBef>
                <a:spcPct val="0"/>
              </a:spcBef>
              <a:spcAft>
                <a:spcPct val="0"/>
              </a:spcAft>
              <a:tabLst>
                <a:tab pos="57150"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150" algn="r"/>
              </a:tabLst>
            </a:pPr>
            <a:r>
              <a:rPr kumimoji="0" lang="fa-IR" altLang="en-US" sz="2200" b="1" i="0" u="none" strike="noStrike" cap="none" normalizeH="0" baseline="0" dirty="0" smtClean="0">
                <a:ln>
                  <a:noFill/>
                </a:ln>
                <a:solidFill>
                  <a:schemeClr val="tx1"/>
                </a:solidFill>
                <a:effectLst/>
                <a:latin typeface="BNazaninBold"/>
                <a:ea typeface="Calibri" panose="020F0502020204030204" pitchFamily="34" charset="0"/>
                <a:cs typeface="B Zar" panose="00000400000000000000" pitchFamily="2" charset="-78"/>
              </a:rPr>
              <a:t>مصرف انرژی در ایران و وضعیت توسعه انرژی هسته ای</a:t>
            </a:r>
            <a:endParaRPr kumimoji="0" lang="en-US" altLang="en-US" sz="2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9929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544" y="361199"/>
            <a:ext cx="11495314" cy="6234207"/>
          </a:xfrm>
          <a:prstGeom prst="rect">
            <a:avLst/>
          </a:prstGeom>
        </p:spPr>
        <p:txBody>
          <a:bodyPr wrap="square">
            <a:spAutoFit/>
          </a:bodyPr>
          <a:lstStyle/>
          <a:p>
            <a:pPr marL="285750" indent="-285750" algn="just" rtl="1">
              <a:lnSpc>
                <a:spcPct val="107000"/>
              </a:lnSpc>
              <a:spcAft>
                <a:spcPts val="0"/>
              </a:spcAft>
              <a:buFont typeface="Arial" panose="020B0604020202020204" pitchFamily="34" charset="0"/>
              <a:buChar char="•"/>
            </a:pP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پیشینه توسعه نیروگاه­های هسته­ای و برنامه استفاده از برق هسته­ای در تامین نیازهای انرژی کشور به سال های پیش از انقلاب باز می­گردد. </a:t>
            </a:r>
            <a:r>
              <a:rPr lang="ar-SA" sz="2400" dirty="0" smtClean="0">
                <a:solidFill>
                  <a:srgbClr val="FF0000"/>
                </a:solidFill>
                <a:effectLst/>
                <a:latin typeface="Times New Roman" panose="02020603050405020304" pitchFamily="18" charset="0"/>
                <a:ea typeface="Calibri" panose="020F0502020204030204" pitchFamily="34" charset="0"/>
                <a:cs typeface="B Zar" panose="00000400000000000000" pitchFamily="2" charset="-78"/>
              </a:rPr>
              <a:t>در سالهای باقیمانده تا پیروزی انقلاب اسلامی (حدود4 سال)، سازمان هدف احداث 23000 مگاوات نیروگاه هسته‌ای تولید برق را در دستور کار داشت</a:t>
            </a:r>
            <a:r>
              <a:rPr lang="fa-IR" sz="2400" dirty="0" smtClean="0">
                <a:solidFill>
                  <a:srgbClr val="FF0000"/>
                </a:solidFill>
                <a:effectLst/>
                <a:latin typeface="Times New Roman" panose="02020603050405020304" pitchFamily="18" charset="0"/>
                <a:ea typeface="Calibri" panose="020F0502020204030204" pitchFamily="34" charset="0"/>
                <a:cs typeface="B Zar" panose="00000400000000000000" pitchFamily="2" charset="-78"/>
              </a:rPr>
              <a:t>(برنامه ریزی و پیش بینی مرکز تحقیقات استنفورد</a:t>
            </a:r>
            <a:r>
              <a:rPr lang="en-US" sz="2400" dirty="0" smtClean="0">
                <a:solidFill>
                  <a:srgbClr val="FF0000"/>
                </a:solidFill>
                <a:effectLst/>
                <a:latin typeface="Times New Roman" panose="02020603050405020304" pitchFamily="18" charset="0"/>
                <a:ea typeface="Calibri" panose="020F0502020204030204" pitchFamily="34" charset="0"/>
                <a:cs typeface="B Zar" panose="00000400000000000000" pitchFamily="2" charset="-78"/>
              </a:rPr>
              <a:t>SRI</a:t>
            </a:r>
            <a:r>
              <a:rPr lang="fa-IR" sz="2400" dirty="0" smtClean="0">
                <a:solidFill>
                  <a:srgbClr val="FF0000"/>
                </a:solidFill>
                <a:effectLst/>
                <a:latin typeface="Times New Roman" panose="02020603050405020304" pitchFamily="18" charset="0"/>
                <a:ea typeface="Calibri" panose="020F0502020204030204" pitchFamily="34" charset="0"/>
                <a:cs typeface="B Zar" panose="00000400000000000000" pitchFamily="2" charset="-78"/>
              </a:rPr>
              <a:t>)</a:t>
            </a:r>
            <a:r>
              <a:rPr lang="ar-SA" sz="2400" dirty="0" smtClean="0">
                <a:solidFill>
                  <a:srgbClr val="FF0000"/>
                </a:solidFill>
                <a:effectLst/>
                <a:latin typeface="Times New Roman" panose="02020603050405020304" pitchFamily="18" charset="0"/>
                <a:ea typeface="Calibri" panose="020F0502020204030204" pitchFamily="34" charset="0"/>
                <a:cs typeface="B Zar" panose="00000400000000000000" pitchFamily="2" charset="-78"/>
              </a:rPr>
              <a:t> و بر این مبنا قراردادهای متعددی را برای احداث نیروگاه‌های هسته‌ای و دسترسی به سوخت هسته‌ای مورد نیاز منعقد نمود که پیگیری آنها سبب گسترش سریع سازمان گردید</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 در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دهه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50،</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سازمان</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برای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احداث</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نیروگاه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هسته­ای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منظور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تولید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برق</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با</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کشورهای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مختلف</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از</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جمله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فرانسه، آلمان</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غربی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و</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آمریکا</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وارد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مذاکره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شد. در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سال</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1353</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آلمان</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غربی،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اساس</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قراردادی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که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با</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سازمان</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انرژی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اتمی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ایران</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منعقد کرده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بود،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موظف</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شد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دو</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راکتور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1200</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مگاواتی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را</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بوشهر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نصب</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نماید. از</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سوی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دیگر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فرانسوی­ها</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نیز در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سال</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1356،</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متعهد شدند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دو</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نیروگاه</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هسته­ای</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با</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ظرفیت</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900</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مگاوات</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در</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دارخوین</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تاسیس</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کنند.</a:t>
            </a:r>
            <a:endParaRPr lang="fa-IR" sz="2400" dirty="0" smtClean="0">
              <a:effectLst/>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lnSpc>
                <a:spcPct val="107000"/>
              </a:lnSpc>
              <a:spcAft>
                <a:spcPts val="0"/>
              </a:spcAft>
              <a:buFont typeface="Arial" panose="020B0604020202020204" pitchFamily="34" charset="0"/>
              <a:buChar char="•"/>
            </a:pP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buFont typeface="Arial" panose="020B0604020202020204" pitchFamily="34" charset="0"/>
              <a:buChar char="•"/>
            </a:pPr>
            <a:r>
              <a:rPr lang="ar-SA" sz="2400" dirty="0" smtClean="0">
                <a:effectLst/>
                <a:latin typeface="Times New Roman" panose="02020603050405020304" pitchFamily="18" charset="0"/>
                <a:ea typeface="Calibri" panose="020F0502020204030204" pitchFamily="34" charset="0"/>
                <a:cs typeface="B Zar" panose="00000400000000000000" pitchFamily="2" charset="-78"/>
              </a:rPr>
              <a:t>پس از پیروزی انقلاب اسلامی، پروژه نیروگاه اتمی بوشهر </a:t>
            </a:r>
            <a:r>
              <a:rPr lang="en-US" sz="2400" dirty="0" smtClean="0">
                <a:effectLst/>
                <a:latin typeface="Times New Roman" panose="02020603050405020304" pitchFamily="18" charset="0"/>
                <a:ea typeface="Calibri" panose="020F0502020204030204" pitchFamily="34" charset="0"/>
                <a:cs typeface="B Zar" panose="00000400000000000000" pitchFamily="2" charset="-78"/>
              </a:rPr>
              <a:t>KWU</a:t>
            </a:r>
            <a:r>
              <a:rPr lang="fa-IR" sz="2400" dirty="0" smtClean="0">
                <a:effectLst/>
                <a:latin typeface="Times New Roman" panose="02020603050405020304" pitchFamily="18" charset="0"/>
                <a:ea typeface="Calibri" panose="020F0502020204030204" pitchFamily="34" charset="0"/>
                <a:cs typeface="B Zar" panose="00000400000000000000" pitchFamily="2" charset="-78"/>
              </a:rPr>
              <a:t> آلمان- پیمانکار پروژه- در دی ماه 1358 تعلیق و نیروگاه ناتمام ماند. در دهه 70 خورشیدی، موافقتنامه همکاری­های صلح­آمیز اتمی مابین دولت جمهوری اسلامی ایران و فدراسیون روسیه مبادله و قرارداد تکمیل واحد یکم نیروگاه اتمی بوشهر بین سازمان انرژی اتمی ایران و پیمانکار روس به امضا رسید. </a:t>
            </a:r>
            <a:r>
              <a:rPr lang="ar-SA"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شهریورماه 1390 واحد یکم نیروگاه اتمی بوشهر پس از گذراندن موفقیت</a:t>
            </a:r>
            <a:r>
              <a:rPr lang="en-US"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a:t>
            </a:r>
            <a:r>
              <a:rPr lang="ar-SA"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آمیز آزمون</a:t>
            </a:r>
            <a:r>
              <a:rPr lang="en-US"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a:t>
            </a:r>
            <a:r>
              <a:rPr lang="ar-SA"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های راه</a:t>
            </a:r>
            <a:r>
              <a:rPr lang="en-US"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a:t>
            </a:r>
            <a:r>
              <a:rPr lang="ar-SA" sz="2400" dirty="0" smtClean="0">
                <a:solidFill>
                  <a:srgbClr val="FF0000"/>
                </a:solidFill>
                <a:effectLst/>
                <a:latin typeface="Calibri" panose="020F0502020204030204" pitchFamily="34" charset="0"/>
                <a:ea typeface="Times New Roman" panose="02020603050405020304" pitchFamily="18" charset="0"/>
                <a:cs typeface="B Zar" panose="00000400000000000000" pitchFamily="2" charset="-78"/>
              </a:rPr>
              <a:t>اندازی برای نخستین بار به شبکه برق سراسری متصل شد و هم­اکنون نیز با توان 1000 مگاوات الکتریکی فعالیت می­کند. واحد يكم نيروگاه اتمي بوشهر پس از موفقيت در تست‌هاي دوره راه‌اندازي در مهرماه 1392 به شركت بهره‌برداري نيروگاه اتمي بوشهر، تحويل موقت شد.</a:t>
            </a:r>
            <a:r>
              <a:rPr lang="ar-SA" sz="2400" dirty="0" smtClean="0">
                <a:effectLst/>
                <a:latin typeface="Calibri" panose="020F0502020204030204" pitchFamily="34" charset="0"/>
                <a:ea typeface="Times New Roman" panose="02020603050405020304" pitchFamily="18" charset="0"/>
                <a:cs typeface="B Zar" panose="00000400000000000000" pitchFamily="2" charset="-78"/>
              </a:rPr>
              <a:t> </a:t>
            </a:r>
            <a:endParaRPr lang="en-US" sz="2400" dirty="0"/>
          </a:p>
        </p:txBody>
      </p:sp>
    </p:spTree>
    <p:extLst>
      <p:ext uri="{BB962C8B-B14F-4D97-AF65-F5344CB8AC3E}">
        <p14:creationId xmlns:p14="http://schemas.microsoft.com/office/powerpoint/2010/main" val="2646834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1582575"/>
              </p:ext>
            </p:extLst>
          </p:nvPr>
        </p:nvGraphicFramePr>
        <p:xfrm>
          <a:off x="2504209" y="783675"/>
          <a:ext cx="6556665" cy="1700286"/>
        </p:xfrm>
        <a:graphic>
          <a:graphicData uri="http://schemas.openxmlformats.org/drawingml/2006/table">
            <a:tbl>
              <a:tblPr rtl="1" firstRow="1" firstCol="1" bandRow="1">
                <a:tableStyleId>{5C22544A-7EE6-4342-B048-85BDC9FD1C3A}</a:tableStyleId>
              </a:tblPr>
              <a:tblGrid>
                <a:gridCol w="1599122"/>
                <a:gridCol w="2482776"/>
                <a:gridCol w="2474767"/>
              </a:tblGrid>
              <a:tr h="702652">
                <a:tc>
                  <a:txBody>
                    <a:bodyPr/>
                    <a:lstStyle/>
                    <a:p>
                      <a:pPr algn="ctr" rtl="1">
                        <a:lnSpc>
                          <a:spcPct val="107000"/>
                        </a:lnSpc>
                        <a:spcAft>
                          <a:spcPts val="0"/>
                        </a:spcAft>
                        <a:tabLst>
                          <a:tab pos="57150" algn="r"/>
                        </a:tabLst>
                      </a:pPr>
                      <a:r>
                        <a:rPr lang="ar-SA" sz="1600" b="1" dirty="0">
                          <a:effectLst/>
                          <a:cs typeface="B Zar" panose="00000400000000000000" pitchFamily="2" charset="-78"/>
                        </a:rPr>
                        <a:t>سال</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dirty="0">
                          <a:effectLst/>
                          <a:cs typeface="B Zar" panose="00000400000000000000" pitchFamily="2" charset="-78"/>
                        </a:rPr>
                        <a:t>تولید کل</a:t>
                      </a:r>
                      <a:endParaRPr lang="en-US" sz="1600" b="1" dirty="0">
                        <a:effectLst/>
                        <a:cs typeface="B Zar" panose="00000400000000000000" pitchFamily="2" charset="-78"/>
                      </a:endParaRPr>
                    </a:p>
                    <a:p>
                      <a:pPr algn="ctr" rtl="1">
                        <a:lnSpc>
                          <a:spcPct val="107000"/>
                        </a:lnSpc>
                        <a:spcAft>
                          <a:spcPts val="0"/>
                        </a:spcAft>
                        <a:tabLst>
                          <a:tab pos="57150" algn="r"/>
                        </a:tabLst>
                      </a:pPr>
                      <a:r>
                        <a:rPr lang="ar-SA" sz="1600" b="1" dirty="0">
                          <a:effectLst/>
                          <a:cs typeface="B Zar" panose="00000400000000000000" pitchFamily="2" charset="-78"/>
                        </a:rPr>
                        <a:t>(میلیون کیلووات ساعت)</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a:effectLst/>
                          <a:cs typeface="B Zar" panose="00000400000000000000" pitchFamily="2" charset="-78"/>
                        </a:rPr>
                        <a:t>تحویل به شبکه برق (میلیون کیلووات ساعت)</a:t>
                      </a:r>
                      <a:endParaRPr lang="en-US" sz="1600" b="1">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350447">
                <a:tc>
                  <a:txBody>
                    <a:bodyPr/>
                    <a:lstStyle/>
                    <a:p>
                      <a:pPr algn="ctr" rtl="1">
                        <a:lnSpc>
                          <a:spcPct val="107000"/>
                        </a:lnSpc>
                        <a:spcAft>
                          <a:spcPts val="0"/>
                        </a:spcAft>
                        <a:tabLst>
                          <a:tab pos="57150" algn="r"/>
                        </a:tabLst>
                      </a:pPr>
                      <a:r>
                        <a:rPr lang="ar-SA" sz="1600" b="1">
                          <a:effectLst/>
                          <a:cs typeface="B Zar" panose="00000400000000000000" pitchFamily="2" charset="-78"/>
                        </a:rPr>
                        <a:t>1390-1397</a:t>
                      </a:r>
                      <a:endParaRPr lang="en-US" sz="1600" b="1">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dirty="0">
                          <a:effectLst/>
                          <a:cs typeface="B Zar" panose="00000400000000000000" pitchFamily="2" charset="-78"/>
                        </a:rPr>
                        <a:t>35443</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dirty="0">
                          <a:effectLst/>
                          <a:cs typeface="B Zar" panose="00000400000000000000" pitchFamily="2" charset="-78"/>
                        </a:rPr>
                        <a:t>32221</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366632">
                <a:tc>
                  <a:txBody>
                    <a:bodyPr/>
                    <a:lstStyle/>
                    <a:p>
                      <a:pPr algn="ctr" rtl="1">
                        <a:lnSpc>
                          <a:spcPct val="107000"/>
                        </a:lnSpc>
                        <a:spcAft>
                          <a:spcPts val="0"/>
                        </a:spcAft>
                        <a:tabLst>
                          <a:tab pos="57150" algn="r"/>
                        </a:tabLst>
                      </a:pPr>
                      <a:r>
                        <a:rPr lang="ar-SA" sz="1600" b="1">
                          <a:effectLst/>
                          <a:cs typeface="B Zar" panose="00000400000000000000" pitchFamily="2" charset="-78"/>
                        </a:rPr>
                        <a:t>1398</a:t>
                      </a:r>
                      <a:endParaRPr lang="en-US" sz="1600" b="1">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a:effectLst/>
                          <a:cs typeface="B Zar" panose="00000400000000000000" pitchFamily="2" charset="-78"/>
                        </a:rPr>
                        <a:t>6757</a:t>
                      </a:r>
                      <a:endParaRPr lang="en-US" sz="1600" b="1">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dirty="0">
                          <a:effectLst/>
                          <a:cs typeface="B Zar" panose="00000400000000000000" pitchFamily="2" charset="-78"/>
                        </a:rPr>
                        <a:t>6170</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r h="280555">
                <a:tc>
                  <a:txBody>
                    <a:bodyPr/>
                    <a:lstStyle/>
                    <a:p>
                      <a:pPr algn="ctr" rtl="1">
                        <a:lnSpc>
                          <a:spcPct val="107000"/>
                        </a:lnSpc>
                        <a:spcAft>
                          <a:spcPts val="0"/>
                        </a:spcAft>
                        <a:tabLst>
                          <a:tab pos="57150" algn="r"/>
                        </a:tabLst>
                      </a:pPr>
                      <a:r>
                        <a:rPr lang="ar-SA" sz="1600" b="1">
                          <a:effectLst/>
                          <a:cs typeface="B Zar" panose="00000400000000000000" pitchFamily="2" charset="-78"/>
                        </a:rPr>
                        <a:t>مجموع</a:t>
                      </a:r>
                      <a:endParaRPr lang="en-US" sz="1600" b="1">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dirty="0">
                          <a:effectLst/>
                          <a:cs typeface="B Zar" panose="00000400000000000000" pitchFamily="2" charset="-78"/>
                        </a:rPr>
                        <a:t>42199</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c>
                  <a:txBody>
                    <a:bodyPr/>
                    <a:lstStyle/>
                    <a:p>
                      <a:pPr algn="ctr" rtl="1">
                        <a:lnSpc>
                          <a:spcPct val="107000"/>
                        </a:lnSpc>
                        <a:spcAft>
                          <a:spcPts val="0"/>
                        </a:spcAft>
                        <a:tabLst>
                          <a:tab pos="57150" algn="r"/>
                        </a:tabLst>
                      </a:pPr>
                      <a:r>
                        <a:rPr lang="ar-SA" sz="1600" b="1" dirty="0">
                          <a:effectLst/>
                          <a:cs typeface="B Zar" panose="00000400000000000000" pitchFamily="2" charset="-78"/>
                        </a:rPr>
                        <a:t>38391</a:t>
                      </a:r>
                      <a:endParaRPr lang="en-US" sz="1600" b="1"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nchor="ctr"/>
                </a:tc>
              </a:tr>
            </a:tbl>
          </a:graphicData>
        </a:graphic>
      </p:graphicFrame>
      <p:sp>
        <p:nvSpPr>
          <p:cNvPr id="5" name="Rectangle 1"/>
          <p:cNvSpPr>
            <a:spLocks noChangeArrowheads="1"/>
          </p:cNvSpPr>
          <p:nvPr/>
        </p:nvSpPr>
        <p:spPr bwMode="auto">
          <a:xfrm>
            <a:off x="685800" y="177054"/>
            <a:ext cx="110039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r"/>
              </a:tabLst>
              <a:defRPr>
                <a:solidFill>
                  <a:schemeClr val="tx1"/>
                </a:solidFill>
                <a:latin typeface="Arial" panose="020B0604020202020204" pitchFamily="34" charset="0"/>
              </a:defRPr>
            </a:lvl1pPr>
            <a:lvl2pPr eaLnBrk="0" fontAlgn="base" hangingPunct="0">
              <a:spcBef>
                <a:spcPct val="0"/>
              </a:spcBef>
              <a:spcAft>
                <a:spcPct val="0"/>
              </a:spcAft>
              <a:tabLst>
                <a:tab pos="57150" algn="r"/>
              </a:tabLst>
              <a:defRPr>
                <a:solidFill>
                  <a:schemeClr val="tx1"/>
                </a:solidFill>
                <a:latin typeface="Arial" panose="020B0604020202020204" pitchFamily="34" charset="0"/>
              </a:defRPr>
            </a:lvl2pPr>
            <a:lvl3pPr eaLnBrk="0" fontAlgn="base" hangingPunct="0">
              <a:spcBef>
                <a:spcPct val="0"/>
              </a:spcBef>
              <a:spcAft>
                <a:spcPct val="0"/>
              </a:spcAft>
              <a:tabLst>
                <a:tab pos="57150" algn="r"/>
              </a:tabLst>
              <a:defRPr>
                <a:solidFill>
                  <a:schemeClr val="tx1"/>
                </a:solidFill>
                <a:latin typeface="Arial" panose="020B0604020202020204" pitchFamily="34" charset="0"/>
              </a:defRPr>
            </a:lvl3pPr>
            <a:lvl4pPr eaLnBrk="0" fontAlgn="base" hangingPunct="0">
              <a:spcBef>
                <a:spcPct val="0"/>
              </a:spcBef>
              <a:spcAft>
                <a:spcPct val="0"/>
              </a:spcAft>
              <a:tabLst>
                <a:tab pos="57150" algn="r"/>
              </a:tabLst>
              <a:defRPr>
                <a:solidFill>
                  <a:schemeClr val="tx1"/>
                </a:solidFill>
                <a:latin typeface="Arial" panose="020B0604020202020204" pitchFamily="34" charset="0"/>
              </a:defRPr>
            </a:lvl4pPr>
            <a:lvl5pPr eaLnBrk="0" fontAlgn="base" hangingPunct="0">
              <a:spcBef>
                <a:spcPct val="0"/>
              </a:spcBef>
              <a:spcAft>
                <a:spcPct val="0"/>
              </a:spcAft>
              <a:tabLst>
                <a:tab pos="57150" algn="r"/>
              </a:tabLst>
              <a:defRPr>
                <a:solidFill>
                  <a:schemeClr val="tx1"/>
                </a:solidFill>
                <a:latin typeface="Arial" panose="020B0604020202020204" pitchFamily="34" charset="0"/>
              </a:defRPr>
            </a:lvl5pPr>
            <a:lvl6pPr eaLnBrk="0" fontAlgn="base" hangingPunct="0">
              <a:spcBef>
                <a:spcPct val="0"/>
              </a:spcBef>
              <a:spcAft>
                <a:spcPct val="0"/>
              </a:spcAft>
              <a:tabLst>
                <a:tab pos="57150" algn="r"/>
              </a:tabLst>
              <a:defRPr>
                <a:solidFill>
                  <a:schemeClr val="tx1"/>
                </a:solidFill>
                <a:latin typeface="Arial" panose="020B0604020202020204" pitchFamily="34" charset="0"/>
              </a:defRPr>
            </a:lvl6pPr>
            <a:lvl7pPr eaLnBrk="0" fontAlgn="base" hangingPunct="0">
              <a:spcBef>
                <a:spcPct val="0"/>
              </a:spcBef>
              <a:spcAft>
                <a:spcPct val="0"/>
              </a:spcAft>
              <a:tabLst>
                <a:tab pos="57150" algn="r"/>
              </a:tabLst>
              <a:defRPr>
                <a:solidFill>
                  <a:schemeClr val="tx1"/>
                </a:solidFill>
                <a:latin typeface="Arial" panose="020B0604020202020204" pitchFamily="34" charset="0"/>
              </a:defRPr>
            </a:lvl7pPr>
            <a:lvl8pPr eaLnBrk="0" fontAlgn="base" hangingPunct="0">
              <a:spcBef>
                <a:spcPct val="0"/>
              </a:spcBef>
              <a:spcAft>
                <a:spcPct val="0"/>
              </a:spcAft>
              <a:tabLst>
                <a:tab pos="57150" algn="r"/>
              </a:tabLst>
              <a:defRPr>
                <a:solidFill>
                  <a:schemeClr val="tx1"/>
                </a:solidFill>
                <a:latin typeface="Arial" panose="020B0604020202020204" pitchFamily="34" charset="0"/>
              </a:defRPr>
            </a:lvl8pPr>
            <a:lvl9pPr eaLnBrk="0" fontAlgn="base" hangingPunct="0">
              <a:spcBef>
                <a:spcPct val="0"/>
              </a:spcBef>
              <a:spcAft>
                <a:spcPct val="0"/>
              </a:spcAft>
              <a:tabLst>
                <a:tab pos="57150"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150" algn="r"/>
              </a:tabLst>
            </a:pPr>
            <a:r>
              <a:rPr kumimoji="0" lang="ar-SA" altLang="en-US" sz="2200" b="1" i="0" u="none" strike="noStrike" cap="none" normalizeH="0" baseline="0" dirty="0" smtClean="0">
                <a:ln>
                  <a:noFill/>
                </a:ln>
                <a:solidFill>
                  <a:schemeClr val="tx1"/>
                </a:solidFill>
                <a:effectLst/>
                <a:latin typeface="BNazaninBold"/>
                <a:ea typeface="Calibri" panose="020F0502020204030204" pitchFamily="34" charset="0"/>
                <a:cs typeface="B Zar" panose="00000400000000000000" pitchFamily="2" charset="-78"/>
              </a:rPr>
              <a:t>تولید کل و تحويل به شبكه برق واحد یکم نيروگاه اتمي بوشهر</a:t>
            </a:r>
            <a:r>
              <a:rPr kumimoji="0" lang="fa-IR" altLang="en-US" sz="2200" b="1" i="0" u="none" strike="noStrike" cap="none" normalizeH="0" baseline="0" dirty="0" smtClean="0">
                <a:ln>
                  <a:noFill/>
                </a:ln>
                <a:solidFill>
                  <a:schemeClr val="tx1"/>
                </a:solidFill>
                <a:effectLst/>
                <a:latin typeface="BNazaninBold"/>
                <a:ea typeface="Calibri" panose="020F0502020204030204" pitchFamily="34" charset="0"/>
                <a:cs typeface="B Zar" panose="00000400000000000000" pitchFamily="2" charset="-78"/>
              </a:rPr>
              <a:t> </a:t>
            </a:r>
            <a:r>
              <a:rPr kumimoji="0" lang="ar-SA" altLang="en-US" sz="2200" b="1" i="0" u="none" strike="noStrike" cap="none" normalizeH="0" baseline="0" dirty="0" smtClean="0">
                <a:ln>
                  <a:noFill/>
                </a:ln>
                <a:solidFill>
                  <a:schemeClr val="tx1"/>
                </a:solidFill>
                <a:effectLst/>
                <a:latin typeface="BNazaninBold"/>
                <a:ea typeface="Calibri" panose="020F0502020204030204" pitchFamily="34" charset="0"/>
                <a:cs typeface="B Zar" panose="00000400000000000000" pitchFamily="2" charset="-78"/>
              </a:rPr>
              <a:t>از سال 1390 تا پایان سال 1398</a:t>
            </a:r>
            <a:endParaRPr kumimoji="0" lang="en-US" altLang="en-US" sz="2200" b="0" i="0" u="none" strike="noStrike" cap="none" normalizeH="0" baseline="0" dirty="0" smtClean="0">
              <a:ln>
                <a:noFill/>
              </a:ln>
              <a:solidFill>
                <a:schemeClr val="tx1"/>
              </a:solidFill>
              <a:effectLst/>
            </a:endParaRPr>
          </a:p>
        </p:txBody>
      </p:sp>
      <p:sp>
        <p:nvSpPr>
          <p:cNvPr id="6" name="Rectangle 5"/>
          <p:cNvSpPr/>
          <p:nvPr/>
        </p:nvSpPr>
        <p:spPr>
          <a:xfrm>
            <a:off x="462395" y="2738466"/>
            <a:ext cx="11450782" cy="4645246"/>
          </a:xfrm>
          <a:prstGeom prst="rect">
            <a:avLst/>
          </a:prstGeom>
        </p:spPr>
        <p:txBody>
          <a:bodyPr wrap="square">
            <a:spAutoFit/>
          </a:bodyPr>
          <a:lstStyle/>
          <a:p>
            <a:pPr marL="285750" indent="-285750" algn="just" rtl="1">
              <a:lnSpc>
                <a:spcPct val="107000"/>
              </a:lnSpc>
              <a:spcAft>
                <a:spcPts val="0"/>
              </a:spcAft>
              <a:buFont typeface="Arial" panose="020B0604020202020204" pitchFamily="34" charset="0"/>
              <a:buChar char="•"/>
            </a:pPr>
            <a:r>
              <a:rPr lang="ar-SA" sz="1900" dirty="0" smtClean="0">
                <a:effectLst/>
                <a:latin typeface="Times New Roman" panose="02020603050405020304" pitchFamily="18" charset="0"/>
                <a:ea typeface="Calibri" panose="020F0502020204030204" pitchFamily="34" charset="0"/>
                <a:cs typeface="B Zar" panose="00000400000000000000" pitchFamily="2" charset="-78"/>
              </a:rPr>
              <a:t>در مجموع 8 سال فعالیت واحد یکم نیروگاه اتمی بوشهر از سال 1390 تا  پایان سال 1398، میزان کل صرفه­جویی که در مصرف سوخت­های فسیلی صورت گرفته در حدود 11244 میلیون مترمکعب گاز طبیعی بوده که معادل با 66.7 میلیون بشکه نفت خام می­باشد؛ همچنین، از انتشار بیش از 37695 هزار تن گازهای آلاینده </a:t>
            </a:r>
            <a:r>
              <a:rPr lang="ar-SA" sz="1900" dirty="0">
                <a:latin typeface="Times New Roman" panose="02020603050405020304" pitchFamily="18" charset="0"/>
                <a:ea typeface="Calibri" panose="020F0502020204030204" pitchFamily="34" charset="0"/>
                <a:cs typeface="B Zar" panose="00000400000000000000" pitchFamily="2" charset="-78"/>
              </a:rPr>
              <a:t>جلوگیری شده است.</a:t>
            </a:r>
            <a:endParaRPr lang="fa-IR" sz="1900" dirty="0">
              <a:latin typeface="Times New Roman" panose="02020603050405020304" pitchFamily="18" charset="0"/>
              <a:ea typeface="Calibri" panose="020F0502020204030204" pitchFamily="34" charset="0"/>
              <a:cs typeface="B Zar" panose="00000400000000000000" pitchFamily="2" charset="-78"/>
            </a:endParaRPr>
          </a:p>
          <a:p>
            <a:pPr marL="285750" indent="-285750" algn="just" rtl="1">
              <a:lnSpc>
                <a:spcPct val="107000"/>
              </a:lnSpc>
              <a:buFont typeface="Arial" panose="020B0604020202020204" pitchFamily="34" charset="0"/>
              <a:buChar char="•"/>
            </a:pPr>
            <a:r>
              <a:rPr lang="ar-SA" sz="1900" dirty="0">
                <a:latin typeface="Times New Roman" panose="02020603050405020304" pitchFamily="18" charset="0"/>
                <a:ea typeface="Calibri" panose="020F0502020204030204" pitchFamily="34" charset="0"/>
                <a:cs typeface="B Zar" panose="00000400000000000000" pitchFamily="2" charset="-78"/>
              </a:rPr>
              <a:t>از اقدامات دیگر کشور در جهت توسعه نیروگاه های هسته ای، طراحی و احداث دو راکتور آب سبک طرح </a:t>
            </a:r>
            <a:r>
              <a:rPr lang="en-US" sz="1900" dirty="0">
                <a:latin typeface="Times New Roman" panose="02020603050405020304" pitchFamily="18" charset="0"/>
                <a:ea typeface="Calibri" panose="020F0502020204030204" pitchFamily="34" charset="0"/>
                <a:cs typeface="B Zar" panose="00000400000000000000" pitchFamily="2" charset="-78"/>
              </a:rPr>
              <a:t>VVER-1000 </a:t>
            </a:r>
            <a:r>
              <a:rPr lang="ar-SA" sz="1900" dirty="0">
                <a:latin typeface="Times New Roman" panose="02020603050405020304" pitchFamily="18" charset="0"/>
                <a:ea typeface="Calibri" panose="020F0502020204030204" pitchFamily="34" charset="0"/>
                <a:cs typeface="B Zar" panose="00000400000000000000" pitchFamily="2" charset="-78"/>
              </a:rPr>
              <a:t>می باشد.</a:t>
            </a:r>
            <a:r>
              <a:rPr lang="fa-IR" sz="1900" dirty="0">
                <a:latin typeface="Times New Roman" panose="02020603050405020304" pitchFamily="18" charset="0"/>
                <a:ea typeface="Calibri" panose="020F0502020204030204" pitchFamily="34" charset="0"/>
                <a:cs typeface="B Zar" panose="00000400000000000000" pitchFamily="2" charset="-78"/>
              </a:rPr>
              <a:t> </a:t>
            </a:r>
            <a:r>
              <a:rPr lang="ar-SA" sz="1900" dirty="0">
                <a:latin typeface="Times New Roman" panose="02020603050405020304" pitchFamily="18" charset="0"/>
                <a:ea typeface="Calibri" panose="020F0502020204030204" pitchFamily="34" charset="0"/>
                <a:cs typeface="B Zar" panose="00000400000000000000" pitchFamily="2" charset="-78"/>
              </a:rPr>
              <a:t>دو واحد نيروگاه اتمي 1057 مگاواتي در سایت نیروگاه بوشهر</a:t>
            </a:r>
            <a:r>
              <a:rPr lang="fa-IR" sz="1900" dirty="0">
                <a:latin typeface="Times New Roman" panose="02020603050405020304" pitchFamily="18" charset="0"/>
                <a:ea typeface="Calibri" panose="020F0502020204030204" pitchFamily="34" charset="0"/>
                <a:cs typeface="B Zar" panose="00000400000000000000" pitchFamily="2" charset="-78"/>
              </a:rPr>
              <a:t> است و </a:t>
            </a:r>
            <a:r>
              <a:rPr lang="ar-SA" sz="1900" dirty="0">
                <a:latin typeface="Times New Roman" panose="02020603050405020304" pitchFamily="18" charset="0"/>
                <a:ea typeface="Calibri" panose="020F0502020204030204" pitchFamily="34" charset="0"/>
                <a:cs typeface="B Zar" panose="00000400000000000000" pitchFamily="2" charset="-78"/>
              </a:rPr>
              <a:t>قرارداد </a:t>
            </a:r>
            <a:r>
              <a:rPr lang="fa-IR" sz="1900" dirty="0">
                <a:latin typeface="Times New Roman" panose="02020603050405020304" pitchFamily="18" charset="0"/>
                <a:ea typeface="Calibri" panose="020F0502020204030204" pitchFamily="34" charset="0"/>
                <a:cs typeface="B Zar" panose="00000400000000000000" pitchFamily="2" charset="-78"/>
              </a:rPr>
              <a:t>آن </a:t>
            </a:r>
            <a:r>
              <a:rPr lang="ar-SA" sz="1900" dirty="0">
                <a:latin typeface="Times New Roman" panose="02020603050405020304" pitchFamily="18" charset="0"/>
                <a:ea typeface="Calibri" panose="020F0502020204030204" pitchFamily="34" charset="0"/>
                <a:cs typeface="B Zar" panose="00000400000000000000" pitchFamily="2" charset="-78"/>
              </a:rPr>
              <a:t>در دی‌ماه 1395 (برابر با دسامبر 2016) نافذ و عملیات اجرایی طبق برنامه زمان­بندی درحال انجام است</a:t>
            </a:r>
            <a:r>
              <a:rPr lang="fa-IR" sz="1900" dirty="0" smtClean="0">
                <a:latin typeface="Times New Roman" panose="02020603050405020304" pitchFamily="18" charset="0"/>
                <a:ea typeface="Calibri" panose="020F0502020204030204" pitchFamily="34" charset="0"/>
                <a:cs typeface="B Zar" panose="00000400000000000000" pitchFamily="2" charset="-78"/>
              </a:rPr>
              <a:t>.</a:t>
            </a:r>
          </a:p>
          <a:p>
            <a:pPr marL="285750" indent="-285750" algn="just" rtl="1">
              <a:lnSpc>
                <a:spcPct val="107000"/>
              </a:lnSpc>
              <a:buFont typeface="Arial" panose="020B0604020202020204" pitchFamily="34" charset="0"/>
              <a:buChar char="•"/>
            </a:pPr>
            <a:r>
              <a:rPr lang="ar-SA" sz="1900" dirty="0" smtClean="0">
                <a:effectLst/>
                <a:latin typeface="Calibri" panose="020F0502020204030204" pitchFamily="34" charset="0"/>
                <a:ea typeface="Calibri" panose="020F0502020204030204" pitchFamily="34" charset="0"/>
                <a:cs typeface="B Zar" panose="00000400000000000000" pitchFamily="2" charset="-78"/>
              </a:rPr>
              <a:t>براساس جزء 1 بند «ب» ماده 135 قانون برنامه پنجم توسعه کشور، دولت مکلف شده است، برنامه بیست ساله تولید برق از انرژی هسته‌ای را تدوین کند. شرکت مادرتخصصی تولید و توسعه انرژی اتمی ایران نیز به منظور دستیابی به این مهم، با همکاری شرکت توانیر نسبت به تهیه برنامه یادشده در فازهای زیر اقدام کرده است:</a:t>
            </a:r>
            <a:r>
              <a:rPr lang="fa-IR" sz="1900" dirty="0" smtClean="0">
                <a:effectLst/>
                <a:latin typeface="Calibri" panose="020F0502020204030204" pitchFamily="34" charset="0"/>
                <a:ea typeface="Calibri" panose="020F0502020204030204" pitchFamily="34" charset="0"/>
                <a:cs typeface="B Zar" panose="00000400000000000000" pitchFamily="2" charset="-78"/>
              </a:rPr>
              <a:t> </a:t>
            </a:r>
          </a:p>
          <a:p>
            <a:pPr algn="just" rtl="1">
              <a:lnSpc>
                <a:spcPct val="107000"/>
              </a:lnSpc>
            </a:pPr>
            <a:r>
              <a:rPr lang="fa-IR" sz="1900" dirty="0" smtClean="0">
                <a:effectLst/>
                <a:latin typeface="Calibri" panose="020F0502020204030204" pitchFamily="34" charset="0"/>
                <a:ea typeface="Calibri" panose="020F0502020204030204" pitchFamily="34" charset="0"/>
                <a:cs typeface="B Zar" panose="00000400000000000000" pitchFamily="2" charset="-78"/>
              </a:rPr>
              <a:t>  	</a:t>
            </a:r>
            <a:r>
              <a:rPr lang="ar-SA" sz="1900" dirty="0" smtClean="0">
                <a:effectLst/>
                <a:latin typeface="Calibri" panose="020F0502020204030204" pitchFamily="34" charset="0"/>
                <a:ea typeface="Calibri" panose="020F0502020204030204" pitchFamily="34" charset="0"/>
                <a:cs typeface="B Zar" panose="00000400000000000000" pitchFamily="2" charset="-78"/>
              </a:rPr>
              <a:t>فاز 1: برآورد بار شبکه تا سال 1410،</a:t>
            </a:r>
            <a:r>
              <a:rPr lang="fa-IR" sz="1900" dirty="0" smtClean="0">
                <a:effectLst/>
                <a:latin typeface="Calibri" panose="020F0502020204030204" pitchFamily="34" charset="0"/>
                <a:ea typeface="Calibri" panose="020F0502020204030204" pitchFamily="34" charset="0"/>
                <a:cs typeface="B Zar" panose="00000400000000000000" pitchFamily="2" charset="-78"/>
              </a:rPr>
              <a:t> </a:t>
            </a:r>
          </a:p>
          <a:p>
            <a:pPr algn="just" rtl="1">
              <a:lnSpc>
                <a:spcPct val="107000"/>
              </a:lnSpc>
            </a:pPr>
            <a:r>
              <a:rPr lang="fa-IR" sz="1900" dirty="0" smtClean="0">
                <a:effectLst/>
                <a:latin typeface="Calibri" panose="020F0502020204030204" pitchFamily="34" charset="0"/>
                <a:ea typeface="Calibri" panose="020F0502020204030204" pitchFamily="34" charset="0"/>
                <a:cs typeface="B Zar" panose="00000400000000000000" pitchFamily="2" charset="-78"/>
              </a:rPr>
              <a:t>	</a:t>
            </a:r>
            <a:r>
              <a:rPr lang="ar-SA" sz="1900" dirty="0" smtClean="0">
                <a:effectLst/>
                <a:latin typeface="Calibri" panose="020F0502020204030204" pitchFamily="34" charset="0"/>
                <a:ea typeface="Calibri" panose="020F0502020204030204" pitchFamily="34" charset="0"/>
                <a:cs typeface="B Zar" panose="00000400000000000000" pitchFamily="2" charset="-78"/>
              </a:rPr>
              <a:t>فاز 2: سهم بهینه هر یک از نیروگاه‌ها با توجه به ویژگی‌های فنی و اقتصادی.</a:t>
            </a:r>
            <a:endParaRPr lang="fa-IR" sz="1900" dirty="0" smtClean="0">
              <a:effectLst/>
              <a:latin typeface="Calibri" panose="020F0502020204030204" pitchFamily="34" charset="0"/>
              <a:ea typeface="Calibri" panose="020F0502020204030204" pitchFamily="34" charset="0"/>
              <a:cs typeface="B Zar" panose="00000400000000000000" pitchFamily="2" charset="-78"/>
            </a:endParaRPr>
          </a:p>
          <a:p>
            <a:pPr marL="342900" indent="-342900" algn="r" rtl="1">
              <a:buFont typeface="Arial" panose="020B0604020202020204" pitchFamily="34" charset="0"/>
              <a:buChar char="•"/>
            </a:pPr>
            <a:r>
              <a:rPr lang="fa-IR" sz="1900" dirty="0" smtClean="0">
                <a:solidFill>
                  <a:srgbClr val="FF0000"/>
                </a:solidFill>
                <a:latin typeface="Calibri" panose="020F0502020204030204" pitchFamily="34" charset="0"/>
                <a:ea typeface="Calibri" panose="020F0502020204030204" pitchFamily="34" charset="0"/>
                <a:cs typeface="B Zar" panose="00000400000000000000" pitchFamily="2" charset="-78"/>
              </a:rPr>
              <a:t>بر</a:t>
            </a:r>
            <a:r>
              <a:rPr lang="fa-IR" sz="1900"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rPr>
              <a:t> اساس مدل های در نظر گرفته شده و پارامترهای مختلف اقتصادی شرکت مادر تخصصی تولید و توسعه انرژی اتمی ایران نیاز به </a:t>
            </a:r>
            <a:r>
              <a:rPr lang="ar-SA" sz="1900"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rPr>
              <a:t>مقدار 8112 مگاوات نیروگاه اتمی </a:t>
            </a:r>
            <a:r>
              <a:rPr lang="fa-IR" sz="1900"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rPr>
              <a:t>در دوره 20 ساله برآورد نموده است.</a:t>
            </a:r>
          </a:p>
          <a:p>
            <a:pPr marL="285750" indent="-285750" algn="just" rtl="1">
              <a:lnSpc>
                <a:spcPct val="107000"/>
              </a:lnSpc>
              <a:buFont typeface="Arial" panose="020B0604020202020204" pitchFamily="34" charset="0"/>
              <a:buChar char="•"/>
            </a:pPr>
            <a:endParaRPr lang="en-US" dirty="0" smtClean="0">
              <a:latin typeface="Times New Roman" panose="02020603050405020304" pitchFamily="18" charset="0"/>
              <a:ea typeface="Calibri" panose="020F0502020204030204" pitchFamily="34" charset="0"/>
              <a:cs typeface="B Zar" panose="00000400000000000000" pitchFamily="2" charset="-78"/>
            </a:endParaRPr>
          </a:p>
          <a:p>
            <a:pPr indent="457200" algn="just" rtl="1">
              <a:lnSpc>
                <a:spcPct val="107000"/>
              </a:lnSpc>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1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5245" y="219118"/>
            <a:ext cx="11315701" cy="6638740"/>
          </a:xfrm>
          <a:prstGeom prst="rect">
            <a:avLst/>
          </a:prstGeom>
        </p:spPr>
        <p:txBody>
          <a:bodyPr wrap="square">
            <a:spAutoFit/>
          </a:bodyPr>
          <a:lstStyle/>
          <a:p>
            <a:pPr indent="228600" algn="r" rtl="1">
              <a:lnSpc>
                <a:spcPct val="107000"/>
              </a:lnSpc>
              <a:spcAft>
                <a:spcPts val="800"/>
              </a:spcAft>
            </a:pPr>
            <a:r>
              <a:rPr lang="fa-IR" sz="1900" b="1" dirty="0" smtClean="0">
                <a:effectLst/>
                <a:latin typeface="Calibri" panose="020F0502020204030204" pitchFamily="34" charset="0"/>
                <a:ea typeface="Calibri" panose="020F0502020204030204" pitchFamily="34" charset="0"/>
                <a:cs typeface="B Zar" panose="00000400000000000000" pitchFamily="2" charset="-78"/>
              </a:rPr>
              <a:t>از مهم ترین چالش های پیش روی توسعه نیروگاه های اتمی درایران:</a:t>
            </a:r>
          </a:p>
          <a:p>
            <a:pPr indent="228600" algn="r" rtl="1">
              <a:lnSpc>
                <a:spcPct val="107000"/>
              </a:lnSpc>
              <a:spcAft>
                <a:spcPts val="800"/>
              </a:spcAft>
            </a:pPr>
            <a:endParaRPr lang="en-US" sz="1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فقدان دسترسی به فناوری­های نوین و منابع </a:t>
            </a:r>
            <a:r>
              <a:rPr lang="fa-IR"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rPr>
              <a:t>(سوخت هسته ای</a:t>
            </a:r>
            <a:r>
              <a:rPr lang="fa-IR" dirty="0" smtClean="0">
                <a:effectLst/>
                <a:latin typeface="Calibri" panose="020F0502020204030204" pitchFamily="34" charset="0"/>
                <a:ea typeface="Calibri" panose="020F0502020204030204" pitchFamily="34" charset="0"/>
                <a:cs typeface="B Zar" panose="00000400000000000000" pitchFamily="2" charset="-78"/>
              </a:rPr>
              <a:t>) مورد نیاز با توجه به شرایط بین­المللی و فرصت­های پسابرجام</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انعطاف ناکافی مقررات ملی ناظر بر تشکیلات و ساختارهای سازمانی با توجه به تغییرات سریع و اجتناب­ناپذیر حاکم بر محیط صنعت هسته­ای در سطح بین­الملل</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هزینه بر بودن برنامه­ها(ریالی و غیر ریالی)، طرح­ها و پروژه­های مرتبط با فناوری­های نوین هسته­ای و عدم تکاپوی منابع مالی محدود و نامطمئن داخلی برای آن­ها</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عدم حضور بخش خصوصی برای سرمایه­گذاری و یا همکاری در بخش هایی از صنعت هسته­ای</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وجود موانع در تامین قطعات و تجهیزات خاص مورد نیاز صنعت هسته­ای، از جمله؛ کمبود تجربه، توان پایین مهندسی، محدود بودن سازندگان این قطعات و تجهیزات منطبق با استانداردهای هسته­ای و عدم وجود قوانین حمایتی از این صنایع</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تحریم ها و شرایط سیاسی و بین المللی ناپایدار</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عدم اجرای کامل برجام و عدم وجود سناریوی جایگزین و قصد عملی برای لغو تعهدات برجامی</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سیاست­زدگی صنعت هسته ای در سال های اخیر، خصوصا پس از برجام</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مشکل تامین منابع مالی، ارزی و ریالی</a:t>
            </a:r>
            <a:endParaRPr lang="en-US" dirty="0" smtClean="0">
              <a:effectLst/>
              <a:latin typeface="Calibri" panose="020F0502020204030204" pitchFamily="34" charset="0"/>
              <a:ea typeface="Calibri" panose="020F0502020204030204" pitchFamily="34" charset="0"/>
              <a:cs typeface="B Zar" panose="00000400000000000000" pitchFamily="2" charset="-78"/>
            </a:endParaRPr>
          </a:p>
          <a:p>
            <a:pPr marL="342900" lvl="0" indent="-342900" algn="just" rtl="1">
              <a:lnSpc>
                <a:spcPct val="150000"/>
              </a:lnSpc>
              <a:spcAft>
                <a:spcPts val="800"/>
              </a:spcAft>
              <a:buSzPts val="1400"/>
              <a:buFont typeface="Symbol" panose="05050102010706020507" pitchFamily="18" charset="2"/>
              <a:buChar char=""/>
            </a:pPr>
            <a:r>
              <a:rPr lang="fa-IR" dirty="0" smtClean="0">
                <a:latin typeface="Calibri" panose="020F0502020204030204" pitchFamily="34" charset="0"/>
                <a:ea typeface="Calibri" panose="020F0502020204030204" pitchFamily="34" charset="0"/>
                <a:cs typeface="B Zar" panose="00000400000000000000" pitchFamily="2" charset="-78"/>
              </a:rPr>
              <a:t>تولیدسوخت و تولید آن در کشور با توجه به میزان کم ذخایر و مشکلات مربوط به سوخت مصرف شده و بازفرآوری و پسمانهای سطح بالا</a:t>
            </a:r>
          </a:p>
          <a:p>
            <a:pPr marL="342900" lvl="0" indent="-342900" algn="just" rtl="1">
              <a:lnSpc>
                <a:spcPct val="150000"/>
              </a:lnSpc>
              <a:spcAft>
                <a:spcPts val="800"/>
              </a:spcAft>
              <a:buSzPts val="1400"/>
              <a:buFont typeface="Symbol" panose="05050102010706020507" pitchFamily="18" charset="2"/>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ارتقاء و بومی سازی و تکمیل زنجیره تامین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8154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5314" y="346894"/>
            <a:ext cx="10703626" cy="6463308"/>
          </a:xfrm>
          <a:prstGeom prst="rect">
            <a:avLst/>
          </a:prstGeom>
        </p:spPr>
        <p:txBody>
          <a:bodyPr wrap="square">
            <a:spAutoFit/>
          </a:bodyPr>
          <a:lstStyle/>
          <a:p>
            <a:pPr algn="just" rtl="1">
              <a:spcAft>
                <a:spcPts val="1000"/>
              </a:spcAft>
            </a:pPr>
            <a:r>
              <a:rPr lang="fa-IR" sz="2400" b="1" dirty="0" smtClean="0">
                <a:effectLst/>
                <a:latin typeface="Times New Roman" panose="02020603050405020304" pitchFamily="18" charset="0"/>
                <a:ea typeface="Calibri" panose="020F0502020204030204" pitchFamily="34" charset="0"/>
                <a:cs typeface="B Zar" panose="00000400000000000000" pitchFamily="2" charset="-78"/>
              </a:rPr>
              <a:t>زنجیره تامین:</a:t>
            </a:r>
          </a:p>
          <a:p>
            <a:pPr algn="just" rtl="1">
              <a:spcAft>
                <a:spcPts val="1000"/>
              </a:spcAft>
            </a:pPr>
            <a:endParaRPr lang="en-US" sz="100" dirty="0" smtClean="0">
              <a:effectLst/>
              <a:latin typeface="Times New Roman" panose="02020603050405020304" pitchFamily="18" charset="0"/>
              <a:ea typeface="Times New Roman" panose="02020603050405020304" pitchFamily="18" charset="0"/>
            </a:endParaRPr>
          </a:p>
          <a:p>
            <a:pPr indent="457200" algn="just" rtl="1">
              <a:lnSpc>
                <a:spcPct val="150000"/>
              </a:lnSpc>
              <a:spcAft>
                <a:spcPts val="1000"/>
              </a:spcAft>
            </a:pPr>
            <a:r>
              <a:rPr lang="fa-IR" sz="2400" dirty="0" smtClean="0">
                <a:effectLst/>
                <a:latin typeface="Calibri" panose="020F0502020204030204" pitchFamily="34" charset="0"/>
                <a:ea typeface="Calibri" panose="020F0502020204030204" pitchFamily="34" charset="0"/>
                <a:cs typeface="B Zar" panose="00000400000000000000" pitchFamily="2" charset="-78"/>
              </a:rPr>
              <a:t>رشد تقاضا برای افزایش واحدهای جدید تولید برق هسته­ای، ظرفیت و توانایی قابل توجهی را برای زنجیره تامین هسته­ای برای طراحی و ساخت نیروگاه­ها­، علاوه بر  بهره­برداری و نگهداری مداوم آنها ایجاد می­کند. ساخت و بهره­برداری از نیروگاه­های هسته ای به شدت تحت نظارت و کنترل قرار دارد. </a:t>
            </a:r>
            <a:r>
              <a:rPr lang="ar-SA" sz="2400" dirty="0" smtClean="0">
                <a:effectLst/>
                <a:latin typeface="Calibri" panose="020F0502020204030204" pitchFamily="34" charset="0"/>
                <a:ea typeface="Calibri" panose="020F0502020204030204" pitchFamily="34" charset="0"/>
                <a:cs typeface="B Zar" panose="00000400000000000000" pitchFamily="2" charset="-78"/>
              </a:rPr>
              <a:t>الزامات از کشوری به کشور دیگر متفاوت است، اما برخی از اصول اساسی یکسان هستند. زنجیره تأمین ساخت و بهره­برداری از نیروگاه­های هسته­ای پیچیده است. با این وجود، قسمت­های بزرگی از نیروگاه هسته­ای وجود دارد که با نیروگاه­های دیگر تفاوتی ندارد. </a:t>
            </a:r>
            <a:endParaRPr lang="fa-IR" sz="2400" dirty="0" smtClean="0">
              <a:effectLst/>
              <a:latin typeface="Calibri" panose="020F0502020204030204" pitchFamily="34" charset="0"/>
              <a:ea typeface="Calibri" panose="020F0502020204030204" pitchFamily="34" charset="0"/>
              <a:cs typeface="B Zar" panose="00000400000000000000" pitchFamily="2" charset="-78"/>
            </a:endParaRPr>
          </a:p>
          <a:p>
            <a:pPr indent="228600" algn="just" rtl="1">
              <a:lnSpc>
                <a:spcPct val="150000"/>
              </a:lnSpc>
              <a:spcAft>
                <a:spcPts val="1000"/>
              </a:spcAft>
            </a:pPr>
            <a:r>
              <a:rPr lang="ar-SA" sz="2400" dirty="0" smtClean="0">
                <a:effectLst/>
                <a:latin typeface="Calibri" panose="020F0502020204030204" pitchFamily="34" charset="0"/>
                <a:ea typeface="Calibri" panose="020F0502020204030204" pitchFamily="34" charset="0"/>
                <a:cs typeface="B Zar" panose="00000400000000000000" pitchFamily="2" charset="-78"/>
              </a:rPr>
              <a:t>تعداد فروشندگان فناوری هسته ای در بازار جهانی محدود است و همه از زنجیره­های تامین تثبیت شده­ای برای پشتیبانی از ساخت جزیره هسته­ای برخوردار هستند. افزایش ظرفیت در تامین کننده­های موجود و یا صدور گواهینامه برای تامین کنندگان جدید می­تواند بسیار پر هزینه و زمان­بر باشد. کشورهایی که برای اولین بار به کار هسته­ای می­پردازند، در دستیابی به توافق نامه­های لازم برای تأمین کننده­های هسته­ای برای صادرات فن آوری­های خود­، با چالش­های دیگری روبرو هستند. برای عناصر غیر هسته­ای نیروگاه هسته­ای، ظرفیت بازار ممکن است مسئله­ای نباشد. </a:t>
            </a:r>
            <a:endParaRPr lang="fa-IR" sz="2400"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6784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026" y="446809"/>
            <a:ext cx="10602191" cy="737755"/>
          </a:xfrm>
        </p:spPr>
        <p:txBody>
          <a:bodyPr>
            <a:normAutofit/>
          </a:bodyPr>
          <a:lstStyle/>
          <a:p>
            <a:r>
              <a:rPr lang="fa-IR" sz="4200" b="1" dirty="0" smtClean="0">
                <a:cs typeface="B Zar" panose="00000400000000000000" pitchFamily="2" charset="-78"/>
              </a:rPr>
              <a:t>آینده انرژی و توسعه نیروگاه های اتمی در ایران</a:t>
            </a:r>
            <a:endParaRPr lang="en-US" sz="4200" b="1" dirty="0">
              <a:cs typeface="B Zar" panose="00000400000000000000" pitchFamily="2" charset="-78"/>
            </a:endParaRPr>
          </a:p>
        </p:txBody>
      </p:sp>
      <p:sp>
        <p:nvSpPr>
          <p:cNvPr id="4" name="Rectangle 3"/>
          <p:cNvSpPr/>
          <p:nvPr/>
        </p:nvSpPr>
        <p:spPr>
          <a:xfrm>
            <a:off x="2462645" y="2136201"/>
            <a:ext cx="7917874" cy="2585323"/>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smtClean="0">
                <a:effectLst/>
                <a:latin typeface="Calibri" panose="020F0502020204030204" pitchFamily="34" charset="0"/>
                <a:ea typeface="Calibri" panose="020F0502020204030204" pitchFamily="34" charset="0"/>
                <a:cs typeface="B Zar" panose="00000400000000000000" pitchFamily="2" charset="-78"/>
              </a:rPr>
              <a:t>سوخت­هاي</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فسيلي</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پایان</a:t>
            </a:r>
            <a:r>
              <a:rPr lang="fa-IR" b="1" dirty="0" smtClean="0">
                <a:effectLst/>
                <a:ea typeface="Calibri" panose="020F0502020204030204" pitchFamily="34" charset="0"/>
                <a:cs typeface="B Zar" panose="00000400000000000000" pitchFamily="2" charset="-78"/>
              </a:rPr>
              <a:t> </a:t>
            </a:r>
            <a:r>
              <a:rPr lang="fa-IR" b="1" dirty="0" smtClean="0">
                <a:latin typeface="Calibri" panose="020F0502020204030204" pitchFamily="34" charset="0"/>
                <a:ea typeface="Calibri" panose="020F0502020204030204" pitchFamily="34" charset="0"/>
                <a:cs typeface="B Zar" panose="00000400000000000000" pitchFamily="2" charset="-78"/>
              </a:rPr>
              <a:t>خواهند یافت.</a:t>
            </a:r>
            <a:endParaRPr lang="fa-IR" b="1" dirty="0" smtClean="0">
              <a:effectLst/>
              <a:latin typeface="Calibri" panose="020F0502020204030204" pitchFamily="34" charset="0"/>
              <a:ea typeface="Calibri" panose="020F0502020204030204" pitchFamily="34" charset="0"/>
              <a:cs typeface="B Zar" panose="00000400000000000000" pitchFamily="2" charset="-78"/>
            </a:endParaRPr>
          </a:p>
          <a:p>
            <a:pPr marL="285750" indent="-285750" algn="r" rtl="1">
              <a:lnSpc>
                <a:spcPct val="150000"/>
              </a:lnSpc>
              <a:buFont typeface="Arial" panose="020B0604020202020204" pitchFamily="34" charset="0"/>
              <a:buChar char="•"/>
            </a:pPr>
            <a:r>
              <a:rPr lang="fa-IR" b="1" dirty="0" smtClean="0">
                <a:effectLst/>
                <a:latin typeface="Calibri" panose="020F0502020204030204" pitchFamily="34" charset="0"/>
                <a:ea typeface="Calibri" panose="020F0502020204030204" pitchFamily="34" charset="0"/>
                <a:cs typeface="B Zar" panose="00000400000000000000" pitchFamily="2" charset="-78"/>
              </a:rPr>
              <a:t>استفاده بی ملاحظه سوخت های فسیلی هزينه­هاي</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زيست محيطي</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و</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اجتماعي</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در</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پی</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دارد. </a:t>
            </a:r>
          </a:p>
          <a:p>
            <a:pPr marL="285750" indent="-285750" algn="r" rtl="1">
              <a:lnSpc>
                <a:spcPct val="150000"/>
              </a:lnSpc>
              <a:buFont typeface="Arial" panose="020B0604020202020204" pitchFamily="34" charset="0"/>
              <a:buChar char="•"/>
            </a:pPr>
            <a:r>
              <a:rPr lang="fa-IR" b="1" dirty="0" smtClean="0">
                <a:effectLst/>
                <a:latin typeface="Calibri" panose="020F0502020204030204" pitchFamily="34" charset="0"/>
                <a:ea typeface="Calibri" panose="020F0502020204030204" pitchFamily="34" charset="0"/>
                <a:cs typeface="B Zar" panose="00000400000000000000" pitchFamily="2" charset="-78"/>
              </a:rPr>
              <a:t>مشکلات گرم شدن</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کره</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زمین</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براساس پديده</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گلخانه­اي</a:t>
            </a:r>
            <a:r>
              <a:rPr lang="fa-IR" b="1" dirty="0" smtClean="0">
                <a:effectLst/>
                <a:ea typeface="Calibri" panose="020F0502020204030204" pitchFamily="34" charset="0"/>
                <a:cs typeface="B Zar" panose="00000400000000000000" pitchFamily="2" charset="-78"/>
              </a:rPr>
              <a:t> وجود دارد.</a:t>
            </a:r>
          </a:p>
          <a:p>
            <a:pPr marL="285750" indent="-285750" algn="r" rtl="1">
              <a:lnSpc>
                <a:spcPct val="150000"/>
              </a:lnSpc>
              <a:buFont typeface="Arial" panose="020B0604020202020204" pitchFamily="34" charset="0"/>
              <a:buChar char="•"/>
            </a:pPr>
            <a:r>
              <a:rPr lang="fa-IR" b="1" dirty="0" smtClean="0">
                <a:effectLst/>
                <a:latin typeface="Calibri" panose="020F0502020204030204" pitchFamily="34" charset="0"/>
                <a:ea typeface="Calibri" panose="020F0502020204030204" pitchFamily="34" charset="0"/>
                <a:cs typeface="B Zar" panose="00000400000000000000" pitchFamily="2" charset="-78"/>
              </a:rPr>
              <a:t>نوسانات</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شدید</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قیمت</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منابع</a:t>
            </a:r>
            <a:r>
              <a:rPr lang="fa-IR" b="1" dirty="0" smtClean="0">
                <a:effectLst/>
                <a:ea typeface="Calibri" panose="020F0502020204030204" pitchFamily="34" charset="0"/>
                <a:cs typeface="B Zar" panose="00000400000000000000" pitchFamily="2" charset="-78"/>
              </a:rPr>
              <a:t> </a:t>
            </a:r>
            <a:r>
              <a:rPr lang="fa-IR" b="1" dirty="0" smtClean="0">
                <a:effectLst/>
                <a:latin typeface="Calibri" panose="020F0502020204030204" pitchFamily="34" charset="0"/>
                <a:ea typeface="Calibri" panose="020F0502020204030204" pitchFamily="34" charset="0"/>
                <a:cs typeface="B Zar" panose="00000400000000000000" pitchFamily="2" charset="-78"/>
              </a:rPr>
              <a:t>فسیلی همواره از چالش های پیش رو است.</a:t>
            </a:r>
          </a:p>
          <a:p>
            <a:pPr marL="285750" indent="-285750" algn="r" rtl="1">
              <a:lnSpc>
                <a:spcPct val="150000"/>
              </a:lnSpc>
              <a:buFont typeface="Arial" panose="020B0604020202020204" pitchFamily="34" charset="0"/>
              <a:buChar char="•"/>
            </a:pPr>
            <a:r>
              <a:rPr lang="fa-IR" b="1" dirty="0" smtClean="0">
                <a:effectLst/>
                <a:latin typeface="Calibri" panose="020F0502020204030204" pitchFamily="34" charset="0"/>
                <a:ea typeface="Calibri" panose="020F0502020204030204" pitchFamily="34" charset="0"/>
                <a:cs typeface="B Zar" panose="00000400000000000000" pitchFamily="2" charset="-78"/>
              </a:rPr>
              <a:t>تامین پایدار و اقتصادی انرژی منوط به </a:t>
            </a:r>
            <a:r>
              <a:rPr lang="ar-SA" b="1" dirty="0" smtClean="0">
                <a:effectLst/>
                <a:latin typeface="Calibri" panose="020F0502020204030204" pitchFamily="34" charset="0"/>
                <a:ea typeface="Calibri" panose="020F0502020204030204" pitchFamily="34" charset="0"/>
                <a:cs typeface="B Zar" panose="00000400000000000000" pitchFamily="2" charset="-78"/>
              </a:rPr>
              <a:t>تنوع بخشیدن </a:t>
            </a:r>
            <a:r>
              <a:rPr lang="fa-IR" b="1" dirty="0" smtClean="0">
                <a:effectLst/>
                <a:latin typeface="Calibri" panose="020F0502020204030204" pitchFamily="34" charset="0"/>
                <a:ea typeface="Calibri" panose="020F0502020204030204" pitchFamily="34" charset="0"/>
                <a:cs typeface="B Zar" panose="00000400000000000000" pitchFamily="2" charset="-78"/>
              </a:rPr>
              <a:t>سبد انرژی کشورها است.</a:t>
            </a:r>
          </a:p>
          <a:p>
            <a:pPr marL="285750" indent="-285750" algn="r" rtl="1">
              <a:lnSpc>
                <a:spcPct val="150000"/>
              </a:lnSpc>
              <a:buFont typeface="Arial" panose="020B0604020202020204" pitchFamily="34" charset="0"/>
              <a:buChar char="•"/>
            </a:pPr>
            <a:r>
              <a:rPr lang="fa-IR" b="1" dirty="0" smtClean="0">
                <a:latin typeface="Calibri" panose="020F0502020204030204" pitchFamily="34" charset="0"/>
                <a:ea typeface="Calibri" panose="020F0502020204030204" pitchFamily="34" charset="0"/>
                <a:cs typeface="B Zar" panose="00000400000000000000" pitchFamily="2" charset="-78"/>
              </a:rPr>
              <a:t>حصول امنیت انرژی بدون توجه به گزینه های بلند مدت آن غیر ممکن است.</a:t>
            </a:r>
            <a:endParaRPr lang="fa-IR" b="1" dirty="0" smtClean="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4124733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3713" y="1059544"/>
            <a:ext cx="10421257" cy="5078313"/>
          </a:xfrm>
          <a:prstGeom prst="rect">
            <a:avLst/>
          </a:prstGeom>
        </p:spPr>
        <p:txBody>
          <a:bodyPr wrap="square">
            <a:spAutoFit/>
          </a:bodyPr>
          <a:lstStyle/>
          <a:p>
            <a:pPr indent="228600" algn="just" rtl="1">
              <a:lnSpc>
                <a:spcPct val="150000"/>
              </a:lnSpc>
              <a:spcAft>
                <a:spcPts val="1000"/>
              </a:spcAft>
            </a:pPr>
            <a:r>
              <a:rPr lang="ar-SA" sz="2400" dirty="0" smtClean="0">
                <a:effectLst/>
                <a:latin typeface="Calibri" panose="020F0502020204030204" pitchFamily="34" charset="0"/>
                <a:ea typeface="Calibri" panose="020F0502020204030204" pitchFamily="34" charset="0"/>
                <a:cs typeface="B Zar" panose="00000400000000000000" pitchFamily="2" charset="-78"/>
              </a:rPr>
              <a:t>کشورهایی که دارای  نیروگاه­های هسته­ای در حال کار هستند، یک زنجیره تامین تثبیت شده دارند و وقتی نیروگاه­های موجود به پایان عمر عملیاتی خود می­رسند­، باید ظرفیت کافی برای زنجیره تامین نیروگاه­های جدید وجود داشته باشد. کشورهایی که هیچ نیروگاه هسته ای در حال کار ندارند، در ایجاد زنجیره تأمین چالش­های اساسی روبرو هستند. یک راه حل برای چنین کشورهایی این است که کل عملیات بهره­برداری و نگهداری را به یک اپراتور هسته­ای باتجربه واگذار کنند. کشورهای نوظهور تولیدکننده برق هسته­ای به دنبال ایجاد توانایی و ظرفیت در داخل کشور برای حمایت از برنامه های تولید برق هسته ای خود هستند، اما در زمینه جذب دانش، توانایی و سرمایه گذاری مورد نیاز، در صورت عدم وجود توانایی لازم در داخل کشور، با چالش­های سختی روبرو هستند. برای ایجاد یک زنجیره تأمین که بتواند ظرفیت و توانایی لازم برای پشتیبانی از برنامه هسته ای را فراهم کند، به استراتژ­ی­های طولانی مدت نیاز است </a:t>
            </a:r>
            <a:endParaRPr lang="fa-IR" sz="2400" dirty="0" smtClean="0">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465974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3428" y="155524"/>
            <a:ext cx="11248571" cy="6883936"/>
          </a:xfrm>
          <a:prstGeom prst="rect">
            <a:avLst/>
          </a:prstGeom>
        </p:spPr>
        <p:txBody>
          <a:bodyPr wrap="square">
            <a:spAutoFit/>
          </a:bodyPr>
          <a:lstStyle/>
          <a:p>
            <a:pPr marL="342900" indent="-342900" algn="just" rtl="1">
              <a:spcAft>
                <a:spcPts val="1000"/>
              </a:spcAft>
              <a:buFont typeface="Wingdings" panose="05000000000000000000" pitchFamily="2" charset="2"/>
              <a:buChar char="q"/>
            </a:pPr>
            <a:r>
              <a:rPr lang="fa-IR"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از مهمترین موارد در </a:t>
            </a:r>
            <a:r>
              <a:rPr lang="ar-SA"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زنجیره تأمین </a:t>
            </a:r>
            <a:r>
              <a:rPr lang="fa-IR"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که </a:t>
            </a:r>
            <a:r>
              <a:rPr lang="ar-SA"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به هسته­ای و غیر هسته­ای طبقه بندی </a:t>
            </a:r>
            <a:r>
              <a:rPr lang="fa-IR"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می شود</a:t>
            </a:r>
            <a:r>
              <a:rPr lang="ar-SA"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 </a:t>
            </a:r>
            <a:r>
              <a:rPr lang="fa-IR"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Zar" panose="00000400000000000000" pitchFamily="2" charset="-78"/>
              </a:rPr>
              <a:t>شامل موارد ذیل است:</a:t>
            </a:r>
          </a:p>
          <a:p>
            <a:pPr marL="285750" indent="-285750" algn="just" rtl="1">
              <a:spcAft>
                <a:spcPts val="1000"/>
              </a:spcAft>
              <a:buFont typeface="Wingdings" panose="05000000000000000000" pitchFamily="2" charset="2"/>
              <a:buChar char="Ø"/>
            </a:pPr>
            <a:r>
              <a:rPr lang="fa-IR" sz="2000" b="1" dirty="0" smtClean="0">
                <a:effectLst/>
                <a:latin typeface="Calibri" panose="020F0502020204030204" pitchFamily="34" charset="0"/>
                <a:ea typeface="Calibri" panose="020F0502020204030204" pitchFamily="34" charset="0"/>
                <a:cs typeface="B Zar" panose="00000400000000000000" pitchFamily="2" charset="-78"/>
              </a:rPr>
              <a:t>ساخت و ساز: شامل- </a:t>
            </a:r>
            <a:r>
              <a:rPr lang="fa-IR" sz="2400" dirty="0" smtClean="0">
                <a:effectLst/>
                <a:latin typeface="Calibri" panose="020F0502020204030204" pitchFamily="34" charset="0"/>
                <a:ea typeface="Calibri" panose="020F0502020204030204" pitchFamily="34" charset="0"/>
                <a:cs typeface="B Zar" panose="00000400000000000000" pitchFamily="2" charset="-78"/>
              </a:rPr>
              <a:t>جزیره هسته­ای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NI</a:t>
            </a:r>
            <a:r>
              <a:rPr lang="fa-IR" sz="2400" dirty="0" smtClean="0">
                <a:effectLst/>
                <a:latin typeface="Calibri" panose="020F0502020204030204" pitchFamily="34" charset="0"/>
                <a:ea typeface="Calibri" panose="020F0502020204030204" pitchFamily="34" charset="0"/>
                <a:cs typeface="B Zar" panose="00000400000000000000" pitchFamily="2" charset="-78"/>
              </a:rPr>
              <a:t>) که شامل: </a:t>
            </a:r>
            <a:r>
              <a:rPr lang="ar-SA" sz="2400" dirty="0" smtClean="0">
                <a:effectLst/>
                <a:latin typeface="Calibri" panose="020F0502020204030204" pitchFamily="34" charset="0"/>
                <a:ea typeface="Calibri" panose="020F0502020204030204" pitchFamily="34" charset="0"/>
                <a:cs typeface="B Zar" panose="00000400000000000000" pitchFamily="2" charset="-78"/>
              </a:rPr>
              <a:t>ساختمان راکتور، ساختمان سوخت، ساختمان برق، ساختمان حفاظت، ساختمان سیستم کمکی هسته­ای، ساختمان اتصال، ساختمان دیزل ژنراتور اضطراری و ..</a:t>
            </a:r>
            <a:r>
              <a:rPr lang="fa-IR" sz="2400" dirty="0" smtClean="0">
                <a:effectLst/>
                <a:latin typeface="Calibri" panose="020F0502020204030204" pitchFamily="34" charset="0"/>
                <a:ea typeface="Calibri" panose="020F0502020204030204" pitchFamily="34" charset="0"/>
                <a:cs typeface="B Zar" panose="00000400000000000000" pitchFamily="2" charset="-78"/>
              </a:rPr>
              <a:t>- جزیره متعارف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CI</a:t>
            </a:r>
            <a:r>
              <a:rPr lang="fa-IR" sz="2400" dirty="0" smtClean="0">
                <a:effectLst/>
                <a:latin typeface="Calibri" panose="020F0502020204030204" pitchFamily="34" charset="0"/>
                <a:ea typeface="Calibri" panose="020F0502020204030204" pitchFamily="34" charset="0"/>
                <a:cs typeface="B Zar" panose="00000400000000000000" pitchFamily="2" charset="-78"/>
              </a:rPr>
              <a:t>)- کنترل نیروگاه- امکانات جانبی- </a:t>
            </a:r>
            <a:r>
              <a:rPr lang="ar-SA" sz="2400" dirty="0" smtClean="0">
                <a:effectLst/>
                <a:latin typeface="Calibri" panose="020F0502020204030204" pitchFamily="34" charset="0"/>
                <a:ea typeface="Calibri" panose="020F0502020204030204" pitchFamily="34" charset="0"/>
                <a:cs typeface="B Zar" panose="00000400000000000000" pitchFamily="2" charset="-78"/>
              </a:rPr>
              <a:t>زیرساخت های پشتیبانی کننده (محل تدارکات ساختمانی / محل اسکان کارگران ساختمانی)</a:t>
            </a:r>
            <a:endParaRPr lang="en-US" sz="2000" dirty="0" smtClean="0">
              <a:effectLst/>
              <a:latin typeface="Times New Roman" panose="02020603050405020304" pitchFamily="18" charset="0"/>
              <a:ea typeface="Times New Roman" panose="02020603050405020304" pitchFamily="18" charset="0"/>
            </a:endParaRPr>
          </a:p>
          <a:p>
            <a:pPr marL="285750" indent="-285750" algn="just" rtl="1">
              <a:spcAft>
                <a:spcPts val="1000"/>
              </a:spcAft>
              <a:buFont typeface="Wingdings" panose="05000000000000000000" pitchFamily="2" charset="2"/>
              <a:buChar char="Ø"/>
            </a:pPr>
            <a:r>
              <a:rPr lang="ar-SA" sz="2000" b="1" dirty="0" smtClean="0">
                <a:effectLst/>
                <a:latin typeface="Calibri" panose="020F0502020204030204" pitchFamily="34" charset="0"/>
                <a:ea typeface="Calibri" panose="020F0502020204030204" pitchFamily="34" charset="0"/>
                <a:cs typeface="B Zar" panose="00000400000000000000" pitchFamily="2" charset="-78"/>
              </a:rPr>
              <a:t>چرخه سوخت</a:t>
            </a:r>
            <a:r>
              <a:rPr lang="fa-IR" sz="2000" b="1"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عناصر مختلفی در چرخه تأمین سوخت هسته­ای وجود دارد</a:t>
            </a:r>
            <a:r>
              <a:rPr lang="en-US" sz="2400" dirty="0" smtClean="0">
                <a:effectLst/>
                <a:latin typeface="Calibri" panose="020F0502020204030204" pitchFamily="34" charset="0"/>
                <a:ea typeface="Calibri" panose="020F0502020204030204" pitchFamily="34" charset="0"/>
                <a:cs typeface="B Zar" panose="00000400000000000000" pitchFamily="2" charset="-78"/>
              </a:rPr>
              <a:t>:</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معدن کاری</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غنی سازی</a:t>
            </a:r>
            <a:r>
              <a:rPr lang="fa-IR" sz="2400" dirty="0" smtClean="0">
                <a:effectLst/>
                <a:latin typeface="Calibri" panose="020F0502020204030204" pitchFamily="34" charset="0"/>
                <a:ea typeface="Calibri" panose="020F0502020204030204" pitchFamily="34" charset="0"/>
                <a:cs typeface="B Zar" panose="00000400000000000000" pitchFamily="2" charset="-78"/>
              </a:rPr>
              <a:t> – فرآوری-  </a:t>
            </a:r>
            <a:r>
              <a:rPr lang="ar-SA" sz="2400" dirty="0" smtClean="0">
                <a:effectLst/>
                <a:latin typeface="Calibri" panose="020F0502020204030204" pitchFamily="34" charset="0"/>
                <a:ea typeface="Calibri" panose="020F0502020204030204" pitchFamily="34" charset="0"/>
                <a:cs typeface="B Zar" panose="00000400000000000000" pitchFamily="2" charset="-78"/>
              </a:rPr>
              <a:t>ساخت</a:t>
            </a:r>
            <a:r>
              <a:rPr lang="fa-IR" sz="2400" dirty="0" smtClean="0">
                <a:effectLst/>
                <a:latin typeface="Calibri" panose="020F0502020204030204" pitchFamily="34" charset="0"/>
                <a:ea typeface="Calibri" panose="020F0502020204030204" pitchFamily="34" charset="0"/>
                <a:cs typeface="B Zar" panose="00000400000000000000" pitchFamily="2" charset="-78"/>
              </a:rPr>
              <a:t> سوخت- </a:t>
            </a:r>
            <a:r>
              <a:rPr lang="ar-SA" sz="2400" dirty="0" smtClean="0">
                <a:effectLst/>
                <a:latin typeface="Calibri" panose="020F0502020204030204" pitchFamily="34" charset="0"/>
                <a:ea typeface="Calibri" panose="020F0502020204030204" pitchFamily="34" charset="0"/>
                <a:cs typeface="B Zar" panose="00000400000000000000" pitchFamily="2" charset="-78"/>
              </a:rPr>
              <a:t>بازفرآروی</a:t>
            </a:r>
            <a:endParaRPr lang="en-US" sz="2000" dirty="0" smtClean="0">
              <a:effectLst/>
              <a:latin typeface="Times New Roman" panose="02020603050405020304" pitchFamily="18" charset="0"/>
              <a:ea typeface="Times New Roman" panose="02020603050405020304" pitchFamily="18" charset="0"/>
            </a:endParaRPr>
          </a:p>
          <a:p>
            <a:pPr indent="228600" algn="just" rtl="1">
              <a:spcAft>
                <a:spcPts val="1000"/>
              </a:spcAft>
            </a:pPr>
            <a:r>
              <a:rPr lang="ar-SA" sz="2400" dirty="0" smtClean="0">
                <a:effectLst/>
                <a:latin typeface="Calibri" panose="020F0502020204030204" pitchFamily="34" charset="0"/>
                <a:ea typeface="Calibri" panose="020F0502020204030204" pitchFamily="34" charset="0"/>
                <a:cs typeface="B Zar" panose="00000400000000000000" pitchFamily="2" charset="-78"/>
              </a:rPr>
              <a:t>سوخت مورد نیاز برای راكتورهای هسته­ای فعلی، اورانیوم </a:t>
            </a:r>
            <a:r>
              <a:rPr lang="fa-IR" sz="2400" dirty="0" smtClean="0">
                <a:effectLst/>
                <a:latin typeface="Calibri" panose="020F0502020204030204" pitchFamily="34" charset="0"/>
                <a:ea typeface="Calibri" panose="020F0502020204030204" pitchFamily="34" charset="0"/>
                <a:cs typeface="B Zar" panose="00000400000000000000" pitchFamily="2" charset="-78"/>
              </a:rPr>
              <a:t>(</a:t>
            </a:r>
            <a:r>
              <a:rPr lang="fa-IR" dirty="0" smtClean="0">
                <a:effectLst/>
                <a:latin typeface="Calibri" panose="020F0502020204030204" pitchFamily="34" charset="0"/>
                <a:ea typeface="Calibri" panose="020F0502020204030204" pitchFamily="34" charset="0"/>
                <a:cs typeface="B Zar" panose="00000400000000000000" pitchFamily="2" charset="-78"/>
              </a:rPr>
              <a:t>و در </a:t>
            </a:r>
            <a:r>
              <a:rPr lang="fa-IR" dirty="0">
                <a:latin typeface="Calibri" panose="020F0502020204030204" pitchFamily="34" charset="0"/>
                <a:ea typeface="Calibri" panose="020F0502020204030204" pitchFamily="34" charset="0"/>
                <a:cs typeface="B Zar" panose="00000400000000000000" pitchFamily="2" charset="-78"/>
              </a:rPr>
              <a:t>نوع خاصی از راکتور ها </a:t>
            </a:r>
            <a:r>
              <a:rPr lang="fa-IR" i="1" u="sng" dirty="0">
                <a:solidFill>
                  <a:srgbClr val="FF0000"/>
                </a:solidFill>
                <a:latin typeface="Calibri" panose="020F0502020204030204" pitchFamily="34" charset="0"/>
                <a:ea typeface="Calibri" panose="020F0502020204030204" pitchFamily="34" charset="0"/>
                <a:cs typeface="B Zar" panose="00000400000000000000" pitchFamily="2" charset="-78"/>
              </a:rPr>
              <a:t>توریم</a:t>
            </a:r>
            <a:r>
              <a:rPr lang="fa-IR" sz="2400" dirty="0">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است كه به وفور در دسترس است اما نیاز به غنی سازی</a:t>
            </a:r>
            <a:r>
              <a:rPr lang="fa-IR" sz="2400" dirty="0" smtClean="0">
                <a:effectLst/>
                <a:latin typeface="Calibri" panose="020F0502020204030204" pitchFamily="34" charset="0"/>
                <a:ea typeface="Calibri" panose="020F0502020204030204" pitchFamily="34" charset="0"/>
                <a:cs typeface="B Zar" panose="00000400000000000000" pitchFamily="2" charset="-78"/>
              </a:rPr>
              <a:t>(</a:t>
            </a:r>
            <a:r>
              <a:rPr lang="fa-IR" dirty="0" smtClean="0">
                <a:effectLst/>
                <a:latin typeface="Calibri" panose="020F0502020204030204" pitchFamily="34" charset="0"/>
                <a:ea typeface="Calibri" panose="020F0502020204030204" pitchFamily="34" charset="0"/>
                <a:cs typeface="B Zar" panose="00000400000000000000" pitchFamily="2" charset="-78"/>
              </a:rPr>
              <a:t>در صورت استفاده از آب سنگین</a:t>
            </a:r>
            <a:r>
              <a:rPr lang="en-US" dirty="0" smtClean="0">
                <a:effectLst/>
                <a:latin typeface="Calibri" panose="020F0502020204030204" pitchFamily="34" charset="0"/>
                <a:ea typeface="Calibri" panose="020F0502020204030204" pitchFamily="34" charset="0"/>
                <a:cs typeface="B Zar" panose="00000400000000000000" pitchFamily="2" charset="-78"/>
              </a:rPr>
              <a:t>-</a:t>
            </a:r>
            <a:r>
              <a:rPr lang="fa-IR" dirty="0" smtClean="0">
                <a:effectLst/>
                <a:latin typeface="Calibri" panose="020F0502020204030204" pitchFamily="34" charset="0"/>
                <a:ea typeface="Calibri" panose="020F0502020204030204" pitchFamily="34" charset="0"/>
                <a:cs typeface="B Zar" panose="00000400000000000000" pitchFamily="2" charset="-78"/>
              </a:rPr>
              <a:t>غنی سازی آب</a:t>
            </a:r>
            <a:r>
              <a:rPr lang="en-US" dirty="0" smtClean="0">
                <a:effectLst/>
                <a:latin typeface="Calibri" panose="020F0502020204030204" pitchFamily="34" charset="0"/>
                <a:ea typeface="Calibri" panose="020F0502020204030204" pitchFamily="34" charset="0"/>
                <a:cs typeface="B Zar" panose="00000400000000000000" pitchFamily="2" charset="-78"/>
              </a:rPr>
              <a:t>-</a:t>
            </a:r>
            <a:r>
              <a:rPr lang="fa-IR" dirty="0" smtClean="0">
                <a:effectLst/>
                <a:latin typeface="Calibri" panose="020F0502020204030204" pitchFamily="34" charset="0"/>
                <a:ea typeface="Calibri" panose="020F0502020204030204" pitchFamily="34" charset="0"/>
                <a:cs typeface="B Zar" panose="00000400000000000000" pitchFamily="2" charset="-78"/>
              </a:rPr>
              <a:t> در راکتور های</a:t>
            </a:r>
            <a:r>
              <a:rPr lang="en-US" dirty="0">
                <a:latin typeface="Calibri" panose="020F0502020204030204" pitchFamily="34" charset="0"/>
                <a:ea typeface="Calibri" panose="020F0502020204030204" pitchFamily="34" charset="0"/>
                <a:cs typeface="B Zar" panose="00000400000000000000" pitchFamily="2" charset="-78"/>
              </a:rPr>
              <a:t>PHWR </a:t>
            </a:r>
            <a:r>
              <a:rPr lang="fa-IR" dirty="0" smtClean="0">
                <a:effectLst/>
                <a:latin typeface="Calibri" panose="020F0502020204030204" pitchFamily="34" charset="0"/>
                <a:ea typeface="Calibri" panose="020F0502020204030204" pitchFamily="34" charset="0"/>
                <a:cs typeface="B Zar" panose="00000400000000000000" pitchFamily="2" charset="-78"/>
              </a:rPr>
              <a:t> اورانیوم طبیعی قابل استفاده است</a:t>
            </a:r>
            <a:r>
              <a:rPr lang="fa-IR" sz="2400" dirty="0" smtClean="0">
                <a:effectLst/>
                <a:latin typeface="Calibri" panose="020F0502020204030204" pitchFamily="34" charset="0"/>
                <a:ea typeface="Calibri" panose="020F0502020204030204" pitchFamily="34" charset="0"/>
                <a:cs typeface="B Zar" panose="00000400000000000000" pitchFamily="2" charset="-78"/>
              </a:rPr>
              <a:t>)</a:t>
            </a:r>
            <a:r>
              <a:rPr lang="ar-SA" sz="2400" dirty="0" smtClean="0">
                <a:effectLst/>
                <a:latin typeface="Calibri" panose="020F0502020204030204" pitchFamily="34" charset="0"/>
                <a:ea typeface="Calibri" panose="020F0502020204030204" pitchFamily="34" charset="0"/>
                <a:cs typeface="B Zar" panose="00000400000000000000" pitchFamily="2" charset="-78"/>
              </a:rPr>
              <a:t> دارد. تقاضا برای راکتورهای هسته­ای جدید به افزایش ظرفیت در تأسیسات غنی سازی، تولید و فرآوری مجدد سوخت موجود نیاز دارد. افزایش امکانات اضافی برای </a:t>
            </a:r>
            <a:r>
              <a:rPr lang="fa-IR" sz="2400" dirty="0" smtClean="0">
                <a:effectLst/>
                <a:latin typeface="Calibri" panose="020F0502020204030204" pitchFamily="34" charset="0"/>
                <a:ea typeface="Calibri" panose="020F0502020204030204" pitchFamily="34" charset="0"/>
                <a:cs typeface="B Zar" panose="00000400000000000000" pitchFamily="2" charset="-78"/>
              </a:rPr>
              <a:t>بالا بردن </a:t>
            </a:r>
            <a:r>
              <a:rPr lang="ar-SA" sz="2400" dirty="0" smtClean="0">
                <a:effectLst/>
                <a:latin typeface="Calibri" panose="020F0502020204030204" pitchFamily="34" charset="0"/>
                <a:ea typeface="Calibri" panose="020F0502020204030204" pitchFamily="34" charset="0"/>
                <a:cs typeface="B Zar" panose="00000400000000000000" pitchFamily="2" charset="-78"/>
              </a:rPr>
              <a:t>ظرفیت ها به شدت </a:t>
            </a:r>
            <a:r>
              <a:rPr lang="fa-IR" sz="2400" dirty="0" smtClean="0">
                <a:effectLst/>
                <a:latin typeface="Calibri" panose="020F0502020204030204" pitchFamily="34" charset="0"/>
                <a:ea typeface="Calibri" panose="020F0502020204030204" pitchFamily="34" charset="0"/>
                <a:cs typeface="B Zar" panose="00000400000000000000" pitchFamily="2" charset="-78"/>
              </a:rPr>
              <a:t>هزینه بر بوده </a:t>
            </a:r>
            <a:r>
              <a:rPr lang="ar-SA" sz="2400" dirty="0" smtClean="0">
                <a:effectLst/>
                <a:latin typeface="Calibri" panose="020F0502020204030204" pitchFamily="34" charset="0"/>
                <a:ea typeface="Calibri" panose="020F0502020204030204" pitchFamily="34" charset="0"/>
                <a:cs typeface="B Zar" panose="00000400000000000000" pitchFamily="2" charset="-78"/>
              </a:rPr>
              <a:t>و </a:t>
            </a:r>
            <a:r>
              <a:rPr lang="fa-IR" sz="2400" dirty="0" smtClean="0">
                <a:effectLst/>
                <a:latin typeface="Calibri" panose="020F0502020204030204" pitchFamily="34" charset="0"/>
                <a:ea typeface="Calibri" panose="020F0502020204030204" pitchFamily="34" charset="0"/>
                <a:cs typeface="B Zar" panose="00000400000000000000" pitchFamily="2" charset="-78"/>
              </a:rPr>
              <a:t>بر اساس </a:t>
            </a:r>
            <a:r>
              <a:rPr lang="ar-SA" sz="2400" dirty="0" smtClean="0">
                <a:effectLst/>
                <a:latin typeface="Calibri" panose="020F0502020204030204" pitchFamily="34" charset="0"/>
                <a:ea typeface="Calibri" panose="020F0502020204030204" pitchFamily="34" charset="0"/>
                <a:cs typeface="B Zar" panose="00000400000000000000" pitchFamily="2" charset="-78"/>
              </a:rPr>
              <a:t>معاهدات بین­المللی تحت کنترل هستند. </a:t>
            </a:r>
            <a:endParaRPr lang="en-US" sz="2000" dirty="0" smtClean="0">
              <a:effectLst/>
              <a:latin typeface="Times New Roman" panose="02020603050405020304" pitchFamily="18" charset="0"/>
              <a:ea typeface="Times New Roman" panose="02020603050405020304" pitchFamily="18" charset="0"/>
            </a:endParaRPr>
          </a:p>
          <a:p>
            <a:pPr marL="285750" indent="-285750" algn="just" rtl="1">
              <a:spcAft>
                <a:spcPts val="1000"/>
              </a:spcAft>
              <a:buFont typeface="Wingdings" panose="05000000000000000000" pitchFamily="2" charset="2"/>
              <a:buChar char="Ø"/>
            </a:pPr>
            <a:r>
              <a:rPr lang="ar-SA" sz="2000" b="1" dirty="0" smtClean="0">
                <a:effectLst/>
                <a:latin typeface="Calibri" panose="020F0502020204030204" pitchFamily="34" charset="0"/>
                <a:ea typeface="Calibri" panose="020F0502020204030204" pitchFamily="34" charset="0"/>
                <a:cs typeface="B Zar" panose="00000400000000000000" pitchFamily="2" charset="-78"/>
              </a:rPr>
              <a:t>بهره­برداری و نگهداری</a:t>
            </a:r>
            <a:r>
              <a:rPr lang="fa-IR" sz="2000" b="1"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زنجیره تامین برای بهره­برداری و نگهداری نیروگاه هسته­ای بسته به میزان کار شرکت </a:t>
            </a:r>
            <a:r>
              <a:rPr lang="fa-IR" sz="2400" dirty="0" smtClean="0">
                <a:effectLst/>
                <a:latin typeface="Calibri" panose="020F0502020204030204" pitchFamily="34" charset="0"/>
                <a:ea typeface="Calibri" panose="020F0502020204030204" pitchFamily="34" charset="0"/>
                <a:cs typeface="B Zar" panose="00000400000000000000" pitchFamily="2" charset="-78"/>
              </a:rPr>
              <a:t>های </a:t>
            </a:r>
            <a:r>
              <a:rPr lang="ar-SA" sz="2400" dirty="0" smtClean="0">
                <a:effectLst/>
                <a:latin typeface="Calibri" panose="020F0502020204030204" pitchFamily="34" charset="0"/>
                <a:ea typeface="Calibri" panose="020F0502020204030204" pitchFamily="34" charset="0"/>
                <a:cs typeface="B Zar" panose="00000400000000000000" pitchFamily="2" charset="-78"/>
              </a:rPr>
              <a:t>داخلی متفاوت </a:t>
            </a:r>
            <a:r>
              <a:rPr lang="fa-IR" sz="2400" dirty="0" smtClean="0">
                <a:effectLst/>
                <a:latin typeface="Calibri" panose="020F0502020204030204" pitchFamily="34" charset="0"/>
                <a:ea typeface="Calibri" panose="020F0502020204030204" pitchFamily="34" charset="0"/>
                <a:cs typeface="B Zar" panose="00000400000000000000" pitchFamily="2" charset="-78"/>
              </a:rPr>
              <a:t>بوده </a:t>
            </a:r>
            <a:r>
              <a:rPr lang="ar-SA" sz="2400" dirty="0" smtClean="0">
                <a:effectLst/>
                <a:latin typeface="Calibri" panose="020F0502020204030204" pitchFamily="34" charset="0"/>
                <a:ea typeface="Calibri" panose="020F0502020204030204" pitchFamily="34" charset="0"/>
                <a:cs typeface="B Zar" panose="00000400000000000000" pitchFamily="2" charset="-78"/>
              </a:rPr>
              <a:t>اما </a:t>
            </a:r>
            <a:r>
              <a:rPr lang="fa-IR" sz="2400" dirty="0" smtClean="0">
                <a:effectLst/>
                <a:latin typeface="Calibri" panose="020F0502020204030204" pitchFamily="34" charset="0"/>
                <a:ea typeface="Calibri" panose="020F0502020204030204" pitchFamily="34" charset="0"/>
                <a:cs typeface="B Zar" panose="00000400000000000000" pitchFamily="2" charset="-78"/>
              </a:rPr>
              <a:t> غیر ممکن نیست و به عواملی نظیر  </a:t>
            </a:r>
            <a:r>
              <a:rPr lang="ar-SA" sz="2400" dirty="0" smtClean="0">
                <a:effectLst/>
                <a:latin typeface="Calibri" panose="020F0502020204030204" pitchFamily="34" charset="0"/>
                <a:ea typeface="Calibri" panose="020F0502020204030204" pitchFamily="34" charset="0"/>
                <a:cs typeface="B Zar" panose="00000400000000000000" pitchFamily="2" charset="-78"/>
              </a:rPr>
              <a:t>ایمنی، امنیت، فیزیک بهداشت، محیط زیست، تضمین کیفیت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HSSSEQ</a:t>
            </a:r>
            <a:r>
              <a:rPr lang="ar-SA" sz="2400" dirty="0" smtClean="0">
                <a:effectLst/>
                <a:latin typeface="Calibri" panose="020F0502020204030204" pitchFamily="34" charset="0"/>
                <a:ea typeface="Calibri" panose="020F0502020204030204" pitchFamily="34" charset="0"/>
                <a:cs typeface="B Zar" panose="00000400000000000000" pitchFamily="2" charset="-78"/>
              </a:rPr>
              <a:t>)</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نیروی کار</a:t>
            </a:r>
            <a:r>
              <a:rPr lang="fa-IR" sz="2400" dirty="0" smtClean="0">
                <a:effectLst/>
                <a:latin typeface="Calibri" panose="020F0502020204030204" pitchFamily="34" charset="0"/>
                <a:ea typeface="Calibri" panose="020F0502020204030204" pitchFamily="34" charset="0"/>
                <a:cs typeface="B Zar" panose="00000400000000000000" pitchFamily="2" charset="-78"/>
              </a:rPr>
              <a:t>آمد در </a:t>
            </a:r>
            <a:r>
              <a:rPr lang="ar-SA" sz="2400" dirty="0" smtClean="0">
                <a:effectLst/>
                <a:latin typeface="Calibri" panose="020F0502020204030204" pitchFamily="34" charset="0"/>
                <a:ea typeface="Calibri" panose="020F0502020204030204" pitchFamily="34" charset="0"/>
                <a:cs typeface="B Zar" panose="00000400000000000000" pitchFamily="2" charset="-78"/>
              </a:rPr>
              <a:t> </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O&amp;M</a:t>
            </a:r>
            <a:r>
              <a:rPr lang="fa-IR"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لوازم یدکی /تجهیزات</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خدمات پشتیبانی (آموزش، مهندسی، پروژه، امور مالی، حقوقی، مدیریت تأسیسات، حمل و نقل)</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قطع برق برنامه­ریزی شده</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مدیریت پسماند</a:t>
            </a:r>
            <a:r>
              <a:rPr lang="fa-IR" sz="2400" dirty="0" smtClean="0">
                <a:effectLst/>
                <a:latin typeface="Calibri" panose="020F0502020204030204" pitchFamily="34" charset="0"/>
                <a:ea typeface="Calibri" panose="020F0502020204030204" pitchFamily="34" charset="0"/>
                <a:cs typeface="B Zar" panose="00000400000000000000" pitchFamily="2" charset="-78"/>
              </a:rPr>
              <a:t>- </a:t>
            </a:r>
            <a:r>
              <a:rPr lang="ar-SA" sz="2400" dirty="0" smtClean="0">
                <a:effectLst/>
                <a:latin typeface="Calibri" panose="020F0502020204030204" pitchFamily="34" charset="0"/>
                <a:ea typeface="Calibri" panose="020F0502020204030204" pitchFamily="34" charset="0"/>
                <a:cs typeface="B Zar" panose="00000400000000000000" pitchFamily="2" charset="-78"/>
              </a:rPr>
              <a:t>زیرساخت­های پشتیبانی کننده </a:t>
            </a:r>
            <a:r>
              <a:rPr lang="ar-SA" sz="2400" dirty="0" smtClean="0">
                <a:effectLst/>
                <a:latin typeface="Times New Roman" panose="02020603050405020304" pitchFamily="18" charset="0"/>
                <a:ea typeface="Calibri" panose="020F0502020204030204" pitchFamily="34" charset="0"/>
              </a:rPr>
              <a:t>–</a:t>
            </a:r>
            <a:r>
              <a:rPr lang="ar-SA" sz="2400" dirty="0" smtClean="0">
                <a:effectLst/>
                <a:latin typeface="Calibri" panose="020F0502020204030204" pitchFamily="34" charset="0"/>
                <a:ea typeface="Calibri" panose="020F0502020204030204" pitchFamily="34" charset="0"/>
                <a:cs typeface="B Zar" panose="00000400000000000000" pitchFamily="2" charset="-78"/>
              </a:rPr>
              <a:t> بهره­برداری و نگهداری (امکانات مدیریت پسماند، انجمن­های جدید)</a:t>
            </a:r>
            <a:r>
              <a:rPr lang="fa-IR" sz="2400" dirty="0" smtClean="0">
                <a:effectLst/>
                <a:latin typeface="Calibri" panose="020F0502020204030204" pitchFamily="34" charset="0"/>
                <a:ea typeface="Calibri" panose="020F0502020204030204" pitchFamily="34" charset="0"/>
                <a:cs typeface="B Zar" panose="00000400000000000000" pitchFamily="2" charset="-78"/>
              </a:rPr>
              <a:t>- وابسته است.</a:t>
            </a:r>
            <a:endParaRPr lang="en-US"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043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8025" y="15874"/>
            <a:ext cx="6090800" cy="68421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810411" cy="6858000"/>
          </a:xfrm>
          <a:prstGeom prst="rect">
            <a:avLst/>
          </a:prstGeom>
        </p:spPr>
      </p:pic>
    </p:spTree>
    <p:extLst>
      <p:ext uri="{BB962C8B-B14F-4D97-AF65-F5344CB8AC3E}">
        <p14:creationId xmlns:p14="http://schemas.microsoft.com/office/powerpoint/2010/main" val="49595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582" t="25741" r="10497" b="10556"/>
          <a:stretch/>
        </p:blipFill>
        <p:spPr>
          <a:xfrm>
            <a:off x="121049" y="0"/>
            <a:ext cx="5864116" cy="6858000"/>
          </a:xfrm>
          <a:prstGeom prst="rect">
            <a:avLst/>
          </a:prstGeom>
        </p:spPr>
      </p:pic>
      <p:pic>
        <p:nvPicPr>
          <p:cNvPr id="6" name="Picture 5"/>
          <p:cNvPicPr>
            <a:picLocks noChangeAspect="1"/>
          </p:cNvPicPr>
          <p:nvPr/>
        </p:nvPicPr>
        <p:blipFill rotWithShape="1">
          <a:blip r:embed="rId3"/>
          <a:srcRect l="31961" t="13182" r="32585" b="6060"/>
          <a:stretch/>
        </p:blipFill>
        <p:spPr>
          <a:xfrm>
            <a:off x="6213763" y="1"/>
            <a:ext cx="5895109" cy="6858000"/>
          </a:xfrm>
          <a:prstGeom prst="rect">
            <a:avLst/>
          </a:prstGeom>
        </p:spPr>
      </p:pic>
    </p:spTree>
    <p:extLst>
      <p:ext uri="{BB962C8B-B14F-4D97-AF65-F5344CB8AC3E}">
        <p14:creationId xmlns:p14="http://schemas.microsoft.com/office/powerpoint/2010/main" val="2418705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9796" y="2057399"/>
            <a:ext cx="10018713" cy="3124201"/>
          </a:xfrm>
        </p:spPr>
        <p:txBody>
          <a:bodyPr>
            <a:normAutofit/>
          </a:bodyPr>
          <a:lstStyle/>
          <a:p>
            <a:pPr marL="0" indent="0" algn="ctr">
              <a:buNone/>
            </a:pPr>
            <a:r>
              <a:rPr lang="fa-IR" sz="18000" b="1" i="1" dirty="0" smtClean="0">
                <a:solidFill>
                  <a:srgbClr val="00B0F0"/>
                </a:solidFill>
                <a:effectLst>
                  <a:outerShdw blurRad="38100" dist="38100" dir="2700000" algn="tl">
                    <a:srgbClr val="000000">
                      <a:alpha val="43137"/>
                    </a:srgbClr>
                  </a:outerShdw>
                </a:effectLst>
                <a:cs typeface="B Zar" panose="00000400000000000000" pitchFamily="2" charset="-78"/>
              </a:rPr>
              <a:t>سپاس</a:t>
            </a:r>
            <a:endParaRPr lang="en-US" sz="18000" b="1" i="1" dirty="0">
              <a:solidFill>
                <a:srgbClr val="00B0F0"/>
              </a:solidFill>
              <a:effectLst>
                <a:outerShdw blurRad="38100" dist="38100" dir="2700000" algn="tl">
                  <a:srgbClr val="000000">
                    <a:alpha val="43137"/>
                  </a:srgbClr>
                </a:outerShdw>
              </a:effectLst>
              <a:cs typeface="B Zar" panose="00000400000000000000" pitchFamily="2" charset="-78"/>
            </a:endParaRPr>
          </a:p>
        </p:txBody>
      </p:sp>
    </p:spTree>
    <p:extLst>
      <p:ext uri="{BB962C8B-B14F-4D97-AF65-F5344CB8AC3E}">
        <p14:creationId xmlns:p14="http://schemas.microsoft.com/office/powerpoint/2010/main" val="4259920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177807"/>
            <a:ext cx="8113486" cy="5007846"/>
          </a:xfrm>
          <a:prstGeom prst="rect">
            <a:avLst/>
          </a:prstGeom>
        </p:spPr>
        <p:txBody>
          <a:bodyPr wrap="square">
            <a:spAutoFit/>
          </a:bodyPr>
          <a:lstStyle/>
          <a:p>
            <a:pPr algn="r" rtl="1">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Zar" panose="00000400000000000000" pitchFamily="2" charset="-78"/>
              </a:rPr>
              <a:t>اسناد پشتیبان</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u="none" strike="noStrike" dirty="0" smtClean="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World Energy Outlook</a:t>
            </a:r>
            <a:r>
              <a:rPr lang="en-US" dirty="0" smtClean="0">
                <a:effectLst/>
                <a:latin typeface="Times New Roman" panose="02020603050405020304" pitchFamily="18" charset="0"/>
                <a:ea typeface="Calibri" panose="020F0502020204030204" pitchFamily="34" charset="0"/>
                <a:cs typeface="Arial" panose="020B0604020202020204" pitchFamily="34" charset="0"/>
              </a:rPr>
              <a:t> 2019</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dirty="0" smtClean="0">
                <a:effectLst/>
                <a:latin typeface="Times New Roman" panose="02020603050405020304" pitchFamily="18" charset="0"/>
                <a:ea typeface="Calibri" panose="020F0502020204030204" pitchFamily="34" charset="0"/>
                <a:cs typeface="Arial" panose="020B0604020202020204" pitchFamily="34" charset="0"/>
              </a:rPr>
              <a:t>IEA</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ar-SA" dirty="0" smtClean="0">
                <a:effectLst/>
                <a:latin typeface="Times New Roman" panose="02020603050405020304" pitchFamily="18" charset="0"/>
                <a:ea typeface="Calibri" panose="020F0502020204030204" pitchFamily="34" charset="0"/>
                <a:cs typeface="B Zar" panose="00000400000000000000" pitchFamily="2" charset="-78"/>
              </a:rPr>
              <a:t>گزارش سالانه تولید و توسعه انرژی اتمی ایران 1398</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dirty="0" smtClean="0">
                <a:effectLst/>
                <a:latin typeface="Times New Roman" panose="02020603050405020304" pitchFamily="18" charset="0"/>
                <a:ea typeface="Calibri" panose="020F0502020204030204" pitchFamily="34" charset="0"/>
                <a:cs typeface="B Zar" panose="00000400000000000000" pitchFamily="2" charset="-78"/>
              </a:rPr>
              <a:t>Country Program Framework of Iran 2021-2025</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ar-SA" dirty="0" smtClean="0">
                <a:effectLst/>
                <a:latin typeface="Calibri" panose="020F0502020204030204" pitchFamily="34" charset="0"/>
                <a:ea typeface="Calibri" panose="020F0502020204030204" pitchFamily="34" charset="0"/>
                <a:cs typeface="B Zar" panose="00000400000000000000" pitchFamily="2" charset="-78"/>
              </a:rPr>
              <a:t>گزارش چشم­انداز وضعیت برق و گاز طبیعی ایران در 2040، دانشگاه استنفورد 2017</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u="none" strike="noStrike" dirty="0" smtClean="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www.world-nuclear.org</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fa-IR" dirty="0" smtClean="0">
                <a:effectLst/>
                <a:latin typeface="Calibri" panose="020F0502020204030204" pitchFamily="34" charset="0"/>
                <a:ea typeface="Calibri" panose="020F0502020204030204" pitchFamily="34" charset="0"/>
                <a:cs typeface="B Zar" panose="00000400000000000000" pitchFamily="2" charset="-78"/>
              </a:rPr>
              <a:t>کاربرد گسترده دانش هسته ای، نقطه خیزی برای توسعه اقتصادی کشورها، مولود احمد</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dirty="0" smtClean="0">
                <a:effectLst/>
                <a:latin typeface="Times New Roman" panose="02020603050405020304" pitchFamily="18" charset="0"/>
                <a:ea typeface="Calibri" panose="020F0502020204030204" pitchFamily="34" charset="0"/>
                <a:cs typeface="Arial" panose="020B0604020202020204" pitchFamily="34" charset="0"/>
                <a:hlinkClick r:id="rId4"/>
              </a:rPr>
              <a:t>https://www.fgould.com/americas/articles/growth-nuclear-energy-supply-chain-challenges/</a:t>
            </a:r>
            <a:endParaRPr lang="fa-IR"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sz="1600" dirty="0" smtClean="0">
                <a:latin typeface="Times New Roman" panose="02020603050405020304" pitchFamily="18" charset="0"/>
                <a:ea typeface="Calibri" panose="020F0502020204030204" pitchFamily="34" charset="0"/>
                <a:cs typeface="Arial" panose="020B0604020202020204" pitchFamily="34" charset="0"/>
              </a:rPr>
              <a:t>IRENA</a:t>
            </a:r>
          </a:p>
          <a:p>
            <a:pPr marL="342900" lvl="0" indent="-342900" algn="r" rtl="1">
              <a:lnSpc>
                <a:spcPct val="107000"/>
              </a:lnSpc>
              <a:spcAft>
                <a:spcPts val="800"/>
              </a:spcAft>
              <a:buFont typeface="+mj-lt"/>
              <a:buAutoNum type="arabicParenR"/>
            </a:pPr>
            <a:r>
              <a:rPr lang="en-US" sz="1600" dirty="0" smtClean="0">
                <a:effectLst/>
                <a:latin typeface="Times New Roman" panose="02020603050405020304" pitchFamily="18" charset="0"/>
                <a:ea typeface="Calibri" panose="020F0502020204030204" pitchFamily="34" charset="0"/>
                <a:cs typeface="Arial" panose="020B0604020202020204" pitchFamily="34" charset="0"/>
              </a:rPr>
              <a:t>IAEA</a:t>
            </a:r>
            <a:endParaRPr lang="fa-IR" sz="1600" dirty="0" smtClean="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arenR"/>
            </a:pPr>
            <a:r>
              <a:rPr lang="en-US" sz="1600" smtClean="0">
                <a:latin typeface="Times New Roman" panose="02020603050405020304" pitchFamily="18" charset="0"/>
                <a:ea typeface="Calibri" panose="020F0502020204030204" pitchFamily="34" charset="0"/>
                <a:cs typeface="Arial" panose="020B0604020202020204" pitchFamily="34" charset="0"/>
              </a:rPr>
              <a:t>WNA</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2661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8"/>
          <p:cNvPicPr>
            <a:picLocks noChangeAspect="1" noChangeArrowheads="1"/>
          </p:cNvPicPr>
          <p:nvPr/>
        </p:nvPicPr>
        <p:blipFill>
          <a:blip r:embed="rId2">
            <a:clrChange>
              <a:clrFrom>
                <a:srgbClr val="F8F9FA"/>
              </a:clrFrom>
              <a:clrTo>
                <a:srgbClr val="F8F9FA">
                  <a:alpha val="0"/>
                </a:srgbClr>
              </a:clrTo>
            </a:clrChange>
            <a:extLst>
              <a:ext uri="{28A0092B-C50C-407E-A947-70E740481C1C}">
                <a14:useLocalDpi xmlns:a14="http://schemas.microsoft.com/office/drawing/2010/main" val="0"/>
              </a:ext>
            </a:extLst>
          </a:blip>
          <a:srcRect l="68671" t="16827" r="3575" b="47446"/>
          <a:stretch>
            <a:fillRect/>
          </a:stretch>
        </p:blipFill>
        <p:spPr bwMode="auto">
          <a:xfrm>
            <a:off x="1505206" y="916808"/>
            <a:ext cx="3066794" cy="31566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a:clrChange>
              <a:clrFrom>
                <a:srgbClr val="FFFFFF"/>
              </a:clrFrom>
              <a:clrTo>
                <a:srgbClr val="FFFFFF">
                  <a:alpha val="0"/>
                </a:srgbClr>
              </a:clrTo>
            </a:clrChange>
          </a:blip>
          <a:srcRect l="20966" t="34394" r="39318" b="30303"/>
          <a:stretch/>
        </p:blipFill>
        <p:spPr>
          <a:xfrm>
            <a:off x="644237" y="4073426"/>
            <a:ext cx="5185065" cy="2592533"/>
          </a:xfrm>
          <a:prstGeom prst="rect">
            <a:avLst/>
          </a:prstGeom>
        </p:spPr>
      </p:pic>
      <p:sp>
        <p:nvSpPr>
          <p:cNvPr id="12" name="Rectangle 11"/>
          <p:cNvSpPr/>
          <p:nvPr/>
        </p:nvSpPr>
        <p:spPr>
          <a:xfrm>
            <a:off x="3743053" y="317672"/>
            <a:ext cx="5033750" cy="369332"/>
          </a:xfrm>
          <a:prstGeom prst="rect">
            <a:avLst/>
          </a:prstGeom>
        </p:spPr>
        <p:txBody>
          <a:bodyPr wrap="none">
            <a:spAutoFit/>
          </a:bodyPr>
          <a:lstStyle/>
          <a:p>
            <a:r>
              <a:rPr lang="fa-IR" b="1" i="1" dirty="0" smtClean="0">
                <a:solidFill>
                  <a:srgbClr val="000000"/>
                </a:solidFill>
                <a:effectLst/>
                <a:latin typeface="Calibri" panose="020F0502020204030204" pitchFamily="34" charset="0"/>
                <a:ea typeface="Calibri" panose="020F0502020204030204" pitchFamily="34" charset="0"/>
                <a:cs typeface="B Zar" panose="00000400000000000000" pitchFamily="2" charset="-78"/>
              </a:rPr>
              <a:t>وضعیت کنونی مصرف انرژی جهان و تبدیل آن به الکتریسیته</a:t>
            </a:r>
            <a:endParaRPr lang="en-US" dirty="0"/>
          </a:p>
        </p:txBody>
      </p:sp>
      <p:pic>
        <p:nvPicPr>
          <p:cNvPr id="13" name="Picture 12"/>
          <p:cNvPicPr/>
          <p:nvPr/>
        </p:nvPicPr>
        <p:blipFill rotWithShape="1">
          <a:blip r:embed="rId4">
            <a:clrChange>
              <a:clrFrom>
                <a:srgbClr val="F8F9FA"/>
              </a:clrFrom>
              <a:clrTo>
                <a:srgbClr val="F8F9FA">
                  <a:alpha val="0"/>
                </a:srgbClr>
              </a:clrTo>
            </a:clrChange>
          </a:blip>
          <a:srcRect l="80741" t="27494" r="3302" b="51619"/>
          <a:stretch/>
        </p:blipFill>
        <p:spPr bwMode="auto">
          <a:xfrm>
            <a:off x="7944554" y="826532"/>
            <a:ext cx="3000375" cy="3141345"/>
          </a:xfrm>
          <a:prstGeom prst="rect">
            <a:avLst/>
          </a:prstGeom>
          <a:ln>
            <a:noFill/>
          </a:ln>
          <a:extLst>
            <a:ext uri="{53640926-AAD7-44D8-BBD7-CCE9431645EC}">
              <a14:shadowObscured xmlns:a14="http://schemas.microsoft.com/office/drawing/2010/main"/>
            </a:ext>
          </a:extLst>
        </p:spPr>
      </p:pic>
      <p:pic>
        <p:nvPicPr>
          <p:cNvPr id="14" name="Picture 13"/>
          <p:cNvPicPr>
            <a:picLocks noChangeAspect="1"/>
          </p:cNvPicPr>
          <p:nvPr/>
        </p:nvPicPr>
        <p:blipFill rotWithShape="1">
          <a:blip r:embed="rId5">
            <a:clrChange>
              <a:clrFrom>
                <a:srgbClr val="FFFFFF"/>
              </a:clrFrom>
              <a:clrTo>
                <a:srgbClr val="FFFFFF">
                  <a:alpha val="0"/>
                </a:srgbClr>
              </a:clrTo>
            </a:clrChange>
          </a:blip>
          <a:srcRect l="23097" t="53788" r="28580" b="13333"/>
          <a:stretch/>
        </p:blipFill>
        <p:spPr>
          <a:xfrm>
            <a:off x="6342743" y="3938343"/>
            <a:ext cx="6047822" cy="2727616"/>
          </a:xfrm>
          <a:prstGeom prst="rect">
            <a:avLst/>
          </a:prstGeom>
        </p:spPr>
      </p:pic>
    </p:spTree>
    <p:extLst>
      <p:ext uri="{BB962C8B-B14F-4D97-AF65-F5344CB8AC3E}">
        <p14:creationId xmlns:p14="http://schemas.microsoft.com/office/powerpoint/2010/main" val="3608926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Bitmap Image (4)"/>
          <p:cNvPicPr/>
          <p:nvPr/>
        </p:nvPicPr>
        <p:blipFill>
          <a:blip r:embed="rId2">
            <a:extLst>
              <a:ext uri="{28A0092B-C50C-407E-A947-70E740481C1C}">
                <a14:useLocalDpi xmlns:a14="http://schemas.microsoft.com/office/drawing/2010/main" val="0"/>
              </a:ext>
            </a:extLst>
          </a:blip>
          <a:srcRect l="6160" r="3752"/>
          <a:stretch>
            <a:fillRect/>
          </a:stretch>
        </p:blipFill>
        <p:spPr bwMode="auto">
          <a:xfrm>
            <a:off x="181927" y="99752"/>
            <a:ext cx="5190173" cy="6571211"/>
          </a:xfrm>
          <a:prstGeom prst="rect">
            <a:avLst/>
          </a:prstGeom>
          <a:noFill/>
          <a:ln>
            <a:noFill/>
          </a:ln>
        </p:spPr>
      </p:pic>
      <p:sp>
        <p:nvSpPr>
          <p:cNvPr id="5" name="Rectangle 4"/>
          <p:cNvSpPr/>
          <p:nvPr/>
        </p:nvSpPr>
        <p:spPr>
          <a:xfrm>
            <a:off x="5697681" y="1245999"/>
            <a:ext cx="6096000" cy="3097002"/>
          </a:xfrm>
          <a:prstGeom prst="rect">
            <a:avLst/>
          </a:prstGeom>
        </p:spPr>
        <p:txBody>
          <a:bodyPr>
            <a:spAutoFit/>
          </a:bodyPr>
          <a:lstStyle/>
          <a:p>
            <a:pPr algn="ctr" rtl="1">
              <a:lnSpc>
                <a:spcPct val="150000"/>
              </a:lnSpc>
            </a:pPr>
            <a:r>
              <a:rPr lang="fa-IR" sz="2200" dirty="0" smtClean="0">
                <a:effectLst/>
                <a:latin typeface="Calibri" panose="020F0502020204030204" pitchFamily="34" charset="0"/>
                <a:ea typeface="Calibri" panose="020F0502020204030204" pitchFamily="34" charset="0"/>
                <a:cs typeface="B Zar" panose="00000400000000000000" pitchFamily="2" charset="-78"/>
              </a:rPr>
              <a:t>در منابع مختلف انرژی امکان استفاده و بلوغ کافی و شرایط ایمنی و امنیتی به گونه ای بوده که توانسته است ارتباط بیشتری با سایر حوزه ها مصرفی به وجود آورند. در مقابل انرژی هسته ای به واسطه موضوعات اشاره شده عمدتاً به بازار تامین برق توجه کرده است و برای بهبود وضعیت اقتصادی آن می توان در حوزه­های دیگر همانند تولید گرما و تولید هیدروژن وضعیت آن وارد شده و با ملاحظاتی آن را توسعه داد. </a:t>
            </a:r>
            <a:endParaRPr lang="en-US" sz="2200" dirty="0"/>
          </a:p>
        </p:txBody>
      </p:sp>
    </p:spTree>
    <p:extLst>
      <p:ext uri="{BB962C8B-B14F-4D97-AF65-F5344CB8AC3E}">
        <p14:creationId xmlns:p14="http://schemas.microsoft.com/office/powerpoint/2010/main" val="297298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7044798"/>
              </p:ext>
            </p:extLst>
          </p:nvPr>
        </p:nvGraphicFramePr>
        <p:xfrm>
          <a:off x="135082" y="565264"/>
          <a:ext cx="6359236" cy="5926124"/>
        </p:xfrm>
        <a:graphic>
          <a:graphicData uri="http://schemas.openxmlformats.org/drawingml/2006/table">
            <a:tbl>
              <a:tblPr firstRow="1" firstCol="1" bandRow="1">
                <a:tableStyleId>{5C22544A-7EE6-4342-B048-85BDC9FD1C3A}</a:tableStyleId>
              </a:tblPr>
              <a:tblGrid>
                <a:gridCol w="550718"/>
                <a:gridCol w="2337955"/>
                <a:gridCol w="2213263"/>
                <a:gridCol w="1257300"/>
              </a:tblGrid>
              <a:tr h="681658">
                <a:tc>
                  <a:txBody>
                    <a:bodyPr/>
                    <a:lstStyle/>
                    <a:p>
                      <a:pPr algn="ctr" rtl="0">
                        <a:lnSpc>
                          <a:spcPct val="107000"/>
                        </a:lnSpc>
                        <a:spcAft>
                          <a:spcPts val="800"/>
                        </a:spcAft>
                      </a:pPr>
                      <a:r>
                        <a:rPr lang="en-US" sz="1400" dirty="0">
                          <a:effectLst/>
                        </a:rPr>
                        <a:t>Year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dirty="0">
                          <a:effectLst/>
                        </a:rPr>
                        <a:t>Primary energy supply (</a:t>
                      </a:r>
                      <a:r>
                        <a:rPr lang="en-US" sz="1400" u="sng" dirty="0">
                          <a:effectLst/>
                          <a:hlinkClick r:id="rId2" tooltip="Primary energy"/>
                        </a:rPr>
                        <a:t>TPES</a:t>
                      </a:r>
                      <a:r>
                        <a:rPr lang="en-US" sz="1400" dirty="0">
                          <a:effectLst/>
                        </a:rPr>
                        <a:t>)</a:t>
                      </a:r>
                      <a:r>
                        <a:rPr lang="en-US" sz="1400" baseline="30000" dirty="0">
                          <a:effectLst/>
                        </a:rPr>
                        <a:t>1</a:t>
                      </a: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dirty="0">
                          <a:effectLst/>
                        </a:rPr>
                        <a:t>Final energy consumption</a:t>
                      </a:r>
                      <a:r>
                        <a:rPr lang="en-US" sz="1400" baseline="30000" dirty="0">
                          <a:effectLst/>
                        </a:rPr>
                        <a:t>1</a:t>
                      </a:r>
                      <a:r>
                        <a:rPr lang="en-US" sz="14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dirty="0" smtClean="0">
                          <a:effectLst/>
                        </a:rPr>
                        <a:t>Electricity</a:t>
                      </a:r>
                      <a:endParaRPr lang="fa-IR" sz="1400" dirty="0" smtClean="0">
                        <a:effectLst/>
                      </a:endParaRPr>
                    </a:p>
                    <a:p>
                      <a:pPr algn="ctr" rtl="0">
                        <a:lnSpc>
                          <a:spcPct val="107000"/>
                        </a:lnSpc>
                        <a:spcAft>
                          <a:spcPts val="800"/>
                        </a:spcAft>
                      </a:pPr>
                      <a:r>
                        <a:rPr lang="en-US" sz="1400" dirty="0" smtClean="0">
                          <a:effectLst/>
                        </a:rPr>
                        <a:t> </a:t>
                      </a:r>
                      <a:r>
                        <a:rPr lang="en-US" sz="1400" dirty="0">
                          <a:effectLst/>
                        </a:rPr>
                        <a:t>generation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1973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71,013</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6,106)</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54,335</a:t>
                      </a:r>
                      <a:br>
                        <a:rPr lang="en-US" sz="1400" b="1">
                          <a:solidFill>
                            <a:schemeClr val="tx1"/>
                          </a:solidFill>
                          <a:effectLst>
                            <a:outerShdw blurRad="38100" dist="38100" dir="2700000" algn="tl">
                              <a:srgbClr val="000000">
                                <a:alpha val="43137"/>
                              </a:srgbClr>
                            </a:outerShdw>
                          </a:effectLst>
                        </a:rPr>
                      </a:br>
                      <a:r>
                        <a:rPr lang="en-US" sz="1400" b="1">
                          <a:solidFill>
                            <a:schemeClr val="tx1"/>
                          </a:solidFill>
                          <a:effectLst>
                            <a:outerShdw blurRad="38100" dist="38100" dir="2700000" algn="tl">
                              <a:srgbClr val="000000">
                                <a:alpha val="43137"/>
                              </a:srgbClr>
                            </a:outerShdw>
                          </a:effectLst>
                        </a:rPr>
                        <a:t>(Mtoe 4,672)</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6,129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54832">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1990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102,569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11,821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254832">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2000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117,687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15,395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2010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147,899</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12,717)</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100,914</a:t>
                      </a:r>
                      <a:br>
                        <a:rPr lang="en-US" sz="1400" b="1">
                          <a:solidFill>
                            <a:schemeClr val="tx1"/>
                          </a:solidFill>
                          <a:effectLst>
                            <a:outerShdw blurRad="38100" dist="38100" dir="2700000" algn="tl">
                              <a:srgbClr val="000000">
                                <a:alpha val="43137"/>
                              </a:srgbClr>
                            </a:outerShdw>
                          </a:effectLst>
                        </a:rPr>
                      </a:br>
                      <a:r>
                        <a:rPr lang="en-US" sz="1400" b="1">
                          <a:solidFill>
                            <a:schemeClr val="tx1"/>
                          </a:solidFill>
                          <a:effectLst>
                            <a:outerShdw blurRad="38100" dist="38100" dir="2700000" algn="tl">
                              <a:srgbClr val="000000">
                                <a:alpha val="43137"/>
                              </a:srgbClr>
                            </a:outerShdw>
                          </a:effectLst>
                        </a:rPr>
                        <a:t>(Mtoe 8,677)</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21,431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2011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152,504</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13,113)</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103,716</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8,918)</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22,126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2012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155,505</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13,371)</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104,426</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8,979)</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22,668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2013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157,482</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13,541)</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108,171</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9,301)</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23,322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2014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155,481</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13,369)</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109,613</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9,425)</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23,816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2015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158,715</a:t>
                      </a:r>
                      <a:br>
                        <a:rPr lang="en-US" sz="1400" b="1">
                          <a:solidFill>
                            <a:schemeClr val="tx1"/>
                          </a:solidFill>
                          <a:effectLst>
                            <a:outerShdw blurRad="38100" dist="38100" dir="2700000" algn="tl">
                              <a:srgbClr val="000000">
                                <a:alpha val="43137"/>
                              </a:srgbClr>
                            </a:outerShdw>
                          </a:effectLst>
                        </a:rPr>
                      </a:br>
                      <a:r>
                        <a:rPr lang="en-US" sz="1400" b="1">
                          <a:solidFill>
                            <a:schemeClr val="tx1"/>
                          </a:solidFill>
                          <a:effectLst>
                            <a:outerShdw blurRad="38100" dist="38100" dir="2700000" algn="tl">
                              <a:srgbClr val="000000">
                                <a:alpha val="43137"/>
                              </a:srgbClr>
                            </a:outerShdw>
                          </a:effectLst>
                        </a:rPr>
                        <a:t>(Mtoe 13,647)</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109,136</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9,384)</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pP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9525" marR="9525" marT="9525" marB="9525" anchor="ctr"/>
                </a:tc>
              </a:tr>
              <a:tr h="473903">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2017 </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162,494</a:t>
                      </a:r>
                      <a:br>
                        <a:rPr lang="en-US" sz="1400" b="1">
                          <a:solidFill>
                            <a:schemeClr val="tx1"/>
                          </a:solidFill>
                          <a:effectLst>
                            <a:outerShdw blurRad="38100" dist="38100" dir="2700000" algn="tl">
                              <a:srgbClr val="000000">
                                <a:alpha val="43137"/>
                              </a:srgbClr>
                            </a:outerShdw>
                          </a:effectLst>
                        </a:rPr>
                      </a:br>
                      <a:r>
                        <a:rPr lang="en-US" sz="1400" b="1">
                          <a:solidFill>
                            <a:schemeClr val="tx1"/>
                          </a:solidFill>
                          <a:effectLst>
                            <a:outerShdw blurRad="38100" dist="38100" dir="2700000" algn="tl">
                              <a:srgbClr val="000000">
                                <a:alpha val="43137"/>
                              </a:srgbClr>
                            </a:outerShdw>
                          </a:effectLst>
                        </a:rPr>
                        <a:t>(Mtoe 13,972)</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a:solidFill>
                            <a:schemeClr val="tx1"/>
                          </a:solidFill>
                          <a:effectLst>
                            <a:outerShdw blurRad="38100" dist="38100" dir="2700000" algn="tl">
                              <a:srgbClr val="000000">
                                <a:alpha val="43137"/>
                              </a:srgbClr>
                            </a:outerShdw>
                          </a:effectLst>
                        </a:rPr>
                        <a:t>113,009</a:t>
                      </a:r>
                      <a:br>
                        <a:rPr lang="en-US" sz="1400" b="1">
                          <a:solidFill>
                            <a:schemeClr val="tx1"/>
                          </a:solidFill>
                          <a:effectLst>
                            <a:outerShdw blurRad="38100" dist="38100" dir="2700000" algn="tl">
                              <a:srgbClr val="000000">
                                <a:alpha val="43137"/>
                              </a:srgbClr>
                            </a:outerShdw>
                          </a:effectLst>
                        </a:rPr>
                      </a:br>
                      <a:r>
                        <a:rPr lang="en-US" sz="1400" b="1">
                          <a:solidFill>
                            <a:schemeClr val="tx1"/>
                          </a:solidFill>
                          <a:effectLst>
                            <a:outerShdw blurRad="38100" dist="38100" dir="2700000" algn="tl">
                              <a:srgbClr val="000000">
                                <a:alpha val="43137"/>
                              </a:srgbClr>
                            </a:outerShdw>
                          </a:effectLst>
                        </a:rPr>
                        <a:t>(Mtoe 9,717)</a:t>
                      </a:r>
                      <a:endParaRPr lang="en-US" sz="1400" b="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25,606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r>
              <a:tr h="929882">
                <a:tc gridSpan="4">
                  <a:txBody>
                    <a:bodyPr/>
                    <a:lstStyle/>
                    <a:p>
                      <a:pPr algn="l" rtl="0">
                        <a:lnSpc>
                          <a:spcPct val="107000"/>
                        </a:lnSpc>
                        <a:spcAft>
                          <a:spcPts val="800"/>
                        </a:spcAft>
                      </a:pPr>
                      <a:r>
                        <a:rPr lang="en-US" sz="1400" b="1" dirty="0">
                          <a:solidFill>
                            <a:schemeClr val="tx1"/>
                          </a:solidFill>
                          <a:effectLst>
                            <a:outerShdw blurRad="38100" dist="38100" dir="2700000" algn="tl">
                              <a:srgbClr val="000000">
                                <a:alpha val="43137"/>
                              </a:srgbClr>
                            </a:outerShdw>
                          </a:effectLst>
                        </a:rPr>
                        <a:t>million </a:t>
                      </a:r>
                      <a:r>
                        <a:rPr lang="en-US" sz="1400" b="1" u="sng" dirty="0" err="1">
                          <a:solidFill>
                            <a:schemeClr val="tx1"/>
                          </a:solidFill>
                          <a:effectLst>
                            <a:outerShdw blurRad="38100" dist="38100" dir="2700000" algn="tl">
                              <a:srgbClr val="000000">
                                <a:alpha val="43137"/>
                              </a:srgbClr>
                            </a:outerShdw>
                          </a:effectLst>
                          <a:hlinkClick r:id="rId3" tooltip="Tonne of oil equivalent"/>
                        </a:rPr>
                        <a:t>tonne</a:t>
                      </a:r>
                      <a:r>
                        <a:rPr lang="en-US" sz="1400" b="1" u="sng" dirty="0">
                          <a:solidFill>
                            <a:schemeClr val="tx1"/>
                          </a:solidFill>
                          <a:effectLst>
                            <a:outerShdw blurRad="38100" dist="38100" dir="2700000" algn="tl">
                              <a:srgbClr val="000000">
                                <a:alpha val="43137"/>
                              </a:srgbClr>
                            </a:outerShdw>
                          </a:effectLst>
                          <a:hlinkClick r:id="rId3" tooltip="Tonne of oil equivalent"/>
                        </a:rPr>
                        <a:t> of oil equivalent</a:t>
                      </a:r>
                      <a:r>
                        <a:rPr lang="en-US" sz="1400" b="1" dirty="0">
                          <a:solidFill>
                            <a:schemeClr val="tx1"/>
                          </a:solidFill>
                          <a:effectLst>
                            <a:outerShdw blurRad="38100" dist="38100" dir="2700000" algn="tl">
                              <a:srgbClr val="000000">
                                <a:alpha val="43137"/>
                              </a:srgbClr>
                            </a:outerShdw>
                          </a:effectLst>
                        </a:rPr>
                        <a:t> (</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a:t>
                      </a:r>
                    </a:p>
                    <a:p>
                      <a:pPr algn="l" rtl="0">
                        <a:lnSpc>
                          <a:spcPct val="107000"/>
                        </a:lnSpc>
                        <a:spcAft>
                          <a:spcPts val="800"/>
                        </a:spcAft>
                      </a:pPr>
                      <a:r>
                        <a:rPr lang="en-US" sz="1400" b="1" baseline="30000" dirty="0">
                          <a:solidFill>
                            <a:schemeClr val="tx1"/>
                          </a:solidFill>
                          <a:effectLst>
                            <a:outerShdw blurRad="38100" dist="38100" dir="2700000" algn="tl">
                              <a:srgbClr val="000000">
                                <a:alpha val="43137"/>
                              </a:srgbClr>
                            </a:outerShdw>
                          </a:effectLst>
                        </a:rPr>
                        <a:t>1</a:t>
                      </a:r>
                      <a:r>
                        <a:rPr lang="en-US" sz="1400" b="1" dirty="0">
                          <a:solidFill>
                            <a:schemeClr val="tx1"/>
                          </a:solidFill>
                          <a:effectLst>
                            <a:outerShdw blurRad="38100" dist="38100" dir="2700000" algn="tl">
                              <a:srgbClr val="000000">
                                <a:alpha val="43137"/>
                              </a:srgbClr>
                            </a:outerShdw>
                          </a:effectLst>
                        </a:rPr>
                        <a:t> converted from </a:t>
                      </a:r>
                      <a:r>
                        <a:rPr lang="en-US" sz="1400" b="1" u="sng" dirty="0" err="1">
                          <a:solidFill>
                            <a:schemeClr val="tx1"/>
                          </a:solidFill>
                          <a:effectLst>
                            <a:outerShdw blurRad="38100" dist="38100" dir="2700000" algn="tl">
                              <a:srgbClr val="000000">
                                <a:alpha val="43137"/>
                              </a:srgbClr>
                            </a:outerShdw>
                          </a:effectLst>
                          <a:hlinkClick r:id="rId3" tooltip="Tonne of oil equivalent"/>
                        </a:rPr>
                        <a:t>Mtoe</a:t>
                      </a:r>
                      <a:r>
                        <a:rPr lang="en-US" sz="1400" b="1" dirty="0">
                          <a:solidFill>
                            <a:schemeClr val="tx1"/>
                          </a:solidFill>
                          <a:effectLst>
                            <a:outerShdw blurRad="38100" dist="38100" dir="2700000" algn="tl">
                              <a:srgbClr val="000000">
                                <a:alpha val="43137"/>
                              </a:srgbClr>
                            </a:outerShdw>
                          </a:effectLst>
                        </a:rPr>
                        <a:t> into </a:t>
                      </a:r>
                      <a:r>
                        <a:rPr lang="en-US" sz="1400" b="1" dirty="0" err="1">
                          <a:solidFill>
                            <a:schemeClr val="tx1"/>
                          </a:solidFill>
                          <a:effectLst>
                            <a:outerShdw blurRad="38100" dist="38100" dir="2700000" algn="tl">
                              <a:srgbClr val="000000">
                                <a:alpha val="43137"/>
                              </a:srgbClr>
                            </a:outerShdw>
                          </a:effectLst>
                        </a:rPr>
                        <a:t>TWh</a:t>
                      </a:r>
                      <a:r>
                        <a:rPr lang="en-US" sz="1400" b="1" dirty="0">
                          <a:solidFill>
                            <a:schemeClr val="tx1"/>
                          </a:solidFill>
                          <a:effectLst>
                            <a:outerShdw blurRad="38100" dist="38100" dir="2700000" algn="tl">
                              <a:srgbClr val="000000">
                                <a:alpha val="43137"/>
                              </a:srgbClr>
                            </a:outerShdw>
                          </a:effectLst>
                        </a:rPr>
                        <a:t> (1 </a:t>
                      </a:r>
                      <a:r>
                        <a:rPr lang="en-US" sz="1400" b="1" dirty="0" err="1">
                          <a:solidFill>
                            <a:schemeClr val="tx1"/>
                          </a:solidFill>
                          <a:effectLst>
                            <a:outerShdw blurRad="38100" dist="38100" dir="2700000" algn="tl">
                              <a:srgbClr val="000000">
                                <a:alpha val="43137"/>
                              </a:srgbClr>
                            </a:outerShdw>
                          </a:effectLst>
                        </a:rPr>
                        <a:t>Mtoe</a:t>
                      </a:r>
                      <a:r>
                        <a:rPr lang="en-US" sz="1400" b="1" dirty="0">
                          <a:solidFill>
                            <a:schemeClr val="tx1"/>
                          </a:solidFill>
                          <a:effectLst>
                            <a:outerShdw blurRad="38100" dist="38100" dir="2700000" algn="tl">
                              <a:srgbClr val="000000">
                                <a:alpha val="43137"/>
                              </a:srgbClr>
                            </a:outerShdw>
                          </a:effectLst>
                        </a:rPr>
                        <a:t> = 11.63 </a:t>
                      </a:r>
                      <a:r>
                        <a:rPr lang="en-US" sz="1400" b="1" dirty="0" err="1">
                          <a:solidFill>
                            <a:schemeClr val="tx1"/>
                          </a:solidFill>
                          <a:effectLst>
                            <a:outerShdw blurRad="38100" dist="38100" dir="2700000" algn="tl">
                              <a:srgbClr val="000000">
                                <a:alpha val="43137"/>
                              </a:srgbClr>
                            </a:outerShdw>
                          </a:effectLst>
                        </a:rPr>
                        <a:t>TWh</a:t>
                      </a:r>
                      <a:r>
                        <a:rPr lang="en-US" sz="1400" b="1" dirty="0">
                          <a:solidFill>
                            <a:schemeClr val="tx1"/>
                          </a:solidFill>
                          <a:effectLst>
                            <a:outerShdw blurRad="38100" dist="38100" dir="2700000" algn="tl">
                              <a:srgbClr val="000000">
                                <a:alpha val="43137"/>
                              </a:srgbClr>
                            </a:outerShdw>
                          </a:effectLst>
                        </a:rPr>
                        <a:t>) </a:t>
                      </a:r>
                      <a:br>
                        <a:rPr lang="en-US" sz="1400" b="1" dirty="0">
                          <a:solidFill>
                            <a:schemeClr val="tx1"/>
                          </a:solidFill>
                          <a:effectLst>
                            <a:outerShdw blurRad="38100" dist="38100" dir="2700000" algn="tl">
                              <a:srgbClr val="000000">
                                <a:alpha val="43137"/>
                              </a:srgbClr>
                            </a:outerShdw>
                          </a:effectLst>
                        </a:rPr>
                      </a:br>
                      <a:r>
                        <a:rPr lang="en-US" sz="1400" b="1" dirty="0">
                          <a:solidFill>
                            <a:schemeClr val="tx1"/>
                          </a:solidFill>
                          <a:effectLst>
                            <a:outerShdw blurRad="38100" dist="38100" dir="2700000" algn="tl">
                              <a:srgbClr val="000000">
                                <a:alpha val="43137"/>
                              </a:srgbClr>
                            </a:outerShdw>
                          </a:effectLst>
                        </a:rPr>
                        <a:t>and from </a:t>
                      </a:r>
                      <a:r>
                        <a:rPr lang="en-US" sz="1400" b="1" u="sng" dirty="0">
                          <a:solidFill>
                            <a:schemeClr val="tx1"/>
                          </a:solidFill>
                          <a:effectLst>
                            <a:outerShdw blurRad="38100" dist="38100" dir="2700000" algn="tl">
                              <a:srgbClr val="000000">
                                <a:alpha val="43137"/>
                              </a:srgbClr>
                            </a:outerShdw>
                          </a:effectLst>
                          <a:hlinkClick r:id="rId4" tooltip="Quad (unit)"/>
                        </a:rPr>
                        <a:t>Quad BTU</a:t>
                      </a:r>
                      <a:r>
                        <a:rPr lang="en-US" sz="1400" b="1" dirty="0">
                          <a:solidFill>
                            <a:schemeClr val="tx1"/>
                          </a:solidFill>
                          <a:effectLst>
                            <a:outerShdw blurRad="38100" dist="38100" dir="2700000" algn="tl">
                              <a:srgbClr val="000000">
                                <a:alpha val="43137"/>
                              </a:srgbClr>
                            </a:outerShdw>
                          </a:effectLst>
                        </a:rPr>
                        <a:t> into </a:t>
                      </a:r>
                      <a:r>
                        <a:rPr lang="en-US" sz="1400" b="1" dirty="0" err="1">
                          <a:solidFill>
                            <a:schemeClr val="tx1"/>
                          </a:solidFill>
                          <a:effectLst>
                            <a:outerShdw blurRad="38100" dist="38100" dir="2700000" algn="tl">
                              <a:srgbClr val="000000">
                                <a:alpha val="43137"/>
                              </a:srgbClr>
                            </a:outerShdw>
                          </a:effectLst>
                        </a:rPr>
                        <a:t>TWh</a:t>
                      </a:r>
                      <a:r>
                        <a:rPr lang="en-US" sz="1400" b="1" dirty="0">
                          <a:solidFill>
                            <a:schemeClr val="tx1"/>
                          </a:solidFill>
                          <a:effectLst>
                            <a:outerShdw blurRad="38100" dist="38100" dir="2700000" algn="tl">
                              <a:srgbClr val="000000">
                                <a:alpha val="43137"/>
                              </a:srgbClr>
                            </a:outerShdw>
                          </a:effectLst>
                        </a:rPr>
                        <a:t> (1 Quad BTU = 293.07 </a:t>
                      </a:r>
                      <a:r>
                        <a:rPr lang="en-US" sz="1400" b="1" dirty="0" err="1">
                          <a:solidFill>
                            <a:schemeClr val="tx1"/>
                          </a:solidFill>
                          <a:effectLst>
                            <a:outerShdw blurRad="38100" dist="38100" dir="2700000" algn="tl">
                              <a:srgbClr val="000000">
                                <a:alpha val="43137"/>
                              </a:srgbClr>
                            </a:outerShdw>
                          </a:effectLst>
                        </a:rPr>
                        <a:t>TWh</a:t>
                      </a:r>
                      <a:r>
                        <a:rPr lang="en-US" sz="1400" b="1" dirty="0">
                          <a:solidFill>
                            <a:schemeClr val="tx1"/>
                          </a:solidFill>
                          <a:effectLst>
                            <a:outerShdw blurRad="38100" dist="38100" dir="2700000" algn="tl">
                              <a:srgbClr val="000000">
                                <a:alpha val="43137"/>
                              </a:srgbClr>
                            </a:outerShdw>
                          </a:effectLst>
                        </a:rPr>
                        <a:t>) </a:t>
                      </a:r>
                      <a:endParaRPr lang="en-US" sz="1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38100" marR="19050" marT="57150" marB="38100" anchor="ctr">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35082" y="6491388"/>
            <a:ext cx="34537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1100" b="0" i="1" u="sng" strike="noStrike" cap="none" normalizeH="0" baseline="0" dirty="0" smtClean="0">
                <a:ln>
                  <a:noFill/>
                </a:ln>
                <a:solidFill>
                  <a:srgbClr val="0563C1"/>
                </a:solidFill>
                <a:effectLst/>
                <a:latin typeface="Calibri" panose="020F0502020204030204" pitchFamily="34" charset="0"/>
                <a:ea typeface="Calibri" panose="020F0502020204030204" pitchFamily="34" charset="0"/>
                <a:cs typeface="B Zar" panose="00000400000000000000" pitchFamily="2" charset="-78"/>
                <a:hlinkClick r:id="rId5"/>
              </a:rPr>
              <a:t>"Key World Energy Statistics 2019"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6567054" y="1453292"/>
            <a:ext cx="5538355" cy="3970318"/>
          </a:xfrm>
          <a:prstGeom prst="rect">
            <a:avLst/>
          </a:prstGeom>
        </p:spPr>
        <p:txBody>
          <a:bodyPr wrap="square">
            <a:spAutoFit/>
          </a:bodyPr>
          <a:lstStyle/>
          <a:p>
            <a:pPr marL="285750" indent="-285750" algn="r" rtl="1">
              <a:buFont typeface="Arial" panose="020B0604020202020204" pitchFamily="34" charset="0"/>
              <a:buChar char="•"/>
            </a:pPr>
            <a:r>
              <a:rPr lang="fa-IR" dirty="0" smtClean="0">
                <a:effectLst/>
                <a:latin typeface="Calibri" panose="020F0502020204030204" pitchFamily="34" charset="0"/>
                <a:ea typeface="Calibri" panose="020F0502020204030204" pitchFamily="34" charset="0"/>
                <a:cs typeface="B Zar" panose="00000400000000000000" pitchFamily="2" charset="-78"/>
              </a:rPr>
              <a:t>همواره میزان قابل توجهی از کل انرژی مصرفی تبدیل به  الکتریسیته می شود</a:t>
            </a:r>
          </a:p>
          <a:p>
            <a:pPr marL="285750" indent="-285750" algn="r" rtl="1">
              <a:buFont typeface="Arial" panose="020B0604020202020204" pitchFamily="34" charset="0"/>
              <a:buChar char="•"/>
            </a:pPr>
            <a:r>
              <a:rPr lang="fa-IR" dirty="0">
                <a:latin typeface="Calibri" panose="020F0502020204030204" pitchFamily="34" charset="0"/>
                <a:ea typeface="Calibri" panose="020F0502020204030204" pitchFamily="34" charset="0"/>
                <a:cs typeface="B Zar" panose="00000400000000000000" pitchFamily="2" charset="-78"/>
              </a:rPr>
              <a:t>با وجود الکترونیکی شدن و برقی شدن و مزایایی که به دلیل تمیزی، سهولت  و برتری به کار گیری این شکل از انرژی در استفاده وجود دارد این ظرفیت رو به افزایش می باشد. </a:t>
            </a:r>
          </a:p>
          <a:p>
            <a:pPr marL="285750" indent="-285750" algn="r" rtl="1">
              <a:buFont typeface="Arial" panose="020B0604020202020204" pitchFamily="34" charset="0"/>
              <a:buChar char="•"/>
            </a:pPr>
            <a:r>
              <a:rPr lang="fa-IR" dirty="0">
                <a:latin typeface="Calibri" panose="020F0502020204030204" pitchFamily="34" charset="0"/>
                <a:ea typeface="Calibri" panose="020F0502020204030204" pitchFamily="34" charset="0"/>
                <a:cs typeface="B Zar" panose="00000400000000000000" pitchFamily="2" charset="-78"/>
              </a:rPr>
              <a:t>همانطور که دیده می شود در سال 2018 علی رغم سهم 4 درصدی انرژی هسته ای از کل انرژی در دنیا، این انرژی دارای سهم تقریباً 10 درصدی در تولید الکتریسیته می باشد</a:t>
            </a:r>
          </a:p>
          <a:p>
            <a:pPr marL="285750" indent="-285750" algn="r" rtl="1">
              <a:buFont typeface="Arial" panose="020B0604020202020204" pitchFamily="34" charset="0"/>
              <a:buChar char="•"/>
            </a:pPr>
            <a:r>
              <a:rPr lang="fa-IR" dirty="0">
                <a:latin typeface="Calibri" panose="020F0502020204030204" pitchFamily="34" charset="0"/>
                <a:ea typeface="Calibri" panose="020F0502020204030204" pitchFamily="34" charset="0"/>
                <a:cs typeface="B Zar" panose="00000400000000000000" pitchFamily="2" charset="-78"/>
              </a:rPr>
              <a:t>بکارگیری به عنوان بیس لود، اطمینان و عدم ناپایداری در روند تولید(ممکن است باد نوزد و یا خورشید نتابد و مساحت زیادی برای تولید انرژی وجود نداشته باشد و ... )</a:t>
            </a:r>
          </a:p>
          <a:p>
            <a:pPr marL="285750" indent="-285750" algn="r" rtl="1">
              <a:buFont typeface="Arial" panose="020B0604020202020204" pitchFamily="34" charset="0"/>
              <a:buChar char="•"/>
            </a:pPr>
            <a:r>
              <a:rPr lang="fa-IR" dirty="0">
                <a:latin typeface="Calibri" panose="020F0502020204030204" pitchFamily="34" charset="0"/>
                <a:ea typeface="Calibri" panose="020F0502020204030204" pitchFamily="34" charset="0"/>
                <a:cs typeface="B Zar" panose="00000400000000000000" pitchFamily="2" charset="-78"/>
              </a:rPr>
              <a:t> حتی در سهم تولیدکل انرژی و تبدیل آن به  الکتریسیته تجدید پذیر ها نیز نسبت به هسته ای در رتبه بعدی قرار دارند البته در این میان برق آبی با اختلاف کمی وضعیت بهتری نسبت به هسته ای دارد</a:t>
            </a:r>
            <a:endParaRPr lang="en-US" dirty="0">
              <a:latin typeface="Calibri" panose="020F0502020204030204" pitchFamily="34" charset="0"/>
              <a:ea typeface="Calibri" panose="020F0502020204030204" pitchFamily="34" charset="0"/>
              <a:cs typeface="B Zar" panose="00000400000000000000" pitchFamily="2" charset="-78"/>
            </a:endParaRPr>
          </a:p>
        </p:txBody>
      </p:sp>
      <p:sp>
        <p:nvSpPr>
          <p:cNvPr id="10" name="Rectangle 9"/>
          <p:cNvSpPr/>
          <p:nvPr/>
        </p:nvSpPr>
        <p:spPr>
          <a:xfrm>
            <a:off x="3441716" y="118988"/>
            <a:ext cx="5993949" cy="369332"/>
          </a:xfrm>
          <a:prstGeom prst="rect">
            <a:avLst/>
          </a:prstGeom>
        </p:spPr>
        <p:txBody>
          <a:bodyPr wrap="none">
            <a:spAutoFit/>
          </a:bodyPr>
          <a:lstStyle/>
          <a:p>
            <a:r>
              <a:rPr lang="fa-IR" b="1" i="1" dirty="0" smtClean="0">
                <a:solidFill>
                  <a:srgbClr val="000000"/>
                </a:solidFill>
                <a:effectLst/>
                <a:latin typeface="Calibri" panose="020F0502020204030204" pitchFamily="34" charset="0"/>
                <a:ea typeface="Calibri" panose="020F0502020204030204" pitchFamily="34" charset="0"/>
                <a:cs typeface="B Zar" panose="00000400000000000000" pitchFamily="2" charset="-78"/>
              </a:rPr>
              <a:t>افزایش میزان مصرف انرژی و بازده اولیه و میزان تبدیل آن به الکتریسیته</a:t>
            </a:r>
            <a:endParaRPr lang="en-US" dirty="0"/>
          </a:p>
        </p:txBody>
      </p:sp>
    </p:spTree>
    <p:extLst>
      <p:ext uri="{BB962C8B-B14F-4D97-AF65-F5344CB8AC3E}">
        <p14:creationId xmlns:p14="http://schemas.microsoft.com/office/powerpoint/2010/main" val="1049060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051005" y="130708"/>
            <a:ext cx="3740893" cy="44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228528" bIns="76176"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fa-IR" altLang="en-US" sz="2200" b="1" i="1" u="none" strike="noStrike" cap="none" normalizeH="0" baseline="0" dirty="0" smtClean="0">
                <a:ln>
                  <a:noFill/>
                </a:ln>
                <a:solidFill>
                  <a:srgbClr val="000000"/>
                </a:solidFill>
                <a:effectLst/>
                <a:latin typeface="Calibri Light" panose="020F0302020204030204" pitchFamily="34" charset="0"/>
                <a:ea typeface="Times New Roman" panose="02020603050405020304" pitchFamily="18" charset="0"/>
                <a:cs typeface="B Zar" panose="00000400000000000000" pitchFamily="2" charset="-78"/>
              </a:rPr>
              <a:t>س</a:t>
            </a:r>
            <a:r>
              <a:rPr kumimoji="0" lang="fa-IR" altLang="en-US" sz="2200" b="1" i="1" u="none" strike="noStrike" cap="none" normalizeH="0" baseline="0" dirty="0" smtClean="0" bmk="">
                <a:ln>
                  <a:noFill/>
                </a:ln>
                <a:solidFill>
                  <a:srgbClr val="000000"/>
                </a:solidFill>
                <a:effectLst/>
                <a:latin typeface="Calibri Light" panose="020F0302020204030204" pitchFamily="34" charset="0"/>
                <a:ea typeface="Times New Roman" panose="02020603050405020304" pitchFamily="18" charset="0"/>
                <a:cs typeface="B Zar" panose="00000400000000000000" pitchFamily="2" charset="-78"/>
              </a:rPr>
              <a:t>هم انرژی هسته ای در جهان</a:t>
            </a:r>
            <a:endParaRPr kumimoji="0" lang="en-US" altLang="en-US" sz="22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121" name="Picture 6" descr="World-consumption-of-primary-energy-in-exajoules-1994-2019-BP-1024x59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43" y="484738"/>
            <a:ext cx="10679875" cy="55798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8977" y="6565993"/>
            <a:ext cx="4369982" cy="338554"/>
          </a:xfrm>
          <a:prstGeom prst="rect">
            <a:avLst/>
          </a:prstGeom>
        </p:spPr>
        <p:txBody>
          <a:bodyPr wrap="square">
            <a:spAutoFit/>
          </a:bodyPr>
          <a:lstStyle/>
          <a:p>
            <a:pPr lvl="0" algn="ctr" rtl="1" eaLnBrk="0" fontAlgn="base" hangingPunct="0">
              <a:spcBef>
                <a:spcPct val="0"/>
              </a:spcBef>
              <a:spcAft>
                <a:spcPct val="0"/>
              </a:spcAft>
            </a:pPr>
            <a:r>
              <a:rPr kumimoji="0" lang="en-US" altLang="en-US" sz="16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"bp-statistical-review-of-world-energy-2020"</a:t>
            </a: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6"/>
          <p:cNvSpPr/>
          <p:nvPr/>
        </p:nvSpPr>
        <p:spPr>
          <a:xfrm>
            <a:off x="858982" y="6010428"/>
            <a:ext cx="10624181" cy="646331"/>
          </a:xfrm>
          <a:prstGeom prst="rect">
            <a:avLst/>
          </a:prstGeom>
        </p:spPr>
        <p:txBody>
          <a:bodyPr wrap="square">
            <a:spAutoFit/>
          </a:bodyPr>
          <a:lstStyle/>
          <a:p>
            <a:pPr algn="ctr" rtl="1"/>
            <a:r>
              <a:rPr lang="fa-IR" dirty="0" smtClean="0">
                <a:effectLst/>
                <a:latin typeface="Calibri" panose="020F0502020204030204" pitchFamily="34" charset="0"/>
                <a:ea typeface="Calibri" panose="020F0502020204030204" pitchFamily="34" charset="0"/>
                <a:cs typeface="B Zar" panose="00000400000000000000" pitchFamily="2" charset="-78"/>
              </a:rPr>
              <a:t>سهم این انرژی در سبد انرژی کشورها به خصوص آمریکا (شمالی و جنوبی)، افریقا و اروپا در حال کاهش بوده و با وجود توسعه آن در آسیا و خصوصاً چین، باز هم نسبت به افزایش سهم تولید الکتریسیته کل در جهان، روند تولید نسبت به افزایش کل کاهشی است</a:t>
            </a:r>
            <a:endParaRPr lang="en-US" dirty="0"/>
          </a:p>
        </p:txBody>
      </p:sp>
    </p:spTree>
    <p:extLst>
      <p:ext uri="{BB962C8B-B14F-4D97-AF65-F5344CB8AC3E}">
        <p14:creationId xmlns:p14="http://schemas.microsoft.com/office/powerpoint/2010/main" val="77111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duction of electricity from nuclear energy between 1970 and 2018 by region"/>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407" y="1405101"/>
            <a:ext cx="6945115" cy="4150242"/>
          </a:xfrm>
          <a:prstGeom prst="rect">
            <a:avLst/>
          </a:prstGeom>
          <a:noFill/>
          <a:ln>
            <a:noFill/>
          </a:ln>
        </p:spPr>
      </p:pic>
      <p:sp>
        <p:nvSpPr>
          <p:cNvPr id="5" name="Rectangle 4"/>
          <p:cNvSpPr/>
          <p:nvPr/>
        </p:nvSpPr>
        <p:spPr>
          <a:xfrm>
            <a:off x="2811682" y="260790"/>
            <a:ext cx="8451353" cy="430887"/>
          </a:xfrm>
          <a:prstGeom prst="rect">
            <a:avLst/>
          </a:prstGeom>
        </p:spPr>
        <p:txBody>
          <a:bodyPr wrap="none">
            <a:spAutoFit/>
          </a:bodyPr>
          <a:lstStyle/>
          <a:p>
            <a:r>
              <a:rPr lang="fa-IR" sz="2200" b="1" dirty="0" smtClean="0">
                <a:effectLst/>
                <a:latin typeface="Calibri" panose="020F0502020204030204" pitchFamily="34" charset="0"/>
                <a:ea typeface="Calibri" panose="020F0502020204030204" pitchFamily="34" charset="0"/>
                <a:cs typeface="B Zar" panose="00000400000000000000" pitchFamily="2" charset="-78"/>
              </a:rPr>
              <a:t>وضعیت تولید برق هسته ای در جهان از ده 70 میلادی تا 2018 بر اساس بازیگران آن</a:t>
            </a:r>
            <a:endParaRPr lang="en-US" sz="2200" b="1" dirty="0"/>
          </a:p>
        </p:txBody>
      </p:sp>
      <p:pic>
        <p:nvPicPr>
          <p:cNvPr id="6" name="Picture 5" descr="https://www.world-nuclear.org/getmedia/83d355a3-4dd8-49e6-8991-a1f6d01f0111/nuclear-generation-by-country-2019.png.aspx"/>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9522" y="1143601"/>
            <a:ext cx="4492478" cy="3654211"/>
          </a:xfrm>
          <a:prstGeom prst="rect">
            <a:avLst/>
          </a:prstGeom>
          <a:noFill/>
          <a:ln>
            <a:noFill/>
          </a:ln>
        </p:spPr>
      </p:pic>
      <p:sp>
        <p:nvSpPr>
          <p:cNvPr id="7" name="Rectangle 6"/>
          <p:cNvSpPr/>
          <p:nvPr/>
        </p:nvSpPr>
        <p:spPr>
          <a:xfrm>
            <a:off x="1468809" y="6312873"/>
            <a:ext cx="10546773" cy="388696"/>
          </a:xfrm>
          <a:prstGeom prst="rect">
            <a:avLst/>
          </a:prstGeom>
        </p:spPr>
        <p:txBody>
          <a:bodyPr wrap="square">
            <a:spAutoFit/>
          </a:bodyPr>
          <a:lstStyle/>
          <a:p>
            <a:pPr algn="r" rtl="1">
              <a:lnSpc>
                <a:spcPct val="107000"/>
              </a:lnSpc>
              <a:spcAft>
                <a:spcPts val="800"/>
              </a:spcAft>
            </a:pPr>
            <a:r>
              <a:rPr lang="fa-IR" b="1" dirty="0" smtClean="0">
                <a:effectLst/>
                <a:latin typeface="Calibri" panose="020F0502020204030204" pitchFamily="34" charset="0"/>
                <a:ea typeface="Calibri" panose="020F0502020204030204" pitchFamily="34" charset="0"/>
                <a:cs typeface="B Zar" panose="00000400000000000000" pitchFamily="2" charset="-78"/>
              </a:rPr>
              <a:t>نکته</a:t>
            </a:r>
            <a:r>
              <a:rPr lang="fa-IR" dirty="0" smtClean="0">
                <a:effectLst/>
                <a:latin typeface="Calibri" panose="020F0502020204030204" pitchFamily="34" charset="0"/>
                <a:ea typeface="Calibri" panose="020F0502020204030204" pitchFamily="34" charset="0"/>
                <a:cs typeface="B Zar" panose="00000400000000000000" pitchFamily="2" charset="-78"/>
              </a:rPr>
              <a:t>: کشورهایی نظیر </a:t>
            </a:r>
            <a:r>
              <a:rPr lang="ar-SA" dirty="0">
                <a:latin typeface="Calibri" panose="020F0502020204030204" pitchFamily="34" charset="0"/>
                <a:ea typeface="Calibri" panose="020F0502020204030204" pitchFamily="34" charset="0"/>
                <a:cs typeface="B Zar" panose="00000400000000000000" pitchFamily="2" charset="-78"/>
              </a:rPr>
              <a:t>ایتالیا و دانمار</a:t>
            </a:r>
            <a:r>
              <a:rPr lang="fa-IR" dirty="0">
                <a:latin typeface="Calibri" panose="020F0502020204030204" pitchFamily="34" charset="0"/>
                <a:ea typeface="Calibri" panose="020F0502020204030204" pitchFamily="34" charset="0"/>
                <a:cs typeface="B Zar" panose="00000400000000000000" pitchFamily="2" charset="-78"/>
              </a:rPr>
              <a:t>ک </a:t>
            </a:r>
            <a:r>
              <a:rPr lang="ar-SA" dirty="0">
                <a:latin typeface="Calibri" panose="020F0502020204030204" pitchFamily="34" charset="0"/>
                <a:ea typeface="Calibri" panose="020F0502020204030204" pitchFamily="34" charset="0"/>
                <a:cs typeface="B Zar" panose="00000400000000000000" pitchFamily="2" charset="-78"/>
              </a:rPr>
              <a:t>که </a:t>
            </a:r>
            <a:r>
              <a:rPr lang="fa-IR" dirty="0">
                <a:latin typeface="Calibri" panose="020F0502020204030204" pitchFamily="34" charset="0"/>
                <a:ea typeface="Calibri" panose="020F0502020204030204" pitchFamily="34" charset="0"/>
                <a:cs typeface="B Zar" panose="00000400000000000000" pitchFamily="2" charset="-78"/>
              </a:rPr>
              <a:t>خود نیروگاه اتمی ندارند </a:t>
            </a:r>
            <a:r>
              <a:rPr lang="ar-SA" dirty="0" smtClean="0">
                <a:effectLst/>
                <a:latin typeface="Calibri" panose="020F0502020204030204" pitchFamily="34" charset="0"/>
                <a:ea typeface="Calibri" panose="020F0502020204030204" pitchFamily="34" charset="0"/>
                <a:cs typeface="B Zar" panose="00000400000000000000" pitchFamily="2" charset="-78"/>
              </a:rPr>
              <a:t>تقریباً 10</a:t>
            </a:r>
            <a:r>
              <a:rPr lang="ar-SA"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dirty="0" smtClean="0">
                <a:effectLst/>
                <a:latin typeface="Times New Roman" panose="02020603050405020304" pitchFamily="18" charset="0"/>
                <a:ea typeface="Calibri" panose="020F0502020204030204" pitchFamily="34" charset="0"/>
                <a:cs typeface="B Zar" panose="00000400000000000000" pitchFamily="2" charset="-78"/>
              </a:rPr>
              <a:t>درصد</a:t>
            </a:r>
            <a:r>
              <a:rPr lang="ar-SA"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dirty="0" smtClean="0">
                <a:effectLst/>
                <a:latin typeface="Calibri" panose="020F0502020204030204" pitchFamily="34" charset="0"/>
                <a:ea typeface="Calibri" panose="020F0502020204030204" pitchFamily="34" charset="0"/>
                <a:cs typeface="B Zar" panose="00000400000000000000" pitchFamily="2" charset="-78"/>
              </a:rPr>
              <a:t>از برق خود را از طریق برق هسته­ای وارداتی تأمین می</a:t>
            </a:r>
            <a:r>
              <a:rPr lang="en-US" dirty="0" smtClean="0">
                <a:effectLst/>
                <a:latin typeface="Calibri" panose="020F0502020204030204" pitchFamily="34" charset="0"/>
                <a:ea typeface="Calibri" panose="020F0502020204030204" pitchFamily="34" charset="0"/>
                <a:cs typeface="B Zar" panose="00000400000000000000" pitchFamily="2" charset="-78"/>
              </a:rPr>
              <a:t>­</a:t>
            </a:r>
            <a:r>
              <a:rPr lang="ar-SA" dirty="0" smtClean="0">
                <a:effectLst/>
                <a:latin typeface="Calibri" panose="020F0502020204030204" pitchFamily="34" charset="0"/>
                <a:ea typeface="Calibri" panose="020F0502020204030204" pitchFamily="34" charset="0"/>
                <a:cs typeface="B Zar" panose="00000400000000000000" pitchFamily="2" charset="-78"/>
              </a:rPr>
              <a:t>کنند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7105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worldnuclearreport.org/IMG/png/wnr2019/6.png"/>
          <p:cNvPicPr/>
          <p:nvPr/>
        </p:nvPicPr>
        <p:blipFill rotWithShape="1">
          <a:blip r:embed="rId2" cstate="print">
            <a:clrChange>
              <a:clrFrom>
                <a:srgbClr val="F6F4F2"/>
              </a:clrFrom>
              <a:clrTo>
                <a:srgbClr val="F6F4F2">
                  <a:alpha val="0"/>
                </a:srgbClr>
              </a:clrTo>
            </a:clrChange>
            <a:extLst>
              <a:ext uri="{28A0092B-C50C-407E-A947-70E740481C1C}">
                <a14:useLocalDpi xmlns:a14="http://schemas.microsoft.com/office/drawing/2010/main" val="0"/>
              </a:ext>
            </a:extLst>
          </a:blip>
          <a:srcRect t="7712"/>
          <a:stretch/>
        </p:blipFill>
        <p:spPr bwMode="auto">
          <a:xfrm>
            <a:off x="1059822" y="470814"/>
            <a:ext cx="10910741" cy="545877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964504" y="161390"/>
            <a:ext cx="8852103" cy="454612"/>
          </a:xfrm>
          <a:prstGeom prst="rect">
            <a:avLst/>
          </a:prstGeom>
        </p:spPr>
        <p:txBody>
          <a:bodyPr wrap="none">
            <a:spAutoFit/>
          </a:bodyPr>
          <a:lstStyle/>
          <a:p>
            <a:pPr algn="ctr" rtl="1">
              <a:lnSpc>
                <a:spcPct val="107000"/>
              </a:lnSpc>
              <a:spcAft>
                <a:spcPts val="0"/>
              </a:spcAft>
            </a:pPr>
            <a:r>
              <a:rPr lang="fa-IR" sz="2200" b="1" i="1" dirty="0" smtClean="0">
                <a:effectLst/>
                <a:latin typeface="Calibri" panose="020F0502020204030204" pitchFamily="34" charset="0"/>
                <a:ea typeface="Calibri" panose="020F0502020204030204" pitchFamily="34" charset="0"/>
                <a:cs typeface="B Zar" panose="00000400000000000000" pitchFamily="2" charset="-78"/>
              </a:rPr>
              <a:t>وضعیت ساخت و بهره برداری و از کاراندازی و خاموش شدن راکتور ها از ابتدا تا 2019</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771659" y="6011702"/>
            <a:ext cx="10044948" cy="646331"/>
          </a:xfrm>
          <a:prstGeom prst="rect">
            <a:avLst/>
          </a:prstGeom>
        </p:spPr>
        <p:txBody>
          <a:bodyPr wrap="square">
            <a:spAutoFit/>
          </a:bodyPr>
          <a:lstStyle/>
          <a:p>
            <a:pPr algn="r" rtl="1"/>
            <a:r>
              <a:rPr lang="fa-IR" dirty="0" smtClean="0">
                <a:effectLst/>
                <a:latin typeface="Calibri" panose="020F0502020204030204" pitchFamily="34" charset="0"/>
                <a:ea typeface="Calibri" panose="020F0502020204030204" pitchFamily="34" charset="0"/>
                <a:cs typeface="B Zar" panose="00000400000000000000" pitchFamily="2" charset="-78"/>
              </a:rPr>
              <a:t>در 30 سال گذشته اثر چین در تولید و بکارگیری و ساخت راکتور ها در  مقایسه با کل جهان قابل اعتنا است و میزان از کار اندازی و خاموشی های دائمی و موقت پس از فوکوشیما کاملاً مشهود است. البته حوادث دیگر نظیر تری مایل آیلند و چرنوبیل نیز تاثیر عمده ای در این میان داشته اند.</a:t>
            </a:r>
            <a:endParaRPr lang="en-US" dirty="0"/>
          </a:p>
        </p:txBody>
      </p:sp>
    </p:spTree>
    <p:extLst>
      <p:ext uri="{BB962C8B-B14F-4D97-AF65-F5344CB8AC3E}">
        <p14:creationId xmlns:p14="http://schemas.microsoft.com/office/powerpoint/2010/main" val="1943335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worldnuclearreport.org/IMG/png/wnr2019/7.png"/>
          <p:cNvPicPr/>
          <p:nvPr/>
        </p:nvPicPr>
        <p:blipFill rotWithShape="1">
          <a:blip r:embed="rId2" cstate="print">
            <a:clrChange>
              <a:clrFrom>
                <a:srgbClr val="F6F4F2"/>
              </a:clrFrom>
              <a:clrTo>
                <a:srgbClr val="F6F4F2">
                  <a:alpha val="0"/>
                </a:srgbClr>
              </a:clrTo>
            </a:clrChange>
            <a:extLst>
              <a:ext uri="{28A0092B-C50C-407E-A947-70E740481C1C}">
                <a14:useLocalDpi xmlns:a14="http://schemas.microsoft.com/office/drawing/2010/main" val="0"/>
              </a:ext>
            </a:extLst>
          </a:blip>
          <a:srcRect t="10177"/>
          <a:stretch/>
        </p:blipFill>
        <p:spPr bwMode="auto">
          <a:xfrm>
            <a:off x="471756" y="680428"/>
            <a:ext cx="8551716" cy="533053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flipH="1">
            <a:off x="2202871" y="18630"/>
            <a:ext cx="8032172" cy="454612"/>
          </a:xfrm>
          <a:prstGeom prst="rect">
            <a:avLst/>
          </a:prstGeom>
        </p:spPr>
        <p:txBody>
          <a:bodyPr wrap="square">
            <a:spAutoFit/>
          </a:bodyPr>
          <a:lstStyle/>
          <a:p>
            <a:pPr algn="ctr" rtl="1">
              <a:lnSpc>
                <a:spcPct val="107000"/>
              </a:lnSpc>
              <a:spcAft>
                <a:spcPts val="0"/>
              </a:spcAft>
            </a:pPr>
            <a:r>
              <a:rPr lang="fa-IR" sz="2200" b="1" i="1" dirty="0" smtClean="0">
                <a:effectLst/>
                <a:latin typeface="Calibri" panose="020F0502020204030204" pitchFamily="34" charset="0"/>
                <a:ea typeface="Calibri" panose="020F0502020204030204" pitchFamily="34" charset="0"/>
                <a:cs typeface="B Zar" panose="00000400000000000000" pitchFamily="2" charset="-78"/>
              </a:rPr>
              <a:t>تغییرات ظرفیت تولید  انرژی هسته ای در جهان،  تعداد، نوع و عمر راکتور ها</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451429" y="5952531"/>
            <a:ext cx="6592371" cy="646331"/>
          </a:xfrm>
          <a:prstGeom prst="rect">
            <a:avLst/>
          </a:prstGeom>
        </p:spPr>
        <p:txBody>
          <a:bodyPr wrap="square">
            <a:spAutoFit/>
          </a:bodyPr>
          <a:lstStyle/>
          <a:p>
            <a:pPr algn="ctr" rtl="1"/>
            <a:r>
              <a:rPr lang="fa-IR" dirty="0" smtClean="0">
                <a:effectLst/>
                <a:latin typeface="Calibri" panose="020F0502020204030204" pitchFamily="34" charset="0"/>
                <a:ea typeface="Calibri" panose="020F0502020204030204" pitchFamily="34" charset="0"/>
                <a:cs typeface="B Zar" panose="00000400000000000000" pitchFamily="2" charset="-78"/>
              </a:rPr>
              <a:t>همانطور که اشاره شد حوادث هسته ای و توسعه الزامات ایمنی و امنیتی و بهبود اقتصاد راکتور ها در آینده و جایگزینی آنها با راکتور های نسل جدیدتر ازمهمترین دلایل تغییرات است</a:t>
            </a:r>
            <a:endParaRPr lang="en-US" dirty="0"/>
          </a:p>
        </p:txBody>
      </p:sp>
      <p:pic>
        <p:nvPicPr>
          <p:cNvPr id="7" name="Picture 6" descr="https://www.iaea.org/sites/default/files/styles/basic_page_section_original_ratio/public/elecrticity_supplied_by_type_of_reactors-02.png?itok=pChmD62E"/>
          <p:cNvPicPr/>
          <p:nvPr/>
        </p:nvPicPr>
        <p:blipFill rotWithShape="1">
          <a:blip r:embed="rId3">
            <a:extLst>
              <a:ext uri="{28A0092B-C50C-407E-A947-70E740481C1C}">
                <a14:useLocalDpi xmlns:a14="http://schemas.microsoft.com/office/drawing/2010/main" val="0"/>
              </a:ext>
            </a:extLst>
          </a:blip>
          <a:srcRect l="11627" t="32024" r="11260" b="12194"/>
          <a:stretch/>
        </p:blipFill>
        <p:spPr bwMode="auto">
          <a:xfrm>
            <a:off x="8551716" y="467591"/>
            <a:ext cx="3640284" cy="3200400"/>
          </a:xfrm>
          <a:prstGeom prst="rect">
            <a:avLst/>
          </a:prstGeom>
          <a:noFill/>
          <a:ln>
            <a:noFill/>
          </a:ln>
          <a:extLst>
            <a:ext uri="{53640926-AAD7-44D8-BBD7-CCE9431645EC}">
              <a14:shadowObscured xmlns:a14="http://schemas.microsoft.com/office/drawing/2010/main"/>
            </a:ext>
          </a:extLst>
        </p:spPr>
      </p:pic>
      <p:pic>
        <p:nvPicPr>
          <p:cNvPr id="8" name="Picture 7" descr="https://www.iaea.org/sites/default/files/styles/basic_page_section_original_ratio/public/reactors_in_operation_and_capacity_by_age-02.png?itok=1Yg5wZRJ"/>
          <p:cNvPicPr/>
          <p:nvPr/>
        </p:nvPicPr>
        <p:blipFill rotWithShape="1">
          <a:blip r:embed="rId4">
            <a:extLst>
              <a:ext uri="{28A0092B-C50C-407E-A947-70E740481C1C}">
                <a14:useLocalDpi xmlns:a14="http://schemas.microsoft.com/office/drawing/2010/main" val="0"/>
              </a:ext>
            </a:extLst>
          </a:blip>
          <a:srcRect l="6312" t="36782" r="5431" b="9915"/>
          <a:stretch/>
        </p:blipFill>
        <p:spPr bwMode="auto">
          <a:xfrm>
            <a:off x="8588402" y="3485696"/>
            <a:ext cx="3566912" cy="3002697"/>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8435685" y="6010963"/>
            <a:ext cx="3872345" cy="923330"/>
          </a:xfrm>
          <a:prstGeom prst="rect">
            <a:avLst/>
          </a:prstGeom>
        </p:spPr>
        <p:txBody>
          <a:bodyPr wrap="square">
            <a:spAutoFit/>
          </a:bodyPr>
          <a:lstStyle/>
          <a:p>
            <a:pPr algn="ctr"/>
            <a:r>
              <a:rPr lang="fa-IR" dirty="0" smtClean="0">
                <a:effectLst/>
                <a:latin typeface="Calibri" panose="020F0502020204030204" pitchFamily="34" charset="0"/>
                <a:ea typeface="Calibri" panose="020F0502020204030204" pitchFamily="34" charset="0"/>
                <a:cs typeface="B Zar" panose="00000400000000000000" pitchFamily="2" charset="-78"/>
              </a:rPr>
              <a:t>در حال حاضر تقریباً بیش از 60 درصد راکتور های جهان بیش از نصف عمر خود را سپری کرده اند.(اگر عمر راکتور ها 60 سال در نظر گرفته شود)</a:t>
            </a:r>
            <a:endParaRPr lang="en-US" dirty="0"/>
          </a:p>
        </p:txBody>
      </p:sp>
    </p:spTree>
    <p:extLst>
      <p:ext uri="{BB962C8B-B14F-4D97-AF65-F5344CB8AC3E}">
        <p14:creationId xmlns:p14="http://schemas.microsoft.com/office/powerpoint/2010/main" val="2517760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310</TotalTime>
  <Words>2684</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B Zar</vt:lpstr>
      <vt:lpstr>BNazaninBold</vt:lpstr>
      <vt:lpstr>Calibri</vt:lpstr>
      <vt:lpstr>Calibri Light</vt:lpstr>
      <vt:lpstr>Corbel</vt:lpstr>
      <vt:lpstr>Symbol</vt:lpstr>
      <vt:lpstr>Tahoma</vt:lpstr>
      <vt:lpstr>Times New Roman</vt:lpstr>
      <vt:lpstr>Wingdings</vt:lpstr>
      <vt:lpstr>Parallax</vt:lpstr>
      <vt:lpstr>PowerPoint Presentation</vt:lpstr>
      <vt:lpstr>آینده انرژی و توسعه نیروگاه های اتمی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آینده انرژی و توسعه نیروگاه های اتمی در ایران</dc:title>
  <dc:creator>Pouria  Hatami Barough</dc:creator>
  <cp:lastModifiedBy>Pouria  Hatami Barough</cp:lastModifiedBy>
  <cp:revision>36</cp:revision>
  <dcterms:created xsi:type="dcterms:W3CDTF">2020-11-01T06:06:26Z</dcterms:created>
  <dcterms:modified xsi:type="dcterms:W3CDTF">2020-11-01T11:55:56Z</dcterms:modified>
</cp:coreProperties>
</file>