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0"/>
  </p:notesMasterIdLst>
  <p:handoutMasterIdLst>
    <p:handoutMasterId r:id="rId31"/>
  </p:handoutMasterIdLst>
  <p:sldIdLst>
    <p:sldId id="257" r:id="rId2"/>
    <p:sldId id="269" r:id="rId3"/>
    <p:sldId id="288" r:id="rId4"/>
    <p:sldId id="285" r:id="rId5"/>
    <p:sldId id="283" r:id="rId6"/>
    <p:sldId id="280" r:id="rId7"/>
    <p:sldId id="291" r:id="rId8"/>
    <p:sldId id="308" r:id="rId9"/>
    <p:sldId id="356" r:id="rId10"/>
    <p:sldId id="298" r:id="rId11"/>
    <p:sldId id="370" r:id="rId12"/>
    <p:sldId id="353" r:id="rId13"/>
    <p:sldId id="354" r:id="rId14"/>
    <p:sldId id="309" r:id="rId15"/>
    <p:sldId id="297" r:id="rId16"/>
    <p:sldId id="296" r:id="rId17"/>
    <p:sldId id="295" r:id="rId18"/>
    <p:sldId id="310" r:id="rId19"/>
    <p:sldId id="357" r:id="rId20"/>
    <p:sldId id="359" r:id="rId21"/>
    <p:sldId id="360" r:id="rId22"/>
    <p:sldId id="361" r:id="rId23"/>
    <p:sldId id="362" r:id="rId24"/>
    <p:sldId id="363" r:id="rId25"/>
    <p:sldId id="364" r:id="rId26"/>
    <p:sldId id="365" r:id="rId27"/>
    <p:sldId id="366" r:id="rId28"/>
    <p:sldId id="369" r:id="rId2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9674" autoAdjust="0"/>
    <p:restoredTop sz="92429" autoAdjust="0"/>
  </p:normalViewPr>
  <p:slideViewPr>
    <p:cSldViewPr>
      <p:cViewPr>
        <p:scale>
          <a:sx n="70" d="100"/>
          <a:sy n="70" d="100"/>
        </p:scale>
        <p:origin x="-1286"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haparzadeh\&#1570;&#1602;&#1575;&#1610;%20&#1575;&#1576;&#1585;&#1575;&#1607;&#1610;&#1605;&#8204;&#1662;&#1608;&#1585;\&#1575;&#1602;&#1578;&#1589;&#1575;&#1583;%20&#1605;&#1602;&#1575;&#1608;&#1605;&#1578;&#1610;\&#1570;&#1605;&#1575;&#1585;%2045%20&#1587;&#1575;&#1604;%20&#1589;&#1606;&#1593;&#1578;%20&#1576;&#1585;&#1602;-%20&#1603;&#1575;&#1585;%20&#1588;&#1583;&#160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style val="1"/>
  <c:chart>
    <c:autoTitleDeleted val="1"/>
    <c:plotArea>
      <c:layout>
        <c:manualLayout>
          <c:layoutTarget val="inner"/>
          <c:xMode val="edge"/>
          <c:yMode val="edge"/>
          <c:x val="0.1247922449755882"/>
          <c:y val="0.11412561367076852"/>
          <c:w val="0.78288579575713257"/>
          <c:h val="0.66302573247291985"/>
        </c:manualLayout>
      </c:layout>
      <c:lineChart>
        <c:grouping val="standard"/>
        <c:ser>
          <c:idx val="1"/>
          <c:order val="0"/>
          <c:tx>
            <c:v>توليد ناويژه</c:v>
          </c:tx>
          <c:spPr>
            <a:ln w="50800">
              <a:solidFill>
                <a:schemeClr val="tx1"/>
              </a:solidFill>
              <a:prstDash val="solid"/>
              <a:headEnd w="sm" len="med"/>
              <a:tailEnd w="sm" len="sm"/>
            </a:ln>
            <a:effectLst>
              <a:outerShdw blurRad="50800" dist="50800" dir="5400000" algn="ctr" rotWithShape="0">
                <a:schemeClr val="bg1"/>
              </a:outerShdw>
            </a:effectLst>
          </c:spPr>
          <c:marker>
            <c:symbol val="none"/>
          </c:marker>
          <c:dLbls>
            <c:dLbl>
              <c:idx val="45"/>
              <c:layout>
                <c:manualLayout>
                  <c:x val="-6.3535507118369014E-3"/>
                  <c:y val="-3.4019440548272412E-2"/>
                </c:manualLayout>
              </c:layout>
              <c:spPr/>
              <c:txPr>
                <a:bodyPr/>
                <a:lstStyle/>
                <a:p>
                  <a:pPr>
                    <a:defRPr lang="en-US" sz="1200" b="1"/>
                  </a:pPr>
                  <a:endParaRPr lang="fa-IR"/>
                </a:p>
              </c:txPr>
              <c:showVal val="1"/>
            </c:dLbl>
            <c:delete val="1"/>
          </c:dLbls>
          <c:cat>
            <c:strRef>
              <c:f>'Non-Special Production'!$A$4:$A$48</c:f>
              <c:strCache>
                <c:ptCount val="45"/>
                <c:pt idx="0">
                  <c:v>1346</c:v>
                </c:pt>
                <c:pt idx="1">
                  <c:v>1347</c:v>
                </c:pt>
                <c:pt idx="2">
                  <c:v>1348</c:v>
                </c:pt>
                <c:pt idx="3">
                  <c:v>1349</c:v>
                </c:pt>
                <c:pt idx="4">
                  <c:v>1350</c:v>
                </c:pt>
                <c:pt idx="5">
                  <c:v>1351</c:v>
                </c:pt>
                <c:pt idx="6">
                  <c:v>1352</c:v>
                </c:pt>
                <c:pt idx="7">
                  <c:v>1353</c:v>
                </c:pt>
                <c:pt idx="8">
                  <c:v>1354</c:v>
                </c:pt>
                <c:pt idx="9">
                  <c:v>1355</c:v>
                </c:pt>
                <c:pt idx="10">
                  <c:v>1356</c:v>
                </c:pt>
                <c:pt idx="11">
                  <c:v>1357</c:v>
                </c:pt>
                <c:pt idx="12">
                  <c:v>1358</c:v>
                </c:pt>
                <c:pt idx="13">
                  <c:v>1359</c:v>
                </c:pt>
                <c:pt idx="14">
                  <c:v>1360</c:v>
                </c:pt>
                <c:pt idx="15">
                  <c:v>1361</c:v>
                </c:pt>
                <c:pt idx="16">
                  <c:v>1362</c:v>
                </c:pt>
                <c:pt idx="17">
                  <c:v>1363</c:v>
                </c:pt>
                <c:pt idx="18">
                  <c:v>1364</c:v>
                </c:pt>
                <c:pt idx="19">
                  <c:v>1365</c:v>
                </c:pt>
                <c:pt idx="20">
                  <c:v>1366</c:v>
                </c:pt>
                <c:pt idx="21">
                  <c:v>1367</c:v>
                </c:pt>
                <c:pt idx="22">
                  <c:v>1368</c:v>
                </c:pt>
                <c:pt idx="23">
                  <c:v>1369</c:v>
                </c:pt>
                <c:pt idx="24">
                  <c:v>1370</c:v>
                </c:pt>
                <c:pt idx="25">
                  <c:v>1371</c:v>
                </c:pt>
                <c:pt idx="26">
                  <c:v>1372</c:v>
                </c:pt>
                <c:pt idx="27">
                  <c:v>1373</c:v>
                </c:pt>
                <c:pt idx="28">
                  <c:v>1374</c:v>
                </c:pt>
                <c:pt idx="29">
                  <c:v>1375</c:v>
                </c:pt>
                <c:pt idx="30">
                  <c:v>1376</c:v>
                </c:pt>
                <c:pt idx="31">
                  <c:v>1377</c:v>
                </c:pt>
                <c:pt idx="32">
                  <c:v>1378</c:v>
                </c:pt>
                <c:pt idx="33">
                  <c:v>1379*</c:v>
                </c:pt>
                <c:pt idx="34">
                  <c:v>1380</c:v>
                </c:pt>
                <c:pt idx="35">
                  <c:v>1381</c:v>
                </c:pt>
                <c:pt idx="36">
                  <c:v>1382</c:v>
                </c:pt>
                <c:pt idx="37">
                  <c:v>1383</c:v>
                </c:pt>
                <c:pt idx="38">
                  <c:v>1384</c:v>
                </c:pt>
                <c:pt idx="39">
                  <c:v>1385</c:v>
                </c:pt>
                <c:pt idx="40">
                  <c:v>1386</c:v>
                </c:pt>
                <c:pt idx="41">
                  <c:v>1387</c:v>
                </c:pt>
                <c:pt idx="42">
                  <c:v>1388</c:v>
                </c:pt>
                <c:pt idx="43">
                  <c:v>1389</c:v>
                </c:pt>
                <c:pt idx="44">
                  <c:v>1390</c:v>
                </c:pt>
              </c:strCache>
            </c:strRef>
          </c:cat>
          <c:val>
            <c:numRef>
              <c:f>'Non-Special Production'!$L$4:$L$49</c:f>
              <c:numCache>
                <c:formatCode>0</c:formatCode>
                <c:ptCount val="46"/>
                <c:pt idx="0">
                  <c:v>1842</c:v>
                </c:pt>
                <c:pt idx="1">
                  <c:v>2431</c:v>
                </c:pt>
                <c:pt idx="2">
                  <c:v>3197</c:v>
                </c:pt>
                <c:pt idx="3">
                  <c:v>4256</c:v>
                </c:pt>
                <c:pt idx="4">
                  <c:v>5490</c:v>
                </c:pt>
                <c:pt idx="5">
                  <c:v>6870</c:v>
                </c:pt>
                <c:pt idx="6">
                  <c:v>9324</c:v>
                </c:pt>
                <c:pt idx="7">
                  <c:v>11165</c:v>
                </c:pt>
                <c:pt idx="8">
                  <c:v>12778</c:v>
                </c:pt>
                <c:pt idx="9">
                  <c:v>14211</c:v>
                </c:pt>
                <c:pt idx="10">
                  <c:v>15755</c:v>
                </c:pt>
                <c:pt idx="11">
                  <c:v>17386</c:v>
                </c:pt>
                <c:pt idx="12">
                  <c:v>19441</c:v>
                </c:pt>
                <c:pt idx="13">
                  <c:v>19881</c:v>
                </c:pt>
                <c:pt idx="14">
                  <c:v>22406</c:v>
                </c:pt>
                <c:pt idx="15">
                  <c:v>26323</c:v>
                </c:pt>
                <c:pt idx="16">
                  <c:v>30509</c:v>
                </c:pt>
                <c:pt idx="17">
                  <c:v>34094</c:v>
                </c:pt>
                <c:pt idx="18">
                  <c:v>36720</c:v>
                </c:pt>
                <c:pt idx="19">
                  <c:v>39045</c:v>
                </c:pt>
                <c:pt idx="20">
                  <c:v>42554</c:v>
                </c:pt>
                <c:pt idx="21">
                  <c:v>43775</c:v>
                </c:pt>
                <c:pt idx="22">
                  <c:v>48725</c:v>
                </c:pt>
                <c:pt idx="23">
                  <c:v>54896</c:v>
                </c:pt>
                <c:pt idx="24">
                  <c:v>59710</c:v>
                </c:pt>
                <c:pt idx="25">
                  <c:v>63982</c:v>
                </c:pt>
                <c:pt idx="26">
                  <c:v>71335</c:v>
                </c:pt>
                <c:pt idx="27">
                  <c:v>77086</c:v>
                </c:pt>
                <c:pt idx="28">
                  <c:v>80044</c:v>
                </c:pt>
                <c:pt idx="29">
                  <c:v>85825</c:v>
                </c:pt>
                <c:pt idx="30">
                  <c:v>92310</c:v>
                </c:pt>
                <c:pt idx="31">
                  <c:v>97862</c:v>
                </c:pt>
                <c:pt idx="32">
                  <c:v>107207</c:v>
                </c:pt>
                <c:pt idx="33">
                  <c:v>118441</c:v>
                </c:pt>
                <c:pt idx="34">
                  <c:v>127169</c:v>
                </c:pt>
                <c:pt idx="35">
                  <c:v>137813.663</c:v>
                </c:pt>
                <c:pt idx="36">
                  <c:v>149676</c:v>
                </c:pt>
                <c:pt idx="37">
                  <c:v>162871</c:v>
                </c:pt>
                <c:pt idx="38">
                  <c:v>178072</c:v>
                </c:pt>
                <c:pt idx="39">
                  <c:v>192534</c:v>
                </c:pt>
                <c:pt idx="40">
                  <c:v>203981</c:v>
                </c:pt>
                <c:pt idx="41">
                  <c:v>214280</c:v>
                </c:pt>
                <c:pt idx="42">
                  <c:v>221314</c:v>
                </c:pt>
                <c:pt idx="43">
                  <c:v>232994</c:v>
                </c:pt>
                <c:pt idx="44">
                  <c:v>240598</c:v>
                </c:pt>
                <c:pt idx="45">
                  <c:v>255804</c:v>
                </c:pt>
              </c:numCache>
            </c:numRef>
          </c:val>
        </c:ser>
        <c:ser>
          <c:idx val="2"/>
          <c:order val="1"/>
          <c:tx>
            <c:v>تولید ویژه</c:v>
          </c:tx>
          <c:spPr>
            <a:ln w="50800">
              <a:solidFill>
                <a:srgbClr val="2D6CB9"/>
              </a:solidFill>
              <a:prstDash val="sysDash"/>
            </a:ln>
          </c:spPr>
          <c:marker>
            <c:symbol val="none"/>
          </c:marker>
          <c:dLbls>
            <c:dLbl>
              <c:idx val="45"/>
              <c:layout>
                <c:manualLayout>
                  <c:x val="-1.1079104808331505E-2"/>
                  <c:y val="1.9799603072524232E-2"/>
                </c:manualLayout>
              </c:layout>
              <c:tx>
                <c:rich>
                  <a:bodyPr/>
                  <a:lstStyle/>
                  <a:p>
                    <a:pPr rtl="1">
                      <a:defRPr lang="en-US" sz="1400" b="1">
                        <a:solidFill>
                          <a:srgbClr val="2D6CB9"/>
                        </a:solidFill>
                        <a:cs typeface="B Nazanin" pitchFamily="2" charset="-78"/>
                      </a:defRPr>
                    </a:pPr>
                    <a:r>
                      <a:rPr lang="en-US" dirty="0" smtClean="0"/>
                      <a:t>247</a:t>
                    </a:r>
                    <a:endParaRPr lang="fa-IR" dirty="0"/>
                  </a:p>
                </c:rich>
              </c:tx>
              <c:spPr/>
              <c:showVal val="1"/>
            </c:dLbl>
            <c:delete val="1"/>
          </c:dLbls>
          <c:cat>
            <c:strRef>
              <c:f>'Non-Special Production'!$A$4:$A$48</c:f>
              <c:strCache>
                <c:ptCount val="45"/>
                <c:pt idx="0">
                  <c:v>1346</c:v>
                </c:pt>
                <c:pt idx="1">
                  <c:v>1347</c:v>
                </c:pt>
                <c:pt idx="2">
                  <c:v>1348</c:v>
                </c:pt>
                <c:pt idx="3">
                  <c:v>1349</c:v>
                </c:pt>
                <c:pt idx="4">
                  <c:v>1350</c:v>
                </c:pt>
                <c:pt idx="5">
                  <c:v>1351</c:v>
                </c:pt>
                <c:pt idx="6">
                  <c:v>1352</c:v>
                </c:pt>
                <c:pt idx="7">
                  <c:v>1353</c:v>
                </c:pt>
                <c:pt idx="8">
                  <c:v>1354</c:v>
                </c:pt>
                <c:pt idx="9">
                  <c:v>1355</c:v>
                </c:pt>
                <c:pt idx="10">
                  <c:v>1356</c:v>
                </c:pt>
                <c:pt idx="11">
                  <c:v>1357</c:v>
                </c:pt>
                <c:pt idx="12">
                  <c:v>1358</c:v>
                </c:pt>
                <c:pt idx="13">
                  <c:v>1359</c:v>
                </c:pt>
                <c:pt idx="14">
                  <c:v>1360</c:v>
                </c:pt>
                <c:pt idx="15">
                  <c:v>1361</c:v>
                </c:pt>
                <c:pt idx="16">
                  <c:v>1362</c:v>
                </c:pt>
                <c:pt idx="17">
                  <c:v>1363</c:v>
                </c:pt>
                <c:pt idx="18">
                  <c:v>1364</c:v>
                </c:pt>
                <c:pt idx="19">
                  <c:v>1365</c:v>
                </c:pt>
                <c:pt idx="20">
                  <c:v>1366</c:v>
                </c:pt>
                <c:pt idx="21">
                  <c:v>1367</c:v>
                </c:pt>
                <c:pt idx="22">
                  <c:v>1368</c:v>
                </c:pt>
                <c:pt idx="23">
                  <c:v>1369</c:v>
                </c:pt>
                <c:pt idx="24">
                  <c:v>1370</c:v>
                </c:pt>
                <c:pt idx="25">
                  <c:v>1371</c:v>
                </c:pt>
                <c:pt idx="26">
                  <c:v>1372</c:v>
                </c:pt>
                <c:pt idx="27">
                  <c:v>1373</c:v>
                </c:pt>
                <c:pt idx="28">
                  <c:v>1374</c:v>
                </c:pt>
                <c:pt idx="29">
                  <c:v>1375</c:v>
                </c:pt>
                <c:pt idx="30">
                  <c:v>1376</c:v>
                </c:pt>
                <c:pt idx="31">
                  <c:v>1377</c:v>
                </c:pt>
                <c:pt idx="32">
                  <c:v>1378</c:v>
                </c:pt>
                <c:pt idx="33">
                  <c:v>1379*</c:v>
                </c:pt>
                <c:pt idx="34">
                  <c:v>1380</c:v>
                </c:pt>
                <c:pt idx="35">
                  <c:v>1381</c:v>
                </c:pt>
                <c:pt idx="36">
                  <c:v>1382</c:v>
                </c:pt>
                <c:pt idx="37">
                  <c:v>1383</c:v>
                </c:pt>
                <c:pt idx="38">
                  <c:v>1384</c:v>
                </c:pt>
                <c:pt idx="39">
                  <c:v>1385</c:v>
                </c:pt>
                <c:pt idx="40">
                  <c:v>1386</c:v>
                </c:pt>
                <c:pt idx="41">
                  <c:v>1387</c:v>
                </c:pt>
                <c:pt idx="42">
                  <c:v>1388</c:v>
                </c:pt>
                <c:pt idx="43">
                  <c:v>1389</c:v>
                </c:pt>
                <c:pt idx="44">
                  <c:v>1390</c:v>
                </c:pt>
              </c:strCache>
            </c:strRef>
          </c:cat>
          <c:val>
            <c:numRef>
              <c:f>'Special Production'!$L$4:$L$49</c:f>
              <c:numCache>
                <c:formatCode>General</c:formatCode>
                <c:ptCount val="46"/>
                <c:pt idx="0">
                  <c:v>1740</c:v>
                </c:pt>
                <c:pt idx="1">
                  <c:v>2279</c:v>
                </c:pt>
                <c:pt idx="2">
                  <c:v>3017</c:v>
                </c:pt>
                <c:pt idx="3">
                  <c:v>4035</c:v>
                </c:pt>
                <c:pt idx="4">
                  <c:v>5243</c:v>
                </c:pt>
                <c:pt idx="5">
                  <c:v>6594</c:v>
                </c:pt>
                <c:pt idx="6">
                  <c:v>8841</c:v>
                </c:pt>
                <c:pt idx="7">
                  <c:v>10573</c:v>
                </c:pt>
                <c:pt idx="8">
                  <c:v>12108</c:v>
                </c:pt>
                <c:pt idx="9">
                  <c:v>13462</c:v>
                </c:pt>
                <c:pt idx="10">
                  <c:v>15015</c:v>
                </c:pt>
                <c:pt idx="11">
                  <c:v>16551</c:v>
                </c:pt>
                <c:pt idx="12">
                  <c:v>18601</c:v>
                </c:pt>
                <c:pt idx="13">
                  <c:v>19091</c:v>
                </c:pt>
                <c:pt idx="14">
                  <c:v>21541</c:v>
                </c:pt>
                <c:pt idx="15">
                  <c:v>25274</c:v>
                </c:pt>
                <c:pt idx="16">
                  <c:v>29201</c:v>
                </c:pt>
                <c:pt idx="17">
                  <c:v>32652</c:v>
                </c:pt>
                <c:pt idx="18">
                  <c:v>35192</c:v>
                </c:pt>
                <c:pt idx="19">
                  <c:v>37301</c:v>
                </c:pt>
                <c:pt idx="20">
                  <c:v>40397</c:v>
                </c:pt>
                <c:pt idx="21">
                  <c:v>41655</c:v>
                </c:pt>
                <c:pt idx="22">
                  <c:v>46150</c:v>
                </c:pt>
                <c:pt idx="23">
                  <c:v>51982</c:v>
                </c:pt>
                <c:pt idx="24">
                  <c:v>56742</c:v>
                </c:pt>
                <c:pt idx="25">
                  <c:v>60574</c:v>
                </c:pt>
                <c:pt idx="26">
                  <c:v>67929</c:v>
                </c:pt>
                <c:pt idx="27">
                  <c:v>73470</c:v>
                </c:pt>
                <c:pt idx="28">
                  <c:v>76134</c:v>
                </c:pt>
                <c:pt idx="29">
                  <c:v>81257</c:v>
                </c:pt>
                <c:pt idx="30">
                  <c:v>87718</c:v>
                </c:pt>
                <c:pt idx="31">
                  <c:v>93406</c:v>
                </c:pt>
                <c:pt idx="32">
                  <c:v>102248</c:v>
                </c:pt>
                <c:pt idx="33">
                  <c:v>112803</c:v>
                </c:pt>
                <c:pt idx="34">
                  <c:v>121046</c:v>
                </c:pt>
                <c:pt idx="35" formatCode="0">
                  <c:v>131445.79200000004</c:v>
                </c:pt>
                <c:pt idx="36" formatCode="0">
                  <c:v>142888</c:v>
                </c:pt>
                <c:pt idx="37" formatCode="0">
                  <c:v>155756.79999999999</c:v>
                </c:pt>
                <c:pt idx="38" formatCode="0">
                  <c:v>170631.13</c:v>
                </c:pt>
                <c:pt idx="39" formatCode="0">
                  <c:v>184762</c:v>
                </c:pt>
                <c:pt idx="40" formatCode="0">
                  <c:v>196078</c:v>
                </c:pt>
                <c:pt idx="41" formatCode="0">
                  <c:v>205922</c:v>
                </c:pt>
                <c:pt idx="42" formatCode="0">
                  <c:v>212852</c:v>
                </c:pt>
                <c:pt idx="43" formatCode="0">
                  <c:v>224912</c:v>
                </c:pt>
                <c:pt idx="44" formatCode="0">
                  <c:v>231628</c:v>
                </c:pt>
                <c:pt idx="45" formatCode="0">
                  <c:v>247318</c:v>
                </c:pt>
              </c:numCache>
            </c:numRef>
          </c:val>
        </c:ser>
        <c:marker val="1"/>
        <c:axId val="81523456"/>
        <c:axId val="81524992"/>
      </c:lineChart>
      <c:catAx>
        <c:axId val="81523456"/>
        <c:scaling>
          <c:orientation val="minMax"/>
        </c:scaling>
        <c:axPos val="b"/>
        <c:numFmt formatCode="General" sourceLinked="1"/>
        <c:tickLblPos val="nextTo"/>
        <c:txPr>
          <a:bodyPr rot="-5400000" vert="horz"/>
          <a:lstStyle/>
          <a:p>
            <a:pPr>
              <a:defRPr lang="en-US" sz="1000" baseline="0">
                <a:latin typeface="Titr-s" pitchFamily="34" charset="0"/>
              </a:defRPr>
            </a:pPr>
            <a:endParaRPr lang="fa-IR"/>
          </a:p>
        </c:txPr>
        <c:crossAx val="81524992"/>
        <c:crosses val="autoZero"/>
        <c:auto val="1"/>
        <c:lblAlgn val="ctr"/>
        <c:lblOffset val="100"/>
        <c:tickLblSkip val="2"/>
      </c:catAx>
      <c:valAx>
        <c:axId val="81524992"/>
        <c:scaling>
          <c:orientation val="minMax"/>
        </c:scaling>
        <c:axPos val="l"/>
        <c:majorGridlines/>
        <c:numFmt formatCode="0" sourceLinked="1"/>
        <c:tickLblPos val="nextTo"/>
        <c:txPr>
          <a:bodyPr/>
          <a:lstStyle/>
          <a:p>
            <a:pPr>
              <a:defRPr lang="en-US" sz="1000" baseline="0">
                <a:latin typeface="Titr-s" pitchFamily="34" charset="0"/>
              </a:defRPr>
            </a:pPr>
            <a:endParaRPr lang="fa-IR"/>
          </a:p>
        </c:txPr>
        <c:crossAx val="81523456"/>
        <c:crosses val="autoZero"/>
        <c:crossBetween val="midCat"/>
        <c:dispUnits>
          <c:builtInUnit val="thousands"/>
        </c:dispUnits>
      </c:valAx>
      <c:spPr>
        <a:solidFill>
          <a:schemeClr val="lt1"/>
        </a:solidFill>
        <a:ln w="25400" cap="flat" cmpd="sng" algn="ctr">
          <a:solidFill>
            <a:schemeClr val="dk1"/>
          </a:solidFill>
          <a:prstDash val="solid"/>
        </a:ln>
        <a:effectLst/>
      </c:spPr>
    </c:plotArea>
    <c:legend>
      <c:legendPos val="r"/>
      <c:legendEntry>
        <c:idx val="0"/>
        <c:txPr>
          <a:bodyPr/>
          <a:lstStyle/>
          <a:p>
            <a:pPr>
              <a:defRPr lang="en-US" sz="1400"/>
            </a:pPr>
            <a:endParaRPr lang="fa-IR"/>
          </a:p>
        </c:txPr>
      </c:legendEntry>
      <c:legendEntry>
        <c:idx val="1"/>
        <c:txPr>
          <a:bodyPr/>
          <a:lstStyle/>
          <a:p>
            <a:pPr>
              <a:defRPr lang="en-US" sz="1400"/>
            </a:pPr>
            <a:endParaRPr lang="fa-IR"/>
          </a:p>
        </c:txPr>
      </c:legendEntry>
      <c:layout>
        <c:manualLayout>
          <c:xMode val="edge"/>
          <c:yMode val="edge"/>
          <c:x val="0.1522546642207778"/>
          <c:y val="0.15645805637932012"/>
          <c:w val="0.16888953572784837"/>
          <c:h val="0.13059157448628472"/>
        </c:manualLayout>
      </c:layout>
      <c:overlay val="1"/>
      <c:spPr>
        <a:solidFill>
          <a:schemeClr val="bg1"/>
        </a:solidFill>
        <a:ln w="25400" cap="flat" cmpd="sng" algn="ctr">
          <a:solidFill>
            <a:schemeClr val="dk1"/>
          </a:solidFill>
          <a:prstDash val="solid"/>
        </a:ln>
        <a:effectLst/>
      </c:spPr>
      <c:txPr>
        <a:bodyPr/>
        <a:lstStyle/>
        <a:p>
          <a:pPr>
            <a:defRPr lang="en-US" sz="1400"/>
          </a:pPr>
          <a:endParaRPr lang="fa-IR"/>
        </a:p>
      </c:txPr>
    </c:legend>
    <c:plotVisOnly val="1"/>
    <c:dispBlanksAs val="gap"/>
  </c:chart>
  <c:spPr>
    <a:solidFill>
      <a:schemeClr val="lt1"/>
    </a:solidFill>
    <a:ln w="25400" cap="flat" cmpd="sng" algn="ctr">
      <a:solidFill>
        <a:schemeClr val="dk1"/>
      </a:solidFill>
      <a:prstDash val="solid"/>
    </a:ln>
    <a:effectLst/>
  </c:spPr>
  <c:txPr>
    <a:bodyPr/>
    <a:lstStyle/>
    <a:p>
      <a:pPr>
        <a:defRPr sz="1100">
          <a:solidFill>
            <a:schemeClr val="dk1"/>
          </a:solidFill>
          <a:latin typeface="+mn-lt"/>
          <a:ea typeface="+mn-ea"/>
          <a:cs typeface="B Mitra" pitchFamily="2" charset="-78"/>
        </a:defRPr>
      </a:pPr>
      <a:endParaRPr lang="fa-I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rotX val="30"/>
      <c:perspective val="30"/>
    </c:view3D>
    <c:plotArea>
      <c:layout>
        <c:manualLayout>
          <c:layoutTarget val="inner"/>
          <c:xMode val="edge"/>
          <c:yMode val="edge"/>
          <c:x val="8.3092285173288566E-2"/>
          <c:y val="0.10250964762085257"/>
          <c:w val="0.84305606826116597"/>
          <c:h val="0.89230302025264097"/>
        </c:manualLayout>
      </c:layout>
      <c:pie3DChart>
        <c:varyColors val="1"/>
        <c:ser>
          <c:idx val="0"/>
          <c:order val="0"/>
          <c:tx>
            <c:strRef>
              <c:f>Sheet1!$B$1</c:f>
              <c:strCache>
                <c:ptCount val="1"/>
                <c:pt idx="0">
                  <c:v>ارقام به مگاوات</c:v>
                </c:pt>
              </c:strCache>
            </c:strRef>
          </c:tx>
          <c:explosion val="25"/>
          <c:dLbls>
            <c:dLbl>
              <c:idx val="0"/>
              <c:layout>
                <c:manualLayout>
                  <c:x val="-6.3748351632427314E-2"/>
                  <c:y val="-9.0910951414754984E-2"/>
                </c:manualLayout>
              </c:layout>
              <c:tx>
                <c:rich>
                  <a:bodyPr/>
                  <a:lstStyle/>
                  <a:p>
                    <a:r>
                      <a:rPr lang="en-US" sz="1000" dirty="0" smtClean="0">
                        <a:solidFill>
                          <a:srgbClr val="000099"/>
                        </a:solidFill>
                        <a:cs typeface="B Nazanin" pitchFamily="2" charset="-78"/>
                      </a:rPr>
                      <a:t>Steam</a:t>
                    </a:r>
                  </a:p>
                  <a:p>
                    <a:r>
                      <a:rPr lang="en-US" sz="1000" dirty="0" smtClean="0">
                        <a:solidFill>
                          <a:srgbClr val="000099"/>
                        </a:solidFill>
                        <a:cs typeface="B Nazanin" pitchFamily="2" charset="-78"/>
                      </a:rPr>
                      <a:t>15829</a:t>
                    </a:r>
                    <a:endParaRPr lang="fa-IR" sz="1000" dirty="0"/>
                  </a:p>
                </c:rich>
              </c:tx>
              <c:showVal val="1"/>
              <c:showCatName val="1"/>
            </c:dLbl>
            <c:dLbl>
              <c:idx val="1"/>
              <c:layout>
                <c:manualLayout>
                  <c:x val="-0.19399716456625798"/>
                  <c:y val="-0.18970114431730156"/>
                </c:manualLayout>
              </c:layout>
              <c:tx>
                <c:rich>
                  <a:bodyPr/>
                  <a:lstStyle/>
                  <a:p>
                    <a:r>
                      <a:rPr lang="en-US" sz="1000" dirty="0" smtClean="0">
                        <a:solidFill>
                          <a:srgbClr val="000099"/>
                        </a:solidFill>
                        <a:cs typeface="B Nazanin" pitchFamily="2" charset="-78"/>
                      </a:rPr>
                      <a:t>Gas 26121</a:t>
                    </a:r>
                    <a:endParaRPr lang="fa-IR" sz="1000" dirty="0">
                      <a:solidFill>
                        <a:srgbClr val="000099"/>
                      </a:solidFill>
                    </a:endParaRPr>
                  </a:p>
                </c:rich>
              </c:tx>
              <c:showVal val="1"/>
              <c:showCatName val="1"/>
            </c:dLbl>
            <c:dLbl>
              <c:idx val="2"/>
              <c:layout>
                <c:manualLayout>
                  <c:x val="0.1299382733054544"/>
                  <c:y val="-5.0771523752262807E-2"/>
                </c:manualLayout>
              </c:layout>
              <c:tx>
                <c:rich>
                  <a:bodyPr/>
                  <a:lstStyle/>
                  <a:p>
                    <a:r>
                      <a:rPr lang="en-US" sz="1000" dirty="0" smtClean="0">
                        <a:solidFill>
                          <a:srgbClr val="000099"/>
                        </a:solidFill>
                        <a:cs typeface="B Nazanin" pitchFamily="2" charset="-78"/>
                      </a:rPr>
                      <a:t>Com. Cycle 15744</a:t>
                    </a:r>
                    <a:endParaRPr lang="fa-IR" sz="1000" dirty="0"/>
                  </a:p>
                </c:rich>
              </c:tx>
              <c:showVal val="1"/>
              <c:showCatName val="1"/>
            </c:dLbl>
            <c:dLbl>
              <c:idx val="3"/>
              <c:layout>
                <c:manualLayout>
                  <c:x val="1.9971413983915541E-3"/>
                  <c:y val="-7.4753389974214032E-2"/>
                </c:manualLayout>
              </c:layout>
              <c:tx>
                <c:rich>
                  <a:bodyPr/>
                  <a:lstStyle/>
                  <a:p>
                    <a:r>
                      <a:rPr lang="fa-IR" sz="1000" dirty="0" smtClean="0">
                        <a:solidFill>
                          <a:srgbClr val="000099"/>
                        </a:solidFill>
                        <a:cs typeface="B Nazanin" pitchFamily="2" charset="-78"/>
                      </a:rPr>
                      <a:t>ِ</a:t>
                    </a:r>
                    <a:r>
                      <a:rPr lang="en-US" sz="1000" dirty="0" smtClean="0">
                        <a:solidFill>
                          <a:srgbClr val="000099"/>
                        </a:solidFill>
                        <a:cs typeface="B Nazanin" pitchFamily="2" charset="-78"/>
                      </a:rPr>
                      <a:t>Diesel 440</a:t>
                    </a:r>
                    <a:endParaRPr lang="fa-IR" sz="1000" dirty="0"/>
                  </a:p>
                </c:rich>
              </c:tx>
              <c:showVal val="1"/>
              <c:showCatName val="1"/>
            </c:dLbl>
            <c:dLbl>
              <c:idx val="4"/>
              <c:layout>
                <c:manualLayout>
                  <c:x val="4.6063722388333714E-2"/>
                  <c:y val="-8.7577622954174705E-2"/>
                </c:manualLayout>
              </c:layout>
              <c:tx>
                <c:rich>
                  <a:bodyPr/>
                  <a:lstStyle/>
                  <a:p>
                    <a:r>
                      <a:rPr lang="en-US" sz="1000" dirty="0" smtClean="0">
                        <a:solidFill>
                          <a:srgbClr val="000099"/>
                        </a:solidFill>
                        <a:cs typeface="B Nazanin" pitchFamily="2" charset="-78"/>
                      </a:rPr>
                      <a:t>Hydro 9995</a:t>
                    </a:r>
                    <a:endParaRPr lang="fa-IR" sz="1000" dirty="0"/>
                  </a:p>
                </c:rich>
              </c:tx>
              <c:showVal val="1"/>
              <c:showCatName val="1"/>
            </c:dLbl>
            <c:dLbl>
              <c:idx val="5"/>
              <c:layout>
                <c:manualLayout>
                  <c:x val="0.10485480177117602"/>
                  <c:y val="-1.4859887362942581E-2"/>
                </c:manualLayout>
              </c:layout>
              <c:tx>
                <c:rich>
                  <a:bodyPr/>
                  <a:lstStyle/>
                  <a:p>
                    <a:r>
                      <a:rPr lang="en-US" sz="1000" dirty="0" smtClean="0">
                        <a:solidFill>
                          <a:srgbClr val="000099"/>
                        </a:solidFill>
                        <a:cs typeface="B Nazanin" pitchFamily="2" charset="-78"/>
                      </a:rPr>
                      <a:t>Atom&amp; Renew</a:t>
                    </a:r>
                  </a:p>
                  <a:p>
                    <a:r>
                      <a:rPr lang="en-US" sz="1000" dirty="0" smtClean="0"/>
                      <a:t>1181</a:t>
                    </a:r>
                    <a:endParaRPr lang="fa-IR" sz="1000" dirty="0"/>
                  </a:p>
                </c:rich>
              </c:tx>
              <c:showVal val="1"/>
              <c:showCatName val="1"/>
            </c:dLbl>
            <c:numFmt formatCode="0" sourceLinked="0"/>
            <c:txPr>
              <a:bodyPr/>
              <a:lstStyle/>
              <a:p>
                <a:pPr rtl="1">
                  <a:defRPr lang="en-US" sz="1400">
                    <a:solidFill>
                      <a:srgbClr val="000099"/>
                    </a:solidFill>
                    <a:cs typeface="B Nazanin" pitchFamily="2" charset="-78"/>
                  </a:defRPr>
                </a:pPr>
                <a:endParaRPr lang="fa-IR"/>
              </a:p>
            </c:txPr>
            <c:showVal val="1"/>
            <c:showCatName val="1"/>
            <c:showLeaderLines val="1"/>
          </c:dLbls>
          <c:cat>
            <c:strRef>
              <c:f>Sheet1!$A$2:$A$7</c:f>
              <c:strCache>
                <c:ptCount val="6"/>
                <c:pt idx="0">
                  <c:v>Steam</c:v>
                </c:pt>
                <c:pt idx="1">
                  <c:v>Gas</c:v>
                </c:pt>
                <c:pt idx="2">
                  <c:v>Com. Cycle</c:v>
                </c:pt>
                <c:pt idx="3">
                  <c:v>Diesel</c:v>
                </c:pt>
                <c:pt idx="4">
                  <c:v>Hydro</c:v>
                </c:pt>
                <c:pt idx="5">
                  <c:v>Atom &amp; Renew</c:v>
                </c:pt>
              </c:strCache>
            </c:strRef>
          </c:cat>
          <c:val>
            <c:numRef>
              <c:f>Sheet1!$B$2:$B$7</c:f>
              <c:numCache>
                <c:formatCode>General</c:formatCode>
                <c:ptCount val="6"/>
                <c:pt idx="0">
                  <c:v>15829</c:v>
                </c:pt>
                <c:pt idx="1">
                  <c:v>26121</c:v>
                </c:pt>
                <c:pt idx="2">
                  <c:v>15744</c:v>
                </c:pt>
                <c:pt idx="3">
                  <c:v>440</c:v>
                </c:pt>
                <c:pt idx="4">
                  <c:v>9995</c:v>
                </c:pt>
                <c:pt idx="5">
                  <c:v>1181</c:v>
                </c:pt>
              </c:numCache>
            </c:numRef>
          </c:val>
        </c:ser>
      </c:pie3DChart>
    </c:plotArea>
    <c:plotVisOnly val="1"/>
  </c:chart>
  <c:txPr>
    <a:bodyPr/>
    <a:lstStyle/>
    <a:p>
      <a:pPr>
        <a:defRPr sz="1800"/>
      </a:pPr>
      <a:endParaRPr lang="fa-I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rotX val="30"/>
      <c:perspective val="30"/>
    </c:view3D>
    <c:plotArea>
      <c:layout>
        <c:manualLayout>
          <c:layoutTarget val="inner"/>
          <c:xMode val="edge"/>
          <c:yMode val="edge"/>
          <c:x val="8.3092285173288566E-2"/>
          <c:y val="0.10250964762085257"/>
          <c:w val="0.84305606826116597"/>
          <c:h val="0.8923030202526403"/>
        </c:manualLayout>
      </c:layout>
      <c:pie3DChart>
        <c:varyColors val="1"/>
        <c:ser>
          <c:idx val="0"/>
          <c:order val="0"/>
          <c:tx>
            <c:strRef>
              <c:f>'Sheet1'!$B$1</c:f>
              <c:strCache>
                <c:ptCount val="1"/>
                <c:pt idx="0">
                  <c:v>ارقام به مگاوات</c:v>
                </c:pt>
              </c:strCache>
            </c:strRef>
          </c:tx>
          <c:explosion val="25"/>
          <c:dLbls>
            <c:dLbl>
              <c:idx val="0"/>
              <c:layout>
                <c:manualLayout>
                  <c:x val="3.1292984064900678E-2"/>
                  <c:y val="-1.141385525065133E-2"/>
                </c:manualLayout>
              </c:layout>
              <c:tx>
                <c:rich>
                  <a:bodyPr/>
                  <a:lstStyle/>
                  <a:p>
                    <a:r>
                      <a:rPr lang="en-US" sz="1000" dirty="0" smtClean="0"/>
                      <a:t>Steam</a:t>
                    </a:r>
                  </a:p>
                  <a:p>
                    <a:r>
                      <a:rPr lang="en-US" sz="1000" dirty="0" smtClean="0"/>
                      <a:t>22.8</a:t>
                    </a:r>
                    <a:endParaRPr lang="fa-IR" sz="1000" dirty="0"/>
                  </a:p>
                </c:rich>
              </c:tx>
              <c:showCatName val="1"/>
              <c:showPercent val="1"/>
            </c:dLbl>
            <c:dLbl>
              <c:idx val="1"/>
              <c:layout/>
              <c:tx>
                <c:rich>
                  <a:bodyPr/>
                  <a:lstStyle/>
                  <a:p>
                    <a:r>
                      <a:rPr lang="en-US" sz="1000" dirty="0" smtClean="0"/>
                      <a:t>Gas</a:t>
                    </a:r>
                  </a:p>
                  <a:p>
                    <a:r>
                      <a:rPr lang="en-US" sz="1000" dirty="0" smtClean="0"/>
                      <a:t>33.7</a:t>
                    </a:r>
                    <a:endParaRPr lang="fa-IR" sz="1000" dirty="0" smtClean="0"/>
                  </a:p>
                </c:rich>
              </c:tx>
              <c:showCatName val="1"/>
              <c:showPercent val="1"/>
            </c:dLbl>
            <c:dLbl>
              <c:idx val="2"/>
              <c:layout>
                <c:manualLayout>
                  <c:x val="0.11827590418312722"/>
                  <c:y val="-6.6333520131750104E-2"/>
                </c:manualLayout>
              </c:layout>
              <c:tx>
                <c:rich>
                  <a:bodyPr/>
                  <a:lstStyle/>
                  <a:p>
                    <a:r>
                      <a:rPr lang="en-US" sz="1000" dirty="0" smtClean="0"/>
                      <a:t>Com. Cycle</a:t>
                    </a:r>
                  </a:p>
                  <a:p>
                    <a:r>
                      <a:rPr lang="en-US" sz="1000" dirty="0" smtClean="0"/>
                      <a:t>22.7</a:t>
                    </a:r>
                    <a:endParaRPr lang="fa-IR" sz="1000" dirty="0"/>
                  </a:p>
                </c:rich>
              </c:tx>
              <c:showCatName val="1"/>
              <c:showPercent val="1"/>
            </c:dLbl>
            <c:dLbl>
              <c:idx val="3"/>
              <c:layout/>
              <c:tx>
                <c:rich>
                  <a:bodyPr/>
                  <a:lstStyle/>
                  <a:p>
                    <a:pPr>
                      <a:defRPr lang="en-US" sz="1200">
                        <a:cs typeface="B Nazanin" pitchFamily="2" charset="-78"/>
                      </a:defRPr>
                    </a:pPr>
                    <a:r>
                      <a:rPr lang="en-US" sz="1000" dirty="0" smtClean="0"/>
                      <a:t>Diesel</a:t>
                    </a:r>
                    <a:r>
                      <a:rPr lang="en-US" sz="1000" baseline="0" dirty="0" smtClean="0"/>
                      <a:t> 0.6</a:t>
                    </a:r>
                    <a:endParaRPr lang="fa-IR" sz="1000" dirty="0"/>
                  </a:p>
                </c:rich>
              </c:tx>
              <c:numFmt formatCode="0.0%" sourceLinked="0"/>
              <c:spPr/>
              <c:showCatName val="1"/>
              <c:showPercent val="1"/>
            </c:dLbl>
            <c:dLbl>
              <c:idx val="4"/>
              <c:layout>
                <c:manualLayout>
                  <c:x val="2.912214258311464E-2"/>
                  <c:y val="-8.4394591077183265E-2"/>
                </c:manualLayout>
              </c:layout>
              <c:tx>
                <c:rich>
                  <a:bodyPr/>
                  <a:lstStyle/>
                  <a:p>
                    <a:r>
                      <a:rPr lang="en-US" sz="1000" dirty="0" smtClean="0"/>
                      <a:t>Hydro 14.4</a:t>
                    </a:r>
                    <a:endParaRPr lang="fa-IR" sz="1000" dirty="0"/>
                  </a:p>
                </c:rich>
              </c:tx>
              <c:showCatName val="1"/>
              <c:showPercent val="1"/>
            </c:dLbl>
            <c:dLbl>
              <c:idx val="5"/>
              <c:layout>
                <c:manualLayout>
                  <c:x val="0.12393153895818428"/>
                  <c:y val="-4.7667376297528513E-2"/>
                </c:manualLayout>
              </c:layout>
              <c:tx>
                <c:rich>
                  <a:bodyPr/>
                  <a:lstStyle/>
                  <a:p>
                    <a:pPr>
                      <a:defRPr lang="en-US" sz="1200">
                        <a:cs typeface="B Nazanin" pitchFamily="2" charset="-78"/>
                      </a:defRPr>
                    </a:pPr>
                    <a:r>
                      <a:rPr lang="en-US" sz="1000" dirty="0" smtClean="0"/>
                      <a:t>Atom&amp;</a:t>
                    </a:r>
                  </a:p>
                  <a:p>
                    <a:pPr>
                      <a:defRPr lang="en-US" sz="1200">
                        <a:cs typeface="B Nazanin" pitchFamily="2" charset="-78"/>
                      </a:defRPr>
                    </a:pPr>
                    <a:r>
                      <a:rPr lang="en-US" sz="1000" dirty="0" smtClean="0"/>
                      <a:t>Renew</a:t>
                    </a:r>
                    <a:r>
                      <a:rPr lang="en-US" sz="1000" baseline="0" dirty="0"/>
                      <a:t> </a:t>
                    </a:r>
                    <a:r>
                      <a:rPr lang="en-US" sz="1000" baseline="0" dirty="0" smtClean="0"/>
                      <a:t>1.7</a:t>
                    </a:r>
                    <a:endParaRPr lang="fa-IR" sz="1000" dirty="0" smtClean="0"/>
                  </a:p>
                </c:rich>
              </c:tx>
              <c:numFmt formatCode="0.0%" sourceLinked="0"/>
              <c:spPr/>
              <c:showCatName val="1"/>
              <c:showPercent val="1"/>
            </c:dLbl>
            <c:numFmt formatCode="0.0%" sourceLinked="0"/>
            <c:txPr>
              <a:bodyPr/>
              <a:lstStyle/>
              <a:p>
                <a:pPr>
                  <a:defRPr lang="en-US" sz="1400">
                    <a:cs typeface="B Nazanin" pitchFamily="2" charset="-78"/>
                  </a:defRPr>
                </a:pPr>
                <a:endParaRPr lang="fa-IR"/>
              </a:p>
            </c:txPr>
            <c:showCatName val="1"/>
            <c:showPercent val="1"/>
            <c:showLeaderLines val="1"/>
          </c:dLbls>
          <c:cat>
            <c:strRef>
              <c:f>'Sheet1'!$A$2:$A$7</c:f>
              <c:strCache>
                <c:ptCount val="6"/>
                <c:pt idx="0">
                  <c:v>بخاري</c:v>
                </c:pt>
                <c:pt idx="1">
                  <c:v>گازي</c:v>
                </c:pt>
                <c:pt idx="2">
                  <c:v>سيكل تركيبي</c:v>
                </c:pt>
                <c:pt idx="3">
                  <c:v>ديزلي</c:v>
                </c:pt>
                <c:pt idx="4">
                  <c:v>برقابي</c:v>
                </c:pt>
                <c:pt idx="5">
                  <c:v>اتمي و تجديدپذير</c:v>
                </c:pt>
              </c:strCache>
            </c:strRef>
          </c:cat>
          <c:val>
            <c:numRef>
              <c:f>'Sheet1'!$B$2:$B$7</c:f>
              <c:numCache>
                <c:formatCode>General</c:formatCode>
                <c:ptCount val="6"/>
                <c:pt idx="0">
                  <c:v>15829</c:v>
                </c:pt>
                <c:pt idx="1">
                  <c:v>26121</c:v>
                </c:pt>
                <c:pt idx="2">
                  <c:v>15744</c:v>
                </c:pt>
                <c:pt idx="3">
                  <c:v>440</c:v>
                </c:pt>
                <c:pt idx="4">
                  <c:v>9995</c:v>
                </c:pt>
                <c:pt idx="5">
                  <c:v>1181</c:v>
                </c:pt>
              </c:numCache>
            </c:numRef>
          </c:val>
        </c:ser>
      </c:pie3DChart>
    </c:plotArea>
    <c:plotVisOnly val="1"/>
  </c:chart>
  <c:txPr>
    <a:bodyPr/>
    <a:lstStyle/>
    <a:p>
      <a:pPr>
        <a:defRPr sz="1800"/>
      </a:pPr>
      <a:endParaRPr lang="fa-I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rotX val="30"/>
      <c:perspective val="30"/>
    </c:view3D>
    <c:plotArea>
      <c:layout>
        <c:manualLayout>
          <c:layoutTarget val="inner"/>
          <c:xMode val="edge"/>
          <c:yMode val="edge"/>
          <c:x val="8.3092285173288566E-2"/>
          <c:y val="0.10250964762085257"/>
          <c:w val="0.84305606826116597"/>
          <c:h val="0.8923030202526403"/>
        </c:manualLayout>
      </c:layout>
      <c:pie3DChart>
        <c:varyColors val="1"/>
        <c:ser>
          <c:idx val="0"/>
          <c:order val="0"/>
          <c:tx>
            <c:strRef>
              <c:f>Sheet1!$B$1</c:f>
              <c:strCache>
                <c:ptCount val="1"/>
                <c:pt idx="0">
                  <c:v>ارقام به ميليون كيلووات ساعت</c:v>
                </c:pt>
              </c:strCache>
            </c:strRef>
          </c:tx>
          <c:explosion val="25"/>
          <c:dLbls>
            <c:dLbl>
              <c:idx val="0"/>
              <c:layout>
                <c:manualLayout>
                  <c:x val="-6.0775382256002063E-2"/>
                  <c:y val="-9.16611117283265E-2"/>
                </c:manualLayout>
              </c:layout>
              <c:tx>
                <c:rich>
                  <a:bodyPr/>
                  <a:lstStyle/>
                  <a:p>
                    <a:r>
                      <a:rPr lang="en-US" sz="1000" dirty="0" smtClean="0"/>
                      <a:t>Steam 92411</a:t>
                    </a:r>
                    <a:endParaRPr lang="fa-IR" sz="1000" dirty="0"/>
                  </a:p>
                </c:rich>
              </c:tx>
              <c:showVal val="1"/>
              <c:showCatName val="1"/>
              <c:separator> </c:separator>
            </c:dLbl>
            <c:dLbl>
              <c:idx val="1"/>
              <c:layout>
                <c:manualLayout>
                  <c:x val="-3.6633456849021202E-2"/>
                  <c:y val="-0.22116755545680108"/>
                </c:manualLayout>
              </c:layout>
              <c:tx>
                <c:rich>
                  <a:bodyPr/>
                  <a:lstStyle/>
                  <a:p>
                    <a:r>
                      <a:rPr lang="en-US" sz="1000" dirty="0" smtClean="0"/>
                      <a:t>Gas 68022</a:t>
                    </a:r>
                    <a:endParaRPr lang="fa-IR" sz="1000" dirty="0"/>
                  </a:p>
                </c:rich>
              </c:tx>
              <c:showVal val="1"/>
              <c:showCatName val="1"/>
              <c:separator> </c:separator>
            </c:dLbl>
            <c:dLbl>
              <c:idx val="2"/>
              <c:layout>
                <c:manualLayout>
                  <c:x val="0.16492446239373221"/>
                  <c:y val="2.0539384512831906E-2"/>
                </c:manualLayout>
              </c:layout>
              <c:tx>
                <c:rich>
                  <a:bodyPr/>
                  <a:lstStyle/>
                  <a:p>
                    <a:r>
                      <a:rPr lang="en-US" sz="1000" dirty="0" smtClean="0"/>
                      <a:t>Com. Cycle</a:t>
                    </a:r>
                  </a:p>
                  <a:p>
                    <a:r>
                      <a:rPr lang="en-US" sz="1000" dirty="0" smtClean="0"/>
                      <a:t>81053</a:t>
                    </a:r>
                    <a:endParaRPr lang="fa-IR" sz="1000" dirty="0"/>
                  </a:p>
                </c:rich>
              </c:tx>
              <c:showVal val="1"/>
              <c:showCatName val="1"/>
              <c:separator> </c:separator>
            </c:dLbl>
            <c:dLbl>
              <c:idx val="3"/>
              <c:layout>
                <c:manualLayout>
                  <c:x val="-0.10026364173044121"/>
                  <c:y val="-3.4480295840144852E-3"/>
                </c:manualLayout>
              </c:layout>
              <c:tx>
                <c:rich>
                  <a:bodyPr/>
                  <a:lstStyle/>
                  <a:p>
                    <a:pPr>
                      <a:defRPr lang="en-US" sz="1100">
                        <a:solidFill>
                          <a:srgbClr val="000099"/>
                        </a:solidFill>
                        <a:cs typeface="B Nazanin" pitchFamily="2" charset="-78"/>
                      </a:defRPr>
                    </a:pPr>
                    <a:r>
                      <a:rPr lang="en-US" sz="1000" dirty="0" smtClean="0"/>
                      <a:t>Diesel</a:t>
                    </a:r>
                    <a:r>
                      <a:rPr lang="en-US" sz="1000" baseline="0" dirty="0" smtClean="0"/>
                      <a:t> 75</a:t>
                    </a:r>
                    <a:endParaRPr lang="fa-IR" sz="1000" dirty="0"/>
                  </a:p>
                </c:rich>
              </c:tx>
              <c:spPr/>
              <c:showVal val="1"/>
              <c:showCatName val="1"/>
              <c:separator> </c:separator>
            </c:dLbl>
            <c:dLbl>
              <c:idx val="4"/>
              <c:layout>
                <c:manualLayout>
                  <c:x val="3.8110416925352518E-2"/>
                  <c:y val="-6.5622999560895359E-2"/>
                </c:manualLayout>
              </c:layout>
              <c:tx>
                <c:rich>
                  <a:bodyPr/>
                  <a:lstStyle/>
                  <a:p>
                    <a:r>
                      <a:rPr lang="en-US" sz="1000" dirty="0" smtClean="0"/>
                      <a:t>Hydro 12229</a:t>
                    </a:r>
                    <a:endParaRPr lang="fa-IR" sz="1000" dirty="0"/>
                  </a:p>
                </c:rich>
              </c:tx>
              <c:showVal val="1"/>
              <c:showCatName val="1"/>
              <c:separator> </c:separator>
            </c:dLbl>
            <c:dLbl>
              <c:idx val="5"/>
              <c:layout>
                <c:manualLayout>
                  <c:x val="0.11575919669056284"/>
                  <c:y val="-6.1954095047640413E-2"/>
                </c:manualLayout>
              </c:layout>
              <c:tx>
                <c:rich>
                  <a:bodyPr/>
                  <a:lstStyle/>
                  <a:p>
                    <a:pPr>
                      <a:defRPr lang="en-US" sz="1100">
                        <a:solidFill>
                          <a:srgbClr val="000099"/>
                        </a:solidFill>
                        <a:cs typeface="B Nazanin" pitchFamily="2" charset="-78"/>
                      </a:defRPr>
                    </a:pPr>
                    <a:r>
                      <a:rPr lang="fa-IR" sz="1000" dirty="0" smtClean="0"/>
                      <a:t> </a:t>
                    </a:r>
                    <a:r>
                      <a:rPr lang="en-US" sz="1000" dirty="0" smtClean="0"/>
                      <a:t>Atom&amp; Renew 2014</a:t>
                    </a:r>
                    <a:endParaRPr lang="fa-IR" sz="1000" dirty="0"/>
                  </a:p>
                </c:rich>
              </c:tx>
              <c:spPr/>
              <c:showVal val="1"/>
              <c:showCatName val="1"/>
              <c:separator> </c:separator>
            </c:dLbl>
            <c:txPr>
              <a:bodyPr/>
              <a:lstStyle/>
              <a:p>
                <a:pPr>
                  <a:defRPr lang="en-US" sz="1300">
                    <a:solidFill>
                      <a:srgbClr val="000099"/>
                    </a:solidFill>
                    <a:cs typeface="B Nazanin" pitchFamily="2" charset="-78"/>
                  </a:defRPr>
                </a:pPr>
                <a:endParaRPr lang="fa-IR"/>
              </a:p>
            </c:txPr>
            <c:showVal val="1"/>
            <c:showCatName val="1"/>
            <c:separator> </c:separator>
            <c:showLeaderLines val="1"/>
          </c:dLbls>
          <c:cat>
            <c:strRef>
              <c:f>Sheet1!$A$2:$A$7</c:f>
              <c:strCache>
                <c:ptCount val="6"/>
                <c:pt idx="0">
                  <c:v>بخاري</c:v>
                </c:pt>
                <c:pt idx="1">
                  <c:v>گازي</c:v>
                </c:pt>
                <c:pt idx="2">
                  <c:v>سيكل تركيبي</c:v>
                </c:pt>
                <c:pt idx="3">
                  <c:v>ديزلي</c:v>
                </c:pt>
                <c:pt idx="4">
                  <c:v>برقابي</c:v>
                </c:pt>
                <c:pt idx="5">
                  <c:v>اتمي و تجديدپذير</c:v>
                </c:pt>
              </c:strCache>
            </c:strRef>
          </c:cat>
          <c:val>
            <c:numRef>
              <c:f>Sheet1!$B$2:$B$7</c:f>
              <c:numCache>
                <c:formatCode>General</c:formatCode>
                <c:ptCount val="6"/>
                <c:pt idx="0">
                  <c:v>92411</c:v>
                </c:pt>
                <c:pt idx="1">
                  <c:v>68022</c:v>
                </c:pt>
                <c:pt idx="2">
                  <c:v>81053</c:v>
                </c:pt>
                <c:pt idx="3">
                  <c:v>75</c:v>
                </c:pt>
                <c:pt idx="4">
                  <c:v>12229</c:v>
                </c:pt>
                <c:pt idx="5">
                  <c:v>2014</c:v>
                </c:pt>
              </c:numCache>
            </c:numRef>
          </c:val>
        </c:ser>
      </c:pie3DChart>
    </c:plotArea>
    <c:plotVisOnly val="1"/>
  </c:chart>
  <c:txPr>
    <a:bodyPr/>
    <a:lstStyle/>
    <a:p>
      <a:pPr>
        <a:defRPr sz="1800"/>
      </a:pPr>
      <a:endParaRPr lang="fa-I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rotX val="30"/>
      <c:perspective val="30"/>
    </c:view3D>
    <c:plotArea>
      <c:layout>
        <c:manualLayout>
          <c:layoutTarget val="inner"/>
          <c:xMode val="edge"/>
          <c:yMode val="edge"/>
          <c:x val="3.1311099493006457E-2"/>
          <c:y val="0"/>
          <c:w val="0.96868898128518865"/>
          <c:h val="1"/>
        </c:manualLayout>
      </c:layout>
      <c:pie3DChart>
        <c:varyColors val="1"/>
        <c:ser>
          <c:idx val="0"/>
          <c:order val="0"/>
          <c:tx>
            <c:strRef>
              <c:f>Sheet1!$B$1</c:f>
              <c:strCache>
                <c:ptCount val="1"/>
                <c:pt idx="0">
                  <c:v>ارقام به ميليون كيلووات ساعت</c:v>
                </c:pt>
              </c:strCache>
            </c:strRef>
          </c:tx>
          <c:explosion val="25"/>
          <c:dLbls>
            <c:dLbl>
              <c:idx val="0"/>
              <c:layout>
                <c:manualLayout>
                  <c:x val="-4.0881895256492808E-2"/>
                  <c:y val="-0.50936517674506265"/>
                </c:manualLayout>
              </c:layout>
              <c:tx>
                <c:rich>
                  <a:bodyPr/>
                  <a:lstStyle/>
                  <a:p>
                    <a:r>
                      <a:rPr lang="en-US" b="1" dirty="0"/>
                      <a:t>Natural Gas </a:t>
                    </a:r>
                    <a:r>
                      <a:rPr lang="en-US" b="1" dirty="0" smtClean="0"/>
                      <a:t>%62.98</a:t>
                    </a:r>
                    <a:endParaRPr lang="en-US" b="1" dirty="0"/>
                  </a:p>
                </c:rich>
              </c:tx>
              <c:showVal val="1"/>
              <c:showCatName val="1"/>
              <c:separator> </c:separator>
            </c:dLbl>
            <c:dLbl>
              <c:idx val="1"/>
              <c:layout>
                <c:manualLayout>
                  <c:x val="3.0598502664315002E-2"/>
                  <c:y val="0.17282250501578267"/>
                </c:manualLayout>
              </c:layout>
              <c:tx>
                <c:rich>
                  <a:bodyPr/>
                  <a:lstStyle/>
                  <a:p>
                    <a:r>
                      <a:rPr lang="en-US" b="1" dirty="0"/>
                      <a:t>Gasoline </a:t>
                    </a:r>
                    <a:r>
                      <a:rPr lang="en-US" b="1" dirty="0" smtClean="0"/>
                      <a:t>%12.32</a:t>
                    </a:r>
                    <a:endParaRPr lang="en-US" b="1" dirty="0"/>
                  </a:p>
                </c:rich>
              </c:tx>
              <c:showVal val="1"/>
              <c:showCatName val="1"/>
              <c:separator> </c:separator>
            </c:dLbl>
            <c:dLbl>
              <c:idx val="2"/>
              <c:layout>
                <c:manualLayout>
                  <c:x val="0.16056113926295071"/>
                  <c:y val="-8.5800924080330965E-2"/>
                </c:manualLayout>
              </c:layout>
              <c:tx>
                <c:rich>
                  <a:bodyPr/>
                  <a:lstStyle/>
                  <a:p>
                    <a:r>
                      <a:rPr lang="en-US" sz="1200" b="1" dirty="0" smtClean="0"/>
                      <a:t>Fuel</a:t>
                    </a:r>
                    <a:r>
                      <a:rPr lang="en-US" sz="1200" b="1" baseline="0" dirty="0" smtClean="0"/>
                      <a:t> oil</a:t>
                    </a:r>
                  </a:p>
                  <a:p>
                    <a:r>
                      <a:rPr lang="en-US" sz="1200" b="1" baseline="0" dirty="0" smtClean="0"/>
                      <a:t>%24.7</a:t>
                    </a:r>
                    <a:endParaRPr lang="fa-IR" b="1" dirty="0"/>
                  </a:p>
                </c:rich>
              </c:tx>
              <c:showVal val="1"/>
              <c:showCatName val="1"/>
              <c:separator> </c:separator>
            </c:dLbl>
            <c:dLbl>
              <c:idx val="3"/>
              <c:layout>
                <c:manualLayout>
                  <c:x val="-2.7641107297194219E-2"/>
                  <c:y val="4.9504303443408514E-3"/>
                </c:manualLayout>
              </c:layout>
              <c:spPr/>
              <c:txPr>
                <a:bodyPr/>
                <a:lstStyle/>
                <a:p>
                  <a:pPr>
                    <a:defRPr lang="en-US" sz="1100" b="1">
                      <a:solidFill>
                        <a:srgbClr val="000099"/>
                      </a:solidFill>
                      <a:cs typeface="B Nazanin" pitchFamily="2" charset="-78"/>
                    </a:defRPr>
                  </a:pPr>
                  <a:endParaRPr lang="fa-IR"/>
                </a:p>
              </c:txPr>
              <c:showVal val="1"/>
              <c:showCatName val="1"/>
              <c:separator> </c:separator>
            </c:dLbl>
            <c:dLbl>
              <c:idx val="4"/>
              <c:layout>
                <c:manualLayout>
                  <c:x val="3.8110402812136707E-2"/>
                  <c:y val="-3.6228000810367485E-2"/>
                </c:manualLayout>
              </c:layout>
              <c:showVal val="1"/>
              <c:showCatName val="1"/>
              <c:separator> </c:separator>
            </c:dLbl>
            <c:dLbl>
              <c:idx val="5"/>
              <c:layout>
                <c:manualLayout>
                  <c:x val="0.10884288618670075"/>
                  <c:y val="-2.416071416901391E-2"/>
                </c:manualLayout>
              </c:layout>
              <c:spPr/>
              <c:txPr>
                <a:bodyPr/>
                <a:lstStyle/>
                <a:p>
                  <a:pPr>
                    <a:defRPr lang="en-US" sz="1100" b="1">
                      <a:solidFill>
                        <a:srgbClr val="000099"/>
                      </a:solidFill>
                      <a:cs typeface="B Nazanin" pitchFamily="2" charset="-78"/>
                    </a:defRPr>
                  </a:pPr>
                  <a:endParaRPr lang="fa-IR"/>
                </a:p>
              </c:txPr>
              <c:showVal val="1"/>
              <c:showCatName val="1"/>
              <c:separator> </c:separator>
            </c:dLbl>
            <c:txPr>
              <a:bodyPr/>
              <a:lstStyle/>
              <a:p>
                <a:pPr>
                  <a:defRPr lang="en-US" sz="1300" b="1">
                    <a:solidFill>
                      <a:srgbClr val="000099"/>
                    </a:solidFill>
                    <a:cs typeface="B Nazanin" pitchFamily="2" charset="-78"/>
                  </a:defRPr>
                </a:pPr>
                <a:endParaRPr lang="fa-IR"/>
              </a:p>
            </c:txPr>
            <c:showVal val="1"/>
            <c:showCatName val="1"/>
            <c:separator> </c:separator>
            <c:showLeaderLines val="1"/>
          </c:dLbls>
          <c:cat>
            <c:strRef>
              <c:f>Sheet1!$A$2:$A$4</c:f>
              <c:strCache>
                <c:ptCount val="3"/>
                <c:pt idx="0">
                  <c:v>Natural Gas</c:v>
                </c:pt>
                <c:pt idx="1">
                  <c:v>Gasoline</c:v>
                </c:pt>
                <c:pt idx="2">
                  <c:v>Oil</c:v>
                </c:pt>
              </c:strCache>
            </c:strRef>
          </c:cat>
          <c:val>
            <c:numRef>
              <c:f>Sheet1!$B$2:$B$4</c:f>
              <c:numCache>
                <c:formatCode>General</c:formatCode>
                <c:ptCount val="3"/>
                <c:pt idx="0">
                  <c:v>62.98</c:v>
                </c:pt>
                <c:pt idx="1">
                  <c:v>12.32</c:v>
                </c:pt>
                <c:pt idx="2">
                  <c:v>24.7</c:v>
                </c:pt>
              </c:numCache>
            </c:numRef>
          </c:val>
        </c:ser>
      </c:pie3DChart>
    </c:plotArea>
    <c:plotVisOnly val="1"/>
  </c:chart>
  <c:txPr>
    <a:bodyPr/>
    <a:lstStyle/>
    <a:p>
      <a:pPr>
        <a:defRPr sz="1800"/>
      </a:pPr>
      <a:endParaRPr lang="fa-I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DEDA5-8644-45E2-8EA1-C9C8E3710394}" type="doc">
      <dgm:prSet loTypeId="urn:microsoft.com/office/officeart/2005/8/layout/pyramid1" loCatId="pyramid" qsTypeId="urn:microsoft.com/office/officeart/2005/8/quickstyle/simple1" qsCatId="simple" csTypeId="urn:microsoft.com/office/officeart/2005/8/colors/accent1_2" csCatId="accent1" phldr="1"/>
      <dgm:spPr/>
    </dgm:pt>
    <dgm:pt modelId="{1EA2C967-E7BF-4F9C-9832-0EBBE1E39307}">
      <dgm:prSet phldrT="[Text]"/>
      <dgm:spPr>
        <a:gradFill flip="none" rotWithShape="1">
          <a:gsLst>
            <a:gs pos="0">
              <a:srgbClr val="5E9EFF"/>
            </a:gs>
            <a:gs pos="39999">
              <a:srgbClr val="85C2FF"/>
            </a:gs>
            <a:gs pos="70000">
              <a:srgbClr val="C4D6EB"/>
            </a:gs>
            <a:gs pos="90000">
              <a:schemeClr val="accent6">
                <a:lumMod val="20000"/>
                <a:lumOff val="80000"/>
              </a:schemeClr>
            </a:gs>
          </a:gsLst>
          <a:lin ang="5400000" scaled="1"/>
          <a:tileRect/>
        </a:gradFill>
      </dgm:spPr>
      <dgm:t>
        <a:bodyPr/>
        <a:lstStyle/>
        <a:p>
          <a:pPr rtl="1"/>
          <a:endParaRPr lang="en-US" dirty="0" smtClean="0"/>
        </a:p>
        <a:p>
          <a:pPr rtl="1"/>
          <a:endParaRPr lang="fa-IR" dirty="0"/>
        </a:p>
      </dgm:t>
    </dgm:pt>
    <dgm:pt modelId="{C9220B1C-129D-4294-8690-81649A6572B9}" type="sibTrans" cxnId="{001E6661-C13A-4D99-B250-358971DE2530}">
      <dgm:prSet/>
      <dgm:spPr/>
      <dgm:t>
        <a:bodyPr/>
        <a:lstStyle/>
        <a:p>
          <a:pPr rtl="1"/>
          <a:endParaRPr lang="fa-IR"/>
        </a:p>
      </dgm:t>
    </dgm:pt>
    <dgm:pt modelId="{361C8ECC-9DCD-464A-897D-321C83374874}" type="parTrans" cxnId="{001E6661-C13A-4D99-B250-358971DE2530}">
      <dgm:prSet/>
      <dgm:spPr/>
      <dgm:t>
        <a:bodyPr/>
        <a:lstStyle/>
        <a:p>
          <a:pPr rtl="1"/>
          <a:endParaRPr lang="fa-IR"/>
        </a:p>
      </dgm:t>
    </dgm:pt>
    <dgm:pt modelId="{3222522B-52DD-4F82-8E9A-50E1E9E77B0D}" type="pres">
      <dgm:prSet presAssocID="{8C6DEDA5-8644-45E2-8EA1-C9C8E3710394}" presName="Name0" presStyleCnt="0">
        <dgm:presLayoutVars>
          <dgm:dir/>
          <dgm:animLvl val="lvl"/>
          <dgm:resizeHandles val="exact"/>
        </dgm:presLayoutVars>
      </dgm:prSet>
      <dgm:spPr/>
    </dgm:pt>
    <dgm:pt modelId="{87F0EDBE-6127-44F1-9ABA-DD1451F1DCBE}" type="pres">
      <dgm:prSet presAssocID="{1EA2C967-E7BF-4F9C-9832-0EBBE1E39307}" presName="Name8" presStyleCnt="0"/>
      <dgm:spPr/>
    </dgm:pt>
    <dgm:pt modelId="{54BDD2EF-EFDF-46CD-8AC4-330B83B1C2C8}" type="pres">
      <dgm:prSet presAssocID="{1EA2C967-E7BF-4F9C-9832-0EBBE1E39307}" presName="level" presStyleLbl="node1" presStyleIdx="0" presStyleCnt="1">
        <dgm:presLayoutVars>
          <dgm:chMax val="1"/>
          <dgm:bulletEnabled val="1"/>
        </dgm:presLayoutVars>
      </dgm:prSet>
      <dgm:spPr/>
      <dgm:t>
        <a:bodyPr/>
        <a:lstStyle/>
        <a:p>
          <a:pPr rtl="1"/>
          <a:endParaRPr lang="fa-IR"/>
        </a:p>
      </dgm:t>
    </dgm:pt>
    <dgm:pt modelId="{E7E47A37-ACD6-47B0-A92B-950570D1220B}" type="pres">
      <dgm:prSet presAssocID="{1EA2C967-E7BF-4F9C-9832-0EBBE1E39307}" presName="levelTx" presStyleLbl="revTx" presStyleIdx="0" presStyleCnt="0">
        <dgm:presLayoutVars>
          <dgm:chMax val="1"/>
          <dgm:bulletEnabled val="1"/>
        </dgm:presLayoutVars>
      </dgm:prSet>
      <dgm:spPr/>
      <dgm:t>
        <a:bodyPr/>
        <a:lstStyle/>
        <a:p>
          <a:pPr rtl="1"/>
          <a:endParaRPr lang="fa-IR"/>
        </a:p>
      </dgm:t>
    </dgm:pt>
  </dgm:ptLst>
  <dgm:cxnLst>
    <dgm:cxn modelId="{F7150F65-9E90-4EC8-A724-601AFBE94E66}" type="presOf" srcId="{8C6DEDA5-8644-45E2-8EA1-C9C8E3710394}" destId="{3222522B-52DD-4F82-8E9A-50E1E9E77B0D}" srcOrd="0" destOrd="0" presId="urn:microsoft.com/office/officeart/2005/8/layout/pyramid1"/>
    <dgm:cxn modelId="{001E6661-C13A-4D99-B250-358971DE2530}" srcId="{8C6DEDA5-8644-45E2-8EA1-C9C8E3710394}" destId="{1EA2C967-E7BF-4F9C-9832-0EBBE1E39307}" srcOrd="0" destOrd="0" parTransId="{361C8ECC-9DCD-464A-897D-321C83374874}" sibTransId="{C9220B1C-129D-4294-8690-81649A6572B9}"/>
    <dgm:cxn modelId="{37C4A8F4-07DD-4033-B03B-AB03F010D3AF}" type="presOf" srcId="{1EA2C967-E7BF-4F9C-9832-0EBBE1E39307}" destId="{E7E47A37-ACD6-47B0-A92B-950570D1220B}" srcOrd="1" destOrd="0" presId="urn:microsoft.com/office/officeart/2005/8/layout/pyramid1"/>
    <dgm:cxn modelId="{8A517754-C36E-46F4-A977-4E56B503394C}" type="presOf" srcId="{1EA2C967-E7BF-4F9C-9832-0EBBE1E39307}" destId="{54BDD2EF-EFDF-46CD-8AC4-330B83B1C2C8}" srcOrd="0" destOrd="0" presId="urn:microsoft.com/office/officeart/2005/8/layout/pyramid1"/>
    <dgm:cxn modelId="{4E19B830-3593-4521-828E-15EBF56AF1B1}" type="presParOf" srcId="{3222522B-52DD-4F82-8E9A-50E1E9E77B0D}" destId="{87F0EDBE-6127-44F1-9ABA-DD1451F1DCBE}" srcOrd="0" destOrd="0" presId="urn:microsoft.com/office/officeart/2005/8/layout/pyramid1"/>
    <dgm:cxn modelId="{C58372BF-06D3-477C-9336-5345DBD1430A}" type="presParOf" srcId="{87F0EDBE-6127-44F1-9ABA-DD1451F1DCBE}" destId="{54BDD2EF-EFDF-46CD-8AC4-330B83B1C2C8}" srcOrd="0" destOrd="0" presId="urn:microsoft.com/office/officeart/2005/8/layout/pyramid1"/>
    <dgm:cxn modelId="{B25B6AAE-7803-42D4-8CB5-1117A834D9F0}" type="presParOf" srcId="{87F0EDBE-6127-44F1-9ABA-DD1451F1DCBE}" destId="{E7E47A37-ACD6-47B0-A92B-950570D1220B}"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343A172-B554-486B-9F4E-CF29ECB55AAA}" type="datetimeFigureOut">
              <a:rPr lang="fa-IR" smtClean="0"/>
              <a:pPr/>
              <a:t>26/08/1435</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0C2B336-9704-4009-A1BF-F7F6D849653B}" type="slidenum">
              <a:rPr lang="fa-IR" smtClean="0"/>
              <a:pPr/>
              <a:t>‹#›</a:t>
            </a:fld>
            <a:endParaRPr lang="fa-I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157FB39-09A1-4B2B-80A3-7EBF6B8B0013}" type="datetimeFigureOut">
              <a:rPr lang="fa-IR" smtClean="0"/>
              <a:pPr/>
              <a:t>26/08/1435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BD6F1A0-3268-41B8-AFAD-15E9241B16B4}" type="slidenum">
              <a:rPr lang="fa-IR" smtClean="0"/>
              <a:pPr/>
              <a:t>‹#›</a:t>
            </a:fld>
            <a:endParaRPr lang="fa-IR"/>
          </a:p>
        </p:txBody>
      </p:sp>
    </p:spTree>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86F7200-3E35-463F-8EEC-C5F8F2C32D05}" type="datetime8">
              <a:rPr lang="fa-IR" smtClean="0"/>
              <a:pPr/>
              <a:t>24/ژوئن/14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5436DD9-8691-4347-9296-37B41089F31F}" type="datetime8">
              <a:rPr lang="fa-IR" smtClean="0"/>
              <a:pPr/>
              <a:t>24/ژوئن/14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57DA3F0-FF04-45BA-B08D-B27030899C7B}" type="datetime8">
              <a:rPr lang="fa-IR" smtClean="0"/>
              <a:pPr/>
              <a:t>24/ژوئن/14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rtl="0">
              <a:defRPr sz="3000"/>
            </a:lvl1pPr>
          </a:lstStyle>
          <a:p>
            <a:r>
              <a:rPr lang="en-US" smtClean="0"/>
              <a:t>Click to edit Master title style</a:t>
            </a:r>
            <a:endParaRPr lang="fa-IR"/>
          </a:p>
        </p:txBody>
      </p:sp>
      <p:sp>
        <p:nvSpPr>
          <p:cNvPr id="3" name="Content Placeholder 2"/>
          <p:cNvSpPr>
            <a:spLocks noGrp="1"/>
          </p:cNvSpPr>
          <p:nvPr>
            <p:ph idx="1"/>
          </p:nvPr>
        </p:nvSpPr>
        <p:spPr/>
        <p:txBody>
          <a:bodyPr/>
          <a:lstStyle>
            <a:lvl1pPr algn="l" rtl="0">
              <a:buClr>
                <a:schemeClr val="tx1"/>
              </a:buClr>
              <a:buSzPct val="120000"/>
              <a:buFont typeface="Arial" pitchFamily="34" charset="0"/>
              <a:buChar char="•"/>
              <a:defRPr>
                <a:cs typeface="+mn-cs"/>
              </a:defRPr>
            </a:lvl1pPr>
            <a:lvl2pPr algn="l" rtl="0">
              <a:buSzPct val="90000"/>
              <a:buFont typeface="Courier New" pitchFamily="49" charset="0"/>
              <a:buChar char="o"/>
              <a:defRPr sz="2400">
                <a:cs typeface="+mn-cs"/>
              </a:defRPr>
            </a:lvl2pPr>
            <a:lvl3pPr algn="l" rtl="0">
              <a:buClr>
                <a:srgbClr val="00B0F0"/>
              </a:buClr>
              <a:buFont typeface="Wingdings" pitchFamily="2" charset="2"/>
              <a:buChar char="§"/>
              <a:defRPr>
                <a:cs typeface="+mn-cs"/>
              </a:defRPr>
            </a:lvl3pPr>
            <a:lvl4pPr algn="l" rtl="0">
              <a:buFont typeface="Wingdings" pitchFamily="2" charset="2"/>
              <a:buChar char="Ø"/>
              <a:defRPr>
                <a:cs typeface="+mn-cs"/>
              </a:defRPr>
            </a:lvl4pPr>
            <a:lvl5pPr algn="l" rtl="0">
              <a:buFont typeface="Wingdings" pitchFamily="2" charset="2"/>
              <a:buChar char="ü"/>
              <a:defRPr>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64621312-7334-4D83-937F-E1778A4B7A77}" type="datetime8">
              <a:rPr lang="fa-IR" smtClean="0"/>
              <a:pPr/>
              <a:t>24/ژوئن/14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8184DB-16BA-486E-827C-F1559898FCBF}" type="slidenum">
              <a:rPr lang="fa-IR" smtClean="0"/>
              <a:pPr/>
              <a:t>‹#›</a:t>
            </a:fld>
            <a:endParaRPr lang="fa-IR"/>
          </a:p>
        </p:txBody>
      </p:sp>
      <p:sp>
        <p:nvSpPr>
          <p:cNvPr id="7" name="Rectangle 6"/>
          <p:cNvSpPr/>
          <p:nvPr userDrawn="1"/>
        </p:nvSpPr>
        <p:spPr>
          <a:xfrm>
            <a:off x="0" y="0"/>
            <a:ext cx="857224"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NPPD.jpg"/>
          <p:cNvPicPr>
            <a:picLocks noChangeAspect="1"/>
          </p:cNvPicPr>
          <p:nvPr userDrawn="1"/>
        </p:nvPicPr>
        <p:blipFill>
          <a:blip r:embed="rId2" cstate="print"/>
          <a:stretch>
            <a:fillRect/>
          </a:stretch>
        </p:blipFill>
        <p:spPr>
          <a:xfrm>
            <a:off x="0" y="142852"/>
            <a:ext cx="1016007" cy="571504"/>
          </a:xfrm>
          <a:prstGeom prst="rect">
            <a:avLst/>
          </a:prstGeom>
        </p:spPr>
      </p:pic>
      <p:sp>
        <p:nvSpPr>
          <p:cNvPr id="9" name="Rounded Rectangle 8"/>
          <p:cNvSpPr/>
          <p:nvPr userDrawn="1"/>
        </p:nvSpPr>
        <p:spPr>
          <a:xfrm>
            <a:off x="-32" y="600388"/>
            <a:ext cx="8786842" cy="471158"/>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E1CF6-9D72-447D-9A35-597DD2FCD256}" type="datetime8">
              <a:rPr lang="fa-IR" smtClean="0"/>
              <a:pPr/>
              <a:t>24/ژوئن/14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4991F7B-6D9F-4825-A7EA-D233676B9262}" type="datetime8">
              <a:rPr lang="fa-IR" smtClean="0"/>
              <a:pPr/>
              <a:t>24/ژوئن/14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ED99BEA-D5FE-4363-BBCD-7704952895E5}" type="datetime8">
              <a:rPr lang="fa-IR" smtClean="0"/>
              <a:pPr/>
              <a:t>24/ژوئن/14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BA58CB0-9F2D-446C-B2AF-7CB33963CCAA}" type="datetime8">
              <a:rPr lang="fa-IR" smtClean="0"/>
              <a:pPr/>
              <a:t>24/ژوئن/14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25D88-0B27-4019-AF0A-8CC91DCC719E}" type="datetime8">
              <a:rPr lang="fa-IR" smtClean="0"/>
              <a:pPr/>
              <a:t>24/ژوئن/14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2DADF-895E-4C65-9C4B-3E10CE43FEE5}" type="datetime8">
              <a:rPr lang="fa-IR" smtClean="0"/>
              <a:pPr/>
              <a:t>24/ژوئن/14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DEED0-8151-4697-A932-AEB71B6CC0F4}" type="datetime8">
              <a:rPr lang="fa-IR" smtClean="0"/>
              <a:pPr/>
              <a:t>24/ژوئن/14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58184DB-16BA-486E-827C-F1559898FCBF}"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2729D06-ED5E-4467-B53E-F776DC4BD0DB}" type="datetime8">
              <a:rPr lang="fa-IR" smtClean="0"/>
              <a:pPr/>
              <a:t>24/ژوئن/14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58184DB-16BA-486E-827C-F1559898FCB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7.jpeg"/><Relationship Id="rId12" Type="http://schemas.openxmlformats.org/officeDocument/2006/relationships/image" Target="../media/image12.wmf"/><Relationship Id="rId17" Type="http://schemas.openxmlformats.org/officeDocument/2006/relationships/image" Target="../media/image17.jpeg"/><Relationship Id="rId2" Type="http://schemas.openxmlformats.org/officeDocument/2006/relationships/diagramData" Target="../diagrams/data1.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diagramColors" Target="../diagrams/colors1.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QuickStyle" Target="../diagrams/quickStyle1.xml"/><Relationship Id="rId9" Type="http://schemas.openxmlformats.org/officeDocument/2006/relationships/image" Target="../media/image9.jpeg"/><Relationship Id="rId1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NPP_LOGO2.jpg"/>
          <p:cNvPicPr>
            <a:picLocks noChangeAspect="1"/>
          </p:cNvPicPr>
          <p:nvPr/>
        </p:nvPicPr>
        <p:blipFill>
          <a:blip r:embed="rId3" cstate="print"/>
          <a:stretch>
            <a:fillRect/>
          </a:stretch>
        </p:blipFill>
        <p:spPr>
          <a:xfrm>
            <a:off x="428596" y="285728"/>
            <a:ext cx="1162440" cy="438361"/>
          </a:xfrm>
          <a:prstGeom prst="rect">
            <a:avLst/>
          </a:prstGeom>
        </p:spPr>
      </p:pic>
      <p:pic>
        <p:nvPicPr>
          <p:cNvPr id="11" name="Picture 10" descr="NPPD.jpg"/>
          <p:cNvPicPr>
            <a:picLocks noChangeAspect="1"/>
          </p:cNvPicPr>
          <p:nvPr/>
        </p:nvPicPr>
        <p:blipFill>
          <a:blip r:embed="rId4" cstate="print"/>
          <a:stretch>
            <a:fillRect/>
          </a:stretch>
        </p:blipFill>
        <p:spPr>
          <a:xfrm>
            <a:off x="-32" y="214290"/>
            <a:ext cx="1965960" cy="923544"/>
          </a:xfrm>
          <a:prstGeom prst="rect">
            <a:avLst/>
          </a:prstGeom>
        </p:spPr>
      </p:pic>
      <p:pic>
        <p:nvPicPr>
          <p:cNvPr id="5" name="Picture 4" descr="000.jpg"/>
          <p:cNvPicPr>
            <a:picLocks noChangeAspect="1"/>
          </p:cNvPicPr>
          <p:nvPr/>
        </p:nvPicPr>
        <p:blipFill>
          <a:blip r:embed="rId5" cstate="print">
            <a:lum bright="9000" contrast="-1000"/>
          </a:blip>
          <a:stretch>
            <a:fillRect/>
          </a:stretch>
        </p:blipFill>
        <p:spPr>
          <a:xfrm>
            <a:off x="0" y="1285860"/>
            <a:ext cx="9144000" cy="2928958"/>
          </a:xfrm>
          <a:prstGeom prst="rect">
            <a:avLst/>
          </a:prstGeom>
        </p:spPr>
      </p:pic>
      <p:sp>
        <p:nvSpPr>
          <p:cNvPr id="9" name="TextBox 8"/>
          <p:cNvSpPr txBox="1"/>
          <p:nvPr/>
        </p:nvSpPr>
        <p:spPr>
          <a:xfrm>
            <a:off x="357158" y="1500174"/>
            <a:ext cx="6143668" cy="2185214"/>
          </a:xfrm>
          <a:prstGeom prst="rect">
            <a:avLst/>
          </a:prstGeom>
          <a:noFill/>
        </p:spPr>
        <p:txBody>
          <a:bodyPr wrap="square" rtlCol="1">
            <a:spAutoFit/>
          </a:bodyPr>
          <a:lstStyle/>
          <a:p>
            <a:pPr algn="ctr" rtl="0"/>
            <a:r>
              <a:rPr lang="en-US" sz="3200" b="1" dirty="0" smtClean="0">
                <a:cs typeface="B Mitra" pitchFamily="2" charset="-78"/>
              </a:rPr>
              <a:t>Nuclear Power in </a:t>
            </a:r>
          </a:p>
          <a:p>
            <a:pPr algn="ctr" rtl="0"/>
            <a:r>
              <a:rPr lang="en-US" sz="3200" b="1" dirty="0" smtClean="0">
                <a:cs typeface="B Mitra" pitchFamily="2" charset="-78"/>
              </a:rPr>
              <a:t>I.R. of IRAN</a:t>
            </a:r>
          </a:p>
          <a:p>
            <a:pPr algn="ctr"/>
            <a:endParaRPr lang="en-US" sz="2400" b="1" dirty="0" smtClean="0">
              <a:cs typeface="B Mitra" pitchFamily="2" charset="-78"/>
            </a:endParaRPr>
          </a:p>
          <a:p>
            <a:pPr algn="ctr" rtl="0"/>
            <a:r>
              <a:rPr lang="en-US" sz="2400" b="1" dirty="0" smtClean="0">
                <a:cs typeface="B Mitra" pitchFamily="2" charset="-78"/>
              </a:rPr>
              <a:t>June, 2014</a:t>
            </a:r>
          </a:p>
          <a:p>
            <a:pPr algn="ctr"/>
            <a:r>
              <a:rPr lang="en-US" sz="2400" b="1" dirty="0" smtClean="0">
                <a:cs typeface="B Mitra" pitchFamily="2" charset="-78"/>
              </a:rPr>
              <a:t> Hungary</a:t>
            </a:r>
          </a:p>
        </p:txBody>
      </p:sp>
      <p:sp>
        <p:nvSpPr>
          <p:cNvPr id="10" name="Slide Number Placeholder 9"/>
          <p:cNvSpPr>
            <a:spLocks noGrp="1"/>
          </p:cNvSpPr>
          <p:nvPr>
            <p:ph type="sldNum" sz="quarter" idx="12"/>
          </p:nvPr>
        </p:nvSpPr>
        <p:spPr>
          <a:xfrm>
            <a:off x="457200" y="6356350"/>
            <a:ext cx="257148" cy="365125"/>
          </a:xfrm>
        </p:spPr>
        <p:txBody>
          <a:bodyPr/>
          <a:lstStyle/>
          <a:p>
            <a:fld id="{B58184DB-16BA-486E-827C-F1559898FCBF}" type="slidenum">
              <a:rPr lang="fa-IR" b="1" smtClean="0"/>
              <a:pPr/>
              <a:t>1</a:t>
            </a:fld>
            <a:endParaRPr lang="fa-IR" b="1" dirty="0"/>
          </a:p>
        </p:txBody>
      </p:sp>
      <p:sp>
        <p:nvSpPr>
          <p:cNvPr id="12" name="TextBox 11"/>
          <p:cNvSpPr txBox="1"/>
          <p:nvPr/>
        </p:nvSpPr>
        <p:spPr>
          <a:xfrm>
            <a:off x="5857852" y="916528"/>
            <a:ext cx="3286148" cy="369332"/>
          </a:xfrm>
          <a:prstGeom prst="rect">
            <a:avLst/>
          </a:prstGeom>
          <a:noFill/>
        </p:spPr>
        <p:txBody>
          <a:bodyPr wrap="square" rtlCol="1">
            <a:spAutoFit/>
          </a:bodyPr>
          <a:lstStyle/>
          <a:p>
            <a:pPr algn="ctr"/>
            <a:r>
              <a:rPr lang="en-US" b="1" dirty="0" smtClean="0">
                <a:cs typeface="B Mitra" pitchFamily="2" charset="-78"/>
              </a:rPr>
              <a:t>In the name of GOD</a:t>
            </a:r>
          </a:p>
        </p:txBody>
      </p:sp>
      <p:sp>
        <p:nvSpPr>
          <p:cNvPr id="13" name="TextBox 12"/>
          <p:cNvSpPr txBox="1"/>
          <p:nvPr/>
        </p:nvSpPr>
        <p:spPr>
          <a:xfrm>
            <a:off x="0" y="928670"/>
            <a:ext cx="4572032" cy="338554"/>
          </a:xfrm>
          <a:prstGeom prst="rect">
            <a:avLst/>
          </a:prstGeom>
          <a:solidFill>
            <a:schemeClr val="bg1"/>
          </a:solidFill>
        </p:spPr>
        <p:txBody>
          <a:bodyPr wrap="square" rtlCol="0">
            <a:spAutoFit/>
          </a:bodyPr>
          <a:lstStyle/>
          <a:p>
            <a:pPr algn="ctr"/>
            <a:r>
              <a:rPr lang="en-US" sz="1600" b="1" dirty="0" smtClean="0"/>
              <a:t>N</a:t>
            </a:r>
            <a:r>
              <a:rPr lang="en-US" sz="1400" dirty="0" smtClean="0"/>
              <a:t>uclear </a:t>
            </a:r>
            <a:r>
              <a:rPr lang="en-US" sz="1600" b="1" dirty="0" smtClean="0"/>
              <a:t>P</a:t>
            </a:r>
            <a:r>
              <a:rPr lang="en-US" sz="1400" dirty="0" smtClean="0"/>
              <a:t>ower </a:t>
            </a:r>
            <a:r>
              <a:rPr lang="en-US" sz="1600" b="1" dirty="0" smtClean="0"/>
              <a:t>P</a:t>
            </a:r>
            <a:r>
              <a:rPr lang="en-US" sz="1400" dirty="0" smtClean="0"/>
              <a:t>roduction &amp; </a:t>
            </a:r>
            <a:r>
              <a:rPr lang="en-US" sz="1600" b="1" dirty="0" smtClean="0"/>
              <a:t>D</a:t>
            </a:r>
            <a:r>
              <a:rPr lang="en-US" sz="1400" dirty="0" smtClean="0"/>
              <a:t>evelopment Co.</a:t>
            </a:r>
            <a:endParaRPr lang="en-US" sz="1400" dirty="0"/>
          </a:p>
        </p:txBody>
      </p:sp>
      <p:sp>
        <p:nvSpPr>
          <p:cNvPr id="14" name="Rectangle 9"/>
          <p:cNvSpPr>
            <a:spLocks noGrp="1" noChangeArrowheads="1"/>
          </p:cNvSpPr>
          <p:nvPr>
            <p:ph type="subTitle" idx="1"/>
          </p:nvPr>
        </p:nvSpPr>
        <p:spPr>
          <a:xfrm>
            <a:off x="928662" y="4214818"/>
            <a:ext cx="6521378" cy="642942"/>
          </a:xfrm>
        </p:spPr>
        <p:txBody>
          <a:bodyPr>
            <a:normAutofit/>
          </a:bodyPr>
          <a:lstStyle/>
          <a:p>
            <a:pPr algn="l">
              <a:lnSpc>
                <a:spcPct val="80000"/>
              </a:lnSpc>
            </a:pPr>
            <a:r>
              <a:rPr lang="en-US" sz="2200" b="1" dirty="0" smtClean="0">
                <a:solidFill>
                  <a:schemeClr val="tx2">
                    <a:lumMod val="60000"/>
                    <a:lumOff val="40000"/>
                  </a:schemeClr>
                </a:solidFill>
              </a:rPr>
              <a:t>M. Ahmadian</a:t>
            </a:r>
            <a:endParaRPr lang="en-US" sz="2200" b="1" dirty="0">
              <a:solidFill>
                <a:schemeClr val="tx2">
                  <a:lumMod val="60000"/>
                  <a:lumOff val="40000"/>
                </a:schemeClr>
              </a:solidFill>
            </a:endParaRPr>
          </a:p>
          <a:p>
            <a:pPr algn="l">
              <a:lnSpc>
                <a:spcPct val="80000"/>
              </a:lnSpc>
            </a:pPr>
            <a:r>
              <a:rPr lang="en-US" sz="1800" b="1" dirty="0" smtClean="0">
                <a:solidFill>
                  <a:schemeClr val="tx2">
                    <a:lumMod val="60000"/>
                    <a:lumOff val="40000"/>
                  </a:schemeClr>
                </a:solidFill>
              </a:rPr>
              <a:t>Vice President of AEOI and  NPPD Managing Director</a:t>
            </a:r>
            <a:endParaRPr lang="bg-BG" sz="18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56" y="357166"/>
            <a:ext cx="8229600" cy="857256"/>
          </a:xfrm>
        </p:spPr>
        <p:txBody>
          <a:bodyPr/>
          <a:lstStyle/>
          <a:p>
            <a:r>
              <a:rPr lang="en-US" dirty="0" smtClean="0"/>
              <a:t>History of Nuclear Power Technology in IRAN</a:t>
            </a:r>
            <a:endParaRPr lang="fa-IR" dirty="0"/>
          </a:p>
        </p:txBody>
      </p:sp>
      <p:graphicFrame>
        <p:nvGraphicFramePr>
          <p:cNvPr id="5" name="Table 4"/>
          <p:cNvGraphicFramePr>
            <a:graphicFrameLocks noGrp="1"/>
          </p:cNvGraphicFramePr>
          <p:nvPr/>
        </p:nvGraphicFramePr>
        <p:xfrm>
          <a:off x="1000100" y="1397001"/>
          <a:ext cx="7572428" cy="4689776"/>
        </p:xfrm>
        <a:graphic>
          <a:graphicData uri="http://schemas.openxmlformats.org/drawingml/2006/table">
            <a:tbl>
              <a:tblPr rtl="1" firstRow="1" bandRow="1">
                <a:tableStyleId>{5C22544A-7EE6-4342-B048-85BDC9FD1C3A}</a:tableStyleId>
              </a:tblPr>
              <a:tblGrid>
                <a:gridCol w="6048846"/>
                <a:gridCol w="1523582"/>
              </a:tblGrid>
              <a:tr h="506212">
                <a:tc>
                  <a:txBody>
                    <a:bodyPr/>
                    <a:lstStyle/>
                    <a:p>
                      <a:pPr algn="ctr" rtl="0"/>
                      <a:endParaRPr lang="fa-IR" dirty="0"/>
                    </a:p>
                  </a:txBody>
                  <a:tcPr anchor="ctr"/>
                </a:tc>
                <a:tc>
                  <a:txBody>
                    <a:bodyPr/>
                    <a:lstStyle/>
                    <a:p>
                      <a:pPr algn="ctr" rtl="0"/>
                      <a:r>
                        <a:rPr lang="en-US" dirty="0" smtClean="0"/>
                        <a:t>Year</a:t>
                      </a:r>
                      <a:endParaRPr lang="fa-IR" dirty="0"/>
                    </a:p>
                  </a:txBody>
                  <a:tcPr anchor="ctr"/>
                </a:tc>
              </a:tr>
              <a:tr h="506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cs typeface="B Mitra" pitchFamily="2" charset="-78"/>
                        </a:rPr>
                        <a:t>Start of academic nuclear education</a:t>
                      </a:r>
                      <a:endParaRPr lang="fa-IR" sz="1800" dirty="0" smtClean="0">
                        <a:solidFill>
                          <a:srgbClr val="FF0000"/>
                        </a:solidFill>
                        <a:cs typeface="B Mitra" pitchFamily="2" charset="-78"/>
                      </a:endParaRPr>
                    </a:p>
                  </a:txBody>
                  <a:tcPr anchor="ctr"/>
                </a:tc>
                <a:tc>
                  <a:txBody>
                    <a:bodyPr/>
                    <a:lstStyle/>
                    <a:p>
                      <a:pPr algn="ctr" rtl="0"/>
                      <a:r>
                        <a:rPr lang="en-US" dirty="0" smtClean="0"/>
                        <a:t>1959</a:t>
                      </a:r>
                      <a:endParaRPr lang="fa-IR" dirty="0"/>
                    </a:p>
                  </a:txBody>
                  <a:tcPr anchor="ctr"/>
                </a:tc>
              </a:tr>
              <a:tr h="506212">
                <a:tc>
                  <a:txBody>
                    <a:bodyPr/>
                    <a:lstStyle/>
                    <a:p>
                      <a:pPr algn="l" rtl="0"/>
                      <a:r>
                        <a:rPr lang="en-US" dirty="0" smtClean="0"/>
                        <a:t>Operation</a:t>
                      </a:r>
                      <a:r>
                        <a:rPr lang="en-US" baseline="0" dirty="0" smtClean="0"/>
                        <a:t> of TRR</a:t>
                      </a:r>
                      <a:endParaRPr lang="fa-IR" dirty="0"/>
                    </a:p>
                  </a:txBody>
                  <a:tcPr anchor="ctr"/>
                </a:tc>
                <a:tc>
                  <a:txBody>
                    <a:bodyPr/>
                    <a:lstStyle/>
                    <a:p>
                      <a:pPr algn="ctr" rtl="0"/>
                      <a:r>
                        <a:rPr lang="en-US" dirty="0" smtClean="0"/>
                        <a:t>1968</a:t>
                      </a:r>
                      <a:endParaRPr lang="fa-IR" dirty="0"/>
                    </a:p>
                  </a:txBody>
                  <a:tcPr anchor="ctr"/>
                </a:tc>
              </a:tr>
              <a:tr h="506212">
                <a:tc>
                  <a:txBody>
                    <a:bodyPr/>
                    <a:lstStyle/>
                    <a:p>
                      <a:pPr algn="l" rtl="0"/>
                      <a:r>
                        <a:rPr lang="en-US" dirty="0" smtClean="0"/>
                        <a:t>Establishment</a:t>
                      </a:r>
                      <a:r>
                        <a:rPr lang="en-US" baseline="0" dirty="0" smtClean="0"/>
                        <a:t> </a:t>
                      </a:r>
                      <a:r>
                        <a:rPr lang="en-US" dirty="0" smtClean="0"/>
                        <a:t> of AEOI – Bushehr NPP Contract (KWU)</a:t>
                      </a:r>
                      <a:endParaRPr lang="fa-IR" dirty="0"/>
                    </a:p>
                  </a:txBody>
                  <a:tcPr anchor="ctr"/>
                </a:tc>
                <a:tc>
                  <a:txBody>
                    <a:bodyPr/>
                    <a:lstStyle/>
                    <a:p>
                      <a:pPr algn="ctr" rtl="0"/>
                      <a:r>
                        <a:rPr lang="en-US" dirty="0" smtClean="0"/>
                        <a:t>1974</a:t>
                      </a:r>
                      <a:endParaRPr lang="fa-IR" dirty="0"/>
                    </a:p>
                  </a:txBody>
                  <a:tcPr anchor="ctr"/>
                </a:tc>
              </a:tr>
              <a:tr h="631656">
                <a:tc>
                  <a:txBody>
                    <a:bodyPr/>
                    <a:lstStyle/>
                    <a:p>
                      <a:pPr algn="l" rtl="0"/>
                      <a:r>
                        <a:rPr lang="en-US" dirty="0" smtClean="0"/>
                        <a:t>Intergovernmental protocol</a:t>
                      </a:r>
                      <a:r>
                        <a:rPr lang="en-US" baseline="0" dirty="0" smtClean="0"/>
                        <a:t> with Russia</a:t>
                      </a:r>
                      <a:r>
                        <a:rPr lang="en-US" sz="1800" baseline="0" dirty="0" smtClean="0">
                          <a:solidFill>
                            <a:schemeClr val="accent6">
                              <a:lumMod val="50000"/>
                            </a:schemeClr>
                          </a:solidFill>
                          <a:latin typeface="Times New Roman" pitchFamily="18" charset="0"/>
                          <a:cs typeface="B Mitra" pitchFamily="2" charset="-78"/>
                        </a:rPr>
                        <a:t> </a:t>
                      </a:r>
                      <a:r>
                        <a:rPr lang="en-US" sz="1800" kern="1200" baseline="0" dirty="0" smtClean="0">
                          <a:solidFill>
                            <a:schemeClr val="dk1"/>
                          </a:solidFill>
                          <a:latin typeface="+mn-lt"/>
                          <a:ea typeface="+mn-ea"/>
                          <a:cs typeface="+mn-cs"/>
                        </a:rPr>
                        <a:t>for completion of BNPP-1</a:t>
                      </a:r>
                      <a:endParaRPr lang="fa-IR" sz="1800" kern="1200" baseline="0" dirty="0">
                        <a:solidFill>
                          <a:schemeClr val="dk1"/>
                        </a:solidFill>
                        <a:latin typeface="+mn-lt"/>
                        <a:ea typeface="+mn-ea"/>
                        <a:cs typeface="+mn-cs"/>
                      </a:endParaRPr>
                    </a:p>
                  </a:txBody>
                  <a:tcPr anchor="ctr"/>
                </a:tc>
                <a:tc>
                  <a:txBody>
                    <a:bodyPr/>
                    <a:lstStyle/>
                    <a:p>
                      <a:pPr algn="ctr" rtl="0"/>
                      <a:r>
                        <a:rPr lang="en-US" dirty="0" smtClean="0"/>
                        <a:t>1995</a:t>
                      </a:r>
                      <a:endParaRPr lang="fa-IR" dirty="0"/>
                    </a:p>
                  </a:txBody>
                  <a:tcPr anchor="ctr"/>
                </a:tc>
              </a:tr>
              <a:tr h="506212">
                <a:tc>
                  <a:txBody>
                    <a:bodyPr/>
                    <a:lstStyle/>
                    <a:p>
                      <a:pPr algn="l" rtl="0"/>
                      <a:r>
                        <a:rPr lang="en-US" sz="1800" kern="1200" baseline="0" dirty="0" smtClean="0">
                          <a:solidFill>
                            <a:schemeClr val="dk1"/>
                          </a:solidFill>
                          <a:latin typeface="+mn-lt"/>
                          <a:ea typeface="+mn-ea"/>
                          <a:cs typeface="+mn-cs"/>
                        </a:rPr>
                        <a:t>Changing to Turn-Key contract</a:t>
                      </a:r>
                      <a:endParaRPr lang="fa-IR" sz="1800" kern="1200" baseline="0" dirty="0">
                        <a:solidFill>
                          <a:schemeClr val="dk1"/>
                        </a:solidFill>
                        <a:latin typeface="+mn-lt"/>
                        <a:ea typeface="+mn-ea"/>
                        <a:cs typeface="+mn-cs"/>
                      </a:endParaRPr>
                    </a:p>
                  </a:txBody>
                  <a:tcPr anchor="ctr"/>
                </a:tc>
                <a:tc>
                  <a:txBody>
                    <a:bodyPr/>
                    <a:lstStyle/>
                    <a:p>
                      <a:pPr algn="ctr" rtl="0"/>
                      <a:r>
                        <a:rPr lang="en-US" dirty="0" smtClean="0"/>
                        <a:t>1998</a:t>
                      </a:r>
                      <a:endParaRPr lang="fa-IR" dirty="0"/>
                    </a:p>
                  </a:txBody>
                  <a:tcPr anchor="ctr"/>
                </a:tc>
              </a:tr>
              <a:tr h="506212">
                <a:tc>
                  <a:txBody>
                    <a:bodyPr/>
                    <a:lstStyle/>
                    <a:p>
                      <a:pPr algn="l" rtl="0"/>
                      <a:r>
                        <a:rPr lang="en-US" dirty="0" smtClean="0"/>
                        <a:t>BNPP-1, First</a:t>
                      </a:r>
                      <a:r>
                        <a:rPr lang="en-US" baseline="0" dirty="0" smtClean="0"/>
                        <a:t> grid connection</a:t>
                      </a:r>
                      <a:endParaRPr lang="fa-IR" dirty="0"/>
                    </a:p>
                  </a:txBody>
                  <a:tcPr anchor="ctr"/>
                </a:tc>
                <a:tc>
                  <a:txBody>
                    <a:bodyPr/>
                    <a:lstStyle/>
                    <a:p>
                      <a:pPr algn="ctr" rtl="0"/>
                      <a:r>
                        <a:rPr lang="en-US" dirty="0" smtClean="0"/>
                        <a:t>Sept. 2011</a:t>
                      </a:r>
                      <a:endParaRPr lang="fa-IR" dirty="0"/>
                    </a:p>
                  </a:txBody>
                  <a:tcPr anchor="ctr"/>
                </a:tc>
              </a:tr>
              <a:tr h="506212">
                <a:tc>
                  <a:txBody>
                    <a:bodyPr/>
                    <a:lstStyle/>
                    <a:p>
                      <a:pPr algn="l" rtl="0"/>
                      <a:r>
                        <a:rPr lang="en-US" dirty="0" smtClean="0"/>
                        <a:t>BNPP-1, Reach(Achieve) </a:t>
                      </a:r>
                      <a:r>
                        <a:rPr lang="en-US" baseline="0" dirty="0" smtClean="0"/>
                        <a:t> to 1000 MWe</a:t>
                      </a:r>
                      <a:endParaRPr lang="fa-IR" sz="1800" kern="1200" dirty="0" smtClean="0">
                        <a:solidFill>
                          <a:srgbClr val="00B050"/>
                        </a:solidFill>
                        <a:latin typeface="Times New Roman" pitchFamily="18" charset="0"/>
                        <a:ea typeface="+mn-ea"/>
                        <a:cs typeface="B Nazanin" pitchFamily="2" charset="-78"/>
                      </a:endParaRPr>
                    </a:p>
                  </a:txBody>
                  <a:tcPr anchor="ctr"/>
                </a:tc>
                <a:tc>
                  <a:txBody>
                    <a:bodyPr/>
                    <a:lstStyle/>
                    <a:p>
                      <a:pPr algn="ctr" rtl="0"/>
                      <a:r>
                        <a:rPr lang="en-US" dirty="0" smtClean="0"/>
                        <a:t>Aug 2012</a:t>
                      </a:r>
                      <a:endParaRPr lang="fa-IR" dirty="0"/>
                    </a:p>
                  </a:txBody>
                  <a:tcPr anchor="ctr"/>
                </a:tc>
              </a:tr>
              <a:tr h="506212">
                <a:tc>
                  <a:txBody>
                    <a:bodyPr/>
                    <a:lstStyle/>
                    <a:p>
                      <a:pPr algn="l" rtl="0"/>
                      <a:r>
                        <a:rPr lang="en-US" dirty="0" smtClean="0"/>
                        <a:t>BNPP-1, Provisional Acceptance</a:t>
                      </a:r>
                      <a:r>
                        <a:rPr lang="en-US" baseline="0" dirty="0" smtClean="0"/>
                        <a:t> to Iranian Operator</a:t>
                      </a:r>
                      <a:endParaRPr lang="fa-IR" sz="1800" kern="1200" dirty="0" smtClean="0">
                        <a:solidFill>
                          <a:srgbClr val="00B050"/>
                        </a:solidFill>
                        <a:latin typeface="Times New Roman" pitchFamily="18" charset="0"/>
                        <a:ea typeface="+mn-ea"/>
                        <a:cs typeface="B Nazanin" pitchFamily="2" charset="-78"/>
                      </a:endParaRPr>
                    </a:p>
                  </a:txBody>
                  <a:tcPr anchor="ctr"/>
                </a:tc>
                <a:tc>
                  <a:txBody>
                    <a:bodyPr/>
                    <a:lstStyle/>
                    <a:p>
                      <a:pPr algn="ctr" rtl="0"/>
                      <a:r>
                        <a:rPr lang="en-US" dirty="0" smtClean="0"/>
                        <a:t> Sept.</a:t>
                      </a:r>
                      <a:r>
                        <a:rPr lang="en-US" baseline="0" dirty="0" smtClean="0"/>
                        <a:t> </a:t>
                      </a:r>
                      <a:r>
                        <a:rPr lang="en-US" dirty="0" smtClean="0"/>
                        <a:t>2013</a:t>
                      </a:r>
                      <a:endParaRPr lang="fa-IR" dirty="0"/>
                    </a:p>
                  </a:txBody>
                  <a:tcPr anchor="ctr"/>
                </a:tc>
              </a:tr>
            </a:tbl>
          </a:graphicData>
        </a:graphic>
      </p:graphicFrame>
      <p:sp>
        <p:nvSpPr>
          <p:cNvPr id="4" name="Slide Number Placeholder 3"/>
          <p:cNvSpPr>
            <a:spLocks noGrp="1"/>
          </p:cNvSpPr>
          <p:nvPr>
            <p:ph type="sldNum" sz="quarter" idx="12"/>
          </p:nvPr>
        </p:nvSpPr>
        <p:spPr/>
        <p:txBody>
          <a:bodyPr/>
          <a:lstStyle/>
          <a:p>
            <a:fld id="{B58184DB-16BA-486E-827C-F1559898FCBF}" type="slidenum">
              <a:rPr lang="fa-IR" smtClean="0"/>
              <a:pPr/>
              <a:t>10</a:t>
            </a:fld>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8184DB-16BA-486E-827C-F1559898FCBF}" type="slidenum">
              <a:rPr lang="fa-IR" smtClean="0"/>
              <a:pPr/>
              <a:t>11</a:t>
            </a:fld>
            <a:endParaRPr lang="fa-IR"/>
          </a:p>
        </p:txBody>
      </p:sp>
      <p:graphicFrame>
        <p:nvGraphicFramePr>
          <p:cNvPr id="4" name="Table 3"/>
          <p:cNvGraphicFramePr>
            <a:graphicFrameLocks noGrp="1"/>
          </p:cNvGraphicFramePr>
          <p:nvPr/>
        </p:nvGraphicFramePr>
        <p:xfrm>
          <a:off x="785787" y="2071680"/>
          <a:ext cx="8096246" cy="4257684"/>
        </p:xfrm>
        <a:graphic>
          <a:graphicData uri="http://schemas.openxmlformats.org/drawingml/2006/table">
            <a:tbl>
              <a:tblPr rtl="1"/>
              <a:tblGrid>
                <a:gridCol w="2500729"/>
                <a:gridCol w="2885790"/>
                <a:gridCol w="1701163"/>
                <a:gridCol w="504282"/>
                <a:gridCol w="504282"/>
              </a:tblGrid>
              <a:tr h="616244">
                <a:tc>
                  <a:txBody>
                    <a:bodyPr/>
                    <a:lstStyle/>
                    <a:p>
                      <a:pPr algn="ctr" rtl="0">
                        <a:lnSpc>
                          <a:spcPct val="115000"/>
                        </a:lnSpc>
                        <a:spcAft>
                          <a:spcPts val="0"/>
                        </a:spcAft>
                      </a:pPr>
                      <a:r>
                        <a:rPr lang="en-US" sz="2000" b="1" dirty="0" smtClean="0">
                          <a:solidFill>
                            <a:srgbClr val="000000"/>
                          </a:solidFill>
                          <a:latin typeface="Calibri"/>
                          <a:ea typeface="Calibri"/>
                          <a:cs typeface="B Mitra"/>
                        </a:rPr>
                        <a:t>name of Contractors</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a:txBody>
                    <a:bodyPr/>
                    <a:lstStyle/>
                    <a:p>
                      <a:pPr algn="ctr" rtl="0">
                        <a:lnSpc>
                          <a:spcPct val="115000"/>
                        </a:lnSpc>
                        <a:spcAft>
                          <a:spcPts val="0"/>
                        </a:spcAft>
                      </a:pPr>
                      <a:r>
                        <a:rPr lang="en-US" sz="2000" b="1" dirty="0" smtClean="0">
                          <a:solidFill>
                            <a:srgbClr val="000000"/>
                          </a:solidFill>
                          <a:latin typeface="Calibri"/>
                          <a:ea typeface="Calibri"/>
                          <a:cs typeface="B Mitra"/>
                        </a:rPr>
                        <a:t>Nominal</a:t>
                      </a:r>
                      <a:r>
                        <a:rPr lang="en-US" sz="2000" b="1" baseline="0" dirty="0" smtClean="0">
                          <a:solidFill>
                            <a:srgbClr val="000000"/>
                          </a:solidFill>
                          <a:latin typeface="Calibri"/>
                          <a:ea typeface="Calibri"/>
                          <a:cs typeface="B Mitra"/>
                        </a:rPr>
                        <a:t> Capacity, MW</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a:txBody>
                    <a:bodyPr/>
                    <a:lstStyle/>
                    <a:p>
                      <a:pPr algn="ctr" rtl="0">
                        <a:lnSpc>
                          <a:spcPct val="115000"/>
                        </a:lnSpc>
                        <a:spcAft>
                          <a:spcPts val="0"/>
                        </a:spcAft>
                      </a:pPr>
                      <a:r>
                        <a:rPr lang="en-US" sz="2000" b="1" dirty="0" smtClean="0">
                          <a:solidFill>
                            <a:srgbClr val="000000"/>
                          </a:solidFill>
                          <a:latin typeface="Calibri"/>
                          <a:ea typeface="Calibri"/>
                          <a:cs typeface="B Mitra"/>
                        </a:rPr>
                        <a:t>Name</a:t>
                      </a:r>
                      <a:r>
                        <a:rPr lang="en-US" sz="2000" b="1" baseline="0" dirty="0" smtClean="0">
                          <a:solidFill>
                            <a:srgbClr val="000000"/>
                          </a:solidFill>
                          <a:latin typeface="Calibri"/>
                          <a:ea typeface="Calibri"/>
                          <a:cs typeface="B Mitra"/>
                        </a:rPr>
                        <a:t> of NPP</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a:txBody>
                    <a:bodyPr/>
                    <a:lstStyle/>
                    <a:p>
                      <a:pPr algn="ctr" rtl="0">
                        <a:lnSpc>
                          <a:spcPct val="115000"/>
                        </a:lnSpc>
                        <a:spcAft>
                          <a:spcPts val="0"/>
                        </a:spcAft>
                      </a:pP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c>
                  <a:txBody>
                    <a:bodyPr/>
                    <a:lstStyle/>
                    <a:p>
                      <a:pPr algn="ctr" rtl="0">
                        <a:lnSpc>
                          <a:spcPct val="115000"/>
                        </a:lnSpc>
                        <a:spcAft>
                          <a:spcPts val="0"/>
                        </a:spcAft>
                      </a:pPr>
                      <a:r>
                        <a:rPr lang="en-US" sz="2000" dirty="0" smtClean="0">
                          <a:latin typeface="Calibri"/>
                          <a:ea typeface="Calibri"/>
                          <a:cs typeface="Arial"/>
                        </a:rPr>
                        <a:t>No.</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CCCC"/>
                    </a:solidFill>
                  </a:tcPr>
                </a:tc>
              </a:tr>
              <a:tr h="364144">
                <a:tc>
                  <a:txBody>
                    <a:bodyPr/>
                    <a:lstStyle/>
                    <a:p>
                      <a:pPr algn="ctr" rtl="0">
                        <a:lnSpc>
                          <a:spcPct val="115000"/>
                        </a:lnSpc>
                        <a:spcAft>
                          <a:spcPts val="0"/>
                        </a:spcAft>
                      </a:pPr>
                      <a:r>
                        <a:rPr lang="en-US" sz="2000" dirty="0" smtClean="0">
                          <a:latin typeface="Calibri"/>
                          <a:ea typeface="Calibri"/>
                          <a:cs typeface="B Mitra"/>
                        </a:rPr>
                        <a:t>KWU - Germany</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pPr>
                      <a:r>
                        <a:rPr lang="en-US" sz="2000" dirty="0" smtClean="0">
                          <a:latin typeface="Calibri"/>
                          <a:ea typeface="Calibri"/>
                          <a:cs typeface="B Mitra"/>
                        </a:rPr>
                        <a:t>Bushehr</a:t>
                      </a:r>
                      <a:r>
                        <a:rPr lang="en-US" sz="2000" baseline="0" dirty="0" smtClean="0">
                          <a:latin typeface="Calibri"/>
                          <a:ea typeface="Calibri"/>
                          <a:cs typeface="B Mitra"/>
                        </a:rPr>
                        <a:t> NPP-1</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pPr>
                      <a:r>
                        <a:rPr lang="en-US" sz="2000" dirty="0" smtClean="0">
                          <a:latin typeface="Calibri"/>
                          <a:ea typeface="Calibri"/>
                          <a:cs typeface="B Mitra"/>
                        </a:rPr>
                        <a:t>1293</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r>
                        <a:rPr lang="en-US" dirty="0" smtClean="0"/>
                        <a:t>C</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r>
                        <a:rPr lang="en-US" dirty="0" smtClean="0"/>
                        <a:t>1</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64144">
                <a:tc>
                  <a:txBody>
                    <a:bodyPr/>
                    <a:lstStyle/>
                    <a:p>
                      <a:pPr algn="ctr" rtl="0">
                        <a:lnSpc>
                          <a:spcPct val="115000"/>
                        </a:lnSpc>
                        <a:spcAft>
                          <a:spcPts val="0"/>
                        </a:spcAft>
                      </a:pPr>
                      <a:r>
                        <a:rPr lang="en-US" sz="2000" dirty="0" smtClean="0">
                          <a:latin typeface="+mn-lt"/>
                          <a:ea typeface="Calibri"/>
                          <a:cs typeface="B Mitra"/>
                        </a:rPr>
                        <a:t>KWU - Germany</a:t>
                      </a:r>
                      <a:endParaRPr lang="en-US" sz="2000" dirty="0">
                        <a:latin typeface="+mn-lt"/>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pPr>
                      <a:r>
                        <a:rPr lang="en-US" sz="2000" dirty="0" smtClean="0">
                          <a:latin typeface="+mn-lt"/>
                          <a:ea typeface="Calibri"/>
                          <a:cs typeface="B Mitra"/>
                        </a:rPr>
                        <a:t>Bushehr</a:t>
                      </a:r>
                      <a:r>
                        <a:rPr lang="en-US" sz="2000" baseline="0" dirty="0" smtClean="0">
                          <a:latin typeface="+mn-lt"/>
                          <a:ea typeface="Calibri"/>
                          <a:cs typeface="B Mitra"/>
                        </a:rPr>
                        <a:t> NPP-2</a:t>
                      </a:r>
                      <a:endParaRPr lang="en-US" sz="2000" dirty="0">
                        <a:latin typeface="+mn-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lnSpc>
                          <a:spcPct val="115000"/>
                        </a:lnSpc>
                        <a:spcAft>
                          <a:spcPts val="0"/>
                        </a:spcAft>
                      </a:pPr>
                      <a:r>
                        <a:rPr lang="en-US" sz="2000" dirty="0" smtClean="0">
                          <a:latin typeface="Calibri"/>
                          <a:ea typeface="Calibri"/>
                          <a:cs typeface="B Mitra"/>
                        </a:rPr>
                        <a:t>1293</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r>
                        <a:rPr lang="en-US" dirty="0" smtClean="0"/>
                        <a:t>C</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rtl="0"/>
                      <a:r>
                        <a:rPr lang="en-US" dirty="0" smtClean="0"/>
                        <a:t>2</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64144">
                <a:tc>
                  <a:txBody>
                    <a:bodyPr/>
                    <a:lstStyle/>
                    <a:p>
                      <a:pPr algn="ctr" rtl="0">
                        <a:lnSpc>
                          <a:spcPct val="115000"/>
                        </a:lnSpc>
                        <a:spcAft>
                          <a:spcPts val="0"/>
                        </a:spcAft>
                      </a:pPr>
                      <a:r>
                        <a:rPr lang="en-US" sz="2000" dirty="0" smtClean="0">
                          <a:latin typeface="Calibri"/>
                          <a:ea typeface="Calibri"/>
                          <a:cs typeface="B Mitra"/>
                        </a:rPr>
                        <a:t>Framatom - France</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lnSpc>
                          <a:spcPct val="115000"/>
                        </a:lnSpc>
                        <a:spcAft>
                          <a:spcPts val="0"/>
                        </a:spcAft>
                      </a:pPr>
                      <a:r>
                        <a:rPr lang="en-US" sz="2000" dirty="0" smtClean="0">
                          <a:latin typeface="Calibri"/>
                          <a:ea typeface="Calibri"/>
                          <a:cs typeface="B Mitra"/>
                        </a:rPr>
                        <a:t>Karon NPP-1</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lnSpc>
                          <a:spcPct val="115000"/>
                        </a:lnSpc>
                        <a:spcAft>
                          <a:spcPts val="0"/>
                        </a:spcAft>
                      </a:pPr>
                      <a:r>
                        <a:rPr lang="en-US" sz="2000" dirty="0" smtClean="0">
                          <a:latin typeface="Calibri"/>
                          <a:ea typeface="Calibri"/>
                          <a:cs typeface="B Mitra"/>
                        </a:rPr>
                        <a:t>953</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r>
                        <a:rPr lang="en-US" dirty="0" smtClean="0"/>
                        <a:t>C</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r>
                        <a:rPr lang="en-US" dirty="0" smtClean="0"/>
                        <a:t>3</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64144">
                <a:tc>
                  <a:txBody>
                    <a:bodyPr/>
                    <a:lstStyle/>
                    <a:p>
                      <a:pPr algn="ctr" rtl="0">
                        <a:lnSpc>
                          <a:spcPct val="115000"/>
                        </a:lnSpc>
                        <a:spcAft>
                          <a:spcPts val="0"/>
                        </a:spcAft>
                      </a:pPr>
                      <a:r>
                        <a:rPr lang="en-US" sz="2000" dirty="0" smtClean="0">
                          <a:latin typeface="+mn-lt"/>
                          <a:ea typeface="Calibri"/>
                          <a:cs typeface="B Mitra"/>
                        </a:rPr>
                        <a:t>Framatom - France</a:t>
                      </a:r>
                      <a:endParaRPr lang="en-US" sz="2000" dirty="0">
                        <a:latin typeface="+mn-lt"/>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lnSpc>
                          <a:spcPct val="115000"/>
                        </a:lnSpc>
                        <a:spcAft>
                          <a:spcPts val="0"/>
                        </a:spcAft>
                      </a:pPr>
                      <a:r>
                        <a:rPr lang="en-US" sz="2000" dirty="0" smtClean="0">
                          <a:latin typeface="+mn-lt"/>
                          <a:ea typeface="Calibri"/>
                          <a:cs typeface="B Mitra"/>
                        </a:rPr>
                        <a:t>Karon NPP-2</a:t>
                      </a:r>
                      <a:endParaRPr lang="en-US" sz="2000" dirty="0">
                        <a:latin typeface="+mn-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lnSpc>
                          <a:spcPct val="115000"/>
                        </a:lnSpc>
                        <a:spcAft>
                          <a:spcPts val="0"/>
                        </a:spcAft>
                      </a:pPr>
                      <a:r>
                        <a:rPr lang="en-US" sz="2000" dirty="0" smtClean="0">
                          <a:latin typeface="Calibri"/>
                          <a:ea typeface="Calibri"/>
                          <a:cs typeface="B Mitra"/>
                        </a:rPr>
                        <a:t>853</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r>
                        <a:rPr lang="en-US" dirty="0" smtClean="0"/>
                        <a:t>C</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a:r>
                        <a:rPr lang="en-US" dirty="0" smtClean="0"/>
                        <a:t>4</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64144">
                <a:tc>
                  <a:txBody>
                    <a:bodyPr/>
                    <a:lstStyle/>
                    <a:p>
                      <a:pPr algn="ctr" rtl="0">
                        <a:lnSpc>
                          <a:spcPct val="115000"/>
                        </a:lnSpc>
                        <a:spcAft>
                          <a:spcPts val="0"/>
                        </a:spcAft>
                      </a:pPr>
                      <a:r>
                        <a:rPr lang="en-US" sz="2000" dirty="0" smtClean="0">
                          <a:latin typeface="Calibri"/>
                          <a:ea typeface="Calibri"/>
                          <a:cs typeface="B Mitra"/>
                        </a:rPr>
                        <a:t>KWU - Germany</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c>
                  <a:txBody>
                    <a:bodyPr/>
                    <a:lstStyle/>
                    <a:p>
                      <a:pPr algn="ctr" rtl="0">
                        <a:lnSpc>
                          <a:spcPct val="115000"/>
                        </a:lnSpc>
                        <a:spcAft>
                          <a:spcPts val="0"/>
                        </a:spcAft>
                      </a:pPr>
                      <a:r>
                        <a:rPr lang="en-US" sz="2000" dirty="0" smtClean="0">
                          <a:latin typeface="Calibri"/>
                          <a:ea typeface="Calibri"/>
                          <a:cs typeface="B Mitra"/>
                        </a:rPr>
                        <a:t>Esfahan NPP-1</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c>
                  <a:txBody>
                    <a:bodyPr/>
                    <a:lstStyle/>
                    <a:p>
                      <a:pPr algn="ctr" rtl="0">
                        <a:lnSpc>
                          <a:spcPct val="115000"/>
                        </a:lnSpc>
                        <a:spcAft>
                          <a:spcPts val="0"/>
                        </a:spcAft>
                      </a:pPr>
                      <a:r>
                        <a:rPr lang="en-US" sz="2000" dirty="0" smtClean="0">
                          <a:latin typeface="Calibri"/>
                          <a:ea typeface="Calibri"/>
                          <a:cs typeface="B Mitra"/>
                        </a:rPr>
                        <a:t>1293</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c>
                  <a:txBody>
                    <a:bodyPr/>
                    <a:lstStyle/>
                    <a:p>
                      <a:pPr algn="ctr" rtl="0"/>
                      <a:r>
                        <a:rPr lang="en-US" dirty="0" smtClean="0"/>
                        <a:t>A</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c>
                  <a:txBody>
                    <a:bodyPr/>
                    <a:lstStyle/>
                    <a:p>
                      <a:pPr algn="ctr" rtl="0"/>
                      <a:r>
                        <a:rPr lang="en-US" dirty="0" smtClean="0"/>
                        <a:t>5</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r>
              <a:tr h="364144">
                <a:tc>
                  <a:txBody>
                    <a:bodyPr/>
                    <a:lstStyle/>
                    <a:p>
                      <a:pPr algn="ctr" rtl="0">
                        <a:lnSpc>
                          <a:spcPct val="115000"/>
                        </a:lnSpc>
                        <a:spcAft>
                          <a:spcPts val="0"/>
                        </a:spcAft>
                      </a:pPr>
                      <a:r>
                        <a:rPr lang="en-US" sz="2000" smtClean="0">
                          <a:latin typeface="Calibri"/>
                          <a:ea typeface="Calibri"/>
                          <a:cs typeface="B Mitra"/>
                        </a:rPr>
                        <a:t>KWU - Germany</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c>
                  <a:txBody>
                    <a:bodyPr/>
                    <a:lstStyle/>
                    <a:p>
                      <a:pPr algn="ctr" rtl="0">
                        <a:lnSpc>
                          <a:spcPct val="115000"/>
                        </a:lnSpc>
                        <a:spcAft>
                          <a:spcPts val="0"/>
                        </a:spcAft>
                      </a:pPr>
                      <a:r>
                        <a:rPr lang="en-US" sz="2000" dirty="0" smtClean="0">
                          <a:latin typeface="+mn-lt"/>
                          <a:ea typeface="Calibri"/>
                          <a:cs typeface="B Mitra"/>
                        </a:rPr>
                        <a:t>Esfahan NPP-2</a:t>
                      </a:r>
                      <a:endParaRPr lang="en-US" sz="2000" dirty="0">
                        <a:latin typeface="+mn-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c>
                  <a:txBody>
                    <a:bodyPr/>
                    <a:lstStyle/>
                    <a:p>
                      <a:pPr algn="ctr" rtl="0">
                        <a:lnSpc>
                          <a:spcPct val="115000"/>
                        </a:lnSpc>
                        <a:spcAft>
                          <a:spcPts val="0"/>
                        </a:spcAft>
                      </a:pPr>
                      <a:r>
                        <a:rPr lang="en-US" sz="2000" dirty="0" smtClean="0">
                          <a:latin typeface="Calibri"/>
                          <a:ea typeface="Calibri"/>
                          <a:cs typeface="B Mitra"/>
                        </a:rPr>
                        <a:t>1293</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c>
                  <a:txBody>
                    <a:bodyPr/>
                    <a:lstStyle/>
                    <a:p>
                      <a:pPr algn="ctr" rtl="0"/>
                      <a:r>
                        <a:rPr lang="en-US" dirty="0" smtClean="0"/>
                        <a:t>A</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c>
                  <a:txBody>
                    <a:bodyPr/>
                    <a:lstStyle/>
                    <a:p>
                      <a:pPr algn="ctr" rtl="0"/>
                      <a:r>
                        <a:rPr lang="en-US" dirty="0" smtClean="0"/>
                        <a:t>6</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DFF"/>
                    </a:solidFill>
                  </a:tcPr>
                </a:tc>
              </a:tr>
              <a:tr h="364144">
                <a:tc>
                  <a:txBody>
                    <a:bodyPr/>
                    <a:lstStyle/>
                    <a:p>
                      <a:pPr algn="ctr" rtl="0">
                        <a:lnSpc>
                          <a:spcPct val="115000"/>
                        </a:lnSpc>
                        <a:spcAft>
                          <a:spcPts val="0"/>
                        </a:spcAft>
                      </a:pPr>
                      <a:r>
                        <a:rPr lang="en-US" sz="2000" dirty="0" smtClean="0">
                          <a:latin typeface="Calibri"/>
                          <a:ea typeface="Calibri"/>
                          <a:cs typeface="B Mitra"/>
                        </a:rPr>
                        <a:t>KWU - Germany</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rtl="0">
                        <a:lnSpc>
                          <a:spcPct val="115000"/>
                        </a:lnSpc>
                        <a:spcAft>
                          <a:spcPts val="0"/>
                        </a:spcAft>
                      </a:pPr>
                      <a:r>
                        <a:rPr lang="en-US" sz="2000" dirty="0" smtClean="0">
                          <a:latin typeface="Calibri"/>
                          <a:ea typeface="Calibri"/>
                          <a:cs typeface="B Mitra"/>
                        </a:rPr>
                        <a:t>Saveh NPP-1</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rtl="0">
                        <a:lnSpc>
                          <a:spcPct val="115000"/>
                        </a:lnSpc>
                        <a:spcAft>
                          <a:spcPts val="0"/>
                        </a:spcAft>
                      </a:pPr>
                      <a:r>
                        <a:rPr lang="en-US" sz="2000" dirty="0" smtClean="0">
                          <a:latin typeface="Calibri"/>
                          <a:ea typeface="Calibri"/>
                          <a:cs typeface="B Mitra"/>
                        </a:rPr>
                        <a:t>1293</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rtl="0"/>
                      <a:r>
                        <a:rPr lang="en-US" dirty="0" smtClean="0"/>
                        <a:t>A</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rtl="0"/>
                      <a:r>
                        <a:rPr lang="en-US" dirty="0" smtClean="0"/>
                        <a:t>7</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364144">
                <a:tc>
                  <a:txBody>
                    <a:bodyPr/>
                    <a:lstStyle/>
                    <a:p>
                      <a:pPr algn="ctr" rtl="0">
                        <a:lnSpc>
                          <a:spcPct val="115000"/>
                        </a:lnSpc>
                        <a:spcAft>
                          <a:spcPts val="0"/>
                        </a:spcAft>
                      </a:pPr>
                      <a:r>
                        <a:rPr lang="en-US" sz="2000" dirty="0" smtClean="0">
                          <a:latin typeface="Calibri"/>
                          <a:ea typeface="Calibri"/>
                          <a:cs typeface="B Mitra"/>
                        </a:rPr>
                        <a:t>KWU - Germany</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rtl="0">
                        <a:lnSpc>
                          <a:spcPct val="115000"/>
                        </a:lnSpc>
                        <a:spcAft>
                          <a:spcPts val="0"/>
                        </a:spcAft>
                      </a:pPr>
                      <a:r>
                        <a:rPr lang="en-US" sz="2000" dirty="0" smtClean="0">
                          <a:latin typeface="+mn-lt"/>
                          <a:ea typeface="Calibri"/>
                          <a:cs typeface="B Mitra"/>
                        </a:rPr>
                        <a:t>Saveh NPP-2</a:t>
                      </a:r>
                      <a:endParaRPr lang="en-US" sz="2000" dirty="0">
                        <a:latin typeface="+mn-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rtl="0">
                        <a:lnSpc>
                          <a:spcPct val="115000"/>
                        </a:lnSpc>
                        <a:spcAft>
                          <a:spcPts val="0"/>
                        </a:spcAft>
                      </a:pPr>
                      <a:r>
                        <a:rPr lang="en-US" sz="2000" dirty="0" smtClean="0">
                          <a:latin typeface="Calibri"/>
                          <a:ea typeface="Calibri"/>
                          <a:cs typeface="B Mitra"/>
                        </a:rPr>
                        <a:t>1293</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rtl="0"/>
                      <a:r>
                        <a:rPr lang="en-US" dirty="0" smtClean="0"/>
                        <a:t>A</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rtl="0"/>
                      <a:r>
                        <a:rPr lang="en-US" dirty="0" smtClean="0"/>
                        <a:t>8</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364144">
                <a:tc>
                  <a:txBody>
                    <a:bodyPr/>
                    <a:lstStyle/>
                    <a:p>
                      <a:pPr algn="ctr" rtl="0">
                        <a:lnSpc>
                          <a:spcPct val="115000"/>
                        </a:lnSpc>
                        <a:spcAft>
                          <a:spcPts val="0"/>
                        </a:spcAft>
                      </a:pPr>
                      <a:r>
                        <a:rPr lang="en-US" sz="2000" dirty="0" smtClean="0">
                          <a:latin typeface="Calibri"/>
                          <a:ea typeface="Calibri"/>
                          <a:cs typeface="B Mitra"/>
                        </a:rPr>
                        <a:t>BBC - Germany</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a:lnSpc>
                          <a:spcPct val="115000"/>
                        </a:lnSpc>
                        <a:spcAft>
                          <a:spcPts val="0"/>
                        </a:spcAft>
                      </a:pPr>
                      <a:r>
                        <a:rPr lang="en-US" sz="2000" dirty="0" smtClean="0">
                          <a:latin typeface="Calibri"/>
                          <a:ea typeface="Calibri"/>
                          <a:cs typeface="B Mitra"/>
                        </a:rPr>
                        <a:t>Azerbaijan NPP-1</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a:lnSpc>
                          <a:spcPct val="115000"/>
                        </a:lnSpc>
                        <a:spcAft>
                          <a:spcPts val="0"/>
                        </a:spcAft>
                      </a:pPr>
                      <a:r>
                        <a:rPr lang="en-US" sz="2000" dirty="0" smtClean="0">
                          <a:latin typeface="Calibri"/>
                          <a:ea typeface="Calibri"/>
                          <a:cs typeface="B Mitra"/>
                        </a:rPr>
                        <a:t>1300</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a:r>
                        <a:rPr lang="en-US" dirty="0" smtClean="0"/>
                        <a:t>A</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a:r>
                        <a:rPr lang="en-US" dirty="0" smtClean="0"/>
                        <a:t>9</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r>
              <a:tr h="364144">
                <a:tc>
                  <a:txBody>
                    <a:bodyPr/>
                    <a:lstStyle/>
                    <a:p>
                      <a:pPr algn="ctr" rtl="0">
                        <a:lnSpc>
                          <a:spcPct val="115000"/>
                        </a:lnSpc>
                        <a:spcAft>
                          <a:spcPts val="0"/>
                        </a:spcAft>
                      </a:pPr>
                      <a:r>
                        <a:rPr lang="en-US" sz="2000" dirty="0" smtClean="0">
                          <a:latin typeface="Calibri"/>
                          <a:ea typeface="Calibri"/>
                          <a:cs typeface="B Mitra"/>
                        </a:rPr>
                        <a:t>BBC - Germany</a:t>
                      </a:r>
                      <a:endParaRPr lang="en-US" sz="2000" dirty="0">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FF"/>
                    </a:solidFill>
                  </a:tcPr>
                </a:tc>
                <a:tc>
                  <a:txBody>
                    <a:bodyPr/>
                    <a:lstStyle/>
                    <a:p>
                      <a:pPr algn="ctr" rtl="0">
                        <a:lnSpc>
                          <a:spcPct val="115000"/>
                        </a:lnSpc>
                        <a:spcAft>
                          <a:spcPts val="0"/>
                        </a:spcAft>
                      </a:pPr>
                      <a:r>
                        <a:rPr lang="en-US" sz="2000" dirty="0" smtClean="0">
                          <a:latin typeface="+mn-lt"/>
                          <a:ea typeface="Calibri"/>
                          <a:cs typeface="B Mitra"/>
                        </a:rPr>
                        <a:t>Azerbaijan NPP-2</a:t>
                      </a:r>
                      <a:endParaRPr lang="en-US" sz="2000" dirty="0">
                        <a:latin typeface="+mn-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FF"/>
                    </a:solidFill>
                  </a:tcPr>
                </a:tc>
                <a:tc>
                  <a:txBody>
                    <a:bodyPr/>
                    <a:lstStyle/>
                    <a:p>
                      <a:pPr algn="ctr" rtl="0">
                        <a:lnSpc>
                          <a:spcPct val="115000"/>
                        </a:lnSpc>
                        <a:spcAft>
                          <a:spcPts val="0"/>
                        </a:spcAft>
                      </a:pPr>
                      <a:r>
                        <a:rPr lang="en-US" sz="2000" dirty="0" smtClean="0">
                          <a:latin typeface="Calibri"/>
                          <a:ea typeface="Calibri"/>
                          <a:cs typeface="B Mitra"/>
                        </a:rPr>
                        <a:t>1300</a:t>
                      </a:r>
                      <a:endParaRPr lang="en-US" sz="20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FF"/>
                    </a:solidFill>
                  </a:tcPr>
                </a:tc>
                <a:tc>
                  <a:txBody>
                    <a:bodyPr/>
                    <a:lstStyle/>
                    <a:p>
                      <a:pPr algn="ctr" rtl="0"/>
                      <a:r>
                        <a:rPr lang="en-US" dirty="0" smtClean="0"/>
                        <a:t>A</a:t>
                      </a:r>
                      <a:endParaRPr lang="fa-IR"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FF"/>
                    </a:solidFill>
                  </a:tcPr>
                </a:tc>
                <a:tc>
                  <a:txBody>
                    <a:bodyPr/>
                    <a:lstStyle/>
                    <a:p>
                      <a:pPr algn="ctr" rtl="0"/>
                      <a:r>
                        <a:rPr lang="en-US" dirty="0" smtClean="0"/>
                        <a:t>10</a:t>
                      </a:r>
                      <a:endParaRPr lang="fa-IR" dirty="0"/>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FF"/>
                    </a:solidFill>
                  </a:tcPr>
                </a:tc>
              </a:tr>
            </a:tbl>
          </a:graphicData>
        </a:graphic>
      </p:graphicFrame>
      <p:sp>
        <p:nvSpPr>
          <p:cNvPr id="5" name="Title 1"/>
          <p:cNvSpPr txBox="1">
            <a:spLocks/>
          </p:cNvSpPr>
          <p:nvPr/>
        </p:nvSpPr>
        <p:spPr>
          <a:xfrm>
            <a:off x="542956" y="1142984"/>
            <a:ext cx="8458200" cy="7762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fa-IR" sz="2000" b="1" i="0" u="none" strike="noStrike" kern="1200" cap="none" spc="0" normalizeH="0" baseline="0" noProof="0" dirty="0" smtClean="0">
                <a:ln>
                  <a:noFill/>
                </a:ln>
                <a:solidFill>
                  <a:schemeClr val="tx1"/>
                </a:solidFill>
                <a:effectLst/>
                <a:uLnTx/>
                <a:uFillTx/>
                <a:latin typeface="+mj-lt"/>
                <a:ea typeface="+mj-ea"/>
              </a:rPr>
              <a:t>‍</a:t>
            </a:r>
            <a:r>
              <a:rPr kumimoji="0" lang="en-US" sz="2000" b="1" i="0" u="none" strike="noStrike" kern="1200" cap="none" spc="0" normalizeH="0" baseline="0" noProof="0" dirty="0" smtClean="0">
                <a:ln>
                  <a:noFill/>
                </a:ln>
                <a:solidFill>
                  <a:schemeClr val="tx1"/>
                </a:solidFill>
                <a:effectLst/>
                <a:uLnTx/>
                <a:uFillTx/>
                <a:latin typeface="+mj-lt"/>
                <a:ea typeface="+mj-ea"/>
              </a:rPr>
              <a:t>Contracts</a:t>
            </a:r>
            <a:r>
              <a:rPr kumimoji="0" lang="en-US" sz="2000" b="1" i="0" u="none" strike="noStrike" kern="1200" cap="none" spc="0" normalizeH="0" noProof="0" dirty="0" smtClean="0">
                <a:ln>
                  <a:noFill/>
                </a:ln>
                <a:solidFill>
                  <a:schemeClr val="tx1"/>
                </a:solidFill>
                <a:effectLst/>
                <a:uLnTx/>
                <a:uFillTx/>
                <a:latin typeface="+mj-lt"/>
                <a:ea typeface="+mj-ea"/>
              </a:rPr>
              <a:t> and agreements between AEOI and Int. contractors to build NPP before the Islamic Revolution in IRAN</a:t>
            </a:r>
            <a:endParaRPr kumimoji="0" lang="fa-IR" sz="2000" b="1" i="0" u="none" strike="noStrike" kern="1200" cap="none" spc="0" normalizeH="0" baseline="0" noProof="0" dirty="0" smtClean="0">
              <a:ln>
                <a:noFill/>
              </a:ln>
              <a:solidFill>
                <a:schemeClr val="tx1"/>
              </a:solidFill>
              <a:effectLst/>
              <a:uLnTx/>
              <a:uFillTx/>
              <a:latin typeface="+mj-lt"/>
              <a:ea typeface="+mj-ea"/>
            </a:endParaRPr>
          </a:p>
        </p:txBody>
      </p:sp>
      <p:sp>
        <p:nvSpPr>
          <p:cNvPr id="6" name="Title 5"/>
          <p:cNvSpPr>
            <a:spLocks noGrp="1"/>
          </p:cNvSpPr>
          <p:nvPr>
            <p:ph type="title"/>
          </p:nvPr>
        </p:nvSpPr>
        <p:spPr>
          <a:xfrm>
            <a:off x="742952" y="274638"/>
            <a:ext cx="7472386" cy="1143000"/>
          </a:xfrm>
        </p:spPr>
        <p:txBody>
          <a:bodyPr/>
          <a:lstStyle/>
          <a:p>
            <a:r>
              <a:rPr lang="en-US" dirty="0" smtClean="0"/>
              <a:t>History of Energy Planning in IRAN</a:t>
            </a:r>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8229600" cy="1143000"/>
          </a:xfrm>
        </p:spPr>
        <p:txBody>
          <a:bodyPr/>
          <a:lstStyle/>
          <a:p>
            <a:r>
              <a:rPr lang="en-US" dirty="0" smtClean="0"/>
              <a:t>History of Energy Planning in IRAN</a:t>
            </a:r>
            <a:endParaRPr lang="fa-IR" dirty="0"/>
          </a:p>
        </p:txBody>
      </p:sp>
      <p:sp>
        <p:nvSpPr>
          <p:cNvPr id="3" name="Content Placeholder 2"/>
          <p:cNvSpPr>
            <a:spLocks noGrp="1"/>
          </p:cNvSpPr>
          <p:nvPr>
            <p:ph idx="1"/>
          </p:nvPr>
        </p:nvSpPr>
        <p:spPr>
          <a:xfrm>
            <a:off x="485804" y="1600201"/>
            <a:ext cx="8229600" cy="1971676"/>
          </a:xfrm>
        </p:spPr>
        <p:txBody>
          <a:bodyPr/>
          <a:lstStyle/>
          <a:p>
            <a:r>
              <a:rPr lang="en-US" sz="2800" b="1" dirty="0" smtClean="0"/>
              <a:t>Studies of SRI ( Stanford Research Institute)</a:t>
            </a:r>
          </a:p>
          <a:p>
            <a:pPr lvl="1"/>
            <a:r>
              <a:rPr lang="en-US" dirty="0" smtClean="0"/>
              <a:t>Planning period: 1975-1997</a:t>
            </a:r>
          </a:p>
          <a:p>
            <a:pPr lvl="1"/>
            <a:r>
              <a:rPr lang="en-US" dirty="0" smtClean="0"/>
              <a:t>Forecasting for electricity demand: 55000 MW</a:t>
            </a:r>
          </a:p>
          <a:p>
            <a:pPr lvl="1"/>
            <a:r>
              <a:rPr lang="en-US" dirty="0" smtClean="0"/>
              <a:t>Forecasting for nuclear power sharing: 9000 MW (%16)</a:t>
            </a:r>
          </a:p>
          <a:p>
            <a:pPr lvl="1">
              <a:buNone/>
            </a:pPr>
            <a:endParaRPr lang="en-US" dirty="0" smtClean="0"/>
          </a:p>
          <a:p>
            <a:pPr lvl="1"/>
            <a:endParaRPr lang="fa-IR" dirty="0"/>
          </a:p>
        </p:txBody>
      </p:sp>
      <p:sp>
        <p:nvSpPr>
          <p:cNvPr id="4" name="Slide Number Placeholder 3"/>
          <p:cNvSpPr>
            <a:spLocks noGrp="1"/>
          </p:cNvSpPr>
          <p:nvPr>
            <p:ph type="sldNum" sz="quarter" idx="12"/>
          </p:nvPr>
        </p:nvSpPr>
        <p:spPr/>
        <p:txBody>
          <a:bodyPr/>
          <a:lstStyle/>
          <a:p>
            <a:fld id="{B58184DB-16BA-486E-827C-F1559898FCBF}" type="slidenum">
              <a:rPr lang="fa-IR" smtClean="0"/>
              <a:pPr/>
              <a:t>12</a:t>
            </a:fld>
            <a:endParaRPr lang="fa-IR"/>
          </a:p>
        </p:txBody>
      </p:sp>
      <p:sp>
        <p:nvSpPr>
          <p:cNvPr id="5" name="Content Placeholder 2"/>
          <p:cNvSpPr txBox="1">
            <a:spLocks/>
          </p:cNvSpPr>
          <p:nvPr/>
        </p:nvSpPr>
        <p:spPr>
          <a:xfrm>
            <a:off x="485804" y="3786190"/>
            <a:ext cx="8229600" cy="1971676"/>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
                <a:schemeClr val="tx1"/>
              </a:buClr>
              <a:buSzPct val="120000"/>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Studies of Sharif</a:t>
            </a:r>
            <a:r>
              <a:rPr kumimoji="0" lang="en-US" sz="2800" b="1" i="0" u="none" strike="noStrike" kern="1200" cap="none" spc="0" normalizeH="0" noProof="0" dirty="0" smtClean="0">
                <a:ln>
                  <a:noFill/>
                </a:ln>
                <a:solidFill>
                  <a:schemeClr val="tx1"/>
                </a:solidFill>
                <a:effectLst/>
                <a:uLnTx/>
                <a:uFillTx/>
                <a:latin typeface="+mn-lt"/>
                <a:ea typeface="+mn-ea"/>
                <a:cs typeface="+mn-cs"/>
              </a:rPr>
              <a:t> Sc.&amp;Tech university</a:t>
            </a:r>
          </a:p>
          <a:p>
            <a:pPr marL="742950" lvl="1" indent="-285750" algn="l" rtl="0">
              <a:spcBef>
                <a:spcPct val="20000"/>
              </a:spcBef>
              <a:buSzPct val="90000"/>
              <a:buFont typeface="Courier New" pitchFamily="49" charset="0"/>
              <a:buChar char="o"/>
            </a:pPr>
            <a:r>
              <a:rPr lang="en-US" sz="2400" dirty="0" smtClean="0"/>
              <a:t>Planning period : 1989-2021</a:t>
            </a:r>
          </a:p>
          <a:p>
            <a:pPr marL="742950" lvl="1" indent="-285750" algn="l" rtl="0">
              <a:spcBef>
                <a:spcPct val="20000"/>
              </a:spcBef>
              <a:buSzPct val="90000"/>
              <a:buFont typeface="Courier New" pitchFamily="49" charset="0"/>
              <a:buChar char="o"/>
            </a:pPr>
            <a:r>
              <a:rPr lang="en-US" sz="2400" dirty="0" smtClean="0"/>
              <a:t>Forecasting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 electricity demand: 52000 MW</a:t>
            </a:r>
          </a:p>
          <a:p>
            <a:pPr marL="742950" marR="0" lvl="1" indent="-285750" algn="l" defTabSz="914400" rtl="0" eaLnBrk="1" fontAlgn="auto" latinLnBrk="0" hangingPunct="1">
              <a:lnSpc>
                <a:spcPct val="100000"/>
              </a:lnSpc>
              <a:spcBef>
                <a:spcPct val="20000"/>
              </a:spcBef>
              <a:spcAft>
                <a:spcPts val="0"/>
              </a:spcAft>
              <a:buClrTx/>
              <a:buSzPct val="90000"/>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Forecasting for nuclear power sharing: 1160 MW (%21)</a:t>
            </a:r>
          </a:p>
          <a:p>
            <a:pPr marL="742950" marR="0" lvl="1" indent="-285750" algn="l" defTabSz="914400" rtl="0" eaLnBrk="1" fontAlgn="auto" latinLnBrk="0" hangingPunct="1">
              <a:lnSpc>
                <a:spcPct val="100000"/>
              </a:lnSpc>
              <a:spcBef>
                <a:spcPct val="20000"/>
              </a:spcBef>
              <a:spcAft>
                <a:spcPts val="0"/>
              </a:spcAft>
              <a:buClrTx/>
              <a:buSzPct val="90000"/>
              <a:buFont typeface="Courier New" pitchFamily="49"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Pct val="90000"/>
              <a:buFont typeface="Courier New" pitchFamily="49" charset="0"/>
              <a:buChar char="o"/>
              <a:tabLst/>
              <a:defRPr/>
            </a:pPr>
            <a:endParaRPr kumimoji="0" lang="fa-I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8229600" cy="1143000"/>
          </a:xfrm>
        </p:spPr>
        <p:txBody>
          <a:bodyPr/>
          <a:lstStyle/>
          <a:p>
            <a:r>
              <a:rPr lang="en-US" dirty="0" smtClean="0"/>
              <a:t>History of Energy Planning in IRAN</a:t>
            </a:r>
            <a:endParaRPr lang="fa-IR" dirty="0"/>
          </a:p>
        </p:txBody>
      </p:sp>
      <p:sp>
        <p:nvSpPr>
          <p:cNvPr id="3" name="Content Placeholder 2"/>
          <p:cNvSpPr>
            <a:spLocks noGrp="1"/>
          </p:cNvSpPr>
          <p:nvPr>
            <p:ph idx="1"/>
          </p:nvPr>
        </p:nvSpPr>
        <p:spPr>
          <a:xfrm>
            <a:off x="500034" y="1643050"/>
            <a:ext cx="8229600" cy="1785950"/>
          </a:xfrm>
        </p:spPr>
        <p:txBody>
          <a:bodyPr>
            <a:normAutofit fontScale="62500" lnSpcReduction="20000"/>
          </a:bodyPr>
          <a:lstStyle/>
          <a:p>
            <a:pPr>
              <a:lnSpc>
                <a:spcPct val="120000"/>
              </a:lnSpc>
            </a:pPr>
            <a:r>
              <a:rPr lang="en-US" sz="4000" b="1" dirty="0" smtClean="0"/>
              <a:t>Studies of AEOI and the council of Nuclear Energy of Iran </a:t>
            </a:r>
          </a:p>
          <a:p>
            <a:pPr lvl="1">
              <a:lnSpc>
                <a:spcPct val="120000"/>
              </a:lnSpc>
            </a:pPr>
            <a:r>
              <a:rPr lang="en-US" sz="3800" dirty="0" smtClean="0"/>
              <a:t>Planning period: 2001-2021</a:t>
            </a:r>
          </a:p>
          <a:p>
            <a:pPr lvl="1">
              <a:lnSpc>
                <a:spcPct val="120000"/>
              </a:lnSpc>
            </a:pPr>
            <a:r>
              <a:rPr lang="en-US" sz="3800" dirty="0" smtClean="0"/>
              <a:t>Forecasting for electricity demand: 47000-60000 MW</a:t>
            </a:r>
          </a:p>
          <a:p>
            <a:pPr lvl="1">
              <a:lnSpc>
                <a:spcPct val="120000"/>
              </a:lnSpc>
            </a:pPr>
            <a:r>
              <a:rPr lang="en-US" sz="3200" dirty="0" smtClean="0"/>
              <a:t>Forecasting for nuclear power sharing: 4000-1000MW (%6-%13)</a:t>
            </a:r>
          </a:p>
        </p:txBody>
      </p:sp>
      <p:sp>
        <p:nvSpPr>
          <p:cNvPr id="4" name="Slide Number Placeholder 3"/>
          <p:cNvSpPr>
            <a:spLocks noGrp="1"/>
          </p:cNvSpPr>
          <p:nvPr>
            <p:ph type="sldNum" sz="quarter" idx="12"/>
          </p:nvPr>
        </p:nvSpPr>
        <p:spPr/>
        <p:txBody>
          <a:bodyPr/>
          <a:lstStyle/>
          <a:p>
            <a:fld id="{B58184DB-16BA-486E-827C-F1559898FCBF}" type="slidenum">
              <a:rPr lang="fa-IR" smtClean="0"/>
              <a:pPr/>
              <a:t>13</a:t>
            </a:fld>
            <a:endParaRPr lang="fa-IR"/>
          </a:p>
        </p:txBody>
      </p:sp>
      <p:sp>
        <p:nvSpPr>
          <p:cNvPr id="5" name="Content Placeholder 2"/>
          <p:cNvSpPr txBox="1">
            <a:spLocks/>
          </p:cNvSpPr>
          <p:nvPr/>
        </p:nvSpPr>
        <p:spPr>
          <a:xfrm>
            <a:off x="428596" y="3857628"/>
            <a:ext cx="8229600" cy="1971676"/>
          </a:xfrm>
          <a:prstGeom prst="rect">
            <a:avLst/>
          </a:prstGeom>
        </p:spPr>
        <p:txBody>
          <a:bodyPr vert="horz" lIns="91440" tIns="45720" rIns="91440" bIns="45720" rtlCol="1">
            <a:normAutofit/>
          </a:bodyPr>
          <a:lstStyle/>
          <a:p>
            <a:pPr marL="342900" lvl="0" indent="-342900" algn="l" rtl="0">
              <a:spcBef>
                <a:spcPct val="20000"/>
              </a:spcBef>
              <a:buClr>
                <a:schemeClr val="tx1"/>
              </a:buClr>
              <a:buSzPct val="120000"/>
              <a:buFont typeface="Arial" pitchFamily="34" charset="0"/>
              <a:buChar cha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Studies of Power Ministry</a:t>
            </a: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lang="en-US" sz="2400" b="1" dirty="0" smtClean="0"/>
              <a:t>Research </a:t>
            </a:r>
            <a:r>
              <a:rPr kumimoji="0" lang="en-US" sz="2400" b="1" i="0" u="none" strike="noStrike" kern="1200" cap="none" spc="0" normalizeH="0" noProof="0" dirty="0" smtClean="0">
                <a:ln>
                  <a:noFill/>
                </a:ln>
                <a:solidFill>
                  <a:schemeClr val="tx1"/>
                </a:solidFill>
                <a:effectLst/>
                <a:uLnTx/>
                <a:uFillTx/>
                <a:latin typeface="+mn-lt"/>
                <a:ea typeface="+mn-ea"/>
                <a:cs typeface="+mn-cs"/>
              </a:rPr>
              <a:t>Institute</a:t>
            </a:r>
          </a:p>
          <a:p>
            <a:pPr marL="742950" lvl="1" indent="-285750" algn="l" rtl="0">
              <a:spcBef>
                <a:spcPct val="20000"/>
              </a:spcBef>
              <a:buSzPct val="90000"/>
              <a:buFont typeface="Courier New" pitchFamily="49" charset="0"/>
              <a:buChar char="o"/>
            </a:pPr>
            <a:r>
              <a:rPr lang="en-US" sz="2400" dirty="0" smtClean="0"/>
              <a:t>Planning period : 2006-2026</a:t>
            </a:r>
          </a:p>
          <a:p>
            <a:pPr marL="742950" lvl="1" indent="-285750" algn="l" rtl="0">
              <a:spcBef>
                <a:spcPct val="20000"/>
              </a:spcBef>
              <a:buSzPct val="90000"/>
              <a:buFont typeface="Courier New" pitchFamily="49" charset="0"/>
              <a:buChar char="o"/>
            </a:pPr>
            <a:r>
              <a:rPr lang="en-US" sz="2400" dirty="0" smtClean="0"/>
              <a:t>Forecasting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 electricity demand: 123000MW</a:t>
            </a:r>
          </a:p>
          <a:p>
            <a:pPr marL="742950" marR="0" lvl="1" indent="-285750" algn="l" defTabSz="914400" rtl="0" eaLnBrk="1" fontAlgn="auto" latinLnBrk="0" hangingPunct="1">
              <a:lnSpc>
                <a:spcPct val="100000"/>
              </a:lnSpc>
              <a:spcBef>
                <a:spcPct val="20000"/>
              </a:spcBef>
              <a:spcAft>
                <a:spcPts val="0"/>
              </a:spcAft>
              <a:buClrTx/>
              <a:buSzPct val="90000"/>
              <a:buFont typeface="Courier New" pitchFamily="49" charset="0"/>
              <a:buChar char="o"/>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Forecasting for nuclear power sharing: 15000MW (%12)</a:t>
            </a:r>
          </a:p>
          <a:p>
            <a:pPr marL="742950" marR="0" lvl="1" indent="-285750" algn="l" defTabSz="914400" rtl="0" eaLnBrk="1" fontAlgn="auto" latinLnBrk="0" hangingPunct="1">
              <a:lnSpc>
                <a:spcPct val="100000"/>
              </a:lnSpc>
              <a:spcBef>
                <a:spcPct val="20000"/>
              </a:spcBef>
              <a:spcAft>
                <a:spcPts val="0"/>
              </a:spcAft>
              <a:buClrTx/>
              <a:buSzPct val="90000"/>
              <a:buFont typeface="Courier New" pitchFamily="49"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Pct val="90000"/>
              <a:buFont typeface="Courier New" pitchFamily="49" charset="0"/>
              <a:buChar char="o"/>
              <a:tabLst/>
              <a:defRPr/>
            </a:pPr>
            <a:endParaRPr kumimoji="0" lang="fa-I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52"/>
            <a:ext cx="8229600" cy="1143000"/>
          </a:xfrm>
        </p:spPr>
        <p:txBody>
          <a:bodyPr>
            <a:normAutofit/>
          </a:bodyPr>
          <a:lstStyle/>
          <a:p>
            <a:pPr eaLnBrk="0" hangingPunct="0"/>
            <a:r>
              <a:rPr lang="en-US" sz="2200" b="1" dirty="0" smtClean="0">
                <a:solidFill>
                  <a:schemeClr val="tx2"/>
                </a:solidFill>
              </a:rPr>
              <a:t>Long-Term Planning  of IRAN for Electricity Production by </a:t>
            </a:r>
            <a:r>
              <a:rPr lang="fa-IR" sz="2200" b="1" dirty="0" smtClean="0">
                <a:solidFill>
                  <a:schemeClr val="tx2"/>
                </a:solidFill>
              </a:rPr>
              <a:t> </a:t>
            </a:r>
            <a:r>
              <a:rPr lang="en-US" sz="2200" b="1" dirty="0" smtClean="0">
                <a:solidFill>
                  <a:schemeClr val="tx2"/>
                </a:solidFill>
              </a:rPr>
              <a:t>Nuclear Power ~2030 </a:t>
            </a:r>
            <a:endParaRPr lang="fa-IR" sz="2200" dirty="0"/>
          </a:p>
        </p:txBody>
      </p:sp>
      <p:sp>
        <p:nvSpPr>
          <p:cNvPr id="5" name="Text Box 18"/>
          <p:cNvSpPr txBox="1">
            <a:spLocks noChangeArrowheads="1"/>
          </p:cNvSpPr>
          <p:nvPr/>
        </p:nvSpPr>
        <p:spPr bwMode="auto">
          <a:xfrm>
            <a:off x="500034" y="1500174"/>
            <a:ext cx="8137524" cy="5312223"/>
          </a:xfrm>
          <a:prstGeom prst="rect">
            <a:avLst/>
          </a:prstGeom>
          <a:noFill/>
          <a:ln w="12700" cap="sq" algn="ctr">
            <a:noFill/>
            <a:miter lim="800000"/>
            <a:headEnd type="none" w="sm" len="sm"/>
            <a:tailEnd type="none" w="sm" len="sm"/>
          </a:ln>
          <a:effectLst/>
        </p:spPr>
        <p:txBody>
          <a:bodyPr wrap="square">
            <a:spAutoFit/>
          </a:bodyPr>
          <a:lstStyle/>
          <a:p>
            <a:pPr marL="441325" indent="-441325" algn="just" rtl="0" eaLnBrk="0" hangingPunct="0">
              <a:lnSpc>
                <a:spcPct val="80000"/>
              </a:lnSpc>
              <a:spcBef>
                <a:spcPts val="1200"/>
              </a:spcBef>
              <a:spcAft>
                <a:spcPct val="0"/>
              </a:spcAft>
              <a:buClr>
                <a:srgbClr val="800080"/>
              </a:buClr>
              <a:buFont typeface="Wingdings" pitchFamily="2" charset="2"/>
              <a:buChar char="q"/>
              <a:defRPr/>
            </a:pPr>
            <a:r>
              <a:rPr lang="en-US" sz="2200" b="1" dirty="0" smtClean="0">
                <a:effectLst>
                  <a:outerShdw blurRad="38100" dist="38100" dir="2700000" algn="tl">
                    <a:srgbClr val="C0C0C0"/>
                  </a:outerShdw>
                </a:effectLst>
                <a:ea typeface="宋体" charset="-122"/>
              </a:rPr>
              <a:t>According to the supreme leader, </a:t>
            </a:r>
            <a:r>
              <a:rPr lang="en-US" sz="2200" b="1" dirty="0">
                <a:effectLst>
                  <a:outerShdw blurRad="38100" dist="38100" dir="2700000" algn="tl">
                    <a:srgbClr val="C0C0C0"/>
                  </a:outerShdw>
                </a:effectLst>
                <a:ea typeface="宋体" charset="-122"/>
              </a:rPr>
              <a:t>One of Iran's general policies, in energy section is related to nuclear energy: </a:t>
            </a:r>
            <a:r>
              <a:rPr lang="en-US" sz="2200" b="1" dirty="0" smtClean="0">
                <a:effectLst>
                  <a:outerShdw blurRad="38100" dist="38100" dir="2700000" algn="tl">
                    <a:srgbClr val="C0C0C0"/>
                  </a:outerShdw>
                </a:effectLst>
                <a:ea typeface="宋体" charset="-122"/>
              </a:rPr>
              <a:t>Efforts </a:t>
            </a:r>
            <a:r>
              <a:rPr lang="en-US" sz="2200" b="1" dirty="0">
                <a:effectLst>
                  <a:outerShdw blurRad="38100" dist="38100" dir="2700000" algn="tl">
                    <a:srgbClr val="C0C0C0"/>
                  </a:outerShdw>
                </a:effectLst>
                <a:ea typeface="宋体" charset="-122"/>
              </a:rPr>
              <a:t>to achieve nuclear science &amp; </a:t>
            </a:r>
            <a:r>
              <a:rPr lang="en-US" sz="2200" b="1" dirty="0" smtClean="0">
                <a:effectLst>
                  <a:outerShdw blurRad="38100" dist="38100" dir="2700000" algn="tl">
                    <a:srgbClr val="C0C0C0"/>
                  </a:outerShdw>
                </a:effectLst>
                <a:ea typeface="宋体" charset="-122"/>
              </a:rPr>
              <a:t>technology </a:t>
            </a:r>
            <a:r>
              <a:rPr lang="en-US" sz="2200" b="1" dirty="0">
                <a:effectLst>
                  <a:outerShdw blurRad="38100" dist="38100" dir="2700000" algn="tl">
                    <a:srgbClr val="C0C0C0"/>
                  </a:outerShdw>
                </a:effectLst>
                <a:ea typeface="宋体" charset="-122"/>
              </a:rPr>
              <a:t>and </a:t>
            </a:r>
            <a:r>
              <a:rPr lang="en-US" sz="2200" b="1" dirty="0" smtClean="0">
                <a:effectLst>
                  <a:outerShdw blurRad="38100" dist="38100" dir="2700000" algn="tl">
                    <a:srgbClr val="C0C0C0"/>
                  </a:outerShdw>
                </a:effectLst>
                <a:ea typeface="宋体" charset="-122"/>
              </a:rPr>
              <a:t>to construct </a:t>
            </a:r>
            <a:r>
              <a:rPr lang="en-US" sz="2200" b="1" dirty="0">
                <a:effectLst>
                  <a:outerShdw blurRad="38100" dist="38100" dir="2700000" algn="tl">
                    <a:srgbClr val="C0C0C0"/>
                  </a:outerShdw>
                </a:effectLst>
                <a:ea typeface="宋体" charset="-122"/>
              </a:rPr>
              <a:t>nuclear power plants </a:t>
            </a:r>
            <a:r>
              <a:rPr lang="en-US" sz="2200" b="1" dirty="0" smtClean="0">
                <a:effectLst>
                  <a:outerShdw blurRad="38100" dist="38100" dir="2700000" algn="tl">
                    <a:srgbClr val="C0C0C0"/>
                  </a:outerShdw>
                </a:effectLst>
                <a:ea typeface="宋体" charset="-122"/>
              </a:rPr>
              <a:t>for supplying </a:t>
            </a:r>
            <a:r>
              <a:rPr lang="en-US" sz="2200" b="1" dirty="0">
                <a:effectLst>
                  <a:outerShdw blurRad="38100" dist="38100" dir="2700000" algn="tl">
                    <a:srgbClr val="C0C0C0"/>
                  </a:outerShdw>
                </a:effectLst>
                <a:ea typeface="宋体" charset="-122"/>
              </a:rPr>
              <a:t>a part of Iran's energy and training fields </a:t>
            </a:r>
            <a:r>
              <a:rPr lang="en-US" sz="2200" b="1" dirty="0" smtClean="0">
                <a:effectLst>
                  <a:outerShdw blurRad="38100" dist="38100" dir="2700000" algn="tl">
                    <a:srgbClr val="C0C0C0"/>
                  </a:outerShdw>
                </a:effectLst>
                <a:ea typeface="宋体" charset="-122"/>
              </a:rPr>
              <a:t>are necessary </a:t>
            </a:r>
            <a:endParaRPr lang="en-US" sz="2200" b="1" dirty="0">
              <a:effectLst>
                <a:outerShdw blurRad="38100" dist="38100" dir="2700000" algn="tl">
                  <a:srgbClr val="C0C0C0"/>
                </a:outerShdw>
              </a:effectLst>
              <a:ea typeface="宋体" charset="-122"/>
            </a:endParaRPr>
          </a:p>
          <a:p>
            <a:pPr marL="441325" indent="-441325" algn="just" rtl="0" eaLnBrk="0" hangingPunct="0">
              <a:lnSpc>
                <a:spcPct val="80000"/>
              </a:lnSpc>
              <a:spcBef>
                <a:spcPts val="1200"/>
              </a:spcBef>
              <a:spcAft>
                <a:spcPct val="0"/>
              </a:spcAft>
              <a:buClr>
                <a:srgbClr val="800080"/>
              </a:buClr>
              <a:buFont typeface="Wingdings" pitchFamily="2" charset="2"/>
              <a:buChar char="q"/>
              <a:defRPr/>
            </a:pPr>
            <a:r>
              <a:rPr lang="en-US" sz="2200" b="1" dirty="0" smtClean="0">
                <a:effectLst>
                  <a:outerShdw blurRad="38100" dist="38100" dir="2700000" algn="tl">
                    <a:srgbClr val="C0C0C0"/>
                  </a:outerShdw>
                </a:effectLst>
                <a:ea typeface="宋体" charset="-122"/>
              </a:rPr>
              <a:t>The law </a:t>
            </a:r>
            <a:r>
              <a:rPr lang="en-US" sz="2200" b="1" dirty="0">
                <a:effectLst>
                  <a:outerShdw blurRad="38100" dist="38100" dir="2700000" algn="tl">
                    <a:srgbClr val="C0C0C0"/>
                  </a:outerShdw>
                </a:effectLst>
                <a:ea typeface="宋体" charset="-122"/>
              </a:rPr>
              <a:t>approved by </a:t>
            </a:r>
            <a:r>
              <a:rPr lang="en-US" sz="2200" b="1" dirty="0" smtClean="0">
                <a:effectLst>
                  <a:outerShdw blurRad="38100" dist="38100" dir="2700000" algn="tl">
                    <a:srgbClr val="C0C0C0"/>
                  </a:outerShdw>
                </a:effectLst>
                <a:ea typeface="宋体" charset="-122"/>
              </a:rPr>
              <a:t>the Iran </a:t>
            </a:r>
            <a:r>
              <a:rPr lang="en-US" sz="2200" b="1" dirty="0">
                <a:effectLst>
                  <a:outerShdw blurRad="38100" dist="38100" dir="2700000" algn="tl">
                    <a:srgbClr val="C0C0C0"/>
                  </a:outerShdw>
                </a:effectLst>
                <a:ea typeface="宋体" charset="-122"/>
              </a:rPr>
              <a:t>Parliament stipulates: The </a:t>
            </a:r>
            <a:r>
              <a:rPr lang="en-US" sz="2200" b="1" dirty="0" smtClean="0">
                <a:effectLst>
                  <a:outerShdw blurRad="38100" dist="38100" dir="2700000" algn="tl">
                    <a:srgbClr val="C0C0C0"/>
                  </a:outerShdw>
                </a:effectLst>
                <a:ea typeface="宋体" charset="-122"/>
              </a:rPr>
              <a:t>government </a:t>
            </a:r>
            <a:r>
              <a:rPr lang="en-US" sz="2200" b="1" dirty="0">
                <a:effectLst>
                  <a:outerShdw blurRad="38100" dist="38100" dir="2700000" algn="tl">
                    <a:srgbClr val="C0C0C0"/>
                  </a:outerShdw>
                </a:effectLst>
                <a:ea typeface="宋体" charset="-122"/>
              </a:rPr>
              <a:t>has to do necessary measures to supply   country with peaceful nuclear technology such as </a:t>
            </a:r>
            <a:r>
              <a:rPr lang="en-US" sz="2200" b="1" dirty="0" smtClean="0">
                <a:effectLst>
                  <a:outerShdw blurRad="38100" dist="38100" dir="2700000" algn="tl">
                    <a:srgbClr val="C0C0C0"/>
                  </a:outerShdw>
                </a:effectLst>
                <a:ea typeface="宋体" charset="-122"/>
              </a:rPr>
              <a:t>to establish fuel </a:t>
            </a:r>
            <a:r>
              <a:rPr lang="en-US" sz="2200" b="1" dirty="0">
                <a:effectLst>
                  <a:outerShdw blurRad="38100" dist="38100" dir="2700000" algn="tl">
                    <a:srgbClr val="C0C0C0"/>
                  </a:outerShdw>
                </a:effectLst>
                <a:ea typeface="宋体" charset="-122"/>
              </a:rPr>
              <a:t>cycle to generate 20000  MW electricity </a:t>
            </a:r>
            <a:endParaRPr lang="en-US" sz="2200" b="1" dirty="0" smtClean="0">
              <a:effectLst>
                <a:outerShdw blurRad="38100" dist="38100" dir="2700000" algn="tl">
                  <a:srgbClr val="C0C0C0"/>
                </a:outerShdw>
              </a:effectLst>
              <a:ea typeface="宋体" charset="-122"/>
            </a:endParaRPr>
          </a:p>
          <a:p>
            <a:pPr marL="441325" indent="-441325" algn="just" rtl="0" eaLnBrk="0" hangingPunct="0">
              <a:lnSpc>
                <a:spcPct val="80000"/>
              </a:lnSpc>
              <a:spcBef>
                <a:spcPts val="1200"/>
              </a:spcBef>
              <a:spcAft>
                <a:spcPct val="0"/>
              </a:spcAft>
              <a:buClr>
                <a:srgbClr val="800080"/>
              </a:buClr>
              <a:buFont typeface="Wingdings" pitchFamily="2" charset="2"/>
              <a:buChar char="q"/>
              <a:defRPr/>
            </a:pPr>
            <a:r>
              <a:rPr lang="en-US" sz="2200" b="1" dirty="0" smtClean="0">
                <a:effectLst>
                  <a:outerShdw blurRad="38100" dist="38100" dir="2700000" algn="tl">
                    <a:srgbClr val="C0C0C0"/>
                  </a:outerShdw>
                </a:effectLst>
                <a:ea typeface="宋体" charset="-122"/>
              </a:rPr>
              <a:t>Iran's Atomic Energy Council approved : Construction of nuclear power plants for generating power is one of Iran government's principal goals and policies </a:t>
            </a:r>
          </a:p>
          <a:p>
            <a:pPr marL="441325" indent="-441325" algn="just" rtl="0" eaLnBrk="0" hangingPunct="0">
              <a:lnSpc>
                <a:spcPct val="80000"/>
              </a:lnSpc>
              <a:spcBef>
                <a:spcPts val="1200"/>
              </a:spcBef>
              <a:spcAft>
                <a:spcPct val="0"/>
              </a:spcAft>
              <a:buClr>
                <a:srgbClr val="800080"/>
              </a:buClr>
              <a:buFont typeface="Wingdings" pitchFamily="2" charset="2"/>
              <a:buChar char="q"/>
              <a:defRPr/>
            </a:pPr>
            <a:r>
              <a:rPr lang="en-US" sz="2200" b="1" dirty="0" smtClean="0">
                <a:effectLst>
                  <a:outerShdw blurRad="38100" dist="38100" dir="2700000" algn="tl">
                    <a:srgbClr val="C0C0C0"/>
                  </a:outerShdw>
                </a:effectLst>
                <a:ea typeface="宋体" charset="-122"/>
              </a:rPr>
              <a:t>The council of Nuclear Energy </a:t>
            </a:r>
            <a:r>
              <a:rPr lang="en-US" sz="2200" b="1" dirty="0" smtClean="0">
                <a:solidFill>
                  <a:srgbClr val="000099"/>
                </a:solidFill>
                <a:effectLst>
                  <a:outerShdw blurRad="38100" dist="38100" dir="2700000" algn="tl">
                    <a:srgbClr val="C0C0C0"/>
                  </a:outerShdw>
                </a:effectLst>
                <a:ea typeface="宋体" charset="-122"/>
              </a:rPr>
              <a:t>of Iran has decided that the Iranian nuclear power generation capacity reach 7000 MW by the year 2021,</a:t>
            </a:r>
          </a:p>
          <a:p>
            <a:pPr marL="441325" lvl="1" indent="-441325" algn="just" rtl="0" eaLnBrk="0" hangingPunct="0">
              <a:lnSpc>
                <a:spcPct val="80000"/>
              </a:lnSpc>
              <a:spcBef>
                <a:spcPts val="1200"/>
              </a:spcBef>
              <a:spcAft>
                <a:spcPct val="0"/>
              </a:spcAft>
              <a:buClr>
                <a:srgbClr val="800080"/>
              </a:buClr>
              <a:buFont typeface="Wingdings" pitchFamily="2" charset="2"/>
              <a:buChar char="q"/>
              <a:defRPr/>
            </a:pPr>
            <a:r>
              <a:rPr lang="en-US" sz="2200" b="1" dirty="0" smtClean="0">
                <a:solidFill>
                  <a:srgbClr val="000099"/>
                </a:solidFill>
                <a:effectLst>
                  <a:outerShdw blurRad="38100" dist="38100" dir="2700000" algn="tl">
                    <a:srgbClr val="C0C0C0"/>
                  </a:outerShdw>
                </a:effectLst>
                <a:ea typeface="宋体" charset="-122"/>
              </a:rPr>
              <a:t>Based on the determined objectives in the State’s 5th development  plan</a:t>
            </a:r>
          </a:p>
        </p:txBody>
      </p:sp>
      <p:sp>
        <p:nvSpPr>
          <p:cNvPr id="6" name="Text Box 19"/>
          <p:cNvSpPr txBox="1">
            <a:spLocks noChangeArrowheads="1"/>
          </p:cNvSpPr>
          <p:nvPr/>
        </p:nvSpPr>
        <p:spPr bwMode="auto">
          <a:xfrm>
            <a:off x="827088" y="1011224"/>
            <a:ext cx="8137525" cy="488950"/>
          </a:xfrm>
          <a:prstGeom prst="rect">
            <a:avLst/>
          </a:prstGeom>
          <a:noFill/>
          <a:ln w="12700" cap="sq">
            <a:noFill/>
            <a:miter lim="800000"/>
            <a:headEnd type="none" w="sm" len="sm"/>
            <a:tailEnd type="none" w="sm" len="sm"/>
          </a:ln>
          <a:effectLst/>
        </p:spPr>
        <p:txBody>
          <a:bodyPr>
            <a:spAutoFit/>
          </a:bodyPr>
          <a:lstStyle/>
          <a:p>
            <a:pPr algn="l" rtl="0" eaLnBrk="0" hangingPunct="0">
              <a:lnSpc>
                <a:spcPct val="100000"/>
              </a:lnSpc>
              <a:spcAft>
                <a:spcPct val="0"/>
              </a:spcAft>
              <a:buClrTx/>
              <a:buFont typeface="Wingdings" pitchFamily="2" charset="2"/>
              <a:buChar char="v"/>
              <a:defRPr/>
            </a:pPr>
            <a:r>
              <a:rPr lang="en-US" sz="2600" dirty="0">
                <a:solidFill>
                  <a:srgbClr val="3A6A40"/>
                </a:solidFill>
                <a:effectLst>
                  <a:outerShdw blurRad="38100" dist="38100" dir="2700000" algn="tl">
                    <a:srgbClr val="C0C0C0"/>
                  </a:outerShdw>
                </a:effectLst>
              </a:rPr>
              <a:t>Legal and National Obligations and Bases</a:t>
            </a:r>
            <a:r>
              <a:rPr lang="en-US" dirty="0">
                <a:solidFill>
                  <a:schemeClr val="hlink"/>
                </a:solidFill>
                <a:effectLst>
                  <a:outerShdw blurRad="38100" dist="38100" dir="2700000" algn="tl">
                    <a:srgbClr val="C0C0C0"/>
                  </a:outerShdw>
                </a:effectLst>
              </a:rPr>
              <a:t> </a:t>
            </a:r>
            <a:r>
              <a:rPr lang="en-US" dirty="0"/>
              <a:t> </a:t>
            </a:r>
          </a:p>
        </p:txBody>
      </p:sp>
      <p:sp>
        <p:nvSpPr>
          <p:cNvPr id="7" name="Slide Number Placeholder 6"/>
          <p:cNvSpPr>
            <a:spLocks noGrp="1"/>
          </p:cNvSpPr>
          <p:nvPr>
            <p:ph type="sldNum" sz="quarter" idx="12"/>
          </p:nvPr>
        </p:nvSpPr>
        <p:spPr/>
        <p:txBody>
          <a:bodyPr/>
          <a:lstStyle/>
          <a:p>
            <a:fld id="{B58184DB-16BA-486E-827C-F1559898FCBF}" type="slidenum">
              <a:rPr lang="fa-IR" smtClean="0"/>
              <a:pPr/>
              <a:t>14</a:t>
            </a:fld>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274638"/>
            <a:ext cx="8229600" cy="1143000"/>
          </a:xfrm>
        </p:spPr>
        <p:txBody>
          <a:bodyPr>
            <a:normAutofit/>
          </a:bodyPr>
          <a:lstStyle/>
          <a:p>
            <a:r>
              <a:rPr lang="en-US" sz="2200" i="1" dirty="0" smtClean="0">
                <a:solidFill>
                  <a:srgbClr val="000099"/>
                </a:solidFill>
                <a:effectLst>
                  <a:outerShdw blurRad="38100" dist="38100" dir="2700000" algn="tl">
                    <a:srgbClr val="C0C0C0"/>
                  </a:outerShdw>
                </a:effectLst>
                <a:cs typeface="Times New Roman" pitchFamily="18" charset="0"/>
              </a:rPr>
              <a:t>Policies and Legal framework for Nuclear Power Development in IRAN</a:t>
            </a:r>
            <a:endParaRPr lang="fa-IR" dirty="0"/>
          </a:p>
        </p:txBody>
      </p:sp>
      <p:sp>
        <p:nvSpPr>
          <p:cNvPr id="5" name="TextBox 4"/>
          <p:cNvSpPr txBox="1"/>
          <p:nvPr/>
        </p:nvSpPr>
        <p:spPr>
          <a:xfrm>
            <a:off x="428596" y="1196687"/>
            <a:ext cx="8358246" cy="4721292"/>
          </a:xfrm>
          <a:prstGeom prst="rect">
            <a:avLst/>
          </a:prstGeom>
          <a:noFill/>
        </p:spPr>
        <p:txBody>
          <a:bodyPr wrap="square" rtlCol="0">
            <a:spAutoFit/>
          </a:bodyPr>
          <a:lstStyle/>
          <a:p>
            <a:pPr marL="342900" indent="-247650" algn="ctr" rtl="0">
              <a:lnSpc>
                <a:spcPct val="90000"/>
              </a:lnSpc>
              <a:spcBef>
                <a:spcPct val="20000"/>
              </a:spcBef>
              <a:buClr>
                <a:schemeClr val="bg1">
                  <a:lumMod val="65000"/>
                </a:schemeClr>
              </a:buClr>
            </a:pPr>
            <a:r>
              <a:rPr lang="en-US" sz="2400" dirty="0" smtClean="0">
                <a:solidFill>
                  <a:srgbClr val="FF0000"/>
                </a:solidFill>
              </a:rPr>
              <a:t>Long-term View for National Nuclear Power Development </a:t>
            </a:r>
          </a:p>
          <a:p>
            <a:pPr marL="342900" indent="-247650" algn="ctr" rtl="0">
              <a:lnSpc>
                <a:spcPct val="90000"/>
              </a:lnSpc>
              <a:spcBef>
                <a:spcPct val="20000"/>
              </a:spcBef>
              <a:buClr>
                <a:schemeClr val="bg1">
                  <a:lumMod val="65000"/>
                </a:schemeClr>
              </a:buClr>
            </a:pPr>
            <a:endParaRPr lang="en-US" sz="1100" dirty="0" smtClean="0">
              <a:solidFill>
                <a:srgbClr val="FF0000"/>
              </a:solidFill>
            </a:endParaRPr>
          </a:p>
          <a:p>
            <a:pPr marL="441325" lvl="0" indent="-441325" algn="just" rtl="0" eaLnBrk="0" hangingPunct="0">
              <a:spcBef>
                <a:spcPts val="1200"/>
              </a:spcBef>
              <a:spcAft>
                <a:spcPct val="0"/>
              </a:spcAft>
              <a:buClr>
                <a:srgbClr val="800080"/>
              </a:buClr>
              <a:buFont typeface="Wingdings" pitchFamily="2" charset="2"/>
              <a:buChar char="q"/>
              <a:defRPr/>
            </a:pPr>
            <a:r>
              <a:rPr lang="en-US" sz="2400" b="1" dirty="0" smtClean="0">
                <a:effectLst>
                  <a:outerShdw blurRad="38100" dist="38100" dir="2700000" algn="tl">
                    <a:srgbClr val="C0C0C0"/>
                  </a:outerShdw>
                </a:effectLst>
                <a:ea typeface="宋体" charset="-122"/>
              </a:rPr>
              <a:t>Diversification of production methods and upgrading energy security,</a:t>
            </a:r>
          </a:p>
          <a:p>
            <a:pPr marL="441325" indent="-441325" algn="just" rtl="0" eaLnBrk="0" hangingPunct="0">
              <a:spcBef>
                <a:spcPts val="1200"/>
              </a:spcBef>
              <a:spcAft>
                <a:spcPct val="0"/>
              </a:spcAft>
              <a:buClr>
                <a:srgbClr val="800080"/>
              </a:buClr>
              <a:buFont typeface="Wingdings" pitchFamily="2" charset="2"/>
              <a:buChar char="q"/>
              <a:defRPr/>
            </a:pPr>
            <a:r>
              <a:rPr lang="en-US" sz="2400" b="1" dirty="0" smtClean="0">
                <a:effectLst>
                  <a:outerShdw blurRad="38100" dist="38100" dir="2700000" algn="tl">
                    <a:srgbClr val="C0C0C0"/>
                  </a:outerShdw>
                </a:effectLst>
                <a:ea typeface="宋体" charset="-122"/>
              </a:rPr>
              <a:t>Sustainable development and global common responsibility,</a:t>
            </a:r>
          </a:p>
          <a:p>
            <a:pPr marL="441325" lvl="0" indent="-441325" algn="just" rtl="0" eaLnBrk="0" hangingPunct="0">
              <a:spcBef>
                <a:spcPts val="1200"/>
              </a:spcBef>
              <a:spcAft>
                <a:spcPct val="0"/>
              </a:spcAft>
              <a:buClr>
                <a:srgbClr val="800080"/>
              </a:buClr>
              <a:buFont typeface="Wingdings" pitchFamily="2" charset="2"/>
              <a:buChar char="q"/>
              <a:defRPr/>
            </a:pPr>
            <a:r>
              <a:rPr lang="en-US" sz="2400" b="1" dirty="0" smtClean="0">
                <a:effectLst>
                  <a:outerShdw blurRad="38100" dist="38100" dir="2700000" algn="tl">
                    <a:srgbClr val="C0C0C0"/>
                  </a:outerShdw>
                </a:effectLst>
                <a:ea typeface="宋体" charset="-122"/>
              </a:rPr>
              <a:t>Gaining the technologies for establishment and development of nuclear power plants,</a:t>
            </a:r>
          </a:p>
          <a:p>
            <a:pPr marL="441325" indent="-441325" algn="just" rtl="0" eaLnBrk="0" hangingPunct="0">
              <a:spcBef>
                <a:spcPts val="1200"/>
              </a:spcBef>
              <a:spcAft>
                <a:spcPct val="0"/>
              </a:spcAft>
              <a:buClr>
                <a:srgbClr val="800080"/>
              </a:buClr>
              <a:buFont typeface="Wingdings" pitchFamily="2" charset="2"/>
              <a:buChar char="q"/>
              <a:defRPr/>
            </a:pPr>
            <a:r>
              <a:rPr lang="en-US" sz="2400" b="1" dirty="0" smtClean="0">
                <a:effectLst>
                  <a:outerShdw blurRad="38100" dist="38100" dir="2700000" algn="tl">
                    <a:srgbClr val="C0C0C0"/>
                  </a:outerShdw>
                </a:effectLst>
                <a:ea typeface="宋体" charset="-122"/>
              </a:rPr>
              <a:t>A reasonable share of nuclear power generation in the total power generation of the country,</a:t>
            </a:r>
          </a:p>
          <a:p>
            <a:pPr marL="441325" indent="-441325" algn="just" rtl="0" eaLnBrk="0" hangingPunct="0">
              <a:spcBef>
                <a:spcPts val="1200"/>
              </a:spcBef>
              <a:spcAft>
                <a:spcPct val="0"/>
              </a:spcAft>
              <a:buClr>
                <a:srgbClr val="800080"/>
              </a:buClr>
              <a:buFont typeface="Wingdings" pitchFamily="2" charset="2"/>
              <a:buChar char="q"/>
              <a:defRPr/>
            </a:pPr>
            <a:r>
              <a:rPr lang="en-US" sz="2400" b="1" dirty="0" smtClean="0">
                <a:effectLst>
                  <a:outerShdw blurRad="38100" dist="38100" dir="2700000" algn="tl">
                    <a:srgbClr val="C0C0C0"/>
                  </a:outerShdw>
                </a:effectLst>
                <a:ea typeface="宋体" charset="-122"/>
              </a:rPr>
              <a:t>To produce electricity from nuclear power plants, Pressurized Water Reactors(PWR) will be developed.</a:t>
            </a:r>
          </a:p>
        </p:txBody>
      </p:sp>
      <p:sp>
        <p:nvSpPr>
          <p:cNvPr id="4" name="Slide Number Placeholder 3"/>
          <p:cNvSpPr>
            <a:spLocks noGrp="1"/>
          </p:cNvSpPr>
          <p:nvPr>
            <p:ph type="sldNum" sz="quarter" idx="12"/>
          </p:nvPr>
        </p:nvSpPr>
        <p:spPr/>
        <p:txBody>
          <a:bodyPr/>
          <a:lstStyle/>
          <a:p>
            <a:fld id="{B58184DB-16BA-486E-827C-F1559898FCBF}" type="slidenum">
              <a:rPr lang="fa-IR" smtClean="0"/>
              <a:pPr/>
              <a:t>15</a:t>
            </a:fld>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071546"/>
            <a:ext cx="8286808" cy="5616922"/>
          </a:xfrm>
          <a:prstGeom prst="rect">
            <a:avLst/>
          </a:prstGeom>
          <a:noFill/>
        </p:spPr>
        <p:txBody>
          <a:bodyPr wrap="square" rtlCol="0">
            <a:spAutoFit/>
          </a:bodyPr>
          <a:lstStyle/>
          <a:p>
            <a:pPr marL="542925" algn="just" rtl="0">
              <a:buClr>
                <a:schemeClr val="tx1">
                  <a:lumMod val="50000"/>
                  <a:lumOff val="50000"/>
                </a:schemeClr>
              </a:buClr>
              <a:buFont typeface="Wingdings" pitchFamily="2" charset="2"/>
              <a:buChar char="v"/>
            </a:pPr>
            <a:r>
              <a:rPr lang="en-US" sz="2200" b="1" dirty="0" smtClean="0">
                <a:solidFill>
                  <a:schemeClr val="tx2"/>
                </a:solidFill>
              </a:rPr>
              <a:t> </a:t>
            </a:r>
            <a:r>
              <a:rPr lang="en-US" sz="2200" b="1" dirty="0" smtClean="0">
                <a:solidFill>
                  <a:srgbClr val="00B050"/>
                </a:solidFill>
              </a:rPr>
              <a:t>Objectives</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Safe and Reliable Operation of Bushehr Nuclear Power Plant – Unit1,</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Design and construction of Medium sized nuclear power plant using capacities of Iranian companies,</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Implementation of detailed studies, taking possession of and preparing the sites for construction of  new nuclear power plants,</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Starting the activities for construction of 4000 MW of nuclear power plants including 2 new large scale (PWR) at Bushehr site.</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Training of expert manpower in the field of nuclear science and technologies in line with national plan for the NPP development ,</a:t>
            </a:r>
          </a:p>
        </p:txBody>
      </p:sp>
      <p:sp>
        <p:nvSpPr>
          <p:cNvPr id="4" name="Slide Number Placeholder 3"/>
          <p:cNvSpPr>
            <a:spLocks noGrp="1"/>
          </p:cNvSpPr>
          <p:nvPr>
            <p:ph type="sldNum" sz="quarter" idx="12"/>
          </p:nvPr>
        </p:nvSpPr>
        <p:spPr/>
        <p:txBody>
          <a:bodyPr/>
          <a:lstStyle/>
          <a:p>
            <a:fld id="{B58184DB-16BA-486E-827C-F1559898FCBF}" type="slidenum">
              <a:rPr lang="fa-IR" smtClean="0"/>
              <a:pPr/>
              <a:t>16</a:t>
            </a:fld>
            <a:endParaRPr lang="fa-IR"/>
          </a:p>
        </p:txBody>
      </p:sp>
      <p:sp>
        <p:nvSpPr>
          <p:cNvPr id="6" name="Title 1"/>
          <p:cNvSpPr>
            <a:spLocks noGrp="1"/>
          </p:cNvSpPr>
          <p:nvPr>
            <p:ph type="title"/>
          </p:nvPr>
        </p:nvSpPr>
        <p:spPr/>
        <p:txBody>
          <a:bodyPr>
            <a:normAutofit/>
          </a:bodyPr>
          <a:lstStyle/>
          <a:p>
            <a:r>
              <a:rPr lang="en-US" sz="2200" i="1" dirty="0" smtClean="0">
                <a:solidFill>
                  <a:srgbClr val="000099"/>
                </a:solidFill>
                <a:effectLst>
                  <a:outerShdw blurRad="38100" dist="38100" dir="2700000" algn="tl">
                    <a:srgbClr val="C0C0C0"/>
                  </a:outerShdw>
                </a:effectLst>
                <a:cs typeface="Times New Roman" pitchFamily="18" charset="0"/>
              </a:rPr>
              <a:t>Policies and Legal framework for Nuclear Power Development in IRAN</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solidFill>
                  <a:srgbClr val="000099"/>
                </a:solidFill>
                <a:effectLst>
                  <a:outerShdw blurRad="38100" dist="38100" dir="2700000" algn="tl">
                    <a:srgbClr val="C0C0C0"/>
                  </a:outerShdw>
                </a:effectLst>
                <a:cs typeface="Times New Roman" pitchFamily="18" charset="0"/>
              </a:rPr>
              <a:t>    Where are we today? </a:t>
            </a:r>
            <a:endParaRPr lang="fa-IR" dirty="0"/>
          </a:p>
        </p:txBody>
      </p:sp>
      <p:sp>
        <p:nvSpPr>
          <p:cNvPr id="4" name="Slide Number Placeholder 3"/>
          <p:cNvSpPr>
            <a:spLocks noGrp="1"/>
          </p:cNvSpPr>
          <p:nvPr>
            <p:ph type="sldNum" sz="quarter" idx="12"/>
          </p:nvPr>
        </p:nvSpPr>
        <p:spPr/>
        <p:txBody>
          <a:bodyPr/>
          <a:lstStyle/>
          <a:p>
            <a:fld id="{B58184DB-16BA-486E-827C-F1559898FCBF}" type="slidenum">
              <a:rPr lang="fa-IR" smtClean="0"/>
              <a:pPr/>
              <a:t>17</a:t>
            </a:fld>
            <a:endParaRPr lang="fa-IR"/>
          </a:p>
        </p:txBody>
      </p:sp>
      <p:sp>
        <p:nvSpPr>
          <p:cNvPr id="6" name="Rectangle 5"/>
          <p:cNvSpPr/>
          <p:nvPr/>
        </p:nvSpPr>
        <p:spPr>
          <a:xfrm>
            <a:off x="500034" y="1214423"/>
            <a:ext cx="8358246" cy="4210383"/>
          </a:xfrm>
          <a:prstGeom prst="rect">
            <a:avLst/>
          </a:prstGeom>
        </p:spPr>
        <p:txBody>
          <a:bodyPr wrap="square">
            <a:spAutoFit/>
          </a:bodyPr>
          <a:lstStyle/>
          <a:p>
            <a:pPr marL="265113" indent="-265113" algn="l" rtl="0">
              <a:lnSpc>
                <a:spcPct val="120000"/>
              </a:lnSpc>
              <a:spcBef>
                <a:spcPts val="600"/>
              </a:spcBef>
              <a:buFont typeface="Courier New" pitchFamily="49" charset="0"/>
              <a:buChar char="o"/>
            </a:pPr>
            <a:r>
              <a:rPr lang="en-US" b="1" dirty="0" smtClean="0"/>
              <a:t>Owning many graduated and educated human resources on Nuclear Engineering (as an investment on manpower) in two past decades,</a:t>
            </a:r>
          </a:p>
          <a:p>
            <a:pPr marL="265113" indent="-265113" algn="l" rtl="0">
              <a:lnSpc>
                <a:spcPct val="120000"/>
              </a:lnSpc>
              <a:spcBef>
                <a:spcPts val="600"/>
              </a:spcBef>
              <a:buFont typeface="Courier New" pitchFamily="49" charset="0"/>
              <a:buChar char="o"/>
            </a:pPr>
            <a:r>
              <a:rPr lang="en-US" b="1" dirty="0" smtClean="0"/>
              <a:t>Achieving some techniques on nuclear fuel cycling in successful manner</a:t>
            </a:r>
            <a:r>
              <a:rPr lang="en-US" b="1" dirty="0" smtClean="0"/>
              <a:t>,</a:t>
            </a:r>
            <a:endParaRPr lang="en-US" b="1" dirty="0" smtClean="0"/>
          </a:p>
          <a:p>
            <a:pPr marL="265113" indent="-265113" algn="l" rtl="0">
              <a:lnSpc>
                <a:spcPct val="120000"/>
              </a:lnSpc>
              <a:spcBef>
                <a:spcPts val="600"/>
              </a:spcBef>
              <a:buFont typeface="Courier New" pitchFamily="49" charset="0"/>
              <a:buChar char="o"/>
            </a:pPr>
            <a:r>
              <a:rPr lang="en-US" b="1" dirty="0" smtClean="0"/>
              <a:t>Gaining professional experience for organization staff in completion of  BNPP-1 process,</a:t>
            </a:r>
          </a:p>
          <a:p>
            <a:pPr marL="265113" indent="-265113" algn="l" rtl="0">
              <a:lnSpc>
                <a:spcPct val="120000"/>
              </a:lnSpc>
              <a:spcBef>
                <a:spcPts val="600"/>
              </a:spcBef>
              <a:buFont typeface="Courier New" pitchFamily="49" charset="0"/>
              <a:buChar char="o"/>
            </a:pPr>
            <a:r>
              <a:rPr lang="en-US" b="1" dirty="0" smtClean="0"/>
              <a:t>Constrained involving in internal industries and consulting in completion of BNPP-1,</a:t>
            </a:r>
          </a:p>
          <a:p>
            <a:pPr marL="265113" indent="-265113" algn="l" rtl="0">
              <a:lnSpc>
                <a:spcPct val="120000"/>
              </a:lnSpc>
              <a:spcBef>
                <a:spcPts val="600"/>
              </a:spcBef>
              <a:buFont typeface="Courier New" pitchFamily="49" charset="0"/>
              <a:buChar char="o"/>
            </a:pPr>
            <a:r>
              <a:rPr lang="en-US" b="1" dirty="0" smtClean="0"/>
              <a:t>Obtaining professional experience in design (conceptual, basic &amp; detailed) and reactor construction,</a:t>
            </a:r>
          </a:p>
          <a:p>
            <a:pPr marL="265113" indent="-265113" algn="l" rtl="0">
              <a:lnSpc>
                <a:spcPct val="120000"/>
              </a:lnSpc>
              <a:spcBef>
                <a:spcPts val="600"/>
              </a:spcBef>
              <a:buFont typeface="Courier New" pitchFamily="49" charset="0"/>
              <a:buChar char="o"/>
            </a:pPr>
            <a:r>
              <a:rPr lang="en-US" b="1" dirty="0" smtClean="0"/>
              <a:t>Gaining professional experience in reactor design (conceptual and basic),</a:t>
            </a:r>
          </a:p>
          <a:p>
            <a:pPr marL="265113" indent="-265113" algn="l" rtl="0">
              <a:lnSpc>
                <a:spcPct val="120000"/>
              </a:lnSpc>
              <a:spcBef>
                <a:spcPts val="600"/>
              </a:spcBef>
              <a:buFont typeface="Courier New" pitchFamily="49" charset="0"/>
              <a:buChar char="o"/>
            </a:pPr>
            <a:r>
              <a:rPr lang="en-US" b="1" dirty="0" smtClean="0"/>
              <a:t>Establishment of some research and development infrastructures in Tehran, Esfahan, Yazd and Karaj research centers.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800080"/>
                </a:solidFill>
                <a:effectLst>
                  <a:outerShdw blurRad="38100" dist="38100" dir="2700000" algn="tl">
                    <a:srgbClr val="C0C0C0"/>
                  </a:outerShdw>
                </a:effectLst>
                <a:ea typeface="宋体" charset="-122"/>
                <a:cs typeface="Times New Roman" pitchFamily="18" charset="0"/>
              </a:rPr>
              <a:t>    Conclusion</a:t>
            </a:r>
            <a:endParaRPr lang="fa-IR" dirty="0"/>
          </a:p>
        </p:txBody>
      </p:sp>
      <p:sp>
        <p:nvSpPr>
          <p:cNvPr id="4" name="Text Box 18"/>
          <p:cNvSpPr txBox="1">
            <a:spLocks noChangeArrowheads="1"/>
          </p:cNvSpPr>
          <p:nvPr/>
        </p:nvSpPr>
        <p:spPr bwMode="auto">
          <a:xfrm>
            <a:off x="823916" y="1142984"/>
            <a:ext cx="8034364" cy="5663089"/>
          </a:xfrm>
          <a:prstGeom prst="rect">
            <a:avLst/>
          </a:prstGeom>
          <a:noFill/>
          <a:ln w="12700" cap="sq" algn="ctr">
            <a:noFill/>
            <a:miter lim="800000"/>
            <a:headEnd type="none" w="sm" len="sm"/>
            <a:tailEnd type="none" w="sm" len="sm"/>
          </a:ln>
          <a:effectLst/>
        </p:spPr>
        <p:txBody>
          <a:bodyPr wrap="square">
            <a:spAutoFit/>
          </a:bodyPr>
          <a:lstStyle/>
          <a:p>
            <a:pPr algn="just" rtl="0" eaLnBrk="0" hangingPunct="0">
              <a:lnSpc>
                <a:spcPct val="100000"/>
              </a:lnSpc>
              <a:spcBef>
                <a:spcPct val="50000"/>
              </a:spcBef>
              <a:spcAft>
                <a:spcPct val="0"/>
              </a:spcAft>
              <a:buClr>
                <a:srgbClr val="800080"/>
              </a:buClr>
              <a:defRPr/>
            </a:pPr>
            <a:r>
              <a:rPr lang="en-US" sz="2200" dirty="0" smtClean="0"/>
              <a:t>Islamic </a:t>
            </a:r>
            <a:r>
              <a:rPr lang="en-US" sz="2200" dirty="0"/>
              <a:t>Republic of Iran by considering world experiences, forecasts regarding world electricity demand trend and solutions for resolving energy challenge in harmonized way with sustainable development requirements and considering requirements for satisfying national vision document necessitates, laws approved by competent national organizations (Islamic parliament of Iran and atomic energy council) and in order to properly respond to the huge rate of energy demand and bearing in mind national capabilities and abilities decide to  prepare necessary measures and plans for developing and constructing nuclear power plant up to 20000 MWe nominal power capacity </a:t>
            </a:r>
            <a:r>
              <a:rPr lang="en-US" sz="2200" dirty="0" smtClean="0"/>
              <a:t>and </a:t>
            </a:r>
            <a:r>
              <a:rPr lang="en-US" sz="2200" dirty="0"/>
              <a:t>to supply the needed fuel for mentioned NPPs capacity in safe and reliable </a:t>
            </a:r>
            <a:r>
              <a:rPr lang="en-US" sz="2200" dirty="0" smtClean="0"/>
              <a:t>way. </a:t>
            </a:r>
          </a:p>
          <a:p>
            <a:pPr algn="just" rtl="0" eaLnBrk="0" hangingPunct="0">
              <a:spcBef>
                <a:spcPct val="50000"/>
              </a:spcBef>
              <a:spcAft>
                <a:spcPct val="0"/>
              </a:spcAft>
              <a:buClr>
                <a:srgbClr val="800080"/>
              </a:buClr>
              <a:defRPr/>
            </a:pPr>
            <a:r>
              <a:rPr lang="en-US" sz="2000" dirty="0" smtClean="0"/>
              <a:t>In near term program Islamic Republic of Iran aims to start work on constructing NPPs with cumulative nominal capacity of  4000-8000 MWe with foreign cooperation and detailed studies and preparing suitable site for construction of 20000 MW nuclear power plant </a:t>
            </a:r>
          </a:p>
        </p:txBody>
      </p:sp>
      <p:sp>
        <p:nvSpPr>
          <p:cNvPr id="5" name="Slide Number Placeholder 4"/>
          <p:cNvSpPr>
            <a:spLocks noGrp="1"/>
          </p:cNvSpPr>
          <p:nvPr>
            <p:ph type="sldNum" sz="quarter" idx="12"/>
          </p:nvPr>
        </p:nvSpPr>
        <p:spPr/>
        <p:txBody>
          <a:bodyPr/>
          <a:lstStyle/>
          <a:p>
            <a:fld id="{B58184DB-16BA-486E-827C-F1559898FCBF}" type="slidenum">
              <a:rPr lang="fa-IR" smtClean="0"/>
              <a:pPr/>
              <a:t>18</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NPP_LOGO2.jpg"/>
          <p:cNvPicPr>
            <a:picLocks noChangeAspect="1"/>
          </p:cNvPicPr>
          <p:nvPr/>
        </p:nvPicPr>
        <p:blipFill>
          <a:blip r:embed="rId3" cstate="print"/>
          <a:stretch>
            <a:fillRect/>
          </a:stretch>
        </p:blipFill>
        <p:spPr>
          <a:xfrm>
            <a:off x="428596" y="285728"/>
            <a:ext cx="1162440" cy="438361"/>
          </a:xfrm>
          <a:prstGeom prst="rect">
            <a:avLst/>
          </a:prstGeom>
        </p:spPr>
      </p:pic>
      <p:pic>
        <p:nvPicPr>
          <p:cNvPr id="11" name="Picture 10" descr="NPPD.jpg"/>
          <p:cNvPicPr>
            <a:picLocks noChangeAspect="1"/>
          </p:cNvPicPr>
          <p:nvPr/>
        </p:nvPicPr>
        <p:blipFill>
          <a:blip r:embed="rId4" cstate="print"/>
          <a:stretch>
            <a:fillRect/>
          </a:stretch>
        </p:blipFill>
        <p:spPr>
          <a:xfrm>
            <a:off x="-32" y="214290"/>
            <a:ext cx="1965960" cy="923544"/>
          </a:xfrm>
          <a:prstGeom prst="rect">
            <a:avLst/>
          </a:prstGeom>
        </p:spPr>
      </p:pic>
      <p:pic>
        <p:nvPicPr>
          <p:cNvPr id="5" name="Picture 4" descr="000.jpg"/>
          <p:cNvPicPr>
            <a:picLocks noChangeAspect="1"/>
          </p:cNvPicPr>
          <p:nvPr/>
        </p:nvPicPr>
        <p:blipFill>
          <a:blip r:embed="rId5" cstate="print">
            <a:lum bright="9000" contrast="-1000"/>
          </a:blip>
          <a:stretch>
            <a:fillRect/>
          </a:stretch>
        </p:blipFill>
        <p:spPr>
          <a:xfrm>
            <a:off x="0" y="1285860"/>
            <a:ext cx="9144000" cy="3714776"/>
          </a:xfrm>
          <a:prstGeom prst="rect">
            <a:avLst/>
          </a:prstGeom>
        </p:spPr>
      </p:pic>
      <p:sp>
        <p:nvSpPr>
          <p:cNvPr id="9" name="TextBox 8"/>
          <p:cNvSpPr txBox="1"/>
          <p:nvPr/>
        </p:nvSpPr>
        <p:spPr>
          <a:xfrm>
            <a:off x="214282" y="1500174"/>
            <a:ext cx="6572296" cy="3077766"/>
          </a:xfrm>
          <a:prstGeom prst="rect">
            <a:avLst/>
          </a:prstGeom>
          <a:noFill/>
        </p:spPr>
        <p:txBody>
          <a:bodyPr wrap="square" rtlCol="1">
            <a:spAutoFit/>
          </a:bodyPr>
          <a:lstStyle/>
          <a:p>
            <a:pPr algn="ctr" rtl="0"/>
            <a:r>
              <a:rPr lang="en-US" sz="3200" b="1" dirty="0" smtClean="0">
                <a:cs typeface="B Mitra" pitchFamily="2" charset="-78"/>
              </a:rPr>
              <a:t>Brief Introduction of </a:t>
            </a:r>
          </a:p>
          <a:p>
            <a:pPr algn="ctr" rtl="0"/>
            <a:r>
              <a:rPr lang="en-US" sz="3200" b="1" dirty="0" smtClean="0">
                <a:solidFill>
                  <a:srgbClr val="FFFF00"/>
                </a:solidFill>
              </a:rPr>
              <a:t>N</a:t>
            </a:r>
            <a:r>
              <a:rPr lang="en-US" sz="2800" dirty="0" smtClean="0">
                <a:solidFill>
                  <a:srgbClr val="FFFF00"/>
                </a:solidFill>
              </a:rPr>
              <a:t>uclear </a:t>
            </a:r>
            <a:r>
              <a:rPr lang="en-US" sz="3200" b="1" dirty="0" smtClean="0">
                <a:solidFill>
                  <a:srgbClr val="FFFF00"/>
                </a:solidFill>
              </a:rPr>
              <a:t>P</a:t>
            </a:r>
            <a:r>
              <a:rPr lang="en-US" sz="2800" dirty="0" smtClean="0">
                <a:solidFill>
                  <a:srgbClr val="FFFF00"/>
                </a:solidFill>
              </a:rPr>
              <a:t>ower </a:t>
            </a:r>
            <a:r>
              <a:rPr lang="en-US" sz="3200" b="1" dirty="0" smtClean="0">
                <a:solidFill>
                  <a:srgbClr val="FFFF00"/>
                </a:solidFill>
              </a:rPr>
              <a:t>P</a:t>
            </a:r>
            <a:r>
              <a:rPr lang="en-US" sz="2800" dirty="0" smtClean="0">
                <a:solidFill>
                  <a:srgbClr val="FFFF00"/>
                </a:solidFill>
              </a:rPr>
              <a:t>roduction &amp; </a:t>
            </a:r>
            <a:r>
              <a:rPr lang="en-US" sz="3200" b="1" dirty="0" smtClean="0">
                <a:solidFill>
                  <a:srgbClr val="FFFF00"/>
                </a:solidFill>
              </a:rPr>
              <a:t>D</a:t>
            </a:r>
            <a:r>
              <a:rPr lang="en-US" sz="2800" dirty="0" smtClean="0">
                <a:solidFill>
                  <a:srgbClr val="FFFF00"/>
                </a:solidFill>
              </a:rPr>
              <a:t>evelopment</a:t>
            </a:r>
            <a:r>
              <a:rPr lang="en-US" sz="3200" dirty="0" smtClean="0">
                <a:solidFill>
                  <a:srgbClr val="FFFF00"/>
                </a:solidFill>
              </a:rPr>
              <a:t> </a:t>
            </a:r>
            <a:r>
              <a:rPr lang="en-US" sz="3200" dirty="0" smtClean="0"/>
              <a:t>(</a:t>
            </a:r>
            <a:r>
              <a:rPr lang="en-US" sz="3200" b="1" dirty="0" smtClean="0">
                <a:cs typeface="B Mitra" pitchFamily="2" charset="-78"/>
              </a:rPr>
              <a:t>NPPD </a:t>
            </a:r>
            <a:r>
              <a:rPr lang="en-US" sz="3200" dirty="0" smtClean="0"/>
              <a:t>Co.)</a:t>
            </a:r>
          </a:p>
          <a:p>
            <a:pPr algn="ctr" rtl="0"/>
            <a:r>
              <a:rPr lang="en-US" sz="3200" b="1" dirty="0" smtClean="0">
                <a:cs typeface="B Mitra" pitchFamily="2" charset="-78"/>
              </a:rPr>
              <a:t> </a:t>
            </a:r>
          </a:p>
          <a:p>
            <a:pPr algn="ctr" rtl="0"/>
            <a:r>
              <a:rPr lang="en-US" sz="2800" b="1" dirty="0" smtClean="0">
                <a:cs typeface="B Mitra" pitchFamily="2" charset="-78"/>
              </a:rPr>
              <a:t>I.R. of IRAN</a:t>
            </a:r>
          </a:p>
          <a:p>
            <a:pPr algn="ctr" rtl="0"/>
            <a:endParaRPr lang="en-US" sz="1400" dirty="0" smtClean="0">
              <a:cs typeface="B Mitra" pitchFamily="2" charset="-78"/>
            </a:endParaRPr>
          </a:p>
          <a:p>
            <a:pPr algn="ctr" rtl="0"/>
            <a:endParaRPr lang="en-US" sz="2400" b="1" dirty="0" smtClean="0">
              <a:cs typeface="B Mitra" pitchFamily="2" charset="-78"/>
            </a:endParaRPr>
          </a:p>
        </p:txBody>
      </p:sp>
      <p:sp>
        <p:nvSpPr>
          <p:cNvPr id="10" name="Slide Number Placeholder 9"/>
          <p:cNvSpPr>
            <a:spLocks noGrp="1"/>
          </p:cNvSpPr>
          <p:nvPr>
            <p:ph type="sldNum" sz="quarter" idx="12"/>
          </p:nvPr>
        </p:nvSpPr>
        <p:spPr>
          <a:xfrm>
            <a:off x="457200" y="6356350"/>
            <a:ext cx="257148" cy="365125"/>
          </a:xfrm>
        </p:spPr>
        <p:txBody>
          <a:bodyPr/>
          <a:lstStyle/>
          <a:p>
            <a:fld id="{B58184DB-16BA-486E-827C-F1559898FCBF}" type="slidenum">
              <a:rPr lang="fa-IR" b="1" smtClean="0"/>
              <a:pPr/>
              <a:t>19</a:t>
            </a:fld>
            <a:endParaRPr lang="fa-I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b="1" dirty="0" smtClean="0">
                <a:solidFill>
                  <a:schemeClr val="tx2"/>
                </a:solidFill>
              </a:rPr>
              <a:t>   Electric Power in IRAN</a:t>
            </a:r>
            <a:endParaRPr lang="en-US" b="1" dirty="0">
              <a:solidFill>
                <a:schemeClr val="tx2"/>
              </a:solidFill>
            </a:endParaRPr>
          </a:p>
        </p:txBody>
      </p:sp>
      <p:graphicFrame>
        <p:nvGraphicFramePr>
          <p:cNvPr id="10" name="Chart 9"/>
          <p:cNvGraphicFramePr/>
          <p:nvPr/>
        </p:nvGraphicFramePr>
        <p:xfrm>
          <a:off x="857224" y="1643050"/>
          <a:ext cx="8072494"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000100" y="1142984"/>
            <a:ext cx="7215238" cy="369332"/>
          </a:xfrm>
          <a:prstGeom prst="rect">
            <a:avLst/>
          </a:prstGeom>
        </p:spPr>
        <p:txBody>
          <a:bodyPr wrap="square">
            <a:spAutoFit/>
          </a:bodyPr>
          <a:lstStyle/>
          <a:p>
            <a:pPr algn="ctr"/>
            <a:r>
              <a:rPr lang="en-US" b="1" dirty="0" smtClean="0">
                <a:cs typeface="Titr" pitchFamily="2" charset="-78"/>
              </a:rPr>
              <a:t>National electricity production , 1967-2012       (TWh)</a:t>
            </a:r>
            <a:endParaRPr lang="fa-IR" b="1" dirty="0"/>
          </a:p>
        </p:txBody>
      </p:sp>
      <p:sp>
        <p:nvSpPr>
          <p:cNvPr id="5" name="Rectangle 4"/>
          <p:cNvSpPr/>
          <p:nvPr/>
        </p:nvSpPr>
        <p:spPr>
          <a:xfrm>
            <a:off x="1643042" y="5857892"/>
            <a:ext cx="7072391" cy="3571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rtl="0"/>
            <a:r>
              <a:rPr lang="en-US" sz="1400" b="1" dirty="0" smtClean="0">
                <a:solidFill>
                  <a:schemeClr val="tx1"/>
                </a:solidFill>
              </a:rPr>
              <a:t>1967		</a:t>
            </a:r>
            <a:r>
              <a:rPr lang="en-US" sz="1400" b="1" dirty="0">
                <a:solidFill>
                  <a:schemeClr val="tx1"/>
                </a:solidFill>
              </a:rPr>
              <a:t> </a:t>
            </a:r>
            <a:r>
              <a:rPr lang="en-US" sz="1400" b="1" dirty="0" smtClean="0">
                <a:solidFill>
                  <a:schemeClr val="tx1"/>
                </a:solidFill>
              </a:rPr>
              <a:t>                                 1990	   		                    2012				</a:t>
            </a:r>
            <a:endParaRPr lang="fa-IR" sz="1400" b="1" dirty="0">
              <a:solidFill>
                <a:schemeClr val="tx1"/>
              </a:solidFill>
            </a:endParaRPr>
          </a:p>
        </p:txBody>
      </p:sp>
      <p:sp>
        <p:nvSpPr>
          <p:cNvPr id="6" name="TextBox 5"/>
          <p:cNvSpPr txBox="1"/>
          <p:nvPr/>
        </p:nvSpPr>
        <p:spPr>
          <a:xfrm>
            <a:off x="928662" y="2012944"/>
            <a:ext cx="500066" cy="3416320"/>
          </a:xfrm>
          <a:prstGeom prst="rect">
            <a:avLst/>
          </a:prstGeom>
          <a:noFill/>
        </p:spPr>
        <p:txBody>
          <a:bodyPr wrap="square" rtlCol="1">
            <a:spAutoFit/>
          </a:bodyPr>
          <a:lstStyle/>
          <a:p>
            <a:r>
              <a:rPr lang="en-US" sz="1200" b="1" dirty="0" smtClean="0"/>
              <a:t>300</a:t>
            </a:r>
            <a:endParaRPr lang="fa-IR" sz="1200" b="1" dirty="0" smtClean="0"/>
          </a:p>
          <a:p>
            <a:endParaRPr lang="fa-IR" sz="1200" b="1" dirty="0" smtClean="0"/>
          </a:p>
          <a:p>
            <a:endParaRPr lang="fa-IR" sz="1200" b="1" dirty="0" smtClean="0"/>
          </a:p>
          <a:p>
            <a:endParaRPr lang="fa-IR" sz="1200" b="1" dirty="0" smtClean="0"/>
          </a:p>
          <a:p>
            <a:endParaRPr lang="fa-IR" sz="1200" b="1" dirty="0" smtClean="0"/>
          </a:p>
          <a:p>
            <a:endParaRPr lang="fa-IR" sz="1200" b="1" dirty="0" smtClean="0"/>
          </a:p>
          <a:p>
            <a:endParaRPr lang="fa-IR" sz="1200" b="1" dirty="0" smtClean="0"/>
          </a:p>
          <a:p>
            <a:endParaRPr lang="fa-IR" sz="1200" b="1" dirty="0" smtClean="0"/>
          </a:p>
          <a:p>
            <a:r>
              <a:rPr lang="fa-IR" sz="1200" b="1" dirty="0" smtClean="0"/>
              <a:t>150</a:t>
            </a:r>
          </a:p>
          <a:p>
            <a:endParaRPr lang="fa-IR" sz="1200" b="1" dirty="0" smtClean="0"/>
          </a:p>
          <a:p>
            <a:endParaRPr lang="fa-IR" sz="1200" b="1" dirty="0" smtClean="0"/>
          </a:p>
          <a:p>
            <a:endParaRPr lang="fa-IR" sz="1200" b="1" dirty="0" smtClean="0"/>
          </a:p>
          <a:p>
            <a:endParaRPr lang="fa-IR" sz="1200" b="1" dirty="0" smtClean="0"/>
          </a:p>
          <a:p>
            <a:endParaRPr lang="fa-IR" sz="1200" b="1" dirty="0" smtClean="0"/>
          </a:p>
          <a:p>
            <a:endParaRPr lang="en-US" sz="1200" b="1" dirty="0" smtClean="0"/>
          </a:p>
          <a:p>
            <a:endParaRPr lang="fa-IR" sz="1200" b="1" dirty="0" smtClean="0"/>
          </a:p>
          <a:p>
            <a:endParaRPr lang="fa-IR" sz="1200" b="1" dirty="0" smtClean="0"/>
          </a:p>
          <a:p>
            <a:r>
              <a:rPr lang="fa-IR" sz="1200" b="1" dirty="0" smtClean="0"/>
              <a:t>0</a:t>
            </a:r>
            <a:endParaRPr lang="fa-IR" sz="1200" b="1" dirty="0"/>
          </a:p>
        </p:txBody>
      </p:sp>
      <p:sp>
        <p:nvSpPr>
          <p:cNvPr id="7" name="Rounded Rectangle 6"/>
          <p:cNvSpPr/>
          <p:nvPr/>
        </p:nvSpPr>
        <p:spPr>
          <a:xfrm>
            <a:off x="3000364" y="3353002"/>
            <a:ext cx="3047244" cy="576064"/>
          </a:xfrm>
          <a:prstGeom prst="roundRect">
            <a:avLst/>
          </a:prstGeom>
          <a:solidFill>
            <a:sysClr val="window" lastClr="FFFFFF"/>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smtClean="0">
                <a:solidFill>
                  <a:sysClr val="windowText" lastClr="000000"/>
                </a:solidFill>
                <a:cs typeface="B Zar" pitchFamily="2" charset="-78"/>
              </a:rPr>
              <a:t>Average annual growth rate: 11.59%</a:t>
            </a:r>
            <a:endParaRPr lang="fa-IR" sz="1400" b="1" dirty="0">
              <a:cs typeface="B Zar" pitchFamily="2" charset="-78"/>
            </a:endParaRPr>
          </a:p>
        </p:txBody>
      </p:sp>
      <p:sp>
        <p:nvSpPr>
          <p:cNvPr id="8" name="Slide Number Placeholder 7"/>
          <p:cNvSpPr>
            <a:spLocks noGrp="1"/>
          </p:cNvSpPr>
          <p:nvPr>
            <p:ph type="sldNum" sz="quarter" idx="12"/>
          </p:nvPr>
        </p:nvSpPr>
        <p:spPr/>
        <p:txBody>
          <a:bodyPr/>
          <a:lstStyle/>
          <a:p>
            <a:fld id="{B58184DB-16BA-486E-827C-F1559898FCBF}" type="slidenum">
              <a:rPr lang="fa-IR" smtClean="0"/>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8184DB-16BA-486E-827C-F1559898FCBF}" type="slidenum">
              <a:rPr lang="fa-IR" smtClean="0">
                <a:solidFill>
                  <a:schemeClr val="tx1"/>
                </a:solidFill>
              </a:rPr>
              <a:pPr/>
              <a:t>20</a:t>
            </a:fld>
            <a:endParaRPr lang="fa-IR">
              <a:solidFill>
                <a:schemeClr val="tx1"/>
              </a:solidFill>
            </a:endParaRPr>
          </a:p>
        </p:txBody>
      </p:sp>
      <p:sp>
        <p:nvSpPr>
          <p:cNvPr id="68609" name="Rectangle 1"/>
          <p:cNvSpPr>
            <a:spLocks noChangeArrowheads="1"/>
          </p:cNvSpPr>
          <p:nvPr/>
        </p:nvSpPr>
        <p:spPr bwMode="auto">
          <a:xfrm>
            <a:off x="857224" y="1571612"/>
            <a:ext cx="778674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Background</a:t>
            </a:r>
            <a:endParaRPr kumimoji="0" lang="en-US"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Times New Roman" pitchFamily="18" charset="0"/>
                <a:cs typeface="Arial" pitchFamily="34" charset="0"/>
              </a:rPr>
              <a:t>Pursuant to an approval passed by the Higher Administrative Council, the tasks and duties of the Nuclear Power Plant Division of the Atomic Energy Organization of Iran (AEOI) were transferred to Nuclear Power Production &amp; Development Company of Iran (NPPD). The new company's articles of association were</a:t>
            </a:r>
            <a:r>
              <a:rPr kumimoji="0" lang="en-US" b="0" i="0" u="none" strike="noStrike" cap="none" normalizeH="0" dirty="0" smtClean="0">
                <a:ln>
                  <a:noFill/>
                </a:ln>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effectLst/>
                <a:latin typeface="Arial" pitchFamily="34" charset="0"/>
                <a:ea typeface="Times New Roman" pitchFamily="18" charset="0"/>
                <a:cs typeface="Arial" pitchFamily="34" charset="0"/>
              </a:rPr>
              <a:t>approved by the Board of Ministers in 2004 and the executive activities of the company thereafter started to be implemented.</a:t>
            </a:r>
            <a:r>
              <a:rPr kumimoji="0" lang="en-US" b="0" i="0" u="none" strike="noStrike" cap="none" normalizeH="0" baseline="0" dirty="0" smtClean="0">
                <a:ln>
                  <a:noFill/>
                </a:ln>
                <a:effectLst/>
                <a:latin typeface="Arial" pitchFamily="34" charset="0"/>
                <a:cs typeface="Arial" pitchFamily="34" charset="0"/>
              </a:rPr>
              <a:t> </a:t>
            </a:r>
          </a:p>
        </p:txBody>
      </p:sp>
      <p:sp>
        <p:nvSpPr>
          <p:cNvPr id="68610" name="Rectangle 2"/>
          <p:cNvSpPr>
            <a:spLocks noChangeArrowheads="1"/>
          </p:cNvSpPr>
          <p:nvPr/>
        </p:nvSpPr>
        <p:spPr bwMode="auto">
          <a:xfrm>
            <a:off x="857224" y="3742987"/>
            <a:ext cx="8072494"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eaLnBrk="1" fontAlgn="base" hangingPunct="1">
              <a:spcBef>
                <a:spcPct val="0"/>
              </a:spcBef>
              <a:spcAft>
                <a:spcPct val="0"/>
              </a:spcAft>
            </a:pPr>
            <a:r>
              <a:rPr lang="en-US" b="1" dirty="0" smtClean="0">
                <a:latin typeface="Arial" pitchFamily="34" charset="0"/>
                <a:ea typeface="Times New Roman" pitchFamily="18" charset="0"/>
                <a:cs typeface="Arial" pitchFamily="34" charset="0"/>
              </a:rPr>
              <a:t>Subject of Activity as per the Articles of Association</a:t>
            </a:r>
          </a:p>
          <a:p>
            <a:pPr marL="265113" indent="-265113" algn="l" rtl="0" eaLnBrk="0" fontAlgn="base" hangingPunct="0">
              <a:spcBef>
                <a:spcPts val="600"/>
              </a:spcBef>
              <a:spcAft>
                <a:spcPct val="0"/>
              </a:spcAft>
              <a:buFont typeface="Courier New" pitchFamily="49" charset="0"/>
              <a:buChar char="o"/>
            </a:pPr>
            <a:r>
              <a:rPr lang="en-US" dirty="0" smtClean="0">
                <a:latin typeface="Arial" pitchFamily="34" charset="0"/>
                <a:ea typeface="Times New Roman" pitchFamily="18" charset="0"/>
                <a:cs typeface="Arial" pitchFamily="34" charset="0"/>
              </a:rPr>
              <a:t>Management of and supervision on the company's capital to perform any types of activities in the field of production and development of nuclear power.</a:t>
            </a:r>
          </a:p>
          <a:p>
            <a:pPr marL="265113" indent="-265113" algn="l" rtl="0" eaLnBrk="0" fontAlgn="base" hangingPunct="0">
              <a:spcBef>
                <a:spcPts val="600"/>
              </a:spcBef>
              <a:spcAft>
                <a:spcPct val="0"/>
              </a:spcAft>
              <a:buFont typeface="Courier New" pitchFamily="49" charset="0"/>
              <a:buChar char="o"/>
            </a:pPr>
            <a:r>
              <a:rPr lang="en-US" dirty="0" smtClean="0">
                <a:latin typeface="Arial" pitchFamily="34" charset="0"/>
                <a:ea typeface="Times New Roman" pitchFamily="18" charset="0"/>
                <a:cs typeface="Arial" pitchFamily="34" charset="0"/>
              </a:rPr>
              <a:t>Management of and supervision on studies of site selection, design, construction, supply of nuclear fuel, safe operation, decommissioning of nuclear power plants and their installations.</a:t>
            </a:r>
          </a:p>
          <a:p>
            <a:pPr marL="265113" indent="-265113" algn="l" rtl="0" eaLnBrk="0" fontAlgn="base" hangingPunct="0">
              <a:spcBef>
                <a:spcPts val="600"/>
              </a:spcBef>
              <a:spcAft>
                <a:spcPct val="0"/>
              </a:spcAft>
              <a:buFont typeface="Courier New" pitchFamily="49" charset="0"/>
              <a:buChar char="o"/>
            </a:pPr>
            <a:r>
              <a:rPr lang="en-US" dirty="0" smtClean="0">
                <a:latin typeface="Arial" pitchFamily="34" charset="0"/>
                <a:ea typeface="Times New Roman" pitchFamily="18" charset="0"/>
                <a:cs typeface="Arial" pitchFamily="34" charset="0"/>
              </a:rPr>
              <a:t>Conduction of all transactions related to nuclear power.</a:t>
            </a:r>
          </a:p>
        </p:txBody>
      </p:sp>
      <p:pic>
        <p:nvPicPr>
          <p:cNvPr id="68611" name="Picture 3"/>
          <p:cNvPicPr>
            <a:picLocks noChangeAspect="1" noChangeArrowheads="1"/>
          </p:cNvPicPr>
          <p:nvPr/>
        </p:nvPicPr>
        <p:blipFill>
          <a:blip r:embed="rId2" cstate="print"/>
          <a:srcRect/>
          <a:stretch>
            <a:fillRect/>
          </a:stretch>
        </p:blipFill>
        <p:spPr bwMode="auto">
          <a:xfrm>
            <a:off x="3286116" y="571480"/>
            <a:ext cx="2786082" cy="1155852"/>
          </a:xfrm>
          <a:prstGeom prst="rect">
            <a:avLst/>
          </a:prstGeom>
          <a:noFill/>
          <a:ln w="9525">
            <a:noFill/>
            <a:miter lim="800000"/>
            <a:headEnd/>
            <a:tailEnd/>
          </a:ln>
          <a:effectLst/>
        </p:spPr>
      </p:pic>
      <p:sp>
        <p:nvSpPr>
          <p:cNvPr id="6" name="Title 1"/>
          <p:cNvSpPr>
            <a:spLocks noGrp="1"/>
          </p:cNvSpPr>
          <p:nvPr>
            <p:ph type="title"/>
          </p:nvPr>
        </p:nvSpPr>
        <p:spPr>
          <a:xfrm>
            <a:off x="457200" y="274638"/>
            <a:ext cx="8229600" cy="1143000"/>
          </a:xfrm>
        </p:spPr>
        <p:txBody>
          <a:bodyPr>
            <a:normAutofit/>
          </a:bodyPr>
          <a:lstStyle/>
          <a:p>
            <a:pPr algn="l" rtl="0" eaLnBrk="0" hangingPunct="0"/>
            <a:r>
              <a:rPr lang="fa-IR" sz="2800" b="1" dirty="0" smtClean="0"/>
              <a:t>     </a:t>
            </a:r>
            <a:r>
              <a:rPr lang="en-US" sz="2800" b="1" dirty="0" smtClean="0"/>
              <a:t>About us</a:t>
            </a:r>
            <a:endParaRPr 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8184DB-16BA-486E-827C-F1559898FCBF}" type="slidenum">
              <a:rPr lang="fa-IR" smtClean="0"/>
              <a:pPr/>
              <a:t>21</a:t>
            </a:fld>
            <a:endParaRPr lang="fa-IR"/>
          </a:p>
        </p:txBody>
      </p:sp>
      <p:sp>
        <p:nvSpPr>
          <p:cNvPr id="84993" name="Rectangle 1"/>
          <p:cNvSpPr>
            <a:spLocks noChangeArrowheads="1"/>
          </p:cNvSpPr>
          <p:nvPr/>
        </p:nvSpPr>
        <p:spPr bwMode="auto">
          <a:xfrm>
            <a:off x="857224" y="1285860"/>
            <a:ext cx="785818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b="1" dirty="0" smtClean="0">
                <a:solidFill>
                  <a:schemeClr val="accent1"/>
                </a:solidFill>
                <a:latin typeface="Arial" pitchFamily="34" charset="0"/>
                <a:ea typeface="Times New Roman" pitchFamily="18" charset="0"/>
                <a:cs typeface="Arial" pitchFamily="34" charset="0"/>
              </a:rPr>
              <a:t>Geographical Area of Activity</a:t>
            </a:r>
          </a:p>
          <a:p>
            <a:pPr marL="0" marR="0" lvl="0" indent="0" algn="justLow" defTabSz="914400" rtl="0" eaLnBrk="0" fontAlgn="base" latinLnBrk="0" hangingPunct="0">
              <a:lnSpc>
                <a:spcPct val="100000"/>
              </a:lnSpc>
              <a:spcBef>
                <a:spcPct val="0"/>
              </a:spcBef>
              <a:spcAft>
                <a:spcPct val="0"/>
              </a:spcAft>
              <a:buClrTx/>
              <a:buSzTx/>
              <a:buFontTx/>
              <a:buNone/>
              <a:tabLst/>
            </a:pPr>
            <a:r>
              <a:rPr lang="en-US" dirty="0" smtClean="0">
                <a:latin typeface="Arial" pitchFamily="34" charset="0"/>
                <a:ea typeface="Times New Roman" pitchFamily="18" charset="0"/>
                <a:cs typeface="Arial" pitchFamily="34" charset="0"/>
              </a:rPr>
              <a:t>The NPPD headquarters is in Tehran, and the company may establish branches or representative offices inside the country through obtaining the approval of the general association and confirmation of the State Management and Planning Organization, with due observance of the rules and regulations related to implementation of its activities in line with the goals mentioned in its articles of association.  </a:t>
            </a:r>
          </a:p>
        </p:txBody>
      </p:sp>
      <p:sp>
        <p:nvSpPr>
          <p:cNvPr id="84994" name="Rectangle 2"/>
          <p:cNvSpPr>
            <a:spLocks noChangeArrowheads="1"/>
          </p:cNvSpPr>
          <p:nvPr/>
        </p:nvSpPr>
        <p:spPr bwMode="auto">
          <a:xfrm>
            <a:off x="857224" y="3571876"/>
            <a:ext cx="778674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solidFill>
                  <a:schemeClr val="accent1"/>
                </a:solidFill>
                <a:latin typeface="Arial" pitchFamily="34" charset="0"/>
                <a:ea typeface="Times New Roman" pitchFamily="18" charset="0"/>
                <a:cs typeface="Arial" pitchFamily="34" charset="0"/>
              </a:rPr>
              <a:t>Organizational Relationships with the AEOI</a:t>
            </a:r>
          </a:p>
          <a:p>
            <a:pPr algn="justLow" rtl="0" eaLnBrk="0" fontAlgn="base" hangingPunct="0">
              <a:spcBef>
                <a:spcPct val="0"/>
              </a:spcBef>
              <a:spcAft>
                <a:spcPct val="0"/>
              </a:spcAft>
            </a:pPr>
            <a:r>
              <a:rPr lang="en-US" dirty="0" smtClean="0">
                <a:latin typeface="Arial" pitchFamily="34" charset="0"/>
                <a:ea typeface="Times New Roman" pitchFamily="18" charset="0"/>
                <a:cs typeface="Arial" pitchFamily="34" charset="0"/>
              </a:rPr>
              <a:t>NPPD is a subsidiary to the AEOI and works as its policy-making arm in the field of nuclear power plant development in the country. </a:t>
            </a:r>
          </a:p>
          <a:p>
            <a:pPr algn="l" rtl="0" fontAlgn="base">
              <a:spcBef>
                <a:spcPct val="0"/>
              </a:spcBef>
              <a:spcAft>
                <a:spcPct val="0"/>
              </a:spcAft>
            </a:pPr>
            <a:endParaRPr lang="en-US" b="1" dirty="0" smtClean="0">
              <a:solidFill>
                <a:schemeClr val="accent1"/>
              </a:solidFill>
              <a:latin typeface="Arial" pitchFamily="34" charset="0"/>
              <a:ea typeface="Times New Roman" pitchFamily="18" charset="0"/>
              <a:cs typeface="Arial" pitchFamily="34" charset="0"/>
            </a:endParaRPr>
          </a:p>
          <a:p>
            <a:pPr algn="l" rtl="0" fontAlgn="base">
              <a:spcBef>
                <a:spcPct val="0"/>
              </a:spcBef>
              <a:spcAft>
                <a:spcPct val="0"/>
              </a:spcAft>
            </a:pPr>
            <a:r>
              <a:rPr lang="en-US" b="1" dirty="0" smtClean="0">
                <a:solidFill>
                  <a:schemeClr val="accent1"/>
                </a:solidFill>
                <a:latin typeface="Arial" pitchFamily="34" charset="0"/>
                <a:ea typeface="Times New Roman" pitchFamily="18" charset="0"/>
                <a:cs typeface="Arial" pitchFamily="34" charset="0"/>
              </a:rPr>
              <a:t>Subsidiary</a:t>
            </a:r>
          </a:p>
          <a:p>
            <a:pPr marR="0" lvl="0" indent="0" algn="justLow" rtl="0" eaLnBrk="0" fontAlgn="base" hangingPunct="0">
              <a:lnSpc>
                <a:spcPct val="100000"/>
              </a:lnSpc>
              <a:spcBef>
                <a:spcPct val="0"/>
              </a:spcBef>
              <a:spcAft>
                <a:spcPct val="0"/>
              </a:spcAft>
              <a:buClrTx/>
              <a:buSzTx/>
              <a:buFontTx/>
              <a:buNone/>
              <a:tabLst/>
            </a:pPr>
            <a:r>
              <a:rPr lang="en-US" dirty="0" smtClean="0">
                <a:latin typeface="Arial" pitchFamily="34" charset="0"/>
                <a:ea typeface="Times New Roman" pitchFamily="18" charset="0"/>
                <a:cs typeface="Arial" pitchFamily="34" charset="0"/>
              </a:rPr>
              <a:t>Bushehr Nuclear Power Plant Operation Company is the only subsidiary to the Nuclear Power Production and Development Company of Iran.</a:t>
            </a:r>
          </a:p>
        </p:txBody>
      </p:sp>
      <p:sp>
        <p:nvSpPr>
          <p:cNvPr id="5" name="Title 1"/>
          <p:cNvSpPr>
            <a:spLocks noGrp="1"/>
          </p:cNvSpPr>
          <p:nvPr>
            <p:ph type="title"/>
          </p:nvPr>
        </p:nvSpPr>
        <p:spPr>
          <a:xfrm>
            <a:off x="457200" y="274638"/>
            <a:ext cx="8229600" cy="1143000"/>
          </a:xfrm>
        </p:spPr>
        <p:txBody>
          <a:bodyPr>
            <a:normAutofit/>
          </a:bodyPr>
          <a:lstStyle/>
          <a:p>
            <a:pPr algn="l" rtl="0" eaLnBrk="0" hangingPunct="0"/>
            <a:r>
              <a:rPr lang="fa-IR" sz="2800" b="1" dirty="0" smtClean="0">
                <a:solidFill>
                  <a:schemeClr val="tx2"/>
                </a:solidFill>
              </a:rPr>
              <a:t>     </a:t>
            </a:r>
            <a:r>
              <a:rPr lang="en-US" sz="2800" b="1" dirty="0" smtClean="0">
                <a:solidFill>
                  <a:schemeClr val="tx2"/>
                </a:solidFill>
              </a:rPr>
              <a:t>About us</a:t>
            </a:r>
            <a:endParaRPr lang="en-US" sz="2800" b="1"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8184DB-16BA-486E-827C-F1559898FCBF}" type="slidenum">
              <a:rPr lang="fa-IR" smtClean="0"/>
              <a:pPr/>
              <a:t>22</a:t>
            </a:fld>
            <a:endParaRPr lang="fa-IR"/>
          </a:p>
        </p:txBody>
      </p:sp>
      <p:sp>
        <p:nvSpPr>
          <p:cNvPr id="86017" name="Rectangle 1"/>
          <p:cNvSpPr>
            <a:spLocks noChangeArrowheads="1"/>
          </p:cNvSpPr>
          <p:nvPr/>
        </p:nvSpPr>
        <p:spPr bwMode="auto">
          <a:xfrm>
            <a:off x="785786" y="1214422"/>
            <a:ext cx="8001024"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0" fontAlgn="base">
              <a:spcBef>
                <a:spcPct val="0"/>
              </a:spcBef>
              <a:spcAft>
                <a:spcPct val="0"/>
              </a:spcAft>
            </a:pPr>
            <a:r>
              <a:rPr lang="en-US" b="1" dirty="0" smtClean="0">
                <a:solidFill>
                  <a:schemeClr val="accent1"/>
                </a:solidFill>
                <a:latin typeface="Arial" pitchFamily="34" charset="0"/>
                <a:ea typeface="Times New Roman" pitchFamily="18" charset="0"/>
                <a:cs typeface="Arial" pitchFamily="34" charset="0"/>
              </a:rPr>
              <a:t>Plans and Activities</a:t>
            </a:r>
          </a:p>
          <a:p>
            <a:pPr marR="0" lvl="0" indent="0" algn="justLow" rtl="0" fontAlgn="base">
              <a:lnSpc>
                <a:spcPct val="100000"/>
              </a:lnSpc>
              <a:spcBef>
                <a:spcPct val="0"/>
              </a:spcBef>
              <a:spcAft>
                <a:spcPct val="0"/>
              </a:spcAft>
              <a:buClrTx/>
              <a:buSzTx/>
              <a:buFontTx/>
              <a:buNone/>
              <a:tabLst/>
            </a:pPr>
            <a:r>
              <a:rPr lang="en-US" sz="1600" b="1" i="1" dirty="0" smtClean="0">
                <a:solidFill>
                  <a:srgbClr val="00B050"/>
                </a:solidFill>
                <a:latin typeface="Arial" pitchFamily="34" charset="0"/>
                <a:ea typeface="Times New Roman" pitchFamily="18" charset="0"/>
                <a:cs typeface="Arial" pitchFamily="34" charset="0"/>
              </a:rPr>
              <a:t>Long-term plan</a:t>
            </a:r>
          </a:p>
          <a:p>
            <a:pPr algn="justLow" rtl="0" eaLnBrk="0" fontAlgn="base" hangingPunct="0">
              <a:spcBef>
                <a:spcPct val="0"/>
              </a:spcBef>
              <a:spcAft>
                <a:spcPct val="0"/>
              </a:spcAft>
            </a:pPr>
            <a:r>
              <a:rPr lang="en-US" sz="1600" dirty="0" smtClean="0">
                <a:latin typeface="Arial" pitchFamily="34" charset="0"/>
                <a:ea typeface="Times New Roman" pitchFamily="18" charset="0"/>
                <a:cs typeface="Arial" pitchFamily="34" charset="0"/>
              </a:rPr>
              <a:t>The company's long-term plan involves management of, and supervision on production and development of nuclear power, selection of potential sites for future projects, and studies of design and construction of up to 7000 - 20000 MW of nuclear power plants within the state's 20-year horizon.</a:t>
            </a:r>
          </a:p>
          <a:p>
            <a:pPr algn="justLow" rtl="0" eaLnBrk="0" fontAlgn="base" hangingPunct="0">
              <a:spcBef>
                <a:spcPct val="0"/>
              </a:spcBef>
              <a:spcAft>
                <a:spcPct val="0"/>
              </a:spcAft>
            </a:pPr>
            <a:endParaRPr lang="en-US" sz="1600" b="1" i="1" dirty="0" smtClean="0">
              <a:solidFill>
                <a:srgbClr val="00B050"/>
              </a:solidFill>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lang="en-US" sz="1600" b="1" i="1" dirty="0" smtClean="0">
                <a:solidFill>
                  <a:srgbClr val="00B050"/>
                </a:solidFill>
                <a:latin typeface="Arial" pitchFamily="34" charset="0"/>
                <a:ea typeface="Times New Roman" pitchFamily="18" charset="0"/>
                <a:cs typeface="Arial" pitchFamily="34" charset="0"/>
              </a:rPr>
              <a:t>Plans under implementation</a:t>
            </a:r>
          </a:p>
          <a:p>
            <a:pPr marL="265113" marR="0" lvl="0" indent="-265113" algn="l" rtl="0" eaLnBrk="0" fontAlgn="base" hangingPunct="0">
              <a:lnSpc>
                <a:spcPct val="100000"/>
              </a:lnSpc>
              <a:spcBef>
                <a:spcPts val="600"/>
              </a:spcBef>
              <a:spcAft>
                <a:spcPct val="0"/>
              </a:spcAft>
              <a:buClrTx/>
              <a:buSzTx/>
              <a:buFont typeface="Courier New" pitchFamily="49" charset="0"/>
              <a:buChar char="o"/>
              <a:tabLst/>
            </a:pPr>
            <a:r>
              <a:rPr lang="en-US" sz="1600" dirty="0" smtClean="0">
                <a:latin typeface="Arial" pitchFamily="34" charset="0"/>
                <a:ea typeface="Times New Roman" pitchFamily="18" charset="0"/>
                <a:cs typeface="Arial" pitchFamily="34" charset="0"/>
              </a:rPr>
              <a:t>Completion and operation of Unit-1 of Bushehr nuclear power plant</a:t>
            </a:r>
          </a:p>
          <a:p>
            <a:pPr marL="265113" marR="0" lvl="0" indent="-265113" algn="l" rtl="0" eaLnBrk="0" fontAlgn="base" hangingPunct="0">
              <a:lnSpc>
                <a:spcPct val="100000"/>
              </a:lnSpc>
              <a:spcBef>
                <a:spcPts val="600"/>
              </a:spcBef>
              <a:spcAft>
                <a:spcPct val="0"/>
              </a:spcAft>
              <a:buClrTx/>
              <a:buSzTx/>
              <a:buFont typeface="Courier New" pitchFamily="49" charset="0"/>
              <a:buChar char="o"/>
              <a:tabLst/>
            </a:pPr>
            <a:r>
              <a:rPr lang="en-US" sz="1600" dirty="0" smtClean="0">
                <a:latin typeface="Arial" pitchFamily="34" charset="0"/>
                <a:ea typeface="Times New Roman" pitchFamily="18" charset="0"/>
                <a:cs typeface="Arial" pitchFamily="34" charset="0"/>
              </a:rPr>
              <a:t>Design and construction of Darkhowin 360-MW nuclear power plant</a:t>
            </a:r>
          </a:p>
          <a:p>
            <a:pPr marL="265113" marR="0" lvl="0" indent="-265113" algn="l" rtl="0" eaLnBrk="0" fontAlgn="base" hangingPunct="0">
              <a:lnSpc>
                <a:spcPct val="100000"/>
              </a:lnSpc>
              <a:spcBef>
                <a:spcPts val="600"/>
              </a:spcBef>
              <a:spcAft>
                <a:spcPct val="0"/>
              </a:spcAft>
              <a:buClrTx/>
              <a:buSzTx/>
              <a:buFont typeface="Courier New" pitchFamily="49" charset="0"/>
              <a:buChar char="o"/>
              <a:tabLst/>
            </a:pPr>
            <a:r>
              <a:rPr lang="en-US" sz="1600" dirty="0" smtClean="0">
                <a:latin typeface="Arial" pitchFamily="34" charset="0"/>
                <a:ea typeface="Times New Roman" pitchFamily="18" charset="0"/>
                <a:cs typeface="Arial" pitchFamily="34" charset="0"/>
              </a:rPr>
              <a:t>Design and construction of new nuclear power plants</a:t>
            </a:r>
          </a:p>
          <a:p>
            <a:pPr marL="265113" marR="0" lvl="0" indent="-265113" algn="l" rtl="0" eaLnBrk="0" fontAlgn="base" hangingPunct="0">
              <a:lnSpc>
                <a:spcPct val="100000"/>
              </a:lnSpc>
              <a:spcBef>
                <a:spcPts val="600"/>
              </a:spcBef>
              <a:spcAft>
                <a:spcPct val="0"/>
              </a:spcAft>
              <a:buClrTx/>
              <a:buSzTx/>
              <a:buFont typeface="Courier New" pitchFamily="49" charset="0"/>
              <a:buChar char="o"/>
              <a:tabLst/>
            </a:pPr>
            <a:r>
              <a:rPr lang="en-US" sz="1600" dirty="0" smtClean="0">
                <a:latin typeface="Arial" pitchFamily="34" charset="0"/>
                <a:ea typeface="Times New Roman" pitchFamily="18" charset="0"/>
                <a:cs typeface="Arial" pitchFamily="34" charset="0"/>
              </a:rPr>
              <a:t>Conduct of  site selection studies for 20000 Megawatts of nuclear power</a:t>
            </a:r>
          </a:p>
          <a:p>
            <a:pPr marL="265113" marR="0" lvl="0" indent="-265113" algn="l" rtl="0" eaLnBrk="0" fontAlgn="base" hangingPunct="0">
              <a:lnSpc>
                <a:spcPct val="100000"/>
              </a:lnSpc>
              <a:spcBef>
                <a:spcPts val="600"/>
              </a:spcBef>
              <a:spcAft>
                <a:spcPct val="0"/>
              </a:spcAft>
              <a:buClrTx/>
              <a:buSzTx/>
              <a:buFont typeface="Courier New" pitchFamily="49" charset="0"/>
              <a:buChar char="o"/>
              <a:tabLst/>
            </a:pPr>
            <a:r>
              <a:rPr lang="en-US" sz="1600" dirty="0" smtClean="0">
                <a:latin typeface="Arial" pitchFamily="34" charset="0"/>
                <a:ea typeface="Times New Roman" pitchFamily="18" charset="0"/>
                <a:cs typeface="Arial" pitchFamily="34" charset="0"/>
              </a:rPr>
              <a:t>Development of domestic manufacturing of the equipment required for nuclear power plants in order to proceed localization </a:t>
            </a:r>
          </a:p>
          <a:p>
            <a:pPr marL="265113" marR="0" lvl="0" indent="-265113" algn="l" rtl="0" eaLnBrk="0" fontAlgn="base" hangingPunct="0">
              <a:lnSpc>
                <a:spcPct val="100000"/>
              </a:lnSpc>
              <a:spcBef>
                <a:spcPts val="600"/>
              </a:spcBef>
              <a:spcAft>
                <a:spcPct val="0"/>
              </a:spcAft>
              <a:buClrTx/>
              <a:buSzTx/>
              <a:buFont typeface="Courier New" pitchFamily="49" charset="0"/>
              <a:buChar char="o"/>
              <a:tabLst/>
            </a:pPr>
            <a:r>
              <a:rPr lang="en-US" sz="1600" dirty="0" smtClean="0">
                <a:latin typeface="Arial" pitchFamily="34" charset="0"/>
                <a:ea typeface="Times New Roman" pitchFamily="18" charset="0"/>
                <a:cs typeface="Arial" pitchFamily="34" charset="0"/>
              </a:rPr>
              <a:t>Training of manpower and upgrading of the level of training in the field of nuclear sciences and technology</a:t>
            </a:r>
          </a:p>
        </p:txBody>
      </p:sp>
      <p:sp>
        <p:nvSpPr>
          <p:cNvPr id="86018" name="Rectangle 2"/>
          <p:cNvSpPr>
            <a:spLocks noChangeArrowheads="1"/>
          </p:cNvSpPr>
          <p:nvPr/>
        </p:nvSpPr>
        <p:spPr bwMode="auto">
          <a:xfrm>
            <a:off x="857224" y="5929330"/>
            <a:ext cx="7572396" cy="738664"/>
          </a:xfrm>
          <a:prstGeom prst="rect">
            <a:avLst/>
          </a:prstGeom>
          <a:solidFill>
            <a:schemeClr val="accent1">
              <a:lumMod val="40000"/>
              <a:lumOff val="6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Address of headquarters and subsidiaries: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NPPD headquarters is located at No. 8, Tandis St., Africa Ave., Tehran,</a:t>
            </a:r>
            <a:r>
              <a:rPr kumimoji="0" lang="en-US"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IRAN.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Bushehr nuclear power plant is located at Halile village, Bushehr, IRAN.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1"/>
          <p:cNvSpPr>
            <a:spLocks noGrp="1"/>
          </p:cNvSpPr>
          <p:nvPr>
            <p:ph type="title"/>
          </p:nvPr>
        </p:nvSpPr>
        <p:spPr>
          <a:xfrm>
            <a:off x="457200" y="274638"/>
            <a:ext cx="8229600" cy="1143000"/>
          </a:xfrm>
        </p:spPr>
        <p:txBody>
          <a:bodyPr>
            <a:normAutofit/>
          </a:bodyPr>
          <a:lstStyle/>
          <a:p>
            <a:pPr algn="l" rtl="0" eaLnBrk="0" hangingPunct="0"/>
            <a:r>
              <a:rPr lang="fa-IR" sz="2800" b="1" dirty="0" smtClean="0">
                <a:solidFill>
                  <a:schemeClr val="tx2"/>
                </a:solidFill>
              </a:rPr>
              <a:t>     </a:t>
            </a:r>
            <a:r>
              <a:rPr lang="en-US" sz="2800" b="1" dirty="0" smtClean="0">
                <a:solidFill>
                  <a:schemeClr val="tx2"/>
                </a:solidFill>
              </a:rPr>
              <a:t>About us</a:t>
            </a:r>
            <a:endParaRPr lang="en-US" sz="2800" b="1"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A50FFD-22F3-4523-B3C4-A349B8E9A2BF}" type="slidenum">
              <a:rPr lang="en-US" smtClean="0"/>
              <a:pPr/>
              <a:t>23</a:t>
            </a:fld>
            <a:endParaRPr lang="en-US"/>
          </a:p>
        </p:txBody>
      </p:sp>
      <p:sp>
        <p:nvSpPr>
          <p:cNvPr id="7" name="TextBox 6"/>
          <p:cNvSpPr txBox="1"/>
          <p:nvPr/>
        </p:nvSpPr>
        <p:spPr>
          <a:xfrm>
            <a:off x="357158" y="642918"/>
            <a:ext cx="8286808" cy="5709255"/>
          </a:xfrm>
          <a:prstGeom prst="rect">
            <a:avLst/>
          </a:prstGeom>
          <a:noFill/>
        </p:spPr>
        <p:txBody>
          <a:bodyPr wrap="square" rtlCol="0">
            <a:spAutoFit/>
          </a:bodyPr>
          <a:lstStyle/>
          <a:p>
            <a:pPr marL="542925" algn="just" rtl="0">
              <a:buClr>
                <a:schemeClr val="tx1">
                  <a:lumMod val="50000"/>
                  <a:lumOff val="50000"/>
                </a:schemeClr>
              </a:buClr>
              <a:buFont typeface="Wingdings" pitchFamily="2" charset="2"/>
              <a:buChar char="v"/>
            </a:pPr>
            <a:r>
              <a:rPr lang="en-US" sz="2800" b="1" dirty="0" smtClean="0">
                <a:solidFill>
                  <a:srgbClr val="0070C0"/>
                </a:solidFill>
              </a:rPr>
              <a:t> Objectives</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Safe and Reliable Operation of Bushehr Nuclear Power Plant – Unit1,</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Design and construction of Medium sized nuclear power plant using capacities of Iranian companies,</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Implementation of detailed studies, taking possession of and preparing the sites for construction of  new nuclear power plants,</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Starting the activities for construction of 4000 MW of nuclear power plants including 2 new large scale (PWR) at Bushehr site.</a:t>
            </a:r>
          </a:p>
          <a:p>
            <a:pPr marL="708025" indent="-622300" algn="just" rtl="0" eaLnBrk="0" hangingPunct="0">
              <a:spcBef>
                <a:spcPts val="600"/>
              </a:spcBef>
              <a:spcAft>
                <a:spcPct val="0"/>
              </a:spcAft>
              <a:buClr>
                <a:srgbClr val="800080"/>
              </a:buClr>
              <a:buFont typeface="Wingdings" pitchFamily="2" charset="2"/>
              <a:buChar char="q"/>
              <a:defRPr/>
            </a:pPr>
            <a:r>
              <a:rPr lang="en-US" sz="2400" dirty="0" smtClean="0">
                <a:effectLst>
                  <a:outerShdw blurRad="38100" dist="38100" dir="2700000" algn="tl">
                    <a:srgbClr val="C0C0C0"/>
                  </a:outerShdw>
                </a:effectLst>
                <a:ea typeface="宋体" charset="-122"/>
              </a:rPr>
              <a:t>Training of expert manpower in the field of nuclear science and technologies in line with national plan for the NPP development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1714480" y="2178683"/>
            <a:ext cx="6143668" cy="2000264"/>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Diagram 27"/>
          <p:cNvGraphicFramePr/>
          <p:nvPr/>
        </p:nvGraphicFramePr>
        <p:xfrm>
          <a:off x="1643042" y="3428938"/>
          <a:ext cx="5976958" cy="2674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FA50FFD-22F3-4523-B3C4-A349B8E9A2BF}" type="slidenum">
              <a:rPr lang="en-US" smtClean="0"/>
              <a:pPr/>
              <a:t>24</a:t>
            </a:fld>
            <a:endParaRPr lang="en-US"/>
          </a:p>
        </p:txBody>
      </p:sp>
      <p:sp>
        <p:nvSpPr>
          <p:cNvPr id="6" name="Rounded Rectangle 5"/>
          <p:cNvSpPr/>
          <p:nvPr/>
        </p:nvSpPr>
        <p:spPr>
          <a:xfrm>
            <a:off x="4071934" y="4429070"/>
            <a:ext cx="1071570" cy="649212"/>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357950" y="1964369"/>
            <a:ext cx="714380" cy="649212"/>
          </a:xfrm>
          <a:prstGeom prst="roundRect">
            <a:avLst/>
          </a:prstGeom>
          <a:blipFill>
            <a:blip r:embed="rId7" cstate="prin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2000232" y="3429000"/>
            <a:ext cx="785818" cy="714380"/>
          </a:xfrm>
          <a:prstGeom prst="roundRect">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2143108" y="2107245"/>
            <a:ext cx="937814" cy="714380"/>
          </a:xfrm>
          <a:prstGeom prst="flowChartConnector">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p:nvPicPr>
        <p:blipFill>
          <a:blip r:embed="rId10" cstate="print"/>
          <a:srcRect/>
          <a:stretch>
            <a:fillRect/>
          </a:stretch>
        </p:blipFill>
        <p:spPr bwMode="auto">
          <a:xfrm>
            <a:off x="3857620" y="5072012"/>
            <a:ext cx="1532282" cy="970364"/>
          </a:xfrm>
          <a:prstGeom prst="rect">
            <a:avLst/>
          </a:prstGeom>
          <a:noFill/>
          <a:ln w="9525">
            <a:noFill/>
            <a:miter lim="800000"/>
            <a:headEnd/>
            <a:tailEnd/>
          </a:ln>
        </p:spPr>
      </p:pic>
      <p:grpSp>
        <p:nvGrpSpPr>
          <p:cNvPr id="2" name="Group 14"/>
          <p:cNvGrpSpPr/>
          <p:nvPr/>
        </p:nvGrpSpPr>
        <p:grpSpPr>
          <a:xfrm>
            <a:off x="7072330" y="2750187"/>
            <a:ext cx="1484620" cy="714380"/>
            <a:chOff x="6672697" y="2786058"/>
            <a:chExt cx="1685517" cy="792088"/>
          </a:xfrm>
        </p:grpSpPr>
        <p:grpSp>
          <p:nvGrpSpPr>
            <p:cNvPr id="3" name="Group 13"/>
            <p:cNvGrpSpPr/>
            <p:nvPr/>
          </p:nvGrpSpPr>
          <p:grpSpPr>
            <a:xfrm>
              <a:off x="6672697" y="2786058"/>
              <a:ext cx="1540994" cy="792088"/>
              <a:chOff x="6458383" y="3929066"/>
              <a:chExt cx="1540994" cy="792088"/>
            </a:xfrm>
          </p:grpSpPr>
          <p:sp>
            <p:nvSpPr>
              <p:cNvPr id="13" name="Flowchart: Connector 12"/>
              <p:cNvSpPr/>
              <p:nvPr/>
            </p:nvSpPr>
            <p:spPr>
              <a:xfrm>
                <a:off x="6715132" y="3929066"/>
                <a:ext cx="1224135" cy="792088"/>
              </a:xfrm>
              <a:prstGeom prst="flowChartConnector">
                <a:avLst/>
              </a:prstGeom>
              <a:blipFill>
                <a:blip r:embed="rId11"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2">
                      <a:lumMod val="25000"/>
                    </a:schemeClr>
                  </a:solidFill>
                  <a:cs typeface="B Nazanin" pitchFamily="2" charset="-78"/>
                </a:endParaRPr>
              </a:p>
            </p:txBody>
          </p:sp>
          <p:sp>
            <p:nvSpPr>
              <p:cNvPr id="11" name="Rectangle 10"/>
              <p:cNvSpPr/>
              <p:nvPr/>
            </p:nvSpPr>
            <p:spPr>
              <a:xfrm>
                <a:off x="6458383" y="4071942"/>
                <a:ext cx="1540994" cy="51188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Research</a:t>
                </a:r>
              </a:p>
              <a:p>
                <a:pPr algn="ctr"/>
                <a:r>
                  <a:rPr lang="en-US"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Institute</a:t>
                </a:r>
                <a:endPar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grpSp>
        <p:pic>
          <p:nvPicPr>
            <p:cNvPr id="1026" name="Picture 2" descr="C:\Program Files\Microsoft Office\MEDIA\CAGCAT10\j0285360.wmf"/>
            <p:cNvPicPr>
              <a:picLocks noChangeAspect="1" noChangeArrowheads="1"/>
            </p:cNvPicPr>
            <p:nvPr/>
          </p:nvPicPr>
          <p:blipFill>
            <a:blip r:embed="rId12"/>
            <a:srcRect/>
            <a:stretch>
              <a:fillRect/>
            </a:stretch>
          </p:blipFill>
          <p:spPr bwMode="auto">
            <a:xfrm>
              <a:off x="7835521" y="2786058"/>
              <a:ext cx="522693" cy="644611"/>
            </a:xfrm>
            <a:prstGeom prst="rect">
              <a:avLst/>
            </a:prstGeom>
            <a:noFill/>
          </p:spPr>
        </p:pic>
      </p:grpSp>
      <p:sp>
        <p:nvSpPr>
          <p:cNvPr id="16" name="Rounded Rectangle 15"/>
          <p:cNvSpPr/>
          <p:nvPr/>
        </p:nvSpPr>
        <p:spPr>
          <a:xfrm>
            <a:off x="5643570" y="5572078"/>
            <a:ext cx="1000132" cy="642942"/>
          </a:xfrm>
          <a:prstGeom prst="roundRect">
            <a:avLst/>
          </a:prstGeom>
          <a:blipFill>
            <a:blip r:embed="rId1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929454" y="5572078"/>
            <a:ext cx="785818" cy="642942"/>
          </a:xfrm>
          <a:prstGeom prst="roundRect">
            <a:avLst/>
          </a:prstGeom>
          <a:blipFill>
            <a:blip r:embed="rId1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8"/>
          <p:cNvGrpSpPr/>
          <p:nvPr/>
        </p:nvGrpSpPr>
        <p:grpSpPr>
          <a:xfrm>
            <a:off x="1500166" y="5429202"/>
            <a:ext cx="1428760" cy="648642"/>
            <a:chOff x="6187714" y="3501008"/>
            <a:chExt cx="2027624" cy="720080"/>
          </a:xfrm>
        </p:grpSpPr>
        <p:sp>
          <p:nvSpPr>
            <p:cNvPr id="20" name="Rectangle 19"/>
            <p:cNvSpPr/>
            <p:nvPr/>
          </p:nvSpPr>
          <p:spPr>
            <a:xfrm>
              <a:off x="6300192" y="3501008"/>
              <a:ext cx="1368152" cy="720080"/>
            </a:xfrm>
            <a:prstGeom prst="rect">
              <a:avLst/>
            </a:prstGeom>
            <a:blipFill>
              <a:blip r:embed="rId15"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 name="Rectangle 20"/>
            <p:cNvSpPr/>
            <p:nvPr/>
          </p:nvSpPr>
          <p:spPr>
            <a:xfrm>
              <a:off x="6187714" y="3786191"/>
              <a:ext cx="2027624" cy="3758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SATNA</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grpSp>
      <p:pic>
        <p:nvPicPr>
          <p:cNvPr id="22" name="Picture 21"/>
          <p:cNvPicPr/>
          <p:nvPr/>
        </p:nvPicPr>
        <p:blipFill>
          <a:blip r:embed="rId1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3000364" y="5214888"/>
            <a:ext cx="571504" cy="928694"/>
          </a:xfrm>
          <a:prstGeom prst="rect">
            <a:avLst/>
          </a:prstGeom>
        </p:spPr>
      </p:pic>
      <p:grpSp>
        <p:nvGrpSpPr>
          <p:cNvPr id="14" name="Group 23"/>
          <p:cNvGrpSpPr/>
          <p:nvPr/>
        </p:nvGrpSpPr>
        <p:grpSpPr>
          <a:xfrm>
            <a:off x="6072198" y="3536005"/>
            <a:ext cx="1571636" cy="678751"/>
            <a:chOff x="3357554" y="5517232"/>
            <a:chExt cx="1571636" cy="678751"/>
          </a:xfrm>
        </p:grpSpPr>
        <p:sp>
          <p:nvSpPr>
            <p:cNvPr id="17" name="Oval 16"/>
            <p:cNvSpPr/>
            <p:nvPr/>
          </p:nvSpPr>
          <p:spPr>
            <a:xfrm>
              <a:off x="3571868" y="5517232"/>
              <a:ext cx="1165914" cy="678751"/>
            </a:xfrm>
            <a:prstGeom prst="ellipse">
              <a:avLst/>
            </a:prstGeom>
            <a:blipFill>
              <a:blip r:embed="rId17" cstate="prin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cs typeface="B Mitra" pitchFamily="2" charset="-78"/>
              </a:endParaRPr>
            </a:p>
          </p:txBody>
        </p:sp>
        <p:sp>
          <p:nvSpPr>
            <p:cNvPr id="23" name="Rectangle 22"/>
            <p:cNvSpPr/>
            <p:nvPr/>
          </p:nvSpPr>
          <p:spPr>
            <a:xfrm>
              <a:off x="3357554" y="5572140"/>
              <a:ext cx="157163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SABA </a:t>
              </a:r>
            </a:p>
            <a:p>
              <a:pPr algn="ct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rPr>
                <a:t>NOVIN Co.</a:t>
              </a: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Zar" pitchFamily="2" charset="-78"/>
              </a:endParaRPr>
            </a:p>
          </p:txBody>
        </p:sp>
      </p:grpSp>
      <p:grpSp>
        <p:nvGrpSpPr>
          <p:cNvPr id="15" name="Group 25"/>
          <p:cNvGrpSpPr/>
          <p:nvPr/>
        </p:nvGrpSpPr>
        <p:grpSpPr>
          <a:xfrm>
            <a:off x="3214678" y="2750187"/>
            <a:ext cx="3000396" cy="1071570"/>
            <a:chOff x="3214678" y="1928802"/>
            <a:chExt cx="3000396" cy="1071570"/>
          </a:xfrm>
        </p:grpSpPr>
        <p:sp>
          <p:nvSpPr>
            <p:cNvPr id="5" name="Rounded Rectangle 4"/>
            <p:cNvSpPr/>
            <p:nvPr/>
          </p:nvSpPr>
          <p:spPr>
            <a:xfrm>
              <a:off x="3786182" y="1928802"/>
              <a:ext cx="1728192" cy="936104"/>
            </a:xfrm>
            <a:prstGeom prst="roundRect">
              <a:avLst/>
            </a:prstGeom>
            <a:blipFill>
              <a:blip r:embed="rId1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14678" y="2723373"/>
              <a:ext cx="3000396" cy="276999"/>
            </a:xfrm>
            <a:prstGeom prst="rect">
              <a:avLst/>
            </a:prstGeom>
            <a:solidFill>
              <a:schemeClr val="bg1"/>
            </a:solidFill>
          </p:spPr>
          <p:txBody>
            <a:bodyPr wrap="square" rtlCol="0">
              <a:spAutoFit/>
            </a:bodyPr>
            <a:lstStyle/>
            <a:p>
              <a:pPr algn="ctr"/>
              <a:r>
                <a:rPr lang="en-US" sz="1200" b="1" dirty="0" smtClean="0"/>
                <a:t>N</a:t>
              </a:r>
              <a:r>
                <a:rPr lang="en-US" sz="1100" dirty="0" smtClean="0"/>
                <a:t>uclear </a:t>
              </a:r>
              <a:r>
                <a:rPr lang="en-US" sz="1200" b="1" dirty="0" smtClean="0"/>
                <a:t>P</a:t>
              </a:r>
              <a:r>
                <a:rPr lang="en-US" sz="1100" dirty="0" smtClean="0"/>
                <a:t>ower </a:t>
              </a:r>
              <a:r>
                <a:rPr lang="en-US" sz="1200" b="1" dirty="0" smtClean="0"/>
                <a:t>P</a:t>
              </a:r>
              <a:r>
                <a:rPr lang="en-US" sz="1100" dirty="0" smtClean="0"/>
                <a:t>roduction &amp; </a:t>
              </a:r>
              <a:r>
                <a:rPr lang="en-US" sz="1200" b="1" dirty="0" smtClean="0"/>
                <a:t>D</a:t>
              </a:r>
              <a:r>
                <a:rPr lang="en-US" sz="1100" dirty="0" smtClean="0"/>
                <a:t>evelopment Co.</a:t>
              </a:r>
              <a:endParaRPr lang="en-US" sz="1100" dirty="0"/>
            </a:p>
          </p:txBody>
        </p:sp>
      </p:grpSp>
      <p:cxnSp>
        <p:nvCxnSpPr>
          <p:cNvPr id="29" name="Elbow Connector 28"/>
          <p:cNvCxnSpPr>
            <a:stCxn id="18" idx="0"/>
          </p:cNvCxnSpPr>
          <p:nvPr/>
        </p:nvCxnSpPr>
        <p:spPr>
          <a:xfrm rot="16200000" flipV="1">
            <a:off x="5768587" y="4018302"/>
            <a:ext cx="928694" cy="2178858"/>
          </a:xfrm>
          <a:prstGeom prst="bentConnector2">
            <a:avLst/>
          </a:prstGeom>
          <a:ln w="44450">
            <a:solidFill>
              <a:srgbClr val="B1D9CF"/>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28"/>
          <p:cNvCxnSpPr>
            <a:stCxn id="16" idx="0"/>
          </p:cNvCxnSpPr>
          <p:nvPr/>
        </p:nvCxnSpPr>
        <p:spPr>
          <a:xfrm rot="16200000" flipV="1">
            <a:off x="5322099" y="4750541"/>
            <a:ext cx="642942" cy="1000132"/>
          </a:xfrm>
          <a:prstGeom prst="bentConnector2">
            <a:avLst/>
          </a:prstGeom>
          <a:ln w="44450">
            <a:solidFill>
              <a:schemeClr val="accent2">
                <a:lumMod val="75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Elbow Connector 28"/>
          <p:cNvCxnSpPr/>
          <p:nvPr/>
        </p:nvCxnSpPr>
        <p:spPr>
          <a:xfrm rot="5400000" flipH="1" flipV="1">
            <a:off x="2673786" y="4031054"/>
            <a:ext cx="785818" cy="2010478"/>
          </a:xfrm>
          <a:prstGeom prst="bentConnector2">
            <a:avLst/>
          </a:prstGeom>
          <a:ln w="44450">
            <a:solidFill>
              <a:schemeClr val="accent4">
                <a:lumMod val="75000"/>
              </a:schemeClr>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Elbow Connector 28"/>
          <p:cNvCxnSpPr>
            <a:stCxn id="22" idx="0"/>
          </p:cNvCxnSpPr>
          <p:nvPr/>
        </p:nvCxnSpPr>
        <p:spPr>
          <a:xfrm rot="5400000" flipH="1" flipV="1">
            <a:off x="3500430" y="4643384"/>
            <a:ext cx="357190" cy="785818"/>
          </a:xfrm>
          <a:prstGeom prst="bentConnector2">
            <a:avLst/>
          </a:prstGeom>
          <a:ln w="44450">
            <a:solidFill>
              <a:srgbClr val="FFC000"/>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3484573" y="1357298"/>
            <a:ext cx="2357454" cy="64294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cs typeface="+mj-cs"/>
              </a:rPr>
              <a:t>Atomic Energy Organization Of IRAN </a:t>
            </a:r>
            <a:r>
              <a:rPr lang="en-US" sz="1600" b="1" dirty="0" smtClean="0">
                <a:cs typeface="+mj-cs"/>
              </a:rPr>
              <a:t>(AEOI)</a:t>
            </a:r>
            <a:endParaRPr lang="fa-IR" sz="1400" b="1" dirty="0">
              <a:cs typeface="+mj-cs"/>
            </a:endParaRPr>
          </a:p>
        </p:txBody>
      </p:sp>
      <p:cxnSp>
        <p:nvCxnSpPr>
          <p:cNvPr id="52" name="Straight Connector 51"/>
          <p:cNvCxnSpPr>
            <a:endCxn id="48" idx="2"/>
          </p:cNvCxnSpPr>
          <p:nvPr/>
        </p:nvCxnSpPr>
        <p:spPr>
          <a:xfrm rot="5400000" flipH="1" flipV="1">
            <a:off x="4281816" y="2368703"/>
            <a:ext cx="749947" cy="1302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57224" y="571480"/>
            <a:ext cx="6000792" cy="461665"/>
          </a:xfrm>
          <a:prstGeom prst="rect">
            <a:avLst/>
          </a:prstGeom>
        </p:spPr>
        <p:txBody>
          <a:bodyPr wrap="square">
            <a:spAutoFit/>
          </a:bodyPr>
          <a:lstStyle/>
          <a:p>
            <a:pPr algn="l" rtl="0"/>
            <a:r>
              <a:rPr lang="en-US" sz="2400" b="1" dirty="0" smtClean="0">
                <a:solidFill>
                  <a:schemeClr val="tx2"/>
                </a:solidFill>
              </a:rPr>
              <a:t>NPPs Development Organization  in IRAN</a:t>
            </a:r>
            <a:endParaRPr lang="fa-I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8184DB-16BA-486E-827C-F1559898FCBF}" type="slidenum">
              <a:rPr lang="fa-IR" smtClean="0"/>
              <a:pPr/>
              <a:t>25</a:t>
            </a:fld>
            <a:endParaRPr lang="fa-IR"/>
          </a:p>
        </p:txBody>
      </p:sp>
      <p:sp>
        <p:nvSpPr>
          <p:cNvPr id="6" name="Rounded Rectangle 5"/>
          <p:cNvSpPr/>
          <p:nvPr/>
        </p:nvSpPr>
        <p:spPr>
          <a:xfrm>
            <a:off x="828154" y="1142984"/>
            <a:ext cx="3672408" cy="648072"/>
          </a:xfrm>
          <a:prstGeom prst="roundRect">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effectLst>
                  <a:outerShdw blurRad="31750" dist="25400" dir="5400000" algn="tl" rotWithShape="0">
                    <a:srgbClr val="000000">
                      <a:alpha val="25000"/>
                    </a:srgbClr>
                  </a:outerShdw>
                </a:effectLst>
                <a:cs typeface="B Nazanin" pitchFamily="2" charset="-78"/>
              </a:rPr>
              <a:t>BNPP Co.</a:t>
            </a:r>
            <a:endParaRPr lang="en-US" sz="2400" b="1" dirty="0">
              <a:effectLst>
                <a:outerShdw blurRad="31750" dist="25400" dir="5400000" algn="tl" rotWithShape="0">
                  <a:srgbClr val="000000">
                    <a:alpha val="25000"/>
                  </a:srgbClr>
                </a:outerShdw>
              </a:effectLst>
              <a:cs typeface="B Nazanin" pitchFamily="2" charset="-78"/>
            </a:endParaRPr>
          </a:p>
        </p:txBody>
      </p:sp>
      <p:sp>
        <p:nvSpPr>
          <p:cNvPr id="7" name="Rounded Rectangle 6"/>
          <p:cNvSpPr/>
          <p:nvPr/>
        </p:nvSpPr>
        <p:spPr>
          <a:xfrm>
            <a:off x="4857752" y="1142984"/>
            <a:ext cx="3857652" cy="648072"/>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effectLst>
                  <a:outerShdw blurRad="31750" dist="25400" dir="5400000" algn="tl" rotWithShape="0">
                    <a:srgbClr val="000000">
                      <a:alpha val="25000"/>
                    </a:srgbClr>
                  </a:outerShdw>
                </a:effectLst>
                <a:cs typeface="B Nazanin" pitchFamily="2" charset="-78"/>
              </a:rPr>
              <a:t>NPPs Repairs and Support Company (TAPNA Co.)</a:t>
            </a:r>
            <a:endParaRPr lang="en-US" sz="2000" dirty="0">
              <a:cs typeface="B Mitra" pitchFamily="2" charset="-78"/>
            </a:endParaRPr>
          </a:p>
        </p:txBody>
      </p:sp>
      <p:sp>
        <p:nvSpPr>
          <p:cNvPr id="8" name="Rounded Rectangle 7"/>
          <p:cNvSpPr/>
          <p:nvPr/>
        </p:nvSpPr>
        <p:spPr>
          <a:xfrm>
            <a:off x="828154" y="1928802"/>
            <a:ext cx="3672408" cy="1785950"/>
          </a:xfrm>
          <a:prstGeom prst="roundRect">
            <a:avLst>
              <a:gd name="adj" fmla="val 6647"/>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177800" indent="-177800" algn="l" rtl="0">
              <a:lnSpc>
                <a:spcPct val="150000"/>
              </a:lnSpc>
              <a:buFont typeface="Courier New" pitchFamily="49" charset="0"/>
              <a:buChar char="o"/>
            </a:pPr>
            <a:r>
              <a:rPr lang="en-US" sz="2000" b="1" dirty="0" smtClean="0">
                <a:cs typeface="B Mitra" pitchFamily="2" charset="-78"/>
              </a:rPr>
              <a:t> </a:t>
            </a:r>
            <a:r>
              <a:rPr lang="en-US" sz="2000" b="1" dirty="0" smtClean="0">
                <a:solidFill>
                  <a:schemeClr val="tx1"/>
                </a:solidFill>
                <a:cs typeface="B Mitra" pitchFamily="2" charset="-78"/>
              </a:rPr>
              <a:t>Responsible for </a:t>
            </a:r>
            <a:r>
              <a:rPr lang="en-US" sz="2000" b="1" dirty="0" smtClean="0">
                <a:cs typeface="B Mitra" pitchFamily="2" charset="-78"/>
              </a:rPr>
              <a:t>BNPP-1 Operation.</a:t>
            </a:r>
          </a:p>
        </p:txBody>
      </p:sp>
      <p:sp>
        <p:nvSpPr>
          <p:cNvPr id="9" name="Rounded Rectangle 8"/>
          <p:cNvSpPr/>
          <p:nvPr/>
        </p:nvSpPr>
        <p:spPr>
          <a:xfrm>
            <a:off x="4857752" y="1928802"/>
            <a:ext cx="3857652" cy="1714512"/>
          </a:xfrm>
          <a:prstGeom prst="roundRect">
            <a:avLst>
              <a:gd name="adj" fmla="val 6647"/>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177800" indent="-177800" algn="l" rtl="0">
              <a:lnSpc>
                <a:spcPct val="150000"/>
              </a:lnSpc>
              <a:buFont typeface="Courier New" pitchFamily="49" charset="0"/>
              <a:buChar char="o"/>
            </a:pPr>
            <a:r>
              <a:rPr lang="en-US" sz="2000" b="1" dirty="0" smtClean="0">
                <a:cs typeface="B Mitra" pitchFamily="2" charset="-78"/>
              </a:rPr>
              <a:t>Maintenance &amp; Repairs services and  support of NPPs operations.</a:t>
            </a:r>
            <a:endParaRPr lang="fa-IR" sz="2000" b="1" dirty="0" smtClean="0">
              <a:cs typeface="B Mitra" pitchFamily="2" charset="-78"/>
            </a:endParaRPr>
          </a:p>
        </p:txBody>
      </p:sp>
      <p:sp>
        <p:nvSpPr>
          <p:cNvPr id="10" name="Rounded Rectangle 9"/>
          <p:cNvSpPr/>
          <p:nvPr/>
        </p:nvSpPr>
        <p:spPr>
          <a:xfrm>
            <a:off x="4857752" y="3995374"/>
            <a:ext cx="3929090" cy="648072"/>
          </a:xfrm>
          <a:prstGeom prst="roundRect">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rtl="0"/>
            <a:r>
              <a:rPr lang="en-US" sz="2000" b="1" dirty="0" smtClean="0">
                <a:effectLst>
                  <a:outerShdw blurRad="31750" dist="25400" dir="5400000" algn="tl" rotWithShape="0">
                    <a:srgbClr val="000000">
                      <a:alpha val="25000"/>
                    </a:srgbClr>
                  </a:outerShdw>
                </a:effectLst>
                <a:cs typeface="B Nazanin" pitchFamily="2" charset="-78"/>
              </a:rPr>
              <a:t>NPPs Safety Development </a:t>
            </a:r>
          </a:p>
          <a:p>
            <a:pPr algn="ctr" rtl="0"/>
            <a:r>
              <a:rPr lang="en-US" sz="2000" b="1" dirty="0" smtClean="0">
                <a:effectLst>
                  <a:outerShdw blurRad="31750" dist="25400" dir="5400000" algn="tl" rotWithShape="0">
                    <a:srgbClr val="000000">
                      <a:alpha val="25000"/>
                    </a:srgbClr>
                  </a:outerShdw>
                </a:effectLst>
                <a:cs typeface="B Nazanin" pitchFamily="2" charset="-78"/>
              </a:rPr>
              <a:t>&amp; Improvement (TAVANA Co.)</a:t>
            </a:r>
          </a:p>
        </p:txBody>
      </p:sp>
      <p:sp>
        <p:nvSpPr>
          <p:cNvPr id="11" name="Rounded Rectangle 10"/>
          <p:cNvSpPr/>
          <p:nvPr/>
        </p:nvSpPr>
        <p:spPr>
          <a:xfrm>
            <a:off x="4857752" y="4714884"/>
            <a:ext cx="3929090" cy="1643074"/>
          </a:xfrm>
          <a:prstGeom prst="roundRect">
            <a:avLst>
              <a:gd name="adj" fmla="val 6647"/>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177800" indent="-177800" algn="l" rtl="0">
              <a:lnSpc>
                <a:spcPct val="150000"/>
              </a:lnSpc>
              <a:buFont typeface="Courier New" pitchFamily="49" charset="0"/>
              <a:buChar char="o"/>
            </a:pPr>
            <a:r>
              <a:rPr lang="en-US" sz="2000" b="1" dirty="0" smtClean="0">
                <a:solidFill>
                  <a:srgbClr val="FF0000"/>
                </a:solidFill>
                <a:cs typeface="B Mitra" pitchFamily="2" charset="-78"/>
              </a:rPr>
              <a:t> </a:t>
            </a:r>
            <a:r>
              <a:rPr lang="en-US" sz="2000" b="1" dirty="0" smtClean="0">
                <a:cs typeface="B Mitra" pitchFamily="2" charset="-78"/>
              </a:rPr>
              <a:t>Technical support of BNPP-1.</a:t>
            </a:r>
          </a:p>
          <a:p>
            <a:pPr algn="r" rtl="1">
              <a:lnSpc>
                <a:spcPct val="150000"/>
              </a:lnSpc>
              <a:buFont typeface="Courier New" pitchFamily="49" charset="0"/>
              <a:buChar char="o"/>
            </a:pPr>
            <a:endParaRPr lang="fa-IR" sz="2200" dirty="0" smtClean="0">
              <a:cs typeface="B Mitra" pitchFamily="2" charset="-78"/>
            </a:endParaRPr>
          </a:p>
        </p:txBody>
      </p:sp>
      <p:sp>
        <p:nvSpPr>
          <p:cNvPr id="12" name="Rounded Rectangle 11"/>
          <p:cNvSpPr/>
          <p:nvPr/>
        </p:nvSpPr>
        <p:spPr>
          <a:xfrm>
            <a:off x="857224" y="4000504"/>
            <a:ext cx="3672408" cy="648072"/>
          </a:xfrm>
          <a:prstGeom prst="roundRect">
            <a:avLst/>
          </a:prstGeom>
          <a:solidFill>
            <a:schemeClr val="accent6">
              <a:lumMod val="20000"/>
              <a:lumOff val="80000"/>
            </a:schemeClr>
          </a:solidFill>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b="1" dirty="0" smtClean="0">
                <a:effectLst>
                  <a:outerShdw blurRad="31750" dist="25400" dir="5400000" algn="tl" rotWithShape="0">
                    <a:srgbClr val="000000">
                      <a:alpha val="25000"/>
                    </a:srgbClr>
                  </a:outerShdw>
                </a:effectLst>
                <a:cs typeface="B Nazanin" pitchFamily="2" charset="-78"/>
              </a:rPr>
              <a:t>Modern Industries </a:t>
            </a:r>
          </a:p>
          <a:p>
            <a:pPr algn="ctr"/>
            <a:r>
              <a:rPr lang="en-US" sz="2200" b="1" dirty="0" smtClean="0">
                <a:effectLst>
                  <a:outerShdw blurRad="31750" dist="25400" dir="5400000" algn="tl" rotWithShape="0">
                    <a:srgbClr val="000000">
                      <a:alpha val="25000"/>
                    </a:srgbClr>
                  </a:outerShdw>
                </a:effectLst>
                <a:cs typeface="B Nazanin" pitchFamily="2" charset="-78"/>
              </a:rPr>
              <a:t>Technique Company</a:t>
            </a:r>
            <a:endParaRPr lang="en-US" sz="2200" dirty="0">
              <a:cs typeface="B Mitra" pitchFamily="2" charset="-78"/>
            </a:endParaRPr>
          </a:p>
        </p:txBody>
      </p:sp>
      <p:sp>
        <p:nvSpPr>
          <p:cNvPr id="13" name="Rounded Rectangle 12"/>
          <p:cNvSpPr/>
          <p:nvPr/>
        </p:nvSpPr>
        <p:spPr>
          <a:xfrm>
            <a:off x="823594" y="4714884"/>
            <a:ext cx="3672408" cy="1571636"/>
          </a:xfrm>
          <a:prstGeom prst="roundRect">
            <a:avLst>
              <a:gd name="adj" fmla="val 6647"/>
            </a:avLst>
          </a:prstGeom>
          <a:solidFill>
            <a:schemeClr val="accent6">
              <a:lumMod val="20000"/>
              <a:lumOff val="80000"/>
            </a:schemeClr>
          </a:solidFill>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73050" lvl="0" indent="-273050" algn="justLow" rtl="0" fontAlgn="base">
              <a:lnSpc>
                <a:spcPct val="150000"/>
              </a:lnSpc>
              <a:spcBef>
                <a:spcPct val="0"/>
              </a:spcBef>
              <a:spcAft>
                <a:spcPct val="0"/>
              </a:spcAft>
              <a:buFont typeface="Courier New" pitchFamily="49" charset="0"/>
              <a:buChar char="o"/>
            </a:pPr>
            <a:r>
              <a:rPr lang="en-US" sz="2000" b="1" dirty="0" smtClean="0">
                <a:cs typeface="B Mitra" pitchFamily="2" charset="-78"/>
              </a:rPr>
              <a:t>Design, Construction and Commissioning of Research Reactors</a:t>
            </a:r>
            <a:endParaRPr lang="en-US" sz="2000" b="1" dirty="0" smtClean="0">
              <a:latin typeface="Times New Roman" pitchFamily="18" charset="0"/>
              <a:cs typeface="Times New Roman" pitchFamily="18" charset="0"/>
            </a:endParaRPr>
          </a:p>
        </p:txBody>
      </p:sp>
      <p:sp>
        <p:nvSpPr>
          <p:cNvPr id="14" name="Title 1"/>
          <p:cNvSpPr>
            <a:spLocks noGrp="1"/>
          </p:cNvSpPr>
          <p:nvPr>
            <p:ph type="title"/>
          </p:nvPr>
        </p:nvSpPr>
        <p:spPr>
          <a:xfrm>
            <a:off x="842994" y="214290"/>
            <a:ext cx="8229600" cy="1143000"/>
          </a:xfrm>
        </p:spPr>
        <p:txBody>
          <a:bodyPr>
            <a:normAutofit/>
          </a:bodyPr>
          <a:lstStyle/>
          <a:p>
            <a:pPr algn="l" rtl="0" eaLnBrk="0" hangingPunct="0"/>
            <a:r>
              <a:rPr lang="en-US" sz="2800" b="1" dirty="0" smtClean="0">
                <a:solidFill>
                  <a:schemeClr val="tx2"/>
                </a:solidFill>
              </a:rPr>
              <a:t>Duties &amp; Responsibility</a:t>
            </a:r>
            <a:endParaRPr lang="en-US" sz="2800" b="1"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8184DB-16BA-486E-827C-F1559898FCBF}" type="slidenum">
              <a:rPr lang="fa-IR" smtClean="0"/>
              <a:pPr/>
              <a:t>26</a:t>
            </a:fld>
            <a:endParaRPr lang="fa-IR"/>
          </a:p>
        </p:txBody>
      </p:sp>
      <p:sp>
        <p:nvSpPr>
          <p:cNvPr id="14" name="Rounded Rectangle 13"/>
          <p:cNvSpPr/>
          <p:nvPr/>
        </p:nvSpPr>
        <p:spPr>
          <a:xfrm>
            <a:off x="5072066" y="1138994"/>
            <a:ext cx="3929090" cy="504056"/>
          </a:xfrm>
          <a:prstGeom prst="roundRect">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effectLst>
                  <a:outerShdw blurRad="31750" dist="25400" dir="5400000" algn="tl" rotWithShape="0">
                    <a:srgbClr val="000000">
                      <a:alpha val="25000"/>
                    </a:srgbClr>
                  </a:outerShdw>
                </a:effectLst>
                <a:cs typeface="B Nazanin" pitchFamily="2" charset="-78"/>
              </a:rPr>
              <a:t>SURENA Company</a:t>
            </a:r>
            <a:endParaRPr lang="en-US" sz="2400" dirty="0">
              <a:cs typeface="B Mitra" pitchFamily="2" charset="-78"/>
            </a:endParaRPr>
          </a:p>
        </p:txBody>
      </p:sp>
      <p:sp>
        <p:nvSpPr>
          <p:cNvPr id="15" name="Rounded Rectangle 14"/>
          <p:cNvSpPr/>
          <p:nvPr/>
        </p:nvSpPr>
        <p:spPr>
          <a:xfrm>
            <a:off x="895032" y="1138994"/>
            <a:ext cx="3962720" cy="504056"/>
          </a:xfrm>
          <a:prstGeom prst="roundRect">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effectLst>
                  <a:outerShdw blurRad="31750" dist="25400" dir="5400000" algn="tl" rotWithShape="0">
                    <a:srgbClr val="000000">
                      <a:alpha val="25000"/>
                    </a:srgbClr>
                  </a:outerShdw>
                </a:effectLst>
                <a:cs typeface="B Nazanin" pitchFamily="2" charset="-78"/>
              </a:rPr>
              <a:t>EDDIS Company</a:t>
            </a:r>
            <a:endParaRPr lang="en-US" sz="2400" dirty="0">
              <a:cs typeface="B Mitra" pitchFamily="2" charset="-78"/>
            </a:endParaRPr>
          </a:p>
        </p:txBody>
      </p:sp>
      <p:sp>
        <p:nvSpPr>
          <p:cNvPr id="16" name="Rounded Rectangle 15"/>
          <p:cNvSpPr/>
          <p:nvPr/>
        </p:nvSpPr>
        <p:spPr>
          <a:xfrm>
            <a:off x="5072066" y="1700238"/>
            <a:ext cx="3929090" cy="1228696"/>
          </a:xfrm>
          <a:prstGeom prst="roundRect">
            <a:avLst>
              <a:gd name="adj" fmla="val 6647"/>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177800" lvl="0" indent="-177800" algn="justLow" rtl="0" fontAlgn="base">
              <a:lnSpc>
                <a:spcPct val="150000"/>
              </a:lnSpc>
              <a:spcBef>
                <a:spcPct val="0"/>
              </a:spcBef>
              <a:spcAft>
                <a:spcPct val="0"/>
              </a:spcAft>
              <a:buFont typeface="Courier New" pitchFamily="49" charset="0"/>
              <a:buChar char="o"/>
            </a:pPr>
            <a:r>
              <a:rPr lang="en-US" b="1" dirty="0" smtClean="0">
                <a:cs typeface="B Mitra" pitchFamily="2" charset="-78"/>
              </a:rPr>
              <a:t>Design and Construction of Darkhowin</a:t>
            </a:r>
            <a:r>
              <a:rPr lang="en-US" dirty="0" smtClean="0">
                <a:latin typeface="Arial" pitchFamily="34" charset="0"/>
                <a:ea typeface="Times New Roman" pitchFamily="18" charset="0"/>
                <a:cs typeface="Arial" pitchFamily="34" charset="0"/>
              </a:rPr>
              <a:t> </a:t>
            </a:r>
            <a:r>
              <a:rPr lang="en-US" b="1" dirty="0" smtClean="0">
                <a:cs typeface="B Mitra" pitchFamily="2" charset="-78"/>
              </a:rPr>
              <a:t>as Medium size NPP.</a:t>
            </a:r>
          </a:p>
        </p:txBody>
      </p:sp>
      <p:sp>
        <p:nvSpPr>
          <p:cNvPr id="17" name="Rounded Rectangle 16"/>
          <p:cNvSpPr/>
          <p:nvPr/>
        </p:nvSpPr>
        <p:spPr>
          <a:xfrm>
            <a:off x="895032" y="1700238"/>
            <a:ext cx="3962720" cy="1228696"/>
          </a:xfrm>
          <a:prstGeom prst="roundRect">
            <a:avLst>
              <a:gd name="adj" fmla="val 6647"/>
            </a:avLst>
          </a:prstGeom>
          <a:solidFill>
            <a:schemeClr val="accent2">
              <a:lumMod val="20000"/>
              <a:lumOff val="8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73050" lvl="0" indent="-273050" algn="justLow" rtl="0" fontAlgn="base">
              <a:lnSpc>
                <a:spcPct val="150000"/>
              </a:lnSpc>
              <a:spcBef>
                <a:spcPct val="0"/>
              </a:spcBef>
              <a:spcAft>
                <a:spcPct val="0"/>
              </a:spcAft>
              <a:buFont typeface="Courier New" pitchFamily="49" charset="0"/>
              <a:buChar char="o"/>
            </a:pPr>
            <a:r>
              <a:rPr lang="en-US" b="1" dirty="0" smtClean="0">
                <a:cs typeface="B Mitra" pitchFamily="2" charset="-78"/>
              </a:rPr>
              <a:t>Design and Develop of Simulators for  Research Reactors and NPPs.</a:t>
            </a:r>
            <a:r>
              <a:rPr lang="fa-IR"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p:txBody>
      </p:sp>
      <p:sp>
        <p:nvSpPr>
          <p:cNvPr id="18" name="Rounded Rectangle 17"/>
          <p:cNvSpPr/>
          <p:nvPr/>
        </p:nvSpPr>
        <p:spPr>
          <a:xfrm>
            <a:off x="5072066" y="3135838"/>
            <a:ext cx="3929090" cy="500066"/>
          </a:xfrm>
          <a:prstGeom prst="roundRect">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effectLst>
                  <a:outerShdw blurRad="31750" dist="25400" dir="5400000" algn="tl" rotWithShape="0">
                    <a:srgbClr val="000000">
                      <a:alpha val="25000"/>
                    </a:srgbClr>
                  </a:outerShdw>
                </a:effectLst>
                <a:cs typeface="B Nazanin" pitchFamily="2" charset="-78"/>
              </a:rPr>
              <a:t>SATNA Company</a:t>
            </a:r>
            <a:endParaRPr lang="en-US" sz="2400" dirty="0">
              <a:cs typeface="B Mitra" pitchFamily="2" charset="-78"/>
            </a:endParaRPr>
          </a:p>
        </p:txBody>
      </p:sp>
      <p:sp>
        <p:nvSpPr>
          <p:cNvPr id="19" name="Rounded Rectangle 18"/>
          <p:cNvSpPr/>
          <p:nvPr/>
        </p:nvSpPr>
        <p:spPr>
          <a:xfrm>
            <a:off x="5072066" y="3707342"/>
            <a:ext cx="3929090" cy="1007542"/>
          </a:xfrm>
          <a:prstGeom prst="roundRect">
            <a:avLst>
              <a:gd name="adj" fmla="val 6647"/>
            </a:avLst>
          </a:prstGeom>
          <a:solidFill>
            <a:schemeClr val="accent3">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177800" lvl="0" indent="-177800" algn="justLow" rtl="0" fontAlgn="base">
              <a:lnSpc>
                <a:spcPct val="150000"/>
              </a:lnSpc>
              <a:spcBef>
                <a:spcPct val="0"/>
              </a:spcBef>
              <a:spcAft>
                <a:spcPct val="0"/>
              </a:spcAft>
              <a:buFont typeface="Courier New" pitchFamily="49" charset="0"/>
              <a:buChar char="o"/>
            </a:pPr>
            <a:r>
              <a:rPr lang="en-US" b="1" dirty="0" smtClean="0">
                <a:solidFill>
                  <a:schemeClr val="tx1"/>
                </a:solidFill>
                <a:cs typeface="B Mitra" pitchFamily="2" charset="-78"/>
              </a:rPr>
              <a:t>Localization of Design and Manufacturing NPPs equipments.</a:t>
            </a:r>
            <a:endParaRPr lang="en-US" b="1" dirty="0" smtClean="0">
              <a:solidFill>
                <a:schemeClr val="tx1"/>
              </a:solidFill>
              <a:latin typeface="Times New Roman" pitchFamily="18" charset="0"/>
              <a:cs typeface="Times New Roman" pitchFamily="18" charset="0"/>
            </a:endParaRPr>
          </a:p>
        </p:txBody>
      </p:sp>
      <p:sp>
        <p:nvSpPr>
          <p:cNvPr id="20" name="Rounded Rectangle 19"/>
          <p:cNvSpPr/>
          <p:nvPr/>
        </p:nvSpPr>
        <p:spPr>
          <a:xfrm>
            <a:off x="895032" y="3135838"/>
            <a:ext cx="3962720" cy="500066"/>
          </a:xfrm>
          <a:prstGeom prst="roundRect">
            <a:avLst/>
          </a:prstGeom>
          <a:solidFill>
            <a:srgbClr val="B6D4C6"/>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effectLst>
                  <a:outerShdw blurRad="31750" dist="25400" dir="5400000" algn="tl" rotWithShape="0">
                    <a:srgbClr val="000000">
                      <a:alpha val="25000"/>
                    </a:srgbClr>
                  </a:outerShdw>
                </a:effectLst>
                <a:cs typeface="B Nazanin" pitchFamily="2" charset="-78"/>
              </a:rPr>
              <a:t>OFOG Consulting Company</a:t>
            </a:r>
            <a:endParaRPr lang="en-US" sz="2400" dirty="0">
              <a:cs typeface="B Mitra" pitchFamily="2" charset="-78"/>
            </a:endParaRPr>
          </a:p>
        </p:txBody>
      </p:sp>
      <p:sp>
        <p:nvSpPr>
          <p:cNvPr id="21" name="Rounded Rectangle 20"/>
          <p:cNvSpPr/>
          <p:nvPr/>
        </p:nvSpPr>
        <p:spPr>
          <a:xfrm>
            <a:off x="895032" y="3726196"/>
            <a:ext cx="3962720" cy="988688"/>
          </a:xfrm>
          <a:prstGeom prst="roundRect">
            <a:avLst>
              <a:gd name="adj" fmla="val 6647"/>
            </a:avLst>
          </a:prstGeom>
          <a:solidFill>
            <a:srgbClr val="B6D4C6"/>
          </a:solid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177800" lvl="0" indent="-177800" algn="justLow" rtl="0" fontAlgn="base">
              <a:spcBef>
                <a:spcPct val="0"/>
              </a:spcBef>
              <a:spcAft>
                <a:spcPct val="0"/>
              </a:spcAft>
              <a:buFont typeface="Courier New" pitchFamily="49" charset="0"/>
              <a:buChar char="o"/>
            </a:pPr>
            <a:r>
              <a:rPr lang="en-US" sz="2000" b="1" dirty="0" smtClean="0">
                <a:solidFill>
                  <a:schemeClr val="tx1"/>
                </a:solidFill>
                <a:cs typeface="B Mitra" pitchFamily="2" charset="-78"/>
              </a:rPr>
              <a:t>Engineering services and Technical consultation for NPPs development.</a:t>
            </a:r>
            <a:endParaRPr lang="en-US" sz="2000" b="1" dirty="0" smtClean="0">
              <a:solidFill>
                <a:schemeClr val="tx1"/>
              </a:solidFill>
              <a:latin typeface="Times New Roman" pitchFamily="18" charset="0"/>
              <a:cs typeface="Times New Roman" pitchFamily="18" charset="0"/>
            </a:endParaRPr>
          </a:p>
        </p:txBody>
      </p:sp>
      <p:sp>
        <p:nvSpPr>
          <p:cNvPr id="22" name="Rounded Rectangle 21"/>
          <p:cNvSpPr/>
          <p:nvPr/>
        </p:nvSpPr>
        <p:spPr>
          <a:xfrm>
            <a:off x="857224" y="4857760"/>
            <a:ext cx="4000528" cy="500066"/>
          </a:xfrm>
          <a:prstGeom prst="roundRect">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rtl="0"/>
            <a:r>
              <a:rPr lang="en-US" sz="2400" b="1" dirty="0" smtClean="0">
                <a:effectLst>
                  <a:outerShdw blurRad="31750" dist="25400" dir="5400000" algn="tl" rotWithShape="0">
                    <a:srgbClr val="000000">
                      <a:alpha val="25000"/>
                    </a:srgbClr>
                  </a:outerShdw>
                </a:effectLst>
                <a:cs typeface="B Nazanin" pitchFamily="2" charset="-78"/>
              </a:rPr>
              <a:t>Research</a:t>
            </a:r>
            <a:r>
              <a:rPr lang="fa-IR" sz="2400" b="1" dirty="0" smtClean="0">
                <a:effectLst>
                  <a:outerShdw blurRad="31750" dist="25400" dir="5400000" algn="tl" rotWithShape="0">
                    <a:srgbClr val="000000">
                      <a:alpha val="25000"/>
                    </a:srgbClr>
                  </a:outerShdw>
                </a:effectLst>
                <a:cs typeface="B Nazanin" pitchFamily="2" charset="-78"/>
              </a:rPr>
              <a:t> </a:t>
            </a:r>
            <a:r>
              <a:rPr lang="en-US" sz="2400" b="1" dirty="0" smtClean="0">
                <a:effectLst>
                  <a:outerShdw blurRad="31750" dist="25400" dir="5400000" algn="tl" rotWithShape="0">
                    <a:srgbClr val="000000">
                      <a:alpha val="25000"/>
                    </a:srgbClr>
                  </a:outerShdw>
                </a:effectLst>
                <a:cs typeface="B Nazanin" pitchFamily="2" charset="-78"/>
              </a:rPr>
              <a:t>Institute</a:t>
            </a:r>
          </a:p>
        </p:txBody>
      </p:sp>
      <p:sp>
        <p:nvSpPr>
          <p:cNvPr id="23" name="Rounded Rectangle 22"/>
          <p:cNvSpPr/>
          <p:nvPr/>
        </p:nvSpPr>
        <p:spPr>
          <a:xfrm>
            <a:off x="857224" y="5429264"/>
            <a:ext cx="4000528" cy="1143008"/>
          </a:xfrm>
          <a:prstGeom prst="roundRect">
            <a:avLst>
              <a:gd name="adj" fmla="val 6647"/>
            </a:avLst>
          </a:prstGeom>
          <a:solidFill>
            <a:schemeClr val="accent4">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73050" lvl="0" indent="-273050" algn="justLow" rtl="0" fontAlgn="base">
              <a:spcBef>
                <a:spcPct val="0"/>
              </a:spcBef>
              <a:spcAft>
                <a:spcPct val="0"/>
              </a:spcAft>
              <a:buFont typeface="Courier New" pitchFamily="49" charset="0"/>
              <a:buChar char="o"/>
            </a:pPr>
            <a:r>
              <a:rPr lang="en-US" sz="2000" b="1" dirty="0" smtClean="0">
                <a:solidFill>
                  <a:schemeClr val="tx1"/>
                </a:solidFill>
                <a:cs typeface="B Mitra" pitchFamily="2" charset="-78"/>
              </a:rPr>
              <a:t>Implementation Research activities in Nuclear Power industries.</a:t>
            </a:r>
            <a:endParaRPr lang="en-US" sz="2000" b="1" dirty="0" smtClean="0">
              <a:solidFill>
                <a:schemeClr val="tx1"/>
              </a:solidFill>
              <a:latin typeface="Times New Roman" pitchFamily="18" charset="0"/>
              <a:cs typeface="Times New Roman" pitchFamily="18" charset="0"/>
            </a:endParaRPr>
          </a:p>
        </p:txBody>
      </p:sp>
      <p:sp>
        <p:nvSpPr>
          <p:cNvPr id="24" name="Rounded Rectangle 23"/>
          <p:cNvSpPr/>
          <p:nvPr/>
        </p:nvSpPr>
        <p:spPr>
          <a:xfrm>
            <a:off x="5072066" y="4806635"/>
            <a:ext cx="3929090" cy="551191"/>
          </a:xfrm>
          <a:prstGeom prst="roundRect">
            <a:avLst/>
          </a:prstGeom>
          <a:solidFill>
            <a:schemeClr val="tx2">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effectLst>
                  <a:outerShdw blurRad="31750" dist="25400" dir="5400000" algn="tl" rotWithShape="0">
                    <a:srgbClr val="000000">
                      <a:alpha val="25000"/>
                    </a:srgbClr>
                  </a:outerShdw>
                </a:effectLst>
                <a:cs typeface="B Nazanin" pitchFamily="2" charset="-78"/>
              </a:rPr>
              <a:t>SABA NOVIN Company</a:t>
            </a:r>
            <a:endParaRPr lang="en-US" sz="2400" dirty="0">
              <a:cs typeface="B Mitra" pitchFamily="2" charset="-78"/>
            </a:endParaRPr>
          </a:p>
        </p:txBody>
      </p:sp>
      <p:sp>
        <p:nvSpPr>
          <p:cNvPr id="25" name="Rounded Rectangle 24"/>
          <p:cNvSpPr/>
          <p:nvPr/>
        </p:nvSpPr>
        <p:spPr>
          <a:xfrm>
            <a:off x="5072066" y="5429264"/>
            <a:ext cx="3929090" cy="1143008"/>
          </a:xfrm>
          <a:prstGeom prst="roundRect">
            <a:avLst>
              <a:gd name="adj" fmla="val 6647"/>
            </a:avLst>
          </a:prstGeom>
          <a:solidFill>
            <a:schemeClr val="tx2">
              <a:lumMod val="20000"/>
              <a:lumOff val="80000"/>
            </a:schemeClr>
          </a:solidFill>
          <a:ln>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273050" lvl="0" indent="-273050" algn="justLow" rtl="0" fontAlgn="base">
              <a:lnSpc>
                <a:spcPct val="150000"/>
              </a:lnSpc>
              <a:spcBef>
                <a:spcPct val="0"/>
              </a:spcBef>
              <a:spcAft>
                <a:spcPct val="0"/>
              </a:spcAft>
              <a:buFont typeface="Courier New" pitchFamily="49" charset="0"/>
              <a:buChar char="o"/>
            </a:pPr>
            <a:r>
              <a:rPr lang="en-US" sz="2000" b="1" dirty="0" smtClean="0">
                <a:cs typeface="B Mitra" pitchFamily="2" charset="-78"/>
              </a:rPr>
              <a:t>Electricity Marketing</a:t>
            </a:r>
            <a:endParaRPr lang="en-US" sz="2000" b="1" dirty="0" smtClean="0">
              <a:latin typeface="Times New Roman" pitchFamily="18" charset="0"/>
              <a:cs typeface="Times New Roman" pitchFamily="18" charset="0"/>
            </a:endParaRPr>
          </a:p>
        </p:txBody>
      </p:sp>
      <p:sp>
        <p:nvSpPr>
          <p:cNvPr id="29" name="Title 1"/>
          <p:cNvSpPr>
            <a:spLocks noGrp="1"/>
          </p:cNvSpPr>
          <p:nvPr>
            <p:ph type="title"/>
          </p:nvPr>
        </p:nvSpPr>
        <p:spPr>
          <a:xfrm>
            <a:off x="914400" y="417514"/>
            <a:ext cx="8229600" cy="868346"/>
          </a:xfrm>
        </p:spPr>
        <p:txBody>
          <a:bodyPr>
            <a:normAutofit/>
          </a:bodyPr>
          <a:lstStyle/>
          <a:p>
            <a:pPr algn="l" rtl="0" eaLnBrk="0" hangingPunct="0"/>
            <a:r>
              <a:rPr lang="en-US" sz="2800" b="1" dirty="0" smtClean="0">
                <a:solidFill>
                  <a:schemeClr val="tx2"/>
                </a:solidFill>
              </a:rPr>
              <a:t>Duties &amp; Responsibility</a:t>
            </a:r>
            <a:endParaRPr lang="en-US" sz="2800" b="1"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8184DB-16BA-486E-827C-F1559898FCBF}" type="slidenum">
              <a:rPr lang="fa-IR" smtClean="0"/>
              <a:pPr/>
              <a:t>27</a:t>
            </a:fld>
            <a:endParaRPr lang="fa-IR"/>
          </a:p>
        </p:txBody>
      </p:sp>
      <p:sp>
        <p:nvSpPr>
          <p:cNvPr id="7" name="Rectangle 6"/>
          <p:cNvSpPr/>
          <p:nvPr/>
        </p:nvSpPr>
        <p:spPr>
          <a:xfrm>
            <a:off x="2428860" y="0"/>
            <a:ext cx="4143404" cy="523220"/>
          </a:xfrm>
          <a:prstGeom prst="rect">
            <a:avLst/>
          </a:prstGeom>
        </p:spPr>
        <p:txBody>
          <a:bodyPr wrap="square">
            <a:spAutoFit/>
          </a:bodyPr>
          <a:lstStyle/>
          <a:p>
            <a:pPr lvl="0" algn="ctr" rtl="1" fontAlgn="base">
              <a:spcBef>
                <a:spcPct val="0"/>
              </a:spcBef>
              <a:spcAft>
                <a:spcPct val="0"/>
              </a:spcAft>
            </a:pPr>
            <a:r>
              <a:rPr lang="en-US" sz="2800" b="1" dirty="0" smtClean="0">
                <a:latin typeface="Times New Roman" pitchFamily="18" charset="0"/>
                <a:ea typeface="Calibri" pitchFamily="34" charset="0"/>
                <a:cs typeface="Times New Roman" pitchFamily="18" charset="0"/>
              </a:rPr>
              <a:t>Bushehr NPP-1</a:t>
            </a:r>
            <a:endParaRPr lang="en-US" b="1" dirty="0" smtClean="0">
              <a:latin typeface="Arial" pitchFamily="34" charset="0"/>
              <a:cs typeface="Arial" pitchFamily="34" charset="0"/>
            </a:endParaRPr>
          </a:p>
        </p:txBody>
      </p:sp>
      <p:pic>
        <p:nvPicPr>
          <p:cNvPr id="8" name="Picture 7" descr="DSC_0106.JPG"/>
          <p:cNvPicPr>
            <a:picLocks noChangeAspect="1"/>
          </p:cNvPicPr>
          <p:nvPr/>
        </p:nvPicPr>
        <p:blipFill>
          <a:blip r:embed="rId2" cstate="print"/>
          <a:stretch>
            <a:fillRect/>
          </a:stretch>
        </p:blipFill>
        <p:spPr>
          <a:xfrm>
            <a:off x="285720" y="596037"/>
            <a:ext cx="8643998" cy="6261987"/>
          </a:xfrm>
          <a:prstGeom prst="rect">
            <a:avLst/>
          </a:prstGeom>
        </p:spPr>
      </p:pic>
      <p:sp>
        <p:nvSpPr>
          <p:cNvPr id="5" name="Rectangle 4"/>
          <p:cNvSpPr/>
          <p:nvPr/>
        </p:nvSpPr>
        <p:spPr>
          <a:xfrm>
            <a:off x="714348" y="785794"/>
            <a:ext cx="7929618" cy="1569660"/>
          </a:xfrm>
          <a:prstGeom prst="rect">
            <a:avLst/>
          </a:prstGeom>
        </p:spPr>
        <p:txBody>
          <a:bodyPr wrap="square">
            <a:spAutoFit/>
          </a:bodyPr>
          <a:lstStyle/>
          <a:p>
            <a:pPr marL="266700" indent="-266700" algn="l" rtl="0">
              <a:lnSpc>
                <a:spcPct val="150000"/>
              </a:lnSpc>
              <a:buFont typeface="Courier New" pitchFamily="49" charset="0"/>
              <a:buChar char="o"/>
            </a:pPr>
            <a:r>
              <a:rPr lang="en-US" sz="1600" b="1" dirty="0" smtClean="0">
                <a:solidFill>
                  <a:schemeClr val="tx2"/>
                </a:solidFill>
              </a:rPr>
              <a:t>Electric production, more than 6 Twh</a:t>
            </a:r>
          </a:p>
          <a:p>
            <a:pPr marL="266700" indent="-266700" algn="l" rtl="0">
              <a:lnSpc>
                <a:spcPct val="150000"/>
              </a:lnSpc>
              <a:buFont typeface="Courier New" pitchFamily="49" charset="0"/>
              <a:buChar char="o"/>
            </a:pPr>
            <a:r>
              <a:rPr lang="en-US" sz="1600" b="1" dirty="0" smtClean="0">
                <a:solidFill>
                  <a:schemeClr val="tx2"/>
                </a:solidFill>
              </a:rPr>
              <a:t>Saving: gas (natural) about 1,112 million m</a:t>
            </a:r>
            <a:r>
              <a:rPr lang="en-US" sz="1600" b="1" baseline="30000" dirty="0" smtClean="0">
                <a:solidFill>
                  <a:schemeClr val="tx2"/>
                </a:solidFill>
              </a:rPr>
              <a:t>3 </a:t>
            </a:r>
            <a:r>
              <a:rPr lang="en-US" sz="1600" b="1" dirty="0" smtClean="0">
                <a:solidFill>
                  <a:schemeClr val="tx2"/>
                </a:solidFill>
              </a:rPr>
              <a:t>, gasoline 269 million liter, Fuel oil 334 million liter in one year (it is equivalent to 2 Billions liter gasoline in one year) </a:t>
            </a:r>
            <a:endParaRPr lang="en-US" sz="1600" b="1" baseline="30000" dirty="0" smtClean="0">
              <a:solidFill>
                <a:schemeClr val="tx2"/>
              </a:solidFill>
            </a:endParaRPr>
          </a:p>
          <a:p>
            <a:pPr marL="266700" indent="-266700" algn="l" rtl="0">
              <a:lnSpc>
                <a:spcPct val="150000"/>
              </a:lnSpc>
              <a:buFont typeface="Courier New" pitchFamily="49" charset="0"/>
              <a:buChar char="o"/>
            </a:pPr>
            <a:r>
              <a:rPr lang="en-US" sz="1600" b="1" dirty="0" smtClean="0">
                <a:solidFill>
                  <a:schemeClr val="tx2"/>
                </a:solidFill>
              </a:rPr>
              <a:t>Preventing to release environmental pollutions ,7 million tons in year, approximately.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0"/>
            <a:ext cx="9467850" cy="6858000"/>
            <a:chOff x="0" y="0"/>
            <a:chExt cx="9467850" cy="6858000"/>
          </a:xfrm>
        </p:grpSpPr>
        <p:pic>
          <p:nvPicPr>
            <p:cNvPr id="5" name="Picture 7"/>
            <p:cNvPicPr>
              <a:picLocks noChangeAspect="1" noChangeArrowheads="1"/>
            </p:cNvPicPr>
            <p:nvPr/>
          </p:nvPicPr>
          <p:blipFill>
            <a:blip r:embed="rId2" cstate="print"/>
            <a:srcRect/>
            <a:stretch>
              <a:fillRect/>
            </a:stretch>
          </p:blipFill>
          <p:spPr bwMode="auto">
            <a:xfrm>
              <a:off x="0" y="0"/>
              <a:ext cx="9467850" cy="6858000"/>
            </a:xfrm>
            <a:prstGeom prst="rect">
              <a:avLst/>
            </a:prstGeom>
            <a:noFill/>
            <a:ln w="9525">
              <a:noFill/>
              <a:miter lim="800000"/>
              <a:headEnd/>
              <a:tailEnd/>
            </a:ln>
          </p:spPr>
        </p:pic>
        <p:sp>
          <p:nvSpPr>
            <p:cNvPr id="6" name="Rectangle 8"/>
            <p:cNvSpPr>
              <a:spLocks noChangeArrowheads="1"/>
            </p:cNvSpPr>
            <p:nvPr/>
          </p:nvSpPr>
          <p:spPr bwMode="auto">
            <a:xfrm>
              <a:off x="1020879" y="1071546"/>
              <a:ext cx="4938596" cy="523220"/>
            </a:xfrm>
            <a:prstGeom prst="rect">
              <a:avLst/>
            </a:prstGeom>
            <a:noFill/>
            <a:ln w="9525">
              <a:noFill/>
              <a:miter lim="800000"/>
              <a:headEnd/>
              <a:tailEnd/>
            </a:ln>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00000"/>
                </a:lnSpc>
                <a:spcAft>
                  <a:spcPct val="0"/>
                </a:spcAft>
                <a:buClrTx/>
                <a:buFontTx/>
                <a:buNone/>
                <a:defRPr/>
              </a:pPr>
              <a:r>
                <a:rPr lang="en-US" sz="2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anklin Gothic Medium" pitchFamily="34" charset="0"/>
                </a:rPr>
                <a:t>Aim of Iran’s Nuclear Program </a:t>
              </a:r>
            </a:p>
          </p:txBody>
        </p:sp>
        <p:sp>
          <p:nvSpPr>
            <p:cNvPr id="7" name="Rectangle 9"/>
            <p:cNvSpPr>
              <a:spLocks noChangeArrowheads="1"/>
            </p:cNvSpPr>
            <p:nvPr/>
          </p:nvSpPr>
          <p:spPr bwMode="auto">
            <a:xfrm>
              <a:off x="2691522" y="2143116"/>
              <a:ext cx="6165149" cy="1015663"/>
            </a:xfrm>
            <a:prstGeom prst="rect">
              <a:avLst/>
            </a:prstGeom>
            <a:noFill/>
            <a:ln w="9525">
              <a:noFill/>
              <a:miter lim="800000"/>
              <a:headEnd/>
              <a:tailEnd/>
            </a:ln>
            <a:effectLst/>
          </p:spPr>
          <p:txBody>
            <a:bodyPr wrap="none">
              <a:spAutoFit/>
            </a:bodyPr>
            <a:lstStyle/>
            <a:p>
              <a:pPr eaLnBrk="0" hangingPunct="0">
                <a:lnSpc>
                  <a:spcPct val="100000"/>
                </a:lnSpc>
                <a:spcAft>
                  <a:spcPct val="0"/>
                </a:spcAft>
                <a:buClrTx/>
                <a:buFontTx/>
                <a:buNone/>
                <a:defRPr/>
              </a:pPr>
              <a:r>
                <a:rPr lang="en-U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anklin Gothic Medium" pitchFamily="34" charset="0"/>
                </a:rPr>
                <a:t>Sustainable</a:t>
              </a: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pple Chancery" pitchFamily="66" charset="0"/>
                </a:rPr>
                <a:t> </a:t>
              </a:r>
              <a:r>
                <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anklin Gothic Medium" pitchFamily="34" charset="0"/>
                </a:rPr>
                <a:t>Development</a:t>
              </a:r>
              <a:endParaRPr lang="en-U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anklin Gothic Medium" pitchFamily="34" charset="0"/>
              </a:endParaRPr>
            </a:p>
          </p:txBody>
        </p:sp>
      </p:grpSp>
      <p:sp>
        <p:nvSpPr>
          <p:cNvPr id="9" name="Rectangle 9"/>
          <p:cNvSpPr>
            <a:spLocks noChangeArrowheads="1"/>
          </p:cNvSpPr>
          <p:nvPr/>
        </p:nvSpPr>
        <p:spPr bwMode="auto">
          <a:xfrm>
            <a:off x="2357423" y="5857892"/>
            <a:ext cx="5299849" cy="523220"/>
          </a:xfrm>
          <a:prstGeom prst="rect">
            <a:avLst/>
          </a:prstGeom>
          <a:noFill/>
          <a:ln w="9525">
            <a:noFill/>
            <a:miter lim="800000"/>
            <a:headEnd/>
            <a:tailEnd/>
          </a:ln>
          <a:effectLst/>
        </p:spPr>
        <p:txBody>
          <a:bodyPr wrap="none">
            <a:spAutoFit/>
          </a:bodyPr>
          <a:lstStyle/>
          <a:p>
            <a:pPr eaLnBrk="0" hangingPunct="0">
              <a:lnSpc>
                <a:spcPct val="100000"/>
              </a:lnSpc>
              <a:spcAft>
                <a:spcPct val="0"/>
              </a:spcAft>
              <a:buClrTx/>
              <a:buFontTx/>
              <a:buNone/>
              <a:defRPr/>
            </a:pP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ndalus" pitchFamily="18" charset="-78"/>
                <a:cs typeface="Andalus" pitchFamily="18" charset="-78"/>
              </a:rPr>
              <a:t>Thanks for your attention…</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b="1" dirty="0" smtClean="0">
                <a:solidFill>
                  <a:schemeClr val="tx2"/>
                </a:solidFill>
              </a:rPr>
              <a:t>   Electric Power in IRAN</a:t>
            </a:r>
            <a:endParaRPr lang="en-US" b="1" dirty="0">
              <a:solidFill>
                <a:schemeClr val="tx2"/>
              </a:solidFill>
            </a:endParaRPr>
          </a:p>
        </p:txBody>
      </p:sp>
      <p:sp>
        <p:nvSpPr>
          <p:cNvPr id="3" name="Rectangle 2"/>
          <p:cNvSpPr/>
          <p:nvPr/>
        </p:nvSpPr>
        <p:spPr>
          <a:xfrm>
            <a:off x="2285984" y="1142984"/>
            <a:ext cx="4572000" cy="369332"/>
          </a:xfrm>
          <a:prstGeom prst="rect">
            <a:avLst/>
          </a:prstGeom>
        </p:spPr>
        <p:txBody>
          <a:bodyPr>
            <a:spAutoFit/>
          </a:bodyPr>
          <a:lstStyle/>
          <a:p>
            <a:pPr algn="ctr" rtl="0"/>
            <a:r>
              <a:rPr lang="en-US" b="1" dirty="0" smtClean="0">
                <a:cs typeface="Titr" pitchFamily="2" charset="-78"/>
              </a:rPr>
              <a:t>Capacity , Production and Sharing in 2012</a:t>
            </a:r>
            <a:endParaRPr lang="fa-IR" b="1" dirty="0"/>
          </a:p>
        </p:txBody>
      </p:sp>
      <p:graphicFrame>
        <p:nvGraphicFramePr>
          <p:cNvPr id="4" name="Chart 3"/>
          <p:cNvGraphicFramePr/>
          <p:nvPr/>
        </p:nvGraphicFramePr>
        <p:xfrm>
          <a:off x="5580112" y="1412776"/>
          <a:ext cx="3312368"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6000760" y="3645024"/>
            <a:ext cx="2857520" cy="43204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1400" dirty="0" smtClean="0">
                <a:solidFill>
                  <a:srgbClr val="000099"/>
                </a:solidFill>
                <a:cs typeface="B Nazanin" pitchFamily="2" charset="-78"/>
              </a:rPr>
              <a:t>Total Nominal capacity: 69306 MW</a:t>
            </a:r>
            <a:endParaRPr lang="fa-IR" sz="1400" dirty="0">
              <a:solidFill>
                <a:srgbClr val="000099"/>
              </a:solidFill>
              <a:cs typeface="B Nazanin" pitchFamily="2" charset="-78"/>
            </a:endParaRPr>
          </a:p>
        </p:txBody>
      </p:sp>
      <p:graphicFrame>
        <p:nvGraphicFramePr>
          <p:cNvPr id="6" name="Chart 5"/>
          <p:cNvGraphicFramePr/>
          <p:nvPr/>
        </p:nvGraphicFramePr>
        <p:xfrm>
          <a:off x="571472" y="1500174"/>
          <a:ext cx="3419872" cy="2664296"/>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1000100" y="3714752"/>
            <a:ext cx="2520280" cy="43204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rgbClr val="000099"/>
                </a:solidFill>
                <a:cs typeface="B Nazanin" pitchFamily="2" charset="-78"/>
              </a:rPr>
              <a:t>Technology sharing percentage</a:t>
            </a:r>
            <a:endParaRPr lang="fa-IR" sz="1400" dirty="0">
              <a:solidFill>
                <a:srgbClr val="000099"/>
              </a:solidFill>
              <a:cs typeface="B Nazanin" pitchFamily="2" charset="-78"/>
            </a:endParaRPr>
          </a:p>
        </p:txBody>
      </p:sp>
      <p:graphicFrame>
        <p:nvGraphicFramePr>
          <p:cNvPr id="8" name="Chart 7"/>
          <p:cNvGraphicFramePr/>
          <p:nvPr/>
        </p:nvGraphicFramePr>
        <p:xfrm>
          <a:off x="2857488" y="3833664"/>
          <a:ext cx="3672408"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9" name="Rounded Rectangle 8"/>
          <p:cNvSpPr/>
          <p:nvPr/>
        </p:nvSpPr>
        <p:spPr>
          <a:xfrm>
            <a:off x="3357554" y="6445013"/>
            <a:ext cx="2643206" cy="41298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1400" dirty="0" smtClean="0">
                <a:solidFill>
                  <a:srgbClr val="000099"/>
                </a:solidFill>
                <a:cs typeface="B Nazanin" pitchFamily="2" charset="-78"/>
              </a:rPr>
              <a:t>Total production: 255805 GWh </a:t>
            </a:r>
            <a:endParaRPr lang="fa-IR" sz="1400" dirty="0">
              <a:solidFill>
                <a:srgbClr val="000099"/>
              </a:solidFill>
              <a:cs typeface="B Nazanin" pitchFamily="2" charset="-78"/>
            </a:endParaRPr>
          </a:p>
        </p:txBody>
      </p:sp>
      <p:sp>
        <p:nvSpPr>
          <p:cNvPr id="10" name="Slide Number Placeholder 9"/>
          <p:cNvSpPr>
            <a:spLocks noGrp="1"/>
          </p:cNvSpPr>
          <p:nvPr>
            <p:ph type="sldNum" sz="quarter" idx="12"/>
          </p:nvPr>
        </p:nvSpPr>
        <p:spPr/>
        <p:txBody>
          <a:bodyPr/>
          <a:lstStyle/>
          <a:p>
            <a:fld id="{B58184DB-16BA-486E-827C-F1559898FCBF}" type="slidenum">
              <a:rPr lang="fa-IR" smtClean="0"/>
              <a:pPr/>
              <a:t>3</a:t>
            </a:fld>
            <a:endParaRPr lang="fa-I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b="1" dirty="0" smtClean="0">
                <a:solidFill>
                  <a:schemeClr val="tx2"/>
                </a:solidFill>
              </a:rPr>
              <a:t>   Electric Power in IRAN</a:t>
            </a:r>
            <a:endParaRPr lang="en-US" b="1" dirty="0">
              <a:solidFill>
                <a:schemeClr val="tx2"/>
              </a:solidFill>
            </a:endParaRPr>
          </a:p>
        </p:txBody>
      </p:sp>
      <p:graphicFrame>
        <p:nvGraphicFramePr>
          <p:cNvPr id="3" name="Chart 2"/>
          <p:cNvGraphicFramePr/>
          <p:nvPr/>
        </p:nvGraphicFramePr>
        <p:xfrm>
          <a:off x="1285852" y="1643050"/>
          <a:ext cx="6858048"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714480" y="1142985"/>
            <a:ext cx="5500726" cy="369332"/>
          </a:xfrm>
          <a:prstGeom prst="rect">
            <a:avLst/>
          </a:prstGeom>
        </p:spPr>
        <p:txBody>
          <a:bodyPr wrap="square">
            <a:spAutoFit/>
          </a:bodyPr>
          <a:lstStyle/>
          <a:p>
            <a:pPr algn="ctr" rtl="0"/>
            <a:r>
              <a:rPr lang="en-US" b="1" dirty="0" smtClean="0">
                <a:cs typeface="Titr" pitchFamily="2" charset="-78"/>
              </a:rPr>
              <a:t>Share of Fossil Fuels in electricity production-2012</a:t>
            </a:r>
            <a:endParaRPr lang="fa-IR" b="1" dirty="0"/>
          </a:p>
        </p:txBody>
      </p:sp>
      <p:sp>
        <p:nvSpPr>
          <p:cNvPr id="5" name="Slide Number Placeholder 4"/>
          <p:cNvSpPr>
            <a:spLocks noGrp="1"/>
          </p:cNvSpPr>
          <p:nvPr>
            <p:ph type="sldNum" sz="quarter" idx="12"/>
          </p:nvPr>
        </p:nvSpPr>
        <p:spPr/>
        <p:txBody>
          <a:bodyPr/>
          <a:lstStyle/>
          <a:p>
            <a:fld id="{B58184DB-16BA-486E-827C-F1559898FCBF}" type="slidenum">
              <a:rPr lang="fa-IR" smtClean="0"/>
              <a:pPr/>
              <a:t>4</a:t>
            </a:fld>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hangingPunct="0"/>
            <a:r>
              <a:rPr lang="en-US" b="1" dirty="0" smtClean="0">
                <a:solidFill>
                  <a:schemeClr val="tx2"/>
                </a:solidFill>
              </a:rPr>
              <a:t>   Electric Power in IRAN</a:t>
            </a:r>
            <a:endParaRPr lang="en-US" b="1" dirty="0">
              <a:solidFill>
                <a:schemeClr val="tx2"/>
              </a:solidFill>
            </a:endParaRPr>
          </a:p>
        </p:txBody>
      </p:sp>
      <p:sp>
        <p:nvSpPr>
          <p:cNvPr id="3" name="Slide Number Placeholder 2"/>
          <p:cNvSpPr>
            <a:spLocks noGrp="1"/>
          </p:cNvSpPr>
          <p:nvPr>
            <p:ph type="sldNum" sz="quarter" idx="12"/>
          </p:nvPr>
        </p:nvSpPr>
        <p:spPr/>
        <p:txBody>
          <a:bodyPr/>
          <a:lstStyle/>
          <a:p>
            <a:fld id="{B58184DB-16BA-486E-827C-F1559898FCBF}" type="slidenum">
              <a:rPr lang="fa-IR" smtClean="0"/>
              <a:pPr/>
              <a:t>5</a:t>
            </a:fld>
            <a:endParaRPr lang="fa-IR" dirty="0"/>
          </a:p>
        </p:txBody>
      </p:sp>
      <p:sp>
        <p:nvSpPr>
          <p:cNvPr id="4" name="Text Box 6"/>
          <p:cNvSpPr txBox="1">
            <a:spLocks noChangeArrowheads="1"/>
          </p:cNvSpPr>
          <p:nvPr/>
        </p:nvSpPr>
        <p:spPr bwMode="auto">
          <a:xfrm>
            <a:off x="357158" y="1142985"/>
            <a:ext cx="8496300" cy="4481227"/>
          </a:xfrm>
          <a:prstGeom prst="rect">
            <a:avLst/>
          </a:prstGeom>
          <a:noFill/>
          <a:ln w="12700" cap="sq" algn="ctr">
            <a:noFill/>
            <a:miter lim="800000"/>
            <a:headEnd type="none" w="sm" len="sm"/>
            <a:tailEnd type="none" w="sm" len="sm"/>
          </a:ln>
          <a:effectLst/>
        </p:spPr>
        <p:txBody>
          <a:bodyPr wrap="square">
            <a:spAutoFit/>
          </a:bodyPr>
          <a:lstStyle/>
          <a:p>
            <a:pPr marL="441325" indent="-441325" algn="just" rtl="0" eaLnBrk="0" hangingPunct="0">
              <a:lnSpc>
                <a:spcPct val="85000"/>
              </a:lnSpc>
              <a:spcBef>
                <a:spcPts val="600"/>
              </a:spcBef>
              <a:spcAft>
                <a:spcPct val="0"/>
              </a:spcAft>
              <a:buClr>
                <a:srgbClr val="800080"/>
              </a:buClr>
              <a:buFont typeface="Wingdings" pitchFamily="2" charset="2"/>
              <a:buChar char="q"/>
              <a:defRPr/>
            </a:pPr>
            <a:r>
              <a:rPr lang="en-US" sz="2400" i="1" dirty="0" smtClean="0">
                <a:solidFill>
                  <a:srgbClr val="000099"/>
                </a:solidFill>
                <a:effectLst>
                  <a:outerShdw blurRad="38100" dist="38100" dir="2700000" algn="tl">
                    <a:srgbClr val="C0C0C0"/>
                  </a:outerShdw>
                </a:effectLst>
                <a:ea typeface="宋体" charset="-122"/>
                <a:cs typeface="Times New Roman" pitchFamily="18" charset="0"/>
              </a:rPr>
              <a:t>Iran's electricity network relies on fossil-fueled thermal power plants.</a:t>
            </a:r>
            <a:r>
              <a:rPr lang="en-US" sz="2400" dirty="0" smtClean="0"/>
              <a:t> (Before BNPP-1: 94.4% of electricity from thermal power plants, 4.8% hydro-electric and 0.8% is renewable)</a:t>
            </a:r>
            <a:endParaRPr lang="en-US" sz="2400" i="1" dirty="0" smtClean="0">
              <a:solidFill>
                <a:srgbClr val="000099"/>
              </a:solidFill>
              <a:effectLst>
                <a:outerShdw blurRad="38100" dist="38100" dir="2700000" algn="tl">
                  <a:srgbClr val="C0C0C0"/>
                </a:outerShdw>
              </a:effectLst>
              <a:ea typeface="宋体" charset="-122"/>
              <a:cs typeface="Times New Roman" pitchFamily="18" charset="0"/>
            </a:endParaRPr>
          </a:p>
          <a:p>
            <a:pPr marL="441325" indent="-441325" algn="just" rtl="0" eaLnBrk="0" hangingPunct="0">
              <a:lnSpc>
                <a:spcPct val="85000"/>
              </a:lnSpc>
              <a:spcBef>
                <a:spcPts val="600"/>
              </a:spcBef>
              <a:spcAft>
                <a:spcPct val="0"/>
              </a:spcAft>
              <a:buClr>
                <a:srgbClr val="800080"/>
              </a:buClr>
              <a:buFont typeface="Wingdings" pitchFamily="2" charset="2"/>
              <a:buChar char="q"/>
              <a:defRPr/>
            </a:pPr>
            <a:r>
              <a:rPr lang="en-US" sz="2400" i="1" dirty="0" smtClean="0">
                <a:solidFill>
                  <a:srgbClr val="000099"/>
                </a:solidFill>
                <a:effectLst>
                  <a:outerShdw blurRad="38100" dist="38100" dir="2700000" algn="tl">
                    <a:srgbClr val="C0C0C0"/>
                  </a:outerShdw>
                </a:effectLst>
                <a:ea typeface="宋体" charset="-122"/>
                <a:cs typeface="Times New Roman" pitchFamily="18" charset="0"/>
              </a:rPr>
              <a:t>Fossil </a:t>
            </a:r>
            <a:r>
              <a:rPr lang="en-US" sz="2400" i="1" dirty="0">
                <a:solidFill>
                  <a:srgbClr val="000099"/>
                </a:solidFill>
                <a:effectLst>
                  <a:outerShdw blurRad="38100" dist="38100" dir="2700000" algn="tl">
                    <a:srgbClr val="C0C0C0"/>
                  </a:outerShdw>
                </a:effectLst>
                <a:ea typeface="宋体" charset="-122"/>
                <a:cs typeface="Times New Roman" pitchFamily="18" charset="0"/>
              </a:rPr>
              <a:t>resources are not the ideal resources for supplying secure </a:t>
            </a:r>
            <a:r>
              <a:rPr lang="en-US" sz="2400" i="1" dirty="0">
                <a:effectLst>
                  <a:outerShdw blurRad="38100" dist="38100" dir="2700000" algn="tl">
                    <a:srgbClr val="C0C0C0"/>
                  </a:outerShdw>
                </a:effectLst>
                <a:ea typeface="宋体" charset="-122"/>
                <a:cs typeface="Times New Roman" pitchFamily="18" charset="0"/>
              </a:rPr>
              <a:t>energy in long terms</a:t>
            </a:r>
          </a:p>
          <a:p>
            <a:pPr marL="441325" indent="-441325" algn="just" rtl="0" eaLnBrk="0" hangingPunct="0">
              <a:lnSpc>
                <a:spcPct val="85000"/>
              </a:lnSpc>
              <a:spcBef>
                <a:spcPts val="600"/>
              </a:spcBef>
              <a:spcAft>
                <a:spcPct val="0"/>
              </a:spcAft>
              <a:buClr>
                <a:srgbClr val="800080"/>
              </a:buClr>
              <a:buFont typeface="Wingdings" pitchFamily="2" charset="2"/>
              <a:buChar char="q"/>
              <a:defRPr/>
            </a:pPr>
            <a:r>
              <a:rPr lang="en-US" sz="2400" i="1" dirty="0">
                <a:effectLst>
                  <a:outerShdw blurRad="38100" dist="38100" dir="2700000" algn="tl">
                    <a:srgbClr val="C0C0C0"/>
                  </a:outerShdw>
                </a:effectLst>
                <a:ea typeface="宋体" charset="-122"/>
                <a:cs typeface="Times New Roman" pitchFamily="18" charset="0"/>
              </a:rPr>
              <a:t>Supplying energy by hydro-electric power </a:t>
            </a:r>
            <a:r>
              <a:rPr lang="en-US" sz="2400" i="1" dirty="0" smtClean="0">
                <a:effectLst>
                  <a:outerShdw blurRad="38100" dist="38100" dir="2700000" algn="tl">
                    <a:srgbClr val="C0C0C0"/>
                  </a:outerShdw>
                </a:effectLst>
                <a:ea typeface="宋体" charset="-122"/>
                <a:cs typeface="Times New Roman" pitchFamily="18" charset="0"/>
              </a:rPr>
              <a:t>is restricted due to water recourses limitations.</a:t>
            </a:r>
          </a:p>
          <a:p>
            <a:pPr marL="441325" indent="-441325" algn="just" rtl="0" eaLnBrk="0" hangingPunct="0">
              <a:lnSpc>
                <a:spcPct val="85000"/>
              </a:lnSpc>
              <a:spcBef>
                <a:spcPts val="600"/>
              </a:spcBef>
              <a:spcAft>
                <a:spcPct val="0"/>
              </a:spcAft>
              <a:buClr>
                <a:srgbClr val="800080"/>
              </a:buClr>
              <a:buFont typeface="Wingdings" pitchFamily="2" charset="2"/>
              <a:buChar char="q"/>
              <a:defRPr/>
            </a:pPr>
            <a:r>
              <a:rPr lang="en-US" sz="2400" i="1" dirty="0" smtClean="0">
                <a:effectLst>
                  <a:outerShdw blurRad="38100" dist="38100" dir="2700000" algn="tl">
                    <a:srgbClr val="C0C0C0"/>
                  </a:outerShdw>
                </a:effectLst>
                <a:ea typeface="宋体" charset="-122"/>
                <a:cs typeface="Times New Roman" pitchFamily="18" charset="0"/>
              </a:rPr>
              <a:t>Renewable </a:t>
            </a:r>
            <a:r>
              <a:rPr lang="en-US" sz="2400" i="1" dirty="0">
                <a:effectLst>
                  <a:outerShdw blurRad="38100" dist="38100" dir="2700000" algn="tl">
                    <a:srgbClr val="C0C0C0"/>
                  </a:outerShdw>
                </a:effectLst>
                <a:ea typeface="宋体" charset="-122"/>
                <a:cs typeface="Times New Roman" pitchFamily="18" charset="0"/>
              </a:rPr>
              <a:t>energy sources such as wind, solar, </a:t>
            </a:r>
            <a:r>
              <a:rPr lang="en-US" sz="2400" i="1" dirty="0" smtClean="0">
                <a:effectLst>
                  <a:outerShdw blurRad="38100" dist="38100" dir="2700000" algn="tl">
                    <a:srgbClr val="C0C0C0"/>
                  </a:outerShdw>
                </a:effectLst>
                <a:ea typeface="宋体" charset="-122"/>
                <a:cs typeface="Times New Roman" pitchFamily="18" charset="0"/>
              </a:rPr>
              <a:t>geothermal</a:t>
            </a:r>
            <a:r>
              <a:rPr lang="en-US" sz="2400" i="1" dirty="0" smtClean="0">
                <a:effectLst>
                  <a:outerShdw blurRad="38100" dist="38100" dir="2700000" algn="tl">
                    <a:srgbClr val="C0C0C0"/>
                  </a:outerShdw>
                </a:effectLst>
                <a:ea typeface="宋体" charset="-122"/>
              </a:rPr>
              <a:t> </a:t>
            </a:r>
            <a:r>
              <a:rPr lang="en-US" sz="2400" i="1" dirty="0">
                <a:effectLst>
                  <a:outerShdw blurRad="38100" dist="38100" dir="2700000" algn="tl">
                    <a:srgbClr val="C0C0C0"/>
                  </a:outerShdw>
                </a:effectLst>
                <a:ea typeface="宋体" charset="-122"/>
              </a:rPr>
              <a:t>have </a:t>
            </a:r>
            <a:r>
              <a:rPr lang="en-US" sz="2400" i="1" dirty="0" smtClean="0">
                <a:effectLst>
                  <a:outerShdw blurRad="38100" dist="38100" dir="2700000" algn="tl">
                    <a:srgbClr val="C0C0C0"/>
                  </a:outerShdw>
                </a:effectLst>
                <a:ea typeface="宋体" charset="-122"/>
              </a:rPr>
              <a:t>a limited share </a:t>
            </a:r>
            <a:r>
              <a:rPr lang="en-US" sz="2400" i="1" dirty="0">
                <a:effectLst>
                  <a:outerShdw blurRad="38100" dist="38100" dir="2700000" algn="tl">
                    <a:srgbClr val="C0C0C0"/>
                  </a:outerShdw>
                </a:effectLst>
                <a:ea typeface="宋体" charset="-122"/>
              </a:rPr>
              <a:t>in producing the primary energy because of their </a:t>
            </a:r>
            <a:r>
              <a:rPr lang="en-US" sz="2400" i="1" dirty="0" smtClean="0">
                <a:effectLst>
                  <a:outerShdw blurRad="38100" dist="38100" dir="2700000" algn="tl">
                    <a:srgbClr val="C0C0C0"/>
                  </a:outerShdw>
                </a:effectLst>
                <a:ea typeface="宋体" charset="-122"/>
              </a:rPr>
              <a:t>technical limitations as well as still high prices.</a:t>
            </a:r>
            <a:r>
              <a:rPr lang="en-US" sz="2400" dirty="0" smtClean="0">
                <a:ea typeface="宋体" charset="-122"/>
              </a:rPr>
              <a:t> </a:t>
            </a:r>
            <a:endParaRPr lang="en-US" sz="2400" i="1" dirty="0">
              <a:effectLst>
                <a:outerShdw blurRad="38100" dist="38100" dir="2700000" algn="tl">
                  <a:srgbClr val="C0C0C0"/>
                </a:outerShdw>
              </a:effectLst>
              <a:ea typeface="宋体" charset="-122"/>
            </a:endParaRPr>
          </a:p>
          <a:p>
            <a:pPr marL="441325" indent="-441325" algn="just" rtl="0" eaLnBrk="0" hangingPunct="0">
              <a:lnSpc>
                <a:spcPct val="85000"/>
              </a:lnSpc>
              <a:spcBef>
                <a:spcPts val="600"/>
              </a:spcBef>
              <a:spcAft>
                <a:spcPct val="0"/>
              </a:spcAft>
              <a:buClr>
                <a:srgbClr val="800080"/>
              </a:buClr>
              <a:buFont typeface="Wingdings" pitchFamily="2" charset="2"/>
              <a:buChar char="q"/>
              <a:defRPr/>
            </a:pPr>
            <a:r>
              <a:rPr lang="en-US" sz="2400" i="1" dirty="0">
                <a:effectLst>
                  <a:outerShdw blurRad="38100" dist="38100" dir="2700000" algn="tl">
                    <a:srgbClr val="C0C0C0"/>
                  </a:outerShdw>
                </a:effectLst>
                <a:ea typeface="宋体" charset="-122"/>
                <a:cs typeface="Times New Roman" pitchFamily="18" charset="0"/>
              </a:rPr>
              <a:t>The capacity of constructible power plants on mentioned sources (hydro &amp; renewable energy ) in </a:t>
            </a:r>
            <a:r>
              <a:rPr lang="en-US" sz="2400" i="1" dirty="0" smtClean="0">
                <a:effectLst>
                  <a:outerShdw blurRad="38100" dist="38100" dir="2700000" algn="tl">
                    <a:srgbClr val="C0C0C0"/>
                  </a:outerShdw>
                </a:effectLst>
                <a:ea typeface="宋体" charset="-122"/>
                <a:cs typeface="Times New Roman" pitchFamily="18" charset="0"/>
              </a:rPr>
              <a:t>2030 is very </a:t>
            </a:r>
            <a:r>
              <a:rPr lang="en-US" sz="2400" i="1" dirty="0">
                <a:effectLst>
                  <a:outerShdw blurRad="38100" dist="38100" dir="2700000" algn="tl">
                    <a:srgbClr val="C0C0C0"/>
                  </a:outerShdw>
                </a:effectLst>
                <a:ea typeface="宋体" charset="-122"/>
                <a:cs typeface="Times New Roman" pitchFamily="18" charset="0"/>
              </a:rPr>
              <a:t>little in comparison with total need of the country</a:t>
            </a:r>
            <a:r>
              <a:rPr lang="en-US" sz="2400" i="1" dirty="0">
                <a:effectLst>
                  <a:outerShdw blurRad="38100" dist="38100" dir="2700000" algn="tl">
                    <a:srgbClr val="C0C0C0"/>
                  </a:outerShdw>
                </a:effectLst>
                <a:ea typeface="MS PGothic" pitchFamily="34" charset="-128"/>
                <a:cs typeface="Times New Roman"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01080" cy="1143000"/>
          </a:xfrm>
        </p:spPr>
        <p:txBody>
          <a:bodyPr/>
          <a:lstStyle/>
          <a:p>
            <a:pPr eaLnBrk="0" hangingPunct="0"/>
            <a:r>
              <a:rPr lang="en-US" b="1" dirty="0" smtClean="0">
                <a:solidFill>
                  <a:schemeClr val="tx2"/>
                </a:solidFill>
              </a:rPr>
              <a:t>   Main Factors in Identifying Energy Resources </a:t>
            </a:r>
            <a:endParaRPr lang="en-US" b="1" dirty="0">
              <a:solidFill>
                <a:schemeClr val="tx2"/>
              </a:solidFill>
            </a:endParaRPr>
          </a:p>
        </p:txBody>
      </p:sp>
      <p:sp>
        <p:nvSpPr>
          <p:cNvPr id="3" name="Slide Number Placeholder 2"/>
          <p:cNvSpPr>
            <a:spLocks noGrp="1"/>
          </p:cNvSpPr>
          <p:nvPr>
            <p:ph type="sldNum" sz="quarter" idx="12"/>
          </p:nvPr>
        </p:nvSpPr>
        <p:spPr/>
        <p:txBody>
          <a:bodyPr/>
          <a:lstStyle/>
          <a:p>
            <a:fld id="{B58184DB-16BA-486E-827C-F1559898FCBF}" type="slidenum">
              <a:rPr lang="fa-IR" smtClean="0"/>
              <a:pPr/>
              <a:t>6</a:t>
            </a:fld>
            <a:endParaRPr lang="fa-IR"/>
          </a:p>
        </p:txBody>
      </p:sp>
      <p:sp>
        <p:nvSpPr>
          <p:cNvPr id="4" name="Text Box 6"/>
          <p:cNvSpPr txBox="1">
            <a:spLocks noChangeArrowheads="1"/>
          </p:cNvSpPr>
          <p:nvPr/>
        </p:nvSpPr>
        <p:spPr bwMode="auto">
          <a:xfrm>
            <a:off x="428596" y="1184207"/>
            <a:ext cx="8496300" cy="3816429"/>
          </a:xfrm>
          <a:prstGeom prst="rect">
            <a:avLst/>
          </a:prstGeom>
          <a:noFill/>
          <a:ln w="12700" cap="sq" algn="ctr">
            <a:noFill/>
            <a:miter lim="800000"/>
            <a:headEnd type="none" w="sm" len="sm"/>
            <a:tailEnd type="none" w="sm" len="sm"/>
          </a:ln>
          <a:effectLst/>
        </p:spPr>
        <p:txBody>
          <a:bodyPr>
            <a:spAutoFit/>
          </a:bodyPr>
          <a:lstStyle/>
          <a:p>
            <a:pPr marL="441325" indent="-441325" algn="just" rtl="0" eaLnBrk="0" hangingPunct="0">
              <a:spcBef>
                <a:spcPts val="1000"/>
              </a:spcBef>
              <a:spcAft>
                <a:spcPct val="0"/>
              </a:spcAft>
              <a:buClr>
                <a:srgbClr val="800080"/>
              </a:buClr>
              <a:buFont typeface="Wingdings" pitchFamily="2" charset="2"/>
              <a:buChar char="q"/>
              <a:defRPr/>
            </a:pPr>
            <a:r>
              <a:rPr lang="en-US" sz="2400" i="1" dirty="0" smtClean="0">
                <a:solidFill>
                  <a:srgbClr val="000099"/>
                </a:solidFill>
                <a:effectLst>
                  <a:outerShdw blurRad="38100" dist="38100" dir="2700000" algn="tl">
                    <a:srgbClr val="C0C0C0"/>
                  </a:outerShdw>
                </a:effectLst>
                <a:ea typeface="宋体" charset="-122"/>
                <a:cs typeface="Times New Roman" pitchFamily="18" charset="0"/>
              </a:rPr>
              <a:t>Fossil fuels price and Its fluctuation trends</a:t>
            </a:r>
          </a:p>
          <a:p>
            <a:pPr lvl="1" indent="169863" algn="l" rtl="0" fontAlgn="base">
              <a:spcBef>
                <a:spcPts val="1000"/>
              </a:spcBef>
              <a:spcAft>
                <a:spcPct val="0"/>
              </a:spcAft>
              <a:buFont typeface="Arial" pitchFamily="34" charset="0"/>
              <a:buChar char="•"/>
            </a:pPr>
            <a:r>
              <a:rPr lang="en-US" sz="2400" dirty="0" smtClean="0"/>
              <a:t>Instability of fossil fuels price, </a:t>
            </a:r>
          </a:p>
          <a:p>
            <a:pPr lvl="1" indent="169863" algn="l" rtl="0" fontAlgn="base">
              <a:spcBef>
                <a:spcPts val="1000"/>
              </a:spcBef>
              <a:spcAft>
                <a:spcPct val="0"/>
              </a:spcAft>
              <a:buFont typeface="Arial" pitchFamily="34" charset="0"/>
              <a:buChar char="•"/>
            </a:pPr>
            <a:r>
              <a:rPr lang="en-US" sz="2400" dirty="0" smtClean="0"/>
              <a:t>Reliance on burning liquid fuels will have high economic costs</a:t>
            </a:r>
          </a:p>
          <a:p>
            <a:pPr marL="441325" indent="-441325" algn="just" rtl="0" eaLnBrk="0" hangingPunct="0">
              <a:spcBef>
                <a:spcPts val="1000"/>
              </a:spcBef>
              <a:spcAft>
                <a:spcPct val="0"/>
              </a:spcAft>
              <a:buClr>
                <a:srgbClr val="800080"/>
              </a:buClr>
              <a:buFont typeface="Wingdings" pitchFamily="2" charset="2"/>
              <a:buChar char="q"/>
              <a:defRPr/>
            </a:pPr>
            <a:r>
              <a:rPr lang="en-US" sz="2400" i="1" dirty="0" smtClean="0">
                <a:solidFill>
                  <a:srgbClr val="000099"/>
                </a:solidFill>
                <a:effectLst>
                  <a:outerShdw blurRad="38100" dist="38100" dir="2700000" algn="tl">
                    <a:srgbClr val="C0C0C0"/>
                  </a:outerShdw>
                </a:effectLst>
                <a:ea typeface="宋体" charset="-122"/>
                <a:cs typeface="Times New Roman" pitchFamily="18" charset="0"/>
              </a:rPr>
              <a:t>Available fossil fuels will be insufficient</a:t>
            </a:r>
          </a:p>
          <a:p>
            <a:pPr marL="441325" indent="-441325" algn="just" rtl="0" eaLnBrk="0" hangingPunct="0">
              <a:spcBef>
                <a:spcPts val="1000"/>
              </a:spcBef>
              <a:spcAft>
                <a:spcPct val="0"/>
              </a:spcAft>
              <a:buClr>
                <a:srgbClr val="800080"/>
              </a:buClr>
              <a:buFont typeface="Wingdings" pitchFamily="2" charset="2"/>
              <a:buChar char="q"/>
              <a:defRPr/>
            </a:pPr>
            <a:r>
              <a:rPr lang="en-US" sz="2400" i="1" dirty="0" smtClean="0">
                <a:solidFill>
                  <a:srgbClr val="000099"/>
                </a:solidFill>
                <a:effectLst>
                  <a:outerShdw blurRad="38100" dist="38100" dir="2700000" algn="tl">
                    <a:srgbClr val="C0C0C0"/>
                  </a:outerShdw>
                </a:effectLst>
                <a:ea typeface="宋体" charset="-122"/>
                <a:cs typeface="Times New Roman" pitchFamily="18" charset="0"/>
              </a:rPr>
              <a:t>Diversity and security of energy resources (supplies)</a:t>
            </a:r>
          </a:p>
          <a:p>
            <a:pPr marL="441325" indent="-441325" algn="just" rtl="0" eaLnBrk="0" hangingPunct="0">
              <a:spcBef>
                <a:spcPts val="1000"/>
              </a:spcBef>
              <a:spcAft>
                <a:spcPct val="0"/>
              </a:spcAft>
              <a:buClr>
                <a:srgbClr val="800080"/>
              </a:buClr>
              <a:buFont typeface="Wingdings" pitchFamily="2" charset="2"/>
              <a:buChar char="q"/>
              <a:defRPr/>
            </a:pPr>
            <a:r>
              <a:rPr lang="en-US" sz="2400" i="1" dirty="0" smtClean="0">
                <a:solidFill>
                  <a:srgbClr val="000099"/>
                </a:solidFill>
                <a:effectLst>
                  <a:outerShdw blurRad="38100" dist="38100" dir="2700000" algn="tl">
                    <a:srgbClr val="C0C0C0"/>
                  </a:outerShdw>
                </a:effectLst>
                <a:ea typeface="宋体" charset="-122"/>
                <a:cs typeface="Times New Roman" pitchFamily="18" charset="0"/>
              </a:rPr>
              <a:t>Importance of sustainable development and environmental protection</a:t>
            </a:r>
          </a:p>
          <a:p>
            <a:pPr marL="441325" indent="-441325" algn="just" rtl="0" eaLnBrk="0" hangingPunct="0">
              <a:spcBef>
                <a:spcPts val="1000"/>
              </a:spcBef>
              <a:spcAft>
                <a:spcPct val="0"/>
              </a:spcAft>
              <a:buClr>
                <a:srgbClr val="800080"/>
              </a:buClr>
              <a:buFont typeface="Wingdings" pitchFamily="2" charset="2"/>
              <a:buChar char="q"/>
              <a:defRPr/>
            </a:pPr>
            <a:r>
              <a:rPr lang="en-US" sz="2400" i="1" dirty="0" smtClean="0">
                <a:solidFill>
                  <a:srgbClr val="000099"/>
                </a:solidFill>
                <a:effectLst>
                  <a:outerShdw blurRad="38100" dist="38100" dir="2700000" algn="tl">
                    <a:srgbClr val="C0C0C0"/>
                  </a:outerShdw>
                </a:effectLst>
                <a:ea typeface="宋体" charset="-122"/>
                <a:cs typeface="Times New Roman" pitchFamily="18" charset="0"/>
              </a:rPr>
              <a:t>Cost of generated electricity in power plants</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274638"/>
            <a:ext cx="8401080" cy="1143000"/>
          </a:xfrm>
        </p:spPr>
        <p:txBody>
          <a:bodyPr/>
          <a:lstStyle/>
          <a:p>
            <a:pPr eaLnBrk="0" hangingPunct="0"/>
            <a:r>
              <a:rPr lang="en-US" b="1" dirty="0" smtClean="0">
                <a:solidFill>
                  <a:schemeClr val="tx2"/>
                </a:solidFill>
              </a:rPr>
              <a:t> Main Factors in Identifying Energy Resources </a:t>
            </a:r>
            <a:endParaRPr lang="en-US" b="1" dirty="0">
              <a:solidFill>
                <a:schemeClr val="tx2"/>
              </a:solidFill>
            </a:endParaRPr>
          </a:p>
        </p:txBody>
      </p:sp>
      <p:sp>
        <p:nvSpPr>
          <p:cNvPr id="3073" name="Rectangle 1"/>
          <p:cNvSpPr>
            <a:spLocks noChangeArrowheads="1"/>
          </p:cNvSpPr>
          <p:nvPr/>
        </p:nvSpPr>
        <p:spPr bwMode="auto">
          <a:xfrm>
            <a:off x="500034" y="1357298"/>
            <a:ext cx="835824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35560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2400" b="1" i="0" u="none" strike="noStrike" cap="none" normalizeH="0" baseline="0" dirty="0" smtClean="0">
                <a:ln>
                  <a:noFill/>
                </a:ln>
                <a:effectLst/>
                <a:ea typeface="Calibri" pitchFamily="34" charset="0"/>
                <a:cs typeface="Arial" pitchFamily="34" charset="0"/>
              </a:rPr>
              <a:t>Nuclear energy</a:t>
            </a:r>
            <a:r>
              <a:rPr kumimoji="0" lang="en-US" sz="2400" b="1" i="0" u="none" strike="noStrike" cap="none" normalizeH="0" dirty="0" smtClean="0">
                <a:ln>
                  <a:noFill/>
                </a:ln>
                <a:effectLst/>
                <a:ea typeface="Calibri" pitchFamily="34" charset="0"/>
                <a:cs typeface="Arial" pitchFamily="34" charset="0"/>
              </a:rPr>
              <a:t> is a compelling solution to the nation’s  energy demand for following reasons:</a:t>
            </a:r>
          </a:p>
          <a:p>
            <a:pPr lvl="1" indent="169863" algn="l" rtl="0" fontAlgn="base">
              <a:spcBef>
                <a:spcPct val="0"/>
              </a:spcBef>
              <a:spcAft>
                <a:spcPct val="0"/>
              </a:spcAft>
              <a:buFont typeface="Arial" pitchFamily="34" charset="0"/>
              <a:buChar char="•"/>
            </a:pPr>
            <a:r>
              <a:rPr lang="en-US" sz="2400" b="1" baseline="0" dirty="0" smtClean="0">
                <a:ea typeface="Calibri" pitchFamily="34" charset="0"/>
                <a:cs typeface="Arial" pitchFamily="34" charset="0"/>
              </a:rPr>
              <a:t> Economic</a:t>
            </a:r>
            <a:endParaRPr lang="en-US" sz="2400" b="1" baseline="0" dirty="0" smtClean="0">
              <a:solidFill>
                <a:srgbClr val="FF0000"/>
              </a:solidFill>
              <a:ea typeface="Calibri" pitchFamily="34" charset="0"/>
              <a:cs typeface="Arial" pitchFamily="34" charset="0"/>
            </a:endParaRPr>
          </a:p>
          <a:p>
            <a:pPr lvl="1" indent="169863" algn="l" rtl="0" fontAlgn="base">
              <a:spcBef>
                <a:spcPct val="0"/>
              </a:spcBef>
              <a:spcAft>
                <a:spcPct val="0"/>
              </a:spcAft>
              <a:buFont typeface="Arial" pitchFamily="34" charset="0"/>
              <a:buChar char="•"/>
            </a:pPr>
            <a:r>
              <a:rPr lang="en-US" sz="2400" b="1" dirty="0" smtClean="0">
                <a:ea typeface="Calibri" pitchFamily="34" charset="0"/>
                <a:cs typeface="Arial" pitchFamily="34" charset="0"/>
              </a:rPr>
              <a:t> Environment</a:t>
            </a:r>
          </a:p>
          <a:p>
            <a:pPr lvl="1" indent="169863" algn="l" rtl="0" fontAlgn="base">
              <a:spcBef>
                <a:spcPct val="0"/>
              </a:spcBef>
              <a:spcAft>
                <a:spcPct val="0"/>
              </a:spcAft>
              <a:buFont typeface="Arial" pitchFamily="34" charset="0"/>
              <a:buChar char="•"/>
            </a:pPr>
            <a:r>
              <a:rPr lang="en-US" sz="2400" b="1" baseline="0" dirty="0" smtClean="0">
                <a:ea typeface="Calibri" pitchFamily="34" charset="0"/>
                <a:cs typeface="Arial" pitchFamily="34" charset="0"/>
              </a:rPr>
              <a:t> Security of supply</a:t>
            </a:r>
          </a:p>
          <a:p>
            <a:pPr lvl="1" indent="169863" algn="l" rtl="0" fontAlgn="base">
              <a:spcBef>
                <a:spcPct val="0"/>
              </a:spcBef>
              <a:spcAft>
                <a:spcPct val="0"/>
              </a:spcAft>
              <a:buFont typeface="Arial" pitchFamily="34" charset="0"/>
              <a:buChar char="•"/>
            </a:pPr>
            <a:r>
              <a:rPr lang="en-US" sz="2400" b="1" dirty="0" smtClean="0">
                <a:ea typeface="Calibri" pitchFamily="34" charset="0"/>
                <a:cs typeface="Arial" pitchFamily="34" charset="0"/>
              </a:rPr>
              <a:t> Industrial development</a:t>
            </a:r>
          </a:p>
          <a:p>
            <a:pPr lvl="1" algn="l" rtl="0" fontAlgn="base">
              <a:spcBef>
                <a:spcPct val="0"/>
              </a:spcBef>
              <a:spcAft>
                <a:spcPct val="0"/>
              </a:spcAft>
              <a:buFont typeface="Courier New" pitchFamily="49" charset="0"/>
              <a:buChar char="o"/>
            </a:pPr>
            <a:endParaRPr lang="en-US" sz="2400" b="1" baseline="0" dirty="0" smtClean="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endParaRPr kumimoji="0" lang="en-US" sz="2400" b="1" i="0" u="none" strike="noStrike" cap="none" normalizeH="0" baseline="0" dirty="0" smtClean="0">
              <a:ln>
                <a:noFill/>
              </a:ln>
              <a:effectLst/>
              <a:ea typeface="Calibri" pitchFamily="34" charset="0"/>
              <a:cs typeface="Arial" pitchFamily="34" charset="0"/>
            </a:endParaRPr>
          </a:p>
          <a:p>
            <a:pPr marL="355600" marR="0" lvl="0" indent="-355600" algn="l" defTabSz="914400" rtl="0" eaLnBrk="1" fontAlgn="base" latinLnBrk="0" hangingPunct="1">
              <a:lnSpc>
                <a:spcPct val="100000"/>
              </a:lnSpc>
              <a:spcBef>
                <a:spcPct val="0"/>
              </a:spcBef>
              <a:spcAft>
                <a:spcPct val="0"/>
              </a:spcAft>
              <a:buClrTx/>
              <a:buSzTx/>
              <a:buFont typeface="Courier New" pitchFamily="49" charset="0"/>
              <a:buChar char="o"/>
              <a:tabLst>
                <a:tab pos="355600" algn="l"/>
              </a:tabLst>
            </a:pPr>
            <a:r>
              <a:rPr lang="en-US" sz="2400" b="1" dirty="0" smtClean="0">
                <a:ea typeface="Calibri" pitchFamily="34" charset="0"/>
                <a:cs typeface="Arial" pitchFamily="34" charset="0"/>
              </a:rPr>
              <a:t>Nuclear</a:t>
            </a:r>
            <a:r>
              <a:rPr kumimoji="0" lang="en-US" sz="2400" b="1" i="0" u="none" strike="noStrike" cap="none" normalizeH="0" baseline="0" dirty="0" smtClean="0">
                <a:ln>
                  <a:noFill/>
                </a:ln>
                <a:effectLst/>
                <a:ea typeface="Calibri" pitchFamily="34" charset="0"/>
                <a:cs typeface="Arial" pitchFamily="34" charset="0"/>
              </a:rPr>
              <a:t> Power is a proven, environmentally attractive and cost competitive electricity generation option.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cs typeface="Arial" pitchFamily="34" charset="0"/>
            </a:endParaRPr>
          </a:p>
        </p:txBody>
      </p:sp>
      <p:sp>
        <p:nvSpPr>
          <p:cNvPr id="4" name="Slide Number Placeholder 3"/>
          <p:cNvSpPr>
            <a:spLocks noGrp="1"/>
          </p:cNvSpPr>
          <p:nvPr>
            <p:ph type="sldNum" sz="quarter" idx="12"/>
          </p:nvPr>
        </p:nvSpPr>
        <p:spPr/>
        <p:txBody>
          <a:bodyPr/>
          <a:lstStyle/>
          <a:p>
            <a:fld id="{B58184DB-16BA-486E-827C-F1559898FCBF}" type="slidenum">
              <a:rPr lang="fa-IR" smtClean="0"/>
              <a:pPr/>
              <a:t>7</a:t>
            </a:fld>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8229600" cy="1143000"/>
          </a:xfrm>
        </p:spPr>
        <p:txBody>
          <a:bodyPr>
            <a:normAutofit/>
          </a:bodyPr>
          <a:lstStyle/>
          <a:p>
            <a:pPr eaLnBrk="0" hangingPunct="0"/>
            <a:r>
              <a:rPr lang="en-US" sz="2400" b="1" dirty="0" smtClean="0">
                <a:solidFill>
                  <a:schemeClr val="tx2"/>
                </a:solidFill>
              </a:rPr>
              <a:t>Long-Term Planning  of IRAN for Electricity Production by </a:t>
            </a:r>
            <a:r>
              <a:rPr lang="fa-IR" sz="2400" b="1" dirty="0" smtClean="0">
                <a:solidFill>
                  <a:schemeClr val="tx2"/>
                </a:solidFill>
              </a:rPr>
              <a:t> </a:t>
            </a:r>
            <a:r>
              <a:rPr lang="en-US" sz="2400" b="1" dirty="0" smtClean="0">
                <a:solidFill>
                  <a:schemeClr val="tx2"/>
                </a:solidFill>
              </a:rPr>
              <a:t>Nuclear Power ~2030 </a:t>
            </a:r>
            <a:endParaRPr lang="fa-IR" sz="2400" dirty="0"/>
          </a:p>
        </p:txBody>
      </p:sp>
      <p:sp>
        <p:nvSpPr>
          <p:cNvPr id="3" name="Text Box 3"/>
          <p:cNvSpPr txBox="1">
            <a:spLocks noChangeArrowheads="1"/>
          </p:cNvSpPr>
          <p:nvPr/>
        </p:nvSpPr>
        <p:spPr bwMode="auto">
          <a:xfrm>
            <a:off x="785786" y="1142984"/>
            <a:ext cx="7777162" cy="830997"/>
          </a:xfrm>
          <a:prstGeom prst="rect">
            <a:avLst/>
          </a:prstGeom>
          <a:noFill/>
          <a:ln w="12700" cap="sq">
            <a:noFill/>
            <a:miter lim="800000"/>
            <a:headEnd type="none" w="sm" len="sm"/>
            <a:tailEnd type="none" w="sm" len="sm"/>
          </a:ln>
          <a:effectLst/>
        </p:spPr>
        <p:txBody>
          <a:bodyPr>
            <a:spAutoFit/>
          </a:bodyPr>
          <a:lstStyle/>
          <a:p>
            <a:pPr algn="just" rtl="0" eaLnBrk="0" hangingPunct="0">
              <a:lnSpc>
                <a:spcPct val="100000"/>
              </a:lnSpc>
              <a:spcAft>
                <a:spcPct val="0"/>
              </a:spcAft>
              <a:buClrTx/>
              <a:buFontTx/>
              <a:buNone/>
              <a:defRPr/>
            </a:pPr>
            <a:r>
              <a:rPr lang="en-US" sz="2400" dirty="0">
                <a:solidFill>
                  <a:srgbClr val="800080"/>
                </a:solidFill>
                <a:effectLst>
                  <a:outerShdw blurRad="38100" dist="38100" dir="2700000" algn="tl">
                    <a:srgbClr val="C0C0C0"/>
                  </a:outerShdw>
                </a:effectLst>
                <a:ea typeface="宋体" charset="-122"/>
                <a:cs typeface="Times New Roman" pitchFamily="18" charset="0"/>
              </a:rPr>
              <a:t>Reasons for developing the </a:t>
            </a:r>
            <a:r>
              <a:rPr lang="en-US" sz="2400" dirty="0" smtClean="0">
                <a:solidFill>
                  <a:srgbClr val="800080"/>
                </a:solidFill>
                <a:effectLst>
                  <a:outerShdw blurRad="38100" dist="38100" dir="2700000" algn="tl">
                    <a:srgbClr val="C0C0C0"/>
                  </a:outerShdw>
                </a:effectLst>
                <a:ea typeface="宋体" charset="-122"/>
                <a:cs typeface="Times New Roman" pitchFamily="18" charset="0"/>
              </a:rPr>
              <a:t>nuclear </a:t>
            </a:r>
            <a:r>
              <a:rPr lang="en-US" sz="2400" dirty="0">
                <a:solidFill>
                  <a:srgbClr val="800080"/>
                </a:solidFill>
                <a:effectLst>
                  <a:outerShdw blurRad="38100" dist="38100" dir="2700000" algn="tl">
                    <a:srgbClr val="C0C0C0"/>
                  </a:outerShdw>
                </a:effectLst>
                <a:ea typeface="宋体" charset="-122"/>
                <a:cs typeface="Times New Roman" pitchFamily="18" charset="0"/>
              </a:rPr>
              <a:t>power plants in the Islamic Republic of Iran</a:t>
            </a:r>
          </a:p>
        </p:txBody>
      </p:sp>
      <p:sp>
        <p:nvSpPr>
          <p:cNvPr id="4" name="Text Box 5"/>
          <p:cNvSpPr txBox="1">
            <a:spLocks noChangeArrowheads="1"/>
          </p:cNvSpPr>
          <p:nvPr/>
        </p:nvSpPr>
        <p:spPr bwMode="auto">
          <a:xfrm>
            <a:off x="857224" y="1928802"/>
            <a:ext cx="8001056" cy="4278094"/>
          </a:xfrm>
          <a:prstGeom prst="rect">
            <a:avLst/>
          </a:prstGeom>
          <a:noFill/>
          <a:ln w="12700" cap="sq">
            <a:noFill/>
            <a:miter lim="800000"/>
            <a:headEnd type="none" w="sm" len="sm"/>
            <a:tailEnd type="none" w="sm" len="sm"/>
          </a:ln>
          <a:effectLst/>
        </p:spPr>
        <p:txBody>
          <a:bodyPr wrap="square">
            <a:spAutoFit/>
          </a:bodyPr>
          <a:lstStyle/>
          <a:p>
            <a:pPr marL="180975" indent="-180975" algn="l" rtl="0" eaLnBrk="0" hangingPunct="0">
              <a:spcBef>
                <a:spcPts val="600"/>
              </a:spcBef>
              <a:spcAft>
                <a:spcPct val="0"/>
              </a:spcAft>
              <a:buSzPct val="80000"/>
              <a:buFont typeface="Calibri" pitchFamily="34" charset="0"/>
              <a:buChar char="•"/>
              <a:defRPr/>
            </a:pPr>
            <a:r>
              <a:rPr lang="en-US" sz="2400" b="1" dirty="0" smtClean="0">
                <a:solidFill>
                  <a:srgbClr val="2E5433"/>
                </a:solidFill>
                <a:effectLst>
                  <a:outerShdw blurRad="38100" dist="38100" dir="2700000" algn="tl">
                    <a:srgbClr val="C0C0C0"/>
                  </a:outerShdw>
                </a:effectLst>
              </a:rPr>
              <a:t>Needs </a:t>
            </a:r>
            <a:r>
              <a:rPr lang="en-US" sz="2400" b="1" dirty="0">
                <a:effectLst>
                  <a:outerShdw blurRad="38100" dist="38100" dir="2700000" algn="tl">
                    <a:srgbClr val="C0C0C0"/>
                  </a:outerShdw>
                </a:effectLst>
              </a:rPr>
              <a:t>of </a:t>
            </a:r>
            <a:r>
              <a:rPr lang="en-US" sz="2400" b="1" dirty="0" smtClean="0">
                <a:effectLst>
                  <a:outerShdw blurRad="38100" dist="38100" dir="2700000" algn="tl">
                    <a:srgbClr val="C0C0C0"/>
                  </a:outerShdw>
                </a:effectLst>
              </a:rPr>
              <a:t>the Country's </a:t>
            </a:r>
            <a:r>
              <a:rPr lang="en-US" sz="2400" b="1" dirty="0">
                <a:effectLst>
                  <a:outerShdw blurRad="38100" dist="38100" dir="2700000" algn="tl">
                    <a:srgbClr val="C0C0C0"/>
                  </a:outerShdw>
                </a:effectLst>
              </a:rPr>
              <a:t>developing programs for energy</a:t>
            </a:r>
            <a:r>
              <a:rPr lang="en-US" sz="2400" b="1" dirty="0"/>
              <a:t> </a:t>
            </a:r>
            <a:endParaRPr lang="en-US" sz="2400" b="1" dirty="0" smtClean="0"/>
          </a:p>
          <a:p>
            <a:pPr marL="180975" indent="-180975" algn="l" rtl="0" eaLnBrk="0" hangingPunct="0">
              <a:spcBef>
                <a:spcPts val="600"/>
              </a:spcBef>
              <a:spcAft>
                <a:spcPct val="0"/>
              </a:spcAft>
              <a:buSzPct val="80000"/>
              <a:buFont typeface="Calibri" pitchFamily="34" charset="0"/>
              <a:buChar char="•"/>
              <a:defRPr/>
            </a:pPr>
            <a:r>
              <a:rPr lang="en-US" sz="2400" b="1" dirty="0" smtClean="0">
                <a:effectLst>
                  <a:outerShdw blurRad="38100" dist="38100" dir="2700000" algn="tl">
                    <a:srgbClr val="C0C0C0"/>
                  </a:outerShdw>
                </a:effectLst>
              </a:rPr>
              <a:t>The necessities arise from energy security point of view </a:t>
            </a:r>
          </a:p>
          <a:p>
            <a:pPr marL="180975" indent="-180975" algn="l" rtl="0" eaLnBrk="0" hangingPunct="0">
              <a:spcBef>
                <a:spcPts val="600"/>
              </a:spcBef>
              <a:spcAft>
                <a:spcPct val="0"/>
              </a:spcAft>
              <a:buSzPct val="80000"/>
              <a:buFont typeface="Calibri" pitchFamily="34" charset="0"/>
              <a:buChar char="•"/>
              <a:defRPr/>
            </a:pPr>
            <a:r>
              <a:rPr lang="en-US" sz="2400" b="1" dirty="0" smtClean="0">
                <a:effectLst>
                  <a:outerShdw blurRad="38100" dist="38100" dir="2700000" algn="tl">
                    <a:srgbClr val="C0C0C0"/>
                  </a:outerShdw>
                </a:effectLst>
              </a:rPr>
              <a:t>Environmental consideration and sustainable development</a:t>
            </a:r>
          </a:p>
          <a:p>
            <a:pPr marL="180975" indent="-180975" algn="l" rtl="0" eaLnBrk="0" hangingPunct="0">
              <a:spcBef>
                <a:spcPts val="600"/>
              </a:spcBef>
              <a:spcAft>
                <a:spcPct val="0"/>
              </a:spcAft>
              <a:buSzPct val="80000"/>
              <a:buFont typeface="Calibri" pitchFamily="34" charset="0"/>
              <a:buChar char="•"/>
              <a:defRPr/>
            </a:pPr>
            <a:r>
              <a:rPr lang="en-US" sz="2400" b="1" dirty="0" smtClean="0">
                <a:effectLst>
                  <a:outerShdw blurRad="38100" dist="38100" dir="2700000" algn="tl">
                    <a:srgbClr val="C0C0C0"/>
                  </a:outerShdw>
                </a:effectLst>
              </a:rPr>
              <a:t>Techno-economic advantages </a:t>
            </a:r>
          </a:p>
          <a:p>
            <a:pPr marL="180975" indent="-180975" algn="l" rtl="0" eaLnBrk="0" hangingPunct="0">
              <a:spcBef>
                <a:spcPts val="600"/>
              </a:spcBef>
              <a:spcAft>
                <a:spcPct val="0"/>
              </a:spcAft>
              <a:buSzPct val="80000"/>
              <a:buFont typeface="Calibri" pitchFamily="34" charset="0"/>
              <a:buChar char="•"/>
              <a:defRPr/>
            </a:pPr>
            <a:r>
              <a:rPr lang="en-US" sz="2400" b="1" dirty="0" smtClean="0">
                <a:effectLst>
                  <a:outerShdw blurRad="38100" dist="38100" dir="2700000" algn="tl">
                    <a:srgbClr val="C0C0C0"/>
                  </a:outerShdw>
                </a:effectLst>
              </a:rPr>
              <a:t>Influence on the development of other sectors</a:t>
            </a:r>
          </a:p>
          <a:p>
            <a:pPr marL="180975" lvl="1" indent="-180975" algn="l" rtl="0" eaLnBrk="0" hangingPunct="0">
              <a:spcBef>
                <a:spcPts val="600"/>
              </a:spcBef>
              <a:spcAft>
                <a:spcPct val="0"/>
              </a:spcAft>
              <a:buSzPct val="80000"/>
              <a:buFont typeface="Calibri" pitchFamily="34" charset="0"/>
              <a:buChar char="•"/>
              <a:defRPr/>
            </a:pPr>
            <a:r>
              <a:rPr lang="en-US" sz="2400" b="1" dirty="0" smtClean="0">
                <a:effectLst>
                  <a:outerShdw blurRad="38100" dist="38100" dir="2700000" algn="tl">
                    <a:srgbClr val="C0C0C0"/>
                  </a:outerShdw>
                </a:effectLst>
              </a:rPr>
              <a:t>Possibility of using the oil resources to produce higher-value products </a:t>
            </a:r>
          </a:p>
          <a:p>
            <a:pPr marL="180975" lvl="1" indent="-180975" algn="l" rtl="0" eaLnBrk="0" hangingPunct="0">
              <a:spcBef>
                <a:spcPts val="600"/>
              </a:spcBef>
              <a:spcAft>
                <a:spcPct val="0"/>
              </a:spcAft>
              <a:buSzPct val="80000"/>
              <a:buFont typeface="Calibri" pitchFamily="34" charset="0"/>
              <a:buChar char="•"/>
              <a:defRPr/>
            </a:pPr>
            <a:r>
              <a:rPr lang="en-US" sz="2400" b="1" dirty="0" smtClean="0">
                <a:effectLst>
                  <a:outerShdw blurRad="38100" dist="38100" dir="2700000" algn="tl">
                    <a:srgbClr val="C0C0C0"/>
                  </a:outerShdw>
                </a:effectLst>
              </a:rPr>
              <a:t>Iran has to </a:t>
            </a:r>
            <a:r>
              <a:rPr lang="en-US" sz="2400" b="1" dirty="0" smtClean="0">
                <a:solidFill>
                  <a:srgbClr val="2E5433"/>
                </a:solidFill>
                <a:effectLst>
                  <a:outerShdw blurRad="38100" dist="38100" dir="2700000" algn="tl">
                    <a:srgbClr val="C0C0C0"/>
                  </a:outerShdw>
                </a:effectLst>
              </a:rPr>
              <a:t>use energy mix option and especially  developing the nuclear power plants as a necessary part of energy mix in long term </a:t>
            </a:r>
            <a:r>
              <a:rPr lang="en-US" sz="2600" b="1" dirty="0" smtClean="0">
                <a:solidFill>
                  <a:srgbClr val="2E5433"/>
                </a:solidFill>
                <a:effectLst>
                  <a:outerShdw blurRad="38100" dist="38100" dir="2700000" algn="tl">
                    <a:srgbClr val="C0C0C0"/>
                  </a:outerShdw>
                </a:effectLst>
              </a:rPr>
              <a:t>programs</a:t>
            </a:r>
          </a:p>
        </p:txBody>
      </p:sp>
      <p:sp>
        <p:nvSpPr>
          <p:cNvPr id="5" name="Slide Number Placeholder 4"/>
          <p:cNvSpPr>
            <a:spLocks noGrp="1"/>
          </p:cNvSpPr>
          <p:nvPr>
            <p:ph type="sldNum" sz="quarter" idx="12"/>
          </p:nvPr>
        </p:nvSpPr>
        <p:spPr/>
        <p:txBody>
          <a:bodyPr/>
          <a:lstStyle/>
          <a:p>
            <a:fld id="{B58184DB-16BA-486E-827C-F1559898FCBF}" type="slidenum">
              <a:rPr lang="fa-IR" smtClean="0"/>
              <a:pPr/>
              <a:t>8</a:t>
            </a:fld>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8229600" cy="1143000"/>
          </a:xfrm>
        </p:spPr>
        <p:txBody>
          <a:bodyPr>
            <a:normAutofit/>
          </a:bodyPr>
          <a:lstStyle/>
          <a:p>
            <a:pPr eaLnBrk="0" hangingPunct="0"/>
            <a:r>
              <a:rPr lang="en-US" sz="2400" b="1" dirty="0" smtClean="0">
                <a:solidFill>
                  <a:schemeClr val="tx2"/>
                </a:solidFill>
              </a:rPr>
              <a:t>Long-Term Planning  of IRAN for Electricity Production by </a:t>
            </a:r>
            <a:r>
              <a:rPr lang="fa-IR" sz="2400" b="1" dirty="0" smtClean="0">
                <a:solidFill>
                  <a:schemeClr val="tx2"/>
                </a:solidFill>
              </a:rPr>
              <a:t> </a:t>
            </a:r>
            <a:r>
              <a:rPr lang="en-US" sz="2400" b="1" dirty="0" smtClean="0">
                <a:solidFill>
                  <a:schemeClr val="tx2"/>
                </a:solidFill>
              </a:rPr>
              <a:t>Nuclear Power ~2030 </a:t>
            </a:r>
            <a:endParaRPr lang="fa-IR" sz="2400" dirty="0"/>
          </a:p>
        </p:txBody>
      </p:sp>
      <p:sp>
        <p:nvSpPr>
          <p:cNvPr id="4" name="Text Box 5"/>
          <p:cNvSpPr txBox="1">
            <a:spLocks noChangeArrowheads="1"/>
          </p:cNvSpPr>
          <p:nvPr/>
        </p:nvSpPr>
        <p:spPr bwMode="auto">
          <a:xfrm>
            <a:off x="863631" y="2150314"/>
            <a:ext cx="7780335" cy="3431709"/>
          </a:xfrm>
          <a:prstGeom prst="rect">
            <a:avLst/>
          </a:prstGeom>
          <a:noFill/>
          <a:ln w="12700" cap="sq">
            <a:noFill/>
            <a:miter lim="800000"/>
            <a:headEnd type="none" w="sm" len="sm"/>
            <a:tailEnd type="none" w="sm" len="sm"/>
          </a:ln>
          <a:effectLst/>
        </p:spPr>
        <p:txBody>
          <a:bodyPr wrap="square">
            <a:spAutoFit/>
          </a:bodyPr>
          <a:lstStyle/>
          <a:p>
            <a:pPr marL="180975" lvl="0" indent="-180975" algn="l" rtl="0" eaLnBrk="0" hangingPunct="0">
              <a:spcBef>
                <a:spcPts val="600"/>
              </a:spcBef>
              <a:spcAft>
                <a:spcPct val="0"/>
              </a:spcAft>
              <a:buSzPct val="80000"/>
              <a:buFont typeface="Calibri" pitchFamily="34" charset="0"/>
              <a:buChar char="•"/>
              <a:defRPr/>
            </a:pPr>
            <a:r>
              <a:rPr lang="en-US" sz="2400" dirty="0" smtClean="0">
                <a:solidFill>
                  <a:srgbClr val="2E5433"/>
                </a:solidFill>
                <a:effectLst>
                  <a:outerShdw blurRad="38100" dist="38100" dir="2700000" algn="tl">
                    <a:srgbClr val="C0C0C0"/>
                  </a:outerShdw>
                </a:effectLst>
              </a:rPr>
              <a:t>Energy efficiency improvement</a:t>
            </a:r>
          </a:p>
          <a:p>
            <a:pPr marL="180975" lvl="0" indent="-180975" algn="l" rtl="0" eaLnBrk="0" hangingPunct="0">
              <a:spcBef>
                <a:spcPts val="600"/>
              </a:spcBef>
              <a:spcAft>
                <a:spcPct val="0"/>
              </a:spcAft>
              <a:buSzPct val="80000"/>
              <a:buFont typeface="Calibri" pitchFamily="34" charset="0"/>
              <a:buChar char="•"/>
              <a:defRPr/>
            </a:pPr>
            <a:r>
              <a:rPr lang="en-US" sz="2400" dirty="0" smtClean="0">
                <a:solidFill>
                  <a:srgbClr val="2E5433"/>
                </a:solidFill>
                <a:effectLst>
                  <a:outerShdw blurRad="38100" dist="38100" dir="2700000" algn="tl">
                    <a:srgbClr val="C0C0C0"/>
                  </a:outerShdw>
                </a:effectLst>
              </a:rPr>
              <a:t>Increasing security fuel and energy supplies</a:t>
            </a:r>
          </a:p>
          <a:p>
            <a:pPr marL="180975" lvl="0" indent="-180975" algn="l" rtl="0" eaLnBrk="0" hangingPunct="0">
              <a:spcBef>
                <a:spcPts val="600"/>
              </a:spcBef>
              <a:spcAft>
                <a:spcPct val="0"/>
              </a:spcAft>
              <a:buSzPct val="80000"/>
              <a:buFont typeface="Calibri" pitchFamily="34" charset="0"/>
              <a:buChar char="•"/>
              <a:defRPr/>
            </a:pPr>
            <a:r>
              <a:rPr lang="en-US" sz="2400" dirty="0" smtClean="0">
                <a:solidFill>
                  <a:srgbClr val="2E5433"/>
                </a:solidFill>
                <a:effectLst>
                  <a:outerShdw blurRad="38100" dist="38100" dir="2700000" algn="tl">
                    <a:srgbClr val="C0C0C0"/>
                  </a:outerShdw>
                </a:effectLst>
              </a:rPr>
              <a:t>Diversification of power generation sources through implementation of NPP  </a:t>
            </a:r>
          </a:p>
          <a:p>
            <a:pPr marL="180975" lvl="0" indent="-180975" algn="l" rtl="0" eaLnBrk="0" hangingPunct="0">
              <a:spcBef>
                <a:spcPts val="600"/>
              </a:spcBef>
              <a:spcAft>
                <a:spcPct val="0"/>
              </a:spcAft>
              <a:buSzPct val="80000"/>
              <a:buFont typeface="Calibri" pitchFamily="34" charset="0"/>
              <a:buChar char="•"/>
              <a:defRPr/>
            </a:pPr>
            <a:r>
              <a:rPr lang="en-US" sz="2400" dirty="0" smtClean="0">
                <a:solidFill>
                  <a:srgbClr val="2E5433"/>
                </a:solidFill>
                <a:effectLst>
                  <a:outerShdw blurRad="38100" dist="38100" dir="2700000" algn="tl">
                    <a:srgbClr val="C0C0C0"/>
                  </a:outerShdw>
                </a:effectLst>
              </a:rPr>
              <a:t>Development of new generation sources</a:t>
            </a:r>
          </a:p>
          <a:p>
            <a:pPr marL="180975" lvl="0" indent="-180975" algn="l" rtl="0" eaLnBrk="0" hangingPunct="0">
              <a:spcBef>
                <a:spcPts val="600"/>
              </a:spcBef>
              <a:spcAft>
                <a:spcPct val="0"/>
              </a:spcAft>
              <a:buSzPct val="80000"/>
              <a:buFont typeface="Calibri" pitchFamily="34" charset="0"/>
              <a:buChar char="•"/>
              <a:defRPr/>
            </a:pPr>
            <a:r>
              <a:rPr lang="en-US" sz="2400" dirty="0" smtClean="0">
                <a:solidFill>
                  <a:srgbClr val="2E5433"/>
                </a:solidFill>
                <a:effectLst>
                  <a:outerShdw blurRad="38100" dist="38100" dir="2700000" algn="tl">
                    <a:srgbClr val="C0C0C0"/>
                  </a:outerShdw>
                </a:effectLst>
              </a:rPr>
              <a:t>Limitation of energy sector's impact on environment – restriction on SO2, NOx and CO2 emissions</a:t>
            </a:r>
          </a:p>
          <a:p>
            <a:pPr marL="180975" lvl="0" indent="-180975" algn="l" rtl="0" eaLnBrk="0" hangingPunct="0">
              <a:spcBef>
                <a:spcPts val="600"/>
              </a:spcBef>
              <a:spcAft>
                <a:spcPct val="0"/>
              </a:spcAft>
              <a:buSzPct val="80000"/>
              <a:buFont typeface="Calibri" pitchFamily="34" charset="0"/>
              <a:buChar char="•"/>
              <a:defRPr/>
            </a:pPr>
            <a:r>
              <a:rPr lang="en-US" sz="2400" dirty="0" smtClean="0">
                <a:solidFill>
                  <a:srgbClr val="2E5433"/>
                </a:solidFill>
                <a:effectLst>
                  <a:outerShdw blurRad="38100" dist="38100" dir="2700000" algn="tl">
                    <a:srgbClr val="C0C0C0"/>
                  </a:outerShdw>
                </a:effectLst>
              </a:rPr>
              <a:t>Increasing in electricity generation efficiency</a:t>
            </a:r>
            <a:endParaRPr lang="en-US" sz="2400" dirty="0">
              <a:solidFill>
                <a:srgbClr val="2E5433"/>
              </a:solidFill>
              <a:effectLst>
                <a:outerShdw blurRad="38100" dist="38100" dir="2700000" algn="tl">
                  <a:srgbClr val="C0C0C0"/>
                </a:outerShdw>
              </a:effectLst>
            </a:endParaRPr>
          </a:p>
        </p:txBody>
      </p:sp>
      <p:sp>
        <p:nvSpPr>
          <p:cNvPr id="5" name="Slide Number Placeholder 4"/>
          <p:cNvSpPr>
            <a:spLocks noGrp="1"/>
          </p:cNvSpPr>
          <p:nvPr>
            <p:ph type="sldNum" sz="quarter" idx="12"/>
          </p:nvPr>
        </p:nvSpPr>
        <p:spPr/>
        <p:txBody>
          <a:bodyPr/>
          <a:lstStyle/>
          <a:p>
            <a:fld id="{B58184DB-16BA-486E-827C-F1559898FCBF}" type="slidenum">
              <a:rPr lang="fa-IR" smtClean="0"/>
              <a:pPr/>
              <a:t>9</a:t>
            </a:fld>
            <a:endParaRPr lang="fa-IR" dirty="0"/>
          </a:p>
        </p:txBody>
      </p:sp>
      <p:sp>
        <p:nvSpPr>
          <p:cNvPr id="6" name="Text Box 3"/>
          <p:cNvSpPr txBox="1">
            <a:spLocks noChangeArrowheads="1"/>
          </p:cNvSpPr>
          <p:nvPr/>
        </p:nvSpPr>
        <p:spPr bwMode="auto">
          <a:xfrm>
            <a:off x="785786" y="1142984"/>
            <a:ext cx="7777162" cy="830997"/>
          </a:xfrm>
          <a:prstGeom prst="rect">
            <a:avLst/>
          </a:prstGeom>
          <a:noFill/>
          <a:ln w="12700" cap="sq">
            <a:noFill/>
            <a:miter lim="800000"/>
            <a:headEnd type="none" w="sm" len="sm"/>
            <a:tailEnd type="none" w="sm" len="sm"/>
          </a:ln>
          <a:effectLst/>
        </p:spPr>
        <p:txBody>
          <a:bodyPr>
            <a:spAutoFit/>
          </a:bodyPr>
          <a:lstStyle/>
          <a:p>
            <a:pPr algn="just" rtl="0" eaLnBrk="0" hangingPunct="0">
              <a:lnSpc>
                <a:spcPct val="100000"/>
              </a:lnSpc>
              <a:spcAft>
                <a:spcPct val="0"/>
              </a:spcAft>
              <a:buClrTx/>
              <a:buFontTx/>
              <a:buNone/>
              <a:defRPr/>
            </a:pPr>
            <a:r>
              <a:rPr lang="en-US" sz="2400" dirty="0">
                <a:solidFill>
                  <a:srgbClr val="800080"/>
                </a:solidFill>
                <a:effectLst>
                  <a:outerShdw blurRad="38100" dist="38100" dir="2700000" algn="tl">
                    <a:srgbClr val="C0C0C0"/>
                  </a:outerShdw>
                </a:effectLst>
                <a:ea typeface="宋体" charset="-122"/>
                <a:cs typeface="Times New Roman" pitchFamily="18" charset="0"/>
              </a:rPr>
              <a:t>Reasons for developing the </a:t>
            </a:r>
            <a:r>
              <a:rPr lang="en-US" sz="2400" dirty="0" smtClean="0">
                <a:solidFill>
                  <a:srgbClr val="800080"/>
                </a:solidFill>
                <a:effectLst>
                  <a:outerShdw blurRad="38100" dist="38100" dir="2700000" algn="tl">
                    <a:srgbClr val="C0C0C0"/>
                  </a:outerShdw>
                </a:effectLst>
                <a:ea typeface="宋体" charset="-122"/>
                <a:cs typeface="Times New Roman" pitchFamily="18" charset="0"/>
              </a:rPr>
              <a:t>nuclear </a:t>
            </a:r>
            <a:r>
              <a:rPr lang="en-US" sz="2400" dirty="0">
                <a:solidFill>
                  <a:srgbClr val="800080"/>
                </a:solidFill>
                <a:effectLst>
                  <a:outerShdw blurRad="38100" dist="38100" dir="2700000" algn="tl">
                    <a:srgbClr val="C0C0C0"/>
                  </a:outerShdw>
                </a:effectLst>
                <a:ea typeface="宋体" charset="-122"/>
                <a:cs typeface="Times New Roman" pitchFamily="18" charset="0"/>
              </a:rPr>
              <a:t>power plants in the Islamic Republic of Iran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TotalTime>
  <Words>2278</Words>
  <Application>Microsoft Office PowerPoint</Application>
  <PresentationFormat>On-screen Show (4:3)</PresentationFormat>
  <Paragraphs>340</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   Electric Power in IRAN</vt:lpstr>
      <vt:lpstr>   Electric Power in IRAN</vt:lpstr>
      <vt:lpstr>   Electric Power in IRAN</vt:lpstr>
      <vt:lpstr>   Electric Power in IRAN</vt:lpstr>
      <vt:lpstr>   Main Factors in Identifying Energy Resources </vt:lpstr>
      <vt:lpstr> Main Factors in Identifying Energy Resources </vt:lpstr>
      <vt:lpstr>Long-Term Planning  of IRAN for Electricity Production by  Nuclear Power ~2030 </vt:lpstr>
      <vt:lpstr>Long-Term Planning  of IRAN for Electricity Production by  Nuclear Power ~2030 </vt:lpstr>
      <vt:lpstr>History of Nuclear Power Technology in IRAN</vt:lpstr>
      <vt:lpstr>History of Energy Planning in IRAN</vt:lpstr>
      <vt:lpstr>History of Energy Planning in IRAN</vt:lpstr>
      <vt:lpstr>History of Energy Planning in IRAN</vt:lpstr>
      <vt:lpstr>Long-Term Planning  of IRAN for Electricity Production by  Nuclear Power ~2030 </vt:lpstr>
      <vt:lpstr>Policies and Legal framework for Nuclear Power Development in IRAN</vt:lpstr>
      <vt:lpstr>Policies and Legal framework for Nuclear Power Development in IRAN</vt:lpstr>
      <vt:lpstr>    Where are we today? </vt:lpstr>
      <vt:lpstr>    Conclusion</vt:lpstr>
      <vt:lpstr>Slide 19</vt:lpstr>
      <vt:lpstr>     About us</vt:lpstr>
      <vt:lpstr>     About us</vt:lpstr>
      <vt:lpstr>     About us</vt:lpstr>
      <vt:lpstr>Slide 23</vt:lpstr>
      <vt:lpstr>Slide 24</vt:lpstr>
      <vt:lpstr>Duties &amp; Responsibility</vt:lpstr>
      <vt:lpstr>Duties &amp; Responsibility</vt:lpstr>
      <vt:lpstr>Slide 27</vt:lpstr>
      <vt:lpstr>Slide 28</vt:lpstr>
    </vt:vector>
  </TitlesOfParts>
  <Company>Nppd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Fatourehchian</dc:creator>
  <cp:lastModifiedBy>Fatourechian</cp:lastModifiedBy>
  <cp:revision>372</cp:revision>
  <dcterms:created xsi:type="dcterms:W3CDTF">2013-10-14T11:57:01Z</dcterms:created>
  <dcterms:modified xsi:type="dcterms:W3CDTF">2014-06-24T11:43:32Z</dcterms:modified>
</cp:coreProperties>
</file>