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310" r:id="rId6"/>
    <p:sldId id="362" r:id="rId7"/>
    <p:sldId id="287" r:id="rId8"/>
    <p:sldId id="288" r:id="rId9"/>
    <p:sldId id="293" r:id="rId10"/>
    <p:sldId id="324" r:id="rId11"/>
    <p:sldId id="294" r:id="rId12"/>
    <p:sldId id="392" r:id="rId13"/>
    <p:sldId id="393" r:id="rId14"/>
    <p:sldId id="344" r:id="rId15"/>
    <p:sldId id="299" r:id="rId16"/>
    <p:sldId id="373" r:id="rId17"/>
    <p:sldId id="374" r:id="rId18"/>
    <p:sldId id="376" r:id="rId19"/>
    <p:sldId id="377" r:id="rId20"/>
    <p:sldId id="379" r:id="rId21"/>
    <p:sldId id="301" r:id="rId22"/>
    <p:sldId id="302" r:id="rId23"/>
    <p:sldId id="303" r:id="rId24"/>
    <p:sldId id="304" r:id="rId25"/>
    <p:sldId id="307" r:id="rId26"/>
    <p:sldId id="309"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9634" autoAdjust="0"/>
  </p:normalViewPr>
  <p:slideViewPr>
    <p:cSldViewPr>
      <p:cViewPr varScale="1">
        <p:scale>
          <a:sx n="104" d="100"/>
          <a:sy n="104" d="100"/>
        </p:scale>
        <p:origin x="-90" y="-198"/>
      </p:cViewPr>
      <p:guideLst>
        <p:guide orient="horz" pos="2160"/>
        <p:guide pos="2880"/>
      </p:guideLst>
    </p:cSldViewPr>
  </p:slideViewPr>
  <p:outlineViewPr>
    <p:cViewPr>
      <p:scale>
        <a:sx n="33" d="100"/>
        <a:sy n="33" d="100"/>
      </p:scale>
      <p:origin x="0" y="-64776"/>
    </p:cViewPr>
  </p:outlineViewPr>
  <p:notesTextViewPr>
    <p:cViewPr>
      <p:scale>
        <a:sx n="100" d="100"/>
        <a:sy n="100" d="100"/>
      </p:scale>
      <p:origin x="0" y="54"/>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76739B5-04A0-4F3A-A454-35A1049E94FD}" type="datetimeFigureOut">
              <a:rPr lang="en-US" smtClean="0"/>
              <a:t>10/18/2021</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8DFE7FB-7F91-4323-B0CF-B829EB6F0F19}" type="slidenum">
              <a:rPr lang="en-US" smtClean="0"/>
              <a:t>‹#›</a:t>
            </a:fld>
            <a:endParaRPr lang="en-US" dirty="0"/>
          </a:p>
        </p:txBody>
      </p:sp>
    </p:spTree>
    <p:extLst>
      <p:ext uri="{BB962C8B-B14F-4D97-AF65-F5344CB8AC3E}">
        <p14:creationId xmlns:p14="http://schemas.microsoft.com/office/powerpoint/2010/main" val="403553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88DFE7FB-7F91-4323-B0CF-B829EB6F0F19}" type="slidenum">
              <a:rPr lang="en-US" smtClean="0"/>
              <a:t>1</a:t>
            </a:fld>
            <a:endParaRPr lang="en-US" dirty="0"/>
          </a:p>
        </p:txBody>
      </p:sp>
    </p:spTree>
    <p:extLst>
      <p:ext uri="{BB962C8B-B14F-4D97-AF65-F5344CB8AC3E}">
        <p14:creationId xmlns:p14="http://schemas.microsoft.com/office/powerpoint/2010/main" val="2875410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10</a:t>
            </a:fld>
            <a:endParaRPr lang="en-US" dirty="0"/>
          </a:p>
        </p:txBody>
      </p:sp>
    </p:spTree>
    <p:extLst>
      <p:ext uri="{BB962C8B-B14F-4D97-AF65-F5344CB8AC3E}">
        <p14:creationId xmlns:p14="http://schemas.microsoft.com/office/powerpoint/2010/main" val="3733959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endParaRPr lang="fa-IR" baseline="0" noProof="0"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11</a:t>
            </a:fld>
            <a:endParaRPr lang="en-US" dirty="0"/>
          </a:p>
        </p:txBody>
      </p:sp>
    </p:spTree>
    <p:extLst>
      <p:ext uri="{BB962C8B-B14F-4D97-AF65-F5344CB8AC3E}">
        <p14:creationId xmlns:p14="http://schemas.microsoft.com/office/powerpoint/2010/main" val="2137606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12</a:t>
            </a:fld>
            <a:endParaRPr lang="en-US" dirty="0"/>
          </a:p>
        </p:txBody>
      </p:sp>
    </p:spTree>
    <p:extLst>
      <p:ext uri="{BB962C8B-B14F-4D97-AF65-F5344CB8AC3E}">
        <p14:creationId xmlns:p14="http://schemas.microsoft.com/office/powerpoint/2010/main" val="660675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13</a:t>
            </a:fld>
            <a:endParaRPr lang="en-US" dirty="0"/>
          </a:p>
        </p:txBody>
      </p:sp>
    </p:spTree>
    <p:extLst>
      <p:ext uri="{BB962C8B-B14F-4D97-AF65-F5344CB8AC3E}">
        <p14:creationId xmlns:p14="http://schemas.microsoft.com/office/powerpoint/2010/main" val="3263758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14</a:t>
            </a:fld>
            <a:endParaRPr lang="en-US" dirty="0"/>
          </a:p>
        </p:txBody>
      </p:sp>
    </p:spTree>
    <p:extLst>
      <p:ext uri="{BB962C8B-B14F-4D97-AF65-F5344CB8AC3E}">
        <p14:creationId xmlns:p14="http://schemas.microsoft.com/office/powerpoint/2010/main" val="1332812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15</a:t>
            </a:fld>
            <a:endParaRPr lang="en-US" dirty="0"/>
          </a:p>
        </p:txBody>
      </p:sp>
    </p:spTree>
    <p:extLst>
      <p:ext uri="{BB962C8B-B14F-4D97-AF65-F5344CB8AC3E}">
        <p14:creationId xmlns:p14="http://schemas.microsoft.com/office/powerpoint/2010/main" val="2687666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16</a:t>
            </a:fld>
            <a:endParaRPr lang="en-US" dirty="0"/>
          </a:p>
        </p:txBody>
      </p:sp>
    </p:spTree>
    <p:extLst>
      <p:ext uri="{BB962C8B-B14F-4D97-AF65-F5344CB8AC3E}">
        <p14:creationId xmlns:p14="http://schemas.microsoft.com/office/powerpoint/2010/main" val="4218436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17</a:t>
            </a:fld>
            <a:endParaRPr lang="en-US" dirty="0"/>
          </a:p>
        </p:txBody>
      </p:sp>
    </p:spTree>
    <p:extLst>
      <p:ext uri="{BB962C8B-B14F-4D97-AF65-F5344CB8AC3E}">
        <p14:creationId xmlns:p14="http://schemas.microsoft.com/office/powerpoint/2010/main" val="2067108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18</a:t>
            </a:fld>
            <a:endParaRPr lang="en-US" dirty="0"/>
          </a:p>
        </p:txBody>
      </p:sp>
    </p:spTree>
    <p:extLst>
      <p:ext uri="{BB962C8B-B14F-4D97-AF65-F5344CB8AC3E}">
        <p14:creationId xmlns:p14="http://schemas.microsoft.com/office/powerpoint/2010/main" val="338257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19</a:t>
            </a:fld>
            <a:endParaRPr lang="en-US" dirty="0"/>
          </a:p>
        </p:txBody>
      </p:sp>
    </p:spTree>
    <p:extLst>
      <p:ext uri="{BB962C8B-B14F-4D97-AF65-F5344CB8AC3E}">
        <p14:creationId xmlns:p14="http://schemas.microsoft.com/office/powerpoint/2010/main" val="312090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a:t>
            </a:fld>
            <a:endParaRPr lang="en-US" dirty="0"/>
          </a:p>
        </p:txBody>
      </p:sp>
    </p:spTree>
    <p:extLst>
      <p:ext uri="{BB962C8B-B14F-4D97-AF65-F5344CB8AC3E}">
        <p14:creationId xmlns:p14="http://schemas.microsoft.com/office/powerpoint/2010/main" val="2523245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20</a:t>
            </a:fld>
            <a:endParaRPr lang="en-US" dirty="0"/>
          </a:p>
        </p:txBody>
      </p:sp>
    </p:spTree>
    <p:extLst>
      <p:ext uri="{BB962C8B-B14F-4D97-AF65-F5344CB8AC3E}">
        <p14:creationId xmlns:p14="http://schemas.microsoft.com/office/powerpoint/2010/main" val="2932821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endParaRPr lang="fa-IR"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21</a:t>
            </a:fld>
            <a:endParaRPr lang="en-US" dirty="0"/>
          </a:p>
        </p:txBody>
      </p:sp>
    </p:spTree>
    <p:extLst>
      <p:ext uri="{BB962C8B-B14F-4D97-AF65-F5344CB8AC3E}">
        <p14:creationId xmlns:p14="http://schemas.microsoft.com/office/powerpoint/2010/main" val="3319819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22</a:t>
            </a:fld>
            <a:endParaRPr lang="en-US" dirty="0"/>
          </a:p>
        </p:txBody>
      </p:sp>
    </p:spTree>
    <p:extLst>
      <p:ext uri="{BB962C8B-B14F-4D97-AF65-F5344CB8AC3E}">
        <p14:creationId xmlns:p14="http://schemas.microsoft.com/office/powerpoint/2010/main" val="3630733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FE7FB-7F91-4323-B0CF-B829EB6F0F19}" type="slidenum">
              <a:rPr lang="en-US" smtClean="0"/>
              <a:t>23</a:t>
            </a:fld>
            <a:endParaRPr lang="en-US" dirty="0"/>
          </a:p>
        </p:txBody>
      </p:sp>
    </p:spTree>
    <p:extLst>
      <p:ext uri="{BB962C8B-B14F-4D97-AF65-F5344CB8AC3E}">
        <p14:creationId xmlns:p14="http://schemas.microsoft.com/office/powerpoint/2010/main" val="285337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3</a:t>
            </a:fld>
            <a:endParaRPr lang="en-US" dirty="0"/>
          </a:p>
        </p:txBody>
      </p:sp>
    </p:spTree>
    <p:extLst>
      <p:ext uri="{BB962C8B-B14F-4D97-AF65-F5344CB8AC3E}">
        <p14:creationId xmlns:p14="http://schemas.microsoft.com/office/powerpoint/2010/main" val="17410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4</a:t>
            </a:fld>
            <a:endParaRPr lang="en-US" dirty="0"/>
          </a:p>
        </p:txBody>
      </p:sp>
    </p:spTree>
    <p:extLst>
      <p:ext uri="{BB962C8B-B14F-4D97-AF65-F5344CB8AC3E}">
        <p14:creationId xmlns:p14="http://schemas.microsoft.com/office/powerpoint/2010/main" val="203850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5</a:t>
            </a:fld>
            <a:endParaRPr lang="en-US" dirty="0"/>
          </a:p>
        </p:txBody>
      </p:sp>
    </p:spTree>
    <p:extLst>
      <p:ext uri="{BB962C8B-B14F-4D97-AF65-F5344CB8AC3E}">
        <p14:creationId xmlns:p14="http://schemas.microsoft.com/office/powerpoint/2010/main" val="249610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baseline="0"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6</a:t>
            </a:fld>
            <a:endParaRPr lang="en-US" dirty="0"/>
          </a:p>
        </p:txBody>
      </p:sp>
    </p:spTree>
    <p:extLst>
      <p:ext uri="{BB962C8B-B14F-4D97-AF65-F5344CB8AC3E}">
        <p14:creationId xmlns:p14="http://schemas.microsoft.com/office/powerpoint/2010/main" val="251267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7</a:t>
            </a:fld>
            <a:endParaRPr lang="en-US" dirty="0"/>
          </a:p>
        </p:txBody>
      </p:sp>
    </p:spTree>
    <p:extLst>
      <p:ext uri="{BB962C8B-B14F-4D97-AF65-F5344CB8AC3E}">
        <p14:creationId xmlns:p14="http://schemas.microsoft.com/office/powerpoint/2010/main" val="109172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8</a:t>
            </a:fld>
            <a:endParaRPr lang="en-US" dirty="0"/>
          </a:p>
        </p:txBody>
      </p:sp>
    </p:spTree>
    <p:extLst>
      <p:ext uri="{BB962C8B-B14F-4D97-AF65-F5344CB8AC3E}">
        <p14:creationId xmlns:p14="http://schemas.microsoft.com/office/powerpoint/2010/main" val="373395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9</a:t>
            </a:fld>
            <a:endParaRPr lang="en-US" dirty="0"/>
          </a:p>
        </p:txBody>
      </p:sp>
    </p:spTree>
    <p:extLst>
      <p:ext uri="{BB962C8B-B14F-4D97-AF65-F5344CB8AC3E}">
        <p14:creationId xmlns:p14="http://schemas.microsoft.com/office/powerpoint/2010/main" val="373395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390BD9-55C1-4AD9-9C8E-43C9BB63F777}" type="datetime1">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43E74-2549-496B-ABBF-D53828724B6F}" type="datetime1">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B372B2-B0DF-41F0-9EA6-392CDE286858}" type="datetime1">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60FC6-4DF4-4FF2-8286-0E0D9DD01AB4}" type="datetime1">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FA5780-7561-45FD-A16D-B68DB814D3BC}" type="datetime1">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7D8E5F-AB00-4552-BA88-DAD08CF07437}" type="datetime1">
              <a:rPr lang="en-US" smtClean="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E95508-C20C-481E-B6EF-2767F8E5D398}" type="datetime1">
              <a:rPr lang="en-US" smtClean="0"/>
              <a:t>10/18/2021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04114C-CDA8-4E99-8BC7-52C3A9AC8104}" type="datetime1">
              <a:rPr lang="en-US" smtClean="0"/>
              <a:t>10/18/2021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1057C-73C4-4ECB-8532-C20D5AA0D110}" type="datetime1">
              <a:rPr lang="en-US" smtClean="0"/>
              <a:t>10/18/2021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6AC0A-A426-4B98-91B3-D985175C1DB6}" type="datetime1">
              <a:rPr lang="en-US" smtClean="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7377F-5430-47E1-8DBB-6641FD28ABA1}" type="datetime1">
              <a:rPr lang="en-US" smtClean="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1BEDC-F869-4086-8BCC-4CB6D0042404}" type="datetime1">
              <a:rPr lang="en-US" smtClean="0"/>
              <a:t>10/18/2021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0F907-D7C6-42BF-8476-CE673E1706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000.jpg"/>
          <p:cNvPicPr>
            <a:picLocks noChangeAspect="1"/>
          </p:cNvPicPr>
          <p:nvPr/>
        </p:nvPicPr>
        <p:blipFill>
          <a:blip r:embed="rId3" cstate="print"/>
          <a:stretch>
            <a:fillRect/>
          </a:stretch>
        </p:blipFill>
        <p:spPr>
          <a:xfrm>
            <a:off x="0" y="1801840"/>
            <a:ext cx="9144000" cy="2779288"/>
          </a:xfrm>
          <a:prstGeom prst="rect">
            <a:avLst/>
          </a:prstGeom>
        </p:spPr>
      </p:pic>
      <p:pic>
        <p:nvPicPr>
          <p:cNvPr id="6" name="Picture 5" descr="BNPP_LOGO2.jpg"/>
          <p:cNvPicPr>
            <a:picLocks noChangeAspect="1"/>
          </p:cNvPicPr>
          <p:nvPr/>
        </p:nvPicPr>
        <p:blipFill>
          <a:blip r:embed="rId4" cstate="print"/>
          <a:stretch>
            <a:fillRect/>
          </a:stretch>
        </p:blipFill>
        <p:spPr>
          <a:xfrm>
            <a:off x="7812360" y="130487"/>
            <a:ext cx="1162440" cy="4383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135" y="554336"/>
            <a:ext cx="640027" cy="201152"/>
          </a:xfrm>
          <a:prstGeom prst="rect">
            <a:avLst/>
          </a:prstGeom>
          <a:ln>
            <a:noFill/>
          </a:ln>
          <a:effectLst/>
        </p:spPr>
      </p:pic>
      <p:sp>
        <p:nvSpPr>
          <p:cNvPr id="12" name="Rectangle 1"/>
          <p:cNvSpPr>
            <a:spLocks noChangeArrowheads="1"/>
          </p:cNvSpPr>
          <p:nvPr/>
        </p:nvSpPr>
        <p:spPr bwMode="auto">
          <a:xfrm>
            <a:off x="138352" y="1813173"/>
            <a:ext cx="8867296" cy="477053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ru-RU" sz="7200" b="1" dirty="0">
                <a:solidFill>
                  <a:srgbClr val="002060"/>
                </a:solidFill>
                <a:cs typeface="Times New Roman" pitchFamily="18" charset="0"/>
              </a:rPr>
              <a:t>Бушерская АЭС</a:t>
            </a:r>
          </a:p>
          <a:p>
            <a:pPr algn="ctr" fontAlgn="auto">
              <a:spcBef>
                <a:spcPts val="0"/>
              </a:spcBef>
              <a:spcAft>
                <a:spcPts val="0"/>
              </a:spcAft>
              <a:defRPr/>
            </a:pPr>
            <a:r>
              <a:rPr lang="ru-RU" sz="4400" b="1" dirty="0">
                <a:solidFill>
                  <a:srgbClr val="002060"/>
                </a:solidFill>
                <a:cs typeface="Times New Roman" pitchFamily="18" charset="0"/>
              </a:rPr>
              <a:t>Аварийная Готовность и реагирование</a:t>
            </a:r>
            <a:endParaRPr lang="en-US" sz="4400" b="1" dirty="0">
              <a:solidFill>
                <a:srgbClr val="002060"/>
              </a:solidFill>
              <a:cs typeface="Times New Roman" pitchFamily="18" charset="0"/>
            </a:endParaRPr>
          </a:p>
          <a:p>
            <a:pPr algn="ctr" fontAlgn="auto">
              <a:spcBef>
                <a:spcPts val="0"/>
              </a:spcBef>
              <a:spcAft>
                <a:spcPts val="0"/>
              </a:spcAft>
              <a:defRPr/>
            </a:pPr>
            <a:r>
              <a:rPr lang="ru-RU" sz="4400" b="1" dirty="0">
                <a:solidFill>
                  <a:srgbClr val="002060"/>
                </a:solidFill>
                <a:cs typeface="Times New Roman" pitchFamily="18" charset="0"/>
              </a:rPr>
              <a:t>Ноябрь </a:t>
            </a:r>
            <a:r>
              <a:rPr lang="ru-RU" sz="4400" b="1" dirty="0" smtClean="0">
                <a:solidFill>
                  <a:srgbClr val="002060"/>
                </a:solidFill>
                <a:cs typeface="Times New Roman" pitchFamily="18" charset="0"/>
              </a:rPr>
              <a:t>2021</a:t>
            </a:r>
            <a:endParaRPr lang="en-US" sz="4400" b="1" dirty="0" smtClean="0">
              <a:cs typeface="Times New Roman" pitchFamily="18" charset="0"/>
            </a:endParaRPr>
          </a:p>
          <a:p>
            <a:pPr algn="ctr" fontAlgn="auto">
              <a:spcBef>
                <a:spcPts val="0"/>
              </a:spcBef>
              <a:spcAft>
                <a:spcPts val="0"/>
              </a:spcAft>
              <a:defRPr/>
            </a:pPr>
            <a:r>
              <a:rPr lang="en-US" sz="4400" b="1" dirty="0" smtClean="0">
                <a:cs typeface="Times New Roman" pitchFamily="18" charset="0"/>
              </a:rPr>
              <a:t>Bushehr </a:t>
            </a:r>
            <a:r>
              <a:rPr lang="en-US" sz="4400" b="1" dirty="0">
                <a:cs typeface="Times New Roman" pitchFamily="18" charset="0"/>
              </a:rPr>
              <a:t>Nuclear Power Plant</a:t>
            </a:r>
          </a:p>
          <a:p>
            <a:pPr algn="ctr" fontAlgn="auto">
              <a:spcBef>
                <a:spcPts val="0"/>
              </a:spcBef>
              <a:spcAft>
                <a:spcPts val="0"/>
              </a:spcAft>
              <a:defRPr/>
            </a:pPr>
            <a:r>
              <a:rPr lang="en-US" sz="2800" b="1" dirty="0">
                <a:cs typeface="Times New Roman" pitchFamily="18" charset="0"/>
              </a:rPr>
              <a:t>Emergency Preparedness and Response</a:t>
            </a:r>
            <a:endParaRPr lang="ru-RU" sz="2800" b="1" dirty="0">
              <a:cs typeface="Times New Roman" pitchFamily="18" charset="0"/>
            </a:endParaRPr>
          </a:p>
          <a:p>
            <a:pPr algn="ctr">
              <a:defRPr/>
            </a:pPr>
            <a:r>
              <a:rPr lang="en-US" sz="2800" b="1" dirty="0">
                <a:cs typeface="Times New Roman" pitchFamily="18" charset="0"/>
              </a:rPr>
              <a:t>November</a:t>
            </a:r>
            <a:r>
              <a:rPr lang="ru-RU" sz="2800" b="1" dirty="0">
                <a:cs typeface="Times New Roman" pitchFamily="18" charset="0"/>
              </a:rPr>
              <a:t> </a:t>
            </a:r>
            <a:r>
              <a:rPr lang="en-US" sz="2800" b="1" dirty="0" smtClean="0">
                <a:cs typeface="Times New Roman" pitchFamily="18" charset="0"/>
              </a:rPr>
              <a:t>2021</a:t>
            </a:r>
            <a:endParaRPr lang="en-US" sz="2800" b="1" dirty="0">
              <a:cs typeface="Times New Roman" pitchFamily="18" charset="0"/>
            </a:endParaRP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451" y="14518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5656" y="239034"/>
            <a:ext cx="6120680" cy="723275"/>
          </a:xfrm>
          <a:prstGeom prst="rect">
            <a:avLst/>
          </a:prstGeom>
        </p:spPr>
        <p:txBody>
          <a:bodyPr wrap="square">
            <a:spAutoFit/>
          </a:bodyPr>
          <a:lstStyle/>
          <a:p>
            <a:pPr algn="ctr" eaLnBrk="0" hangingPunct="0">
              <a:spcBef>
                <a:spcPts val="600"/>
              </a:spcBef>
              <a:buClr>
                <a:srgbClr val="0052BA"/>
              </a:buClr>
              <a:buSzPct val="75000"/>
              <a:defRPr/>
            </a:pPr>
            <a:r>
              <a:rPr lang="ru-RU" b="1" dirty="0">
                <a:solidFill>
                  <a:srgbClr val="002060"/>
                </a:solidFill>
                <a:cs typeface="B Mitra" pitchFamily="2" charset="-78"/>
              </a:rPr>
              <a:t>Корректирующие  мероприятия в зоне </a:t>
            </a:r>
            <a:r>
              <a:rPr lang="ru-RU" b="1" dirty="0" smtClean="0">
                <a:solidFill>
                  <a:srgbClr val="002060"/>
                </a:solidFill>
                <a:cs typeface="B Mitra" pitchFamily="2" charset="-78"/>
              </a:rPr>
              <a:t>УТА</a:t>
            </a:r>
          </a:p>
          <a:p>
            <a:pPr algn="ctr" eaLnBrk="0" hangingPunct="0">
              <a:spcBef>
                <a:spcPts val="600"/>
              </a:spcBef>
              <a:buClr>
                <a:srgbClr val="0052BA"/>
              </a:buClr>
              <a:buSzPct val="75000"/>
              <a:defRPr/>
            </a:pPr>
            <a:r>
              <a:rPr lang="ru-RU" b="1" dirty="0" smtClean="0">
                <a:solidFill>
                  <a:srgbClr val="002060"/>
                </a:solidFill>
                <a:cs typeface="B Mitra" pitchFamily="2" charset="-78"/>
              </a:rPr>
              <a:t> </a:t>
            </a:r>
            <a:r>
              <a:rPr lang="en-US" b="1" dirty="0" smtClean="0">
                <a:ea typeface="+mj-ea"/>
                <a:cs typeface="B Mitra" pitchFamily="2" charset="-78"/>
              </a:rPr>
              <a:t>Corrective </a:t>
            </a:r>
            <a:r>
              <a:rPr lang="en-US" b="1" dirty="0">
                <a:ea typeface="+mj-ea"/>
                <a:cs typeface="B Mitra" pitchFamily="2" charset="-78"/>
              </a:rPr>
              <a:t>Action in the </a:t>
            </a:r>
            <a:r>
              <a:rPr lang="en-US" b="1" dirty="0" smtClean="0">
                <a:ea typeface="+mj-ea"/>
                <a:cs typeface="B Mitra" pitchFamily="2" charset="-78"/>
              </a:rPr>
              <a:t>SAM Area</a:t>
            </a:r>
            <a:endParaRPr lang="en-US" b="1" dirty="0">
              <a:ea typeface="+mj-ea"/>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 y="356930"/>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2" name="Rectangle 1"/>
          <p:cNvSpPr/>
          <p:nvPr/>
        </p:nvSpPr>
        <p:spPr>
          <a:xfrm>
            <a:off x="477904" y="1340768"/>
            <a:ext cx="7920880" cy="3908762"/>
          </a:xfrm>
          <a:prstGeom prst="rect">
            <a:avLst/>
          </a:prstGeom>
        </p:spPr>
        <p:txBody>
          <a:bodyPr wrap="square">
            <a:spAutoFit/>
          </a:bodyPr>
          <a:lstStyle/>
          <a:p>
            <a:r>
              <a:rPr lang="en-US" dirty="0">
                <a:solidFill>
                  <a:srgbClr val="002060"/>
                </a:solidFill>
              </a:rPr>
              <a:t>3-</a:t>
            </a:r>
            <a:r>
              <a:rPr lang="ru-RU" dirty="0">
                <a:solidFill>
                  <a:srgbClr val="002060"/>
                </a:solidFill>
              </a:rPr>
              <a:t> Подготовка Технического задания в том числе: </a:t>
            </a:r>
          </a:p>
          <a:p>
            <a:pPr marL="285750" indent="-285750">
              <a:buFontTx/>
              <a:buChar char="-"/>
            </a:pPr>
            <a:r>
              <a:rPr lang="ru-RU" dirty="0">
                <a:solidFill>
                  <a:srgbClr val="002060"/>
                </a:solidFill>
              </a:rPr>
              <a:t>Базовый проект дизель-генераторо;</a:t>
            </a:r>
          </a:p>
          <a:p>
            <a:pPr marL="285750" indent="-285750">
              <a:buFontTx/>
              <a:buChar char="-"/>
            </a:pPr>
            <a:r>
              <a:rPr lang="ru-RU" dirty="0">
                <a:solidFill>
                  <a:srgbClr val="002060"/>
                </a:solidFill>
              </a:rPr>
              <a:t>Рабочий проект дизель-генераторов. </a:t>
            </a:r>
          </a:p>
          <a:p>
            <a:r>
              <a:rPr lang="en-US" dirty="0">
                <a:solidFill>
                  <a:srgbClr val="002060"/>
                </a:solidFill>
              </a:rPr>
              <a:t>4</a:t>
            </a:r>
            <a:r>
              <a:rPr lang="ru-RU" dirty="0">
                <a:solidFill>
                  <a:srgbClr val="002060"/>
                </a:solidFill>
              </a:rPr>
              <a:t>- Готовится план подключения дизель-генераторов к шине канала</a:t>
            </a:r>
            <a:r>
              <a:rPr lang="en-US" dirty="0">
                <a:solidFill>
                  <a:srgbClr val="002060"/>
                </a:solidFill>
              </a:rPr>
              <a:t> </a:t>
            </a:r>
            <a:r>
              <a:rPr lang="ru-RU" dirty="0">
                <a:solidFill>
                  <a:srgbClr val="002060"/>
                </a:solidFill>
              </a:rPr>
              <a:t>безопасности.</a:t>
            </a:r>
          </a:p>
          <a:p>
            <a:pPr marL="285750" indent="-285750">
              <a:buFontTx/>
              <a:buChar char="-"/>
            </a:pPr>
            <a:endParaRPr lang="ru-RU" sz="2000" dirty="0"/>
          </a:p>
          <a:p>
            <a:pPr marL="285750" indent="-285750">
              <a:buFontTx/>
              <a:buChar char="-"/>
            </a:pPr>
            <a:endParaRPr lang="ru-RU" sz="2000" dirty="0" smtClean="0"/>
          </a:p>
          <a:p>
            <a:r>
              <a:rPr lang="en-US" sz="2000" dirty="0"/>
              <a:t>3</a:t>
            </a:r>
            <a:r>
              <a:rPr lang="ru-RU" sz="2000" dirty="0" smtClean="0"/>
              <a:t>-</a:t>
            </a:r>
            <a:r>
              <a:rPr lang="en-US" sz="2000" dirty="0" smtClean="0"/>
              <a:t>Preparation of</a:t>
            </a:r>
            <a:r>
              <a:rPr lang="ru-RU" sz="2000" dirty="0" smtClean="0"/>
              <a:t> </a:t>
            </a:r>
            <a:r>
              <a:rPr lang="en-US" sz="2000" dirty="0" smtClean="0"/>
              <a:t> </a:t>
            </a:r>
            <a:r>
              <a:rPr lang="en-US" sz="2000" dirty="0"/>
              <a:t>the </a:t>
            </a:r>
            <a:r>
              <a:rPr lang="en-US" sz="2000" dirty="0" smtClean="0"/>
              <a:t>technical task, </a:t>
            </a:r>
            <a:r>
              <a:rPr lang="en-US" sz="2000" dirty="0"/>
              <a:t>including</a:t>
            </a:r>
            <a:r>
              <a:rPr lang="en-US" sz="2000" dirty="0" smtClean="0"/>
              <a:t>:</a:t>
            </a:r>
          </a:p>
          <a:p>
            <a:pPr marL="285750" indent="-285750">
              <a:buFontTx/>
              <a:buChar char="-"/>
            </a:pPr>
            <a:r>
              <a:rPr lang="en-US" sz="2000" dirty="0" smtClean="0"/>
              <a:t>Basic </a:t>
            </a:r>
            <a:r>
              <a:rPr lang="en-US" sz="2000" dirty="0"/>
              <a:t>design of a diesel generator; </a:t>
            </a:r>
            <a:endParaRPr lang="en-US" sz="2000" dirty="0" smtClean="0"/>
          </a:p>
          <a:p>
            <a:pPr marL="285750" indent="-285750">
              <a:buFontTx/>
              <a:buChar char="-"/>
            </a:pPr>
            <a:r>
              <a:rPr lang="en-US" sz="2000" dirty="0" smtClean="0"/>
              <a:t>Working </a:t>
            </a:r>
            <a:r>
              <a:rPr lang="en-US" sz="2000" dirty="0"/>
              <a:t>draft of diesel generators. </a:t>
            </a:r>
            <a:endParaRPr lang="ru-RU" sz="2000" dirty="0" smtClean="0"/>
          </a:p>
          <a:p>
            <a:r>
              <a:rPr lang="en-US" sz="2000" dirty="0"/>
              <a:t>4</a:t>
            </a:r>
            <a:r>
              <a:rPr lang="en-US" sz="2000" dirty="0" smtClean="0"/>
              <a:t>- The </a:t>
            </a:r>
            <a:r>
              <a:rPr lang="en-US" sz="2000" dirty="0"/>
              <a:t>plan of connecting diesel generators to safety </a:t>
            </a:r>
            <a:r>
              <a:rPr lang="en-US" sz="2000" dirty="0" smtClean="0"/>
              <a:t>channel bus bar is </a:t>
            </a:r>
            <a:r>
              <a:rPr lang="en-US" sz="2000" dirty="0"/>
              <a:t>being prepared</a:t>
            </a:r>
            <a:r>
              <a:rPr lang="en-US" sz="2000" dirty="0" smtClean="0"/>
              <a:t>.</a:t>
            </a:r>
            <a:endParaRPr lang="en-US" sz="2000" dirty="0"/>
          </a:p>
          <a:p>
            <a:r>
              <a:rPr lang="ru-RU" dirty="0" smtClean="0"/>
              <a:t> </a:t>
            </a:r>
            <a:endParaRPr lang="en-US" dirty="0"/>
          </a:p>
        </p:txBody>
      </p:sp>
    </p:spTree>
    <p:extLst>
      <p:ext uri="{BB962C8B-B14F-4D97-AF65-F5344CB8AC3E}">
        <p14:creationId xmlns:p14="http://schemas.microsoft.com/office/powerpoint/2010/main" val="2259092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1052736"/>
            <a:ext cx="8534400" cy="4968552"/>
          </a:xfrm>
        </p:spPr>
        <p:txBody>
          <a:bodyPr>
            <a:normAutofit/>
          </a:bodyPr>
          <a:lstStyle/>
          <a:p>
            <a:pPr marL="36576" indent="0" algn="just">
              <a:buNone/>
            </a:pPr>
            <a:endParaRPr lang="en-US" sz="1800" b="1" dirty="0" smtClean="0">
              <a:solidFill>
                <a:srgbClr val="0070C0"/>
              </a:solidFill>
            </a:endParaRPr>
          </a:p>
          <a:p>
            <a:pPr marL="36576" indent="0" algn="just">
              <a:buNone/>
            </a:pPr>
            <a:r>
              <a:rPr lang="ru-RU" sz="1800" b="1" dirty="0" smtClean="0">
                <a:solidFill>
                  <a:srgbClr val="002060"/>
                </a:solidFill>
              </a:rPr>
              <a:t>Определение </a:t>
            </a:r>
            <a:r>
              <a:rPr lang="ru-RU" sz="1800" b="1" dirty="0">
                <a:solidFill>
                  <a:srgbClr val="002060"/>
                </a:solidFill>
              </a:rPr>
              <a:t>даты проведения коммуникативной </a:t>
            </a:r>
            <a:r>
              <a:rPr lang="ru-RU" sz="1800" b="1" dirty="0" smtClean="0">
                <a:solidFill>
                  <a:srgbClr val="002060"/>
                </a:solidFill>
              </a:rPr>
              <a:t>тренировки </a:t>
            </a:r>
            <a:endParaRPr lang="en-US" sz="1800" b="1" dirty="0">
              <a:solidFill>
                <a:srgbClr val="002060"/>
              </a:solidFill>
            </a:endParaRPr>
          </a:p>
          <a:p>
            <a:pPr marL="36576" indent="0" algn="just">
              <a:buNone/>
            </a:pPr>
            <a:r>
              <a:rPr lang="ru-RU" sz="1800" dirty="0" smtClean="0">
                <a:solidFill>
                  <a:srgbClr val="002060"/>
                </a:solidFill>
              </a:rPr>
              <a:t>Эта </a:t>
            </a:r>
            <a:r>
              <a:rPr lang="ru-RU" sz="1800" dirty="0">
                <a:solidFill>
                  <a:srgbClr val="002060"/>
                </a:solidFill>
              </a:rPr>
              <a:t>коммуникационная тренировка проведена </a:t>
            </a:r>
            <a:r>
              <a:rPr lang="ru-RU" sz="1800" dirty="0" smtClean="0">
                <a:solidFill>
                  <a:srgbClr val="002060"/>
                </a:solidFill>
              </a:rPr>
              <a:t> </a:t>
            </a:r>
            <a:r>
              <a:rPr lang="ru-RU" sz="1800" dirty="0">
                <a:solidFill>
                  <a:srgbClr val="002060"/>
                </a:solidFill>
              </a:rPr>
              <a:t>19.10.2021 (</a:t>
            </a:r>
            <a:r>
              <a:rPr lang="ru-RU" sz="1800" dirty="0" smtClean="0">
                <a:solidFill>
                  <a:srgbClr val="002060"/>
                </a:solidFill>
              </a:rPr>
              <a:t>27.07.1400). Сценарий тренировки </a:t>
            </a:r>
            <a:r>
              <a:rPr lang="ru-RU" sz="1800" dirty="0">
                <a:solidFill>
                  <a:srgbClr val="002060"/>
                </a:solidFill>
              </a:rPr>
              <a:t>и информация об ответственных лицах, а также характеристики каналов связи (телефон, факс, электронная почта и видеоконференция</a:t>
            </a:r>
            <a:r>
              <a:rPr lang="ru-RU" sz="1800" dirty="0" smtClean="0">
                <a:solidFill>
                  <a:srgbClr val="002060"/>
                </a:solidFill>
              </a:rPr>
              <a:t>) </a:t>
            </a:r>
            <a:r>
              <a:rPr lang="ru-RU" sz="1800" dirty="0">
                <a:solidFill>
                  <a:srgbClr val="002060"/>
                </a:solidFill>
              </a:rPr>
              <a:t>были представлены в РКЦ.</a:t>
            </a:r>
            <a:endParaRPr lang="en-US" sz="1800" dirty="0">
              <a:solidFill>
                <a:srgbClr val="002060"/>
              </a:solidFill>
            </a:endParaRPr>
          </a:p>
          <a:p>
            <a:pPr marL="0" indent="0" algn="just">
              <a:buClr>
                <a:schemeClr val="accent2">
                  <a:lumMod val="75000"/>
                </a:schemeClr>
              </a:buClr>
              <a:buNone/>
            </a:pPr>
            <a:endParaRPr lang="ru-RU" sz="1800" dirty="0" smtClean="0">
              <a:cs typeface="B Mitra" pitchFamily="2" charset="-78"/>
            </a:endParaRPr>
          </a:p>
          <a:p>
            <a:pPr marL="36576" indent="0" algn="just">
              <a:buNone/>
            </a:pPr>
            <a:r>
              <a:rPr lang="en-US" sz="1800" b="1" dirty="0">
                <a:cs typeface="B Mitra" pitchFamily="2" charset="-78"/>
              </a:rPr>
              <a:t>Determining the Date of Conducting the Communication Exercise</a:t>
            </a:r>
            <a:endParaRPr lang="fa-IR" sz="1800" dirty="0">
              <a:cs typeface="B Mitra" pitchFamily="2" charset="-78"/>
            </a:endParaRPr>
          </a:p>
          <a:p>
            <a:pPr marL="36576" indent="0" algn="just">
              <a:buNone/>
            </a:pPr>
            <a:r>
              <a:rPr lang="en-US" sz="1800" dirty="0" smtClean="0">
                <a:cs typeface="B Mitra" pitchFamily="2" charset="-78"/>
              </a:rPr>
              <a:t>This </a:t>
            </a:r>
            <a:r>
              <a:rPr lang="en-US" sz="1800" dirty="0">
                <a:cs typeface="B Mitra" pitchFamily="2" charset="-78"/>
              </a:rPr>
              <a:t>communication exercise </a:t>
            </a:r>
            <a:r>
              <a:rPr lang="en-US" sz="1800" dirty="0" smtClean="0">
                <a:cs typeface="B Mitra" pitchFamily="2" charset="-78"/>
              </a:rPr>
              <a:t>have conducted </a:t>
            </a:r>
            <a:r>
              <a:rPr lang="en-US" sz="1800" dirty="0">
                <a:cs typeface="B Mitra" pitchFamily="2" charset="-78"/>
              </a:rPr>
              <a:t>on 19.10.2021 </a:t>
            </a:r>
            <a:r>
              <a:rPr lang="en-US" sz="1800" dirty="0" smtClean="0">
                <a:cs typeface="B Mitra" pitchFamily="2" charset="-78"/>
              </a:rPr>
              <a:t>(27/07/1400</a:t>
            </a:r>
            <a:r>
              <a:rPr lang="en-US" sz="1800" dirty="0">
                <a:cs typeface="B Mitra" pitchFamily="2" charset="-78"/>
              </a:rPr>
              <a:t>). Based on this, the scenario for exercise </a:t>
            </a:r>
            <a:r>
              <a:rPr lang="en-US" sz="1800" dirty="0" smtClean="0">
                <a:cs typeface="B Mitra" pitchFamily="2" charset="-78"/>
              </a:rPr>
              <a:t>and </a:t>
            </a:r>
            <a:r>
              <a:rPr lang="en-US" sz="1800" dirty="0">
                <a:cs typeface="B Mitra" pitchFamily="2" charset="-78"/>
              </a:rPr>
              <a:t>the information on responsible individuals and also the specifications of communication channels (telephone, fax, email and videoconference) were determined and submitted to the RCC.</a:t>
            </a:r>
          </a:p>
          <a:p>
            <a:pPr algn="just">
              <a:buClr>
                <a:schemeClr val="accent2">
                  <a:lumMod val="75000"/>
                </a:schemeClr>
              </a:buClr>
            </a:pPr>
            <a:endParaRPr lang="ru-RU" sz="1800" dirty="0">
              <a:cs typeface="B Mitra" pitchFamily="2" charset="-78"/>
            </a:endParaRPr>
          </a:p>
          <a:p>
            <a:pPr marL="36576" indent="0" algn="just">
              <a:buNone/>
            </a:pPr>
            <a:endParaRPr lang="en-US" sz="1800" b="1" dirty="0">
              <a:cs typeface="B Mitra" pitchFamily="2" charset="-78"/>
            </a:endParaRPr>
          </a:p>
          <a:p>
            <a:pPr algn="just">
              <a:buClr>
                <a:schemeClr val="accent2">
                  <a:lumMod val="75000"/>
                </a:schemeClr>
              </a:buClr>
            </a:pPr>
            <a:endParaRPr lang="en-US" sz="1800" dirty="0">
              <a:solidFill>
                <a:srgbClr val="0070C0"/>
              </a:solidFill>
            </a:endParaRPr>
          </a:p>
        </p:txBody>
      </p:sp>
      <p:sp>
        <p:nvSpPr>
          <p:cNvPr id="2" name="Rectangle 1"/>
          <p:cNvSpPr/>
          <p:nvPr/>
        </p:nvSpPr>
        <p:spPr>
          <a:xfrm>
            <a:off x="971600" y="404664"/>
            <a:ext cx="7128792" cy="707886"/>
          </a:xfrm>
          <a:prstGeom prst="rect">
            <a:avLst/>
          </a:prstGeom>
        </p:spPr>
        <p:txBody>
          <a:bodyPr wrap="square">
            <a:spAutoFit/>
          </a:bodyPr>
          <a:lstStyle/>
          <a:p>
            <a:pPr marL="0" lvl="1" algn="ctr">
              <a:buClr>
                <a:schemeClr val="accent2">
                  <a:lumMod val="75000"/>
                </a:schemeClr>
              </a:buClr>
            </a:pPr>
            <a:r>
              <a:rPr lang="ru-RU" sz="2000" b="1" dirty="0" smtClean="0">
                <a:solidFill>
                  <a:srgbClr val="002060"/>
                </a:solidFill>
                <a:cs typeface="B Mitra" pitchFamily="2" charset="-78"/>
              </a:rPr>
              <a:t>Ежегодные учения </a:t>
            </a:r>
            <a:r>
              <a:rPr lang="ru-RU" sz="2000" b="1" dirty="0">
                <a:solidFill>
                  <a:srgbClr val="002060"/>
                </a:solidFill>
                <a:cs typeface="B Mitra" pitchFamily="2" charset="-78"/>
              </a:rPr>
              <a:t>по обмену информацией с РКЦ-ВАО </a:t>
            </a:r>
            <a:r>
              <a:rPr lang="ru-RU" sz="2000" b="1" dirty="0" smtClean="0">
                <a:solidFill>
                  <a:srgbClr val="002060"/>
                </a:solidFill>
                <a:cs typeface="B Mitra" pitchFamily="2" charset="-78"/>
              </a:rPr>
              <a:t>АЭС</a:t>
            </a:r>
            <a:endParaRPr lang="en-US" sz="2000" b="1" dirty="0" smtClean="0">
              <a:ea typeface="+mj-ea"/>
              <a:cs typeface="B Mitra" pitchFamily="2" charset="-78"/>
            </a:endParaRPr>
          </a:p>
          <a:p>
            <a:pPr marL="0" lvl="1" indent="0" algn="ctr">
              <a:buClr>
                <a:schemeClr val="accent2">
                  <a:lumMod val="75000"/>
                </a:schemeClr>
              </a:buClr>
              <a:buNone/>
            </a:pPr>
            <a:r>
              <a:rPr lang="en-US" sz="2000" b="1" dirty="0" smtClean="0">
                <a:ea typeface="+mj-ea"/>
                <a:cs typeface="B Mitra" pitchFamily="2" charset="-78"/>
              </a:rPr>
              <a:t>Annual </a:t>
            </a:r>
            <a:r>
              <a:rPr lang="en-US" sz="2000" b="1" dirty="0">
                <a:ea typeface="+mj-ea"/>
                <a:cs typeface="B Mitra" pitchFamily="2" charset="-78"/>
              </a:rPr>
              <a:t>Communication Exercise with the RCC – WANO </a:t>
            </a:r>
            <a:r>
              <a:rPr lang="en-US" sz="2000" b="1" dirty="0" smtClean="0">
                <a:ea typeface="+mj-ea"/>
                <a:cs typeface="B Mitra" pitchFamily="2" charset="-78"/>
              </a:rPr>
              <a:t>MC</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4098238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9631" y="404664"/>
            <a:ext cx="6624737" cy="792088"/>
          </a:xfrm>
        </p:spPr>
        <p:txBody>
          <a:bodyPr>
            <a:normAutofit fontScale="90000"/>
          </a:bodyPr>
          <a:lstStyle/>
          <a:p>
            <a:r>
              <a:rPr lang="ru-RU" sz="2200" b="1" dirty="0">
                <a:solidFill>
                  <a:srgbClr val="002060"/>
                </a:solidFill>
                <a:cs typeface="B Mitra" pitchFamily="2" charset="-78"/>
              </a:rPr>
              <a:t>Тест </a:t>
            </a:r>
            <a:r>
              <a:rPr lang="ru-RU" sz="2200" b="1" dirty="0" smtClean="0">
                <a:solidFill>
                  <a:srgbClr val="002060"/>
                </a:solidFill>
                <a:cs typeface="B Mitra" pitchFamily="2" charset="-78"/>
              </a:rPr>
              <a:t>видеоконференцсвязи </a:t>
            </a:r>
            <a:r>
              <a:rPr lang="ru-RU" sz="2200" b="1" dirty="0">
                <a:solidFill>
                  <a:srgbClr val="002060"/>
                </a:solidFill>
                <a:cs typeface="B Mitra" pitchFamily="2" charset="-78"/>
              </a:rPr>
              <a:t>КЧС</a:t>
            </a:r>
            <a:r>
              <a:rPr lang="en-US" sz="2200" b="1" dirty="0">
                <a:solidFill>
                  <a:srgbClr val="002060"/>
                </a:solidFill>
                <a:cs typeface="B Mitra" pitchFamily="2" charset="-78"/>
              </a:rPr>
              <a:t> </a:t>
            </a:r>
            <a:r>
              <a:rPr lang="ru-RU" sz="2200" b="1" dirty="0">
                <a:solidFill>
                  <a:srgbClr val="002060"/>
                </a:solidFill>
                <a:cs typeface="B Mitra" pitchFamily="2" charset="-78"/>
              </a:rPr>
              <a:t>БАЭС</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BNPP CMC Videoconference communication test</a:t>
            </a:r>
            <a:r>
              <a:rPr lang="en-GB" sz="2200" b="1" dirty="0" smtClean="0">
                <a:latin typeface="+mn-lt"/>
                <a:cs typeface="B Mitra" pitchFamily="2" charset="-78"/>
              </a:rPr>
              <a:t>;</a:t>
            </a:r>
            <a:r>
              <a:rPr lang="en-GB" sz="1600" dirty="0">
                <a:solidFill>
                  <a:srgbClr val="FFC000"/>
                </a:solidFill>
                <a:latin typeface="Times New Roman" pitchFamily="18" charset="0"/>
                <a:cs typeface="Times New Roman" pitchFamily="18" charset="0"/>
              </a:rPr>
              <a:t/>
            </a:r>
            <a:br>
              <a:rPr lang="en-GB" sz="1600" dirty="0">
                <a:solidFill>
                  <a:srgbClr val="FFC000"/>
                </a:solidFill>
                <a:latin typeface="Times New Roman" pitchFamily="18" charset="0"/>
                <a:cs typeface="Times New Roman" pitchFamily="18" charset="0"/>
              </a:rPr>
            </a:br>
            <a:r>
              <a:rPr lang="fa-IR" sz="1600" dirty="0">
                <a:solidFill>
                  <a:srgbClr val="FFC000"/>
                </a:solidFill>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17433880"/>
              </p:ext>
            </p:extLst>
          </p:nvPr>
        </p:nvGraphicFramePr>
        <p:xfrm>
          <a:off x="415610" y="1268760"/>
          <a:ext cx="8229600" cy="2325520"/>
        </p:xfrm>
        <a:graphic>
          <a:graphicData uri="http://schemas.openxmlformats.org/drawingml/2006/table">
            <a:tbl>
              <a:tblPr rtl="1">
                <a:tableStyleId>{5C22544A-7EE6-4342-B048-85BDC9FD1C3A}</a:tableStyleId>
              </a:tblPr>
              <a:tblGrid>
                <a:gridCol w="3544253"/>
                <a:gridCol w="1191649"/>
                <a:gridCol w="1299981"/>
                <a:gridCol w="1516644"/>
                <a:gridCol w="677073"/>
              </a:tblGrid>
              <a:tr h="232552">
                <a:tc>
                  <a:txBody>
                    <a:bodyPr/>
                    <a:lstStyle/>
                    <a:p>
                      <a:pPr marL="0" marR="0" algn="ctr" rtl="1">
                        <a:lnSpc>
                          <a:spcPct val="115000"/>
                        </a:lnSpc>
                        <a:spcBef>
                          <a:spcPts val="0"/>
                        </a:spcBef>
                        <a:spcAft>
                          <a:spcPts val="0"/>
                        </a:spcAft>
                      </a:pPr>
                      <a:r>
                        <a:rPr lang="ru-RU" sz="1300" dirty="0" smtClean="0">
                          <a:solidFill>
                            <a:srgbClr val="002060"/>
                          </a:solidFill>
                          <a:effectLst/>
                        </a:rPr>
                        <a:t>Описание</a:t>
                      </a:r>
                      <a:r>
                        <a:rPr lang="en-US" sz="1300" dirty="0" smtClean="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Иранская Дата</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Дата</a:t>
                      </a:r>
                      <a:r>
                        <a:rPr lang="en-US" sz="1300" dirty="0" smtClean="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Дни недели</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en-US" sz="1300" dirty="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r>
              <a:tr h="465104">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a:t>
                      </a:r>
                      <a:r>
                        <a:rPr lang="en-US" sz="1300" dirty="0">
                          <a:solidFill>
                            <a:srgbClr val="002060"/>
                          </a:solidFill>
                          <a:effectLst/>
                        </a:rPr>
                        <a:t>NPPD</a:t>
                      </a:r>
                      <a:endParaRPr lang="en-US" sz="1000" dirty="0">
                        <a:solidFill>
                          <a:srgbClr val="002060"/>
                        </a:solidFill>
                        <a:effectLst/>
                      </a:endParaRPr>
                    </a:p>
                    <a:p>
                      <a:pPr marL="342900" marR="0" lvl="0" indent="-342900" algn="ctr" rtl="0">
                        <a:lnSpc>
                          <a:spcPct val="115000"/>
                        </a:lnSpc>
                        <a:spcBef>
                          <a:spcPts val="0"/>
                        </a:spcBef>
                        <a:spcAft>
                          <a:spcPts val="0"/>
                        </a:spcAft>
                        <a:buFont typeface="Symbol"/>
                        <a:buChar char=""/>
                      </a:pPr>
                      <a:r>
                        <a:rPr lang="ru-RU" sz="1300" dirty="0" smtClean="0">
                          <a:solidFill>
                            <a:srgbClr val="002060"/>
                          </a:solidFill>
                          <a:effectLst/>
                        </a:rPr>
                        <a:t>Задержка на одну неделю из-за Рождества</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98/10/24</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14/01/2020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r>
              <a:tr h="232552">
                <a:tc>
                  <a:txBody>
                    <a:bodyPr/>
                    <a:lstStyle/>
                    <a:p>
                      <a:pPr marL="0" marR="0" algn="ctr" rtl="1">
                        <a:lnSpc>
                          <a:spcPct val="115000"/>
                        </a:lnSpc>
                        <a:spcBef>
                          <a:spcPts val="0"/>
                        </a:spcBef>
                        <a:spcAft>
                          <a:spcPts val="0"/>
                        </a:spcAft>
                      </a:pPr>
                      <a:r>
                        <a:rPr lang="en-US" sz="1300" dirty="0">
                          <a:solidFill>
                            <a:srgbClr val="002060"/>
                          </a:solidFill>
                          <a:effectLst/>
                        </a:rPr>
                        <a:t>-</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98/12/13</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03/03/2020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2</a:t>
                      </a:r>
                      <a:endParaRPr lang="en-US" sz="1000" dirty="0">
                        <a:solidFill>
                          <a:srgbClr val="002060"/>
                        </a:solidFill>
                        <a:effectLst/>
                        <a:latin typeface="Calibri"/>
                        <a:ea typeface="Calibri"/>
                        <a:cs typeface="Arial"/>
                      </a:endParaRPr>
                    </a:p>
                  </a:txBody>
                  <a:tcPr marL="64999" marR="64999" marT="0" marB="0"/>
                </a:tc>
              </a:tr>
              <a:tr h="232552">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99/02/16</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05/05/2020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3</a:t>
                      </a:r>
                      <a:endParaRPr lang="en-US" sz="1000" dirty="0">
                        <a:solidFill>
                          <a:srgbClr val="002060"/>
                        </a:solidFill>
                        <a:effectLst/>
                        <a:latin typeface="Calibri"/>
                        <a:ea typeface="Calibri"/>
                        <a:cs typeface="Arial"/>
                      </a:endParaRPr>
                    </a:p>
                  </a:txBody>
                  <a:tcPr marL="64999" marR="64999" marT="0" marB="0"/>
                </a:tc>
              </a:tr>
              <a:tr h="232552">
                <a:tc>
                  <a:txBody>
                    <a:bodyPr/>
                    <a:lstStyle/>
                    <a:p>
                      <a:pPr marL="0" marR="0" algn="ctr" rtl="1">
                        <a:lnSpc>
                          <a:spcPct val="115000"/>
                        </a:lnSpc>
                        <a:spcBef>
                          <a:spcPts val="0"/>
                        </a:spcBef>
                        <a:spcAft>
                          <a:spcPts val="0"/>
                        </a:spcAft>
                      </a:pPr>
                      <a:r>
                        <a:rPr lang="en-US" sz="1300">
                          <a:solidFill>
                            <a:srgbClr val="002060"/>
                          </a:solidFill>
                          <a:effectLst/>
                        </a:rPr>
                        <a:t>-</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99/04/17</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07/07/2020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4</a:t>
                      </a:r>
                      <a:endParaRPr lang="en-US" sz="1000" dirty="0">
                        <a:solidFill>
                          <a:srgbClr val="002060"/>
                        </a:solidFill>
                        <a:effectLst/>
                        <a:latin typeface="Calibri"/>
                        <a:ea typeface="Calibri"/>
                        <a:cs typeface="Arial"/>
                      </a:endParaRPr>
                    </a:p>
                  </a:txBody>
                  <a:tcPr marL="64999" marR="64999" marT="0" marB="0"/>
                </a:tc>
              </a:tr>
              <a:tr h="232552">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99/06/11</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01/09/2020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5</a:t>
                      </a:r>
                      <a:endParaRPr lang="en-US" sz="1000" dirty="0">
                        <a:solidFill>
                          <a:srgbClr val="002060"/>
                        </a:solidFill>
                        <a:effectLst/>
                        <a:latin typeface="Calibri"/>
                        <a:ea typeface="Calibri"/>
                        <a:cs typeface="Arial"/>
                      </a:endParaRPr>
                    </a:p>
                  </a:txBody>
                  <a:tcPr marL="64999" marR="64999" marT="0" marB="0"/>
                </a:tc>
              </a:tr>
              <a:tr h="697656">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en-US" sz="1000" dirty="0" smtClean="0">
                        <a:solidFill>
                          <a:srgbClr val="002060"/>
                        </a:solidFill>
                        <a:effectLst/>
                      </a:endParaRPr>
                    </a:p>
                    <a:p>
                      <a:pPr marL="342900" marR="0" lvl="0" indent="-342900" algn="ctr" rtl="0">
                        <a:lnSpc>
                          <a:spcPct val="115000"/>
                        </a:lnSpc>
                        <a:spcBef>
                          <a:spcPts val="0"/>
                        </a:spcBef>
                        <a:spcAft>
                          <a:spcPts val="0"/>
                        </a:spcAft>
                        <a:buFont typeface="Symbol"/>
                        <a:buChar char=""/>
                      </a:pPr>
                      <a:r>
                        <a:rPr lang="ru-RU" sz="1300" dirty="0" smtClean="0">
                          <a:solidFill>
                            <a:srgbClr val="002060"/>
                          </a:solidFill>
                          <a:effectLst/>
                        </a:rPr>
                        <a:t>Задержка на одну неделю из-за Иранских</a:t>
                      </a:r>
                      <a:r>
                        <a:rPr lang="ru-RU" sz="1300" baseline="0" dirty="0" smtClean="0">
                          <a:solidFill>
                            <a:srgbClr val="002060"/>
                          </a:solidFill>
                          <a:effectLst/>
                        </a:rPr>
                        <a:t> каникул</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99/08/20</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10/11/2020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6</a:t>
                      </a:r>
                      <a:endParaRPr lang="en-US" sz="1000" dirty="0">
                        <a:solidFill>
                          <a:srgbClr val="002060"/>
                        </a:solidFill>
                        <a:effectLst/>
                        <a:latin typeface="Calibri"/>
                        <a:ea typeface="Calibri"/>
                        <a:cs typeface="Arial"/>
                      </a:endParaRPr>
                    </a:p>
                  </a:txBody>
                  <a:tcPr marL="64999" marR="64999" marT="0" marB="0"/>
                </a:tc>
              </a:tr>
            </a:tbl>
          </a:graphicData>
        </a:graphic>
      </p:graphicFrame>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6329"/>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ontent Placeholder 5"/>
          <p:cNvGraphicFramePr>
            <a:graphicFrameLocks/>
          </p:cNvGraphicFramePr>
          <p:nvPr>
            <p:extLst>
              <p:ext uri="{D42A27DB-BD31-4B8C-83A1-F6EECF244321}">
                <p14:modId xmlns:p14="http://schemas.microsoft.com/office/powerpoint/2010/main" val="385537517"/>
              </p:ext>
            </p:extLst>
          </p:nvPr>
        </p:nvGraphicFramePr>
        <p:xfrm>
          <a:off x="497906" y="3861048"/>
          <a:ext cx="8128000" cy="2160240"/>
        </p:xfrm>
        <a:graphic>
          <a:graphicData uri="http://schemas.openxmlformats.org/drawingml/2006/table">
            <a:tbl>
              <a:tblPr rtl="1">
                <a:tableStyleId>{5C22544A-7EE6-4342-B048-85BDC9FD1C3A}</a:tableStyleId>
              </a:tblPr>
              <a:tblGrid>
                <a:gridCol w="3500497"/>
                <a:gridCol w="1176937"/>
                <a:gridCol w="1283932"/>
                <a:gridCol w="1497920"/>
                <a:gridCol w="668714"/>
              </a:tblGrid>
              <a:tr h="229681">
                <a:tc>
                  <a:txBody>
                    <a:bodyPr/>
                    <a:lstStyle/>
                    <a:p>
                      <a:pPr marL="0" marR="0" algn="ctr" rtl="1">
                        <a:lnSpc>
                          <a:spcPct val="115000"/>
                        </a:lnSpc>
                        <a:spcBef>
                          <a:spcPts val="0"/>
                        </a:spcBef>
                        <a:spcAft>
                          <a:spcPts val="0"/>
                        </a:spcAft>
                      </a:pPr>
                      <a:r>
                        <a:rPr lang="en-US" sz="1300" dirty="0">
                          <a:effectLst/>
                        </a:rPr>
                        <a:t>Description </a:t>
                      </a:r>
                      <a:endParaRPr lang="en-US" sz="1000" dirty="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Iranian date</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Date </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Week days</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 </a:t>
                      </a:r>
                      <a:endParaRPr lang="en-US" sz="1000">
                        <a:effectLst/>
                        <a:latin typeface="Calibri"/>
                        <a:ea typeface="Calibri"/>
                        <a:cs typeface="Arial"/>
                      </a:endParaRPr>
                    </a:p>
                  </a:txBody>
                  <a:tcPr marL="64197" marR="64197" marT="0" marB="0"/>
                </a:tc>
              </a:tr>
              <a:tr h="459362">
                <a:tc>
                  <a:txBody>
                    <a:bodyPr/>
                    <a:lstStyle/>
                    <a:p>
                      <a:pPr marL="0" marR="0" algn="ctr" rtl="1">
                        <a:lnSpc>
                          <a:spcPct val="115000"/>
                        </a:lnSpc>
                        <a:spcBef>
                          <a:spcPts val="0"/>
                        </a:spcBef>
                        <a:spcAft>
                          <a:spcPts val="0"/>
                        </a:spcAft>
                      </a:pPr>
                      <a:r>
                        <a:rPr lang="en-US" sz="1300" dirty="0">
                          <a:effectLst/>
                        </a:rPr>
                        <a:t>with participation of  NPPD</a:t>
                      </a:r>
                      <a:endParaRPr lang="en-US" sz="1000" dirty="0">
                        <a:effectLst/>
                      </a:endParaRPr>
                    </a:p>
                    <a:p>
                      <a:pPr marL="342900" marR="0" lvl="0" indent="-342900" algn="ctr" rtl="0">
                        <a:lnSpc>
                          <a:spcPct val="115000"/>
                        </a:lnSpc>
                        <a:spcBef>
                          <a:spcPts val="0"/>
                        </a:spcBef>
                        <a:spcAft>
                          <a:spcPts val="0"/>
                        </a:spcAft>
                        <a:buFont typeface="Symbol"/>
                        <a:buChar char=""/>
                      </a:pPr>
                      <a:r>
                        <a:rPr lang="en-US" sz="1300" dirty="0">
                          <a:effectLst/>
                        </a:rPr>
                        <a:t>one week delay because of Christmas</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98/10/24</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14/01/2020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 </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1</a:t>
                      </a:r>
                      <a:endParaRPr lang="en-US" sz="1000">
                        <a:effectLst/>
                        <a:latin typeface="Calibri"/>
                        <a:ea typeface="Calibri"/>
                        <a:cs typeface="Arial"/>
                      </a:endParaRPr>
                    </a:p>
                  </a:txBody>
                  <a:tcPr marL="64197" marR="64197" marT="0" marB="0"/>
                </a:tc>
              </a:tr>
              <a:tr h="229681">
                <a:tc>
                  <a:txBody>
                    <a:bodyPr/>
                    <a:lstStyle/>
                    <a:p>
                      <a:pPr marL="0" marR="0" algn="ctr" rtl="1">
                        <a:lnSpc>
                          <a:spcPct val="115000"/>
                        </a:lnSpc>
                        <a:spcBef>
                          <a:spcPts val="0"/>
                        </a:spcBef>
                        <a:spcAft>
                          <a:spcPts val="0"/>
                        </a:spcAft>
                      </a:pPr>
                      <a:r>
                        <a:rPr lang="en-US" sz="1300">
                          <a:effectLst/>
                        </a:rPr>
                        <a:t>-</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98/12/13</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03/03/2020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2</a:t>
                      </a:r>
                      <a:endParaRPr lang="en-US" sz="1000">
                        <a:effectLst/>
                        <a:latin typeface="Calibri"/>
                        <a:ea typeface="Calibri"/>
                        <a:cs typeface="Arial"/>
                      </a:endParaRPr>
                    </a:p>
                  </a:txBody>
                  <a:tcPr marL="64197" marR="64197" marT="0" marB="0"/>
                </a:tc>
              </a:tr>
              <a:tr h="229681">
                <a:tc>
                  <a:txBody>
                    <a:bodyPr/>
                    <a:lstStyle/>
                    <a:p>
                      <a:pPr marL="0" marR="0" algn="ctr" rtl="1">
                        <a:lnSpc>
                          <a:spcPct val="115000"/>
                        </a:lnSpc>
                        <a:spcBef>
                          <a:spcPts val="0"/>
                        </a:spcBef>
                        <a:spcAft>
                          <a:spcPts val="0"/>
                        </a:spcAft>
                      </a:pPr>
                      <a:r>
                        <a:rPr lang="en-US" sz="1300">
                          <a:effectLst/>
                        </a:rPr>
                        <a:t>with participation of  NPPD</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99/02/16</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05/05/2020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3</a:t>
                      </a:r>
                      <a:endParaRPr lang="en-US" sz="1000">
                        <a:effectLst/>
                        <a:latin typeface="Calibri"/>
                        <a:ea typeface="Calibri"/>
                        <a:cs typeface="Arial"/>
                      </a:endParaRPr>
                    </a:p>
                  </a:txBody>
                  <a:tcPr marL="64197" marR="64197" marT="0" marB="0"/>
                </a:tc>
              </a:tr>
              <a:tr h="229681">
                <a:tc>
                  <a:txBody>
                    <a:bodyPr/>
                    <a:lstStyle/>
                    <a:p>
                      <a:pPr marL="0" marR="0" algn="ctr" rtl="1">
                        <a:lnSpc>
                          <a:spcPct val="115000"/>
                        </a:lnSpc>
                        <a:spcBef>
                          <a:spcPts val="0"/>
                        </a:spcBef>
                        <a:spcAft>
                          <a:spcPts val="0"/>
                        </a:spcAft>
                      </a:pPr>
                      <a:r>
                        <a:rPr lang="en-US" sz="1300">
                          <a:effectLst/>
                        </a:rPr>
                        <a:t>-</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99/04/17</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07/07/2020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4</a:t>
                      </a:r>
                      <a:endParaRPr lang="en-US" sz="1000">
                        <a:effectLst/>
                        <a:latin typeface="Calibri"/>
                        <a:ea typeface="Calibri"/>
                        <a:cs typeface="Arial"/>
                      </a:endParaRPr>
                    </a:p>
                  </a:txBody>
                  <a:tcPr marL="64197" marR="64197" marT="0" marB="0"/>
                </a:tc>
              </a:tr>
              <a:tr h="229681">
                <a:tc>
                  <a:txBody>
                    <a:bodyPr/>
                    <a:lstStyle/>
                    <a:p>
                      <a:pPr marL="0" marR="0" algn="ctr" rtl="1">
                        <a:lnSpc>
                          <a:spcPct val="115000"/>
                        </a:lnSpc>
                        <a:spcBef>
                          <a:spcPts val="0"/>
                        </a:spcBef>
                        <a:spcAft>
                          <a:spcPts val="0"/>
                        </a:spcAft>
                      </a:pPr>
                      <a:r>
                        <a:rPr lang="en-US" sz="1300">
                          <a:effectLst/>
                        </a:rPr>
                        <a:t>with participation of  NPPD</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99/06/11</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01/09/2020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5</a:t>
                      </a:r>
                      <a:endParaRPr lang="en-US" sz="1000">
                        <a:effectLst/>
                        <a:latin typeface="Calibri"/>
                        <a:ea typeface="Calibri"/>
                        <a:cs typeface="Arial"/>
                      </a:endParaRPr>
                    </a:p>
                  </a:txBody>
                  <a:tcPr marL="64197" marR="64197" marT="0" marB="0"/>
                </a:tc>
              </a:tr>
              <a:tr h="552473">
                <a:tc>
                  <a:txBody>
                    <a:bodyPr/>
                    <a:lstStyle/>
                    <a:p>
                      <a:pPr marL="0" marR="0" algn="ctr" rtl="0">
                        <a:lnSpc>
                          <a:spcPct val="115000"/>
                        </a:lnSpc>
                        <a:spcBef>
                          <a:spcPts val="0"/>
                        </a:spcBef>
                        <a:spcAft>
                          <a:spcPts val="0"/>
                        </a:spcAft>
                      </a:pPr>
                      <a:r>
                        <a:rPr lang="en-US" sz="1300" dirty="0">
                          <a:effectLst/>
                        </a:rPr>
                        <a:t>with participation of  NPPD</a:t>
                      </a:r>
                      <a:endParaRPr lang="en-US" sz="1000" dirty="0">
                        <a:effectLst/>
                      </a:endParaRPr>
                    </a:p>
                    <a:p>
                      <a:pPr marL="342900" marR="0" lvl="0" indent="-342900" algn="ctr" rtl="0">
                        <a:lnSpc>
                          <a:spcPct val="115000"/>
                        </a:lnSpc>
                        <a:spcBef>
                          <a:spcPts val="0"/>
                        </a:spcBef>
                        <a:spcAft>
                          <a:spcPts val="0"/>
                        </a:spcAft>
                        <a:buFont typeface="Symbol"/>
                        <a:buChar char=""/>
                      </a:pPr>
                      <a:r>
                        <a:rPr lang="en-US" sz="1300" dirty="0">
                          <a:effectLst/>
                        </a:rPr>
                        <a:t>one week delay because of Iranian vacations</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99/08/20</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10/11/2020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dirty="0">
                          <a:effectLst/>
                        </a:rPr>
                        <a:t>6</a:t>
                      </a:r>
                      <a:endParaRPr lang="en-US" sz="1000" dirty="0">
                        <a:effectLst/>
                        <a:latin typeface="Calibri"/>
                        <a:ea typeface="Calibri"/>
                        <a:cs typeface="Arial"/>
                      </a:endParaRPr>
                    </a:p>
                  </a:txBody>
                  <a:tcPr marL="64197" marR="64197" marT="0" marB="0"/>
                </a:tc>
              </a:tr>
            </a:tbl>
          </a:graphicData>
        </a:graphic>
      </p:graphicFrame>
      <p:sp>
        <p:nvSpPr>
          <p:cNvPr id="12"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4114395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lvl="0" indent="0" algn="just">
              <a:buNone/>
            </a:pPr>
            <a:r>
              <a:rPr lang="ru-RU" dirty="0" smtClean="0">
                <a:solidFill>
                  <a:srgbClr val="002060"/>
                </a:solidFill>
              </a:rPr>
              <a:t>1. </a:t>
            </a:r>
            <a:r>
              <a:rPr lang="ru-RU" dirty="0">
                <a:solidFill>
                  <a:srgbClr val="002060"/>
                </a:solidFill>
              </a:rPr>
              <a:t>Членам РКЦ продолжить информационный обмен в рамках РКЦ в соответствии с Приложением Ж Регламента информационного обмена (приведено в Приложении 3 к данному протоколу).</a:t>
            </a:r>
            <a:endParaRPr lang="en-US" dirty="0">
              <a:solidFill>
                <a:srgbClr val="002060"/>
              </a:solidFill>
            </a:endParaRPr>
          </a:p>
          <a:p>
            <a:pPr marL="177800" algn="just"/>
            <a:endParaRPr lang="ru-RU" sz="2400" b="1" dirty="0">
              <a:cs typeface="B Mitra" pitchFamily="2" charset="-78"/>
            </a:endParaRPr>
          </a:p>
          <a:p>
            <a:pPr marL="0" indent="0" algn="ctr">
              <a:buNone/>
            </a:pPr>
            <a:r>
              <a:rPr lang="ru-RU" sz="3600" b="1" dirty="0" smtClean="0">
                <a:solidFill>
                  <a:schemeClr val="accent3">
                    <a:lumMod val="75000"/>
                  </a:schemeClr>
                </a:solidFill>
                <a:cs typeface="Times New Roman" pitchFamily="18" charset="0"/>
              </a:rPr>
              <a:t>Под контролем БАЭС</a:t>
            </a:r>
            <a:endParaRPr lang="ru-RU" dirty="0" smtClean="0"/>
          </a:p>
          <a:p>
            <a:pPr marL="0" indent="0" algn="just">
              <a:buNone/>
            </a:pPr>
            <a:endParaRPr lang="ru-RU" dirty="0"/>
          </a:p>
          <a:p>
            <a:pPr marL="0" indent="0" algn="just">
              <a:buNone/>
            </a:pPr>
            <a:r>
              <a:rPr lang="ru-RU" dirty="0" smtClean="0"/>
              <a:t>1. </a:t>
            </a:r>
            <a:r>
              <a:rPr lang="en-US" dirty="0" smtClean="0"/>
              <a:t>The </a:t>
            </a:r>
            <a:r>
              <a:rPr lang="en-US" dirty="0"/>
              <a:t>RCC members shall continue their information exchange within the RCC according to Appendix G, Regulations on Information Exchange (is given in Appendix 3, hereto).</a:t>
            </a:r>
          </a:p>
          <a:p>
            <a:pPr marL="0" indent="0" algn="ctr">
              <a:buNone/>
            </a:pPr>
            <a:r>
              <a:rPr lang="en-US" sz="3600" b="1" dirty="0" smtClean="0">
                <a:solidFill>
                  <a:schemeClr val="accent3">
                    <a:lumMod val="75000"/>
                  </a:schemeClr>
                </a:solidFill>
                <a:cs typeface="Times New Roman" pitchFamily="18" charset="0"/>
              </a:rPr>
              <a:t>Under </a:t>
            </a:r>
            <a:r>
              <a:rPr lang="en-US" sz="3600" b="1" dirty="0">
                <a:solidFill>
                  <a:schemeClr val="accent3">
                    <a:lumMod val="75000"/>
                  </a:schemeClr>
                </a:solidFill>
                <a:cs typeface="Times New Roman" pitchFamily="18" charset="0"/>
              </a:rPr>
              <a:t>control by </a:t>
            </a:r>
            <a:r>
              <a:rPr lang="en-US" sz="3600" b="1" dirty="0" smtClean="0">
                <a:solidFill>
                  <a:schemeClr val="accent3">
                    <a:lumMod val="75000"/>
                  </a:schemeClr>
                </a:solidFill>
                <a:cs typeface="Times New Roman" pitchFamily="18" charset="0"/>
              </a:rPr>
              <a:t>BNPP</a:t>
            </a:r>
            <a:endParaRPr lang="fa-IR" sz="3600" b="1" dirty="0">
              <a:solidFill>
                <a:schemeClr val="accent3">
                  <a:lumMod val="75000"/>
                </a:schemeClr>
              </a:solidFill>
              <a:cs typeface="Times New Roman" pitchFamily="18" charset="0"/>
            </a:endParaRPr>
          </a:p>
          <a:p>
            <a:pPr marL="177800" algn="just" rtl="1"/>
            <a:endParaRPr lang="ru-RU" sz="2400" b="1" dirty="0">
              <a:cs typeface="B Mitra" pitchFamily="2" charset="-78"/>
            </a:endParaRP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vert="horz" lIns="91440" tIns="45720" rIns="91440" bIns="45720" rtlCol="0" anchor="ctr">
            <a:noAutofit/>
          </a:bodyPr>
          <a:lstStyle/>
          <a:p>
            <a:r>
              <a:rPr lang="ru-RU" sz="2000" b="1" dirty="0">
                <a:solidFill>
                  <a:srgbClr val="002060"/>
                </a:solidFill>
                <a:cs typeface="Times New Roman" pitchFamily="18" charset="0"/>
              </a:rPr>
              <a:t>Статус </a:t>
            </a:r>
            <a:r>
              <a:rPr lang="ru-RU" sz="2000" b="1" dirty="0" smtClean="0">
                <a:solidFill>
                  <a:srgbClr val="002060"/>
                </a:solidFill>
                <a:cs typeface="Times New Roman" pitchFamily="18" charset="0"/>
              </a:rPr>
              <a:t>протокола </a:t>
            </a:r>
            <a:r>
              <a:rPr lang="ru-RU" sz="2000" b="1" dirty="0">
                <a:solidFill>
                  <a:srgbClr val="002060"/>
                </a:solidFill>
                <a:cs typeface="Times New Roman" pitchFamily="18" charset="0"/>
              </a:rPr>
              <a:t>№ 14</a:t>
            </a:r>
            <a:r>
              <a:rPr lang="en-US" sz="2000" b="1" dirty="0">
                <a:solidFill>
                  <a:srgbClr val="002060"/>
                </a:solidFill>
                <a:cs typeface="Times New Roman" pitchFamily="18" charset="0"/>
              </a:rPr>
              <a:t/>
            </a:r>
            <a:br>
              <a:rPr lang="en-US" sz="2000" b="1" dirty="0">
                <a:solidFill>
                  <a:srgbClr val="002060"/>
                </a:solidFill>
                <a:cs typeface="Times New Roman" pitchFamily="18" charset="0"/>
              </a:rPr>
            </a:br>
            <a:r>
              <a:rPr lang="en-US" sz="2000" b="1" dirty="0">
                <a:solidFill>
                  <a:srgbClr val="002060"/>
                </a:solidFill>
                <a:cs typeface="Times New Roman" pitchFamily="18" charset="0"/>
              </a:rPr>
              <a:t>Status of Minutes </a:t>
            </a:r>
            <a:r>
              <a:rPr lang="ru-RU" sz="2000" b="1" dirty="0">
                <a:solidFill>
                  <a:srgbClr val="002060"/>
                </a:solidFill>
                <a:cs typeface="Times New Roman" pitchFamily="18" charset="0"/>
              </a:rPr>
              <a:t>№</a:t>
            </a:r>
            <a:r>
              <a:rPr lang="en-US" sz="2000" b="1" dirty="0">
                <a:solidFill>
                  <a:srgbClr val="002060"/>
                </a:solidFill>
                <a:cs typeface="Times New Roman" pitchFamily="18" charset="0"/>
              </a:rPr>
              <a:t> 1</a:t>
            </a:r>
            <a:r>
              <a:rPr lang="ru-RU" sz="2000" b="1" dirty="0">
                <a:solidFill>
                  <a:srgbClr val="002060"/>
                </a:solidFill>
                <a:cs typeface="Times New Roman" pitchFamily="18" charset="0"/>
              </a:rPr>
              <a:t>4</a:t>
            </a:r>
            <a:endParaRPr lang="en-US" sz="2000" b="1" dirty="0">
              <a:solidFill>
                <a:srgbClr val="002060"/>
              </a:solidFill>
              <a:cs typeface="Times New Roman" pitchFamily="18" charset="0"/>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917092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lvl="0" indent="0" algn="just">
              <a:buNone/>
            </a:pPr>
            <a:r>
              <a:rPr lang="ru-RU" dirty="0" smtClean="0">
                <a:solidFill>
                  <a:srgbClr val="002060"/>
                </a:solidFill>
              </a:rPr>
              <a:t>2. Членам </a:t>
            </a:r>
            <a:r>
              <a:rPr lang="ru-RU" dirty="0">
                <a:solidFill>
                  <a:srgbClr val="002060"/>
                </a:solidFill>
              </a:rPr>
              <a:t>рабочей группы от </a:t>
            </a:r>
            <a:r>
              <a:rPr lang="ru-RU" dirty="0" smtClean="0">
                <a:solidFill>
                  <a:srgbClr val="002060"/>
                </a:solidFill>
              </a:rPr>
              <a:t>ЭО/АЭС </a:t>
            </a:r>
            <a:r>
              <a:rPr lang="ru-RU" dirty="0">
                <a:solidFill>
                  <a:srgbClr val="002060"/>
                </a:solidFill>
              </a:rPr>
              <a:t>на 2 и 3 уровнях взаимодействия с РКЦ (1 уровень – опционально) до 17.01.2020 направить запрос в ВАО АЭС-МЦ по проведению проверок ВКС между членами РКЦ и КЦ АО «Концерн Росэнергоатом» на регулярной основе</a:t>
            </a:r>
            <a:r>
              <a:rPr lang="ru-RU" dirty="0" smtClean="0">
                <a:solidFill>
                  <a:srgbClr val="002060"/>
                </a:solidFill>
              </a:rPr>
              <a:t>.</a:t>
            </a:r>
          </a:p>
          <a:p>
            <a:pPr marL="0" indent="0" algn="ctr">
              <a:buNone/>
            </a:pPr>
            <a:r>
              <a:rPr lang="ru-RU" b="1" dirty="0">
                <a:solidFill>
                  <a:schemeClr val="accent3">
                    <a:lumMod val="75000"/>
                  </a:schemeClr>
                </a:solidFill>
                <a:cs typeface="Times New Roman" pitchFamily="18" charset="0"/>
              </a:rPr>
              <a:t>ВЫПОЛНЕНО</a:t>
            </a:r>
          </a:p>
          <a:p>
            <a:pPr lvl="0"/>
            <a:endParaRPr lang="en-US" dirty="0"/>
          </a:p>
          <a:p>
            <a:pPr marL="0" indent="0" algn="just">
              <a:buNone/>
            </a:pPr>
            <a:r>
              <a:rPr lang="en-US" dirty="0"/>
              <a:t>2. The Operator/Plant Working Group members of the RCC interaction levels 2 and 3 (optionally – for level 1) shall send a request to the WANO-MC for regular RCC Members/Rosenergoatom Crisis Centre videoconference communication tests.</a:t>
            </a:r>
          </a:p>
          <a:p>
            <a:pPr marL="0" indent="0" algn="ctr">
              <a:buNone/>
            </a:pPr>
            <a:r>
              <a:rPr lang="en-US" b="1" dirty="0">
                <a:solidFill>
                  <a:schemeClr val="accent3">
                    <a:lumMod val="75000"/>
                  </a:schemeClr>
                </a:solidFill>
                <a:cs typeface="Times New Roman" pitchFamily="18" charset="0"/>
              </a:rPr>
              <a:t>COMPLETED</a:t>
            </a:r>
            <a:endParaRPr lang="ru-RU" b="1" dirty="0">
              <a:solidFill>
                <a:srgbClr val="FFC000"/>
              </a:solidFill>
              <a:latin typeface="Times New Roman" pitchFamily="18" charset="0"/>
              <a:cs typeface="Times New Roman" pitchFamily="18" charset="0"/>
            </a:endParaRP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vert="horz" lIns="91440" tIns="45720" rIns="91440" bIns="45720" rtlCol="0" anchor="ctr">
            <a:noAutofit/>
          </a:bodyPr>
          <a:lstStyle/>
          <a:p>
            <a:r>
              <a:rPr lang="ru-RU" sz="2000" b="1" dirty="0">
                <a:solidFill>
                  <a:srgbClr val="002060"/>
                </a:solidFill>
                <a:cs typeface="Times New Roman" pitchFamily="18" charset="0"/>
              </a:rPr>
              <a:t>Статус </a:t>
            </a:r>
            <a:r>
              <a:rPr lang="ru-RU" sz="2000" b="1" dirty="0" smtClean="0">
                <a:solidFill>
                  <a:srgbClr val="002060"/>
                </a:solidFill>
                <a:cs typeface="Times New Roman" pitchFamily="18" charset="0"/>
              </a:rPr>
              <a:t>протокола </a:t>
            </a:r>
            <a:r>
              <a:rPr lang="ru-RU" sz="2000" b="1" dirty="0">
                <a:solidFill>
                  <a:srgbClr val="002060"/>
                </a:solidFill>
                <a:cs typeface="Times New Roman" pitchFamily="18" charset="0"/>
              </a:rPr>
              <a:t>№ 14</a:t>
            </a:r>
            <a:r>
              <a:rPr lang="en-US" sz="2000" b="1" dirty="0">
                <a:solidFill>
                  <a:srgbClr val="002060"/>
                </a:solidFill>
                <a:cs typeface="Times New Roman" pitchFamily="18" charset="0"/>
              </a:rPr>
              <a:t/>
            </a:r>
            <a:br>
              <a:rPr lang="en-US" sz="2000" b="1" dirty="0">
                <a:solidFill>
                  <a:srgbClr val="002060"/>
                </a:solidFill>
                <a:cs typeface="Times New Roman" pitchFamily="18" charset="0"/>
              </a:rPr>
            </a:br>
            <a:r>
              <a:rPr lang="en-US" sz="2000" b="1" dirty="0">
                <a:solidFill>
                  <a:srgbClr val="002060"/>
                </a:solidFill>
                <a:cs typeface="Times New Roman" pitchFamily="18" charset="0"/>
              </a:rPr>
              <a:t>Status of Minutes </a:t>
            </a:r>
            <a:r>
              <a:rPr lang="ru-RU" sz="2000" b="1" dirty="0">
                <a:solidFill>
                  <a:srgbClr val="002060"/>
                </a:solidFill>
                <a:cs typeface="Times New Roman" pitchFamily="18" charset="0"/>
              </a:rPr>
              <a:t>№</a:t>
            </a:r>
            <a:r>
              <a:rPr lang="en-US" sz="2000" b="1" dirty="0">
                <a:solidFill>
                  <a:srgbClr val="002060"/>
                </a:solidFill>
                <a:cs typeface="Times New Roman" pitchFamily="18" charset="0"/>
              </a:rPr>
              <a:t> 1</a:t>
            </a:r>
            <a:r>
              <a:rPr lang="ru-RU" sz="2000" b="1" dirty="0">
                <a:solidFill>
                  <a:srgbClr val="002060"/>
                </a:solidFill>
                <a:cs typeface="Times New Roman" pitchFamily="18" charset="0"/>
              </a:rPr>
              <a:t>4</a:t>
            </a:r>
            <a:endParaRPr lang="en-US" sz="2000" b="1" dirty="0">
              <a:solidFill>
                <a:srgbClr val="002060"/>
              </a:solidFill>
              <a:cs typeface="Times New Roman" pitchFamily="18" charset="0"/>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921457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lvl="0" indent="0" algn="just">
              <a:buNone/>
            </a:pPr>
            <a:r>
              <a:rPr lang="ru-RU" sz="2900" dirty="0">
                <a:solidFill>
                  <a:srgbClr val="002060"/>
                </a:solidFill>
              </a:rPr>
              <a:t>11. ЭО/АЭС до 23.12.2019 предоставить в РКЦ информацию о сроках проведения противоаварийных тренировок и учений с РКЦ в 2020 году и о возможных дополнительных тренировках. </a:t>
            </a:r>
            <a:endParaRPr lang="en-US" sz="2900" dirty="0">
              <a:solidFill>
                <a:srgbClr val="002060"/>
              </a:solidFill>
            </a:endParaRPr>
          </a:p>
          <a:p>
            <a:pPr marL="0" indent="0" algn="ctr">
              <a:buNone/>
            </a:pPr>
            <a:r>
              <a:rPr lang="ru-RU" b="1" dirty="0" smtClean="0">
                <a:solidFill>
                  <a:schemeClr val="accent3">
                    <a:lumMod val="75000"/>
                  </a:schemeClr>
                </a:solidFill>
                <a:cs typeface="Times New Roman" pitchFamily="18" charset="0"/>
              </a:rPr>
              <a:t>ВЫПОЛНЕНО</a:t>
            </a:r>
          </a:p>
          <a:p>
            <a:pPr marL="0" indent="0" algn="ctr">
              <a:buNone/>
            </a:pPr>
            <a:endParaRPr lang="ru-RU" b="1" dirty="0">
              <a:solidFill>
                <a:schemeClr val="accent3">
                  <a:lumMod val="75000"/>
                </a:schemeClr>
              </a:solidFill>
              <a:cs typeface="Times New Roman" pitchFamily="18" charset="0"/>
            </a:endParaRPr>
          </a:p>
          <a:p>
            <a:pPr marL="0" indent="0" algn="just">
              <a:buNone/>
            </a:pPr>
            <a:r>
              <a:rPr lang="en-US" sz="2900" dirty="0"/>
              <a:t>11. The operators and the plants shall submit to the RCC the information on the dates of their 2020 emergency drills and exercises as well as any potential additional drills before 23 December 2019.</a:t>
            </a:r>
            <a:endParaRPr lang="ru-RU" sz="2900" dirty="0"/>
          </a:p>
          <a:p>
            <a:pPr marL="0" indent="0" algn="ctr">
              <a:buNone/>
            </a:pPr>
            <a:r>
              <a:rPr lang="en-US" b="1" dirty="0" smtClean="0">
                <a:solidFill>
                  <a:schemeClr val="accent3">
                    <a:lumMod val="75000"/>
                  </a:schemeClr>
                </a:solidFill>
                <a:cs typeface="Times New Roman" pitchFamily="18" charset="0"/>
              </a:rPr>
              <a:t>COMPLETED</a:t>
            </a:r>
            <a:endParaRPr lang="en-US" dirty="0"/>
          </a:p>
          <a:p>
            <a:pPr marL="0" indent="0">
              <a:buNone/>
            </a:pPr>
            <a:endParaRPr lang="en-US" dirty="0"/>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a:noAutofit/>
          </a:bodyPr>
          <a:lstStyle/>
          <a:p>
            <a:r>
              <a:rPr lang="ru-RU" sz="2000" b="1" dirty="0">
                <a:solidFill>
                  <a:srgbClr val="002060"/>
                </a:solidFill>
                <a:cs typeface="Times New Roman" pitchFamily="18" charset="0"/>
              </a:rPr>
              <a:t>Статус </a:t>
            </a:r>
            <a:r>
              <a:rPr lang="ru-RU" sz="2000" b="1" dirty="0" smtClean="0">
                <a:solidFill>
                  <a:srgbClr val="002060"/>
                </a:solidFill>
                <a:cs typeface="Times New Roman" pitchFamily="18" charset="0"/>
              </a:rPr>
              <a:t>протокола </a:t>
            </a:r>
            <a:r>
              <a:rPr lang="ru-RU" sz="2000" b="1" dirty="0">
                <a:solidFill>
                  <a:srgbClr val="002060"/>
                </a:solidFill>
                <a:cs typeface="Times New Roman" pitchFamily="18" charset="0"/>
              </a:rPr>
              <a:t>№ 14</a:t>
            </a:r>
            <a:r>
              <a:rPr lang="en-US" sz="2000" b="1" dirty="0" smtClean="0">
                <a:latin typeface="+mn-lt"/>
                <a:cs typeface="Times New Roman" pitchFamily="18" charset="0"/>
              </a:rPr>
              <a:t/>
            </a:r>
            <a:br>
              <a:rPr lang="en-US" sz="2000" b="1" dirty="0" smtClean="0">
                <a:latin typeface="+mn-lt"/>
                <a:cs typeface="Times New Roman" pitchFamily="18" charset="0"/>
              </a:rPr>
            </a:br>
            <a:r>
              <a:rPr lang="en-US" sz="2000" b="1" dirty="0" smtClean="0">
                <a:latin typeface="+mn-lt"/>
                <a:cs typeface="Times New Roman" pitchFamily="18" charset="0"/>
              </a:rPr>
              <a:t>Status </a:t>
            </a:r>
            <a:r>
              <a:rPr lang="en-US" sz="2000" b="1" dirty="0">
                <a:latin typeface="+mn-lt"/>
                <a:cs typeface="Times New Roman" pitchFamily="18" charset="0"/>
              </a:rPr>
              <a:t>of Minutes </a:t>
            </a:r>
            <a:r>
              <a:rPr lang="ru-RU" sz="2000" b="1" dirty="0">
                <a:latin typeface="+mn-lt"/>
                <a:cs typeface="Times New Roman" pitchFamily="18" charset="0"/>
              </a:rPr>
              <a:t>№</a:t>
            </a:r>
            <a:r>
              <a:rPr lang="en-US" sz="2000" b="1" dirty="0">
                <a:latin typeface="+mn-lt"/>
                <a:cs typeface="Times New Roman" pitchFamily="18" charset="0"/>
              </a:rPr>
              <a:t> </a:t>
            </a:r>
            <a:r>
              <a:rPr lang="en-US" sz="2000" b="1" dirty="0" smtClean="0">
                <a:latin typeface="+mn-lt"/>
                <a:cs typeface="Times New Roman" pitchFamily="18" charset="0"/>
              </a:rPr>
              <a:t>1</a:t>
            </a:r>
            <a:r>
              <a:rPr lang="ru-RU" sz="2000" b="1" dirty="0" smtClean="0">
                <a:latin typeface="+mn-lt"/>
                <a:cs typeface="Times New Roman" pitchFamily="18" charset="0"/>
              </a:rPr>
              <a:t>4</a:t>
            </a:r>
            <a:endParaRPr lang="en-US" sz="2000" dirty="0">
              <a:solidFill>
                <a:srgbClr val="002060"/>
              </a:solidFill>
              <a:latin typeface="+mn-lt"/>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1364015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lgn="just">
              <a:buNone/>
            </a:pPr>
            <a:r>
              <a:rPr lang="ru-RU" dirty="0" smtClean="0">
                <a:solidFill>
                  <a:srgbClr val="002060"/>
                </a:solidFill>
              </a:rPr>
              <a:t>12. ЭО/АЭС </a:t>
            </a:r>
            <a:r>
              <a:rPr lang="ru-RU" dirty="0">
                <a:solidFill>
                  <a:srgbClr val="002060"/>
                </a:solidFill>
              </a:rPr>
              <a:t>- членам РКЦ провести минимум по одной противоаварийной тренировке на своих ЭО/АЭС с привлечением РКЦ в 2020.</a:t>
            </a:r>
            <a:endParaRPr lang="en-US" dirty="0">
              <a:solidFill>
                <a:srgbClr val="002060"/>
              </a:solidFill>
            </a:endParaRPr>
          </a:p>
          <a:p>
            <a:pPr marL="0" indent="0" algn="ctr">
              <a:buNone/>
            </a:pPr>
            <a:r>
              <a:rPr lang="ru-RU" b="1" dirty="0" smtClean="0">
                <a:solidFill>
                  <a:schemeClr val="accent3">
                    <a:lumMod val="75000"/>
                  </a:schemeClr>
                </a:solidFill>
                <a:cs typeface="Times New Roman" pitchFamily="18" charset="0"/>
              </a:rPr>
              <a:t>ВЫПОЛНЕНО</a:t>
            </a:r>
            <a:endParaRPr lang="ru-RU" dirty="0" smtClean="0"/>
          </a:p>
          <a:p>
            <a:pPr marL="0" indent="0" algn="just">
              <a:buNone/>
            </a:pPr>
            <a:r>
              <a:rPr lang="en-US" dirty="0"/>
              <a:t>12. The operators and the plants shall conduct at least one emergency drill with participation of the RCC in 2020.</a:t>
            </a:r>
          </a:p>
          <a:p>
            <a:pPr marL="0" indent="0" algn="ctr">
              <a:buNone/>
            </a:pPr>
            <a:r>
              <a:rPr lang="en-US" b="1" dirty="0">
                <a:solidFill>
                  <a:schemeClr val="accent3">
                    <a:lumMod val="75000"/>
                  </a:schemeClr>
                </a:solidFill>
                <a:cs typeface="Times New Roman" pitchFamily="18" charset="0"/>
              </a:rPr>
              <a:t>COMPLETED</a:t>
            </a:r>
            <a:endParaRPr lang="en-US" dirty="0"/>
          </a:p>
          <a:p>
            <a:pPr marL="0" indent="0">
              <a:buNone/>
            </a:pPr>
            <a:endParaRPr lang="en-US" dirty="0"/>
          </a:p>
          <a:p>
            <a:pPr marL="0"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a:noAutofit/>
          </a:bodyPr>
          <a:lstStyle/>
          <a:p>
            <a:r>
              <a:rPr lang="ru-RU" sz="2000" b="1" dirty="0">
                <a:solidFill>
                  <a:srgbClr val="002060"/>
                </a:solidFill>
                <a:cs typeface="Times New Roman" pitchFamily="18" charset="0"/>
              </a:rPr>
              <a:t>Статус </a:t>
            </a:r>
            <a:r>
              <a:rPr lang="ru-RU" sz="2000" b="1" dirty="0" smtClean="0">
                <a:solidFill>
                  <a:srgbClr val="002060"/>
                </a:solidFill>
                <a:cs typeface="Times New Roman" pitchFamily="18" charset="0"/>
              </a:rPr>
              <a:t>протокола </a:t>
            </a:r>
            <a:r>
              <a:rPr lang="ru-RU" sz="2000" b="1" dirty="0">
                <a:solidFill>
                  <a:srgbClr val="002060"/>
                </a:solidFill>
                <a:cs typeface="Times New Roman" pitchFamily="18" charset="0"/>
              </a:rPr>
              <a:t>№ 14</a:t>
            </a:r>
            <a:r>
              <a:rPr lang="en-US" sz="2000" b="1" dirty="0" smtClean="0">
                <a:latin typeface="+mn-lt"/>
                <a:cs typeface="Times New Roman" pitchFamily="18" charset="0"/>
              </a:rPr>
              <a:t/>
            </a:r>
            <a:br>
              <a:rPr lang="en-US" sz="2000" b="1" dirty="0" smtClean="0">
                <a:latin typeface="+mn-lt"/>
                <a:cs typeface="Times New Roman" pitchFamily="18" charset="0"/>
              </a:rPr>
            </a:br>
            <a:r>
              <a:rPr lang="en-US" sz="2000" b="1" dirty="0" smtClean="0">
                <a:latin typeface="+mn-lt"/>
                <a:cs typeface="Times New Roman" pitchFamily="18" charset="0"/>
              </a:rPr>
              <a:t>Status </a:t>
            </a:r>
            <a:r>
              <a:rPr lang="en-US" sz="2000" b="1" dirty="0">
                <a:latin typeface="+mn-lt"/>
                <a:cs typeface="Times New Roman" pitchFamily="18" charset="0"/>
              </a:rPr>
              <a:t>of Minutes </a:t>
            </a:r>
            <a:r>
              <a:rPr lang="ru-RU" sz="2000" b="1" dirty="0">
                <a:latin typeface="+mn-lt"/>
                <a:cs typeface="Times New Roman" pitchFamily="18" charset="0"/>
              </a:rPr>
              <a:t>№</a:t>
            </a:r>
            <a:r>
              <a:rPr lang="en-US" sz="2000" b="1" dirty="0">
                <a:latin typeface="+mn-lt"/>
                <a:cs typeface="Times New Roman" pitchFamily="18" charset="0"/>
              </a:rPr>
              <a:t> </a:t>
            </a:r>
            <a:r>
              <a:rPr lang="en-US" sz="2000" b="1" dirty="0" smtClean="0">
                <a:latin typeface="+mn-lt"/>
                <a:cs typeface="Times New Roman" pitchFamily="18" charset="0"/>
              </a:rPr>
              <a:t>1</a:t>
            </a:r>
            <a:r>
              <a:rPr lang="ru-RU" sz="2000" b="1" dirty="0" smtClean="0">
                <a:latin typeface="+mn-lt"/>
                <a:cs typeface="Times New Roman" pitchFamily="18" charset="0"/>
              </a:rPr>
              <a:t>4</a:t>
            </a:r>
            <a:endParaRPr lang="en-US" sz="2000" dirty="0">
              <a:solidFill>
                <a:srgbClr val="002060"/>
              </a:solidFill>
              <a:latin typeface="+mn-lt"/>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536930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184576"/>
          </a:xfrm>
        </p:spPr>
        <p:txBody>
          <a:bodyPr>
            <a:normAutofit fontScale="25000" lnSpcReduction="20000"/>
          </a:bodyPr>
          <a:lstStyle/>
          <a:p>
            <a:pPr marL="0" lvl="0" indent="0" algn="just">
              <a:buNone/>
            </a:pPr>
            <a:r>
              <a:rPr lang="ru-RU" sz="11200" dirty="0">
                <a:solidFill>
                  <a:srgbClr val="002060"/>
                </a:solidFill>
              </a:rPr>
              <a:t>14. В тренировочных целях при проведении учений РКЦ:</a:t>
            </a:r>
            <a:endParaRPr lang="en-US" sz="11200" dirty="0">
              <a:solidFill>
                <a:srgbClr val="002060"/>
              </a:solidFill>
            </a:endParaRPr>
          </a:p>
          <a:p>
            <a:pPr lvl="0" algn="just"/>
            <a:r>
              <a:rPr lang="ru-RU" sz="11200" dirty="0">
                <a:solidFill>
                  <a:srgbClr val="002060"/>
                </a:solidFill>
              </a:rPr>
              <a:t>АЭС/ЭО направлять (по возможности) запрос об оказании экспертной/технической поддержки от РКЦ; </a:t>
            </a:r>
            <a:endParaRPr lang="en-US" sz="11200" dirty="0">
              <a:solidFill>
                <a:srgbClr val="002060"/>
              </a:solidFill>
            </a:endParaRPr>
          </a:p>
          <a:p>
            <a:pPr lvl="0" algn="just"/>
            <a:r>
              <a:rPr lang="ru-RU" sz="11200" dirty="0">
                <a:solidFill>
                  <a:srgbClr val="002060"/>
                </a:solidFill>
              </a:rPr>
              <a:t>АЭС/ЭО использовать ВКС (по возможности). </a:t>
            </a:r>
            <a:endParaRPr lang="en-US" sz="11200" dirty="0">
              <a:solidFill>
                <a:srgbClr val="002060"/>
              </a:solidFill>
            </a:endParaRPr>
          </a:p>
          <a:p>
            <a:pPr marL="0" indent="0" algn="ctr">
              <a:buNone/>
            </a:pPr>
            <a:r>
              <a:rPr lang="ru-RU" sz="12000" b="1" dirty="0" smtClean="0">
                <a:solidFill>
                  <a:schemeClr val="accent3">
                    <a:lumMod val="75000"/>
                  </a:schemeClr>
                </a:solidFill>
                <a:cs typeface="Times New Roman" pitchFamily="18" charset="0"/>
              </a:rPr>
              <a:t>ВЫПОЛНЕНО</a:t>
            </a:r>
            <a:endParaRPr lang="ru-RU" sz="8600" dirty="0"/>
          </a:p>
          <a:p>
            <a:pPr marL="0" indent="0" algn="just">
              <a:buNone/>
            </a:pPr>
            <a:r>
              <a:rPr lang="en-US" sz="11200" dirty="0"/>
              <a:t>14. For the purpose of training during the RCC drills:</a:t>
            </a:r>
          </a:p>
          <a:p>
            <a:pPr lvl="0" algn="just"/>
            <a:r>
              <a:rPr lang="en-US" sz="11200" dirty="0"/>
              <a:t>the plants and the operators shall send requests for the RCC expert/technical support if appropriate; </a:t>
            </a:r>
          </a:p>
          <a:p>
            <a:pPr lvl="0" algn="just"/>
            <a:r>
              <a:rPr lang="en-US" sz="11200" dirty="0"/>
              <a:t>the plants and the operators shall use the videoconference channels if possible</a:t>
            </a:r>
            <a:r>
              <a:rPr lang="en-US" sz="11200" dirty="0" smtClean="0"/>
              <a:t>.</a:t>
            </a:r>
          </a:p>
          <a:p>
            <a:pPr marL="0" lvl="0" indent="0" algn="ctr">
              <a:buNone/>
            </a:pPr>
            <a:r>
              <a:rPr lang="en-US" sz="8600" dirty="0" smtClean="0"/>
              <a:t> </a:t>
            </a:r>
            <a:r>
              <a:rPr lang="en-US" sz="12000" b="1" dirty="0" smtClean="0">
                <a:solidFill>
                  <a:schemeClr val="accent3">
                    <a:lumMod val="75000"/>
                  </a:schemeClr>
                </a:solidFill>
                <a:cs typeface="Times New Roman" pitchFamily="18" charset="0"/>
              </a:rPr>
              <a:t>COMPLETED</a:t>
            </a:r>
            <a:endParaRPr lang="en-US" sz="12000" b="1" dirty="0">
              <a:solidFill>
                <a:schemeClr val="accent3">
                  <a:lumMod val="75000"/>
                </a:schemeClr>
              </a:solidFill>
              <a:cs typeface="Times New Roman" pitchFamily="18" charset="0"/>
            </a:endParaRPr>
          </a:p>
          <a:p>
            <a:pPr lvl="0"/>
            <a:endParaRPr lang="en-US" dirty="0"/>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a:noAutofit/>
          </a:bodyPr>
          <a:lstStyle/>
          <a:p>
            <a:r>
              <a:rPr lang="ru-RU" sz="2000" b="1" dirty="0">
                <a:solidFill>
                  <a:srgbClr val="002060"/>
                </a:solidFill>
                <a:cs typeface="Times New Roman" pitchFamily="18" charset="0"/>
              </a:rPr>
              <a:t>Статус </a:t>
            </a:r>
            <a:r>
              <a:rPr lang="ru-RU" sz="2000" b="1" dirty="0" smtClean="0">
                <a:solidFill>
                  <a:srgbClr val="002060"/>
                </a:solidFill>
                <a:cs typeface="Times New Roman" pitchFamily="18" charset="0"/>
              </a:rPr>
              <a:t>протокола </a:t>
            </a:r>
            <a:r>
              <a:rPr lang="ru-RU" sz="2000" b="1" dirty="0">
                <a:solidFill>
                  <a:srgbClr val="002060"/>
                </a:solidFill>
                <a:cs typeface="Times New Roman" pitchFamily="18" charset="0"/>
              </a:rPr>
              <a:t>№ 14</a:t>
            </a:r>
            <a:r>
              <a:rPr lang="en-US" sz="2000" b="1" dirty="0" smtClean="0">
                <a:latin typeface="+mn-lt"/>
                <a:cs typeface="Times New Roman" pitchFamily="18" charset="0"/>
              </a:rPr>
              <a:t/>
            </a:r>
            <a:br>
              <a:rPr lang="en-US" sz="2000" b="1" dirty="0" smtClean="0">
                <a:latin typeface="+mn-lt"/>
                <a:cs typeface="Times New Roman" pitchFamily="18" charset="0"/>
              </a:rPr>
            </a:br>
            <a:r>
              <a:rPr lang="en-US" sz="2000" b="1" dirty="0" smtClean="0">
                <a:latin typeface="+mn-lt"/>
                <a:cs typeface="Times New Roman" pitchFamily="18" charset="0"/>
              </a:rPr>
              <a:t>Status </a:t>
            </a:r>
            <a:r>
              <a:rPr lang="en-US" sz="2000" b="1" dirty="0">
                <a:latin typeface="+mn-lt"/>
                <a:cs typeface="Times New Roman" pitchFamily="18" charset="0"/>
              </a:rPr>
              <a:t>of Minutes </a:t>
            </a:r>
            <a:r>
              <a:rPr lang="ru-RU" sz="2000" b="1" dirty="0">
                <a:latin typeface="+mn-lt"/>
                <a:cs typeface="Times New Roman" pitchFamily="18" charset="0"/>
              </a:rPr>
              <a:t>№</a:t>
            </a:r>
            <a:r>
              <a:rPr lang="en-US" sz="2000" b="1" dirty="0">
                <a:latin typeface="+mn-lt"/>
                <a:cs typeface="Times New Roman" pitchFamily="18" charset="0"/>
              </a:rPr>
              <a:t> </a:t>
            </a:r>
            <a:r>
              <a:rPr lang="en-US" sz="2000" b="1" dirty="0" smtClean="0">
                <a:latin typeface="+mn-lt"/>
                <a:cs typeface="Times New Roman" pitchFamily="18" charset="0"/>
              </a:rPr>
              <a:t>1</a:t>
            </a:r>
            <a:r>
              <a:rPr lang="ru-RU" sz="2000" b="1" dirty="0" smtClean="0">
                <a:latin typeface="+mn-lt"/>
                <a:cs typeface="Times New Roman" pitchFamily="18" charset="0"/>
              </a:rPr>
              <a:t>4</a:t>
            </a:r>
            <a:endParaRPr lang="en-US" sz="2000" dirty="0">
              <a:solidFill>
                <a:srgbClr val="002060"/>
              </a:solidFill>
              <a:latin typeface="+mn-lt"/>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709771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268760"/>
            <a:ext cx="8208912" cy="4924425"/>
          </a:xfrm>
          <a:prstGeom prst="rect">
            <a:avLst/>
          </a:prstGeom>
        </p:spPr>
        <p:txBody>
          <a:bodyPr wrap="square">
            <a:spAutoFit/>
          </a:bodyPr>
          <a:lstStyle/>
          <a:p>
            <a:pPr algn="just"/>
            <a:r>
              <a:rPr lang="en-US" sz="1200" b="1" dirty="0">
                <a:solidFill>
                  <a:srgbClr val="002060"/>
                </a:solidFill>
                <a:cs typeface="B Mitra" pitchFamily="2" charset="-78"/>
              </a:rPr>
              <a:t> </a:t>
            </a:r>
            <a:r>
              <a:rPr lang="ru-RU" sz="1200" b="1" dirty="0">
                <a:solidFill>
                  <a:srgbClr val="002060"/>
                </a:solidFill>
                <a:cs typeface="B Mitra" pitchFamily="2" charset="-78"/>
              </a:rPr>
              <a:t>Меры, принятые на БАЭС для предотвращения распространения пандемии COVID-19</a:t>
            </a:r>
            <a:endParaRPr lang="en-US" sz="1200" b="1" dirty="0">
              <a:solidFill>
                <a:srgbClr val="002060"/>
              </a:solidFill>
              <a:cs typeface="B Mitra" pitchFamily="2" charset="-78"/>
            </a:endParaRPr>
          </a:p>
          <a:p>
            <a:pPr algn="just"/>
            <a:r>
              <a:rPr lang="en-US" sz="1200" dirty="0" smtClean="0">
                <a:solidFill>
                  <a:srgbClr val="002060"/>
                </a:solidFill>
                <a:cs typeface="B Mitra" pitchFamily="2" charset="-78"/>
              </a:rPr>
              <a:t>- </a:t>
            </a:r>
            <a:r>
              <a:rPr lang="ru-RU" sz="1200" dirty="0" smtClean="0">
                <a:solidFill>
                  <a:srgbClr val="002060"/>
                </a:solidFill>
                <a:cs typeface="B Mitra" pitchFamily="2" charset="-78"/>
              </a:rPr>
              <a:t>Получение</a:t>
            </a:r>
            <a:r>
              <a:rPr lang="ru-RU" sz="1200" dirty="0">
                <a:solidFill>
                  <a:srgbClr val="002060"/>
                </a:solidFill>
                <a:cs typeface="B Mitra" pitchFamily="2" charset="-78"/>
              </a:rPr>
              <a:t>, перевод и использование документов Международного </a:t>
            </a:r>
            <a:r>
              <a:rPr lang="ru-RU" sz="1200" dirty="0" smtClean="0">
                <a:solidFill>
                  <a:srgbClr val="002060"/>
                </a:solidFill>
                <a:cs typeface="B Mitra" pitchFamily="2" charset="-78"/>
              </a:rPr>
              <a:t>Агентства </a:t>
            </a:r>
            <a:r>
              <a:rPr lang="ru-RU" sz="1200" dirty="0">
                <a:solidFill>
                  <a:srgbClr val="002060"/>
                </a:solidFill>
                <a:cs typeface="B Mitra" pitchFamily="2" charset="-78"/>
              </a:rPr>
              <a:t>по </a:t>
            </a:r>
            <a:r>
              <a:rPr lang="ru-RU" sz="1200" dirty="0" smtClean="0">
                <a:solidFill>
                  <a:srgbClr val="002060"/>
                </a:solidFill>
                <a:cs typeface="B Mitra" pitchFamily="2" charset="-78"/>
              </a:rPr>
              <a:t>Атомной </a:t>
            </a:r>
            <a:r>
              <a:rPr lang="ru-RU" sz="1200" dirty="0">
                <a:solidFill>
                  <a:srgbClr val="002060"/>
                </a:solidFill>
                <a:cs typeface="B Mitra" pitchFamily="2" charset="-78"/>
              </a:rPr>
              <a:t>Э</a:t>
            </a:r>
            <a:r>
              <a:rPr lang="ru-RU" sz="1200" dirty="0" smtClean="0">
                <a:solidFill>
                  <a:srgbClr val="002060"/>
                </a:solidFill>
                <a:cs typeface="B Mitra" pitchFamily="2" charset="-78"/>
              </a:rPr>
              <a:t>нергии </a:t>
            </a:r>
            <a:r>
              <a:rPr lang="ru-RU" sz="1200" dirty="0">
                <a:solidFill>
                  <a:srgbClr val="002060"/>
                </a:solidFill>
                <a:cs typeface="B Mitra" pitchFamily="2" charset="-78"/>
              </a:rPr>
              <a:t>(МАГАТЭ) </a:t>
            </a:r>
            <a:r>
              <a:rPr lang="fa-IR" sz="1200" dirty="0" smtClean="0">
                <a:solidFill>
                  <a:srgbClr val="002060"/>
                </a:solidFill>
                <a:cs typeface="B Mitra" pitchFamily="2" charset="-78"/>
              </a:rPr>
              <a:t> </a:t>
            </a:r>
            <a:r>
              <a:rPr lang="ru-RU" sz="1200" dirty="0" smtClean="0">
                <a:solidFill>
                  <a:srgbClr val="002060"/>
                </a:solidFill>
                <a:cs typeface="B Mitra" pitchFamily="2" charset="-78"/>
              </a:rPr>
              <a:t>и ВАО по </a:t>
            </a:r>
            <a:r>
              <a:rPr lang="ru-RU" sz="1200" dirty="0">
                <a:solidFill>
                  <a:srgbClr val="002060"/>
                </a:solidFill>
                <a:cs typeface="B Mitra" pitchFamily="2" charset="-78"/>
              </a:rPr>
              <a:t>предотвращению и контролю Covid </a:t>
            </a:r>
            <a:r>
              <a:rPr lang="ru-RU" sz="1200" dirty="0" smtClean="0">
                <a:solidFill>
                  <a:srgbClr val="002060"/>
                </a:solidFill>
                <a:cs typeface="B Mitra" pitchFamily="2" charset="-78"/>
              </a:rPr>
              <a:t>– 19 и</a:t>
            </a:r>
            <a:endParaRPr lang="en-US" sz="1200" dirty="0">
              <a:solidFill>
                <a:srgbClr val="002060"/>
              </a:solidFill>
              <a:cs typeface="B Mitra" pitchFamily="2" charset="-78"/>
            </a:endParaRPr>
          </a:p>
          <a:p>
            <a:pPr algn="just"/>
            <a:r>
              <a:rPr lang="ru-RU" sz="1200" dirty="0" smtClean="0">
                <a:solidFill>
                  <a:srgbClr val="002060"/>
                </a:solidFill>
                <a:cs typeface="B Mitra" pitchFamily="2" charset="-78"/>
              </a:rPr>
              <a:t>- Выполнение </a:t>
            </a:r>
            <a:r>
              <a:rPr lang="ru-RU" sz="1200" dirty="0">
                <a:solidFill>
                  <a:srgbClr val="002060"/>
                </a:solidFill>
                <a:cs typeface="B Mitra" pitchFamily="2" charset="-78"/>
              </a:rPr>
              <a:t>национальных и провинциальных инструкций, предписаний и процедур в области здравоохранения, а также использование международного опыта, полученного от ВАО АЭС и МАГАТЭ, посредством выполнения действий, описанных ниже:</a:t>
            </a:r>
            <a:endParaRPr lang="en-US" sz="1200" dirty="0">
              <a:solidFill>
                <a:srgbClr val="002060"/>
              </a:solidFill>
              <a:cs typeface="B Mitra" pitchFamily="2" charset="-78"/>
            </a:endParaRPr>
          </a:p>
          <a:p>
            <a:pPr marL="285750" indent="-285750" algn="just">
              <a:buFont typeface="Arial" pitchFamily="34" charset="0"/>
              <a:buChar char="•"/>
            </a:pPr>
            <a:r>
              <a:rPr lang="ru-RU" sz="1200" dirty="0">
                <a:solidFill>
                  <a:srgbClr val="002060"/>
                </a:solidFill>
                <a:cs typeface="B Mitra" pitchFamily="2" charset="-78"/>
              </a:rPr>
              <a:t> Сокращение рабочего времени </a:t>
            </a:r>
            <a:r>
              <a:rPr lang="ru-RU" sz="1200" dirty="0" smtClean="0">
                <a:solidFill>
                  <a:srgbClr val="002060"/>
                </a:solidFill>
                <a:cs typeface="B Mitra" pitchFamily="2" charset="-78"/>
              </a:rPr>
              <a:t>персонала;</a:t>
            </a:r>
            <a:endParaRPr lang="en-US" sz="1200" dirty="0">
              <a:solidFill>
                <a:srgbClr val="002060"/>
              </a:solidFill>
              <a:cs typeface="B Mitra" pitchFamily="2" charset="-78"/>
            </a:endParaRPr>
          </a:p>
          <a:p>
            <a:pPr marL="285750" indent="-285750" algn="just">
              <a:buFont typeface="Arial" pitchFamily="34" charset="0"/>
              <a:buChar char="•"/>
            </a:pPr>
            <a:r>
              <a:rPr lang="ru-RU" sz="1200" dirty="0">
                <a:solidFill>
                  <a:srgbClr val="002060"/>
                </a:solidFill>
                <a:cs typeface="B Mitra" pitchFamily="2" charset="-78"/>
              </a:rPr>
              <a:t> Внедрение программы удаленной работы </a:t>
            </a:r>
            <a:r>
              <a:rPr lang="ru-RU" sz="1200" dirty="0" smtClean="0">
                <a:solidFill>
                  <a:srgbClr val="002060"/>
                </a:solidFill>
                <a:cs typeface="B Mitra" pitchFamily="2" charset="-78"/>
              </a:rPr>
              <a:t>дневного персонала; </a:t>
            </a:r>
            <a:endParaRPr lang="en-US" sz="1200" dirty="0">
              <a:solidFill>
                <a:srgbClr val="002060"/>
              </a:solidFill>
              <a:cs typeface="B Mitra" pitchFamily="2" charset="-78"/>
            </a:endParaRPr>
          </a:p>
          <a:p>
            <a:pPr marL="285750" indent="-285750" algn="just">
              <a:buFont typeface="Arial" pitchFamily="34" charset="0"/>
              <a:buChar char="•"/>
            </a:pPr>
            <a:r>
              <a:rPr lang="ru-RU" sz="1200" dirty="0">
                <a:solidFill>
                  <a:srgbClr val="002060"/>
                </a:solidFill>
                <a:cs typeface="B Mitra" pitchFamily="2" charset="-78"/>
              </a:rPr>
              <a:t>Уход за уязвимыми группами персонала, такими как беременные женщины, пациенты с острыми респираторными заболеваниями, больные раком, пациенты после трансплантации и т. </a:t>
            </a:r>
            <a:r>
              <a:rPr lang="ru-RU" sz="1200" dirty="0" smtClean="0">
                <a:solidFill>
                  <a:srgbClr val="002060"/>
                </a:solidFill>
                <a:cs typeface="B Mitra" pitchFamily="2" charset="-78"/>
              </a:rPr>
              <a:t>д;</a:t>
            </a:r>
            <a:endParaRPr lang="fa-IR" sz="1200" dirty="0">
              <a:solidFill>
                <a:srgbClr val="002060"/>
              </a:solidFill>
              <a:cs typeface="B Mitra" pitchFamily="2" charset="-78"/>
            </a:endParaRPr>
          </a:p>
          <a:p>
            <a:pPr marL="285750" indent="-285750" algn="just">
              <a:buFont typeface="Arial" pitchFamily="34" charset="0"/>
              <a:buChar char="•"/>
            </a:pPr>
            <a:r>
              <a:rPr lang="ru-RU" sz="1200" dirty="0">
                <a:solidFill>
                  <a:srgbClr val="002060"/>
                </a:solidFill>
                <a:cs typeface="B Mitra" pitchFamily="2" charset="-78"/>
              </a:rPr>
              <a:t>Надлежащая организация и сотрудничество с теми сотрудниками, которые страдают хроническими заболеваниями высокой степени риска, чтобы они могли выполнять свою профессиональную деятельность с помощью удаленной </a:t>
            </a:r>
            <a:r>
              <a:rPr lang="ru-RU" sz="1200" dirty="0" smtClean="0">
                <a:solidFill>
                  <a:srgbClr val="002060"/>
                </a:solidFill>
                <a:cs typeface="B Mitra" pitchFamily="2" charset="-78"/>
              </a:rPr>
              <a:t>работы.</a:t>
            </a:r>
            <a:endParaRPr lang="en-US" sz="1200" dirty="0">
              <a:solidFill>
                <a:srgbClr val="002060"/>
              </a:solidFill>
              <a:cs typeface="B Mitra" pitchFamily="2" charset="-78"/>
            </a:endParaRPr>
          </a:p>
          <a:p>
            <a:endParaRPr lang="en-US" sz="1200" dirty="0"/>
          </a:p>
          <a:p>
            <a:r>
              <a:rPr lang="en-US" sz="1200" b="1" dirty="0">
                <a:cs typeface="B Mitra" pitchFamily="2" charset="-78"/>
              </a:rPr>
              <a:t>Measures taken at the BNPP to prevent the spread of </a:t>
            </a:r>
            <a:r>
              <a:rPr lang="en-US" sz="1200" b="1" dirty="0" smtClean="0">
                <a:cs typeface="B Mitra" pitchFamily="2" charset="-78"/>
              </a:rPr>
              <a:t>COVID-19</a:t>
            </a:r>
            <a:r>
              <a:rPr lang="en-US" sz="1200" b="1" dirty="0">
                <a:cs typeface="B Mitra" pitchFamily="2" charset="-78"/>
              </a:rPr>
              <a:t> Pandemic</a:t>
            </a:r>
            <a:r>
              <a:rPr lang="en-US" sz="1200" b="1" dirty="0" smtClean="0">
                <a:cs typeface="B Mitra" pitchFamily="2" charset="-78"/>
              </a:rPr>
              <a:t> </a:t>
            </a:r>
            <a:endParaRPr lang="en-US" sz="1200" dirty="0">
              <a:cs typeface="B Mitra" pitchFamily="2" charset="-78"/>
            </a:endParaRPr>
          </a:p>
          <a:p>
            <a:pPr algn="just"/>
            <a:r>
              <a:rPr lang="ru-RU" sz="1200" dirty="0" smtClean="0"/>
              <a:t>- </a:t>
            </a:r>
            <a:r>
              <a:rPr lang="en-US" sz="1200" dirty="0" smtClean="0"/>
              <a:t>Obtaining</a:t>
            </a:r>
            <a:r>
              <a:rPr lang="en-US" sz="1200" dirty="0"/>
              <a:t>, translating and using International Atomic Energy Agency (IAEA</a:t>
            </a:r>
            <a:r>
              <a:rPr lang="en-US" sz="1200" dirty="0" smtClean="0"/>
              <a:t>)</a:t>
            </a:r>
            <a:r>
              <a:rPr lang="ru-RU" sz="1200" dirty="0" smtClean="0"/>
              <a:t> </a:t>
            </a:r>
            <a:r>
              <a:rPr lang="en-US" sz="1200" dirty="0" smtClean="0"/>
              <a:t>and WANO </a:t>
            </a:r>
            <a:r>
              <a:rPr lang="en-US" sz="1200" dirty="0"/>
              <a:t>documents on prevention and control of Covid - 19 </a:t>
            </a:r>
            <a:r>
              <a:rPr lang="en-US" sz="1200" dirty="0" smtClean="0"/>
              <a:t>Pandemic and</a:t>
            </a:r>
          </a:p>
          <a:p>
            <a:pPr algn="just"/>
            <a:r>
              <a:rPr lang="ru-RU" sz="1200" dirty="0" smtClean="0">
                <a:cs typeface="B Mitra" pitchFamily="2" charset="-78"/>
              </a:rPr>
              <a:t>- </a:t>
            </a:r>
            <a:r>
              <a:rPr lang="en-US" sz="1200" dirty="0" smtClean="0">
                <a:cs typeface="B Mitra" pitchFamily="2" charset="-78"/>
              </a:rPr>
              <a:t>Implementation </a:t>
            </a:r>
            <a:r>
              <a:rPr lang="en-US" sz="1200" dirty="0">
                <a:cs typeface="B Mitra" pitchFamily="2" charset="-78"/>
              </a:rPr>
              <a:t>of the national and provincial health instructions, mandates, and procedures and also utilizing international experiences received from WANO and IAEA through performing the activities described below: </a:t>
            </a:r>
          </a:p>
          <a:p>
            <a:pPr marL="285750" indent="-285750" algn="just">
              <a:buFont typeface="Arial" pitchFamily="34" charset="0"/>
              <a:buChar char="•"/>
            </a:pPr>
            <a:r>
              <a:rPr lang="en-US" sz="1200" dirty="0">
                <a:cs typeface="B Mitra" pitchFamily="2" charset="-78"/>
              </a:rPr>
              <a:t>Reducing the working hours of staff </a:t>
            </a:r>
          </a:p>
          <a:p>
            <a:pPr marL="285750" indent="-285750" algn="just">
              <a:buFont typeface="Arial" pitchFamily="34" charset="0"/>
              <a:buChar char="•"/>
            </a:pPr>
            <a:r>
              <a:rPr lang="en-US" sz="1200" dirty="0">
                <a:cs typeface="B Mitra" pitchFamily="2" charset="-78"/>
              </a:rPr>
              <a:t>Implementing the teleworking program of the daily workers </a:t>
            </a:r>
          </a:p>
          <a:p>
            <a:pPr marL="285750" indent="-285750" algn="just">
              <a:buFont typeface="Arial" pitchFamily="34" charset="0"/>
              <a:buChar char="•"/>
            </a:pPr>
            <a:r>
              <a:rPr lang="en-US" sz="1200" dirty="0">
                <a:cs typeface="B Mitra" pitchFamily="2" charset="-78"/>
              </a:rPr>
              <a:t>Taking care of vulnerable groups of staff such as pregnant women, patients with acute respiratory problems, cancer patients, transplant patients, etc. </a:t>
            </a:r>
          </a:p>
          <a:p>
            <a:pPr marL="285750" indent="-285750" algn="just">
              <a:buFont typeface="Arial" pitchFamily="34" charset="0"/>
              <a:buChar char="•"/>
            </a:pPr>
            <a:r>
              <a:rPr lang="en-US" sz="1200" dirty="0">
                <a:cs typeface="B Mitra" pitchFamily="2" charset="-78"/>
              </a:rPr>
              <a:t>Appropriately organizing the and cooperating with those staff who have highly risky chronic diseases so that they would be able to perform their occupational activities by teleworking;</a:t>
            </a:r>
          </a:p>
          <a:p>
            <a:pPr algn="just"/>
            <a:endParaRPr lang="en-US" sz="1400" dirty="0">
              <a:cs typeface="B Mitra" pitchFamily="2" charset="-7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11"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807151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755576" y="1268760"/>
            <a:ext cx="7408333" cy="4641379"/>
          </a:xfrm>
        </p:spPr>
        <p:txBody>
          <a:bodyPr>
            <a:normAutofit fontScale="85000" lnSpcReduction="20000"/>
          </a:bodyPr>
          <a:lstStyle/>
          <a:p>
            <a:pPr marL="0" indent="0" algn="just">
              <a:buNone/>
            </a:pPr>
            <a:endParaRPr lang="en-US" sz="1600" dirty="0">
              <a:cs typeface="B Mitra" pitchFamily="2" charset="-78"/>
            </a:endParaRPr>
          </a:p>
          <a:p>
            <a:pPr algn="just"/>
            <a:r>
              <a:rPr lang="ru-RU" sz="1600" dirty="0">
                <a:solidFill>
                  <a:srgbClr val="002060"/>
                </a:solidFill>
              </a:rPr>
              <a:t>Отмена обеда для </a:t>
            </a:r>
            <a:r>
              <a:rPr lang="ru-RU" sz="1600" dirty="0" smtClean="0">
                <a:solidFill>
                  <a:srgbClr val="002060"/>
                </a:solidFill>
              </a:rPr>
              <a:t>дневного персонала; </a:t>
            </a:r>
            <a:endParaRPr lang="en-US" sz="1600" dirty="0">
              <a:solidFill>
                <a:srgbClr val="002060"/>
              </a:solidFill>
            </a:endParaRPr>
          </a:p>
          <a:p>
            <a:pPr algn="just"/>
            <a:r>
              <a:rPr lang="ru-RU" sz="1600" dirty="0" smtClean="0">
                <a:solidFill>
                  <a:srgbClr val="002060"/>
                </a:solidFill>
              </a:rPr>
              <a:t>Санитарно-гигиеническое </a:t>
            </a:r>
            <a:r>
              <a:rPr lang="ru-RU" sz="1600" dirty="0">
                <a:solidFill>
                  <a:srgbClr val="002060"/>
                </a:solidFill>
              </a:rPr>
              <a:t>распределение обедов для сменного персонала в упаковках; </a:t>
            </a:r>
            <a:endParaRPr lang="en-US" sz="1600" dirty="0">
              <a:solidFill>
                <a:srgbClr val="002060"/>
              </a:solidFill>
            </a:endParaRPr>
          </a:p>
          <a:p>
            <a:pPr algn="just"/>
            <a:r>
              <a:rPr lang="ru-RU" sz="1600" dirty="0">
                <a:solidFill>
                  <a:srgbClr val="002060"/>
                </a:solidFill>
              </a:rPr>
              <a:t>Сведение к минимуму ненужного доступа персонала и движения к </a:t>
            </a:r>
            <a:r>
              <a:rPr lang="ru-RU" sz="1600" dirty="0" smtClean="0">
                <a:solidFill>
                  <a:srgbClr val="002060"/>
                </a:solidFill>
              </a:rPr>
              <a:t>Блочному пункту управления </a:t>
            </a:r>
            <a:r>
              <a:rPr lang="ru-RU" sz="1600" dirty="0">
                <a:solidFill>
                  <a:srgbClr val="002060"/>
                </a:solidFill>
              </a:rPr>
              <a:t>станции; </a:t>
            </a:r>
            <a:endParaRPr lang="en-US" sz="1600" dirty="0">
              <a:solidFill>
                <a:srgbClr val="002060"/>
              </a:solidFill>
            </a:endParaRPr>
          </a:p>
          <a:p>
            <a:pPr algn="just"/>
            <a:r>
              <a:rPr lang="ru-RU" sz="1600" dirty="0">
                <a:solidFill>
                  <a:srgbClr val="002060"/>
                </a:solidFill>
              </a:rPr>
              <a:t>Отмена всех ранее запланированных </a:t>
            </a:r>
            <a:r>
              <a:rPr lang="ru-RU" sz="1600" dirty="0" smtClean="0">
                <a:solidFill>
                  <a:srgbClr val="002060"/>
                </a:solidFill>
              </a:rPr>
              <a:t>и/или неактуальных </a:t>
            </a:r>
            <a:r>
              <a:rPr lang="ru-RU" sz="1600" dirty="0">
                <a:solidFill>
                  <a:srgbClr val="002060"/>
                </a:solidFill>
              </a:rPr>
              <a:t>публичных посещений и </a:t>
            </a:r>
            <a:r>
              <a:rPr lang="ru-RU" sz="1600" dirty="0" smtClean="0">
                <a:solidFill>
                  <a:srgbClr val="002060"/>
                </a:solidFill>
              </a:rPr>
              <a:t>собраний;</a:t>
            </a:r>
            <a:endParaRPr lang="fa-IR" sz="1600" dirty="0">
              <a:solidFill>
                <a:srgbClr val="002060"/>
              </a:solidFill>
            </a:endParaRPr>
          </a:p>
          <a:p>
            <a:pPr algn="just"/>
            <a:r>
              <a:rPr lang="ru-RU" sz="1600" dirty="0">
                <a:solidFill>
                  <a:srgbClr val="002060"/>
                </a:solidFill>
                <a:cs typeface="B Mitra" pitchFamily="2" charset="-78"/>
              </a:rPr>
              <a:t>Минимизация количества командировок персонала;</a:t>
            </a:r>
            <a:endParaRPr lang="fa-IR" sz="1600" dirty="0">
              <a:solidFill>
                <a:srgbClr val="002060"/>
              </a:solidFill>
              <a:cs typeface="B Mitra" pitchFamily="2" charset="-78"/>
            </a:endParaRPr>
          </a:p>
          <a:p>
            <a:pPr algn="just"/>
            <a:r>
              <a:rPr lang="ru-RU" sz="1600" dirty="0">
                <a:solidFill>
                  <a:srgbClr val="002060"/>
                </a:solidFill>
                <a:cs typeface="B Mitra" pitchFamily="2" charset="-78"/>
              </a:rPr>
              <a:t>Уведомление персонала БАЭС;</a:t>
            </a:r>
            <a:endParaRPr lang="fa-IR" sz="1600" dirty="0">
              <a:solidFill>
                <a:srgbClr val="002060"/>
              </a:solidFill>
              <a:cs typeface="B Mitra" pitchFamily="2" charset="-78"/>
            </a:endParaRPr>
          </a:p>
          <a:p>
            <a:pPr algn="just"/>
            <a:r>
              <a:rPr lang="ru-RU" sz="1600" dirty="0">
                <a:solidFill>
                  <a:srgbClr val="002060"/>
                </a:solidFill>
                <a:cs typeface="B Mitra" pitchFamily="2" charset="-78"/>
              </a:rPr>
              <a:t>Надлежащее распространение медицинских масок среди персонала;</a:t>
            </a:r>
            <a:endParaRPr lang="fa-IR" sz="1600" dirty="0">
              <a:solidFill>
                <a:srgbClr val="002060"/>
              </a:solidFill>
              <a:cs typeface="B Mitra" pitchFamily="2" charset="-78"/>
            </a:endParaRPr>
          </a:p>
          <a:p>
            <a:pPr algn="just"/>
            <a:r>
              <a:rPr lang="ru-RU" sz="1600" dirty="0">
                <a:solidFill>
                  <a:srgbClr val="002060"/>
                </a:solidFill>
                <a:cs typeface="B Mitra" pitchFamily="2" charset="-78"/>
              </a:rPr>
              <a:t>Установка на стене диспенсеров с дезинфицирующим </a:t>
            </a:r>
            <a:r>
              <a:rPr lang="ru-RU" sz="1600" dirty="0" smtClean="0">
                <a:solidFill>
                  <a:srgbClr val="002060"/>
                </a:solidFill>
                <a:cs typeface="B Mitra" pitchFamily="2" charset="-78"/>
              </a:rPr>
              <a:t>средством;</a:t>
            </a:r>
            <a:endParaRPr lang="en-US" sz="1600" dirty="0">
              <a:solidFill>
                <a:srgbClr val="002060"/>
              </a:solidFill>
              <a:cs typeface="B Mitra" pitchFamily="2" charset="-78"/>
            </a:endParaRPr>
          </a:p>
          <a:p>
            <a:pPr lvl="0" algn="just"/>
            <a:endParaRPr lang="en-US" sz="1600" dirty="0" smtClean="0">
              <a:cs typeface="B Mitra" pitchFamily="2" charset="-78"/>
            </a:endParaRPr>
          </a:p>
          <a:p>
            <a:pPr lvl="0" algn="just"/>
            <a:r>
              <a:rPr lang="en-US" sz="1600" dirty="0" smtClean="0">
                <a:cs typeface="B Mitra" pitchFamily="2" charset="-78"/>
              </a:rPr>
              <a:t>Canceling </a:t>
            </a:r>
            <a:r>
              <a:rPr lang="en-US" sz="1600" dirty="0">
                <a:cs typeface="B Mitra" pitchFamily="2" charset="-78"/>
              </a:rPr>
              <a:t>the lunch meal of the daily </a:t>
            </a:r>
            <a:r>
              <a:rPr lang="en-US" sz="1600" dirty="0" smtClean="0">
                <a:cs typeface="B Mitra" pitchFamily="2" charset="-78"/>
              </a:rPr>
              <a:t>workers and distributing </a:t>
            </a:r>
            <a:r>
              <a:rPr lang="en-US" sz="1600" dirty="0">
                <a:cs typeface="B Mitra" pitchFamily="2" charset="-78"/>
              </a:rPr>
              <a:t>the shift staff meals as packages in a sanitary manner;</a:t>
            </a:r>
          </a:p>
          <a:p>
            <a:pPr algn="just"/>
            <a:r>
              <a:rPr lang="en-US" sz="1600" dirty="0">
                <a:cs typeface="B Mitra" pitchFamily="2" charset="-78"/>
              </a:rPr>
              <a:t>Minimizing the unnecessary staff’s access and traffic to the Main Control Room of the Plant; </a:t>
            </a:r>
          </a:p>
          <a:p>
            <a:pPr algn="just"/>
            <a:r>
              <a:rPr lang="en-US" sz="1600" dirty="0">
                <a:cs typeface="B Mitra" pitchFamily="2" charset="-78"/>
              </a:rPr>
              <a:t>Canceling all previously planned and/or unnecessary public visits and </a:t>
            </a:r>
            <a:r>
              <a:rPr lang="en-US" sz="1600" dirty="0" smtClean="0">
                <a:cs typeface="B Mitra" pitchFamily="2" charset="-78"/>
              </a:rPr>
              <a:t>gatherings;</a:t>
            </a:r>
            <a:endParaRPr lang="fa-IR" sz="1600" dirty="0">
              <a:cs typeface="B Mitra" pitchFamily="2" charset="-78"/>
            </a:endParaRPr>
          </a:p>
          <a:p>
            <a:pPr algn="just">
              <a:lnSpc>
                <a:spcPct val="120000"/>
              </a:lnSpc>
            </a:pPr>
            <a:r>
              <a:rPr lang="en-US" sz="1600" dirty="0">
                <a:cs typeface="B Mitra" pitchFamily="2" charset="-78"/>
              </a:rPr>
              <a:t>Minimizing the number of missions of staff;</a:t>
            </a:r>
          </a:p>
          <a:p>
            <a:pPr algn="just"/>
            <a:r>
              <a:rPr lang="en-US" sz="1600" dirty="0">
                <a:cs typeface="B Mitra" pitchFamily="2" charset="-78"/>
              </a:rPr>
              <a:t>Notifying the staff of BNPP</a:t>
            </a:r>
            <a:r>
              <a:rPr lang="en-US" sz="1600" dirty="0" smtClean="0">
                <a:cs typeface="B Mitra" pitchFamily="2" charset="-78"/>
              </a:rPr>
              <a:t>; </a:t>
            </a:r>
            <a:endParaRPr lang="en-US" sz="1600" dirty="0">
              <a:cs typeface="B Mitra" pitchFamily="2" charset="-78"/>
            </a:endParaRPr>
          </a:p>
          <a:p>
            <a:pPr algn="just">
              <a:lnSpc>
                <a:spcPct val="120000"/>
              </a:lnSpc>
            </a:pPr>
            <a:r>
              <a:rPr lang="en-US" sz="1600" dirty="0">
                <a:cs typeface="B Mitra" pitchFamily="2" charset="-78"/>
              </a:rPr>
              <a:t>Distributing medical face masks amongst the staff appropriately;  </a:t>
            </a:r>
          </a:p>
          <a:p>
            <a:pPr algn="just">
              <a:lnSpc>
                <a:spcPct val="120000"/>
              </a:lnSpc>
            </a:pPr>
            <a:r>
              <a:rPr lang="en-US" sz="1600" dirty="0">
                <a:cs typeface="B Mitra" pitchFamily="2" charset="-78"/>
              </a:rPr>
              <a:t>Installing hand sanitizer solution dispensers on the wall;</a:t>
            </a:r>
            <a:endParaRPr lang="fa-IR" sz="1600" dirty="0">
              <a:cs typeface="B Mitra" pitchFamily="2" charset="-78"/>
            </a:endParaRPr>
          </a:p>
          <a:p>
            <a:pPr marL="0" indent="0" algn="just">
              <a:buNone/>
            </a:pPr>
            <a:endParaRPr lang="en-US" sz="1600" dirty="0">
              <a:solidFill>
                <a:srgbClr val="0070C0"/>
              </a:solidFill>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2" y="38565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10"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2324071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4-STA_7197.JPG"/>
          <p:cNvPicPr>
            <a:picLocks noChangeAspect="1" noChangeArrowheads="1"/>
          </p:cNvPicPr>
          <p:nvPr/>
        </p:nvPicPr>
        <p:blipFill>
          <a:blip r:embed="rId3" cstate="print"/>
          <a:srcRect/>
          <a:stretch>
            <a:fillRect/>
          </a:stretch>
        </p:blipFill>
        <p:spPr bwMode="auto">
          <a:xfrm>
            <a:off x="4758" y="0"/>
            <a:ext cx="9144000" cy="70437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251520" y="332656"/>
            <a:ext cx="8225847" cy="2677656"/>
          </a:xfrm>
          <a:prstGeom prst="rect">
            <a:avLst/>
          </a:prstGeom>
        </p:spPr>
        <p:txBody>
          <a:bodyPr wrap="square">
            <a:spAutoFit/>
          </a:bodyPr>
          <a:lstStyle/>
          <a:p>
            <a:pPr lvl="2" algn="ctr"/>
            <a:r>
              <a:rPr lang="ru-RU" sz="2800" b="1" dirty="0">
                <a:solidFill>
                  <a:srgbClr val="002060"/>
                </a:solidFill>
                <a:cs typeface="B Mitra" pitchFamily="2" charset="-78"/>
              </a:rPr>
              <a:t>Виртуальная встреча рабочей группы РКЦ ВАО АЭС </a:t>
            </a:r>
          </a:p>
          <a:p>
            <a:pPr lvl="2" algn="ctr"/>
            <a:r>
              <a:rPr lang="en-US" sz="2800" b="1" dirty="0">
                <a:solidFill>
                  <a:srgbClr val="002060"/>
                </a:solidFill>
                <a:cs typeface="B Mitra" pitchFamily="2" charset="-78"/>
              </a:rPr>
              <a:t>09</a:t>
            </a:r>
            <a:r>
              <a:rPr lang="ru-RU" sz="2800" b="1" dirty="0">
                <a:solidFill>
                  <a:srgbClr val="002060"/>
                </a:solidFill>
                <a:cs typeface="B Mitra" pitchFamily="2" charset="-78"/>
              </a:rPr>
              <a:t>-</a:t>
            </a:r>
            <a:r>
              <a:rPr lang="en-US" sz="2800" b="1" dirty="0">
                <a:solidFill>
                  <a:srgbClr val="002060"/>
                </a:solidFill>
                <a:cs typeface="B Mitra" pitchFamily="2" charset="-78"/>
              </a:rPr>
              <a:t>10</a:t>
            </a:r>
            <a:r>
              <a:rPr lang="ru-RU" sz="2800" b="1" dirty="0">
                <a:solidFill>
                  <a:srgbClr val="002060"/>
                </a:solidFill>
                <a:cs typeface="B Mitra" pitchFamily="2" charset="-78"/>
              </a:rPr>
              <a:t> </a:t>
            </a:r>
            <a:r>
              <a:rPr lang="ru-RU" sz="2800" b="1" dirty="0">
                <a:solidFill>
                  <a:srgbClr val="002060"/>
                </a:solidFill>
                <a:cs typeface="Times New Roman" pitchFamily="18" charset="0"/>
              </a:rPr>
              <a:t>Ноябрь </a:t>
            </a:r>
            <a:r>
              <a:rPr lang="ru-RU" sz="2800" b="1" dirty="0">
                <a:solidFill>
                  <a:srgbClr val="002060"/>
                </a:solidFill>
                <a:cs typeface="B Mitra" pitchFamily="2" charset="-78"/>
              </a:rPr>
              <a:t>2021г.</a:t>
            </a:r>
            <a:endParaRPr lang="fa-IR" sz="2800" b="1" dirty="0">
              <a:solidFill>
                <a:srgbClr val="002060"/>
              </a:solidFill>
              <a:cs typeface="B Mitra" pitchFamily="2" charset="-78"/>
            </a:endParaRPr>
          </a:p>
          <a:p>
            <a:pPr lvl="2" algn="ctr"/>
            <a:endParaRPr lang="en-US" altLang="hu-HU" sz="2800" b="1" dirty="0" smtClean="0">
              <a:cs typeface="B Mitra" pitchFamily="2" charset="-78"/>
            </a:endParaRPr>
          </a:p>
          <a:p>
            <a:pPr lvl="2" algn="ctr"/>
            <a:r>
              <a:rPr lang="en-US" altLang="hu-HU" sz="2800" b="1" dirty="0" smtClean="0">
                <a:cs typeface="B Mitra" pitchFamily="2" charset="-78"/>
              </a:rPr>
              <a:t>WANO-MC </a:t>
            </a:r>
            <a:r>
              <a:rPr lang="hu-HU" altLang="hu-HU" sz="2800" b="1" dirty="0">
                <a:cs typeface="B Mitra" pitchFamily="2" charset="-78"/>
              </a:rPr>
              <a:t>RCC</a:t>
            </a:r>
            <a:r>
              <a:rPr lang="en-US" altLang="hu-HU" sz="2800" b="1" dirty="0">
                <a:cs typeface="B Mitra" pitchFamily="2" charset="-78"/>
              </a:rPr>
              <a:t> WG </a:t>
            </a:r>
            <a:r>
              <a:rPr lang="ru-RU" altLang="hu-HU" sz="2800" b="1" dirty="0">
                <a:cs typeface="B Mitra" pitchFamily="2" charset="-78"/>
              </a:rPr>
              <a:t> </a:t>
            </a:r>
            <a:r>
              <a:rPr lang="en-US" altLang="hu-HU" sz="2800" b="1" dirty="0">
                <a:cs typeface="B Mitra" pitchFamily="2" charset="-78"/>
              </a:rPr>
              <a:t>Virtual </a:t>
            </a:r>
            <a:r>
              <a:rPr lang="hu-HU" altLang="hu-HU" sz="2800" b="1" dirty="0">
                <a:cs typeface="B Mitra" pitchFamily="2" charset="-78"/>
              </a:rPr>
              <a:t>MEETING</a:t>
            </a:r>
            <a:endParaRPr lang="en-US" altLang="hu-HU" sz="2800" b="1" dirty="0">
              <a:cs typeface="B Mitra" pitchFamily="2" charset="-78"/>
            </a:endParaRPr>
          </a:p>
          <a:p>
            <a:pPr lvl="2" algn="ctr"/>
            <a:r>
              <a:rPr lang="en-US" altLang="hu-HU" sz="2800" b="1" dirty="0">
                <a:cs typeface="B Mitra" pitchFamily="2" charset="-78"/>
              </a:rPr>
              <a:t>09-10 </a:t>
            </a:r>
            <a:r>
              <a:rPr lang="en-US" sz="2800" b="1" dirty="0">
                <a:cs typeface="B Mitra" pitchFamily="2" charset="-78"/>
              </a:rPr>
              <a:t>November </a:t>
            </a:r>
            <a:r>
              <a:rPr lang="en-US" altLang="hu-HU" sz="2800" b="1" dirty="0" smtClean="0">
                <a:cs typeface="B Mitra" pitchFamily="2" charset="-78"/>
              </a:rPr>
              <a:t>2021</a:t>
            </a:r>
            <a:endParaRPr lang="fa-IR" altLang="hu-HU" sz="2800" b="1" dirty="0">
              <a:cs typeface="B Mitra" pitchFamily="2" charset="-78"/>
            </a:endParaRPr>
          </a:p>
        </p:txBody>
      </p:sp>
      <p:sp>
        <p:nvSpPr>
          <p:cNvPr id="2" name="Rectangle 1"/>
          <p:cNvSpPr/>
          <p:nvPr/>
        </p:nvSpPr>
        <p:spPr>
          <a:xfrm>
            <a:off x="2055953" y="5229200"/>
            <a:ext cx="4616979" cy="1477328"/>
          </a:xfrm>
          <a:prstGeom prst="rect">
            <a:avLst/>
          </a:prstGeom>
        </p:spPr>
        <p:txBody>
          <a:bodyPr wrap="square">
            <a:spAutoFit/>
          </a:bodyPr>
          <a:lstStyle/>
          <a:p>
            <a:pPr algn="ctr"/>
            <a:r>
              <a:rPr lang="ru-RU" b="1" dirty="0">
                <a:solidFill>
                  <a:schemeClr val="bg1"/>
                </a:solidFill>
              </a:rPr>
              <a:t>Мохаммад</a:t>
            </a:r>
            <a:r>
              <a:rPr lang="en-US" b="1" dirty="0">
                <a:solidFill>
                  <a:schemeClr val="bg1"/>
                </a:solidFill>
              </a:rPr>
              <a:t> </a:t>
            </a:r>
            <a:r>
              <a:rPr lang="ru-RU" b="1" dirty="0">
                <a:solidFill>
                  <a:schemeClr val="bg1"/>
                </a:solidFill>
              </a:rPr>
              <a:t>Хади Джафари</a:t>
            </a:r>
            <a:endParaRPr lang="en-US" b="1" dirty="0">
              <a:solidFill>
                <a:schemeClr val="bg1"/>
              </a:solidFill>
            </a:endParaRPr>
          </a:p>
          <a:p>
            <a:pPr algn="ctr"/>
            <a:r>
              <a:rPr lang="ru-RU" b="1" dirty="0">
                <a:solidFill>
                  <a:schemeClr val="bg1"/>
                </a:solidFill>
              </a:rPr>
              <a:t>Руководитель </a:t>
            </a:r>
            <a:r>
              <a:rPr lang="ru-RU" b="1" dirty="0" smtClean="0">
                <a:solidFill>
                  <a:schemeClr val="bg1"/>
                </a:solidFill>
              </a:rPr>
              <a:t>Аварийного </a:t>
            </a:r>
            <a:r>
              <a:rPr lang="ru-RU" b="1" dirty="0">
                <a:solidFill>
                  <a:schemeClr val="bg1"/>
                </a:solidFill>
              </a:rPr>
              <a:t>Планирования</a:t>
            </a:r>
            <a:endParaRPr lang="en-US" b="1" dirty="0">
              <a:solidFill>
                <a:schemeClr val="bg1"/>
              </a:solidFill>
            </a:endParaRPr>
          </a:p>
          <a:p>
            <a:pPr algn="ctr"/>
            <a:endParaRPr lang="en-US" b="1" dirty="0" smtClean="0">
              <a:solidFill>
                <a:schemeClr val="bg1"/>
              </a:solidFill>
            </a:endParaRPr>
          </a:p>
          <a:p>
            <a:pPr algn="ctr"/>
            <a:r>
              <a:rPr lang="en-US" b="1" dirty="0" smtClean="0">
                <a:solidFill>
                  <a:schemeClr val="bg1"/>
                </a:solidFill>
              </a:rPr>
              <a:t>Mohammad</a:t>
            </a:r>
            <a:r>
              <a:rPr lang="ru-RU" b="1" dirty="0" smtClean="0">
                <a:solidFill>
                  <a:schemeClr val="bg1"/>
                </a:solidFill>
              </a:rPr>
              <a:t> </a:t>
            </a:r>
            <a:r>
              <a:rPr lang="en-US" b="1" dirty="0" smtClean="0">
                <a:solidFill>
                  <a:schemeClr val="bg1"/>
                </a:solidFill>
              </a:rPr>
              <a:t>Hadi Jafari</a:t>
            </a:r>
          </a:p>
          <a:p>
            <a:pPr algn="ctr"/>
            <a:r>
              <a:rPr lang="en-US" b="1" dirty="0" smtClean="0">
                <a:solidFill>
                  <a:schemeClr val="bg1"/>
                </a:solidFill>
              </a:rPr>
              <a:t>Manager of Emergency Planning</a:t>
            </a:r>
            <a:endParaRPr lang="ru-RU" b="1" dirty="0" smtClean="0">
              <a:solidFill>
                <a:schemeClr val="bg1"/>
              </a:solidFill>
            </a:endParaRPr>
          </a:p>
        </p:txBody>
      </p:sp>
    </p:spTree>
    <p:extLst>
      <p:ext uri="{BB962C8B-B14F-4D97-AF65-F5344CB8AC3E}">
        <p14:creationId xmlns:p14="http://schemas.microsoft.com/office/powerpoint/2010/main" val="324655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27584" y="1124744"/>
            <a:ext cx="7408333" cy="4392488"/>
          </a:xfrm>
        </p:spPr>
        <p:txBody>
          <a:bodyPr>
            <a:noAutofit/>
          </a:bodyPr>
          <a:lstStyle/>
          <a:p>
            <a:pPr algn="just"/>
            <a:r>
              <a:rPr lang="ru-RU" sz="1400" dirty="0">
                <a:solidFill>
                  <a:srgbClr val="002060"/>
                </a:solidFill>
                <a:cs typeface="B Mitra" pitchFamily="2" charset="-78"/>
              </a:rPr>
              <a:t>Сведение к минимуму количества личных взаимодействий; </a:t>
            </a:r>
            <a:endParaRPr lang="en-US" sz="1400" dirty="0">
              <a:solidFill>
                <a:srgbClr val="002060"/>
              </a:solidFill>
              <a:cs typeface="B Mitra" pitchFamily="2" charset="-78"/>
            </a:endParaRPr>
          </a:p>
          <a:p>
            <a:pPr algn="just"/>
            <a:r>
              <a:rPr lang="ru-RU" sz="1400" dirty="0">
                <a:solidFill>
                  <a:srgbClr val="002060"/>
                </a:solidFill>
                <a:cs typeface="B Mitra" pitchFamily="2" charset="-78"/>
              </a:rPr>
              <a:t>Подготовка и оснащение одной машины скорой помощи поликлиники станции для перевозки идентифицированных пациентов с подозрением на заболевание в медицинские центры города Бушер; </a:t>
            </a:r>
            <a:endParaRPr lang="en-US" sz="1400" dirty="0">
              <a:solidFill>
                <a:srgbClr val="002060"/>
              </a:solidFill>
              <a:cs typeface="B Mitra" pitchFamily="2" charset="-78"/>
            </a:endParaRPr>
          </a:p>
          <a:p>
            <a:pPr algn="just"/>
            <a:r>
              <a:rPr lang="ru-RU" sz="1400" dirty="0">
                <a:solidFill>
                  <a:srgbClr val="002060"/>
                </a:solidFill>
                <a:cs typeface="B Mitra" pitchFamily="2" charset="-78"/>
              </a:rPr>
              <a:t>обеспечение личного обучения обслуживающего персонала, чтобы ознакомить их с личными рекомендациями и требованиями общественного здравоохранения и требованиями, связанными с COVID-19, и соблюдать их;</a:t>
            </a:r>
            <a:endParaRPr lang="fa-IR" sz="1400" dirty="0">
              <a:solidFill>
                <a:srgbClr val="002060"/>
              </a:solidFill>
              <a:cs typeface="B Mitra" pitchFamily="2" charset="-78"/>
            </a:endParaRPr>
          </a:p>
          <a:p>
            <a:pPr algn="just"/>
            <a:r>
              <a:rPr lang="ru-RU" sz="1400" dirty="0">
                <a:solidFill>
                  <a:srgbClr val="002060"/>
                </a:solidFill>
                <a:cs typeface="B Mitra" pitchFamily="2" charset="-78"/>
              </a:rPr>
              <a:t>Дезинфекция всех рабочих поверхностей;</a:t>
            </a:r>
            <a:endParaRPr lang="fa-IR" sz="1400" dirty="0">
              <a:solidFill>
                <a:srgbClr val="002060"/>
              </a:solidFill>
              <a:cs typeface="B Mitra" pitchFamily="2" charset="-78"/>
            </a:endParaRPr>
          </a:p>
          <a:p>
            <a:pPr algn="just"/>
            <a:r>
              <a:rPr lang="ru-RU" sz="1400" dirty="0">
                <a:solidFill>
                  <a:srgbClr val="002060"/>
                </a:solidFill>
                <a:cs typeface="B Mitra" pitchFamily="2" charset="-78"/>
              </a:rPr>
              <a:t>Установка специального поддона для дезинфекции подошвы обуви на площадке</a:t>
            </a:r>
            <a:r>
              <a:rPr lang="en-US" sz="1400" dirty="0">
                <a:solidFill>
                  <a:srgbClr val="002060"/>
                </a:solidFill>
                <a:cs typeface="B Mitra" pitchFamily="2" charset="-78"/>
              </a:rPr>
              <a:t>;</a:t>
            </a:r>
            <a:endParaRPr lang="ru-RU" sz="1400" dirty="0">
              <a:solidFill>
                <a:srgbClr val="002060"/>
              </a:solidFill>
              <a:cs typeface="B Mitra" pitchFamily="2" charset="-78"/>
            </a:endParaRPr>
          </a:p>
          <a:p>
            <a:pPr algn="just">
              <a:lnSpc>
                <a:spcPct val="120000"/>
              </a:lnSpc>
            </a:pPr>
            <a:endParaRPr lang="en-US" sz="1400" dirty="0" smtClean="0">
              <a:cs typeface="B Mitra" pitchFamily="2" charset="-78"/>
            </a:endParaRPr>
          </a:p>
          <a:p>
            <a:pPr algn="just">
              <a:lnSpc>
                <a:spcPct val="120000"/>
              </a:lnSpc>
            </a:pPr>
            <a:r>
              <a:rPr lang="en-US" sz="1400" dirty="0" smtClean="0">
                <a:cs typeface="B Mitra" pitchFamily="2" charset="-78"/>
              </a:rPr>
              <a:t>Minimizing the number of in-person interactions; </a:t>
            </a:r>
          </a:p>
          <a:p>
            <a:pPr algn="just">
              <a:lnSpc>
                <a:spcPct val="120000"/>
              </a:lnSpc>
            </a:pPr>
            <a:r>
              <a:rPr lang="en-US" sz="1400" dirty="0" smtClean="0">
                <a:cs typeface="B Mitra" pitchFamily="2" charset="-78"/>
              </a:rPr>
              <a:t>Preparing and equipping one ambulance of Plant clinic for transporting identified patients suspected to have the disease Bushehr City medical centers; </a:t>
            </a:r>
          </a:p>
          <a:p>
            <a:pPr algn="just"/>
            <a:r>
              <a:rPr lang="en-US" sz="1400" dirty="0" smtClean="0">
                <a:cs typeface="B Mitra" pitchFamily="2" charset="-78"/>
              </a:rPr>
              <a:t>providing in-person training of service workers to make them familiar with personal and public health recommendations and requirements related to COVID-19 and to observe them;</a:t>
            </a:r>
            <a:endParaRPr lang="fa-IR" sz="1400" dirty="0" smtClean="0">
              <a:cs typeface="B Mitra" pitchFamily="2" charset="-78"/>
            </a:endParaRPr>
          </a:p>
          <a:p>
            <a:pPr algn="just">
              <a:lnSpc>
                <a:spcPct val="120000"/>
              </a:lnSpc>
            </a:pPr>
            <a:r>
              <a:rPr lang="en-US" sz="1400" dirty="0" smtClean="0"/>
              <a:t>Disinfecting all working surfaces;</a:t>
            </a:r>
            <a:endParaRPr lang="fa-IR" sz="1400" dirty="0" smtClean="0"/>
          </a:p>
          <a:p>
            <a:pPr algn="just">
              <a:lnSpc>
                <a:spcPct val="120000"/>
              </a:lnSpc>
            </a:pPr>
            <a:r>
              <a:rPr lang="en-US" sz="1400" dirty="0" smtClean="0"/>
              <a:t>Installing the special tray for disinfecting the bottom of shoes at the plant;</a:t>
            </a:r>
            <a:endParaRPr lang="en-US" sz="1400" dirty="0" smtClean="0">
              <a:cs typeface="B Mitra" pitchFamily="2" charset="-78"/>
            </a:endParaRPr>
          </a:p>
          <a:p>
            <a:pPr algn="just"/>
            <a:endParaRPr lang="fa-IR" sz="1400" dirty="0" smtClean="0">
              <a:solidFill>
                <a:srgbClr val="0070C0"/>
              </a:solidFill>
              <a:cs typeface="B Mitra" pitchFamily="2" charset="-78"/>
            </a:endParaRPr>
          </a:p>
          <a:p>
            <a:pPr algn="just"/>
            <a:endParaRPr lang="en-US" sz="1500" dirty="0" smtClean="0">
              <a:solidFill>
                <a:srgbClr val="0070C0"/>
              </a:solidFill>
              <a:cs typeface="B Mitra" pitchFamily="2" charset="-78"/>
            </a:endParaRPr>
          </a:p>
          <a:p>
            <a:pPr algn="just"/>
            <a:endParaRPr lang="fa-IR" sz="1500" dirty="0" smtClean="0">
              <a:solidFill>
                <a:srgbClr val="0070C0"/>
              </a:solidFill>
              <a:cs typeface="B Mitra" pitchFamily="2" charset="-78"/>
            </a:endParaRPr>
          </a:p>
          <a:p>
            <a:pPr algn="just"/>
            <a:endParaRPr lang="en-US" sz="1500" dirty="0">
              <a:solidFill>
                <a:srgbClr val="0070C0"/>
              </a:solidFill>
              <a:cs typeface="B Mitra" pitchFamily="2" charset="-7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 y="38565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11"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2537651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27584" y="1484784"/>
            <a:ext cx="7408333" cy="4680520"/>
          </a:xfrm>
        </p:spPr>
        <p:txBody>
          <a:bodyPr>
            <a:noAutofit/>
          </a:bodyPr>
          <a:lstStyle/>
          <a:p>
            <a:pPr algn="just"/>
            <a:r>
              <a:rPr lang="en-US" sz="1600" dirty="0" smtClean="0"/>
              <a:t> </a:t>
            </a:r>
            <a:r>
              <a:rPr lang="ru-RU" sz="1600" dirty="0">
                <a:solidFill>
                  <a:srgbClr val="002060"/>
                </a:solidFill>
                <a:cs typeface="B Mitra" pitchFamily="2" charset="-78"/>
              </a:rPr>
              <a:t>Мониторинг состояния здоровья сменного персонала перед началом смены (особенно персонала </a:t>
            </a:r>
            <a:r>
              <a:rPr lang="ru-RU" sz="1600" dirty="0" smtClean="0">
                <a:solidFill>
                  <a:srgbClr val="002060"/>
                </a:solidFill>
                <a:cs typeface="B Mitra" pitchFamily="2" charset="-78"/>
              </a:rPr>
              <a:t>Блочного пункта управления) </a:t>
            </a:r>
            <a:r>
              <a:rPr lang="ru-RU" sz="1600" dirty="0">
                <a:solidFill>
                  <a:srgbClr val="002060"/>
                </a:solidFill>
                <a:cs typeface="B Mitra" pitchFamily="2" charset="-78"/>
              </a:rPr>
              <a:t>в центре скорой помощи, расположенном на объекте, путем измерения температуры и насыщения крови кислородом персонала;</a:t>
            </a:r>
            <a:endParaRPr lang="en-US" sz="1600" dirty="0">
              <a:solidFill>
                <a:srgbClr val="002060"/>
              </a:solidFill>
              <a:cs typeface="B Mitra" pitchFamily="2" charset="-78"/>
            </a:endParaRPr>
          </a:p>
          <a:p>
            <a:pPr algn="just"/>
            <a:r>
              <a:rPr lang="ru-RU" sz="1600" dirty="0">
                <a:solidFill>
                  <a:srgbClr val="002060"/>
                </a:solidFill>
                <a:cs typeface="B Mitra" pitchFamily="2" charset="-78"/>
              </a:rPr>
              <a:t>Проведение клинических и лабораторных обследований в клинике станции для выявленных людей с подозрением на заболевание или людей с подозрительными симптомами;</a:t>
            </a:r>
            <a:endParaRPr lang="en-US" sz="1600" dirty="0">
              <a:solidFill>
                <a:srgbClr val="002060"/>
              </a:solidFill>
              <a:cs typeface="B Mitra" pitchFamily="2" charset="-78"/>
            </a:endParaRPr>
          </a:p>
          <a:p>
            <a:pPr algn="just"/>
            <a:r>
              <a:rPr lang="ru-RU" sz="1600" dirty="0">
                <a:solidFill>
                  <a:srgbClr val="002060"/>
                </a:solidFill>
                <a:cs typeface="B Mitra" pitchFamily="2" charset="-78"/>
              </a:rPr>
              <a:t>Осуществление социального дистанцирования </a:t>
            </a:r>
            <a:r>
              <a:rPr lang="ru-RU" sz="1600" dirty="0" smtClean="0">
                <a:solidFill>
                  <a:srgbClr val="002060"/>
                </a:solidFill>
                <a:cs typeface="B Mitra" pitchFamily="2" charset="-78"/>
              </a:rPr>
              <a:t>при входе на площадку и на выходе с площадки;</a:t>
            </a:r>
            <a:endParaRPr lang="fa-IR" sz="1600" dirty="0">
              <a:solidFill>
                <a:srgbClr val="002060"/>
              </a:solidFill>
              <a:cs typeface="B Mitra" pitchFamily="2" charset="-78"/>
            </a:endParaRPr>
          </a:p>
          <a:p>
            <a:pPr algn="just">
              <a:lnSpc>
                <a:spcPct val="120000"/>
              </a:lnSpc>
            </a:pPr>
            <a:endParaRPr lang="en-US" sz="1600" dirty="0" smtClean="0"/>
          </a:p>
          <a:p>
            <a:pPr algn="just">
              <a:lnSpc>
                <a:spcPct val="120000"/>
              </a:lnSpc>
            </a:pPr>
            <a:r>
              <a:rPr lang="en-US" sz="1600" dirty="0" smtClean="0">
                <a:cs typeface="B Mitra" pitchFamily="2" charset="-78"/>
              </a:rPr>
              <a:t>Monitoring </a:t>
            </a:r>
            <a:r>
              <a:rPr lang="en-US" sz="1600" dirty="0">
                <a:cs typeface="B Mitra" pitchFamily="2" charset="-78"/>
              </a:rPr>
              <a:t>the health of shift staff before the start of the shift (especially for Main Control Room staff) in EMS center located at the site through measuring the temperature and blood oxygen saturation of the staff; </a:t>
            </a:r>
          </a:p>
          <a:p>
            <a:pPr algn="just">
              <a:lnSpc>
                <a:spcPct val="120000"/>
              </a:lnSpc>
            </a:pPr>
            <a:r>
              <a:rPr lang="en-US" sz="1600" dirty="0">
                <a:cs typeface="B Mitra" pitchFamily="2" charset="-78"/>
              </a:rPr>
              <a:t>Performing clinical and laboratory examinations in the Plant clinic for the identified people suspected to have the disease or people with suspicious symptoms;</a:t>
            </a:r>
          </a:p>
          <a:p>
            <a:pPr algn="just">
              <a:lnSpc>
                <a:spcPct val="120000"/>
              </a:lnSpc>
            </a:pPr>
            <a:r>
              <a:rPr lang="en-US" sz="1600" dirty="0">
                <a:cs typeface="B Mitra" pitchFamily="2" charset="-78"/>
              </a:rPr>
              <a:t>Implementing social distancing in the entrances and exits of the Plant and Site; </a:t>
            </a:r>
          </a:p>
          <a:p>
            <a:pPr algn="just"/>
            <a:endParaRPr lang="en-US" sz="1600" dirty="0">
              <a:solidFill>
                <a:srgbClr val="0070C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4"/>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
        <p:nvSpPr>
          <p:cNvPr id="9"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374349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11561" y="1628800"/>
            <a:ext cx="7668840" cy="4497363"/>
          </a:xfrm>
        </p:spPr>
        <p:txBody>
          <a:bodyPr>
            <a:normAutofit fontScale="85000" lnSpcReduction="20000"/>
          </a:bodyPr>
          <a:lstStyle/>
          <a:p>
            <a:pPr algn="just"/>
            <a:r>
              <a:rPr lang="ru-RU" sz="1600" dirty="0">
                <a:solidFill>
                  <a:srgbClr val="002060"/>
                </a:solidFill>
              </a:rPr>
              <a:t>Установка станции наблюдения за состоянием здоровья на входе на </a:t>
            </a:r>
            <a:r>
              <a:rPr lang="ru-RU" sz="1600" dirty="0" smtClean="0">
                <a:solidFill>
                  <a:srgbClr val="002060"/>
                </a:solidFill>
              </a:rPr>
              <a:t>площадку</a:t>
            </a:r>
            <a:r>
              <a:rPr lang="en-US" sz="1600" dirty="0" smtClean="0">
                <a:solidFill>
                  <a:srgbClr val="002060"/>
                </a:solidFill>
              </a:rPr>
              <a:t>;</a:t>
            </a:r>
            <a:endParaRPr lang="fa-IR" sz="1600" dirty="0">
              <a:solidFill>
                <a:srgbClr val="002060"/>
              </a:solidFill>
            </a:endParaRPr>
          </a:p>
          <a:p>
            <a:pPr algn="just"/>
            <a:r>
              <a:rPr lang="ru-RU" sz="1600" dirty="0">
                <a:solidFill>
                  <a:srgbClr val="002060"/>
                </a:solidFill>
                <a:cs typeface="B Mitra" pitchFamily="2" charset="-78"/>
              </a:rPr>
              <a:t>Установка пластиковой крышки на кнопки лифтов и банкоматов для облегчения их дезинфекции;</a:t>
            </a:r>
            <a:endParaRPr lang="fa-IR" sz="1600" dirty="0">
              <a:solidFill>
                <a:srgbClr val="002060"/>
              </a:solidFill>
            </a:endParaRPr>
          </a:p>
          <a:p>
            <a:pPr algn="just"/>
            <a:r>
              <a:rPr lang="ru-RU" sz="1600" dirty="0">
                <a:solidFill>
                  <a:srgbClr val="002060"/>
                </a:solidFill>
              </a:rPr>
              <a:t>Наблюдение за состоянием людей, подозреваемых в заболевании, получающих помощь на дому по рекомендации врача или лиц, направленных или отправленных в медицинские центры Бушера;</a:t>
            </a:r>
            <a:endParaRPr lang="en-US" sz="1600" dirty="0">
              <a:solidFill>
                <a:srgbClr val="002060"/>
              </a:solidFill>
            </a:endParaRPr>
          </a:p>
          <a:p>
            <a:pPr algn="just"/>
            <a:r>
              <a:rPr lang="ru-RU" sz="1600" dirty="0">
                <a:solidFill>
                  <a:srgbClr val="002060"/>
                </a:solidFill>
              </a:rPr>
              <a:t>Принятие соответствующих профилактических мер по проверке персонала подрядных организаций по ТО и ремонту станции;</a:t>
            </a:r>
            <a:endParaRPr lang="fa-IR" sz="1600" dirty="0">
              <a:solidFill>
                <a:srgbClr val="002060"/>
              </a:solidFill>
            </a:endParaRPr>
          </a:p>
          <a:p>
            <a:pPr algn="just"/>
            <a:r>
              <a:rPr lang="ru-RU" sz="1600" dirty="0">
                <a:solidFill>
                  <a:srgbClr val="002060"/>
                </a:solidFill>
              </a:rPr>
              <a:t>Полное внедрение процесса возвращения к работе </a:t>
            </a:r>
            <a:r>
              <a:rPr lang="ru-RU" sz="1600" dirty="0" smtClean="0">
                <a:solidFill>
                  <a:srgbClr val="002060"/>
                </a:solidFill>
              </a:rPr>
              <a:t>персонала;</a:t>
            </a:r>
            <a:endParaRPr lang="fa-IR" sz="1600" dirty="0">
              <a:solidFill>
                <a:srgbClr val="002060"/>
              </a:solidFill>
            </a:endParaRPr>
          </a:p>
          <a:p>
            <a:pPr algn="just"/>
            <a:r>
              <a:rPr lang="ru-RU" sz="1600" dirty="0">
                <a:solidFill>
                  <a:srgbClr val="002060"/>
                </a:solidFill>
              </a:rPr>
              <a:t>Вакцинация всех сотрудников станции и подрядчиков, работающих на Бушерской электростанции.</a:t>
            </a:r>
            <a:endParaRPr lang="fa-IR" sz="1600" dirty="0">
              <a:solidFill>
                <a:srgbClr val="002060"/>
              </a:solidFill>
            </a:endParaRPr>
          </a:p>
          <a:p>
            <a:pPr algn="just">
              <a:lnSpc>
                <a:spcPct val="120000"/>
              </a:lnSpc>
            </a:pPr>
            <a:endParaRPr lang="en-US" sz="1600" dirty="0" smtClean="0"/>
          </a:p>
          <a:p>
            <a:pPr algn="just">
              <a:lnSpc>
                <a:spcPct val="120000"/>
              </a:lnSpc>
            </a:pPr>
            <a:r>
              <a:rPr lang="en-US" sz="1600" dirty="0" smtClean="0"/>
              <a:t>Setting </a:t>
            </a:r>
            <a:r>
              <a:rPr lang="en-US" sz="1600" dirty="0"/>
              <a:t>up health monitoring station in the entrance of plant ;</a:t>
            </a:r>
          </a:p>
          <a:p>
            <a:pPr algn="just"/>
            <a:r>
              <a:rPr lang="en-US" sz="1600" dirty="0" smtClean="0">
                <a:cs typeface="B Mitra" pitchFamily="2" charset="-78"/>
              </a:rPr>
              <a:t>Installing </a:t>
            </a:r>
            <a:r>
              <a:rPr lang="en-US" sz="1600" dirty="0">
                <a:cs typeface="B Mitra" pitchFamily="2" charset="-78"/>
              </a:rPr>
              <a:t>plastic cover on elevators buttons and ATM buttons in order to facilitate their disinfection;  </a:t>
            </a:r>
            <a:endParaRPr lang="fa-IR" sz="1600" dirty="0" smtClean="0">
              <a:cs typeface="B Mitra" pitchFamily="2" charset="-78"/>
            </a:endParaRPr>
          </a:p>
          <a:p>
            <a:pPr algn="just"/>
            <a:r>
              <a:rPr lang="en-US" sz="1600" dirty="0" smtClean="0">
                <a:cs typeface="B Mitra" pitchFamily="2" charset="-78"/>
              </a:rPr>
              <a:t>Following </a:t>
            </a:r>
            <a:r>
              <a:rPr lang="en-US" sz="1600" dirty="0">
                <a:cs typeface="B Mitra" pitchFamily="2" charset="-78"/>
              </a:rPr>
              <a:t>up on the conditions of the people suspected to have the disease, receiving home care on physician’s recommendation or those referred or dispatched to </a:t>
            </a:r>
            <a:r>
              <a:rPr lang="en-US" sz="1600" dirty="0" smtClean="0">
                <a:cs typeface="B Mitra" pitchFamily="2" charset="-78"/>
              </a:rPr>
              <a:t>Bushehr medical </a:t>
            </a:r>
            <a:r>
              <a:rPr lang="en-US" sz="1600" dirty="0">
                <a:cs typeface="B Mitra" pitchFamily="2" charset="-78"/>
              </a:rPr>
              <a:t>centers;   </a:t>
            </a:r>
          </a:p>
          <a:p>
            <a:pPr algn="just"/>
            <a:r>
              <a:rPr lang="en-US" sz="1600" dirty="0">
                <a:cs typeface="B Mitra" pitchFamily="2" charset="-78"/>
              </a:rPr>
              <a:t>Taking appropriate preventive measures in order to screen the maintenance and repair contractor’s staff of the Plant; </a:t>
            </a:r>
          </a:p>
          <a:p>
            <a:pPr algn="just"/>
            <a:r>
              <a:rPr lang="en-US" sz="1600" dirty="0">
                <a:cs typeface="B Mitra" pitchFamily="2" charset="-78"/>
              </a:rPr>
              <a:t>Fully implementing the return-to-work process of staff already infected;</a:t>
            </a:r>
            <a:endParaRPr lang="fa-IR" sz="1600" dirty="0">
              <a:cs typeface="B Mitra" pitchFamily="2" charset="-78"/>
            </a:endParaRPr>
          </a:p>
          <a:p>
            <a:pPr algn="just"/>
            <a:r>
              <a:rPr lang="en-US" sz="1600" dirty="0">
                <a:cs typeface="B Mitra" pitchFamily="2" charset="-78"/>
              </a:rPr>
              <a:t>Vaccination of all Plant’s employees and contractors working in the Bushehr power Plant</a:t>
            </a:r>
            <a:r>
              <a:rPr lang="fa-IR" sz="1600" dirty="0">
                <a:cs typeface="B Mitra" pitchFamily="2" charset="-78"/>
              </a:rPr>
              <a:t>.</a:t>
            </a:r>
            <a:endParaRPr lang="en-US" sz="1600" dirty="0">
              <a:cs typeface="B Mitra" pitchFamily="2" charset="-78"/>
            </a:endParaRPr>
          </a:p>
          <a:p>
            <a:pPr marL="0" indent="0" algn="just">
              <a:buNone/>
            </a:pPr>
            <a:endParaRPr lang="en-US" sz="1600" dirty="0">
              <a:cs typeface="B Mitra" pitchFamily="2" charset="-78"/>
            </a:endParaRPr>
          </a:p>
          <a:p>
            <a:pPr algn="just"/>
            <a:endParaRPr lang="fa-IR" sz="1600" dirty="0" smtClean="0">
              <a:solidFill>
                <a:srgbClr val="0070C0"/>
              </a:solidFill>
            </a:endParaRPr>
          </a:p>
          <a:p>
            <a:pPr algn="just"/>
            <a:endParaRPr lang="en-US" sz="1600" dirty="0">
              <a:solidFill>
                <a:srgbClr val="0070C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677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9"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3579266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1D (39)"/>
          <p:cNvPicPr>
            <a:picLocks noChangeAspect="1" noChangeArrowheads="1"/>
          </p:cNvPicPr>
          <p:nvPr/>
        </p:nvPicPr>
        <p:blipFill>
          <a:blip r:embed="rId3"/>
          <a:srcRect/>
          <a:stretch>
            <a:fillRect/>
          </a:stretch>
        </p:blipFill>
        <p:spPr bwMode="auto">
          <a:xfrm>
            <a:off x="179512" y="1196753"/>
            <a:ext cx="8774796" cy="4795320"/>
          </a:xfrm>
          <a:prstGeom prst="rect">
            <a:avLst/>
          </a:prstGeom>
          <a:noFill/>
          <a:ln w="9525">
            <a:noFill/>
            <a:miter lim="800000"/>
            <a:headEnd/>
            <a:tailEnd/>
          </a:ln>
        </p:spPr>
      </p:pic>
      <p:sp>
        <p:nvSpPr>
          <p:cNvPr id="8" name="Text Box 11"/>
          <p:cNvSpPr txBox="1">
            <a:spLocks noChangeArrowheads="1"/>
          </p:cNvSpPr>
          <p:nvPr/>
        </p:nvSpPr>
        <p:spPr bwMode="auto">
          <a:xfrm>
            <a:off x="467544" y="1198087"/>
            <a:ext cx="7920880" cy="1323439"/>
          </a:xfrm>
          <a:prstGeom prst="rect">
            <a:avLst/>
          </a:prstGeom>
          <a:noFill/>
          <a:ln w="9525">
            <a:noFill/>
            <a:miter lim="800000"/>
            <a:headEnd/>
            <a:tailEnd/>
          </a:ln>
        </p:spPr>
        <p:txBody>
          <a:bodyPr wrap="square">
            <a:spAutoFit/>
          </a:bodyPr>
          <a:lstStyle/>
          <a:p>
            <a:pPr algn="ctr">
              <a:spcBef>
                <a:spcPct val="50000"/>
              </a:spcBef>
            </a:pPr>
            <a:r>
              <a:rPr lang="ru-RU" sz="3200" b="1" i="1" dirty="0">
                <a:solidFill>
                  <a:srgbClr val="002060"/>
                </a:solidFill>
                <a:cs typeface="B Mitra" pitchFamily="2" charset="-78"/>
              </a:rPr>
              <a:t>Спасибо за внимание</a:t>
            </a:r>
            <a:r>
              <a:rPr lang="ru-RU" sz="3200" b="1" i="1" dirty="0" smtClean="0">
                <a:solidFill>
                  <a:srgbClr val="002060"/>
                </a:solidFill>
                <a:cs typeface="B Mitra" pitchFamily="2" charset="-78"/>
              </a:rPr>
              <a:t>!</a:t>
            </a:r>
            <a:endParaRPr lang="en-US" sz="3200" b="1" i="1" dirty="0" smtClean="0">
              <a:cs typeface="Arial" charset="0"/>
            </a:endParaRPr>
          </a:p>
          <a:p>
            <a:pPr algn="ctr">
              <a:spcBef>
                <a:spcPct val="50000"/>
              </a:spcBef>
            </a:pPr>
            <a:r>
              <a:rPr lang="en-US" sz="3200" b="1" i="1" dirty="0" smtClean="0">
                <a:cs typeface="Arial" charset="0"/>
              </a:rPr>
              <a:t>Thank </a:t>
            </a:r>
            <a:r>
              <a:rPr lang="en-US" sz="3200" b="1" i="1" dirty="0">
                <a:cs typeface="Arial" charset="0"/>
              </a:rPr>
              <a:t>you for your attention</a:t>
            </a:r>
            <a:r>
              <a:rPr lang="ru-RU" sz="3200" b="1" i="1" dirty="0" smtClean="0">
                <a:cs typeface="Arial" charset="0"/>
              </a:rPr>
              <a:t>!</a:t>
            </a:r>
            <a:endParaRPr lang="fa-IR" sz="3200" b="1" i="1" dirty="0">
              <a:cs typeface="Arial"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790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04664"/>
            <a:ext cx="4392488" cy="634083"/>
          </a:xfrm>
        </p:spPr>
        <p:txBody>
          <a:bodyPr>
            <a:normAutofit fontScale="90000"/>
          </a:bodyPr>
          <a:lstStyle/>
          <a:p>
            <a:r>
              <a:rPr lang="ru-RU" sz="2000" b="1" dirty="0">
                <a:solidFill>
                  <a:srgbClr val="002060"/>
                </a:solidFill>
              </a:rPr>
              <a:t>Содержание</a:t>
            </a:r>
            <a:r>
              <a:rPr lang="ru-RU" sz="2000" b="1" dirty="0" smtClean="0"/>
              <a:t/>
            </a:r>
            <a:br>
              <a:rPr lang="ru-RU" sz="2000" b="1" dirty="0" smtClean="0"/>
            </a:br>
            <a:r>
              <a:rPr lang="en-US" sz="2000" b="1" dirty="0" smtClean="0"/>
              <a:t>CONTENT</a:t>
            </a:r>
            <a:endParaRPr lang="en-US" sz="2000" b="1" dirty="0">
              <a:solidFill>
                <a:srgbClr val="002060"/>
              </a:solidFill>
            </a:endParaRPr>
          </a:p>
        </p:txBody>
      </p:sp>
      <p:sp>
        <p:nvSpPr>
          <p:cNvPr id="3" name="Content Placeholder 2"/>
          <p:cNvSpPr>
            <a:spLocks noGrp="1"/>
          </p:cNvSpPr>
          <p:nvPr>
            <p:ph idx="1"/>
          </p:nvPr>
        </p:nvSpPr>
        <p:spPr>
          <a:xfrm>
            <a:off x="468052" y="1268760"/>
            <a:ext cx="8229600" cy="4525963"/>
          </a:xfrm>
        </p:spPr>
        <p:txBody>
          <a:bodyPr>
            <a:normAutofit fontScale="55000" lnSpcReduction="20000"/>
          </a:bodyPr>
          <a:lstStyle/>
          <a:p>
            <a:pPr algn="just"/>
            <a:endParaRPr lang="fa-IR" sz="3300" b="1" dirty="0" smtClean="0">
              <a:cs typeface="B Mitra" pitchFamily="2" charset="-78"/>
            </a:endParaRPr>
          </a:p>
          <a:p>
            <a:pPr algn="just"/>
            <a:r>
              <a:rPr lang="ru-RU" sz="3300" b="1" dirty="0">
                <a:solidFill>
                  <a:srgbClr val="002060"/>
                </a:solidFill>
                <a:cs typeface="B Mitra" pitchFamily="2" charset="-78"/>
              </a:rPr>
              <a:t>Краткое знакомство с АЭС Бушер</a:t>
            </a:r>
            <a:endParaRPr lang="fa-IR" sz="3300" b="1" dirty="0">
              <a:solidFill>
                <a:srgbClr val="002060"/>
              </a:solidFill>
              <a:cs typeface="B Mitra" pitchFamily="2" charset="-78"/>
            </a:endParaRPr>
          </a:p>
          <a:p>
            <a:pPr algn="just"/>
            <a:r>
              <a:rPr lang="ru-RU" sz="3300" b="1" dirty="0">
                <a:solidFill>
                  <a:srgbClr val="002060"/>
                </a:solidFill>
                <a:cs typeface="B Mitra" pitchFamily="2" charset="-78"/>
              </a:rPr>
              <a:t>Тренировка аварийной готовности</a:t>
            </a:r>
            <a:endParaRPr lang="fa-IR" sz="3300" b="1" dirty="0">
              <a:solidFill>
                <a:srgbClr val="002060"/>
              </a:solidFill>
              <a:cs typeface="B Mitra" pitchFamily="2" charset="-78"/>
            </a:endParaRPr>
          </a:p>
          <a:p>
            <a:pPr algn="just"/>
            <a:r>
              <a:rPr lang="ru-RU" sz="3300" b="1" dirty="0">
                <a:solidFill>
                  <a:srgbClr val="002060"/>
                </a:solidFill>
                <a:cs typeface="B Mitra" pitchFamily="2" charset="-78"/>
              </a:rPr>
              <a:t>Корректирующие  мероприятия в зоне УТА</a:t>
            </a:r>
            <a:endParaRPr lang="fa-IR" sz="3300" b="1" dirty="0">
              <a:solidFill>
                <a:srgbClr val="002060"/>
              </a:solidFill>
              <a:cs typeface="B Mitra" pitchFamily="2" charset="-78"/>
            </a:endParaRPr>
          </a:p>
          <a:p>
            <a:pPr algn="just"/>
            <a:r>
              <a:rPr lang="ru-RU" sz="3300" b="1" dirty="0">
                <a:solidFill>
                  <a:srgbClr val="002060"/>
                </a:solidFill>
                <a:cs typeface="B Mitra" pitchFamily="2" charset="-78"/>
              </a:rPr>
              <a:t>Ежегодные учения по обмену информацией с РКЦ-ВАО АЭС</a:t>
            </a:r>
          </a:p>
          <a:p>
            <a:pPr algn="just"/>
            <a:r>
              <a:rPr lang="ru-RU" sz="3300" b="1" dirty="0">
                <a:solidFill>
                  <a:srgbClr val="002060"/>
                </a:solidFill>
                <a:cs typeface="B Mitra" pitchFamily="2" charset="-78"/>
              </a:rPr>
              <a:t>Тест видеоконференцсвязи КЧС</a:t>
            </a:r>
            <a:r>
              <a:rPr lang="en-US" sz="3300" b="1" dirty="0">
                <a:solidFill>
                  <a:srgbClr val="002060"/>
                </a:solidFill>
                <a:cs typeface="B Mitra" pitchFamily="2" charset="-78"/>
              </a:rPr>
              <a:t> </a:t>
            </a:r>
            <a:r>
              <a:rPr lang="ru-RU" sz="3300" b="1" dirty="0">
                <a:solidFill>
                  <a:srgbClr val="002060"/>
                </a:solidFill>
                <a:cs typeface="B Mitra" pitchFamily="2" charset="-78"/>
              </a:rPr>
              <a:t>БАЭС</a:t>
            </a:r>
            <a:r>
              <a:rPr lang="fa-IR" sz="3300" b="1" dirty="0">
                <a:solidFill>
                  <a:srgbClr val="002060"/>
                </a:solidFill>
                <a:cs typeface="B Mitra" pitchFamily="2" charset="-78"/>
              </a:rPr>
              <a:t> </a:t>
            </a:r>
            <a:endParaRPr lang="ru-RU" sz="3300" b="1" dirty="0">
              <a:solidFill>
                <a:srgbClr val="002060"/>
              </a:solidFill>
              <a:cs typeface="B Mitra" pitchFamily="2" charset="-78"/>
            </a:endParaRPr>
          </a:p>
          <a:p>
            <a:pPr algn="just"/>
            <a:r>
              <a:rPr lang="ru-RU" sz="3300" b="1" dirty="0">
                <a:solidFill>
                  <a:srgbClr val="002060"/>
                </a:solidFill>
                <a:cs typeface="B Mitra" pitchFamily="2" charset="-78"/>
              </a:rPr>
              <a:t>Статус протокола № 14</a:t>
            </a:r>
            <a:endParaRPr lang="fa-IR" sz="3300" b="1" dirty="0">
              <a:solidFill>
                <a:srgbClr val="002060"/>
              </a:solidFill>
              <a:cs typeface="B Mitra" pitchFamily="2" charset="-78"/>
            </a:endParaRPr>
          </a:p>
          <a:p>
            <a:pPr algn="just"/>
            <a:r>
              <a:rPr lang="ru-RU" sz="3300" b="1" dirty="0">
                <a:solidFill>
                  <a:srgbClr val="002060"/>
                </a:solidFill>
                <a:cs typeface="B Mitra" pitchFamily="2" charset="-78"/>
              </a:rPr>
              <a:t>Меры защиты от пандемии COVID-19</a:t>
            </a:r>
            <a:endParaRPr lang="en-US" sz="3300" b="1" dirty="0">
              <a:solidFill>
                <a:srgbClr val="002060"/>
              </a:solidFill>
              <a:cs typeface="B Mitra" pitchFamily="2" charset="-78"/>
            </a:endParaRPr>
          </a:p>
          <a:p>
            <a:pPr algn="just"/>
            <a:endParaRPr lang="en-US" sz="3300" b="1" dirty="0">
              <a:solidFill>
                <a:srgbClr val="002060"/>
              </a:solidFill>
              <a:cs typeface="B Mitra" pitchFamily="2" charset="-78"/>
            </a:endParaRPr>
          </a:p>
          <a:p>
            <a:pPr algn="just"/>
            <a:r>
              <a:rPr lang="en-US" sz="3300" b="1" dirty="0">
                <a:cs typeface="B Mitra" pitchFamily="2" charset="-78"/>
              </a:rPr>
              <a:t>Brief Introduction of the Bushehr NPP</a:t>
            </a:r>
            <a:endParaRPr lang="fa-IR" sz="3300" b="1" dirty="0">
              <a:cs typeface="B Mitra" pitchFamily="2" charset="-78"/>
            </a:endParaRPr>
          </a:p>
          <a:p>
            <a:pPr algn="just"/>
            <a:r>
              <a:rPr lang="en-US" sz="3300" b="1" dirty="0">
                <a:cs typeface="B Mitra" pitchFamily="2" charset="-78"/>
              </a:rPr>
              <a:t>Emergency Preparedness Exercises</a:t>
            </a:r>
            <a:endParaRPr lang="fa-IR" sz="3300" b="1" dirty="0">
              <a:cs typeface="B Mitra" pitchFamily="2" charset="-78"/>
            </a:endParaRPr>
          </a:p>
          <a:p>
            <a:pPr algn="just"/>
            <a:r>
              <a:rPr lang="en-US" sz="3300" b="1" dirty="0">
                <a:cs typeface="B Mitra" pitchFamily="2" charset="-78"/>
              </a:rPr>
              <a:t>Corrective </a:t>
            </a:r>
            <a:r>
              <a:rPr lang="en-US" sz="3400" b="1" dirty="0">
                <a:cs typeface="B Mitra" pitchFamily="2" charset="-78"/>
              </a:rPr>
              <a:t>Action in the </a:t>
            </a:r>
            <a:r>
              <a:rPr lang="en-US" sz="3400" b="1" dirty="0" smtClean="0">
                <a:cs typeface="B Mitra" pitchFamily="2" charset="-78"/>
              </a:rPr>
              <a:t>SAM Area</a:t>
            </a:r>
            <a:endParaRPr lang="fa-IR" sz="3400" b="1" dirty="0">
              <a:cs typeface="B Mitra" pitchFamily="2" charset="-78"/>
            </a:endParaRPr>
          </a:p>
          <a:p>
            <a:pPr algn="just"/>
            <a:r>
              <a:rPr lang="en-US" sz="3400" b="1" dirty="0">
                <a:cs typeface="B Mitra" pitchFamily="2" charset="-78"/>
              </a:rPr>
              <a:t>Annual Communication Exercise with the RCC – WANO MC</a:t>
            </a:r>
            <a:endParaRPr lang="ru-RU" sz="3400" b="1" dirty="0">
              <a:cs typeface="B Mitra" pitchFamily="2" charset="-78"/>
            </a:endParaRPr>
          </a:p>
          <a:p>
            <a:pPr algn="just"/>
            <a:r>
              <a:rPr lang="en-US" sz="3400" b="1" dirty="0" smtClean="0">
                <a:cs typeface="B Mitra" pitchFamily="2" charset="-78"/>
              </a:rPr>
              <a:t>BNPP </a:t>
            </a:r>
            <a:r>
              <a:rPr lang="en-US" sz="3400" b="1" dirty="0">
                <a:cs typeface="B Mitra" pitchFamily="2" charset="-78"/>
              </a:rPr>
              <a:t>CMC Videoconference </a:t>
            </a:r>
            <a:r>
              <a:rPr lang="en-US" sz="3300" b="1" dirty="0">
                <a:cs typeface="B Mitra" pitchFamily="2" charset="-78"/>
              </a:rPr>
              <a:t>communication test</a:t>
            </a:r>
            <a:r>
              <a:rPr lang="en-GB" sz="3300" b="1" dirty="0">
                <a:cs typeface="B Mitra" pitchFamily="2" charset="-78"/>
              </a:rPr>
              <a:t>;</a:t>
            </a:r>
            <a:endParaRPr lang="ru-RU" sz="3300" b="1" dirty="0">
              <a:cs typeface="B Mitra" pitchFamily="2" charset="-78"/>
            </a:endParaRPr>
          </a:p>
          <a:p>
            <a:pPr algn="just"/>
            <a:r>
              <a:rPr lang="en-US" sz="3300" b="1" dirty="0">
                <a:cs typeface="B Mitra" pitchFamily="2" charset="-78"/>
              </a:rPr>
              <a:t>Status of Minutes </a:t>
            </a:r>
            <a:r>
              <a:rPr lang="ru-RU" sz="3300" b="1" dirty="0">
                <a:cs typeface="B Mitra" pitchFamily="2" charset="-78"/>
              </a:rPr>
              <a:t>№</a:t>
            </a:r>
            <a:r>
              <a:rPr lang="en-US" sz="3300" b="1" dirty="0">
                <a:cs typeface="B Mitra" pitchFamily="2" charset="-78"/>
              </a:rPr>
              <a:t> 1</a:t>
            </a:r>
            <a:r>
              <a:rPr lang="ru-RU" sz="3300" b="1" dirty="0">
                <a:cs typeface="B Mitra" pitchFamily="2" charset="-78"/>
              </a:rPr>
              <a:t>4</a:t>
            </a:r>
            <a:endParaRPr lang="fa-IR" sz="3300" b="1" dirty="0">
              <a:cs typeface="B Mitra" pitchFamily="2" charset="-78"/>
            </a:endParaRPr>
          </a:p>
          <a:p>
            <a:pPr algn="just"/>
            <a:r>
              <a:rPr lang="en-US" sz="3300" b="1" dirty="0">
                <a:cs typeface="B Mitra" pitchFamily="2" charset="-78"/>
              </a:rPr>
              <a:t>Protective Measures for COVID-19 Pandemic</a:t>
            </a:r>
            <a:endParaRPr lang="ru-RU" sz="3300" b="1" dirty="0">
              <a:cs typeface="B Mitra" pitchFamily="2" charset="-78"/>
            </a:endParaRPr>
          </a:p>
          <a:p>
            <a:pPr algn="just"/>
            <a:endParaRPr lang="ru-RU" sz="3300" b="1" dirty="0" smtClean="0">
              <a:solidFill>
                <a:srgbClr val="002060"/>
              </a:solidFill>
              <a:cs typeface="B Mitra" pitchFamily="2" charset="-78"/>
            </a:endParaRPr>
          </a:p>
          <a:p>
            <a:pPr algn="just"/>
            <a:endParaRPr lang="en-US" sz="3300" b="1" dirty="0">
              <a:solidFill>
                <a:srgbClr val="002060"/>
              </a:solidFill>
              <a:cs typeface="B Mitra" pitchFamily="2" charset="-78"/>
            </a:endParaRPr>
          </a:p>
          <a:p>
            <a:pPr marL="0" indent="0">
              <a:buNone/>
            </a:pPr>
            <a:endParaRPr lang="en-US" b="1" dirty="0" smtClean="0">
              <a:solidFill>
                <a:srgbClr val="002060"/>
              </a:solidFill>
              <a:cs typeface="B Mitra" pitchFamily="2" charset="-78"/>
            </a:endParaRP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26244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333"/>
          <p:cNvPicPr>
            <a:picLocks noGrp="1" noChangeAspect="1" noChangeArrowheads="1"/>
          </p:cNvPicPr>
          <p:nvPr>
            <p:ph idx="1"/>
          </p:nvPr>
        </p:nvPicPr>
        <p:blipFill>
          <a:blip r:embed="rId3" cstate="print"/>
          <a:srcRect/>
          <a:stretch>
            <a:fillRect/>
          </a:stretch>
        </p:blipFill>
        <p:spPr bwMode="auto">
          <a:xfrm>
            <a:off x="395536" y="1772816"/>
            <a:ext cx="8352928" cy="4353347"/>
          </a:xfrm>
          <a:prstGeom prst="rect">
            <a:avLst/>
          </a:prstGeom>
          <a:noFill/>
          <a:ln w="9525">
            <a:noFill/>
            <a:miter lim="800000"/>
            <a:headEnd/>
            <a:tailEnd/>
          </a:ln>
        </p:spPr>
      </p:pic>
      <p:sp>
        <p:nvSpPr>
          <p:cNvPr id="2" name="5-Point Star 1"/>
          <p:cNvSpPr/>
          <p:nvPr/>
        </p:nvSpPr>
        <p:spPr>
          <a:xfrm>
            <a:off x="2823095" y="4149078"/>
            <a:ext cx="1152128" cy="100811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БАЭС</a:t>
            </a:r>
            <a:endParaRPr lang="en-US" sz="800" dirty="0">
              <a:solidFill>
                <a:schemeClr val="tx1"/>
              </a:solidFill>
            </a:endParaRPr>
          </a:p>
        </p:txBody>
      </p:sp>
      <p:sp>
        <p:nvSpPr>
          <p:cNvPr id="6" name="Rectangle 5"/>
          <p:cNvSpPr/>
          <p:nvPr/>
        </p:nvSpPr>
        <p:spPr>
          <a:xfrm rot="2098566">
            <a:off x="2233941" y="4909141"/>
            <a:ext cx="1780518" cy="424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Persian Gulf</a:t>
            </a:r>
          </a:p>
          <a:p>
            <a:pPr algn="ctr"/>
            <a:r>
              <a:rPr lang="ru-RU" sz="1400" b="1" dirty="0" smtClean="0"/>
              <a:t>Персидский залив</a:t>
            </a:r>
            <a:endParaRPr lang="en-US" sz="14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2962"/>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a:spLocks noGrp="1"/>
          </p:cNvSpPr>
          <p:nvPr>
            <p:ph type="title"/>
          </p:nvPr>
        </p:nvSpPr>
        <p:spPr>
          <a:xfrm>
            <a:off x="2159732" y="400366"/>
            <a:ext cx="4824536" cy="792088"/>
          </a:xfrm>
        </p:spPr>
        <p:txBody>
          <a:bodyPr>
            <a:noAutofit/>
          </a:bodyPr>
          <a:lstStyle/>
          <a:p>
            <a:r>
              <a:rPr lang="ru-RU" sz="2000" b="1" dirty="0">
                <a:solidFill>
                  <a:srgbClr val="002060"/>
                </a:solidFill>
                <a:cs typeface="B Mitra" pitchFamily="2" charset="-78"/>
              </a:rPr>
              <a:t>Краткое знакомство с АЭС Бушер</a:t>
            </a:r>
            <a:r>
              <a:rPr lang="ru-RU" sz="2000" b="1" dirty="0" smtClean="0">
                <a:latin typeface="+mn-lt"/>
                <a:cs typeface="B Mitra" pitchFamily="2" charset="-78"/>
              </a:rPr>
              <a:t/>
            </a:r>
            <a:br>
              <a:rPr lang="ru-RU" sz="2000" b="1" dirty="0" smtClean="0">
                <a:latin typeface="+mn-lt"/>
                <a:cs typeface="B Mitra" pitchFamily="2" charset="-78"/>
              </a:rPr>
            </a:br>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endParaRPr lang="en-US" sz="2000" b="1" dirty="0">
              <a:solidFill>
                <a:srgbClr val="002060"/>
              </a:solidFill>
              <a:latin typeface="+mn-lt"/>
              <a:cs typeface="B Mitra" pitchFamily="2" charset="-78"/>
            </a:endParaRPr>
          </a:p>
        </p:txBody>
      </p:sp>
      <p:sp>
        <p:nvSpPr>
          <p:cNvPr id="10"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3598671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68052" y="1196752"/>
            <a:ext cx="8424427" cy="4929411"/>
          </a:xfrm>
        </p:spPr>
        <p:txBody>
          <a:bodyPr>
            <a:noAutofit/>
          </a:bodyPr>
          <a:lstStyle/>
          <a:p>
            <a:pPr indent="0" algn="just">
              <a:spcAft>
                <a:spcPts val="0"/>
              </a:spcAft>
              <a:buNone/>
            </a:pPr>
            <a:r>
              <a:rPr lang="en-US" sz="1600" dirty="0" smtClean="0"/>
              <a:t>- </a:t>
            </a:r>
            <a:r>
              <a:rPr lang="ru-RU" sz="1800" dirty="0" smtClean="0">
                <a:solidFill>
                  <a:srgbClr val="002060"/>
                </a:solidFill>
              </a:rPr>
              <a:t>Начать </a:t>
            </a:r>
            <a:r>
              <a:rPr lang="ru-RU" sz="1800" dirty="0">
                <a:solidFill>
                  <a:srgbClr val="002060"/>
                </a:solidFill>
              </a:rPr>
              <a:t>строительство </a:t>
            </a:r>
            <a:r>
              <a:rPr lang="ru-RU" sz="1800" dirty="0" smtClean="0">
                <a:solidFill>
                  <a:srgbClr val="002060"/>
                </a:solidFill>
                <a:ea typeface="Times New Roman"/>
                <a:cs typeface="Arial" pitchFamily="34" charset="0"/>
              </a:rPr>
              <a:t>АЭС </a:t>
            </a:r>
            <a:r>
              <a:rPr lang="ru-RU" sz="1800" dirty="0">
                <a:solidFill>
                  <a:srgbClr val="002060"/>
                </a:solidFill>
                <a:ea typeface="Times New Roman"/>
                <a:cs typeface="Arial" pitchFamily="34" charset="0"/>
              </a:rPr>
              <a:t>в </a:t>
            </a:r>
            <a:r>
              <a:rPr lang="ru-RU" sz="1800" dirty="0" smtClean="0">
                <a:solidFill>
                  <a:srgbClr val="002060"/>
                </a:solidFill>
                <a:ea typeface="Times New Roman"/>
                <a:cs typeface="Arial" pitchFamily="34" charset="0"/>
              </a:rPr>
              <a:t>Иране: в </a:t>
            </a:r>
            <a:r>
              <a:rPr lang="ru-RU" sz="1800" dirty="0">
                <a:solidFill>
                  <a:srgbClr val="002060"/>
                </a:solidFill>
                <a:ea typeface="Times New Roman"/>
                <a:cs typeface="Arial" pitchFamily="34" charset="0"/>
              </a:rPr>
              <a:t>1975 году немецкой фирмой «KWU» (филиал компании "Сименс</a:t>
            </a:r>
            <a:r>
              <a:rPr lang="ru-RU" sz="1800" dirty="0" smtClean="0">
                <a:solidFill>
                  <a:srgbClr val="002060"/>
                </a:solidFill>
                <a:ea typeface="Times New Roman"/>
                <a:cs typeface="Arial" pitchFamily="34" charset="0"/>
              </a:rPr>
              <a:t>").</a:t>
            </a:r>
            <a:endParaRPr lang="en-US" sz="1800" dirty="0" smtClean="0">
              <a:solidFill>
                <a:srgbClr val="002060"/>
              </a:solidFill>
              <a:ea typeface="Times New Roman"/>
              <a:cs typeface="Arial" pitchFamily="34" charset="0"/>
            </a:endParaRPr>
          </a:p>
          <a:p>
            <a:pPr marL="628650" indent="-285750" algn="just">
              <a:spcAft>
                <a:spcPts val="0"/>
              </a:spcAft>
              <a:buFontTx/>
              <a:buChar char="-"/>
            </a:pPr>
            <a:r>
              <a:rPr lang="ru-RU" sz="1800" dirty="0" smtClean="0">
                <a:solidFill>
                  <a:srgbClr val="002060"/>
                </a:solidFill>
              </a:rPr>
              <a:t>Расторжение </a:t>
            </a:r>
            <a:r>
              <a:rPr lang="ru-RU" sz="1800" dirty="0" smtClean="0">
                <a:solidFill>
                  <a:srgbClr val="002060"/>
                </a:solidFill>
                <a:ea typeface="Times New Roman"/>
                <a:cs typeface="Arial" pitchFamily="34" charset="0"/>
              </a:rPr>
              <a:t>контракта </a:t>
            </a:r>
            <a:r>
              <a:rPr lang="ru-RU" sz="1800" dirty="0" smtClean="0">
                <a:solidFill>
                  <a:srgbClr val="002060"/>
                </a:solidFill>
              </a:rPr>
              <a:t>:</a:t>
            </a:r>
            <a:r>
              <a:rPr lang="ru-RU" sz="1800" dirty="0" smtClean="0">
                <a:solidFill>
                  <a:srgbClr val="002060"/>
                </a:solidFill>
                <a:ea typeface="Times New Roman"/>
                <a:cs typeface="Arial" pitchFamily="34" charset="0"/>
              </a:rPr>
              <a:t> </a:t>
            </a:r>
            <a:r>
              <a:rPr lang="ru-RU" sz="1800" dirty="0">
                <a:solidFill>
                  <a:srgbClr val="002060"/>
                </a:solidFill>
                <a:ea typeface="Times New Roman"/>
                <a:cs typeface="Arial" pitchFamily="34" charset="0"/>
              </a:rPr>
              <a:t>После февральской Исламской революции 1979 </a:t>
            </a:r>
            <a:r>
              <a:rPr lang="ru-RU" sz="1800" dirty="0" smtClean="0">
                <a:solidFill>
                  <a:srgbClr val="002060"/>
                </a:solidFill>
                <a:ea typeface="Times New Roman"/>
                <a:cs typeface="Arial" pitchFamily="34" charset="0"/>
              </a:rPr>
              <a:t>года.</a:t>
            </a:r>
            <a:endParaRPr lang="en-US" sz="1800" dirty="0">
              <a:solidFill>
                <a:srgbClr val="002060"/>
              </a:solidFill>
              <a:ea typeface="Times New Roman"/>
              <a:cs typeface="Arial" pitchFamily="34" charset="0"/>
            </a:endParaRPr>
          </a:p>
          <a:p>
            <a:pPr marL="628650" indent="-285750" algn="just">
              <a:spcAft>
                <a:spcPts val="0"/>
              </a:spcAft>
              <a:buFontTx/>
              <a:buChar char="-"/>
            </a:pPr>
            <a:r>
              <a:rPr lang="ru-RU" sz="1800" dirty="0" smtClean="0">
                <a:solidFill>
                  <a:srgbClr val="002060"/>
                </a:solidFill>
              </a:rPr>
              <a:t>Подписание </a:t>
            </a:r>
            <a:r>
              <a:rPr lang="ru-RU" sz="1800" dirty="0">
                <a:solidFill>
                  <a:srgbClr val="002060"/>
                </a:solidFill>
                <a:ea typeface="Times New Roman"/>
                <a:cs typeface="Arial" pitchFamily="34" charset="0"/>
              </a:rPr>
              <a:t>контракта </a:t>
            </a:r>
            <a:r>
              <a:rPr lang="ru-RU" sz="1800" dirty="0" smtClean="0">
                <a:solidFill>
                  <a:srgbClr val="002060"/>
                </a:solidFill>
              </a:rPr>
              <a:t>на </a:t>
            </a:r>
            <a:r>
              <a:rPr lang="ru-RU" sz="1800" dirty="0">
                <a:solidFill>
                  <a:srgbClr val="002060"/>
                </a:solidFill>
              </a:rPr>
              <a:t>завершение строительства блока 1 </a:t>
            </a:r>
            <a:r>
              <a:rPr lang="ru-RU" sz="1800" dirty="0" smtClean="0">
                <a:solidFill>
                  <a:srgbClr val="002060"/>
                </a:solidFill>
                <a:ea typeface="Times New Roman"/>
                <a:cs typeface="Arial" pitchFamily="34" charset="0"/>
              </a:rPr>
              <a:t>АЭС</a:t>
            </a:r>
            <a:r>
              <a:rPr lang="ru-RU" sz="1800" dirty="0" smtClean="0">
                <a:solidFill>
                  <a:srgbClr val="002060"/>
                </a:solidFill>
              </a:rPr>
              <a:t>: в </a:t>
            </a:r>
            <a:r>
              <a:rPr lang="ru-RU" sz="1800" dirty="0">
                <a:solidFill>
                  <a:srgbClr val="002060"/>
                </a:solidFill>
              </a:rPr>
              <a:t>январе 1995-го </a:t>
            </a:r>
            <a:r>
              <a:rPr lang="ru-RU" sz="1800" dirty="0" smtClean="0">
                <a:solidFill>
                  <a:srgbClr val="002060"/>
                </a:solidFill>
              </a:rPr>
              <a:t>года.</a:t>
            </a:r>
            <a:r>
              <a:rPr lang="en-US" sz="1800" dirty="0" smtClean="0">
                <a:solidFill>
                  <a:srgbClr val="002060"/>
                </a:solidFill>
              </a:rPr>
              <a:t> </a:t>
            </a:r>
          </a:p>
          <a:p>
            <a:pPr marL="628650" indent="-285750" algn="just">
              <a:spcAft>
                <a:spcPts val="0"/>
              </a:spcAft>
              <a:buFontTx/>
              <a:buChar char="-"/>
            </a:pPr>
            <a:r>
              <a:rPr lang="ru-RU" sz="1800" dirty="0" smtClean="0">
                <a:solidFill>
                  <a:srgbClr val="002060"/>
                </a:solidFill>
              </a:rPr>
              <a:t>Референтный Блок: </a:t>
            </a:r>
            <a:r>
              <a:rPr lang="ru-RU" sz="1800" dirty="0">
                <a:solidFill>
                  <a:srgbClr val="002060"/>
                </a:solidFill>
              </a:rPr>
              <a:t>№4 Балаковской АЭС (В-320). </a:t>
            </a:r>
            <a:r>
              <a:rPr lang="en-US" sz="1800" dirty="0">
                <a:solidFill>
                  <a:srgbClr val="002060"/>
                </a:solidFill>
              </a:rPr>
              <a:t> </a:t>
            </a:r>
          </a:p>
          <a:p>
            <a:pPr marL="628650" indent="-285750" algn="just">
              <a:spcAft>
                <a:spcPts val="0"/>
              </a:spcAft>
              <a:buFontTx/>
              <a:buChar char="-"/>
            </a:pPr>
            <a:r>
              <a:rPr lang="ru-RU" sz="1800" dirty="0" smtClean="0">
                <a:solidFill>
                  <a:srgbClr val="002060"/>
                </a:solidFill>
              </a:rPr>
              <a:t>Тепловая мощность </a:t>
            </a:r>
            <a:r>
              <a:rPr lang="en-US" sz="1800" dirty="0" smtClean="0">
                <a:solidFill>
                  <a:srgbClr val="002060"/>
                </a:solidFill>
              </a:rPr>
              <a:t>3000 </a:t>
            </a:r>
            <a:r>
              <a:rPr lang="ru-RU" sz="1800" dirty="0">
                <a:solidFill>
                  <a:srgbClr val="002060"/>
                </a:solidFill>
              </a:rPr>
              <a:t>МВт</a:t>
            </a:r>
            <a:r>
              <a:rPr lang="en-US" sz="1800" dirty="0">
                <a:solidFill>
                  <a:srgbClr val="002060"/>
                </a:solidFill>
              </a:rPr>
              <a:t> </a:t>
            </a:r>
            <a:r>
              <a:rPr lang="ru-RU" sz="1800" dirty="0">
                <a:solidFill>
                  <a:srgbClr val="002060"/>
                </a:solidFill>
              </a:rPr>
              <a:t>и</a:t>
            </a:r>
            <a:r>
              <a:rPr lang="en-US" sz="1800" dirty="0">
                <a:solidFill>
                  <a:srgbClr val="002060"/>
                </a:solidFill>
              </a:rPr>
              <a:t> </a:t>
            </a:r>
            <a:r>
              <a:rPr lang="ru-RU" sz="1800" dirty="0">
                <a:solidFill>
                  <a:srgbClr val="002060"/>
                </a:solidFill>
              </a:rPr>
              <a:t>э</a:t>
            </a:r>
            <a:r>
              <a:rPr lang="ru-RU" sz="1800" dirty="0" smtClean="0">
                <a:solidFill>
                  <a:srgbClr val="002060"/>
                </a:solidFill>
              </a:rPr>
              <a:t>лектрическая </a:t>
            </a:r>
            <a:r>
              <a:rPr lang="ru-RU" sz="1800" dirty="0">
                <a:solidFill>
                  <a:srgbClr val="002060"/>
                </a:solidFill>
              </a:rPr>
              <a:t>мощность</a:t>
            </a:r>
            <a:r>
              <a:rPr lang="en-US" sz="1800" dirty="0">
                <a:solidFill>
                  <a:srgbClr val="002060"/>
                </a:solidFill>
              </a:rPr>
              <a:t> 1000 </a:t>
            </a:r>
            <a:r>
              <a:rPr lang="ru-RU" sz="1800" dirty="0" smtClean="0">
                <a:solidFill>
                  <a:srgbClr val="002060"/>
                </a:solidFill>
              </a:rPr>
              <a:t>МВт</a:t>
            </a:r>
            <a:endParaRPr lang="en-US" sz="1800" dirty="0">
              <a:solidFill>
                <a:srgbClr val="002060"/>
              </a:solidFill>
            </a:endParaRPr>
          </a:p>
          <a:p>
            <a:pPr indent="0" algn="just">
              <a:buNone/>
            </a:pPr>
            <a:endParaRPr lang="en-US" sz="1800" dirty="0" smtClean="0"/>
          </a:p>
          <a:p>
            <a:pPr marL="628650" indent="-285750" algn="just">
              <a:buFontTx/>
              <a:buChar char="-"/>
            </a:pPr>
            <a:r>
              <a:rPr lang="en-US" sz="1800" dirty="0" smtClean="0"/>
              <a:t>Start construction </a:t>
            </a:r>
            <a:r>
              <a:rPr lang="en-US" sz="1800" dirty="0"/>
              <a:t>of a nuclear power plant in Iran: in 1975 by the German company "KWU" (a subsidiary of the "Siemens" company</a:t>
            </a:r>
            <a:r>
              <a:rPr lang="en-US" sz="1800" dirty="0" smtClean="0"/>
              <a:t>).</a:t>
            </a:r>
            <a:endParaRPr lang="en-US" sz="1800" dirty="0"/>
          </a:p>
          <a:p>
            <a:pPr marL="628650" indent="-285750" algn="just">
              <a:buFontTx/>
              <a:buChar char="-"/>
            </a:pPr>
            <a:r>
              <a:rPr lang="en-US" sz="1800" dirty="0" smtClean="0"/>
              <a:t>Termination </a:t>
            </a:r>
            <a:r>
              <a:rPr lang="en-US" sz="1800" dirty="0"/>
              <a:t>of contract: After the February 1979 Islamic Revolution.</a:t>
            </a:r>
            <a:r>
              <a:rPr lang="en-US" sz="1800" dirty="0" smtClean="0"/>
              <a:t> </a:t>
            </a:r>
            <a:endParaRPr lang="en-US" sz="1800" dirty="0"/>
          </a:p>
          <a:p>
            <a:pPr marL="628650" indent="-285750" algn="just">
              <a:buFontTx/>
              <a:buChar char="-"/>
            </a:pPr>
            <a:r>
              <a:rPr lang="en-US" sz="1800" dirty="0" smtClean="0"/>
              <a:t>Signing </a:t>
            </a:r>
            <a:r>
              <a:rPr lang="en-US" sz="1800" dirty="0"/>
              <a:t>of the contract for the completion of the construction of Unit 1 of the nuclear power plant: in January 1995. </a:t>
            </a:r>
            <a:endParaRPr lang="en-US" sz="1800" dirty="0" smtClean="0"/>
          </a:p>
          <a:p>
            <a:pPr marL="628650" indent="-285750" algn="just">
              <a:buFontTx/>
              <a:buChar char="-"/>
            </a:pPr>
            <a:r>
              <a:rPr lang="en-US" sz="1800" dirty="0" smtClean="0"/>
              <a:t>Reference </a:t>
            </a:r>
            <a:r>
              <a:rPr lang="en-US" sz="1800" dirty="0"/>
              <a:t>Unit: No. 4 of Balakovo NPP (V-320</a:t>
            </a:r>
            <a:r>
              <a:rPr lang="en-US" sz="1800" dirty="0" smtClean="0"/>
              <a:t>).</a:t>
            </a:r>
          </a:p>
          <a:p>
            <a:pPr marL="628650" indent="-285750" algn="just">
              <a:buFontTx/>
              <a:buChar char="-"/>
            </a:pPr>
            <a:r>
              <a:rPr lang="en-US" sz="1800" dirty="0" smtClean="0"/>
              <a:t>Thermal power</a:t>
            </a:r>
            <a:r>
              <a:rPr lang="fa-IR" sz="1800" dirty="0" smtClean="0"/>
              <a:t> </a:t>
            </a:r>
            <a:r>
              <a:rPr lang="en-US" sz="1800" dirty="0" smtClean="0"/>
              <a:t>3000MW</a:t>
            </a:r>
            <a:r>
              <a:rPr lang="en-US" sz="1800" dirty="0" smtClean="0">
                <a:cs typeface="Nazanin"/>
              </a:rPr>
              <a:t>  &amp;  </a:t>
            </a:r>
            <a:r>
              <a:rPr lang="en-US" sz="1800" dirty="0" smtClean="0"/>
              <a:t>Electric power 1000 MW.</a:t>
            </a:r>
          </a:p>
          <a:p>
            <a:pPr indent="0" algn="just">
              <a:spcAft>
                <a:spcPts val="0"/>
              </a:spcAft>
              <a:buNone/>
            </a:pPr>
            <a:endParaRPr lang="en-US" sz="1600" dirty="0">
              <a:ea typeface="Times New Roman"/>
              <a:cs typeface="Arial" pitchFamily="34" charset="0"/>
            </a:endParaRPr>
          </a:p>
          <a:p>
            <a:pPr indent="0" algn="just">
              <a:spcAft>
                <a:spcPts val="0"/>
              </a:spcAft>
              <a:buNone/>
            </a:pPr>
            <a:endParaRPr lang="en-US" sz="1800" dirty="0">
              <a:solidFill>
                <a:srgbClr val="0070C0"/>
              </a:solidFill>
              <a:ea typeface="Times New Roman"/>
              <a:cs typeface="Arial" pitchFamily="34" charset="0"/>
            </a:endParaRPr>
          </a:p>
        </p:txBody>
      </p:sp>
      <p:sp>
        <p:nvSpPr>
          <p:cNvPr id="6" name="Title 2"/>
          <p:cNvSpPr>
            <a:spLocks noGrp="1"/>
          </p:cNvSpPr>
          <p:nvPr>
            <p:ph type="title"/>
          </p:nvPr>
        </p:nvSpPr>
        <p:spPr>
          <a:xfrm>
            <a:off x="2159732" y="400366"/>
            <a:ext cx="4824536" cy="792088"/>
          </a:xfrm>
        </p:spPr>
        <p:txBody>
          <a:bodyPr>
            <a:noAutofit/>
          </a:bodyPr>
          <a:lstStyle/>
          <a:p>
            <a:r>
              <a:rPr lang="ru-RU" sz="2000" b="1" dirty="0">
                <a:solidFill>
                  <a:srgbClr val="002060"/>
                </a:solidFill>
                <a:cs typeface="B Mitra" pitchFamily="2" charset="-78"/>
              </a:rPr>
              <a:t>Краткое знакомство с АЭС Бушер</a:t>
            </a:r>
            <a:r>
              <a:rPr lang="ru-RU" sz="2000" b="1" dirty="0" smtClean="0">
                <a:latin typeface="+mn-lt"/>
                <a:cs typeface="B Mitra" pitchFamily="2" charset="-78"/>
              </a:rPr>
              <a:t/>
            </a:r>
            <a:br>
              <a:rPr lang="ru-RU" sz="2000" b="1" dirty="0" smtClean="0">
                <a:latin typeface="+mn-lt"/>
                <a:cs typeface="B Mitra" pitchFamily="2" charset="-78"/>
              </a:rPr>
            </a:br>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endParaRPr lang="en-US" sz="2000" b="1" dirty="0">
              <a:solidFill>
                <a:srgbClr val="002060"/>
              </a:solidFill>
              <a:latin typeface="+mn-lt"/>
              <a:cs typeface="B Mitra" pitchFamily="2" charset="-78"/>
            </a:endParaRPr>
          </a:p>
        </p:txBody>
      </p:sp>
      <p:sp>
        <p:nvSpPr>
          <p:cNvPr id="5"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908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4271" y="1171645"/>
            <a:ext cx="8272185" cy="4247317"/>
          </a:xfrm>
          <a:prstGeom prst="rect">
            <a:avLst/>
          </a:prstGeom>
        </p:spPr>
        <p:txBody>
          <a:bodyPr wrap="square">
            <a:spAutoFit/>
          </a:bodyPr>
          <a:lstStyle/>
          <a:p>
            <a:pPr marL="177800" algn="just"/>
            <a:r>
              <a:rPr lang="en-US" dirty="0">
                <a:solidFill>
                  <a:srgbClr val="002060"/>
                </a:solidFill>
              </a:rPr>
              <a:t>1.   </a:t>
            </a:r>
            <a:r>
              <a:rPr lang="ru-RU" dirty="0">
                <a:solidFill>
                  <a:srgbClr val="002060"/>
                </a:solidFill>
              </a:rPr>
              <a:t>Актуализация документов по организации, проведению и оценке учений по противоаварийной готовности на основе документа МАГАТЭ;</a:t>
            </a:r>
            <a:endParaRPr lang="en-US" dirty="0">
              <a:solidFill>
                <a:srgbClr val="002060"/>
              </a:solidFill>
            </a:endParaRPr>
          </a:p>
          <a:p>
            <a:pPr marL="177800" algn="just"/>
            <a:r>
              <a:rPr lang="en-US" dirty="0">
                <a:solidFill>
                  <a:srgbClr val="002060"/>
                </a:solidFill>
              </a:rPr>
              <a:t>2.   </a:t>
            </a:r>
            <a:r>
              <a:rPr lang="ru-RU" dirty="0">
                <a:solidFill>
                  <a:srgbClr val="002060"/>
                </a:solidFill>
              </a:rPr>
              <a:t>Разработка, проведение и оценка сценария на БАЭС</a:t>
            </a:r>
            <a:r>
              <a:rPr lang="en-US" dirty="0">
                <a:solidFill>
                  <a:srgbClr val="002060"/>
                </a:solidFill>
              </a:rPr>
              <a:t> </a:t>
            </a:r>
            <a:r>
              <a:rPr lang="ru-RU" dirty="0">
                <a:solidFill>
                  <a:srgbClr val="002060"/>
                </a:solidFill>
              </a:rPr>
              <a:t>для КЧС настольным методом; </a:t>
            </a:r>
            <a:endParaRPr lang="en-US" dirty="0">
              <a:solidFill>
                <a:srgbClr val="002060"/>
              </a:solidFill>
            </a:endParaRPr>
          </a:p>
          <a:p>
            <a:pPr marL="177800" algn="just"/>
            <a:r>
              <a:rPr lang="en-US" dirty="0">
                <a:solidFill>
                  <a:srgbClr val="002060"/>
                </a:solidFill>
              </a:rPr>
              <a:t>3. </a:t>
            </a:r>
            <a:r>
              <a:rPr lang="ru-RU" dirty="0">
                <a:solidFill>
                  <a:srgbClr val="002060"/>
                </a:solidFill>
              </a:rPr>
              <a:t>Разработка, проведение и оценка учений с использованием мобильного оборудования в управлении тяжелыми авариями; </a:t>
            </a:r>
            <a:endParaRPr lang="en-US" b="1" kern="0" dirty="0">
              <a:solidFill>
                <a:srgbClr val="002060"/>
              </a:solidFill>
              <a:cs typeface="Times New Roman" pitchFamily="18" charset="0"/>
            </a:endParaRPr>
          </a:p>
          <a:p>
            <a:pPr marL="177800" algn="just"/>
            <a:endParaRPr lang="en-US" kern="0" dirty="0" smtClean="0">
              <a:cs typeface="Times New Roman" pitchFamily="18" charset="0"/>
            </a:endParaRPr>
          </a:p>
          <a:p>
            <a:pPr marL="635000" indent="-457200" algn="just">
              <a:buFont typeface="+mj-lt"/>
              <a:buAutoNum type="arabicPeriod"/>
            </a:pPr>
            <a:endParaRPr lang="en-US" kern="0" dirty="0">
              <a:cs typeface="Times New Roman" pitchFamily="18" charset="0"/>
            </a:endParaRPr>
          </a:p>
          <a:p>
            <a:pPr marL="635000" indent="-457200" algn="just">
              <a:buFont typeface="+mj-lt"/>
              <a:buAutoNum type="arabicPeriod"/>
            </a:pPr>
            <a:r>
              <a:rPr lang="en-US" kern="0" dirty="0" smtClean="0">
                <a:cs typeface="Times New Roman" pitchFamily="18" charset="0"/>
              </a:rPr>
              <a:t>Updating </a:t>
            </a:r>
            <a:r>
              <a:rPr lang="en-US" kern="0" dirty="0">
                <a:cs typeface="Times New Roman" pitchFamily="18" charset="0"/>
              </a:rPr>
              <a:t>the documents on organization, conduct and evaluation of emergency preparedness exercises based on the IAEA document;</a:t>
            </a:r>
          </a:p>
          <a:p>
            <a:pPr marL="635000" indent="-457200" algn="just">
              <a:buFont typeface="+mj-lt"/>
              <a:buAutoNum type="arabicPeriod"/>
            </a:pPr>
            <a:r>
              <a:rPr lang="en-US" kern="0" dirty="0">
                <a:cs typeface="Times New Roman" pitchFamily="18" charset="0"/>
              </a:rPr>
              <a:t>Developing, conducting and evaluating the </a:t>
            </a:r>
            <a:r>
              <a:rPr lang="en-US" kern="0" dirty="0" smtClean="0">
                <a:cs typeface="Times New Roman" pitchFamily="18" charset="0"/>
              </a:rPr>
              <a:t>scenario for c</a:t>
            </a:r>
            <a:r>
              <a:rPr lang="ru-RU" dirty="0" smtClean="0"/>
              <a:t>risis </a:t>
            </a:r>
            <a:r>
              <a:rPr lang="en-US" dirty="0"/>
              <a:t>m</a:t>
            </a:r>
            <a:r>
              <a:rPr lang="ru-RU" dirty="0" smtClean="0"/>
              <a:t>anagement </a:t>
            </a:r>
            <a:r>
              <a:rPr lang="en-US" dirty="0" smtClean="0"/>
              <a:t>committee </a:t>
            </a:r>
            <a:r>
              <a:rPr lang="en-US" kern="0" dirty="0" smtClean="0">
                <a:cs typeface="Times New Roman" pitchFamily="18" charset="0"/>
              </a:rPr>
              <a:t>at </a:t>
            </a:r>
            <a:r>
              <a:rPr lang="en-US" kern="0" dirty="0">
                <a:cs typeface="Times New Roman" pitchFamily="18" charset="0"/>
              </a:rPr>
              <a:t>the BNPP with the tabletop method;</a:t>
            </a:r>
          </a:p>
          <a:p>
            <a:pPr marL="635000" indent="-457200" algn="just">
              <a:buFont typeface="+mj-lt"/>
              <a:buAutoNum type="arabicPeriod"/>
            </a:pPr>
            <a:r>
              <a:rPr lang="en-US" kern="0" dirty="0" smtClean="0">
                <a:cs typeface="Times New Roman" pitchFamily="18" charset="0"/>
              </a:rPr>
              <a:t>Developing</a:t>
            </a:r>
            <a:r>
              <a:rPr lang="en-US" kern="0" dirty="0">
                <a:cs typeface="Times New Roman" pitchFamily="18" charset="0"/>
              </a:rPr>
              <a:t>, conducting and evaluating the mobile equipment exercise in the Severe Accident Management;</a:t>
            </a:r>
          </a:p>
          <a:p>
            <a:pPr marL="177800" algn="just"/>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4" y="38063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19672" y="411121"/>
            <a:ext cx="5904656" cy="784830"/>
          </a:xfrm>
          <a:prstGeom prst="rect">
            <a:avLst/>
          </a:prstGeom>
        </p:spPr>
        <p:txBody>
          <a:bodyPr wrap="square">
            <a:spAutoFit/>
          </a:bodyPr>
          <a:lstStyle/>
          <a:p>
            <a:pPr algn="ctr" eaLnBrk="0" hangingPunct="0">
              <a:spcBef>
                <a:spcPts val="600"/>
              </a:spcBef>
              <a:buClr>
                <a:srgbClr val="0052BA"/>
              </a:buClr>
              <a:buSzPct val="75000"/>
              <a:defRPr/>
            </a:pPr>
            <a:r>
              <a:rPr lang="ru-RU" sz="2000" b="1" dirty="0">
                <a:solidFill>
                  <a:srgbClr val="002060"/>
                </a:solidFill>
                <a:cs typeface="B Mitra" pitchFamily="2" charset="-78"/>
              </a:rPr>
              <a:t>Тренировка </a:t>
            </a:r>
            <a:r>
              <a:rPr lang="ru-RU" sz="2000" b="1" dirty="0" smtClean="0">
                <a:solidFill>
                  <a:srgbClr val="002060"/>
                </a:solidFill>
                <a:cs typeface="B Mitra" pitchFamily="2" charset="-78"/>
              </a:rPr>
              <a:t>аварийной готовности</a:t>
            </a:r>
            <a:endParaRPr lang="ru-RU" sz="2000" b="1" dirty="0" smtClean="0">
              <a:ea typeface="+mj-ea"/>
              <a:cs typeface="B Mitra" pitchFamily="2" charset="-78"/>
            </a:endParaRPr>
          </a:p>
          <a:p>
            <a:pPr algn="ctr" eaLnBrk="0" hangingPunct="0">
              <a:spcBef>
                <a:spcPts val="600"/>
              </a:spcBef>
              <a:buClr>
                <a:srgbClr val="0052BA"/>
              </a:buClr>
              <a:buSzPct val="75000"/>
              <a:defRPr/>
            </a:pPr>
            <a:r>
              <a:rPr lang="en-US" sz="2000" b="1" dirty="0" smtClean="0">
                <a:ea typeface="+mj-ea"/>
                <a:cs typeface="B Mitra" pitchFamily="2" charset="-78"/>
              </a:rPr>
              <a:t>Emergency </a:t>
            </a:r>
            <a:r>
              <a:rPr lang="en-US" sz="2000" b="1" dirty="0">
                <a:ea typeface="+mj-ea"/>
                <a:cs typeface="B Mitra" pitchFamily="2" charset="-78"/>
              </a:rPr>
              <a:t>Preparedness </a:t>
            </a:r>
            <a:r>
              <a:rPr lang="en-US" sz="2000" b="1" dirty="0" smtClean="0">
                <a:ea typeface="+mj-ea"/>
                <a:cs typeface="B Mitra" pitchFamily="2" charset="-78"/>
              </a:rPr>
              <a:t>Exercises</a:t>
            </a:r>
            <a:endParaRPr lang="en-US" sz="2000" b="1" dirty="0">
              <a:ea typeface="+mj-ea"/>
              <a:cs typeface="B Mitra" pitchFamily="2" charset="-78"/>
            </a:endParaRPr>
          </a:p>
        </p:txBody>
      </p:sp>
      <p:sp>
        <p:nvSpPr>
          <p:cNvPr id="9"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1621643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29600" cy="4493096"/>
          </a:xfrm>
        </p:spPr>
        <p:txBody>
          <a:bodyPr>
            <a:noAutofit/>
          </a:bodyPr>
          <a:lstStyle/>
          <a:p>
            <a:pPr marL="0" indent="0" algn="just">
              <a:buNone/>
            </a:pPr>
            <a:r>
              <a:rPr lang="en-US" sz="1800" dirty="0">
                <a:solidFill>
                  <a:srgbClr val="002060"/>
                </a:solidFill>
              </a:rPr>
              <a:t>5. </a:t>
            </a:r>
            <a:r>
              <a:rPr lang="ru-RU" sz="1800" dirty="0">
                <a:solidFill>
                  <a:srgbClr val="002060"/>
                </a:solidFill>
              </a:rPr>
              <a:t>Проведение и оценка упражнения по созыву членов КЧС на станции; </a:t>
            </a:r>
            <a:endParaRPr lang="en-US" sz="1800" dirty="0">
              <a:solidFill>
                <a:srgbClr val="002060"/>
              </a:solidFill>
            </a:endParaRPr>
          </a:p>
          <a:p>
            <a:pPr marL="0" indent="0" algn="just">
              <a:buNone/>
            </a:pPr>
            <a:r>
              <a:rPr lang="en-US" sz="1800" dirty="0" smtClean="0">
                <a:solidFill>
                  <a:srgbClr val="002060"/>
                </a:solidFill>
              </a:rPr>
              <a:t>6.</a:t>
            </a:r>
            <a:r>
              <a:rPr lang="ru-RU" sz="1800" dirty="0" smtClean="0">
                <a:solidFill>
                  <a:srgbClr val="002060"/>
                </a:solidFill>
              </a:rPr>
              <a:t> Начало </a:t>
            </a:r>
            <a:r>
              <a:rPr lang="ru-RU" sz="1800" dirty="0">
                <a:solidFill>
                  <a:srgbClr val="002060"/>
                </a:solidFill>
              </a:rPr>
              <a:t>организации проведения комплексных учений по готовности к чрезвычайным ситуациям с участием сторонних организаций в 2022 году с техническим сценарием и источником угрозы физической ядерной безопасности;</a:t>
            </a:r>
            <a:endParaRPr lang="en-US" sz="1800" dirty="0">
              <a:solidFill>
                <a:srgbClr val="002060"/>
              </a:solidFill>
            </a:endParaRPr>
          </a:p>
          <a:p>
            <a:pPr marL="0" indent="0" algn="just">
              <a:buNone/>
            </a:pPr>
            <a:r>
              <a:rPr lang="en-US" sz="1800" dirty="0">
                <a:solidFill>
                  <a:srgbClr val="002060"/>
                </a:solidFill>
              </a:rPr>
              <a:t>7. </a:t>
            </a:r>
            <a:r>
              <a:rPr lang="ru-RU" sz="1800" dirty="0">
                <a:solidFill>
                  <a:srgbClr val="002060"/>
                </a:solidFill>
              </a:rPr>
              <a:t>Сокращение или прекращение проведения групповых тренировок на площадке из-за распространения пандемии COVID-19 в соответствии с национальными и международными </a:t>
            </a:r>
            <a:r>
              <a:rPr lang="ru-RU" sz="1800" dirty="0" smtClean="0">
                <a:solidFill>
                  <a:srgbClr val="002060"/>
                </a:solidFill>
              </a:rPr>
              <a:t>протоколами </a:t>
            </a:r>
            <a:r>
              <a:rPr lang="ru-RU" sz="1800" dirty="0">
                <a:solidFill>
                  <a:srgbClr val="002060"/>
                </a:solidFill>
              </a:rPr>
              <a:t>здравоохранения. </a:t>
            </a:r>
            <a:endParaRPr lang="en-US" sz="1800" dirty="0" smtClean="0">
              <a:solidFill>
                <a:srgbClr val="002060"/>
              </a:solidFill>
            </a:endParaRPr>
          </a:p>
          <a:p>
            <a:pPr marL="0" indent="0" algn="just">
              <a:buNone/>
            </a:pPr>
            <a:endParaRPr lang="en-US" sz="1800" dirty="0" smtClean="0"/>
          </a:p>
          <a:p>
            <a:pPr marL="0" indent="0" algn="just">
              <a:buNone/>
            </a:pPr>
            <a:r>
              <a:rPr lang="en-US" sz="1800" dirty="0" smtClean="0"/>
              <a:t>5. Conducting </a:t>
            </a:r>
            <a:r>
              <a:rPr lang="en-US" sz="1800" dirty="0"/>
              <a:t>and evaluating the exercise of calling the members of the plant </a:t>
            </a:r>
            <a:r>
              <a:rPr lang="en-US" sz="1800" kern="0" dirty="0">
                <a:cs typeface="Times New Roman" pitchFamily="18" charset="0"/>
              </a:rPr>
              <a:t>c</a:t>
            </a:r>
            <a:r>
              <a:rPr lang="ru-RU" sz="1800" dirty="0"/>
              <a:t>risis </a:t>
            </a:r>
            <a:r>
              <a:rPr lang="en-US" sz="1800" dirty="0"/>
              <a:t>m</a:t>
            </a:r>
            <a:r>
              <a:rPr lang="ru-RU" sz="1800" dirty="0"/>
              <a:t>anagement </a:t>
            </a:r>
            <a:r>
              <a:rPr lang="en-US" sz="1800" dirty="0"/>
              <a:t>committee to assemble;</a:t>
            </a:r>
          </a:p>
          <a:p>
            <a:pPr marL="0" indent="0" algn="just">
              <a:buNone/>
            </a:pPr>
            <a:r>
              <a:rPr lang="en-US" sz="1800" dirty="0"/>
              <a:t>6</a:t>
            </a:r>
            <a:r>
              <a:rPr lang="en-US" sz="1800" dirty="0" smtClean="0"/>
              <a:t>. </a:t>
            </a:r>
            <a:r>
              <a:rPr lang="en-US" sz="1800" dirty="0"/>
              <a:t>Starting the organization of conduct of comprehensive emergency preparedness exercise with participation of offsite organizations in the year 2022 with a technical scenario and security threat source;</a:t>
            </a:r>
          </a:p>
          <a:p>
            <a:pPr marL="0" indent="0" algn="just">
              <a:buNone/>
            </a:pPr>
            <a:r>
              <a:rPr lang="en-US" sz="1800" dirty="0"/>
              <a:t>7</a:t>
            </a:r>
            <a:r>
              <a:rPr lang="en-US" sz="1800" dirty="0" smtClean="0"/>
              <a:t>. </a:t>
            </a:r>
            <a:r>
              <a:rPr lang="en-US" sz="1800" dirty="0"/>
              <a:t>Reducing or stopping the conduct of onsite group exercises due to spread of COVID-19 </a:t>
            </a:r>
            <a:r>
              <a:rPr lang="en-US" sz="1800" dirty="0" smtClean="0"/>
              <a:t>pandemic </a:t>
            </a:r>
            <a:r>
              <a:rPr lang="en-US" sz="1800" dirty="0"/>
              <a:t>in accordance with the national and international health </a:t>
            </a:r>
            <a:r>
              <a:rPr lang="en-US" sz="1800" dirty="0" smtClean="0"/>
              <a:t>protocols.</a:t>
            </a:r>
            <a:endParaRPr lang="en-US" sz="1800" dirty="0"/>
          </a:p>
        </p:txBody>
      </p:sp>
      <p:sp>
        <p:nvSpPr>
          <p:cNvPr id="5" name="Rectangle 4"/>
          <p:cNvSpPr/>
          <p:nvPr/>
        </p:nvSpPr>
        <p:spPr>
          <a:xfrm>
            <a:off x="1619672" y="411121"/>
            <a:ext cx="5904656" cy="784830"/>
          </a:xfrm>
          <a:prstGeom prst="rect">
            <a:avLst/>
          </a:prstGeom>
        </p:spPr>
        <p:txBody>
          <a:bodyPr wrap="square">
            <a:spAutoFit/>
          </a:bodyPr>
          <a:lstStyle/>
          <a:p>
            <a:pPr algn="ctr" eaLnBrk="0" hangingPunct="0">
              <a:spcBef>
                <a:spcPts val="600"/>
              </a:spcBef>
              <a:buClr>
                <a:srgbClr val="0052BA"/>
              </a:buClr>
              <a:buSzPct val="75000"/>
              <a:defRPr/>
            </a:pPr>
            <a:r>
              <a:rPr lang="ru-RU" sz="2000" b="1" dirty="0">
                <a:solidFill>
                  <a:srgbClr val="002060"/>
                </a:solidFill>
                <a:cs typeface="B Mitra" pitchFamily="2" charset="-78"/>
              </a:rPr>
              <a:t>Тренировка </a:t>
            </a:r>
            <a:r>
              <a:rPr lang="ru-RU" sz="2000" b="1" dirty="0" smtClean="0">
                <a:solidFill>
                  <a:srgbClr val="002060"/>
                </a:solidFill>
                <a:cs typeface="B Mitra" pitchFamily="2" charset="-78"/>
              </a:rPr>
              <a:t>аварийной готовности</a:t>
            </a:r>
            <a:endParaRPr lang="ru-RU" sz="2000" b="1" dirty="0" smtClean="0">
              <a:ea typeface="+mj-ea"/>
              <a:cs typeface="B Mitra" pitchFamily="2" charset="-78"/>
            </a:endParaRPr>
          </a:p>
          <a:p>
            <a:pPr algn="ctr" eaLnBrk="0" hangingPunct="0">
              <a:spcBef>
                <a:spcPts val="600"/>
              </a:spcBef>
              <a:buClr>
                <a:srgbClr val="0052BA"/>
              </a:buClr>
              <a:buSzPct val="75000"/>
              <a:defRPr/>
            </a:pPr>
            <a:r>
              <a:rPr lang="en-US" sz="2000" b="1" dirty="0" smtClean="0">
                <a:ea typeface="+mj-ea"/>
                <a:cs typeface="B Mitra" pitchFamily="2" charset="-78"/>
              </a:rPr>
              <a:t>Emergency </a:t>
            </a:r>
            <a:r>
              <a:rPr lang="en-US" sz="2000" b="1" dirty="0">
                <a:ea typeface="+mj-ea"/>
                <a:cs typeface="B Mitra" pitchFamily="2" charset="-78"/>
              </a:rPr>
              <a:t>Preparedness </a:t>
            </a:r>
            <a:r>
              <a:rPr lang="en-US" sz="2000" b="1" dirty="0" smtClean="0">
                <a:ea typeface="+mj-ea"/>
                <a:cs typeface="B Mitra" pitchFamily="2" charset="-78"/>
              </a:rPr>
              <a:t>Exercises</a:t>
            </a:r>
            <a:endParaRPr lang="en-US" sz="2000" b="1" dirty="0">
              <a:ea typeface="+mj-ea"/>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3114"/>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1050905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567" y="1196752"/>
            <a:ext cx="8330881" cy="5663089"/>
          </a:xfrm>
          <a:prstGeom prst="rect">
            <a:avLst/>
          </a:prstGeom>
        </p:spPr>
        <p:txBody>
          <a:bodyPr wrap="square">
            <a:spAutoFit/>
          </a:bodyPr>
          <a:lstStyle/>
          <a:p>
            <a:pPr lvl="0" algn="just"/>
            <a:r>
              <a:rPr lang="ru-RU" b="1" dirty="0">
                <a:solidFill>
                  <a:srgbClr val="002060"/>
                </a:solidFill>
              </a:rPr>
              <a:t>Приобретенные позиции: </a:t>
            </a:r>
          </a:p>
          <a:p>
            <a:pPr marL="342900" lvl="0" indent="-342900" algn="just">
              <a:buFont typeface="Arial" pitchFamily="34" charset="0"/>
              <a:buChar char="•"/>
            </a:pPr>
            <a:r>
              <a:rPr lang="ru-RU" dirty="0">
                <a:solidFill>
                  <a:srgbClr val="002060"/>
                </a:solidFill>
              </a:rPr>
              <a:t>Дизель-генераторы и Дизельный насос на основании проекта, также на АЭС были проведены начальные этапы испытаний и входного контроля.</a:t>
            </a:r>
          </a:p>
          <a:p>
            <a:pPr marL="342900" lvl="0" indent="-342900" algn="just">
              <a:buFont typeface="Arial" pitchFamily="34" charset="0"/>
              <a:buChar char="•"/>
            </a:pPr>
            <a:r>
              <a:rPr lang="ru-RU" dirty="0">
                <a:solidFill>
                  <a:srgbClr val="002060"/>
                </a:solidFill>
              </a:rPr>
              <a:t>Техническое задание: Разработка базового и детального плана использования мобильных дизель-генераторов для ликвидации запроектных аварий на БАЭС-1.</a:t>
            </a:r>
          </a:p>
          <a:p>
            <a:pPr marL="342900" indent="-342900" algn="just">
              <a:buFont typeface="Arial" pitchFamily="34" charset="0"/>
              <a:buChar char="•"/>
            </a:pPr>
            <a:r>
              <a:rPr lang="ru-RU" dirty="0">
                <a:solidFill>
                  <a:srgbClr val="002060"/>
                </a:solidFill>
              </a:rPr>
              <a:t>Разработка детального плана систем, </a:t>
            </a:r>
            <a:r>
              <a:rPr lang="ru-RU" dirty="0" smtClean="0">
                <a:solidFill>
                  <a:srgbClr val="002060"/>
                </a:solidFill>
              </a:rPr>
              <a:t>анализ, </a:t>
            </a:r>
            <a:r>
              <a:rPr lang="ru-RU" dirty="0">
                <a:solidFill>
                  <a:srgbClr val="002060"/>
                </a:solidFill>
              </a:rPr>
              <a:t>разработка чертежей, паспорта, перечня стандартов и кодов</a:t>
            </a:r>
            <a:r>
              <a:rPr lang="fa-IR" dirty="0">
                <a:solidFill>
                  <a:srgbClr val="002060"/>
                </a:solidFill>
              </a:rPr>
              <a:t> </a:t>
            </a:r>
            <a:r>
              <a:rPr lang="ru-RU" dirty="0">
                <a:solidFill>
                  <a:srgbClr val="002060"/>
                </a:solidFill>
              </a:rPr>
              <a:t>и инструкций по разрушающему и неразрушающему тесты</a:t>
            </a:r>
            <a:r>
              <a:rPr lang="en-US" dirty="0" smtClean="0">
                <a:solidFill>
                  <a:srgbClr val="002060"/>
                </a:solidFill>
              </a:rPr>
              <a:t>.</a:t>
            </a:r>
          </a:p>
          <a:p>
            <a:pPr lvl="0" algn="just"/>
            <a:endParaRPr lang="en-US" dirty="0"/>
          </a:p>
          <a:p>
            <a:pPr lvl="0" algn="just"/>
            <a:r>
              <a:rPr lang="en-US" b="1" dirty="0" smtClean="0"/>
              <a:t>Purchased </a:t>
            </a:r>
            <a:r>
              <a:rPr lang="en-US" b="1" dirty="0"/>
              <a:t>items: </a:t>
            </a:r>
            <a:endParaRPr lang="ru-RU" b="1" dirty="0" smtClean="0"/>
          </a:p>
          <a:p>
            <a:pPr marL="342900" lvl="0" indent="-342900" algn="just">
              <a:buFont typeface="Arial" pitchFamily="34" charset="0"/>
              <a:buChar char="•"/>
            </a:pPr>
            <a:r>
              <a:rPr lang="en-US" dirty="0" smtClean="0"/>
              <a:t>Diesel Generators</a:t>
            </a:r>
            <a:r>
              <a:rPr lang="ru-RU" dirty="0" smtClean="0"/>
              <a:t>,</a:t>
            </a:r>
            <a:r>
              <a:rPr lang="en-US" dirty="0" smtClean="0"/>
              <a:t> </a:t>
            </a:r>
            <a:r>
              <a:rPr lang="en-US" dirty="0"/>
              <a:t>Diesel Pump </a:t>
            </a:r>
            <a:r>
              <a:rPr lang="en-US" dirty="0" smtClean="0"/>
              <a:t>based on design and </a:t>
            </a:r>
            <a:r>
              <a:rPr lang="en-US" dirty="0"/>
              <a:t>the initial stages of testing and incoming control have also been carried out at the plant. </a:t>
            </a:r>
            <a:endParaRPr lang="ru-RU" dirty="0" smtClean="0"/>
          </a:p>
          <a:p>
            <a:pPr marL="342900" lvl="0" indent="-342900" algn="just">
              <a:buFont typeface="Arial" pitchFamily="34" charset="0"/>
              <a:buChar char="•"/>
            </a:pPr>
            <a:r>
              <a:rPr lang="en-US" dirty="0" smtClean="0"/>
              <a:t>Technical </a:t>
            </a:r>
            <a:r>
              <a:rPr lang="en-US" dirty="0"/>
              <a:t>assignment: Developing the basic and detailed plan of using the mobile Diesel Generators for responding to Beyond-Design-Basis Accidents at the </a:t>
            </a:r>
            <a:r>
              <a:rPr lang="en-US" dirty="0" smtClean="0"/>
              <a:t>BNPP-1.</a:t>
            </a:r>
            <a:endParaRPr lang="ru-RU" dirty="0"/>
          </a:p>
          <a:p>
            <a:pPr marL="342900" lvl="0" indent="-342900" algn="just">
              <a:buFont typeface="Arial" pitchFamily="34" charset="0"/>
              <a:buChar char="•"/>
            </a:pPr>
            <a:r>
              <a:rPr lang="en-US" dirty="0" smtClean="0"/>
              <a:t>Developing </a:t>
            </a:r>
            <a:r>
              <a:rPr lang="en-US" dirty="0"/>
              <a:t>the detailed plan of system, analyzing, developing layout drawing, datasheet list of standards and </a:t>
            </a:r>
            <a:r>
              <a:rPr lang="en-US" dirty="0" smtClean="0"/>
              <a:t>codes</a:t>
            </a:r>
            <a:r>
              <a:rPr lang="ru-RU" dirty="0" smtClean="0"/>
              <a:t> </a:t>
            </a:r>
            <a:r>
              <a:rPr lang="en-US" dirty="0" smtClean="0"/>
              <a:t>and </a:t>
            </a:r>
            <a:r>
              <a:rPr lang="en-US" dirty="0"/>
              <a:t>instructions for destructive and non-destructive tests.</a:t>
            </a:r>
          </a:p>
          <a:p>
            <a:pPr lvl="0" algn="just"/>
            <a:endParaRPr lang="en-US" dirty="0"/>
          </a:p>
          <a:p>
            <a:pPr marL="342900" lvl="0" indent="-342900" algn="just">
              <a:buFont typeface="Arial" pitchFamily="34" charset="0"/>
              <a:buChar char="•"/>
            </a:pPr>
            <a:endParaRPr lang="en-US" sz="2000" dirty="0">
              <a:solidFill>
                <a:srgbClr val="0070C0"/>
              </a:solidFill>
            </a:endParaRPr>
          </a:p>
        </p:txBody>
      </p:sp>
      <p:sp>
        <p:nvSpPr>
          <p:cNvPr id="3" name="Rectangle 2"/>
          <p:cNvSpPr/>
          <p:nvPr/>
        </p:nvSpPr>
        <p:spPr>
          <a:xfrm>
            <a:off x="1475656" y="239034"/>
            <a:ext cx="6120680" cy="723275"/>
          </a:xfrm>
          <a:prstGeom prst="rect">
            <a:avLst/>
          </a:prstGeom>
        </p:spPr>
        <p:txBody>
          <a:bodyPr wrap="square">
            <a:spAutoFit/>
          </a:bodyPr>
          <a:lstStyle/>
          <a:p>
            <a:pPr algn="ctr" eaLnBrk="0" hangingPunct="0">
              <a:spcBef>
                <a:spcPts val="600"/>
              </a:spcBef>
              <a:buClr>
                <a:srgbClr val="0052BA"/>
              </a:buClr>
              <a:buSzPct val="75000"/>
              <a:defRPr/>
            </a:pPr>
            <a:r>
              <a:rPr lang="ru-RU" b="1" dirty="0">
                <a:solidFill>
                  <a:srgbClr val="002060"/>
                </a:solidFill>
                <a:cs typeface="B Mitra" pitchFamily="2" charset="-78"/>
              </a:rPr>
              <a:t>Корректирующие  мероприятия в зоне </a:t>
            </a:r>
            <a:r>
              <a:rPr lang="ru-RU" b="1" dirty="0" smtClean="0">
                <a:solidFill>
                  <a:srgbClr val="002060"/>
                </a:solidFill>
                <a:cs typeface="B Mitra" pitchFamily="2" charset="-78"/>
              </a:rPr>
              <a:t>УТА</a:t>
            </a:r>
          </a:p>
          <a:p>
            <a:pPr algn="ctr" eaLnBrk="0" hangingPunct="0">
              <a:spcBef>
                <a:spcPts val="600"/>
              </a:spcBef>
              <a:buClr>
                <a:srgbClr val="0052BA"/>
              </a:buClr>
              <a:buSzPct val="75000"/>
              <a:defRPr/>
            </a:pPr>
            <a:r>
              <a:rPr lang="ru-RU" b="1" dirty="0" smtClean="0">
                <a:solidFill>
                  <a:srgbClr val="002060"/>
                </a:solidFill>
                <a:cs typeface="B Mitra" pitchFamily="2" charset="-78"/>
              </a:rPr>
              <a:t> </a:t>
            </a:r>
            <a:r>
              <a:rPr lang="en-US" b="1" dirty="0" smtClean="0">
                <a:ea typeface="+mj-ea"/>
                <a:cs typeface="B Mitra" pitchFamily="2" charset="-78"/>
              </a:rPr>
              <a:t>Corrective </a:t>
            </a:r>
            <a:r>
              <a:rPr lang="en-US" b="1" dirty="0">
                <a:ea typeface="+mj-ea"/>
                <a:cs typeface="B Mitra" pitchFamily="2" charset="-78"/>
              </a:rPr>
              <a:t>Action in the </a:t>
            </a:r>
            <a:r>
              <a:rPr lang="en-US" b="1" dirty="0" smtClean="0">
                <a:ea typeface="+mj-ea"/>
                <a:cs typeface="B Mitra" pitchFamily="2" charset="-78"/>
              </a:rPr>
              <a:t>SAM Area</a:t>
            </a:r>
            <a:endParaRPr lang="en-US" b="1" dirty="0">
              <a:ea typeface="+mj-ea"/>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 y="356930"/>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3862977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5656" y="239034"/>
            <a:ext cx="6120680" cy="723275"/>
          </a:xfrm>
          <a:prstGeom prst="rect">
            <a:avLst/>
          </a:prstGeom>
        </p:spPr>
        <p:txBody>
          <a:bodyPr wrap="square">
            <a:spAutoFit/>
          </a:bodyPr>
          <a:lstStyle/>
          <a:p>
            <a:pPr algn="ctr" eaLnBrk="0" hangingPunct="0">
              <a:spcBef>
                <a:spcPts val="600"/>
              </a:spcBef>
              <a:buClr>
                <a:srgbClr val="0052BA"/>
              </a:buClr>
              <a:buSzPct val="75000"/>
              <a:defRPr/>
            </a:pPr>
            <a:r>
              <a:rPr lang="ru-RU" b="1" dirty="0">
                <a:solidFill>
                  <a:srgbClr val="002060"/>
                </a:solidFill>
                <a:cs typeface="B Mitra" pitchFamily="2" charset="-78"/>
              </a:rPr>
              <a:t>Корректирующие  мероприятия в зоне </a:t>
            </a:r>
            <a:r>
              <a:rPr lang="ru-RU" b="1" dirty="0" smtClean="0">
                <a:solidFill>
                  <a:srgbClr val="002060"/>
                </a:solidFill>
                <a:cs typeface="B Mitra" pitchFamily="2" charset="-78"/>
              </a:rPr>
              <a:t>УТА</a:t>
            </a:r>
          </a:p>
          <a:p>
            <a:pPr algn="ctr" eaLnBrk="0" hangingPunct="0">
              <a:spcBef>
                <a:spcPts val="600"/>
              </a:spcBef>
              <a:buClr>
                <a:srgbClr val="0052BA"/>
              </a:buClr>
              <a:buSzPct val="75000"/>
              <a:defRPr/>
            </a:pPr>
            <a:r>
              <a:rPr lang="ru-RU" b="1" dirty="0" smtClean="0">
                <a:solidFill>
                  <a:srgbClr val="002060"/>
                </a:solidFill>
                <a:cs typeface="B Mitra" pitchFamily="2" charset="-78"/>
              </a:rPr>
              <a:t> </a:t>
            </a:r>
            <a:r>
              <a:rPr lang="en-US" b="1" dirty="0" smtClean="0">
                <a:ea typeface="+mj-ea"/>
                <a:cs typeface="B Mitra" pitchFamily="2" charset="-78"/>
              </a:rPr>
              <a:t>Corrective </a:t>
            </a:r>
            <a:r>
              <a:rPr lang="en-US" b="1" dirty="0">
                <a:ea typeface="+mj-ea"/>
                <a:cs typeface="B Mitra" pitchFamily="2" charset="-78"/>
              </a:rPr>
              <a:t>Action in the </a:t>
            </a:r>
            <a:r>
              <a:rPr lang="en-US" b="1" dirty="0" smtClean="0">
                <a:ea typeface="+mj-ea"/>
                <a:cs typeface="B Mitra" pitchFamily="2" charset="-78"/>
              </a:rPr>
              <a:t>SAM Area</a:t>
            </a:r>
            <a:endParaRPr lang="en-US" b="1" dirty="0">
              <a:ea typeface="+mj-ea"/>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 y="356930"/>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2" name="Rectangle 1"/>
          <p:cNvSpPr/>
          <p:nvPr/>
        </p:nvSpPr>
        <p:spPr>
          <a:xfrm>
            <a:off x="810144" y="1268760"/>
            <a:ext cx="7560840" cy="4770537"/>
          </a:xfrm>
          <a:prstGeom prst="rect">
            <a:avLst/>
          </a:prstGeom>
        </p:spPr>
        <p:txBody>
          <a:bodyPr wrap="square">
            <a:spAutoFit/>
          </a:bodyPr>
          <a:lstStyle/>
          <a:p>
            <a:pPr algn="just"/>
            <a:r>
              <a:rPr lang="ru-RU" sz="1600" dirty="0">
                <a:solidFill>
                  <a:srgbClr val="002060"/>
                </a:solidFill>
              </a:rPr>
              <a:t>1- Подготовка </a:t>
            </a:r>
            <a:r>
              <a:rPr lang="ru-RU" sz="1600" dirty="0" smtClean="0">
                <a:solidFill>
                  <a:srgbClr val="002060"/>
                </a:solidFill>
              </a:rPr>
              <a:t>симптомно-ориентированных </a:t>
            </a:r>
            <a:r>
              <a:rPr lang="ru-RU" sz="1600" dirty="0">
                <a:solidFill>
                  <a:srgbClr val="002060"/>
                </a:solidFill>
              </a:rPr>
              <a:t>документов </a:t>
            </a:r>
            <a:r>
              <a:rPr lang="ru-RU" sz="1600" dirty="0" smtClean="0">
                <a:solidFill>
                  <a:srgbClr val="002060"/>
                </a:solidFill>
              </a:rPr>
              <a:t>к </a:t>
            </a:r>
            <a:r>
              <a:rPr lang="ru-RU" sz="1600" dirty="0">
                <a:solidFill>
                  <a:srgbClr val="002060"/>
                </a:solidFill>
              </a:rPr>
              <a:t>различным типам несчастных случаев, включая следующие три раздела: </a:t>
            </a:r>
            <a:endParaRPr lang="ru-RU" sz="1600" dirty="0" smtClean="0">
              <a:solidFill>
                <a:srgbClr val="002060"/>
              </a:solidFill>
            </a:endParaRPr>
          </a:p>
          <a:p>
            <a:pPr marL="285750" indent="-285750" algn="just">
              <a:buFontTx/>
              <a:buChar char="-"/>
            </a:pPr>
            <a:r>
              <a:rPr lang="ru-RU" sz="1600" dirty="0" smtClean="0">
                <a:solidFill>
                  <a:srgbClr val="002060"/>
                </a:solidFill>
              </a:rPr>
              <a:t>Инструкции </a:t>
            </a:r>
            <a:r>
              <a:rPr lang="ru-RU" sz="1600" dirty="0">
                <a:solidFill>
                  <a:srgbClr val="002060"/>
                </a:solidFill>
              </a:rPr>
              <a:t>по </a:t>
            </a:r>
            <a:r>
              <a:rPr lang="ru-RU" sz="1600" dirty="0" smtClean="0">
                <a:solidFill>
                  <a:srgbClr val="002060"/>
                </a:solidFill>
              </a:rPr>
              <a:t>ликвидации </a:t>
            </a:r>
            <a:r>
              <a:rPr lang="ru-RU" sz="1600" dirty="0">
                <a:solidFill>
                  <a:srgbClr val="002060"/>
                </a:solidFill>
              </a:rPr>
              <a:t>аварией реакторного отделения </a:t>
            </a:r>
            <a:r>
              <a:rPr lang="en-US" sz="1600" dirty="0" smtClean="0">
                <a:solidFill>
                  <a:srgbClr val="002060"/>
                </a:solidFill>
              </a:rPr>
              <a:t>(</a:t>
            </a:r>
            <a:r>
              <a:rPr lang="ru-RU" sz="1600" dirty="0" smtClean="0">
                <a:solidFill>
                  <a:srgbClr val="002060"/>
                </a:solidFill>
              </a:rPr>
              <a:t>ИЛА</a:t>
            </a:r>
            <a:r>
              <a:rPr lang="en-US" sz="1600" dirty="0" smtClean="0">
                <a:solidFill>
                  <a:srgbClr val="002060"/>
                </a:solidFill>
              </a:rPr>
              <a:t>)</a:t>
            </a:r>
            <a:r>
              <a:rPr lang="ru-RU" sz="1600" dirty="0" smtClean="0">
                <a:solidFill>
                  <a:srgbClr val="002060"/>
                </a:solidFill>
              </a:rPr>
              <a:t> </a:t>
            </a:r>
            <a:r>
              <a:rPr lang="ru-RU" sz="1600" dirty="0">
                <a:solidFill>
                  <a:srgbClr val="002060"/>
                </a:solidFill>
              </a:rPr>
              <a:t>(проектные инструкции по управлению авариями); </a:t>
            </a:r>
          </a:p>
          <a:p>
            <a:pPr marL="285750" indent="-285750" algn="just">
              <a:buFontTx/>
              <a:buChar char="-"/>
            </a:pPr>
            <a:r>
              <a:rPr lang="ru-RU" sz="1600" dirty="0" smtClean="0">
                <a:solidFill>
                  <a:srgbClr val="002060"/>
                </a:solidFill>
              </a:rPr>
              <a:t>Руководство </a:t>
            </a:r>
            <a:r>
              <a:rPr lang="ru-RU" sz="1600" dirty="0">
                <a:solidFill>
                  <a:srgbClr val="002060"/>
                </a:solidFill>
              </a:rPr>
              <a:t>по управлению </a:t>
            </a:r>
            <a:r>
              <a:rPr lang="ru-RU" sz="1600" dirty="0" smtClean="0">
                <a:solidFill>
                  <a:srgbClr val="002060"/>
                </a:solidFill>
              </a:rPr>
              <a:t>запроектными </a:t>
            </a:r>
            <a:r>
              <a:rPr lang="ru-RU" sz="1600" dirty="0">
                <a:solidFill>
                  <a:srgbClr val="002060"/>
                </a:solidFill>
              </a:rPr>
              <a:t>авариями </a:t>
            </a:r>
            <a:r>
              <a:rPr lang="en-US" sz="1600" dirty="0" smtClean="0">
                <a:solidFill>
                  <a:srgbClr val="002060"/>
                </a:solidFill>
              </a:rPr>
              <a:t>(</a:t>
            </a:r>
            <a:r>
              <a:rPr lang="ru-RU" sz="1600" dirty="0" smtClean="0">
                <a:solidFill>
                  <a:srgbClr val="002060"/>
                </a:solidFill>
              </a:rPr>
              <a:t>РУЗА</a:t>
            </a:r>
            <a:r>
              <a:rPr lang="en-US" sz="1600" dirty="0" smtClean="0">
                <a:solidFill>
                  <a:srgbClr val="002060"/>
                </a:solidFill>
              </a:rPr>
              <a:t>)</a:t>
            </a:r>
            <a:r>
              <a:rPr lang="ru-RU" sz="1600" dirty="0" smtClean="0">
                <a:solidFill>
                  <a:srgbClr val="002060"/>
                </a:solidFill>
              </a:rPr>
              <a:t>;</a:t>
            </a:r>
            <a:endParaRPr lang="en-US" sz="1600" dirty="0" smtClean="0">
              <a:solidFill>
                <a:srgbClr val="002060"/>
              </a:solidFill>
            </a:endParaRPr>
          </a:p>
          <a:p>
            <a:pPr marL="285750" indent="-285750" algn="just">
              <a:buFontTx/>
              <a:buChar char="-"/>
            </a:pPr>
            <a:r>
              <a:rPr lang="ru-RU" sz="1600" dirty="0" smtClean="0">
                <a:solidFill>
                  <a:srgbClr val="002060"/>
                </a:solidFill>
              </a:rPr>
              <a:t>Руководство </a:t>
            </a:r>
            <a:r>
              <a:rPr lang="ru-RU" sz="1600" dirty="0">
                <a:solidFill>
                  <a:srgbClr val="002060"/>
                </a:solidFill>
              </a:rPr>
              <a:t>по </a:t>
            </a:r>
            <a:r>
              <a:rPr lang="ru-RU" sz="1600" dirty="0" smtClean="0">
                <a:solidFill>
                  <a:srgbClr val="002060"/>
                </a:solidFill>
              </a:rPr>
              <a:t>управлению тяжелыми </a:t>
            </a:r>
            <a:r>
              <a:rPr lang="ru-RU" sz="1600" dirty="0">
                <a:solidFill>
                  <a:srgbClr val="002060"/>
                </a:solidFill>
              </a:rPr>
              <a:t>авариями </a:t>
            </a:r>
            <a:r>
              <a:rPr lang="en-US" sz="1600" dirty="0" smtClean="0">
                <a:solidFill>
                  <a:srgbClr val="002060"/>
                </a:solidFill>
              </a:rPr>
              <a:t>(</a:t>
            </a:r>
            <a:r>
              <a:rPr lang="ru-RU" sz="1600" dirty="0" smtClean="0">
                <a:solidFill>
                  <a:srgbClr val="002060"/>
                </a:solidFill>
              </a:rPr>
              <a:t>РУТА</a:t>
            </a:r>
            <a:r>
              <a:rPr lang="en-US" sz="1600" dirty="0" smtClean="0">
                <a:solidFill>
                  <a:srgbClr val="002060"/>
                </a:solidFill>
              </a:rPr>
              <a:t>)</a:t>
            </a:r>
            <a:r>
              <a:rPr lang="ru-RU" sz="1600" dirty="0" smtClean="0">
                <a:solidFill>
                  <a:srgbClr val="002060"/>
                </a:solidFill>
              </a:rPr>
              <a:t>.</a:t>
            </a:r>
          </a:p>
          <a:p>
            <a:pPr algn="just"/>
            <a:endParaRPr lang="ru-RU" sz="1600" dirty="0" smtClean="0">
              <a:solidFill>
                <a:srgbClr val="002060"/>
              </a:solidFill>
            </a:endParaRPr>
          </a:p>
          <a:p>
            <a:pPr algn="just"/>
            <a:r>
              <a:rPr lang="ru-RU" sz="1600" dirty="0" smtClean="0">
                <a:solidFill>
                  <a:srgbClr val="002060"/>
                </a:solidFill>
              </a:rPr>
              <a:t>2-</a:t>
            </a:r>
            <a:r>
              <a:rPr lang="en-US" sz="1600" dirty="0" smtClean="0">
                <a:solidFill>
                  <a:srgbClr val="002060"/>
                </a:solidFill>
              </a:rPr>
              <a:t> </a:t>
            </a:r>
            <a:r>
              <a:rPr lang="ru-RU" sz="1600" dirty="0" smtClean="0">
                <a:solidFill>
                  <a:srgbClr val="002060"/>
                </a:solidFill>
              </a:rPr>
              <a:t>Обучение </a:t>
            </a:r>
            <a:r>
              <a:rPr lang="ru-RU" sz="1600" dirty="0">
                <a:solidFill>
                  <a:srgbClr val="002060"/>
                </a:solidFill>
              </a:rPr>
              <a:t>персонала </a:t>
            </a:r>
            <a:r>
              <a:rPr lang="ru-RU" sz="1600" dirty="0" smtClean="0">
                <a:solidFill>
                  <a:srgbClr val="002060"/>
                </a:solidFill>
              </a:rPr>
              <a:t>БПУ </a:t>
            </a:r>
            <a:r>
              <a:rPr lang="ru-RU" sz="1600" dirty="0">
                <a:solidFill>
                  <a:srgbClr val="002060"/>
                </a:solidFill>
              </a:rPr>
              <a:t>и связанного с ними персонала осуществляется в процессе проверки и </a:t>
            </a:r>
            <a:r>
              <a:rPr lang="ru-RU" sz="1600" dirty="0" smtClean="0">
                <a:solidFill>
                  <a:srgbClr val="002060"/>
                </a:solidFill>
              </a:rPr>
              <a:t>аттестация документов </a:t>
            </a:r>
            <a:r>
              <a:rPr lang="ru-RU" sz="1600" dirty="0">
                <a:solidFill>
                  <a:srgbClr val="002060"/>
                </a:solidFill>
              </a:rPr>
              <a:t>после окончательного утверждения документов. </a:t>
            </a:r>
            <a:endParaRPr lang="ru-RU" sz="1600" dirty="0" smtClean="0">
              <a:solidFill>
                <a:srgbClr val="002060"/>
              </a:solidFill>
            </a:endParaRPr>
          </a:p>
          <a:p>
            <a:pPr algn="just"/>
            <a:r>
              <a:rPr lang="ru-RU" sz="1600" dirty="0" smtClean="0">
                <a:solidFill>
                  <a:srgbClr val="002060"/>
                </a:solidFill>
              </a:rPr>
              <a:t> </a:t>
            </a:r>
          </a:p>
          <a:p>
            <a:pPr algn="just"/>
            <a:r>
              <a:rPr lang="en-US" sz="1600" dirty="0"/>
              <a:t>1- Preparation of </a:t>
            </a:r>
            <a:r>
              <a:rPr lang="en-US" sz="1600" dirty="0" smtClean="0"/>
              <a:t>symptom-based </a:t>
            </a:r>
            <a:r>
              <a:rPr lang="en-US" sz="1600" dirty="0"/>
              <a:t>documents for various types of accidents, including the following three sections: </a:t>
            </a:r>
            <a:endParaRPr lang="ru-RU" sz="1600" dirty="0" smtClean="0"/>
          </a:p>
          <a:p>
            <a:pPr marL="285750" indent="-285750" algn="just">
              <a:buFontTx/>
              <a:buChar char="-"/>
            </a:pPr>
            <a:r>
              <a:rPr lang="en-US" sz="1600" dirty="0" smtClean="0"/>
              <a:t>Instructions </a:t>
            </a:r>
            <a:r>
              <a:rPr lang="en-US" sz="1600" dirty="0"/>
              <a:t>for accident elimination of </a:t>
            </a:r>
            <a:r>
              <a:rPr lang="en-US" sz="1600" dirty="0" smtClean="0"/>
              <a:t>the reactor </a:t>
            </a:r>
            <a:r>
              <a:rPr lang="en-US" sz="1600" dirty="0"/>
              <a:t>department (design instructions for accident management); </a:t>
            </a:r>
            <a:endParaRPr lang="ru-RU" sz="1600" dirty="0" smtClean="0"/>
          </a:p>
          <a:p>
            <a:pPr marL="285750" indent="-285750" algn="just">
              <a:buFontTx/>
              <a:buChar char="-"/>
            </a:pPr>
            <a:r>
              <a:rPr lang="en-US" sz="1600" dirty="0" smtClean="0"/>
              <a:t>Beyond </a:t>
            </a:r>
            <a:r>
              <a:rPr lang="en-US" sz="1600" dirty="0"/>
              <a:t>design basis accident management </a:t>
            </a:r>
            <a:r>
              <a:rPr lang="en-US" sz="1600" dirty="0" smtClean="0"/>
              <a:t>guidelines; </a:t>
            </a:r>
            <a:endParaRPr lang="ru-RU" sz="1600" dirty="0" smtClean="0"/>
          </a:p>
          <a:p>
            <a:pPr marL="285750" indent="-285750" algn="just">
              <a:buFontTx/>
              <a:buChar char="-"/>
            </a:pPr>
            <a:r>
              <a:rPr lang="en-US" sz="1600" dirty="0" smtClean="0"/>
              <a:t>Severe </a:t>
            </a:r>
            <a:r>
              <a:rPr lang="en-US" sz="1600" dirty="0"/>
              <a:t>Accident Management </a:t>
            </a:r>
            <a:r>
              <a:rPr lang="en-US" sz="1600" dirty="0" smtClean="0"/>
              <a:t>Guidelines. </a:t>
            </a:r>
            <a:endParaRPr lang="ru-RU" sz="1600" dirty="0"/>
          </a:p>
          <a:p>
            <a:pPr algn="just"/>
            <a:r>
              <a:rPr lang="ru-RU" sz="1600" dirty="0" smtClean="0"/>
              <a:t>2- </a:t>
            </a:r>
            <a:r>
              <a:rPr lang="en-US" sz="1600" dirty="0" smtClean="0"/>
              <a:t>Training </a:t>
            </a:r>
            <a:r>
              <a:rPr lang="en-US" sz="1600" dirty="0"/>
              <a:t>of the </a:t>
            </a:r>
            <a:r>
              <a:rPr lang="en-US" sz="1600" dirty="0" smtClean="0"/>
              <a:t>MCR personnel </a:t>
            </a:r>
            <a:r>
              <a:rPr lang="en-US" sz="1600" dirty="0"/>
              <a:t>and associated personnel is carried out in the process of verification and </a:t>
            </a:r>
            <a:r>
              <a:rPr lang="en-US" sz="1600" dirty="0" smtClean="0"/>
              <a:t>validation of </a:t>
            </a:r>
            <a:r>
              <a:rPr lang="en-US" sz="1600" dirty="0"/>
              <a:t>documents after the final approval of the documents. </a:t>
            </a:r>
            <a:endParaRPr lang="ru-RU" sz="1600" dirty="0" smtClean="0"/>
          </a:p>
        </p:txBody>
      </p:sp>
    </p:spTree>
    <p:extLst>
      <p:ext uri="{BB962C8B-B14F-4D97-AF65-F5344CB8AC3E}">
        <p14:creationId xmlns:p14="http://schemas.microsoft.com/office/powerpoint/2010/main" val="1019981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سند" ma:contentTypeID="0x010100C63152E739188F4D8BB06C6D952E6FC8" ma:contentTypeVersion="0" ma:contentTypeDescription="ایجاد سند جدید." ma:contentTypeScope="" ma:versionID="f32473097c294ba6d0d4b2d18dd704a2">
  <xsd:schema xmlns:xsd="http://www.w3.org/2001/XMLSchema" xmlns:p="http://schemas.microsoft.com/office/2006/metadata/properties" targetNamespace="http://schemas.microsoft.com/office/2006/metadata/properties" ma:root="true" ma:fieldsID="7e5d4adcf87d910621facbfa1a0118d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ma:readOnly="true"/>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9B1E5E4-6740-4C99-8A30-891DFA3D2372}">
  <ds:schemaRefs>
    <ds:schemaRef ds:uri="http://schemas.microsoft.com/sharepoint/v3/contenttype/forms"/>
  </ds:schemaRefs>
</ds:datastoreItem>
</file>

<file path=customXml/itemProps2.xml><?xml version="1.0" encoding="utf-8"?>
<ds:datastoreItem xmlns:ds="http://schemas.openxmlformats.org/officeDocument/2006/customXml" ds:itemID="{EE88E53A-4111-44E9-B1B4-08AB702E08BF}">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7199638-8905-4483-AFFD-E9851C1530D9}">
  <ds:schemaRefs>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3437</TotalTime>
  <Words>2319</Words>
  <Application>Microsoft Office PowerPoint</Application>
  <PresentationFormat>On-screen Show (4:3)</PresentationFormat>
  <Paragraphs>361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Содержание CONTENT</vt:lpstr>
      <vt:lpstr>Краткое знакомство с АЭС Бушер Brief Introduction of the Bushehr NPP</vt:lpstr>
      <vt:lpstr>Краткое знакомство с АЭС Бушер Brief Introduction of the Bushehr NPP</vt:lpstr>
      <vt:lpstr>PowerPoint Presentation</vt:lpstr>
      <vt:lpstr>PowerPoint Presentation</vt:lpstr>
      <vt:lpstr>PowerPoint Presentation</vt:lpstr>
      <vt:lpstr>PowerPoint Presentation</vt:lpstr>
      <vt:lpstr>PowerPoint Presentation</vt:lpstr>
      <vt:lpstr>PowerPoint Presentation</vt:lpstr>
      <vt:lpstr>Тест видеоконференцсвязи КЧС БАЭС BNPP CMC Videoconference communication test;  </vt:lpstr>
      <vt:lpstr>Статус протокола № 14 Status of Minutes № 14</vt:lpstr>
      <vt:lpstr>Статус протокола № 14 Status of Minutes № 14</vt:lpstr>
      <vt:lpstr>Статус протокола № 14 Status of Minutes № 14</vt:lpstr>
      <vt:lpstr>Статус протокола № 14 Status of Minutes № 14</vt:lpstr>
      <vt:lpstr>Статус протокола № 14 Status of Minutes № 14</vt:lpstr>
      <vt:lpstr>Меры защиты от пандемии COVID-19 Protective Measures for COVID-19 Pandemic</vt:lpstr>
      <vt:lpstr>Меры защиты от пандемии COVID-19 Protective Measures for COVID-19 Pandemic</vt:lpstr>
      <vt:lpstr>Меры защиты от пандемии COVID-19 Protective Measures for COVID-19 Pandemic</vt:lpstr>
      <vt:lpstr>Меры защиты от пандемии COVID-19 Protective Measures for COVID-19 Pandemic</vt:lpstr>
      <vt:lpstr>Меры защиты от пандемии COVID-19 Protective Measures for COVID-19 Pandemic</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Jafari , Mohammadhadi</cp:lastModifiedBy>
  <cp:revision>441</cp:revision>
  <dcterms:created xsi:type="dcterms:W3CDTF">2012-10-13T08:27:19Z</dcterms:created>
  <dcterms:modified xsi:type="dcterms:W3CDTF">2021-10-18T12:24:35Z</dcterms:modified>
</cp:coreProperties>
</file>