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60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1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99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70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6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3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98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2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3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9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5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9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9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6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2CC524D-2216-454B-A8EB-5A22A481147F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6DCB9E-BACD-4E46-AAB3-7D101EEA0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2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sz="2800" dirty="0" smtClean="0"/>
              <a:t>به نام خدا</a:t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نام درس : روش آمار در علوم تربیتی </a:t>
            </a: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استاد مربوطه : جناب آقای مجرد</a:t>
            </a:r>
            <a:br>
              <a:rPr lang="fa-IR" sz="2800" dirty="0" smtClean="0"/>
            </a:br>
            <a:r>
              <a:rPr lang="fa-IR" sz="2800" dirty="0" smtClean="0"/>
              <a:t> </a:t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زهرا </a:t>
            </a:r>
            <a:r>
              <a:rPr lang="fa-IR" sz="2800" dirty="0" smtClean="0"/>
              <a:t>یوسفی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endParaRPr lang="fa-IR" dirty="0" smtClean="0"/>
          </a:p>
          <a:p>
            <a:pPr rtl="1"/>
            <a:endParaRPr lang="fa-IR" dirty="0"/>
          </a:p>
          <a:p>
            <a:pPr rtl="1"/>
            <a:r>
              <a:rPr lang="fa-IR" dirty="0" smtClean="0"/>
              <a:t> </a:t>
            </a:r>
            <a:r>
              <a:rPr lang="fa-IR" dirty="0" smtClean="0"/>
              <a:t>مبحث : شاخص های پراکندگی و انواع توزیع</a:t>
            </a:r>
          </a:p>
          <a:p>
            <a:pPr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58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توزیع نمایی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404" y="2141538"/>
            <a:ext cx="4866216" cy="3649662"/>
          </a:xfrm>
        </p:spPr>
      </p:pic>
    </p:spTree>
    <p:extLst>
      <p:ext uri="{BB962C8B-B14F-4D97-AF65-F5344CB8AC3E}">
        <p14:creationId xmlns:p14="http://schemas.microsoft.com/office/powerpoint/2010/main" val="359770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توزیع پوسان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749" y="2141538"/>
            <a:ext cx="4723526" cy="3649662"/>
          </a:xfrm>
        </p:spPr>
      </p:pic>
    </p:spTree>
    <p:extLst>
      <p:ext uri="{BB962C8B-B14F-4D97-AF65-F5344CB8AC3E}">
        <p14:creationId xmlns:p14="http://schemas.microsoft.com/office/powerpoint/2010/main" val="346430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توزیع دوجمله ای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295" y="2141538"/>
            <a:ext cx="4252434" cy="3649662"/>
          </a:xfrm>
        </p:spPr>
      </p:pic>
    </p:spTree>
    <p:extLst>
      <p:ext uri="{BB962C8B-B14F-4D97-AF65-F5344CB8AC3E}">
        <p14:creationId xmlns:p14="http://schemas.microsoft.com/office/powerpoint/2010/main" val="250351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شاخص های پراکندگی (</a:t>
            </a:r>
            <a:r>
              <a:rPr lang="en-US" dirty="0"/>
              <a:t>Measures of variability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پراکندگی می‌تواند دقتِ یک پیش‌بینی را نشان دهد. </a:t>
            </a:r>
            <a:endParaRPr lang="fa-IR" dirty="0" smtClean="0"/>
          </a:p>
          <a:p>
            <a:pPr algn="r" rtl="1"/>
            <a:r>
              <a:rPr lang="fa-IR" dirty="0"/>
              <a:t>همهٔ شاخص‌های پراکندگی، اعدادی غیر منفی و حقیقی هستند که در صورت یکسان بودن همهٔ داده‌ها صفر </a:t>
            </a:r>
            <a:r>
              <a:rPr lang="fa-IR" dirty="0" smtClean="0"/>
              <a:t>می‌شوند</a:t>
            </a:r>
          </a:p>
          <a:p>
            <a:pPr algn="r" rtl="1"/>
            <a:r>
              <a:rPr lang="fa-IR" dirty="0" smtClean="0"/>
              <a:t>انواع :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 دامنه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 واریانس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 </a:t>
            </a:r>
            <a:r>
              <a:rPr lang="fa-IR" dirty="0" smtClean="0"/>
              <a:t>انحراف معیار</a:t>
            </a:r>
          </a:p>
        </p:txBody>
      </p:sp>
    </p:spTree>
    <p:extLst>
      <p:ext uri="{BB962C8B-B14F-4D97-AF65-F5344CB8AC3E}">
        <p14:creationId xmlns:p14="http://schemas.microsoft.com/office/powerpoint/2010/main" val="305189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دامنه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دامنه ساده‌ترین راه برای نشان دادن پراکندگی داده‌هاست </a:t>
            </a:r>
          </a:p>
          <a:p>
            <a:pPr algn="r" rtl="1"/>
            <a:r>
              <a:rPr lang="fa-IR" dirty="0" smtClean="0"/>
              <a:t>از </a:t>
            </a:r>
            <a:r>
              <a:rPr lang="fa-IR" dirty="0"/>
              <a:t>تفاضل مقدار کمینهٔ آن‌ها از بیشینه به دست می‌آید. </a:t>
            </a:r>
            <a:endParaRPr lang="fa-IR" dirty="0" smtClean="0"/>
          </a:p>
          <a:p>
            <a:pPr algn="r" rtl="1"/>
            <a:r>
              <a:rPr lang="en-US" dirty="0" smtClean="0"/>
              <a:t>D= max-min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6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دامنه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معایب:</a:t>
            </a:r>
          </a:p>
          <a:p>
            <a:pPr algn="r" rtl="1"/>
            <a:r>
              <a:rPr lang="fa-IR" dirty="0" smtClean="0"/>
              <a:t> 1.استفاده </a:t>
            </a:r>
            <a:r>
              <a:rPr lang="fa-IR" dirty="0"/>
              <a:t>از دامنه هنگامی که در جامعهٔ آماری داده‌های پرت وجود دارد یا جامعه دارای استثناست، نمی‌تواند معیار مناسبی برای نشان دادن پراکندگی باشد</a:t>
            </a:r>
          </a:p>
          <a:p>
            <a:pPr algn="r" rtl="1"/>
            <a:r>
              <a:rPr lang="fa-IR" dirty="0" smtClean="0"/>
              <a:t>2</a:t>
            </a:r>
            <a:r>
              <a:rPr lang="fa-IR" dirty="0"/>
              <a:t>. به تعداد داده‌ها بستگی ندارد و با افزایش داده‌برداری نمی‌توان به اطلاعات دقیق‌تری از پراکندگی داده‌ها </a:t>
            </a:r>
            <a:r>
              <a:rPr lang="fa-IR" dirty="0" smtClean="0"/>
              <a:t>رسید</a:t>
            </a:r>
          </a:p>
          <a:p>
            <a:pPr algn="r" rtl="1"/>
            <a:r>
              <a:rPr lang="fa-IR" dirty="0"/>
              <a:t>یک راه برای اصلاح دامنه این است که یک چهارم داده‌ها را از دو طرف حذف کرد و دامنهٔ نصف باقی‌ماندهٔ داده‌ها را محاسبه کرد. به این شاخص دامنهٔ بین چارکی می‌گویند و آن را با </a:t>
            </a:r>
            <a:r>
              <a:rPr lang="en-US" dirty="0"/>
              <a:t>I Q R </a:t>
            </a:r>
            <a:r>
              <a:rPr lang="fa-IR" dirty="0" smtClean="0"/>
              <a:t> نشان </a:t>
            </a:r>
            <a:r>
              <a:rPr lang="fa-IR" dirty="0"/>
              <a:t>می‌دهند که بیان‌کنندهٔ فاصلهٔ بین چارک اول و چارک سوم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3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</a:t>
            </a:r>
            <a:r>
              <a:rPr lang="fa-IR" dirty="0" smtClean="0"/>
              <a:t>واریانس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اختلاف هر یک از داده‌ها </a:t>
            </a:r>
            <a:r>
              <a:rPr lang="fa-IR" dirty="0"/>
              <a:t>از میانگین فاصلهٔ آن‌ها را از میانگین نشان </a:t>
            </a:r>
            <a:r>
              <a:rPr lang="fa-IR" dirty="0" smtClean="0"/>
              <a:t>می‌دهد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fa-IR" dirty="0"/>
              <a:t> </a:t>
            </a:r>
            <a:r>
              <a:rPr lang="fa-IR" dirty="0" smtClean="0"/>
              <a:t>برابر با توان دوم اختلاف هر عضو با میانگین است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fa-IR" dirty="0"/>
              <a:t>برای متغیرهای تصادفی گسسته و پیوسته </a:t>
            </a:r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0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واریانس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مزایا :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معیار </a:t>
            </a:r>
            <a:r>
              <a:rPr lang="fa-IR" dirty="0"/>
              <a:t>خوبی برای تعیین پراکندگی یک متغیر تصادفی حول میانگینش است </a:t>
            </a:r>
            <a:endParaRPr lang="fa-IR" dirty="0" smtClean="0"/>
          </a:p>
          <a:p>
            <a:pPr marL="514350" indent="-514350" algn="r" rtl="1">
              <a:buAutoNum type="arabicPeriod"/>
            </a:pPr>
            <a:r>
              <a:rPr lang="fa-IR" dirty="0"/>
              <a:t>این شاخص </a:t>
            </a:r>
            <a:r>
              <a:rPr lang="fa-IR" dirty="0" smtClean="0"/>
              <a:t>مهم‌ترین شاخص </a:t>
            </a:r>
            <a:r>
              <a:rPr lang="fa-IR" dirty="0"/>
              <a:t>پراکندگی است. </a:t>
            </a:r>
          </a:p>
          <a:p>
            <a:pPr algn="r" rtl="1"/>
            <a:r>
              <a:rPr lang="fa-IR" dirty="0" smtClean="0"/>
              <a:t>معایب: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واحد </a:t>
            </a:r>
            <a:r>
              <a:rPr lang="fa-IR" dirty="0"/>
              <a:t>واریانس توان دوم متغیر تصادفی </a:t>
            </a:r>
            <a:r>
              <a:rPr lang="fa-IR" dirty="0" smtClean="0"/>
              <a:t>است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داده‌های </a:t>
            </a:r>
            <a:r>
              <a:rPr lang="fa-IR" dirty="0"/>
              <a:t>پرت تأثیر بیش‌تری روی آن </a:t>
            </a:r>
            <a:r>
              <a:rPr lang="fa-IR" dirty="0" smtClean="0"/>
              <a:t>می‌گذارند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8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انحراف معیار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میزان آن برابر با جذر واریانس است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fa-IR" dirty="0"/>
              <a:t>این </a:t>
            </a:r>
            <a:r>
              <a:rPr lang="fa-IR" dirty="0" smtClean="0"/>
              <a:t>شاخص پرکاربردترین </a:t>
            </a:r>
            <a:r>
              <a:rPr lang="fa-IR" dirty="0"/>
              <a:t>شاخص پراکندگی است. </a:t>
            </a:r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این معیار جهت برابر ساختن واحد میانگین با شاخص اندازه گیری ابداع شده است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7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توزیع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انواع توزیع داده ها حول میانگین: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توزیع طبیعی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توزیع نمایی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توزیع پوسان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توزیع دوجمله ای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2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توزیع طبیعی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031" y="2141538"/>
            <a:ext cx="5710962" cy="3649662"/>
          </a:xfrm>
        </p:spPr>
      </p:pic>
    </p:spTree>
    <p:extLst>
      <p:ext uri="{BB962C8B-B14F-4D97-AF65-F5344CB8AC3E}">
        <p14:creationId xmlns:p14="http://schemas.microsoft.com/office/powerpoint/2010/main" val="1252838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