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ppt/comments/comment4.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8" r:id="rId3"/>
    <p:sldId id="259" r:id="rId4"/>
    <p:sldId id="260" r:id="rId5"/>
    <p:sldId id="261" r:id="rId6"/>
    <p:sldId id="262" r:id="rId7"/>
    <p:sldId id="263" r:id="rId8"/>
    <p:sldId id="264" r:id="rId9"/>
    <p:sldId id="265"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Farzi , Behnam" initials="F,B" lastIdx="9" clrIdx="0"/>
  <p:cmAuthor id="1" name="Alipour , Abdollah" initials="A,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p:scale>
          <a:sx n="100" d="100"/>
          <a:sy n="100" d="100"/>
        </p:scale>
        <p:origin x="1062" y="79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20-10-18T13:31:32.504" idx="1">
    <p:pos x="6772" y="2269"/>
    <p:text>در صورت قطع خطوط 400 کیلو ولت کاهش توان تا 30 درصد بوده و در صورت قطع تمامی خطوط 400 و 230 کاهش توان تا 10 درصد در الگوریتم پیش بینی شده است</p:text>
  </p:cm>
</p:cmLst>
</file>

<file path=ppt/comments/comment2.xml><?xml version="1.0" encoding="utf-8"?>
<p:cmLst xmlns:a="http://schemas.openxmlformats.org/drawingml/2006/main" xmlns:r="http://schemas.openxmlformats.org/officeDocument/2006/relationships" xmlns:p="http://schemas.openxmlformats.org/presentationml/2006/main">
  <p:cm authorId="0" dt="2020-10-18T13:35:28.313" idx="2">
    <p:pos x="4798" y="1412"/>
    <p:text>و سرد کردن سوخت هسته ای</p:text>
  </p:cm>
  <p:cm authorId="0" dt="2020-10-18T13:37:22.675" idx="3">
    <p:pos x="5119" y="2685"/>
    <p:text>با توجه به جریان راه انداز پمپهای RCP امکان تغذیه این پمپها با ظرفیت نیروگاه گازی موجود بوشهر وجود ندارد</p:text>
  </p:cm>
  <p:cm authorId="1" dt="2020-10-19T10:05:54.618" idx="1">
    <p:pos x="1685" y="2064"/>
    <p:text>وجود نيروگاه گازي در واقع مانع توقف اضطراري ميشود و حتي در صورت امادگي واحد گازي در صورت فروپاشي، حتي ميتوان توربين را متوقف و با استفاده از نيروگاه گازي مصارف داخلي را تامين و راكتور را در حد قدرت مورد نياز نگه داشته و در كوتاهترين زمان ممكن مجددا به شبكه وصل شد ولي در صورت نبودن منبع تامين مصرف داخلي و سپري شدن 45 دقيقه توقف حتما با دريافت سيگنال حفاظت اضطراري راكتور بوده كه حداقل براي راه اندازي مجدد 24 ساعت زمان لازم ميباشد. لطفا اطر تصحيح شود</p:text>
  </p:cm>
</p:cmLst>
</file>

<file path=ppt/comments/comment3.xml><?xml version="1.0" encoding="utf-8"?>
<p:cmLst xmlns:a="http://schemas.openxmlformats.org/drawingml/2006/main" xmlns:r="http://schemas.openxmlformats.org/officeDocument/2006/relationships" xmlns:p="http://schemas.openxmlformats.org/presentationml/2006/main">
  <p:cm authorId="0" dt="2020-10-18T13:38:02.017" idx="4">
    <p:pos x="6586" y="1402"/>
    <p:text>تا</p:text>
  </p:cm>
  <p:cm authorId="0" dt="2020-10-18T13:38:24.647" idx="5">
    <p:pos x="2404" y="1693"/>
    <p:text>را</p:text>
  </p:cm>
  <p:cm authorId="0" dt="2020-10-18T13:39:14.156" idx="6">
    <p:pos x="3005" y="1693"/>
    <p:text>و برداشت حرارت از سوخت هسته ای</p:text>
  </p:cm>
</p:cmLst>
</file>

<file path=ppt/comments/comment4.xml><?xml version="1.0" encoding="utf-8"?>
<p:cmLst xmlns:a="http://schemas.openxmlformats.org/drawingml/2006/main" xmlns:r="http://schemas.openxmlformats.org/officeDocument/2006/relationships" xmlns:p="http://schemas.openxmlformats.org/presentationml/2006/main">
  <p:cm authorId="0" dt="2020-10-18T13:40:41.896" idx="7">
    <p:pos x="4583" y="1798"/>
    <p:text>طولانی مدت</p:text>
  </p:cm>
  <p:cm authorId="0" dt="2020-10-18T13:43:08.939" idx="8">
    <p:pos x="6972" y="3030"/>
    <p:text>تا آنجا که اطلاعات کسب شده است این تجربه در نیروگاههای دیگر وجود ندارد. همچنین برای اینکار نیاز به طراحی الگوریتمهای خاصی هست که تعیین نماید که کدام واحد قطع شود و کدام بار را تامین نماید و ......</p:tex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10/19/2020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10/19/2020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10/19/2020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10/19/2020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1" eaLnBrk="1" latinLnBrk="0" hangingPunct="1">
        <a:spcBef>
          <a:spcPct val="0"/>
        </a:spcBef>
        <a:buNone/>
        <a:defRPr sz="3600" kern="1200">
          <a:solidFill>
            <a:schemeClr val="tx1">
              <a:lumMod val="85000"/>
              <a:lumOff val="15000"/>
            </a:schemeClr>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omments" Target="../comments/comment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omments" Target="../comments/comment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omments" Target="../comments/comment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60500" y="1320800"/>
            <a:ext cx="10820400" cy="3416300"/>
          </a:xfrm>
        </p:spPr>
        <p:txBody>
          <a:bodyPr>
            <a:noAutofit/>
          </a:bodyPr>
          <a:lstStyle/>
          <a:p>
            <a:pPr algn="ctr"/>
            <a:r>
              <a:rPr lang="fa-IR" sz="6600" dirty="0" smtClean="0">
                <a:cs typeface="B Mitra" panose="00000400000000000000" pitchFamily="2" charset="-78"/>
              </a:rPr>
              <a:t>بررسی وضعیت نیروگاه اتمی بوشهر</a:t>
            </a:r>
            <a:br>
              <a:rPr lang="fa-IR" sz="6600" dirty="0" smtClean="0">
                <a:cs typeface="B Mitra" panose="00000400000000000000" pitchFamily="2" charset="-78"/>
              </a:rPr>
            </a:br>
            <a:r>
              <a:rPr lang="fa-IR" sz="6600" dirty="0" smtClean="0">
                <a:cs typeface="B Mitra" panose="00000400000000000000" pitchFamily="2" charset="-78"/>
              </a:rPr>
              <a:t/>
            </a:r>
            <a:br>
              <a:rPr lang="fa-IR" sz="6600" dirty="0" smtClean="0">
                <a:cs typeface="B Mitra" panose="00000400000000000000" pitchFamily="2" charset="-78"/>
              </a:rPr>
            </a:br>
            <a:r>
              <a:rPr lang="fa-IR" sz="6600" dirty="0" smtClean="0">
                <a:cs typeface="B Mitra" panose="00000400000000000000" pitchFamily="2" charset="-78"/>
              </a:rPr>
              <a:t> در زمان فروپاشی شبکه سراسری برق کشور</a:t>
            </a:r>
            <a:endParaRPr lang="fa-IR" sz="6600" dirty="0">
              <a:cs typeface="B Mitra" panose="00000400000000000000" pitchFamily="2" charset="-78"/>
            </a:endParaRPr>
          </a:p>
        </p:txBody>
      </p:sp>
    </p:spTree>
    <p:extLst>
      <p:ext uri="{BB962C8B-B14F-4D97-AF65-F5344CB8AC3E}">
        <p14:creationId xmlns:p14="http://schemas.microsoft.com/office/powerpoint/2010/main" val="7414066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692400" y="6211669"/>
            <a:ext cx="7721600" cy="584775"/>
          </a:xfrm>
          <a:prstGeom prst="rect">
            <a:avLst/>
          </a:prstGeom>
          <a:noFill/>
        </p:spPr>
        <p:txBody>
          <a:bodyPr wrap="square" rtlCol="0">
            <a:spAutoFit/>
          </a:bodyPr>
          <a:lstStyle/>
          <a:p>
            <a:pPr algn="ctr" rtl="1"/>
            <a:r>
              <a:rPr lang="fa-IR" sz="3200" dirty="0">
                <a:cs typeface="B Mitra" panose="00000400000000000000" pitchFamily="2" charset="-78"/>
              </a:rPr>
              <a:t>آرایش شبکه انتقال </a:t>
            </a:r>
            <a:r>
              <a:rPr lang="fa-IR" sz="3200" dirty="0" smtClean="0">
                <a:cs typeface="B Mitra" panose="00000400000000000000" pitchFamily="2" charset="-78"/>
              </a:rPr>
              <a:t>و فوق‌توزیع مجاور </a:t>
            </a:r>
            <a:r>
              <a:rPr lang="fa-IR" sz="3200" dirty="0">
                <a:cs typeface="B Mitra" panose="00000400000000000000" pitchFamily="2" charset="-78"/>
              </a:rPr>
              <a:t>نیروگاه اتمی بوشهر</a:t>
            </a:r>
            <a:endParaRPr lang="en-US" sz="3200" dirty="0">
              <a:cs typeface="B Mitra" panose="00000400000000000000" pitchFamily="2" charset="-78"/>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97759" y="285750"/>
            <a:ext cx="8206741" cy="5988050"/>
          </a:xfrm>
          <a:prstGeom prst="rect">
            <a:avLst/>
          </a:prstGeom>
        </p:spPr>
      </p:pic>
    </p:spTree>
    <p:extLst>
      <p:ext uri="{BB962C8B-B14F-4D97-AF65-F5344CB8AC3E}">
        <p14:creationId xmlns:p14="http://schemas.microsoft.com/office/powerpoint/2010/main" val="10913624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814290"/>
          </a:xfrm>
        </p:spPr>
        <p:txBody>
          <a:bodyPr>
            <a:normAutofit/>
          </a:bodyPr>
          <a:lstStyle/>
          <a:p>
            <a:pPr algn="r"/>
            <a:r>
              <a:rPr lang="fa-IR" dirty="0" smtClean="0">
                <a:cs typeface="B Mitra" panose="00000400000000000000" pitchFamily="2" charset="-78"/>
              </a:rPr>
              <a:t>در زمان بروز حادثه در شبکه انتقال کشور و فروپاشی شبکه، وقوع یکی از دو سناریو زیر برای نیروگاه اتمی متصور می‌باشد.</a:t>
            </a:r>
            <a:br>
              <a:rPr lang="fa-IR" dirty="0" smtClean="0">
                <a:cs typeface="B Mitra" panose="00000400000000000000" pitchFamily="2" charset="-78"/>
              </a:rPr>
            </a:br>
            <a:endParaRPr lang="fa-IR" dirty="0">
              <a:cs typeface="B Mitra" panose="00000400000000000000" pitchFamily="2" charset="-78"/>
            </a:endParaRPr>
          </a:p>
        </p:txBody>
      </p:sp>
      <p:sp>
        <p:nvSpPr>
          <p:cNvPr id="3" name="Content Placeholder 2"/>
          <p:cNvSpPr>
            <a:spLocks noGrp="1"/>
          </p:cNvSpPr>
          <p:nvPr>
            <p:ph idx="1"/>
          </p:nvPr>
        </p:nvSpPr>
        <p:spPr>
          <a:xfrm>
            <a:off x="2589212" y="2438400"/>
            <a:ext cx="8915400" cy="990600"/>
          </a:xfrm>
        </p:spPr>
        <p:txBody>
          <a:bodyPr>
            <a:normAutofit/>
          </a:bodyPr>
          <a:lstStyle/>
          <a:p>
            <a:pPr algn="just">
              <a:buFont typeface="+mj-lt"/>
              <a:buAutoNum type="arabicParenR"/>
            </a:pPr>
            <a:r>
              <a:rPr lang="fa-IR" sz="2400" dirty="0" smtClean="0">
                <a:cs typeface="B Mitra" panose="00000400000000000000" pitchFamily="2" charset="-78"/>
              </a:rPr>
              <a:t>تغییرات فرکانس و ولتاژ شبکه (ناشی از خروج پی‌در‌پی واحدها) باعث ناپایدار شدن نیروگاه اتمی بوشهر و در نتیجه تریپ توربین، تریپ راکتور و توقف اضطراری واحد می‌شود.</a:t>
            </a:r>
          </a:p>
        </p:txBody>
      </p:sp>
      <p:sp>
        <p:nvSpPr>
          <p:cNvPr id="5" name="Content Placeholder 2"/>
          <p:cNvSpPr txBox="1">
            <a:spLocks/>
          </p:cNvSpPr>
          <p:nvPr/>
        </p:nvSpPr>
        <p:spPr>
          <a:xfrm>
            <a:off x="2589212" y="3429000"/>
            <a:ext cx="8915400" cy="2451100"/>
          </a:xfrm>
          <a:prstGeom prst="rect">
            <a:avLst/>
          </a:prstGeom>
        </p:spPr>
        <p:txBody>
          <a:bodyPr vert="horz" lIns="91440" tIns="45720" rIns="91440" bIns="45720" rtlCol="0">
            <a:noAutofit/>
          </a:bodyPr>
          <a:lstStyle>
            <a:lvl1pPr marL="342900" indent="-342900" algn="r" defTabSz="457200" rtl="1"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algn="just">
              <a:buFont typeface="+mj-lt"/>
              <a:buAutoNum type="arabicParenR" startAt="2"/>
            </a:pPr>
            <a:r>
              <a:rPr lang="fa-IR" sz="2400" dirty="0">
                <a:cs typeface="B Mitra" panose="00000400000000000000" pitchFamily="2" charset="-78"/>
              </a:rPr>
              <a:t>منطق تنظیمات حفاظتی به گونه‌ای انتخاب شده است تا اجازه ورود اغتشاشات از سمت شبکه داده نشده و اولین عملکرد بیشتر حفاظت‌های ژنراتور، قطع بریکر‌های 400 کیلوولت ترانس‌های واحد و کاهش قدرت تولیدی نیروگاه </a:t>
            </a:r>
            <a:r>
              <a:rPr lang="fa-IR" sz="2400" dirty="0" smtClean="0">
                <a:cs typeface="B Mitra" panose="00000400000000000000" pitchFamily="2" charset="-78"/>
              </a:rPr>
              <a:t>تا 10% قدرت‌نامی واحد می‌باشد</a:t>
            </a:r>
            <a:r>
              <a:rPr lang="fa-IR" sz="2400" dirty="0">
                <a:cs typeface="B Mitra" panose="00000400000000000000" pitchFamily="2" charset="-78"/>
              </a:rPr>
              <a:t>. </a:t>
            </a:r>
            <a:endParaRPr lang="fa-IR" sz="2400" dirty="0" smtClean="0">
              <a:cs typeface="B Mitra" panose="00000400000000000000" pitchFamily="2" charset="-78"/>
            </a:endParaRPr>
          </a:p>
          <a:p>
            <a:pPr marL="0" indent="0" algn="just">
              <a:buNone/>
            </a:pPr>
            <a:r>
              <a:rPr lang="fa-IR" sz="2400" dirty="0">
                <a:cs typeface="B Mitra" panose="00000400000000000000" pitchFamily="2" charset="-78"/>
              </a:rPr>
              <a:t>	</a:t>
            </a:r>
            <a:r>
              <a:rPr lang="fa-IR" sz="2400" dirty="0" smtClean="0">
                <a:cs typeface="B Mitra" panose="00000400000000000000" pitchFamily="2" charset="-78"/>
              </a:rPr>
              <a:t>بر </a:t>
            </a:r>
            <a:r>
              <a:rPr lang="fa-IR" sz="2400" dirty="0">
                <a:cs typeface="B Mitra" panose="00000400000000000000" pitchFamily="2" charset="-78"/>
              </a:rPr>
              <a:t>این اساس چنانچه تنظیمات حفاظتی عملکرد صحیحی داشته‌باشند؛ در زمان فروپاشی </a:t>
            </a:r>
            <a:r>
              <a:rPr lang="fa-IR" sz="2400" dirty="0" smtClean="0">
                <a:cs typeface="B Mitra" panose="00000400000000000000" pitchFamily="2" charset="-78"/>
              </a:rPr>
              <a:t>شبکه 	و </a:t>
            </a:r>
            <a:r>
              <a:rPr lang="fa-IR" sz="2400" dirty="0">
                <a:cs typeface="B Mitra" panose="00000400000000000000" pitchFamily="2" charset="-78"/>
              </a:rPr>
              <a:t>از دست رفتن شبکه‌های 400 و 230 کیلوولت، قدرت واحد تا حد مصرف‌داخلی </a:t>
            </a:r>
            <a:r>
              <a:rPr lang="fa-IR" sz="2400" dirty="0" smtClean="0">
                <a:cs typeface="B Mitra" panose="00000400000000000000" pitchFamily="2" charset="-78"/>
              </a:rPr>
              <a:t>	نیروگاه کاهش 	پیدا </a:t>
            </a:r>
            <a:r>
              <a:rPr lang="fa-IR" sz="2400" dirty="0">
                <a:cs typeface="B Mitra" panose="00000400000000000000" pitchFamily="2" charset="-78"/>
              </a:rPr>
              <a:t>خواهد نمود.</a:t>
            </a:r>
          </a:p>
        </p:txBody>
      </p:sp>
      <p:sp>
        <p:nvSpPr>
          <p:cNvPr id="7" name="Content Placeholder 2"/>
          <p:cNvSpPr txBox="1">
            <a:spLocks/>
          </p:cNvSpPr>
          <p:nvPr/>
        </p:nvSpPr>
        <p:spPr>
          <a:xfrm>
            <a:off x="2438400" y="5880100"/>
            <a:ext cx="9066212" cy="520700"/>
          </a:xfrm>
          <a:prstGeom prst="rect">
            <a:avLst/>
          </a:prstGeom>
        </p:spPr>
        <p:txBody>
          <a:bodyPr vert="horz" lIns="91440" tIns="45720" rIns="91440" bIns="45720" rtlCol="0">
            <a:normAutofit fontScale="92500"/>
          </a:bodyPr>
          <a:lstStyle>
            <a:lvl1pPr marL="342900" indent="-342900" algn="r" defTabSz="457200" rtl="1"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lgn="just">
              <a:buNone/>
            </a:pPr>
            <a:r>
              <a:rPr lang="fa-IR" sz="2400" b="1" u="sng" dirty="0" smtClean="0">
                <a:cs typeface="B Mitra" panose="00000400000000000000" pitchFamily="2" charset="-78"/>
              </a:rPr>
              <a:t>در ادامه نحوه مشارکت نیروگاه گازی در زمان وقوع هر یک از ا ین دو سناریو بررسی خواهد شد.</a:t>
            </a:r>
          </a:p>
        </p:txBody>
      </p:sp>
    </p:spTree>
    <p:extLst>
      <p:ext uri="{BB962C8B-B14F-4D97-AF65-F5344CB8AC3E}">
        <p14:creationId xmlns:p14="http://schemas.microsoft.com/office/powerpoint/2010/main" val="4568443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fade">
                                      <p:cBhvr>
                                        <p:cTn id="17" dur="5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7">
                                            <p:txEl>
                                              <p:pRg st="0" end="0"/>
                                            </p:txEl>
                                          </p:spTgt>
                                        </p:tgtEl>
                                        <p:attrNameLst>
                                          <p:attrName>style.visibility</p:attrName>
                                        </p:attrNameLst>
                                      </p:cBhvr>
                                      <p:to>
                                        <p:strVal val="visible"/>
                                      </p:to>
                                    </p:set>
                                    <p:animEffect transition="in" filter="fade">
                                      <p:cBhvr>
                                        <p:cTn id="22" dur="5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874490"/>
          </a:xfrm>
        </p:spPr>
        <p:txBody>
          <a:bodyPr/>
          <a:lstStyle/>
          <a:p>
            <a:pPr algn="r"/>
            <a:r>
              <a:rPr lang="fa-IR" dirty="0">
                <a:cs typeface="B Mitra" panose="00000400000000000000" pitchFamily="2" charset="-78"/>
              </a:rPr>
              <a:t>نحوه مشارکت نیروگاه </a:t>
            </a:r>
            <a:r>
              <a:rPr lang="fa-IR" dirty="0" smtClean="0">
                <a:cs typeface="B Mitra" panose="00000400000000000000" pitchFamily="2" charset="-78"/>
              </a:rPr>
              <a:t>گازی در زمان خروج واحد</a:t>
            </a:r>
            <a:endParaRPr lang="fa-IR" dirty="0">
              <a:cs typeface="B Mitra" panose="00000400000000000000" pitchFamily="2" charset="-78"/>
            </a:endParaRPr>
          </a:p>
        </p:txBody>
      </p:sp>
      <p:sp>
        <p:nvSpPr>
          <p:cNvPr id="3" name="Content Placeholder 2"/>
          <p:cNvSpPr>
            <a:spLocks noGrp="1"/>
          </p:cNvSpPr>
          <p:nvPr>
            <p:ph idx="1"/>
          </p:nvPr>
        </p:nvSpPr>
        <p:spPr>
          <a:xfrm>
            <a:off x="2589212" y="1600200"/>
            <a:ext cx="8915400" cy="4978400"/>
          </a:xfrm>
        </p:spPr>
        <p:txBody>
          <a:bodyPr>
            <a:normAutofit fontScale="92500" lnSpcReduction="10000"/>
          </a:bodyPr>
          <a:lstStyle/>
          <a:p>
            <a:pPr algn="just"/>
            <a:r>
              <a:rPr lang="fa-IR" sz="2400" dirty="0" smtClean="0">
                <a:cs typeface="B Mitra" panose="00000400000000000000" pitchFamily="2" charset="-78"/>
              </a:rPr>
              <a:t>با توجه به از دست رفتن شبکه 400 و 230 کیلوولت، تغذیه اصلی و رزرو مصرف‌کنندگان نیروگاه از دست خواهد رفت.  در ادامه شاهد توقف توربین، توقف اضطراری راکتور و استارت دیزل‌های کانال‌های ایمنی خواهیم بود و پروسه کنترل پارامترهای راکتور از طریق دیزل‌های کانال‌های ایمنی شروع خواهد شد. </a:t>
            </a:r>
          </a:p>
          <a:p>
            <a:pPr algn="just"/>
            <a:r>
              <a:rPr lang="fa-IR" sz="2400" dirty="0" smtClean="0">
                <a:cs typeface="B Mitra" panose="00000400000000000000" pitchFamily="2" charset="-78"/>
              </a:rPr>
              <a:t>وجود نیروگاه گازی جدید می‌تواند با تغذیه ترانس‌های مصرف‌داخلی واحد، باعث راه‌اندازی موتورهای </a:t>
            </a:r>
            <a:r>
              <a:rPr lang="en-US" sz="1900" dirty="0" smtClean="0">
                <a:latin typeface="Times New Roman" panose="02020603050405020304" pitchFamily="18" charset="0"/>
                <a:cs typeface="Times New Roman" panose="02020603050405020304" pitchFamily="18" charset="0"/>
              </a:rPr>
              <a:t>RCP</a:t>
            </a:r>
            <a:r>
              <a:rPr lang="fa-IR" sz="1900" dirty="0" smtClean="0">
                <a:cs typeface="B Mitra" panose="00000400000000000000" pitchFamily="2" charset="-78"/>
              </a:rPr>
              <a:t> </a:t>
            </a:r>
            <a:r>
              <a:rPr lang="fa-IR" sz="2400" dirty="0" smtClean="0">
                <a:cs typeface="B Mitra" panose="00000400000000000000" pitchFamily="2" charset="-78"/>
              </a:rPr>
              <a:t>شده و به </a:t>
            </a:r>
            <a:r>
              <a:rPr lang="fa-IR" sz="2400" dirty="0">
                <a:cs typeface="B Mitra" panose="00000400000000000000" pitchFamily="2" charset="-78"/>
              </a:rPr>
              <a:t>برداشت </a:t>
            </a:r>
            <a:r>
              <a:rPr lang="fa-IR" sz="2400" dirty="0" smtClean="0">
                <a:cs typeface="B Mitra" panose="00000400000000000000" pitchFamily="2" charset="-78"/>
              </a:rPr>
              <a:t>حرارت </a:t>
            </a:r>
            <a:r>
              <a:rPr lang="fa-IR" sz="2400" dirty="0">
                <a:cs typeface="B Mitra" panose="00000400000000000000" pitchFamily="2" charset="-78"/>
              </a:rPr>
              <a:t>از قلب راکتور کمک نماید.</a:t>
            </a:r>
          </a:p>
          <a:p>
            <a:pPr algn="just"/>
            <a:r>
              <a:rPr lang="fa-IR" sz="2600" dirty="0">
                <a:cs typeface="B Mitra" panose="00000400000000000000" pitchFamily="2" charset="-78"/>
              </a:rPr>
              <a:t>وجود نیروگاه گازی </a:t>
            </a:r>
            <a:r>
              <a:rPr lang="fa-IR" sz="2600" dirty="0" smtClean="0">
                <a:cs typeface="B Mitra" panose="00000400000000000000" pitchFamily="2" charset="-78"/>
              </a:rPr>
              <a:t>جدید نمی‌تواند </a:t>
            </a:r>
            <a:r>
              <a:rPr lang="fa-IR" sz="2600" dirty="0">
                <a:cs typeface="B Mitra" panose="00000400000000000000" pitchFamily="2" charset="-78"/>
              </a:rPr>
              <a:t>مانع توقف اضطراری راکتور  شده و اتصال مجدد به شبکه نیازمند آماده نمودن مجدد راکتور می‌باشد</a:t>
            </a:r>
            <a:r>
              <a:rPr lang="fa-IR" sz="2600" dirty="0" smtClean="0">
                <a:cs typeface="B Mitra" panose="00000400000000000000" pitchFamily="2" charset="-78"/>
              </a:rPr>
              <a:t>.</a:t>
            </a:r>
          </a:p>
          <a:p>
            <a:pPr algn="just"/>
            <a:r>
              <a:rPr lang="fa-IR" sz="2600" dirty="0" smtClean="0">
                <a:latin typeface="Times New Roman" panose="02020603050405020304" pitchFamily="18" charset="0"/>
                <a:cs typeface="B Mitra" panose="00000400000000000000" pitchFamily="2" charset="-78"/>
              </a:rPr>
              <a:t>ظرفیت فعلی نیروگاه گازی بوشهر می‌تواند جوابگوی بخشی از نیاز مصرف داخلی نیروگاه و راه‌اندازی تعدادی از </a:t>
            </a:r>
            <a:r>
              <a:rPr lang="en-US" sz="1900" dirty="0" smtClean="0">
                <a:latin typeface="Times New Roman" panose="02020603050405020304" pitchFamily="18" charset="0"/>
                <a:cs typeface="B Mitra" panose="00000400000000000000" pitchFamily="2" charset="-78"/>
              </a:rPr>
              <a:t>RCP</a:t>
            </a:r>
            <a:r>
              <a:rPr lang="fa-IR" sz="1900" dirty="0" smtClean="0">
                <a:latin typeface="Times New Roman" panose="02020603050405020304" pitchFamily="18" charset="0"/>
                <a:cs typeface="B Mitra" panose="00000400000000000000" pitchFamily="2" charset="-78"/>
              </a:rPr>
              <a:t> </a:t>
            </a:r>
            <a:r>
              <a:rPr lang="fa-IR" sz="2600" dirty="0" smtClean="0">
                <a:latin typeface="Times New Roman" panose="02020603050405020304" pitchFamily="18" charset="0"/>
                <a:cs typeface="B Mitra" panose="00000400000000000000" pitchFamily="2" charset="-78"/>
              </a:rPr>
              <a:t>ها و کمک به برداشت حرارت از قلب راکتور شود. با توجه به قدرت 5 تا 7 مگاواتی الکتروموتورهای </a:t>
            </a:r>
            <a:r>
              <a:rPr lang="en-US" sz="1900" dirty="0" smtClean="0">
                <a:latin typeface="Times New Roman" panose="02020603050405020304" pitchFamily="18" charset="0"/>
                <a:cs typeface="B Mitra" panose="00000400000000000000" pitchFamily="2" charset="-78"/>
              </a:rPr>
              <a:t>RCP</a:t>
            </a:r>
            <a:r>
              <a:rPr lang="fa-IR" sz="2600" dirty="0" smtClean="0">
                <a:latin typeface="Times New Roman" panose="02020603050405020304" pitchFamily="18" charset="0"/>
                <a:cs typeface="B Mitra" panose="00000400000000000000" pitchFamily="2" charset="-78"/>
              </a:rPr>
              <a:t>، توانائی این نیروگاه در راه‌اندازی این الکتروموتورها می‌بایست استعلام شود.</a:t>
            </a:r>
          </a:p>
          <a:p>
            <a:pPr algn="just"/>
            <a:r>
              <a:rPr lang="fa-IR" sz="2600" dirty="0" smtClean="0">
                <a:cs typeface="B Mitra" panose="00000400000000000000" pitchFamily="2" charset="-78"/>
              </a:rPr>
              <a:t>با توجه به بُعد مسافت نیروگاه گازی کنگان و نیاز به سوئیچینگهای زیاد به منظور انتقال توان این نیروگاه به واحد اتمی نیروگاه بوشهر، می‌توان حداقل زمان ممکن برای این انتقال توان را از مدیریت شبکه برق ایران استعلام نمود. </a:t>
            </a:r>
            <a:endParaRPr lang="fa-IR" sz="2600" dirty="0">
              <a:cs typeface="B Mitra" panose="00000400000000000000" pitchFamily="2" charset="-78"/>
            </a:endParaRPr>
          </a:p>
        </p:txBody>
      </p:sp>
    </p:spTree>
    <p:extLst>
      <p:ext uri="{BB962C8B-B14F-4D97-AF65-F5344CB8AC3E}">
        <p14:creationId xmlns:p14="http://schemas.microsoft.com/office/powerpoint/2010/main" val="6073864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19300" y="1511300"/>
            <a:ext cx="9485312" cy="4399922"/>
          </a:xfrm>
        </p:spPr>
        <p:txBody>
          <a:bodyPr>
            <a:normAutofit fontScale="92500"/>
          </a:bodyPr>
          <a:lstStyle/>
          <a:p>
            <a:pPr algn="just"/>
            <a:r>
              <a:rPr lang="fa-IR" sz="2400" dirty="0" smtClean="0">
                <a:cs typeface="B Mitra" panose="00000400000000000000" pitchFamily="2" charset="-78"/>
              </a:rPr>
              <a:t>در زمان </a:t>
            </a:r>
            <a:r>
              <a:rPr lang="fa-IR" sz="2400" dirty="0">
                <a:cs typeface="B Mitra" panose="00000400000000000000" pitchFamily="2" charset="-78"/>
              </a:rPr>
              <a:t>عملکرد </a:t>
            </a:r>
            <a:r>
              <a:rPr lang="fa-IR" sz="2400" dirty="0" smtClean="0">
                <a:cs typeface="B Mitra" panose="00000400000000000000" pitchFamily="2" charset="-78"/>
              </a:rPr>
              <a:t>صحیح تنظیمات حفاظتی و  </a:t>
            </a:r>
            <a:r>
              <a:rPr lang="fa-IR" sz="2400" dirty="0">
                <a:cs typeface="B Mitra" panose="00000400000000000000" pitchFamily="2" charset="-78"/>
              </a:rPr>
              <a:t>کاهش </a:t>
            </a:r>
            <a:r>
              <a:rPr lang="fa-IR" sz="2400" dirty="0" smtClean="0">
                <a:cs typeface="B Mitra" panose="00000400000000000000" pitchFamily="2" charset="-78"/>
              </a:rPr>
              <a:t>قدرت تولیدی واحد </a:t>
            </a:r>
            <a:r>
              <a:rPr lang="fa-IR" sz="2400" dirty="0">
                <a:cs typeface="B Mitra" panose="00000400000000000000" pitchFamily="2" charset="-78"/>
              </a:rPr>
              <a:t>تا حد </a:t>
            </a:r>
            <a:r>
              <a:rPr lang="fa-IR" sz="2400" dirty="0" smtClean="0">
                <a:cs typeface="B Mitra" panose="00000400000000000000" pitchFamily="2" charset="-78"/>
              </a:rPr>
              <a:t>مصرف‌داخلی، نیروگاه با محدودیت 45 دقیقه‌ای مواجه می‌باشد.</a:t>
            </a:r>
            <a:endParaRPr lang="fa-IR" sz="2400" dirty="0">
              <a:cs typeface="B Mitra" panose="00000400000000000000" pitchFamily="2" charset="-78"/>
            </a:endParaRPr>
          </a:p>
          <a:p>
            <a:pPr algn="just"/>
            <a:r>
              <a:rPr lang="fa-IR" sz="2400" dirty="0" smtClean="0">
                <a:cs typeface="B Mitra" panose="00000400000000000000" pitchFamily="2" charset="-78"/>
              </a:rPr>
              <a:t>چنانچه بعد از 45 دقیقه، شرایط اتصال مجدد واحد به شبکه فراهم نشود؛ وجود نیروگاه گازی جدید می‌تواند (پس از سنکرون شدن با واحد) تغذیه مصرف‌کنندگان نرمال نیروگاه را فراهم نموده و توقف نرمال واحد به تضمین نماید.</a:t>
            </a:r>
          </a:p>
          <a:p>
            <a:pPr algn="just"/>
            <a:r>
              <a:rPr lang="fa-IR" sz="2600" dirty="0" smtClean="0">
                <a:cs typeface="B Mitra" panose="00000400000000000000" pitchFamily="2" charset="-78"/>
              </a:rPr>
              <a:t>با توجه به اینکه در این زمان به حداقل 50 تا 70 مگاوات توان (با قابلیت اطمینان کافی) نیازمندیم؛ به نظر می‌رسد که نیروگاه گازی بوشهر گزینه مناسبی برای استفاده به عنوان تغذیه پشتیبان نباشد.</a:t>
            </a:r>
          </a:p>
          <a:p>
            <a:pPr algn="just"/>
            <a:r>
              <a:rPr lang="fa-IR" sz="2400" dirty="0" smtClean="0">
                <a:cs typeface="B Mitra" panose="00000400000000000000" pitchFamily="2" charset="-78"/>
              </a:rPr>
              <a:t>با توجه به بازه زمانی 45 دقیقه‌ای، به نظر می‌رسد که بتوان از نیروگاه گازی کنگان به عنوان تغذیه رزرو استفاده نمود. با توجه به بُعد مسافت و پائین آمدن قابلیت اطمینان (به دلیل افزایش تجهیزات و سوئیچینگ‌ها) نمی‌توان این نیروگاه را به عنوان پشتیبان اصلی نیروگاه اتمی بوشهر پذیرفت.</a:t>
            </a:r>
          </a:p>
          <a:p>
            <a:pPr algn="just"/>
            <a:r>
              <a:rPr lang="fa-IR" sz="2400" dirty="0" smtClean="0">
                <a:cs typeface="B Mitra" panose="00000400000000000000" pitchFamily="2" charset="-78"/>
              </a:rPr>
              <a:t>تمام این محاسبات برای یک واحد نیروگاه اتمی بوده و چنانچه نیازمندی سه واحد مد نظر قرار گیرد؛ وجود یک نیروگاه گازی جدید با قدرت کافی (برای سه واحد) اجتناب‌ناپذیر به نظر می‌رسد.</a:t>
            </a:r>
            <a:endParaRPr lang="fa-IR" sz="2400" dirty="0">
              <a:cs typeface="B Mitra" panose="00000400000000000000" pitchFamily="2" charset="-78"/>
            </a:endParaRPr>
          </a:p>
        </p:txBody>
      </p:sp>
      <p:sp>
        <p:nvSpPr>
          <p:cNvPr id="4" name="Title 1"/>
          <p:cNvSpPr>
            <a:spLocks noGrp="1"/>
          </p:cNvSpPr>
          <p:nvPr>
            <p:ph type="title"/>
          </p:nvPr>
        </p:nvSpPr>
        <p:spPr>
          <a:xfrm>
            <a:off x="1308100" y="624110"/>
            <a:ext cx="10196513" cy="887190"/>
          </a:xfrm>
        </p:spPr>
        <p:txBody>
          <a:bodyPr>
            <a:normAutofit/>
          </a:bodyPr>
          <a:lstStyle/>
          <a:p>
            <a:pPr algn="r"/>
            <a:r>
              <a:rPr lang="fa-IR" dirty="0" smtClean="0">
                <a:cs typeface="B Mitra" panose="00000400000000000000" pitchFamily="2" charset="-78"/>
              </a:rPr>
              <a:t>مشارکت </a:t>
            </a:r>
            <a:r>
              <a:rPr lang="fa-IR" dirty="0">
                <a:cs typeface="B Mitra" panose="00000400000000000000" pitchFamily="2" charset="-78"/>
              </a:rPr>
              <a:t>نیروگاه </a:t>
            </a:r>
            <a:r>
              <a:rPr lang="fa-IR" dirty="0" smtClean="0">
                <a:cs typeface="B Mitra" panose="00000400000000000000" pitchFamily="2" charset="-78"/>
              </a:rPr>
              <a:t>گازی در زمان کاهش توان تا مصرف داخلی</a:t>
            </a:r>
            <a:endParaRPr lang="fa-IR" dirty="0">
              <a:cs typeface="B Mitra" panose="00000400000000000000" pitchFamily="2" charset="-78"/>
            </a:endParaRPr>
          </a:p>
        </p:txBody>
      </p:sp>
      <p:sp>
        <p:nvSpPr>
          <p:cNvPr id="5" name="Content Placeholder 2"/>
          <p:cNvSpPr txBox="1">
            <a:spLocks/>
          </p:cNvSpPr>
          <p:nvPr/>
        </p:nvSpPr>
        <p:spPr>
          <a:xfrm>
            <a:off x="1435100" y="5880100"/>
            <a:ext cx="10069512" cy="723900"/>
          </a:xfrm>
          <a:prstGeom prst="rect">
            <a:avLst/>
          </a:prstGeom>
        </p:spPr>
        <p:txBody>
          <a:bodyPr vert="horz" lIns="91440" tIns="45720" rIns="91440" bIns="45720" rtlCol="0">
            <a:noAutofit/>
          </a:bodyPr>
          <a:lstStyle>
            <a:lvl1pPr marL="342900" indent="-342900" algn="r" defTabSz="457200" rtl="1"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lgn="ctr">
              <a:buNone/>
            </a:pPr>
            <a:r>
              <a:rPr lang="fa-IR" sz="2400" dirty="0" smtClean="0">
                <a:cs typeface="B Mitra" panose="00000400000000000000" pitchFamily="2" charset="-78"/>
              </a:rPr>
              <a:t>موارد فوق‌الذکر با فرض عدم بازیابی شبکه در بازه زمانی 45 دقیقه‌ای و نیاز به توقف نرمال واحد مطرح شد.</a:t>
            </a:r>
          </a:p>
          <a:p>
            <a:pPr marL="0" indent="0" algn="ctr">
              <a:buNone/>
            </a:pPr>
            <a:r>
              <a:rPr lang="fa-IR" sz="2400" b="1" u="sng" dirty="0" smtClean="0">
                <a:cs typeface="B Mitra" panose="00000400000000000000" pitchFamily="2" charset="-78"/>
              </a:rPr>
              <a:t>سوال: آیا می‌توان با اجرای تمهیداتی، شرایط تداوم تولید و پرهیز از توقف واحد را فراهم نمود؟</a:t>
            </a:r>
          </a:p>
        </p:txBody>
      </p:sp>
    </p:spTree>
    <p:extLst>
      <p:ext uri="{BB962C8B-B14F-4D97-AF65-F5344CB8AC3E}">
        <p14:creationId xmlns:p14="http://schemas.microsoft.com/office/powerpoint/2010/main" val="30975092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5">
                                            <p:txEl>
                                              <p:pRg st="0" end="0"/>
                                            </p:txEl>
                                          </p:spTgt>
                                        </p:tgtEl>
                                        <p:attrNameLst>
                                          <p:attrName>style.visibility</p:attrName>
                                        </p:attrNameLst>
                                      </p:cBhvr>
                                      <p:to>
                                        <p:strVal val="visible"/>
                                      </p:to>
                                    </p:set>
                                    <p:animEffect transition="in" filter="fade">
                                      <p:cBhvr>
                                        <p:cTn id="32" dur="500"/>
                                        <p:tgtEl>
                                          <p:spTgt spid="5">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5">
                                            <p:txEl>
                                              <p:pRg st="1" end="1"/>
                                            </p:txEl>
                                          </p:spTgt>
                                        </p:tgtEl>
                                        <p:attrNameLst>
                                          <p:attrName>style.visibility</p:attrName>
                                        </p:attrNameLst>
                                      </p:cBhvr>
                                      <p:to>
                                        <p:strVal val="visible"/>
                                      </p:to>
                                    </p:set>
                                    <p:anim calcmode="lin" valueType="num">
                                      <p:cBhvr additive="base">
                                        <p:cTn id="37"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874490"/>
          </a:xfrm>
        </p:spPr>
        <p:txBody>
          <a:bodyPr/>
          <a:lstStyle/>
          <a:p>
            <a:pPr algn="r"/>
            <a:r>
              <a:rPr lang="fa-IR" dirty="0" smtClean="0">
                <a:cs typeface="B Mitra" panose="00000400000000000000" pitchFamily="2" charset="-78"/>
              </a:rPr>
              <a:t>سناریو تداوم تولید نیروگاه</a:t>
            </a:r>
            <a:endParaRPr lang="fa-IR" dirty="0">
              <a:cs typeface="B Mitra" panose="00000400000000000000" pitchFamily="2" charset="-78"/>
            </a:endParaRPr>
          </a:p>
        </p:txBody>
      </p:sp>
      <p:sp>
        <p:nvSpPr>
          <p:cNvPr id="3" name="Content Placeholder 2"/>
          <p:cNvSpPr>
            <a:spLocks noGrp="1"/>
          </p:cNvSpPr>
          <p:nvPr>
            <p:ph idx="1"/>
          </p:nvPr>
        </p:nvSpPr>
        <p:spPr>
          <a:xfrm>
            <a:off x="2589212" y="2082800"/>
            <a:ext cx="8915400" cy="4412622"/>
          </a:xfrm>
        </p:spPr>
        <p:txBody>
          <a:bodyPr>
            <a:normAutofit/>
          </a:bodyPr>
          <a:lstStyle/>
          <a:p>
            <a:pPr algn="just"/>
            <a:r>
              <a:rPr lang="fa-IR" sz="2400" dirty="0" smtClean="0">
                <a:cs typeface="B Mitra" panose="00000400000000000000" pitchFamily="2" charset="-78"/>
              </a:rPr>
              <a:t>شرکت بهره‌برداری، میزان توان مورد نیاز واحد در زمان توقف نرمال را حدود 50 مگاوات اعلام نموده است. میزان مصرف تقریبی واحد در مُد مصرف داخلی نیز حدود 70 مگاوات اعلام شده است. حداقل توان الکتریکی تولیدی که می‌تواند شرایط دائم فعالیت واحد اول را تامین نماید نیز حدود 212 مگاوات الکتریکی اعلام شده است.</a:t>
            </a:r>
          </a:p>
          <a:p>
            <a:pPr algn="just"/>
            <a:r>
              <a:rPr lang="fa-IR" sz="2400" dirty="0" smtClean="0">
                <a:cs typeface="B Mitra" panose="00000400000000000000" pitchFamily="2" charset="-78"/>
              </a:rPr>
              <a:t>در زمان قطع ارتباط واحد اول نیروگاه اتمی با شبکه و کاهش توان تولیدی نیروگاه تا مصرف‌داخلی، چنانچه امکان انتقال حدود 150 مگاوات به شبکه 230 کیلوولت فراهم گردد، این واحد می‌تواند تداوم تولید داشته باشد و نیازی به توقف آن نیست.</a:t>
            </a:r>
          </a:p>
          <a:p>
            <a:pPr algn="just"/>
            <a:r>
              <a:rPr lang="fa-IR" sz="2400" dirty="0" smtClean="0">
                <a:cs typeface="B Mitra" panose="00000400000000000000" pitchFamily="2" charset="-78"/>
              </a:rPr>
              <a:t>با احداث واحدهای 2 و 3 این نیازمندی به تامین بار (توسط شبکه) کمتر می‌شود و مقداری از توان تولیدی یک واحد می‌تواند صرف توقف نرمال واحدهای دیگر شود.</a:t>
            </a:r>
            <a:endParaRPr lang="fa-IR" sz="2400" dirty="0">
              <a:cs typeface="B Mitra" panose="00000400000000000000" pitchFamily="2" charset="-78"/>
            </a:endParaRPr>
          </a:p>
        </p:txBody>
      </p:sp>
    </p:spTree>
    <p:extLst>
      <p:ext uri="{BB962C8B-B14F-4D97-AF65-F5344CB8AC3E}">
        <p14:creationId xmlns:p14="http://schemas.microsoft.com/office/powerpoint/2010/main" val="37322430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cs typeface="B Mitra" panose="00000400000000000000" pitchFamily="2" charset="-78"/>
              </a:rPr>
              <a:t>نتیجه‌گیری</a:t>
            </a:r>
            <a:endParaRPr lang="fa-IR" dirty="0">
              <a:cs typeface="B Mitra" panose="00000400000000000000" pitchFamily="2" charset="-78"/>
            </a:endParaRPr>
          </a:p>
        </p:txBody>
      </p:sp>
      <p:sp>
        <p:nvSpPr>
          <p:cNvPr id="3" name="Content Placeholder 2"/>
          <p:cNvSpPr>
            <a:spLocks noGrp="1"/>
          </p:cNvSpPr>
          <p:nvPr>
            <p:ph idx="1"/>
          </p:nvPr>
        </p:nvSpPr>
        <p:spPr>
          <a:xfrm>
            <a:off x="2589212" y="1778000"/>
            <a:ext cx="8915400" cy="4635500"/>
          </a:xfrm>
        </p:spPr>
        <p:txBody>
          <a:bodyPr>
            <a:noAutofit/>
          </a:bodyPr>
          <a:lstStyle/>
          <a:p>
            <a:pPr algn="just"/>
            <a:r>
              <a:rPr lang="fa-IR" sz="2400" dirty="0" smtClean="0">
                <a:cs typeface="B Mitra" panose="00000400000000000000" pitchFamily="2" charset="-78"/>
              </a:rPr>
              <a:t>همانگونه که در نامه 254747-1000 مورخ 1399/05/28 شرکت بهره‌برداری آورده شده است، احداث یک نیروگاه گازی می‌تواند توان مورد نیاز نیروگاه اتمی در زمان فروپاشی شبکه را در زمان توقف (نرمال یا اضطراری) واحد فراهم نماید.</a:t>
            </a:r>
          </a:p>
          <a:p>
            <a:pPr algn="just"/>
            <a:r>
              <a:rPr lang="fa-IR" sz="2400" dirty="0" smtClean="0">
                <a:cs typeface="B Mitra" panose="00000400000000000000" pitchFamily="2" charset="-78"/>
              </a:rPr>
              <a:t>نیروگاه گازی بوشهر می تواند بخشی از بارهای نیروگاه را در زمان فروپاشی شبکه و توقف اضطراری واحد فراهم نماید ولیکن وضعیت کنونی این نیروگاه نمی‌تواند حداقل توان مورد نیاز واحد برای توقف نرمال (حدود 50 مگاوات) را فراهم نماید.</a:t>
            </a:r>
          </a:p>
          <a:p>
            <a:pPr algn="just"/>
            <a:r>
              <a:rPr lang="fa-IR" sz="2400" dirty="0" smtClean="0">
                <a:cs typeface="B Mitra" panose="00000400000000000000" pitchFamily="2" charset="-78"/>
              </a:rPr>
              <a:t>نیروگاه گازی کنگان می‌تواند به عنوان پشتیبان رزرو نیروگاه درنظر گرفته شود ولیکن با توجه به بُعد مسافت و نیاز به سوئیچینگ زیاد به منظور فراهم آوردن امکان انتقال توان تولیدی آن، نمی‌توان نیروگاه گازی کنگان را به عنوان پشتیبان اصلی نیروگاه اتمی بوشهر پذیرفت.</a:t>
            </a:r>
            <a:endParaRPr lang="fa-IR" sz="2400" dirty="0">
              <a:cs typeface="B Mitra" panose="00000400000000000000" pitchFamily="2" charset="-78"/>
            </a:endParaRPr>
          </a:p>
          <a:p>
            <a:pPr algn="just"/>
            <a:r>
              <a:rPr lang="fa-IR" sz="2400" dirty="0" smtClean="0">
                <a:cs typeface="B Mitra" panose="00000400000000000000" pitchFamily="2" charset="-78"/>
              </a:rPr>
              <a:t>تامین بار مورد نیاز نیروگاه در زمان فعالیت نیروگاه اتمی در مُد مصرف داخلی، می‌تواند با تداوم تولید همراه بوده و واحد را از توقف اجباری بی‌نیاز گرداند.</a:t>
            </a:r>
            <a:endParaRPr lang="fa-IR" sz="2400" dirty="0">
              <a:cs typeface="B Mitra" panose="00000400000000000000" pitchFamily="2" charset="-78"/>
            </a:endParaRPr>
          </a:p>
        </p:txBody>
      </p:sp>
    </p:spTree>
    <p:extLst>
      <p:ext uri="{BB962C8B-B14F-4D97-AF65-F5344CB8AC3E}">
        <p14:creationId xmlns:p14="http://schemas.microsoft.com/office/powerpoint/2010/main" val="32223250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810990"/>
          </a:xfrm>
        </p:spPr>
        <p:txBody>
          <a:bodyPr/>
          <a:lstStyle/>
          <a:p>
            <a:pPr algn="r"/>
            <a:r>
              <a:rPr lang="fa-IR" dirty="0" smtClean="0">
                <a:cs typeface="B Mitra" panose="00000400000000000000" pitchFamily="2" charset="-78"/>
              </a:rPr>
              <a:t>پیشنهادات</a:t>
            </a:r>
            <a:endParaRPr lang="fa-IR" dirty="0">
              <a:cs typeface="B Mitra" panose="00000400000000000000" pitchFamily="2" charset="-78"/>
            </a:endParaRPr>
          </a:p>
        </p:txBody>
      </p:sp>
      <p:sp>
        <p:nvSpPr>
          <p:cNvPr id="3" name="Content Placeholder 2"/>
          <p:cNvSpPr>
            <a:spLocks noGrp="1"/>
          </p:cNvSpPr>
          <p:nvPr>
            <p:ph idx="1"/>
          </p:nvPr>
        </p:nvSpPr>
        <p:spPr>
          <a:xfrm>
            <a:off x="2374900" y="1435100"/>
            <a:ext cx="9129712" cy="4749800"/>
          </a:xfrm>
        </p:spPr>
        <p:txBody>
          <a:bodyPr>
            <a:noAutofit/>
          </a:bodyPr>
          <a:lstStyle/>
          <a:p>
            <a:pPr algn="just"/>
            <a:r>
              <a:rPr lang="fa-IR" sz="2400" dirty="0" smtClean="0">
                <a:cs typeface="B Mitra" panose="00000400000000000000" pitchFamily="2" charset="-78"/>
              </a:rPr>
              <a:t>از منظر تامین توان مورد نیاز واحد اتمی در زمان فروپاشی شبکه و بالابردن ایمنی نیروگاه اتمی بوشهر، وجود نیروگاه گازی جدید (با در نظر گرفتن حداقل نیاز 3 واحد) اجتناب‌ناپذیر است. با توجه به اعلام آمادگی شرکت سبانوین برای سرمایه‌گذاری احداث این نیروگاه (نامه 6522-99 مورخ 1399/06/03)، پیشنهاد می‌شود تا </a:t>
            </a:r>
            <a:r>
              <a:rPr lang="fa-IR" sz="2400" dirty="0">
                <a:cs typeface="B Mitra" panose="00000400000000000000" pitchFamily="2" charset="-78"/>
              </a:rPr>
              <a:t>مطالعات لازم جهت </a:t>
            </a:r>
            <a:r>
              <a:rPr lang="fa-IR" sz="2400" dirty="0" smtClean="0">
                <a:cs typeface="B Mitra" panose="00000400000000000000" pitchFamily="2" charset="-78"/>
              </a:rPr>
              <a:t>تعیین مکان </a:t>
            </a:r>
            <a:r>
              <a:rPr lang="fa-IR" sz="2400" dirty="0">
                <a:cs typeface="B Mitra" panose="00000400000000000000" pitchFamily="2" charset="-78"/>
              </a:rPr>
              <a:t>احداث نیروگاه‌گازی (با رعایت الزامات شرکت بهره‌برداری) توسط شرکت سبانوین انجام </a:t>
            </a:r>
            <a:r>
              <a:rPr lang="fa-IR" sz="2400" dirty="0" smtClean="0">
                <a:cs typeface="B Mitra" panose="00000400000000000000" pitchFamily="2" charset="-78"/>
              </a:rPr>
              <a:t>‌شود.</a:t>
            </a:r>
          </a:p>
          <a:p>
            <a:pPr algn="just"/>
            <a:r>
              <a:rPr lang="fa-IR" sz="2400" dirty="0">
                <a:cs typeface="B Mitra" panose="00000400000000000000" pitchFamily="2" charset="-78"/>
              </a:rPr>
              <a:t>مهندسین‌مشاور‌افق‌هسته‌ای </a:t>
            </a:r>
            <a:r>
              <a:rPr lang="fa-IR" sz="2400" dirty="0" smtClean="0">
                <a:cs typeface="B Mitra" panose="00000400000000000000" pitchFamily="2" charset="-78"/>
              </a:rPr>
              <a:t>در نامه </a:t>
            </a:r>
            <a:r>
              <a:rPr lang="fa-IR" sz="2400" dirty="0">
                <a:cs typeface="B Mitra" panose="00000400000000000000" pitchFamily="2" charset="-78"/>
              </a:rPr>
              <a:t>277225-10020 مورخ </a:t>
            </a:r>
            <a:r>
              <a:rPr lang="fa-IR" sz="2400" dirty="0" smtClean="0">
                <a:cs typeface="B Mitra" panose="00000400000000000000" pitchFamily="2" charset="-78"/>
              </a:rPr>
              <a:t>1399/06/26 به سند «روش اجرایی بازیابی شبکه برق ایران» و ضرورت برق‌رسانی به نیروگاه اتمی بوشهر پرداخته است. براین اساس پیشنهاد می‌شود تا نحوه و توانائی واحدهای گازی نیروگاه بوشهر و کنگان در زمان فروپاشی شبکه و برق‌رسانی به نیروگاه اتمی بوشهر تعیین و تدقیق شود.</a:t>
            </a:r>
          </a:p>
          <a:p>
            <a:pPr algn="just"/>
            <a:r>
              <a:rPr lang="fa-IR" sz="2400" dirty="0" smtClean="0">
                <a:cs typeface="B Mitra" panose="00000400000000000000" pitchFamily="2" charset="-78"/>
              </a:rPr>
              <a:t>با توجه به اولویت بالای فراهم‌آوردن شرایطی برای تداوم تولید نیروگاه اتمی بوشهر، پیشنهاد می‌شود تا رایزنی لازم با مدیریت شبکه سراسری دراین خصوص انجام شود.</a:t>
            </a:r>
            <a:endParaRPr lang="fa-IR" sz="2400" dirty="0">
              <a:cs typeface="B Mitra" panose="00000400000000000000" pitchFamily="2" charset="-78"/>
            </a:endParaRPr>
          </a:p>
        </p:txBody>
      </p:sp>
    </p:spTree>
    <p:extLst>
      <p:ext uri="{BB962C8B-B14F-4D97-AF65-F5344CB8AC3E}">
        <p14:creationId xmlns:p14="http://schemas.microsoft.com/office/powerpoint/2010/main" val="7828648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63812" y="2857500"/>
            <a:ext cx="8915400" cy="1485900"/>
          </a:xfrm>
        </p:spPr>
        <p:txBody>
          <a:bodyPr>
            <a:normAutofit/>
          </a:bodyPr>
          <a:lstStyle/>
          <a:p>
            <a:pPr marL="0" indent="0" algn="ctr">
              <a:buNone/>
            </a:pPr>
            <a:r>
              <a:rPr lang="fa-IR" sz="6600" dirty="0" smtClean="0">
                <a:cs typeface="B Mitra" panose="00000400000000000000" pitchFamily="2" charset="-78"/>
              </a:rPr>
              <a:t>با تشکر از توجه شما</a:t>
            </a:r>
            <a:endParaRPr lang="fa-IR" sz="6600" dirty="0">
              <a:cs typeface="B Mitra" panose="00000400000000000000" pitchFamily="2" charset="-78"/>
            </a:endParaRPr>
          </a:p>
        </p:txBody>
      </p:sp>
    </p:spTree>
    <p:extLst>
      <p:ext uri="{BB962C8B-B14F-4D97-AF65-F5344CB8AC3E}">
        <p14:creationId xmlns:p14="http://schemas.microsoft.com/office/powerpoint/2010/main" val="1426511048"/>
      </p:ext>
    </p:extLst>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217</TotalTime>
  <Words>1049</Words>
  <Application>Microsoft Office PowerPoint</Application>
  <PresentationFormat>Custom</PresentationFormat>
  <Paragraphs>35</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Wisp</vt:lpstr>
      <vt:lpstr>بررسی وضعیت نیروگاه اتمی بوشهر   در زمان فروپاشی شبکه سراسری برق کشور</vt:lpstr>
      <vt:lpstr>PowerPoint Presentation</vt:lpstr>
      <vt:lpstr>در زمان بروز حادثه در شبکه انتقال کشور و فروپاشی شبکه، وقوع یکی از دو سناریو زیر برای نیروگاه اتمی متصور می‌باشد. </vt:lpstr>
      <vt:lpstr>نحوه مشارکت نیروگاه گازی در زمان خروج واحد</vt:lpstr>
      <vt:lpstr>مشارکت نیروگاه گازی در زمان کاهش توان تا مصرف داخلی</vt:lpstr>
      <vt:lpstr>سناریو تداوم تولید نیروگاه</vt:lpstr>
      <vt:lpstr>نتیجه‌گیری</vt:lpstr>
      <vt:lpstr>پیشنهادات</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بررسی وضعیت نیروگاه اتمی بوشهر   در زمان فروپاشی شبکه سراسری برق کشور</dc:title>
  <dc:creator>khoshkhoo</dc:creator>
  <cp:lastModifiedBy>Tadaionzadeh , Mohammadmehdi</cp:lastModifiedBy>
  <cp:revision>30</cp:revision>
  <dcterms:created xsi:type="dcterms:W3CDTF">2020-10-14T05:57:49Z</dcterms:created>
  <dcterms:modified xsi:type="dcterms:W3CDTF">2020-10-19T06:43:00Z</dcterms:modified>
</cp:coreProperties>
</file>