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6" r:id="rId5"/>
    <p:sldId id="812" r:id="rId6"/>
    <p:sldId id="850" r:id="rId7"/>
    <p:sldId id="851" r:id="rId8"/>
    <p:sldId id="852" r:id="rId9"/>
    <p:sldId id="853" r:id="rId10"/>
    <p:sldId id="871" r:id="rId11"/>
    <p:sldId id="872" r:id="rId12"/>
    <p:sldId id="873" r:id="rId13"/>
    <p:sldId id="874" r:id="rId14"/>
    <p:sldId id="875" r:id="rId15"/>
    <p:sldId id="876" r:id="rId16"/>
    <p:sldId id="914" r:id="rId17"/>
    <p:sldId id="887" r:id="rId18"/>
    <p:sldId id="908" r:id="rId19"/>
    <p:sldId id="909" r:id="rId20"/>
    <p:sldId id="798" r:id="rId21"/>
    <p:sldId id="854" r:id="rId22"/>
    <p:sldId id="855" r:id="rId23"/>
    <p:sldId id="886" r:id="rId24"/>
  </p:sldIdLst>
  <p:sldSz cx="9144000" cy="6858000" type="screen4x3"/>
  <p:notesSz cx="6669088" cy="9753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1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1944" autoAdjust="0"/>
    <p:restoredTop sz="82948" autoAdjust="0"/>
  </p:normalViewPr>
  <p:slideViewPr>
    <p:cSldViewPr>
      <p:cViewPr>
        <p:scale>
          <a:sx n="42" d="100"/>
          <a:sy n="42" d="100"/>
        </p:scale>
        <p:origin x="1554" y="4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87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58"/>
    </p:cViewPr>
  </p:sorterViewPr>
  <p:notesViewPr>
    <p:cSldViewPr>
      <p:cViewPr varScale="1">
        <p:scale>
          <a:sx n="120" d="100"/>
          <a:sy n="120" d="100"/>
        </p:scale>
        <p:origin x="-1986" y="-96"/>
      </p:cViewPr>
      <p:guideLst>
        <p:guide orient="horz" pos="3071"/>
        <p:guide pos="210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930399526686932"/>
          <c:y val="0.10165842336957208"/>
          <c:w val="0.64402938459910142"/>
          <c:h val="0.66598486457090167"/>
        </c:manualLayout>
      </c:layout>
      <c:pie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ru-RU"/>
                      <a:t> </a:t>
                    </a:r>
                    <a:r>
                      <a:rPr lang="fa-IR" baseline="0" smtClean="0"/>
                      <a:t> تعمیرات اساسی</a:t>
                    </a:r>
                    <a:r>
                      <a:rPr lang="ru-RU" smtClean="0"/>
                      <a:t>102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fa-IR" smtClean="0"/>
                      <a:t> رفع عیب</a:t>
                    </a:r>
                    <a:r>
                      <a:rPr lang="ru-RU" smtClean="0"/>
                      <a:t>10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fa-IR" smtClean="0"/>
                      <a:t> بازرسی</a:t>
                    </a:r>
                    <a:r>
                      <a:rPr lang="ru-RU" smtClean="0"/>
                      <a:t>22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fa-IR" smtClean="0"/>
                      <a:t> تعویض</a:t>
                    </a:r>
                    <a:r>
                      <a:rPr lang="ru-RU" smtClean="0"/>
                      <a:t> </a:t>
                    </a:r>
                    <a:r>
                      <a:rPr lang="ru-RU" dirty="0"/>
                      <a:t>9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fa-IR" smtClean="0"/>
                      <a:t> تمیزکاری</a:t>
                    </a:r>
                    <a:r>
                      <a:rPr lang="ru-RU" smtClean="0"/>
                      <a:t>32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fa-IR" smtClean="0"/>
                      <a:t> تعمیرات جزئی</a:t>
                    </a:r>
                    <a:r>
                      <a:rPr lang="ru-RU" smtClean="0"/>
                      <a:t>114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fa-IR" smtClean="0"/>
                      <a:t> سرویس فنی</a:t>
                    </a:r>
                    <a:r>
                      <a:rPr lang="ru-RU" smtClean="0"/>
                      <a:t>78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'2021-1'!$AY$6:$BE$6</c:f>
              <c:strCache>
                <c:ptCount val="7"/>
                <c:pt idx="0">
                  <c:v> КР</c:v>
                </c:pt>
                <c:pt idx="1">
                  <c:v>Уст.деф.</c:v>
                </c:pt>
                <c:pt idx="2">
                  <c:v>Ревизия,  Замер</c:v>
                </c:pt>
                <c:pt idx="3">
                  <c:v>Замена</c:v>
                </c:pt>
                <c:pt idx="4">
                  <c:v>Очистка</c:v>
                </c:pt>
                <c:pt idx="5">
                  <c:v>ТР</c:v>
                </c:pt>
                <c:pt idx="6">
                  <c:v>ТО</c:v>
                </c:pt>
              </c:strCache>
            </c:strRef>
          </c:cat>
          <c:val>
            <c:numRef>
              <c:f>'2021-1'!$AY$18:$BE$18</c:f>
              <c:numCache>
                <c:formatCode>General</c:formatCode>
                <c:ptCount val="7"/>
                <c:pt idx="0">
                  <c:v>102</c:v>
                </c:pt>
                <c:pt idx="1">
                  <c:v>10</c:v>
                </c:pt>
                <c:pt idx="2">
                  <c:v>22</c:v>
                </c:pt>
                <c:pt idx="3">
                  <c:v>9</c:v>
                </c:pt>
                <c:pt idx="4">
                  <c:v>32</c:v>
                </c:pt>
                <c:pt idx="5">
                  <c:v>114</c:v>
                </c:pt>
                <c:pt idx="6">
                  <c:v>78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gradFill rotWithShape="1">
      <a:gsLst>
        <a:gs pos="0">
          <a:srgbClr val="C0504D">
            <a:tint val="50000"/>
            <a:satMod val="300000"/>
          </a:srgbClr>
        </a:gs>
        <a:gs pos="35000">
          <a:srgbClr val="C0504D">
            <a:tint val="37000"/>
            <a:satMod val="300000"/>
          </a:srgbClr>
        </a:gs>
        <a:gs pos="100000">
          <a:srgbClr val="C0504D">
            <a:tint val="15000"/>
            <a:satMod val="350000"/>
          </a:srgbClr>
        </a:gs>
      </a:gsLst>
      <a:lin ang="16200000" scaled="1"/>
    </a:gradFill>
    <a:ln w="9525" cap="flat" cmpd="sng" algn="ctr">
      <a:solidFill>
        <a:srgbClr val="C0504D">
          <a:shade val="95000"/>
          <a:satMod val="105000"/>
        </a:srgb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950965337629699"/>
          <c:y val="8.5648148148148154E-2"/>
          <c:w val="0.60032681283327705"/>
          <c:h val="0.77314814814814814"/>
        </c:manualLayout>
      </c:layout>
      <c:pie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ru-RU"/>
                      <a:t> </a:t>
                    </a:r>
                    <a:r>
                      <a:rPr lang="fa-IR" smtClean="0"/>
                      <a:t> تعمیرات اساسی</a:t>
                    </a:r>
                    <a:r>
                      <a:rPr lang="ru-RU" smtClean="0"/>
                      <a:t>2014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fa-IR" smtClean="0"/>
                      <a:t> رفع عیب</a:t>
                    </a:r>
                    <a:r>
                      <a:rPr lang="ru-RU" smtClean="0"/>
                      <a:t>19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fa-IR" smtClean="0"/>
                      <a:t> بازرسی</a:t>
                    </a:r>
                    <a:r>
                      <a:rPr lang="ru-RU" smtClean="0"/>
                      <a:t>1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fa-IR" smtClean="0"/>
                      <a:t>تعویض</a:t>
                    </a:r>
                    <a:r>
                      <a:rPr lang="ru-RU" smtClean="0"/>
                      <a:t> </a:t>
                    </a:r>
                    <a:r>
                      <a:rPr lang="ru-RU" dirty="0"/>
                      <a:t>2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fa-IR" smtClean="0"/>
                      <a:t> تنظیم</a:t>
                    </a:r>
                    <a:r>
                      <a:rPr lang="ru-RU" smtClean="0"/>
                      <a:t>83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fa-IR" smtClean="0"/>
                      <a:t> تعمیرات جزئی</a:t>
                    </a:r>
                    <a:r>
                      <a:rPr lang="ru-RU" smtClean="0"/>
                      <a:t>201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fa-IR" smtClean="0"/>
                      <a:t> سرویس فنی</a:t>
                    </a:r>
                    <a:r>
                      <a:rPr lang="ru-RU" smtClean="0"/>
                      <a:t>326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'2021-1'!$AM$23:$AS$23</c:f>
              <c:strCache>
                <c:ptCount val="7"/>
                <c:pt idx="0">
                  <c:v> КР</c:v>
                </c:pt>
                <c:pt idx="1">
                  <c:v>Уст.деф.</c:v>
                </c:pt>
                <c:pt idx="2">
                  <c:v>Ревизия</c:v>
                </c:pt>
                <c:pt idx="3">
                  <c:v>Замена</c:v>
                </c:pt>
                <c:pt idx="4">
                  <c:v>Настройка</c:v>
                </c:pt>
                <c:pt idx="5">
                  <c:v>ТР,СР</c:v>
                </c:pt>
                <c:pt idx="6">
                  <c:v>ТО</c:v>
                </c:pt>
              </c:strCache>
            </c:strRef>
          </c:cat>
          <c:val>
            <c:numRef>
              <c:f>'2021-1'!$AM$35:$AS$35</c:f>
              <c:numCache>
                <c:formatCode>General</c:formatCode>
                <c:ptCount val="7"/>
                <c:pt idx="0">
                  <c:v>2014</c:v>
                </c:pt>
                <c:pt idx="1">
                  <c:v>19</c:v>
                </c:pt>
                <c:pt idx="2">
                  <c:v>1</c:v>
                </c:pt>
                <c:pt idx="3">
                  <c:v>2</c:v>
                </c:pt>
                <c:pt idx="4">
                  <c:v>83</c:v>
                </c:pt>
                <c:pt idx="5">
                  <c:v>201</c:v>
                </c:pt>
                <c:pt idx="6">
                  <c:v>326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gradFill rotWithShape="1">
      <a:gsLst>
        <a:gs pos="0">
          <a:srgbClr val="C0504D">
            <a:tint val="50000"/>
            <a:satMod val="300000"/>
          </a:srgbClr>
        </a:gs>
        <a:gs pos="35000">
          <a:srgbClr val="C0504D">
            <a:tint val="37000"/>
            <a:satMod val="300000"/>
          </a:srgbClr>
        </a:gs>
        <a:gs pos="100000">
          <a:srgbClr val="C0504D">
            <a:tint val="15000"/>
            <a:satMod val="350000"/>
          </a:srgbClr>
        </a:gs>
      </a:gsLst>
      <a:lin ang="16200000" scaled="1"/>
    </a:gradFill>
    <a:ln w="9525" cap="flat" cmpd="sng" algn="ctr">
      <a:solidFill>
        <a:srgbClr val="C0504D">
          <a:shade val="95000"/>
          <a:satMod val="105000"/>
        </a:srgb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611454383916114"/>
          <c:y val="0.1030459864191984"/>
          <c:w val="0.67804492417838924"/>
          <c:h val="0.68332747053216825"/>
        </c:manualLayout>
      </c:layout>
      <c:doughnut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3.6111111111111108E-2"/>
                  <c:y val="-0.125"/>
                </c:manualLayout>
              </c:layout>
              <c:tx>
                <c:rich>
                  <a:bodyPr/>
                  <a:lstStyle/>
                  <a:p>
                    <a:r>
                      <a:rPr lang="fa-IR" dirty="0" smtClean="0"/>
                      <a:t> رفع عیب</a:t>
                    </a:r>
                    <a:r>
                      <a:rPr lang="ru-RU" dirty="0" smtClean="0"/>
                      <a:t>42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7269429244965926"/>
                  <c:y val="4.3805019419240053E-2"/>
                </c:manualLayout>
              </c:layout>
              <c:tx>
                <c:rich>
                  <a:bodyPr/>
                  <a:lstStyle/>
                  <a:p>
                    <a:r>
                      <a:rPr lang="fa-IR" dirty="0" smtClean="0"/>
                      <a:t>  مونتاژ</a:t>
                    </a:r>
                    <a:r>
                      <a:rPr lang="ru-RU" dirty="0" smtClean="0"/>
                      <a:t>9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1684280601771709"/>
                  <c:y val="-7.9566849518850805E-2"/>
                </c:manualLayout>
              </c:layout>
              <c:tx>
                <c:rich>
                  <a:bodyPr/>
                  <a:lstStyle/>
                  <a:p>
                    <a:r>
                      <a:rPr lang="fa-IR" dirty="0" smtClean="0"/>
                      <a:t>  تعویض</a:t>
                    </a:r>
                    <a:r>
                      <a:rPr lang="ru-RU" dirty="0" smtClean="0"/>
                      <a:t>13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fa-IR" smtClean="0"/>
                      <a:t> بازرسی</a:t>
                    </a:r>
                    <a:r>
                      <a:rPr lang="fa-IR" baseline="0" smtClean="0"/>
                      <a:t> فنی</a:t>
                    </a:r>
                    <a:r>
                      <a:rPr lang="ru-RU" smtClean="0"/>
                      <a:t>454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2777777777777774"/>
                  <c:y val="-8.3333333333333329E-2"/>
                </c:manualLayout>
              </c:layout>
              <c:tx>
                <c:rich>
                  <a:bodyPr/>
                  <a:lstStyle/>
                  <a:p>
                    <a:r>
                      <a:rPr lang="fa-IR" dirty="0" smtClean="0"/>
                      <a:t>  کنترل فلز</a:t>
                    </a:r>
                    <a:r>
                      <a:rPr lang="ru-RU" dirty="0" smtClean="0"/>
                      <a:t>230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'2021-1'!$AY$23:$BC$23</c:f>
              <c:strCache>
                <c:ptCount val="5"/>
                <c:pt idx="0">
                  <c:v>Уст.деф.</c:v>
                </c:pt>
                <c:pt idx="1">
                  <c:v>Монтаж</c:v>
                </c:pt>
                <c:pt idx="2">
                  <c:v>Замена</c:v>
                </c:pt>
                <c:pt idx="3">
                  <c:v>Тех. Осв.</c:v>
                </c:pt>
                <c:pt idx="4">
                  <c:v>ЭК,КМ</c:v>
                </c:pt>
              </c:strCache>
            </c:strRef>
          </c:cat>
          <c:val>
            <c:numRef>
              <c:f>'2021-1'!$AY$35:$BC$35</c:f>
              <c:numCache>
                <c:formatCode>General</c:formatCode>
                <c:ptCount val="5"/>
                <c:pt idx="0">
                  <c:v>42</c:v>
                </c:pt>
                <c:pt idx="1">
                  <c:v>9</c:v>
                </c:pt>
                <c:pt idx="2">
                  <c:v>13</c:v>
                </c:pt>
                <c:pt idx="3">
                  <c:v>454</c:v>
                </c:pt>
                <c:pt idx="4">
                  <c:v>230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spPr>
    <a:gradFill rotWithShape="1">
      <a:gsLst>
        <a:gs pos="0">
          <a:srgbClr val="C0504D">
            <a:tint val="50000"/>
            <a:satMod val="300000"/>
          </a:srgbClr>
        </a:gs>
        <a:gs pos="35000">
          <a:srgbClr val="C0504D">
            <a:tint val="37000"/>
            <a:satMod val="300000"/>
          </a:srgbClr>
        </a:gs>
        <a:gs pos="100000">
          <a:srgbClr val="C0504D">
            <a:tint val="15000"/>
            <a:satMod val="350000"/>
          </a:srgbClr>
        </a:gs>
      </a:gsLst>
      <a:lin ang="16200000" scaled="1"/>
    </a:gradFill>
    <a:ln w="9525" cap="flat" cmpd="sng" algn="ctr">
      <a:solidFill>
        <a:srgbClr val="C0504D">
          <a:shade val="95000"/>
          <a:satMod val="105000"/>
        </a:srgb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345754731192521E-2"/>
          <c:y val="0.109035529274895"/>
          <c:w val="0.82033930535486443"/>
          <c:h val="0.78968489162281041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fa-IR" smtClean="0"/>
                      <a:t> تعمیرات اساسی</a:t>
                    </a:r>
                    <a:r>
                      <a:rPr lang="ru-RU" smtClean="0"/>
                      <a:t>233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fa-IR" smtClean="0"/>
                      <a:t> رفع عیب</a:t>
                    </a:r>
                    <a:r>
                      <a:rPr lang="ru-RU" smtClean="0"/>
                      <a:t>3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fa-IR" smtClean="0"/>
                      <a:t> بازرسی</a:t>
                    </a:r>
                    <a:r>
                      <a:rPr lang="ru-RU" smtClean="0"/>
                      <a:t>0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fa-IR" smtClean="0"/>
                      <a:t> تعویض</a:t>
                    </a:r>
                    <a:r>
                      <a:rPr lang="ru-RU" smtClean="0"/>
                      <a:t>2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fa-IR" smtClean="0"/>
                      <a:t> تنظیم</a:t>
                    </a:r>
                    <a:r>
                      <a:rPr lang="ru-RU" smtClean="0"/>
                      <a:t>52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fa-IR" smtClean="0"/>
                      <a:t> تعمیرات جزئی</a:t>
                    </a:r>
                    <a:r>
                      <a:rPr lang="ru-RU" smtClean="0"/>
                      <a:t>15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fa-IR" baseline="0" smtClean="0"/>
                      <a:t> سرویس فنی</a:t>
                    </a:r>
                    <a:r>
                      <a:rPr lang="ru-RU" smtClean="0"/>
                      <a:t>0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'2021-1'!$AM$23:$AS$23</c:f>
              <c:strCache>
                <c:ptCount val="7"/>
                <c:pt idx="0">
                  <c:v> КР</c:v>
                </c:pt>
                <c:pt idx="1">
                  <c:v>Уст.деф.</c:v>
                </c:pt>
                <c:pt idx="2">
                  <c:v>Ревизия</c:v>
                </c:pt>
                <c:pt idx="3">
                  <c:v>Замена</c:v>
                </c:pt>
                <c:pt idx="4">
                  <c:v>Настройка</c:v>
                </c:pt>
                <c:pt idx="5">
                  <c:v>ТР,СР</c:v>
                </c:pt>
                <c:pt idx="6">
                  <c:v>ТО</c:v>
                </c:pt>
              </c:strCache>
            </c:strRef>
          </c:cat>
          <c:val>
            <c:numRef>
              <c:f>'2021-1'!$AM$24:$AS$24</c:f>
              <c:numCache>
                <c:formatCode>General</c:formatCode>
                <c:ptCount val="7"/>
                <c:pt idx="0">
                  <c:v>233</c:v>
                </c:pt>
                <c:pt idx="1">
                  <c:v>3</c:v>
                </c:pt>
                <c:pt idx="2">
                  <c:v>0</c:v>
                </c:pt>
                <c:pt idx="3">
                  <c:v>2</c:v>
                </c:pt>
                <c:pt idx="4">
                  <c:v>52</c:v>
                </c:pt>
                <c:pt idx="5">
                  <c:v>15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gradFill rotWithShape="1">
      <a:gsLst>
        <a:gs pos="0">
          <a:srgbClr val="C0504D">
            <a:tint val="50000"/>
            <a:satMod val="300000"/>
          </a:srgbClr>
        </a:gs>
        <a:gs pos="35000">
          <a:srgbClr val="C0504D">
            <a:tint val="37000"/>
            <a:satMod val="300000"/>
          </a:srgbClr>
        </a:gs>
        <a:gs pos="100000">
          <a:srgbClr val="C0504D">
            <a:tint val="15000"/>
            <a:satMod val="350000"/>
          </a:srgbClr>
        </a:gs>
      </a:gsLst>
      <a:lin ang="16200000" scaled="1"/>
    </a:gradFill>
    <a:ln w="9525" cap="flat" cmpd="sng" algn="ctr">
      <a:solidFill>
        <a:srgbClr val="C0504D">
          <a:shade val="95000"/>
          <a:satMod val="105000"/>
        </a:srgb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4845679012345678E-2"/>
          <c:y val="8.4948109385781539E-2"/>
          <c:w val="0.84104938271604934"/>
          <c:h val="0.81326758526306997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95250"/>
              <a:bevelB w="63500"/>
            </a:sp3d>
          </c:spPr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ru-RU"/>
                      <a:t> </a:t>
                    </a:r>
                    <a:r>
                      <a:rPr lang="fa-IR" smtClean="0"/>
                      <a:t> تعمیرات اساسی</a:t>
                    </a:r>
                    <a:r>
                      <a:rPr lang="ru-RU" smtClean="0"/>
                      <a:t>43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fa-IR" smtClean="0"/>
                      <a:t> رفع عیب</a:t>
                    </a:r>
                    <a:r>
                      <a:rPr lang="ru-RU" smtClean="0"/>
                      <a:t>1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fa-IR" smtClean="0"/>
                      <a:t> بازرسی</a:t>
                    </a:r>
                    <a:r>
                      <a:rPr lang="ru-RU" smtClean="0"/>
                      <a:t>5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fa-IR" smtClean="0"/>
                      <a:t> تعویض</a:t>
                    </a:r>
                    <a:r>
                      <a:rPr lang="ru-RU" smtClean="0"/>
                      <a:t>1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fa-IR" smtClean="0"/>
                      <a:t> تمیزکاری</a:t>
                    </a:r>
                    <a:r>
                      <a:rPr lang="ru-RU" smtClean="0"/>
                      <a:t>0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pPr>
                      <a:defRPr sz="1200" b="1"/>
                    </a:pPr>
                    <a:r>
                      <a:rPr lang="fa-IR" dirty="0" smtClean="0"/>
                      <a:t> تعمیرات جزئی</a:t>
                    </a:r>
                    <a:r>
                      <a:rPr lang="ru-RU" dirty="0" smtClean="0"/>
                      <a:t>ТР</a:t>
                    </a:r>
                    <a:r>
                      <a:rPr lang="ru-RU" dirty="0"/>
                      <a:t>, 94</a:t>
                    </a:r>
                  </a:p>
                </c:rich>
              </c:tx>
              <c:spPr>
                <a:scene3d>
                  <a:camera prst="orthographicFront"/>
                  <a:lightRig rig="threePt" dir="t"/>
                </a:scene3d>
                <a:sp3d>
                  <a:bevelT h="6350"/>
                </a:sp3d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fa-IR" smtClean="0"/>
                      <a:t> سرویس فنی</a:t>
                    </a:r>
                    <a:r>
                      <a:rPr lang="ru-RU" smtClean="0"/>
                      <a:t>48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'2021-1'!$AY$6:$BE$6</c:f>
              <c:strCache>
                <c:ptCount val="7"/>
                <c:pt idx="0">
                  <c:v> КР</c:v>
                </c:pt>
                <c:pt idx="1">
                  <c:v>Уст.деф.</c:v>
                </c:pt>
                <c:pt idx="2">
                  <c:v>Ревизия,  Замер</c:v>
                </c:pt>
                <c:pt idx="3">
                  <c:v>Замена</c:v>
                </c:pt>
                <c:pt idx="4">
                  <c:v>Очистка</c:v>
                </c:pt>
                <c:pt idx="5">
                  <c:v>ТР</c:v>
                </c:pt>
                <c:pt idx="6">
                  <c:v>ТО</c:v>
                </c:pt>
              </c:strCache>
            </c:strRef>
          </c:cat>
          <c:val>
            <c:numRef>
              <c:f>'2021-1'!$AY$7:$BE$7</c:f>
              <c:numCache>
                <c:formatCode>General</c:formatCode>
                <c:ptCount val="7"/>
                <c:pt idx="0">
                  <c:v>43</c:v>
                </c:pt>
                <c:pt idx="1">
                  <c:v>1</c:v>
                </c:pt>
                <c:pt idx="2">
                  <c:v>5</c:v>
                </c:pt>
                <c:pt idx="3">
                  <c:v>1</c:v>
                </c:pt>
                <c:pt idx="4">
                  <c:v>0</c:v>
                </c:pt>
                <c:pt idx="5">
                  <c:v>94</c:v>
                </c:pt>
                <c:pt idx="6">
                  <c:v>48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gradFill rotWithShape="1">
      <a:gsLst>
        <a:gs pos="0">
          <a:srgbClr val="C0504D">
            <a:tint val="50000"/>
            <a:satMod val="300000"/>
          </a:srgbClr>
        </a:gs>
        <a:gs pos="35000">
          <a:srgbClr val="C0504D">
            <a:tint val="37000"/>
            <a:satMod val="300000"/>
          </a:srgbClr>
        </a:gs>
        <a:gs pos="100000">
          <a:srgbClr val="C0504D">
            <a:tint val="15000"/>
            <a:satMod val="350000"/>
          </a:srgbClr>
        </a:gs>
      </a:gsLst>
      <a:lin ang="16200000" scaled="1"/>
    </a:gradFill>
    <a:ln w="9525" cap="flat" cmpd="sng" algn="ctr">
      <a:solidFill>
        <a:srgbClr val="C0504D">
          <a:shade val="95000"/>
          <a:satMod val="105000"/>
        </a:srgb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ru-RU"/>
                      <a:t> </a:t>
                    </a:r>
                    <a:r>
                      <a:rPr lang="fa-IR" baseline="0" smtClean="0"/>
                      <a:t> تعمیرات اساسی</a:t>
                    </a:r>
                    <a:r>
                      <a:rPr lang="ru-RU" smtClean="0"/>
                      <a:t>19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fa-IR" smtClean="0"/>
                      <a:t> رفع عیب</a:t>
                    </a:r>
                    <a:r>
                      <a:rPr lang="ru-RU" smtClean="0"/>
                      <a:t>0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fa-IR" smtClean="0"/>
                      <a:t> بازرسی</a:t>
                    </a:r>
                    <a:r>
                      <a:rPr lang="ru-RU" smtClean="0"/>
                      <a:t>7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fa-IR" smtClean="0"/>
                      <a:t> تمیزکاری</a:t>
                    </a:r>
                    <a:r>
                      <a:rPr lang="ru-RU" smtClean="0"/>
                      <a:t>4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fa-IR" smtClean="0"/>
                      <a:t> تست</a:t>
                    </a:r>
                    <a:r>
                      <a:rPr lang="ru-RU" smtClean="0"/>
                      <a:t>0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fa-IR" smtClean="0"/>
                      <a:t> تعمیرات جزئی</a:t>
                    </a:r>
                    <a:r>
                      <a:rPr lang="ru-RU" smtClean="0"/>
                      <a:t>7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fa-IR" smtClean="0"/>
                      <a:t> سرویس فنی</a:t>
                    </a:r>
                    <a:r>
                      <a:rPr lang="ru-RU" smtClean="0"/>
                      <a:t>0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'2021-1'!$AM$6:$AS$6</c:f>
              <c:strCache>
                <c:ptCount val="7"/>
                <c:pt idx="0">
                  <c:v> КР,Замена</c:v>
                </c:pt>
                <c:pt idx="1">
                  <c:v>Уст.деф.</c:v>
                </c:pt>
                <c:pt idx="2">
                  <c:v>Ревизия</c:v>
                </c:pt>
                <c:pt idx="3">
                  <c:v>Очистка</c:v>
                </c:pt>
                <c:pt idx="4">
                  <c:v>опробование</c:v>
                </c:pt>
                <c:pt idx="5">
                  <c:v>ТР</c:v>
                </c:pt>
                <c:pt idx="6">
                  <c:v>ТО</c:v>
                </c:pt>
              </c:strCache>
            </c:strRef>
          </c:cat>
          <c:val>
            <c:numRef>
              <c:f>'2021-1'!$AM$7:$AS$7</c:f>
              <c:numCache>
                <c:formatCode>General</c:formatCode>
                <c:ptCount val="7"/>
                <c:pt idx="0">
                  <c:v>19</c:v>
                </c:pt>
                <c:pt idx="1">
                  <c:v>0</c:v>
                </c:pt>
                <c:pt idx="2">
                  <c:v>7</c:v>
                </c:pt>
                <c:pt idx="3">
                  <c:v>4</c:v>
                </c:pt>
                <c:pt idx="4">
                  <c:v>0</c:v>
                </c:pt>
                <c:pt idx="5">
                  <c:v>7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gradFill rotWithShape="1">
      <a:gsLst>
        <a:gs pos="0">
          <a:srgbClr val="C0504D">
            <a:tint val="50000"/>
            <a:satMod val="300000"/>
          </a:srgbClr>
        </a:gs>
        <a:gs pos="35000">
          <a:srgbClr val="C0504D">
            <a:tint val="37000"/>
            <a:satMod val="300000"/>
          </a:srgbClr>
        </a:gs>
        <a:gs pos="100000">
          <a:srgbClr val="C0504D">
            <a:tint val="15000"/>
            <a:satMod val="350000"/>
          </a:srgbClr>
        </a:gs>
      </a:gsLst>
      <a:lin ang="16200000" scaled="1"/>
    </a:gradFill>
    <a:ln w="9525" cap="flat" cmpd="sng" algn="ctr">
      <a:solidFill>
        <a:srgbClr val="C0504D">
          <a:shade val="95000"/>
          <a:satMod val="105000"/>
        </a:srgb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5"/>
            <a:ext cx="2889939" cy="487677"/>
          </a:xfrm>
          <a:prstGeom prst="rect">
            <a:avLst/>
          </a:prstGeom>
        </p:spPr>
        <p:txBody>
          <a:bodyPr vert="horz" lIns="104001" tIns="52001" rIns="104001" bIns="5200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004" y="5"/>
            <a:ext cx="2889939" cy="487677"/>
          </a:xfrm>
          <a:prstGeom prst="rect">
            <a:avLst/>
          </a:prstGeom>
        </p:spPr>
        <p:txBody>
          <a:bodyPr vert="horz" lIns="104001" tIns="52001" rIns="104001" bIns="52001" rtlCol="0"/>
          <a:lstStyle>
            <a:lvl1pPr algn="r">
              <a:defRPr sz="1300"/>
            </a:lvl1pPr>
          </a:lstStyle>
          <a:p>
            <a:fld id="{9B76CC5E-1BC2-4938-B537-B3BC138905FC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" y="9263670"/>
            <a:ext cx="2889939" cy="487677"/>
          </a:xfrm>
          <a:prstGeom prst="rect">
            <a:avLst/>
          </a:prstGeom>
        </p:spPr>
        <p:txBody>
          <a:bodyPr vert="horz" lIns="104001" tIns="52001" rIns="104001" bIns="5200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004" y="9263670"/>
            <a:ext cx="2889939" cy="487677"/>
          </a:xfrm>
          <a:prstGeom prst="rect">
            <a:avLst/>
          </a:prstGeom>
        </p:spPr>
        <p:txBody>
          <a:bodyPr vert="horz" lIns="104001" tIns="52001" rIns="104001" bIns="52001" rtlCol="0" anchor="b"/>
          <a:lstStyle>
            <a:lvl1pPr algn="r">
              <a:defRPr sz="1300"/>
            </a:lvl1pPr>
          </a:lstStyle>
          <a:p>
            <a:fld id="{72760E2C-3BA6-46A4-9690-3838A0133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8532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88013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993" y="0"/>
            <a:ext cx="2889938" cy="488013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82E33412-D7AA-4B39-BCBA-EC547983DB13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212" cy="3657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33910"/>
            <a:ext cx="5335270" cy="4387678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263367"/>
            <a:ext cx="2889938" cy="488013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993" y="9263367"/>
            <a:ext cx="2889938" cy="488013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4DEDD257-87F1-43A4-99A7-16D7E6D73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6329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974725" y="1393825"/>
            <a:ext cx="8464550" cy="6348413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DD257-87F1-43A4-99A7-16D7E6D73C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60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33400" cy="365125"/>
          </a:xfrm>
        </p:spPr>
        <p:txBody>
          <a:bodyPr/>
          <a:lstStyle/>
          <a:p>
            <a:fld id="{6470F907-D7C6-42BF-8476-CE673E170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457200" cy="365125"/>
          </a:xfrm>
        </p:spPr>
        <p:txBody>
          <a:bodyPr/>
          <a:lstStyle/>
          <a:p>
            <a:fld id="{6470F907-D7C6-42BF-8476-CE673E1706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0F907-D7C6-42BF-8476-CE673E170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043608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0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32856"/>
            <a:ext cx="9144000" cy="2232248"/>
          </a:xfrm>
          <a:prstGeom prst="rect">
            <a:avLst/>
          </a:prstGeom>
        </p:spPr>
      </p:pic>
      <p:pic>
        <p:nvPicPr>
          <p:cNvPr id="6" name="Picture 5" descr="BNPP_LOGO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12360" y="130487"/>
            <a:ext cx="1162440" cy="4383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135" y="554336"/>
            <a:ext cx="640027" cy="2011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Rectangle 7"/>
          <p:cNvSpPr/>
          <p:nvPr/>
        </p:nvSpPr>
        <p:spPr>
          <a:xfrm>
            <a:off x="765664" y="2667000"/>
            <a:ext cx="4604145" cy="13311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800" dirty="0" smtClean="0">
                <a:cs typeface="B Titr" pitchFamily="2" charset="-78"/>
              </a:rPr>
              <a:t>توقف واحد </a:t>
            </a:r>
            <a:r>
              <a:rPr lang="fa-IR" sz="2800" dirty="0">
                <a:cs typeface="B Titr" pitchFamily="2" charset="-78"/>
              </a:rPr>
              <a:t>یکم نیروگاه اتمی </a:t>
            </a:r>
            <a:r>
              <a:rPr lang="fa-IR" sz="2800" dirty="0" smtClean="0">
                <a:cs typeface="B Titr" pitchFamily="2" charset="-78"/>
              </a:rPr>
              <a:t>بوشهر</a:t>
            </a:r>
          </a:p>
          <a:p>
            <a:pPr lvl="0" algn="ct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800" dirty="0" smtClean="0">
                <a:cs typeface="B Titr" pitchFamily="2" charset="-78"/>
              </a:rPr>
              <a:t>1400-1399</a:t>
            </a:r>
            <a:endParaRPr lang="en-US" sz="2800" dirty="0" smtClean="0">
              <a:cs typeface="B Titr" pitchFamily="2" charset="-78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81000"/>
            <a:ext cx="4876800" cy="4111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a-IR" sz="2800" b="1" dirty="0" smtClean="0">
                <a:cs typeface="B Mitra" pitchFamily="2" charset="-78"/>
              </a:rPr>
              <a:t>شیرآلات و استند – مدیریت رآکتور</a:t>
            </a:r>
            <a:endParaRPr lang="en-US" sz="2800" b="1" dirty="0">
              <a:cs typeface="B Mitra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9131503"/>
              </p:ext>
            </p:extLst>
          </p:nvPr>
        </p:nvGraphicFramePr>
        <p:xfrm>
          <a:off x="457200" y="1752600"/>
          <a:ext cx="8229600" cy="4373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45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81000"/>
            <a:ext cx="5715000" cy="457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a-IR" sz="2800" b="1" dirty="0" smtClean="0">
                <a:cs typeface="B Mitra" pitchFamily="2" charset="-78"/>
              </a:rPr>
              <a:t>مخازن، مبدلهای حرارتی– مدیریت رآکتور</a:t>
            </a:r>
            <a:endParaRPr lang="en-US" sz="2800" b="1" dirty="0">
              <a:cs typeface="B Mitra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451963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4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81000"/>
            <a:ext cx="6324600" cy="4111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rtl="1"/>
            <a:r>
              <a:rPr lang="fa-IR" sz="2800" b="1" dirty="0" smtClean="0">
                <a:cs typeface="B Mitra" pitchFamily="2" charset="-78"/>
              </a:rPr>
              <a:t>تجهیزات دوار – مدیریت رآکتور</a:t>
            </a:r>
            <a:endParaRPr lang="en-US" sz="2800" b="1" dirty="0">
              <a:cs typeface="B Mitra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898339"/>
              </p:ext>
            </p:extLst>
          </p:nvPr>
        </p:nvGraphicFramePr>
        <p:xfrm>
          <a:off x="457200" y="1752600"/>
          <a:ext cx="8229600" cy="4373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1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914400"/>
            <a:ext cx="8763000" cy="51054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fa-IR" sz="3200" dirty="0" smtClean="0">
                <a:solidFill>
                  <a:schemeClr val="tx1"/>
                </a:solidFill>
                <a:cs typeface="B Mitra" pitchFamily="2" charset="-78"/>
              </a:rPr>
              <a:t>انجام بیش از  6400 مورد فعالیت نگهداری و تعمیرات بر روی تجهیزات مکانیکی که شامل یک سوم کل تجهیزات نیروگاه اتمی بوشهر می گردد شامل :</a:t>
            </a:r>
          </a:p>
          <a:p>
            <a:pPr algn="r" rtl="1"/>
            <a:endParaRPr lang="fa-IR" sz="3200" dirty="0" smtClean="0">
              <a:solidFill>
                <a:schemeClr val="tx1"/>
              </a:solidFill>
              <a:cs typeface="B Mitra" pitchFamily="2" charset="-78"/>
            </a:endParaRPr>
          </a:p>
          <a:p>
            <a:pPr marL="457200" indent="-457200" algn="r" rtl="1">
              <a:buFont typeface="Arial" pitchFamily="34" charset="0"/>
              <a:buChar char="•"/>
            </a:pPr>
            <a:r>
              <a:rPr lang="fa-IR" sz="3200" dirty="0" smtClean="0">
                <a:solidFill>
                  <a:schemeClr val="tx1"/>
                </a:solidFill>
                <a:cs typeface="B Mitra" pitchFamily="2" charset="-78"/>
              </a:rPr>
              <a:t>انجام  1330 مورد تعمیرات اساسی و نیمه اساسی تجهیزات مکانیکی</a:t>
            </a:r>
          </a:p>
          <a:p>
            <a:pPr algn="r" rtl="1"/>
            <a:endParaRPr lang="fa-IR" sz="3200" dirty="0" smtClean="0">
              <a:solidFill>
                <a:schemeClr val="tx1"/>
              </a:solidFill>
              <a:cs typeface="B Mitra" pitchFamily="2" charset="-78"/>
            </a:endParaRPr>
          </a:p>
          <a:p>
            <a:pPr marL="457200" indent="-457200" algn="r" rtl="1">
              <a:buFont typeface="Arial" pitchFamily="34" charset="0"/>
              <a:buChar char="•"/>
            </a:pPr>
            <a:r>
              <a:rPr lang="fa-IR" sz="3200" dirty="0" smtClean="0">
                <a:solidFill>
                  <a:schemeClr val="tx1"/>
                </a:solidFill>
                <a:cs typeface="B Mitra" pitchFamily="2" charset="-78"/>
              </a:rPr>
              <a:t>انجام 1390 مورد سرویس فنی تجهیزات شامل تمیزکاری ، بازرسی چشمی ، آچار کشی و تنظیم </a:t>
            </a:r>
          </a:p>
          <a:p>
            <a:pPr marL="457200" indent="-457200" algn="r" rtl="1">
              <a:buFont typeface="Arial" pitchFamily="34" charset="0"/>
              <a:buChar char="•"/>
            </a:pPr>
            <a:r>
              <a:rPr lang="fa-IR" sz="3200" dirty="0" smtClean="0">
                <a:solidFill>
                  <a:schemeClr val="tx1"/>
                </a:solidFill>
                <a:cs typeface="B Mitra" pitchFamily="2" charset="-78"/>
              </a:rPr>
              <a:t>انجام 3400 مورد تست عملکرد ولوهای نیروگاه اتمی و اندازه گیری پارامترهای کاری</a:t>
            </a:r>
            <a:endParaRPr lang="ar-SA" sz="3200" dirty="0">
              <a:solidFill>
                <a:schemeClr val="tx1"/>
              </a:solidFill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5474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676400" y="990600"/>
            <a:ext cx="5859296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a-IR" sz="3200" b="1" dirty="0">
                <a:cs typeface="B Mitra" pitchFamily="2" charset="-78"/>
              </a:rPr>
              <a:t>تعمیرات اساسی سه پمپ اصلی مدار اول </a:t>
            </a:r>
            <a:endParaRPr lang="en-US" sz="3200" dirty="0"/>
          </a:p>
        </p:txBody>
      </p:sp>
      <p:pic>
        <p:nvPicPr>
          <p:cNvPr id="8194" name="Picture 2051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81198"/>
            <a:ext cx="5859296" cy="426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161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679" y="1600200"/>
            <a:ext cx="609264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788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8220729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18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381000"/>
            <a:ext cx="7696201" cy="457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rtl="1"/>
            <a:r>
              <a:rPr lang="fa-IR" sz="2800" b="1" dirty="0" smtClean="0">
                <a:cs typeface="B Mitra" pitchFamily="2" charset="-78"/>
              </a:rPr>
              <a:t>فعالیت های مهم-تعمیرات اساسی سه پمپ اصلی مدار اول </a:t>
            </a:r>
            <a:endParaRPr lang="en-US" sz="1800" b="1" dirty="0">
              <a:cs typeface="B Mitra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027" name="Picture 93" descr="Description: Description: D:\majid\عكس\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352800"/>
            <a:ext cx="4167027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8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632466"/>
            <a:ext cx="4588335" cy="3027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953000" y="1626472"/>
            <a:ext cx="4098466" cy="15198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fa-IR" sz="2800" dirty="0">
                <a:cs typeface="B Mitra" pitchFamily="2" charset="-78"/>
              </a:rPr>
              <a:t>دمونتاژ مكانيكال سيل</a:t>
            </a:r>
            <a:endParaRPr lang="en-US" sz="2800" dirty="0">
              <a:cs typeface="B Mitra" pitchFamily="2" charset="-78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3496" y="4838700"/>
            <a:ext cx="4578061" cy="14859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SA" sz="2800" dirty="0">
                <a:cs typeface="B Mitra" pitchFamily="2" charset="-78"/>
              </a:rPr>
              <a:t>یاتاقان ثابت بالایی پمپ اصلی مدار اول</a:t>
            </a:r>
            <a:endParaRPr lang="en-US" sz="2800" dirty="0"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9977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7696200" cy="457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rtl="1"/>
            <a:r>
              <a:rPr lang="fa-IR" sz="2800" b="1" dirty="0" smtClean="0">
                <a:cs typeface="B Mitra" pitchFamily="2" charset="-78"/>
              </a:rPr>
              <a:t>فعالیت های مهم-تعمیرات اساسی سه پمپ اصلی مدار اول </a:t>
            </a:r>
            <a:endParaRPr lang="en-US" sz="1800" b="1" dirty="0">
              <a:cs typeface="B Mitra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648199" y="1626472"/>
            <a:ext cx="4403267" cy="15198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SA" sz="2800" dirty="0">
                <a:cs typeface="B Mitra" pitchFamily="2" charset="-78"/>
              </a:rPr>
              <a:t>انتقال پمپ اصلي مدار اول به وان اكتيوزدايي </a:t>
            </a:r>
            <a:endParaRPr lang="en-US" sz="2800" dirty="0">
              <a:effectLst/>
              <a:cs typeface="B Mitra" pitchFamily="2" charset="-78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38873" y="4838700"/>
            <a:ext cx="4256927" cy="14859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fa-IR" sz="2800" dirty="0">
                <a:cs typeface="B Mitra" pitchFamily="2" charset="-78"/>
              </a:rPr>
              <a:t>یاتاقان محوری قسمت متحرک</a:t>
            </a:r>
            <a:endParaRPr lang="en-US" sz="2800" dirty="0">
              <a:cs typeface="B Mitra" pitchFamily="2" charset="-78"/>
            </a:endParaRPr>
          </a:p>
        </p:txBody>
      </p:sp>
      <p:pic>
        <p:nvPicPr>
          <p:cNvPr id="8" name="Picture 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73" y="1626472"/>
            <a:ext cx="4256927" cy="3021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4" descr="Description: C:\Users\sadeghi_ma\Documents\My Received Files\YD-IMG_09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3212030"/>
            <a:ext cx="4403267" cy="311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566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7620000" cy="457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rtl="1"/>
            <a:r>
              <a:rPr lang="fa-IR" sz="2800" b="1" dirty="0" smtClean="0">
                <a:cs typeface="B Mitra" pitchFamily="2" charset="-78"/>
              </a:rPr>
              <a:t>فعالیت های مهم-تعمیرات اساسی سه پمپ اصلی مدار اول </a:t>
            </a:r>
            <a:endParaRPr lang="en-US" sz="1800" b="1" dirty="0">
              <a:cs typeface="B Mitra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648199" y="1626472"/>
            <a:ext cx="4403267" cy="15198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fa-IR" sz="2800" dirty="0">
                <a:cs typeface="B Mitra" pitchFamily="2" charset="-78"/>
              </a:rPr>
              <a:t>نصب </a:t>
            </a:r>
            <a:r>
              <a:rPr lang="fa-IR" sz="2800" dirty="0" smtClean="0">
                <a:cs typeface="B Mitra" pitchFamily="2" charset="-78"/>
              </a:rPr>
              <a:t>آب</a:t>
            </a:r>
            <a:r>
              <a:rPr lang="en-US" sz="2800" dirty="0" smtClean="0">
                <a:cs typeface="B Mitra" pitchFamily="2" charset="-78"/>
              </a:rPr>
              <a:t> </a:t>
            </a:r>
            <a:r>
              <a:rPr lang="fa-IR" sz="2800" dirty="0" smtClean="0">
                <a:cs typeface="B Mitra" pitchFamily="2" charset="-78"/>
              </a:rPr>
              <a:t>بند </a:t>
            </a:r>
            <a:r>
              <a:rPr lang="fa-IR" sz="2800" dirty="0">
                <a:cs typeface="B Mitra" pitchFamily="2" charset="-78"/>
              </a:rPr>
              <a:t>مكانيكي</a:t>
            </a:r>
            <a:endParaRPr lang="en-US" sz="2800" dirty="0">
              <a:cs typeface="B Mitra" pitchFamily="2" charset="-78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38873" y="4838700"/>
            <a:ext cx="4256927" cy="14859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fa-IR" sz="2800" dirty="0">
                <a:cs typeface="B Mitra" pitchFamily="2" charset="-78"/>
              </a:rPr>
              <a:t>دمونتاژ ياتاقان شعاعي پايين پمپ اصلي مدار اول</a:t>
            </a:r>
            <a:endParaRPr lang="en-US" sz="2800" dirty="0">
              <a:cs typeface="B Mitra" pitchFamily="2" charset="-78"/>
            </a:endParaRPr>
          </a:p>
        </p:txBody>
      </p:sp>
      <p:pic>
        <p:nvPicPr>
          <p:cNvPr id="12" name="Picture 95" descr="Description: Description: D:\majid\عكس\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73" y="1626472"/>
            <a:ext cx="4256927" cy="2901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098" descr="Description: Description: D:\majid\عكس\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3276600"/>
            <a:ext cx="4403267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331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00200" y="381000"/>
            <a:ext cx="4953000" cy="4111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>
            <a:lvl1pPr algn="ctr" rtl="1">
              <a:spcBef>
                <a:spcPct val="0"/>
              </a:spcBef>
              <a:buNone/>
              <a:defRPr sz="2800" b="1">
                <a:solidFill>
                  <a:schemeClr val="dk1"/>
                </a:solidFill>
                <a:cs typeface="B Mitra" pitchFamily="2" charset="-7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a-IR" dirty="0"/>
              <a:t>توقف واحد سال 1399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12251" y="1244886"/>
            <a:ext cx="8229600" cy="4927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85800" y="2590800"/>
            <a:ext cx="1524000" cy="1371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  <a:cs typeface="B Mitra" pitchFamily="2" charset="-78"/>
              </a:rPr>
              <a:t>استفاده از 205.1 روز موثر از سوخت</a:t>
            </a:r>
            <a:endParaRPr lang="en-US" b="1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8" name="Right Arrow 7"/>
          <p:cNvSpPr/>
          <p:nvPr/>
        </p:nvSpPr>
        <p:spPr>
          <a:xfrm rot="5400000">
            <a:off x="1562100" y="743721"/>
            <a:ext cx="1295400" cy="238506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</a:rPr>
              <a:t>توقف در 19 بهمن ماه سال 1399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34715" y="2595937"/>
            <a:ext cx="2335230" cy="13664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  <a:cs typeface="B Mitra" pitchFamily="2" charset="-78"/>
              </a:rPr>
              <a:t>انجام تعمیرات و بازرسی های فنی به مدت 107 روز</a:t>
            </a:r>
            <a:endParaRPr lang="en-US" b="1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10" name="Right Arrow 9"/>
          <p:cNvSpPr/>
          <p:nvPr/>
        </p:nvSpPr>
        <p:spPr>
          <a:xfrm rot="5400000">
            <a:off x="3920618" y="719748"/>
            <a:ext cx="1295400" cy="238506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</a:rPr>
              <a:t>راه اندازی مجدد در سوم خرداد ماه 1400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93233" y="2613917"/>
            <a:ext cx="2335230" cy="13484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  <a:cs typeface="B Mitra" pitchFamily="2" charset="-78"/>
              </a:rPr>
              <a:t>تولید برق به مدت 109 روز موثر</a:t>
            </a:r>
            <a:endParaRPr lang="en-US" b="1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12" name="Right Arrow 11"/>
          <p:cNvSpPr/>
          <p:nvPr/>
        </p:nvSpPr>
        <p:spPr>
          <a:xfrm rot="5400000">
            <a:off x="6280763" y="730878"/>
            <a:ext cx="1295400" cy="238506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</a:rPr>
              <a:t>توقف در 5مهر ماه سال 1400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62710" y="2604926"/>
            <a:ext cx="1495490" cy="13664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  <a:cs typeface="B Mitra" pitchFamily="2" charset="-78"/>
              </a:rPr>
              <a:t>انجام تعمیرات اساسی به مدت 90 روز</a:t>
            </a:r>
            <a:endParaRPr lang="en-US" b="1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4419600"/>
            <a:ext cx="7772400" cy="1447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r" rtl="1">
              <a:buFont typeface="Arial" pitchFamily="34" charset="0"/>
              <a:buChar char="•"/>
            </a:pPr>
            <a:r>
              <a:rPr lang="fa-IR" sz="2000" dirty="0" smtClean="0">
                <a:solidFill>
                  <a:schemeClr val="tx1"/>
                </a:solidFill>
                <a:cs typeface="B Mitra" pitchFamily="2" charset="-78"/>
              </a:rPr>
              <a:t>توقف 16 روزه خارج از برنامه برای رفع مشکل نشتی سیستم خنک کاری استاتور ژنراتور 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fa-IR" sz="2000" dirty="0" smtClean="0">
                <a:solidFill>
                  <a:schemeClr val="tx1"/>
                </a:solidFill>
                <a:cs typeface="B Mitra" pitchFamily="2" charset="-78"/>
              </a:rPr>
              <a:t>کاهش توان به علت هجوم گیاهان دریایی و خزه ها و گرفتگی فیلترهای مکانیکی در مسیر ورودی آب دریا </a:t>
            </a:r>
            <a:endParaRPr lang="en-US" sz="2000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6" name="Down Arrow 5"/>
          <p:cNvSpPr/>
          <p:nvPr/>
        </p:nvSpPr>
        <p:spPr>
          <a:xfrm rot="10800000">
            <a:off x="5484687" y="3971389"/>
            <a:ext cx="484632" cy="448211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9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676400" y="1200790"/>
            <a:ext cx="57150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fa-IR" sz="3200" b="1" dirty="0">
                <a:solidFill>
                  <a:schemeClr val="dk1"/>
                </a:solidFill>
                <a:cs typeface="B Mitra" pitchFamily="2" charset="-78"/>
              </a:rPr>
              <a:t>تعمير اساسي پمپ ايمني</a:t>
            </a:r>
            <a:r>
              <a:rPr lang="en-US" sz="3200" b="1" dirty="0">
                <a:solidFill>
                  <a:schemeClr val="dk1"/>
                </a:solidFill>
                <a:cs typeface="B Mitra" pitchFamily="2" charset="-78"/>
              </a:rPr>
              <a:t> TH</a:t>
            </a:r>
            <a:r>
              <a:rPr lang="ru-RU" sz="3200" b="1" dirty="0">
                <a:solidFill>
                  <a:schemeClr val="dk1"/>
                </a:solidFill>
                <a:cs typeface="B Mitra" pitchFamily="2" charset="-78"/>
              </a:rPr>
              <a:t>40</a:t>
            </a:r>
            <a:r>
              <a:rPr lang="en-US" sz="3200" b="1" dirty="0">
                <a:solidFill>
                  <a:schemeClr val="dk1"/>
                </a:solidFill>
                <a:cs typeface="B Mitra" pitchFamily="2" charset="-78"/>
              </a:rPr>
              <a:t>D</a:t>
            </a:r>
            <a:r>
              <a:rPr lang="ru-RU" sz="3200" b="1" dirty="0">
                <a:solidFill>
                  <a:schemeClr val="dk1"/>
                </a:solidFill>
                <a:cs typeface="B Mitra" pitchFamily="2" charset="-78"/>
              </a:rPr>
              <a:t>001</a:t>
            </a:r>
            <a:r>
              <a:rPr lang="fa-IR" sz="3200" b="1" dirty="0">
                <a:solidFill>
                  <a:schemeClr val="dk1"/>
                </a:solidFill>
                <a:cs typeface="B Mitra" pitchFamily="2" charset="-78"/>
              </a:rPr>
              <a:t> </a:t>
            </a:r>
            <a:endParaRPr lang="en-US" sz="3200" b="1" dirty="0">
              <a:solidFill>
                <a:schemeClr val="dk1"/>
              </a:solidFill>
              <a:cs typeface="B Mitra" pitchFamily="2" charset="-78"/>
            </a:endParaRPr>
          </a:p>
        </p:txBody>
      </p:sp>
      <p:pic>
        <p:nvPicPr>
          <p:cNvPr id="5" name="Picture 4112" descr="Description: \\ps-nas\مستندات تصويري تعميرات$\2014\عکس\ZB\TH\TH10\TH10D001-IMG_1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38400"/>
            <a:ext cx="7086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161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81000"/>
            <a:ext cx="5410200" cy="457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rtl="1"/>
            <a:r>
              <a:rPr lang="fa-IR" sz="2800" b="1" dirty="0" smtClean="0">
                <a:cs typeface="B Mitra" pitchFamily="2" charset="-78"/>
              </a:rPr>
              <a:t>تجهیزات دوار</a:t>
            </a:r>
            <a:endParaRPr lang="en-US" sz="2800" b="1" dirty="0">
              <a:cs typeface="B Mitra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6887899"/>
              </p:ext>
            </p:extLst>
          </p:nvPr>
        </p:nvGraphicFramePr>
        <p:xfrm>
          <a:off x="380997" y="1752600"/>
          <a:ext cx="8229604" cy="4681713"/>
        </p:xfrm>
        <a:graphic>
          <a:graphicData uri="http://schemas.openxmlformats.org/drawingml/2006/table">
            <a:tbl>
              <a:tblPr/>
              <a:tblGrid>
                <a:gridCol w="2408665"/>
                <a:gridCol w="560154"/>
                <a:gridCol w="490135"/>
                <a:gridCol w="490135"/>
                <a:gridCol w="490135"/>
                <a:gridCol w="490135"/>
                <a:gridCol w="588163"/>
                <a:gridCol w="588163"/>
                <a:gridCol w="588163"/>
                <a:gridCol w="490135"/>
                <a:gridCol w="1045621"/>
              </a:tblGrid>
              <a:tr h="315591"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مدیریت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تجهیزات </a:t>
                      </a:r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دوار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Mitra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44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 </a:t>
                      </a:r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تعمیرات اساسی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رفع عیب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بازرسی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تمیزکاری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تست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تعمیرات جزئی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سرویس فنی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بازرسی فنی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کنترل فلز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مجموع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</a:tr>
              <a:tr h="250014">
                <a:tc>
                  <a:txBody>
                    <a:bodyPr/>
                    <a:lstStyle/>
                    <a:p>
                      <a:pPr algn="ctr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رآکتور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250014">
                <a:tc>
                  <a:txBody>
                    <a:bodyPr/>
                    <a:lstStyle/>
                    <a:p>
                      <a:pPr algn="ctr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توربین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250014">
                <a:tc>
                  <a:txBody>
                    <a:bodyPr/>
                    <a:lstStyle/>
                    <a:p>
                      <a:pPr algn="ctr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تهویه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250014">
                <a:tc>
                  <a:txBody>
                    <a:bodyPr/>
                    <a:lstStyle/>
                    <a:p>
                      <a:pPr algn="ctr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دیزل 1 و 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250014">
                <a:tc>
                  <a:txBody>
                    <a:bodyPr/>
                    <a:lstStyle/>
                    <a:p>
                      <a:pPr algn="ctr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دیزل 2 و 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254510">
                <a:tc>
                  <a:txBody>
                    <a:bodyPr/>
                    <a:lstStyle/>
                    <a:p>
                      <a:pPr algn="ctr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شیمی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254510">
                <a:tc>
                  <a:txBody>
                    <a:bodyPr/>
                    <a:lstStyle/>
                    <a:p>
                      <a:pPr algn="ctr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تجهیزات مشترک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250014">
                <a:tc>
                  <a:txBody>
                    <a:bodyPr/>
                    <a:lstStyle/>
                    <a:p>
                      <a:pPr algn="ctr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ایمنی پرتوی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250014">
                <a:tc>
                  <a:txBody>
                    <a:bodyPr/>
                    <a:lstStyle/>
                    <a:p>
                      <a:pPr algn="ctr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پشتیبانی نت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250014">
                <a:tc>
                  <a:txBody>
                    <a:bodyPr/>
                    <a:lstStyle/>
                    <a:p>
                      <a:pPr algn="ctr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مکانیک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250014">
                <a:tc>
                  <a:txBody>
                    <a:bodyPr/>
                    <a:lstStyle/>
                    <a:p>
                      <a:pPr algn="ctr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برق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25451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مجموع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202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</a:tr>
              <a:tr h="250014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بازرسی فنی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254510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کنترل فلز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5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81000"/>
            <a:ext cx="4419600" cy="4873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a-IR" sz="2800" b="1" dirty="0" smtClean="0">
                <a:solidFill>
                  <a:prstClr val="black"/>
                </a:solidFill>
                <a:cs typeface="B Mitra" pitchFamily="2" charset="-78"/>
              </a:rPr>
              <a:t>شیرآلات و استند</a:t>
            </a: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1210450"/>
              </p:ext>
            </p:extLst>
          </p:nvPr>
        </p:nvGraphicFramePr>
        <p:xfrm>
          <a:off x="609600" y="1676400"/>
          <a:ext cx="8077200" cy="4721180"/>
        </p:xfrm>
        <a:graphic>
          <a:graphicData uri="http://schemas.openxmlformats.org/drawingml/2006/table">
            <a:tbl>
              <a:tblPr/>
              <a:tblGrid>
                <a:gridCol w="2440745"/>
                <a:gridCol w="542402"/>
                <a:gridCol w="474601"/>
                <a:gridCol w="474601"/>
                <a:gridCol w="474601"/>
                <a:gridCol w="474601"/>
                <a:gridCol w="569522"/>
                <a:gridCol w="569522"/>
                <a:gridCol w="569522"/>
                <a:gridCol w="474601"/>
                <a:gridCol w="1012482"/>
              </a:tblGrid>
              <a:tr h="266470"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مدیریت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شیرالات و </a:t>
                      </a:r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استند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Mitra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41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تعمیرات اساسی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رفع عیب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بازرسی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a-I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تمیزکاری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تنظیم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تعمیرات جزئی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سرویس فنی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بازرسی فنی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کنترل فلز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مجموع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4BC96"/>
                    </a:solidFill>
                  </a:tcPr>
                </a:tc>
              </a:tr>
              <a:tr h="266470">
                <a:tc>
                  <a:txBody>
                    <a:bodyPr/>
                    <a:lstStyle/>
                    <a:p>
                      <a:pPr algn="ctr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رآکتور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233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263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305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266470">
                <a:tc>
                  <a:txBody>
                    <a:bodyPr/>
                    <a:lstStyle/>
                    <a:p>
                      <a:pPr algn="ctr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توربین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998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160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1055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266470">
                <a:tc>
                  <a:txBody>
                    <a:bodyPr/>
                    <a:lstStyle/>
                    <a:p>
                      <a:pPr algn="ctr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تهویه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404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106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107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637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266470">
                <a:tc>
                  <a:txBody>
                    <a:bodyPr/>
                    <a:lstStyle/>
                    <a:p>
                      <a:pPr algn="ctr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دیزل 1 و 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266470">
                <a:tc>
                  <a:txBody>
                    <a:bodyPr/>
                    <a:lstStyle/>
                    <a:p>
                      <a:pPr algn="ctr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دیزل 2 و 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119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122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266470">
                <a:tc>
                  <a:txBody>
                    <a:bodyPr/>
                    <a:lstStyle/>
                    <a:p>
                      <a:pPr algn="ctr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شیمی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101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105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266470">
                <a:tc>
                  <a:txBody>
                    <a:bodyPr/>
                    <a:lstStyle/>
                    <a:p>
                      <a:pPr algn="ctr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تجهیزات مشترک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266470">
                <a:tc>
                  <a:txBody>
                    <a:bodyPr/>
                    <a:lstStyle/>
                    <a:p>
                      <a:pPr algn="ctr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ایمنی پرتوی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266470">
                <a:tc>
                  <a:txBody>
                    <a:bodyPr/>
                    <a:lstStyle/>
                    <a:p>
                      <a:pPr algn="ctr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پشتیبانی نت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266470">
                <a:tc>
                  <a:txBody>
                    <a:bodyPr/>
                    <a:lstStyle/>
                    <a:p>
                      <a:pPr algn="ctr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مکانیک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141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144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266470">
                <a:tc>
                  <a:txBody>
                    <a:bodyPr/>
                    <a:lstStyle/>
                    <a:p>
                      <a:pPr algn="ctr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برق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113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26647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مجموع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2014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201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326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367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161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2646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</a:tr>
              <a:tr h="266470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بازرسی فنی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367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266470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کنترل فلز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161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9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81000"/>
            <a:ext cx="5105400" cy="457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a-IR" sz="2800" b="1" dirty="0" smtClean="0">
                <a:solidFill>
                  <a:prstClr val="black"/>
                </a:solidFill>
                <a:ea typeface="+mn-ea"/>
                <a:cs typeface="B Mitra" pitchFamily="2" charset="-78"/>
              </a:rPr>
              <a:t>مخازن، ظروف، ساختمان</a:t>
            </a: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8172122"/>
              </p:ext>
            </p:extLst>
          </p:nvPr>
        </p:nvGraphicFramePr>
        <p:xfrm>
          <a:off x="457199" y="1858169"/>
          <a:ext cx="8229602" cy="4604385"/>
        </p:xfrm>
        <a:graphic>
          <a:graphicData uri="http://schemas.openxmlformats.org/drawingml/2006/table">
            <a:tbl>
              <a:tblPr/>
              <a:tblGrid>
                <a:gridCol w="2536721"/>
                <a:gridCol w="516194"/>
                <a:gridCol w="516194"/>
                <a:gridCol w="516194"/>
                <a:gridCol w="516194"/>
                <a:gridCol w="516194"/>
                <a:gridCol w="516194"/>
                <a:gridCol w="516194"/>
                <a:gridCol w="516194"/>
                <a:gridCol w="516194"/>
                <a:gridCol w="1047135"/>
              </a:tblGrid>
              <a:tr h="295275"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مدیریت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 مخازن، ظروف، </a:t>
                      </a:r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ساختمان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Mitra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 </a:t>
                      </a:r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تعمیرات اساسی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رفع عیب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بازرسی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تمیزکاری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تست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تعمیرات جزئی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سرویس فنی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بازرسی فنی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کنترل فلز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مجموع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رآکتور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124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192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توربین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تهویه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دیزل 1 و 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دیزل 2 و 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شیمی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تجهیزات مشترک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ایمنی پرتوی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پشتیبانی نت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مکانیک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برق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مجموع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102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114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144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367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بازرسی فنی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144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کنترل فلز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34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381000"/>
            <a:ext cx="3581401" cy="4111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a-IR" sz="3100" b="1" dirty="0" smtClean="0">
                <a:solidFill>
                  <a:prstClr val="black"/>
                </a:solidFill>
                <a:ea typeface="+mn-ea"/>
                <a:cs typeface="B Mitra" pitchFamily="2" charset="-78"/>
              </a:rPr>
              <a:t>لوله‌ها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3696696"/>
              </p:ext>
            </p:extLst>
          </p:nvPr>
        </p:nvGraphicFramePr>
        <p:xfrm>
          <a:off x="609595" y="2015331"/>
          <a:ext cx="8077204" cy="4419600"/>
        </p:xfrm>
        <a:graphic>
          <a:graphicData uri="http://schemas.openxmlformats.org/drawingml/2006/table">
            <a:tbl>
              <a:tblPr/>
              <a:tblGrid>
                <a:gridCol w="3636850"/>
                <a:gridCol w="740059"/>
                <a:gridCol w="740059"/>
                <a:gridCol w="740059"/>
                <a:gridCol w="740059"/>
                <a:gridCol w="740059"/>
                <a:gridCol w="740059"/>
              </a:tblGrid>
              <a:tr h="238125"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مدیریت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لوله ها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رفع عیب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مونتاژ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تعویض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بازرسی فنی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کنترل فلز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مجموع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رآکتور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341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211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357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توربین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تهویه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دیزل 1 و 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دیزل 2 و 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شیمی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تجهیزات مشترک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ایمنی پرتوی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پشتیبانی نت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مکانیک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برق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 Mitra"/>
                          <a:cs typeface="B Mitra" pitchFamily="2" charset="-78"/>
                        </a:rPr>
                        <a:t>مجموع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454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230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518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بازرسی</a:t>
                      </a:r>
                      <a:r>
                        <a:rPr lang="fa-IR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 فنی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454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کنترل فلز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Mitra" pitchFamily="2" charset="-78"/>
                        </a:rPr>
                        <a:t>230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50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6934200" cy="457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a-IR" sz="2400" b="1" dirty="0">
                <a:solidFill>
                  <a:prstClr val="black"/>
                </a:solidFill>
                <a:cs typeface="B Mitra" pitchFamily="2" charset="-78"/>
              </a:rPr>
              <a:t>نمودار تعداد </a:t>
            </a:r>
            <a:r>
              <a:rPr lang="fa-IR" sz="2400" b="1" dirty="0" smtClean="0">
                <a:solidFill>
                  <a:prstClr val="black"/>
                </a:solidFill>
                <a:cs typeface="B Mitra" pitchFamily="2" charset="-78"/>
              </a:rPr>
              <a:t>مخازن و مبدلهای حرارتی بر </a:t>
            </a:r>
            <a:r>
              <a:rPr lang="fa-IR" sz="2400" b="1" dirty="0">
                <a:solidFill>
                  <a:prstClr val="black"/>
                </a:solidFill>
                <a:cs typeface="B Mitra" pitchFamily="2" charset="-78"/>
              </a:rPr>
              <a:t>اساس نوع تعمیر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8901248"/>
              </p:ext>
            </p:extLst>
          </p:nvPr>
        </p:nvGraphicFramePr>
        <p:xfrm>
          <a:off x="457200" y="1600200"/>
          <a:ext cx="82296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8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6934200" cy="4111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a-IR" sz="2800" b="1" dirty="0">
                <a:solidFill>
                  <a:prstClr val="black"/>
                </a:solidFill>
                <a:cs typeface="B Mitra" pitchFamily="2" charset="-78"/>
              </a:rPr>
              <a:t>نمودار تعداد </a:t>
            </a:r>
            <a:r>
              <a:rPr lang="fa-IR" sz="2800" b="1" dirty="0" smtClean="0">
                <a:solidFill>
                  <a:prstClr val="black"/>
                </a:solidFill>
                <a:cs typeface="B Mitra" pitchFamily="2" charset="-78"/>
              </a:rPr>
              <a:t>شیرآلات و استند بر </a:t>
            </a:r>
            <a:r>
              <a:rPr lang="fa-IR" sz="2800" b="1" dirty="0">
                <a:solidFill>
                  <a:prstClr val="black"/>
                </a:solidFill>
                <a:cs typeface="B Mitra" pitchFamily="2" charset="-78"/>
              </a:rPr>
              <a:t>اساس نوع تعمیر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9424201"/>
              </p:ext>
            </p:extLst>
          </p:nvPr>
        </p:nvGraphicFramePr>
        <p:xfrm>
          <a:off x="457200" y="1600200"/>
          <a:ext cx="82296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79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5410200" cy="4111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a-IR" sz="2800" b="1" dirty="0" smtClean="0">
                <a:cs typeface="B Mitra" pitchFamily="2" charset="-78"/>
              </a:rPr>
              <a:t>نمودار نوع فعالیت برای لوله ها</a:t>
            </a:r>
            <a:endParaRPr lang="en-US" sz="2800" b="1" dirty="0">
              <a:cs typeface="B Mitra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4047979"/>
              </p:ext>
            </p:extLst>
          </p:nvPr>
        </p:nvGraphicFramePr>
        <p:xfrm>
          <a:off x="457200" y="1600200"/>
          <a:ext cx="82296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5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سند" ma:contentTypeID="0x01010084907BEA0B1F6047AE374B8F086F3551" ma:contentTypeVersion="0" ma:contentTypeDescription="ایجاد سند جدید." ma:contentTypeScope="" ma:versionID="982cf80723534ab09cfa2f64c7fe4260">
  <xsd:schema xmlns:xsd="http://www.w3.org/2001/XMLSchema" xmlns:p="http://schemas.microsoft.com/office/2006/metadata/properties" targetNamespace="http://schemas.microsoft.com/office/2006/metadata/properties" ma:root="true" ma:fieldsID="8fb7de621ff258ac5c348782d9b1b5f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محتوا" ma:readOnly="true"/>
        <xsd:element ref="dc:title" minOccurs="0" maxOccurs="1" ma:index="4" ma:displayName="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281FAC8-D2CF-4476-882C-4254803EEC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B7199638-8905-4483-AFFD-E9851C1530D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9B1E5E4-6740-4C99-8A30-891DFA3D23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8872</TotalTime>
  <Words>1073</Words>
  <Application>Microsoft Office PowerPoint</Application>
  <PresentationFormat>On-screen Show (4:3)</PresentationFormat>
  <Paragraphs>640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B Mitra</vt:lpstr>
      <vt:lpstr>B Titr</vt:lpstr>
      <vt:lpstr>Calibri</vt:lpstr>
      <vt:lpstr>Times New Roman</vt:lpstr>
      <vt:lpstr>Office Theme</vt:lpstr>
      <vt:lpstr>PowerPoint Presentation</vt:lpstr>
      <vt:lpstr>PowerPoint Presentation</vt:lpstr>
      <vt:lpstr>تجهیزات دوار</vt:lpstr>
      <vt:lpstr>شیرآلات و استند</vt:lpstr>
      <vt:lpstr>مخازن، ظروف، ساختمان</vt:lpstr>
      <vt:lpstr>لوله‌ها</vt:lpstr>
      <vt:lpstr>نمودار تعداد مخازن و مبدلهای حرارتی بر اساس نوع تعمیر</vt:lpstr>
      <vt:lpstr>نمودار تعداد شیرآلات و استند بر اساس نوع تعمیر</vt:lpstr>
      <vt:lpstr>نمودار نوع فعالیت برای لوله ها</vt:lpstr>
      <vt:lpstr>شیرآلات و استند – مدیریت رآکتور</vt:lpstr>
      <vt:lpstr>مخازن، مبدلهای حرارتی– مدیریت رآکتور</vt:lpstr>
      <vt:lpstr>تجهیزات دوار – مدیریت رآکتور</vt:lpstr>
      <vt:lpstr>PowerPoint Presentation</vt:lpstr>
      <vt:lpstr>PowerPoint Presentation</vt:lpstr>
      <vt:lpstr>PowerPoint Presentation</vt:lpstr>
      <vt:lpstr>PowerPoint Presentation</vt:lpstr>
      <vt:lpstr>فعالیت های مهم-تعمیرات اساسی سه پمپ اصلی مدار اول </vt:lpstr>
      <vt:lpstr>فعالیت های مهم-تعمیرات اساسی سه پمپ اصلی مدار اول </vt:lpstr>
      <vt:lpstr>فعالیت های مهم-تعمیرات اساسی سه پمپ اصلی مدار اول </vt:lpstr>
      <vt:lpstr>PowerPoint Presentation</vt:lpstr>
    </vt:vector>
  </TitlesOfParts>
  <Company>MRT www.Win2Farsi.com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Last ststus of first unit</dc:subject>
  <dc:creator>E_Haghnegahdar</dc:creator>
  <cp:keywords>BNPP</cp:keywords>
  <cp:lastModifiedBy>Mahmoudi , Rasul</cp:lastModifiedBy>
  <cp:revision>836</cp:revision>
  <cp:lastPrinted>2018-06-19T13:47:28Z</cp:lastPrinted>
  <dcterms:created xsi:type="dcterms:W3CDTF">2012-10-13T08:27:19Z</dcterms:created>
  <dcterms:modified xsi:type="dcterms:W3CDTF">2021-07-12T04:33:26Z</dcterms:modified>
</cp:coreProperties>
</file>