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25"/>
  </p:notesMasterIdLst>
  <p:sldIdLst>
    <p:sldId id="276" r:id="rId10"/>
    <p:sldId id="292" r:id="rId11"/>
    <p:sldId id="328" r:id="rId12"/>
    <p:sldId id="331" r:id="rId13"/>
    <p:sldId id="307" r:id="rId14"/>
    <p:sldId id="315" r:id="rId15"/>
    <p:sldId id="320" r:id="rId16"/>
    <p:sldId id="298" r:id="rId17"/>
    <p:sldId id="330" r:id="rId18"/>
    <p:sldId id="312" r:id="rId19"/>
    <p:sldId id="314" r:id="rId20"/>
    <p:sldId id="324" r:id="rId21"/>
    <p:sldId id="326" r:id="rId22"/>
    <p:sldId id="325" r:id="rId23"/>
    <p:sldId id="327" r:id="rId24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F5F"/>
    <a:srgbClr val="0D499C"/>
    <a:srgbClr val="0D4C99"/>
    <a:srgbClr val="152225"/>
    <a:srgbClr val="294046"/>
    <a:srgbClr val="1A4B7F"/>
    <a:srgbClr val="121D20"/>
    <a:srgbClr val="57203D"/>
    <a:srgbClr val="12060C"/>
    <a:srgbClr val="B86A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8" autoAdjust="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trendline>
            <c:spPr>
              <a:ln w="19050">
                <a:solidFill>
                  <a:srgbClr val="00B0F0"/>
                </a:solidFill>
              </a:ln>
            </c:spPr>
            <c:trendlineType val="poly"/>
            <c:order val="2"/>
          </c:trendline>
          <c:cat>
            <c:strRef>
              <c:f>Лист1!$A$2:$A$6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gapWidth val="0"/>
        <c:axId val="122787712"/>
        <c:axId val="122789248"/>
      </c:barChart>
      <c:catAx>
        <c:axId val="12278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2789248"/>
        <c:crosses val="autoZero"/>
        <c:auto val="1"/>
        <c:lblAlgn val="ctr"/>
        <c:lblOffset val="100"/>
      </c:catAx>
      <c:valAx>
        <c:axId val="122789248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787712"/>
        <c:crosses val="autoZero"/>
        <c:crossBetween val="between"/>
        <c:majorUnit val="1"/>
      </c:valAx>
      <c:spPr>
        <a:ln>
          <a:solidFill>
            <a:schemeClr val="bg2">
              <a:lumMod val="50000"/>
            </a:schemeClr>
          </a:solidFill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03/04/2015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1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48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51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955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20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52225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3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 smtClean="0">
                <a:solidFill>
                  <a:srgbClr val="242F5F"/>
                </a:solidFill>
              </a:rPr>
              <a:t>Thank </a:t>
            </a:r>
            <a:r>
              <a:rPr lang="en-GB" sz="4400" dirty="0" smtClean="0">
                <a:solidFill>
                  <a:srgbClr val="242F5F"/>
                </a:solidFill>
              </a:rPr>
              <a:t>you for listening</a:t>
            </a:r>
          </a:p>
        </p:txBody>
      </p:sp>
    </p:spTree>
    <p:extLst>
      <p:ext uri="{BB962C8B-B14F-4D97-AF65-F5344CB8AC3E}">
        <p14:creationId xmlns=""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F532-E948-42EF-B994-22546132A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  <p:sldLayoutId id="214748373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14216" y="0"/>
            <a:ext cx="8550398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/>
            </a:r>
            <a:br>
              <a:rPr lang="en-US" sz="2400" b="1" dirty="0" smtClean="0">
                <a:solidFill>
                  <a:srgbClr val="242F5F"/>
                </a:solidFill>
              </a:rPr>
            </a:br>
            <a:r>
              <a:rPr lang="en-US" sz="2400" b="1" dirty="0" smtClean="0">
                <a:solidFill>
                  <a:srgbClr val="242F5F"/>
                </a:solidFill>
              </a:rPr>
              <a:t>Major Criteria</a:t>
            </a:r>
            <a:r>
              <a:rPr lang="ru-RU" sz="2400" b="1" dirty="0" smtClean="0">
                <a:solidFill>
                  <a:srgbClr val="242F5F"/>
                </a:solidFill>
              </a:rPr>
              <a:t> </a:t>
            </a:r>
            <a:r>
              <a:rPr lang="en-US" sz="2400" b="1" dirty="0" smtClean="0">
                <a:solidFill>
                  <a:srgbClr val="242F5F"/>
                </a:solidFill>
              </a:rPr>
              <a:t>Update Proposals </a:t>
            </a:r>
            <a:br>
              <a:rPr lang="en-US" sz="2400" b="1" dirty="0" smtClean="0">
                <a:solidFill>
                  <a:srgbClr val="242F5F"/>
                </a:solidFill>
              </a:rPr>
            </a:b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675687" cy="5391394"/>
          </a:xfrm>
        </p:spPr>
        <p:txBody>
          <a:bodyPr>
            <a:noAutofit/>
          </a:bodyPr>
          <a:lstStyle/>
          <a:p>
            <a:pPr marL="358775" indent="-358775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358775" algn="l"/>
              </a:tabLst>
              <a:defRPr/>
            </a:pPr>
            <a:r>
              <a:rPr lang="en-GB" sz="1800" b="1" dirty="0" smtClean="0">
                <a:solidFill>
                  <a:srgbClr val="242F5F"/>
                </a:solidFill>
              </a:rPr>
              <a:t>Fulfilment </a:t>
            </a:r>
            <a:r>
              <a:rPr lang="en-GB" sz="1800" b="1" dirty="0">
                <a:solidFill>
                  <a:srgbClr val="242F5F"/>
                </a:solidFill>
              </a:rPr>
              <a:t>of WANO Membership </a:t>
            </a:r>
            <a:r>
              <a:rPr lang="en-GB" sz="1800" b="1" dirty="0" smtClean="0">
                <a:solidFill>
                  <a:srgbClr val="242F5F"/>
                </a:solidFill>
              </a:rPr>
              <a:t>Obligations</a:t>
            </a:r>
            <a:endParaRPr lang="ru-RU" sz="1800" b="1" dirty="0">
              <a:solidFill>
                <a:srgbClr val="242F5F"/>
              </a:solidFill>
            </a:endParaRPr>
          </a:p>
          <a:p>
            <a:pPr marL="541338" lvl="1" indent="-276225">
              <a:spcBef>
                <a:spcPts val="0"/>
              </a:spcBef>
              <a:spcAft>
                <a:spcPts val="600"/>
              </a:spcAft>
              <a:tabLst>
                <a:tab pos="989013" algn="l"/>
              </a:tabLst>
              <a:defRPr/>
            </a:pPr>
            <a:r>
              <a:rPr lang="en-GB" dirty="0" smtClean="0">
                <a:solidFill>
                  <a:srgbClr val="242F5F"/>
                </a:solidFill>
              </a:rPr>
              <a:t>Reporting events </a:t>
            </a:r>
            <a:r>
              <a:rPr lang="en-GB" dirty="0">
                <a:solidFill>
                  <a:srgbClr val="242F5F"/>
                </a:solidFill>
              </a:rPr>
              <a:t>– only for </a:t>
            </a:r>
            <a:r>
              <a:rPr lang="en-GB" u="sng" dirty="0">
                <a:solidFill>
                  <a:srgbClr val="242F5F"/>
                </a:solidFill>
              </a:rPr>
              <a:t>Significant</a:t>
            </a:r>
            <a:r>
              <a:rPr lang="en-GB" dirty="0">
                <a:solidFill>
                  <a:srgbClr val="242F5F"/>
                </a:solidFill>
              </a:rPr>
              <a:t> or </a:t>
            </a:r>
            <a:r>
              <a:rPr lang="en-GB" u="sng" dirty="0">
                <a:solidFill>
                  <a:srgbClr val="242F5F"/>
                </a:solidFill>
              </a:rPr>
              <a:t>Noteworthy</a:t>
            </a:r>
            <a:r>
              <a:rPr lang="en-GB" dirty="0">
                <a:solidFill>
                  <a:srgbClr val="242F5F"/>
                </a:solidFill>
              </a:rPr>
              <a:t> events </a:t>
            </a:r>
            <a:r>
              <a:rPr lang="en-GB" dirty="0" smtClean="0">
                <a:solidFill>
                  <a:srgbClr val="242F5F"/>
                </a:solidFill>
              </a:rPr>
              <a:t>during </a:t>
            </a:r>
            <a:r>
              <a:rPr lang="en-GB" u="sng" dirty="0" smtClean="0">
                <a:solidFill>
                  <a:srgbClr val="242F5F"/>
                </a:solidFill>
              </a:rPr>
              <a:t> </a:t>
            </a:r>
            <a:r>
              <a:rPr lang="en-GB" u="sng" dirty="0">
                <a:solidFill>
                  <a:srgbClr val="242F5F"/>
                </a:solidFill>
              </a:rPr>
              <a:t>12 months </a:t>
            </a:r>
            <a:r>
              <a:rPr lang="en-GB" u="sng" dirty="0" smtClean="0">
                <a:solidFill>
                  <a:srgbClr val="242F5F"/>
                </a:solidFill>
              </a:rPr>
              <a:t>after the </a:t>
            </a:r>
            <a:r>
              <a:rPr lang="en-GB" u="sng" dirty="0">
                <a:solidFill>
                  <a:srgbClr val="242F5F"/>
                </a:solidFill>
              </a:rPr>
              <a:t>event date</a:t>
            </a:r>
            <a:endParaRPr lang="ru-RU" u="sng" dirty="0">
              <a:solidFill>
                <a:srgbClr val="242F5F"/>
              </a:solidFill>
            </a:endParaRP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GB" sz="1800" b="1" dirty="0">
                <a:solidFill>
                  <a:srgbClr val="242F5F"/>
                </a:solidFill>
              </a:rPr>
              <a:t>Operational performance</a:t>
            </a:r>
            <a:endParaRPr lang="ru-RU" sz="1800" b="1" dirty="0">
              <a:solidFill>
                <a:srgbClr val="242F5F"/>
              </a:solidFill>
            </a:endParaRPr>
          </a:p>
          <a:p>
            <a:pPr marL="539750" lvl="1" indent="-268288">
              <a:spcBef>
                <a:spcPts val="0"/>
              </a:spcBef>
              <a:spcAft>
                <a:spcPts val="600"/>
              </a:spcAft>
              <a:tabLst>
                <a:tab pos="989013" algn="l"/>
              </a:tabLst>
              <a:defRPr/>
            </a:pPr>
            <a:r>
              <a:rPr lang="en-GB" dirty="0">
                <a:solidFill>
                  <a:srgbClr val="242F5F"/>
                </a:solidFill>
              </a:rPr>
              <a:t>PR results - </a:t>
            </a:r>
            <a:r>
              <a:rPr lang="en-GB" u="sng" dirty="0">
                <a:solidFill>
                  <a:srgbClr val="242F5F"/>
                </a:solidFill>
              </a:rPr>
              <a:t>Pre-StartUp </a:t>
            </a:r>
            <a:r>
              <a:rPr lang="en-GB" dirty="0">
                <a:solidFill>
                  <a:srgbClr val="242F5F"/>
                </a:solidFill>
              </a:rPr>
              <a:t>Peer </a:t>
            </a:r>
            <a:r>
              <a:rPr lang="en-GB" dirty="0" smtClean="0">
                <a:solidFill>
                  <a:srgbClr val="242F5F"/>
                </a:solidFill>
              </a:rPr>
              <a:t>Reviews were added </a:t>
            </a:r>
            <a:endParaRPr lang="ru-RU" dirty="0">
              <a:solidFill>
                <a:srgbClr val="242F5F"/>
              </a:solidFill>
            </a:endParaRPr>
          </a:p>
          <a:p>
            <a:pPr marL="539750" lvl="1" indent="-268288">
              <a:spcBef>
                <a:spcPts val="0"/>
              </a:spcBef>
              <a:spcAft>
                <a:spcPts val="600"/>
              </a:spcAft>
              <a:tabLst>
                <a:tab pos="989013" algn="l"/>
              </a:tabLst>
              <a:defRPr/>
            </a:pPr>
            <a:r>
              <a:rPr lang="en-US" dirty="0" smtClean="0">
                <a:solidFill>
                  <a:srgbClr val="242F5F"/>
                </a:solidFill>
              </a:rPr>
              <a:t>PIs – PI change criterion </a:t>
            </a:r>
            <a:r>
              <a:rPr lang="en-GB" dirty="0" smtClean="0">
                <a:solidFill>
                  <a:srgbClr val="242F5F"/>
                </a:solidFill>
              </a:rPr>
              <a:t>was </a:t>
            </a:r>
            <a:r>
              <a:rPr lang="en-GB" dirty="0">
                <a:solidFill>
                  <a:srgbClr val="242F5F"/>
                </a:solidFill>
              </a:rPr>
              <a:t>replaced </a:t>
            </a:r>
            <a:r>
              <a:rPr lang="en-GB" dirty="0" smtClean="0">
                <a:solidFill>
                  <a:srgbClr val="242F5F"/>
                </a:solidFill>
              </a:rPr>
              <a:t>with criterion for </a:t>
            </a:r>
            <a:r>
              <a:rPr lang="en-GB" u="sng" dirty="0" smtClean="0">
                <a:solidFill>
                  <a:srgbClr val="242F5F"/>
                </a:solidFill>
              </a:rPr>
              <a:t>key indicator degradation over </a:t>
            </a:r>
            <a:r>
              <a:rPr lang="en-GB" dirty="0" smtClean="0">
                <a:solidFill>
                  <a:srgbClr val="242F5F"/>
                </a:solidFill>
              </a:rPr>
              <a:t>at </a:t>
            </a:r>
            <a:r>
              <a:rPr lang="en-GB" dirty="0">
                <a:solidFill>
                  <a:srgbClr val="242F5F"/>
                </a:solidFill>
              </a:rPr>
              <a:t>least </a:t>
            </a:r>
            <a:r>
              <a:rPr lang="en-GB" u="sng" dirty="0">
                <a:solidFill>
                  <a:srgbClr val="242F5F"/>
                </a:solidFill>
              </a:rPr>
              <a:t>two </a:t>
            </a:r>
            <a:r>
              <a:rPr lang="en-GB" u="sng" dirty="0" smtClean="0">
                <a:solidFill>
                  <a:srgbClr val="242F5F"/>
                </a:solidFill>
              </a:rPr>
              <a:t>consecutive quarters</a:t>
            </a:r>
            <a:endParaRPr lang="ru-RU" u="sng" dirty="0">
              <a:solidFill>
                <a:srgbClr val="242F5F"/>
              </a:solidFill>
            </a:endParaRPr>
          </a:p>
          <a:p>
            <a:pPr marL="539750" lvl="1" indent="-268288">
              <a:spcBef>
                <a:spcPts val="0"/>
              </a:spcBef>
              <a:spcAft>
                <a:spcPts val="600"/>
              </a:spcAft>
              <a:tabLst>
                <a:tab pos="989013" algn="l"/>
              </a:tabLst>
              <a:defRPr/>
            </a:pPr>
            <a:r>
              <a:rPr lang="en-GB" dirty="0" smtClean="0">
                <a:solidFill>
                  <a:srgbClr val="242F5F"/>
                </a:solidFill>
              </a:rPr>
              <a:t>Improvements</a:t>
            </a:r>
            <a:endParaRPr lang="en-GB" dirty="0">
              <a:solidFill>
                <a:srgbClr val="242F5F"/>
              </a:solidFill>
            </a:endParaRPr>
          </a:p>
          <a:p>
            <a:pPr marL="900113" lvl="2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989013" algn="l"/>
              </a:tabLst>
              <a:defRPr/>
            </a:pPr>
            <a:r>
              <a:rPr lang="en-GB" dirty="0">
                <a:solidFill>
                  <a:srgbClr val="242F5F"/>
                </a:solidFill>
              </a:rPr>
              <a:t>Status of SOER </a:t>
            </a:r>
            <a:r>
              <a:rPr lang="en-GB" dirty="0" smtClean="0">
                <a:solidFill>
                  <a:srgbClr val="242F5F"/>
                </a:solidFill>
              </a:rPr>
              <a:t>– threshold was lowered</a:t>
            </a:r>
            <a:endParaRPr lang="ru-RU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466DF-93C9-4B43-BA11-75F36B2F53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Major </a:t>
            </a:r>
            <a:r>
              <a:rPr lang="en-US" sz="2400" b="1" dirty="0" smtClean="0">
                <a:solidFill>
                  <a:srgbClr val="242F5F"/>
                </a:solidFill>
              </a:rPr>
              <a:t>Proposals for Guideline Updates</a:t>
            </a: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589587"/>
          </a:xfrm>
        </p:spPr>
        <p:txBody>
          <a:bodyPr>
            <a:noAutofit/>
          </a:bodyPr>
          <a:lstStyle/>
          <a:p>
            <a:pPr marL="625475" lvl="1" indent="-2635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242F5F"/>
                </a:solidFill>
              </a:rPr>
              <a:t>Identifying interaction </a:t>
            </a:r>
            <a:r>
              <a:rPr lang="en-US" sz="1800" b="1" dirty="0">
                <a:solidFill>
                  <a:srgbClr val="242F5F"/>
                </a:solidFill>
              </a:rPr>
              <a:t>and </a:t>
            </a:r>
            <a:r>
              <a:rPr lang="en-US" sz="1800" b="1" dirty="0" smtClean="0">
                <a:solidFill>
                  <a:srgbClr val="242F5F"/>
                </a:solidFill>
              </a:rPr>
              <a:t>support levels: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Criteria are used </a:t>
            </a:r>
            <a:r>
              <a:rPr lang="en-GB" dirty="0" smtClean="0">
                <a:solidFill>
                  <a:srgbClr val="242F5F"/>
                </a:solidFill>
              </a:rPr>
              <a:t>to identify </a:t>
            </a:r>
            <a:r>
              <a:rPr lang="en-GB" u="sng" dirty="0" smtClean="0">
                <a:solidFill>
                  <a:srgbClr val="242F5F"/>
                </a:solidFill>
              </a:rPr>
              <a:t>potential</a:t>
            </a:r>
            <a:r>
              <a:rPr lang="en-GB" dirty="0">
                <a:solidFill>
                  <a:srgbClr val="242F5F"/>
                </a:solidFill>
              </a:rPr>
              <a:t> interaction and </a:t>
            </a:r>
            <a:r>
              <a:rPr lang="en-GB" dirty="0" smtClean="0">
                <a:solidFill>
                  <a:srgbClr val="242F5F"/>
                </a:solidFill>
              </a:rPr>
              <a:t>support levels.</a:t>
            </a:r>
            <a:endParaRPr lang="ru-RU" dirty="0">
              <a:solidFill>
                <a:srgbClr val="242F5F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WANO-MC On-Site </a:t>
            </a:r>
            <a:r>
              <a:rPr lang="en-GB" dirty="0" smtClean="0">
                <a:solidFill>
                  <a:srgbClr val="242F5F"/>
                </a:solidFill>
              </a:rPr>
              <a:t>Reps </a:t>
            </a:r>
            <a:r>
              <a:rPr lang="en-GB" dirty="0">
                <a:solidFill>
                  <a:srgbClr val="242F5F"/>
                </a:solidFill>
              </a:rPr>
              <a:t>prepare preliminary data on criteria and additional information </a:t>
            </a:r>
            <a:r>
              <a:rPr lang="en-GB" dirty="0" smtClean="0">
                <a:solidFill>
                  <a:srgbClr val="242F5F"/>
                </a:solidFill>
              </a:rPr>
              <a:t>– </a:t>
            </a:r>
            <a:r>
              <a:rPr lang="en-GB" u="sng" dirty="0" smtClean="0">
                <a:solidFill>
                  <a:srgbClr val="242F5F"/>
                </a:solidFill>
              </a:rPr>
              <a:t>February</a:t>
            </a:r>
            <a:r>
              <a:rPr lang="en-US" dirty="0" smtClean="0">
                <a:solidFill>
                  <a:srgbClr val="242F5F"/>
                </a:solidFill>
              </a:rPr>
              <a:t>.</a:t>
            </a:r>
            <a:endParaRPr lang="ru-RU" dirty="0">
              <a:solidFill>
                <a:srgbClr val="242F5F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WANO-MC Expert-Analytical Committee prepares </a:t>
            </a:r>
            <a:r>
              <a:rPr lang="en-GB" u="sng" dirty="0">
                <a:solidFill>
                  <a:srgbClr val="242F5F"/>
                </a:solidFill>
              </a:rPr>
              <a:t>proposals</a:t>
            </a:r>
            <a:r>
              <a:rPr lang="en-GB" dirty="0">
                <a:solidFill>
                  <a:srgbClr val="242F5F"/>
                </a:solidFill>
              </a:rPr>
              <a:t> </a:t>
            </a:r>
            <a:r>
              <a:rPr lang="en-GB" dirty="0" smtClean="0">
                <a:solidFill>
                  <a:srgbClr val="242F5F"/>
                </a:solidFill>
              </a:rPr>
              <a:t>for  </a:t>
            </a:r>
            <a:r>
              <a:rPr lang="en-GB" dirty="0">
                <a:solidFill>
                  <a:srgbClr val="242F5F"/>
                </a:solidFill>
              </a:rPr>
              <a:t>interaction and support levels for each of the plants within Moscow Centre region </a:t>
            </a:r>
            <a:r>
              <a:rPr lang="ru-RU" dirty="0">
                <a:solidFill>
                  <a:srgbClr val="242F5F"/>
                </a:solidFill>
              </a:rPr>
              <a:t>–</a:t>
            </a:r>
            <a:r>
              <a:rPr lang="en-GB" dirty="0" smtClean="0">
                <a:solidFill>
                  <a:srgbClr val="242F5F"/>
                </a:solidFill>
              </a:rPr>
              <a:t> </a:t>
            </a:r>
            <a:r>
              <a:rPr lang="en-GB" u="sng" dirty="0" smtClean="0">
                <a:solidFill>
                  <a:srgbClr val="242F5F"/>
                </a:solidFill>
              </a:rPr>
              <a:t>March</a:t>
            </a:r>
            <a:r>
              <a:rPr lang="en-GB" dirty="0" smtClean="0">
                <a:solidFill>
                  <a:srgbClr val="242F5F"/>
                </a:solidFill>
              </a:rPr>
              <a:t>.</a:t>
            </a:r>
            <a:endParaRPr lang="ru-RU" dirty="0">
              <a:solidFill>
                <a:srgbClr val="242F5F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WANO-MC </a:t>
            </a:r>
            <a:r>
              <a:rPr lang="en-GB" dirty="0" smtClean="0">
                <a:solidFill>
                  <a:srgbClr val="242F5F"/>
                </a:solidFill>
              </a:rPr>
              <a:t>Director </a:t>
            </a:r>
            <a:r>
              <a:rPr lang="en-GB" dirty="0">
                <a:solidFill>
                  <a:srgbClr val="242F5F"/>
                </a:solidFill>
              </a:rPr>
              <a:t>takes the </a:t>
            </a:r>
            <a:r>
              <a:rPr lang="en-GB" u="sng" dirty="0">
                <a:solidFill>
                  <a:srgbClr val="242F5F"/>
                </a:solidFill>
              </a:rPr>
              <a:t>final </a:t>
            </a:r>
            <a:r>
              <a:rPr lang="en-GB" u="sng" dirty="0" smtClean="0">
                <a:solidFill>
                  <a:srgbClr val="242F5F"/>
                </a:solidFill>
              </a:rPr>
              <a:t>decision</a:t>
            </a:r>
            <a:r>
              <a:rPr lang="ru-RU" dirty="0">
                <a:solidFill>
                  <a:srgbClr val="242F5F"/>
                </a:solidFill>
              </a:rPr>
              <a:t> –</a:t>
            </a:r>
            <a:r>
              <a:rPr lang="en-GB" dirty="0" smtClean="0">
                <a:solidFill>
                  <a:srgbClr val="242F5F"/>
                </a:solidFill>
              </a:rPr>
              <a:t> </a:t>
            </a:r>
            <a:r>
              <a:rPr lang="en-GB" u="sng" dirty="0">
                <a:solidFill>
                  <a:srgbClr val="242F5F"/>
                </a:solidFill>
              </a:rPr>
              <a:t>March</a:t>
            </a:r>
            <a:r>
              <a:rPr lang="en-GB" dirty="0" smtClean="0">
                <a:solidFill>
                  <a:srgbClr val="242F5F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242F5F"/>
                </a:solidFill>
              </a:rPr>
              <a:t>Distribution </a:t>
            </a:r>
            <a:r>
              <a:rPr lang="en-GB" dirty="0">
                <a:solidFill>
                  <a:srgbClr val="242F5F"/>
                </a:solidFill>
              </a:rPr>
              <a:t>of the WANO-MC NPPs against the </a:t>
            </a:r>
            <a:r>
              <a:rPr lang="ru-RU" dirty="0">
                <a:solidFill>
                  <a:srgbClr val="242F5F"/>
                </a:solidFill>
              </a:rPr>
              <a:t>levels of </a:t>
            </a:r>
            <a:r>
              <a:rPr lang="en-GB" dirty="0">
                <a:solidFill>
                  <a:srgbClr val="242F5F"/>
                </a:solidFill>
              </a:rPr>
              <a:t>interaction and support for the next year, is discussed at the WANO-MC Technical </a:t>
            </a:r>
            <a:r>
              <a:rPr lang="en-GB" dirty="0" smtClean="0">
                <a:solidFill>
                  <a:srgbClr val="242F5F"/>
                </a:solidFill>
              </a:rPr>
              <a:t>Managers</a:t>
            </a:r>
            <a:r>
              <a:rPr lang="en-GB" dirty="0">
                <a:solidFill>
                  <a:srgbClr val="242F5F"/>
                </a:solidFill>
              </a:rPr>
              <a:t>(Chief Engineers)</a:t>
            </a:r>
            <a:r>
              <a:rPr lang="en-GB" dirty="0" smtClean="0">
                <a:solidFill>
                  <a:srgbClr val="242F5F"/>
                </a:solidFill>
              </a:rPr>
              <a:t> Board, Directors </a:t>
            </a:r>
            <a:r>
              <a:rPr lang="en-GB" dirty="0">
                <a:solidFill>
                  <a:srgbClr val="242F5F"/>
                </a:solidFill>
              </a:rPr>
              <a:t>Board and approved by the </a:t>
            </a:r>
            <a:r>
              <a:rPr lang="en-GB" dirty="0" smtClean="0">
                <a:solidFill>
                  <a:srgbClr val="242F5F"/>
                </a:solidFill>
              </a:rPr>
              <a:t>WANO-MC </a:t>
            </a:r>
            <a:r>
              <a:rPr lang="en-GB" dirty="0">
                <a:solidFill>
                  <a:srgbClr val="242F5F"/>
                </a:solidFill>
              </a:rPr>
              <a:t>Governing </a:t>
            </a:r>
            <a:r>
              <a:rPr lang="en-GB" dirty="0" smtClean="0">
                <a:solidFill>
                  <a:srgbClr val="242F5F"/>
                </a:solidFill>
              </a:rPr>
              <a:t>Board</a:t>
            </a:r>
            <a:r>
              <a:rPr lang="ru-RU" dirty="0" smtClean="0">
                <a:solidFill>
                  <a:srgbClr val="242F5F"/>
                </a:solidFill>
              </a:rPr>
              <a:t> – </a:t>
            </a:r>
            <a:r>
              <a:rPr lang="en-US" u="sng" dirty="0" smtClean="0">
                <a:solidFill>
                  <a:srgbClr val="242F5F"/>
                </a:solidFill>
              </a:rPr>
              <a:t>April</a:t>
            </a:r>
            <a:r>
              <a:rPr lang="en-US" dirty="0" smtClean="0">
                <a:solidFill>
                  <a:srgbClr val="242F5F"/>
                </a:solidFill>
              </a:rPr>
              <a:t>.</a:t>
            </a:r>
            <a:endParaRPr lang="ru-RU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Main </a:t>
            </a:r>
            <a:r>
              <a:rPr lang="en-US" sz="2400" b="1" dirty="0" smtClean="0">
                <a:solidFill>
                  <a:srgbClr val="242F5F"/>
                </a:solidFill>
              </a:rPr>
              <a:t>Proposals for Guideline Updates</a:t>
            </a: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0698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srgbClr val="242F5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242F5F"/>
                </a:solidFill>
              </a:rPr>
              <a:t>Interaction / support planning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rgbClr val="242F5F"/>
                </a:solidFill>
              </a:rPr>
              <a:t>Two-Year</a:t>
            </a:r>
            <a:r>
              <a:rPr lang="en-US" dirty="0" smtClean="0">
                <a:solidFill>
                  <a:srgbClr val="242F5F"/>
                </a:solidFill>
              </a:rPr>
              <a:t> Interaction Plans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242F5F"/>
                </a:solidFill>
              </a:rPr>
              <a:t>Development and agreement of interaction plans – </a:t>
            </a:r>
            <a:r>
              <a:rPr lang="en-US" u="sng" dirty="0" smtClean="0">
                <a:solidFill>
                  <a:srgbClr val="242F5F"/>
                </a:solidFill>
              </a:rPr>
              <a:t>July-September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Interaction Plans are approved by the WANO-MC Governing Board as </a:t>
            </a:r>
            <a:r>
              <a:rPr lang="en-GB" dirty="0" smtClean="0">
                <a:solidFill>
                  <a:srgbClr val="242F5F"/>
                </a:solidFill>
              </a:rPr>
              <a:t>part of the </a:t>
            </a:r>
            <a:r>
              <a:rPr lang="en-GB" dirty="0">
                <a:solidFill>
                  <a:srgbClr val="242F5F"/>
                </a:solidFill>
              </a:rPr>
              <a:t>WANO Moscow Centre </a:t>
            </a:r>
            <a:r>
              <a:rPr lang="en-GB" dirty="0" smtClean="0">
                <a:solidFill>
                  <a:srgbClr val="242F5F"/>
                </a:solidFill>
              </a:rPr>
              <a:t>Two-Year </a:t>
            </a:r>
            <a:r>
              <a:rPr lang="en-GB" dirty="0">
                <a:solidFill>
                  <a:srgbClr val="242F5F"/>
                </a:solidFill>
              </a:rPr>
              <a:t>Business </a:t>
            </a:r>
            <a:r>
              <a:rPr lang="en-GB" dirty="0" smtClean="0">
                <a:solidFill>
                  <a:srgbClr val="242F5F"/>
                </a:solidFill>
              </a:rPr>
              <a:t>Plan</a:t>
            </a:r>
            <a:endParaRPr lang="ru-RU" dirty="0" smtClean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242F5F"/>
                </a:solidFill>
              </a:rPr>
              <a:t>Changes to</a:t>
            </a:r>
            <a:r>
              <a:rPr lang="en-GB" dirty="0">
                <a:solidFill>
                  <a:srgbClr val="242F5F"/>
                </a:solidFill>
              </a:rPr>
              <a:t> the Interaction </a:t>
            </a:r>
            <a:r>
              <a:rPr lang="en-GB" dirty="0" smtClean="0">
                <a:solidFill>
                  <a:srgbClr val="242F5F"/>
                </a:solidFill>
              </a:rPr>
              <a:t>Plan</a:t>
            </a:r>
            <a:r>
              <a:rPr lang="ru-RU" dirty="0" smtClean="0">
                <a:solidFill>
                  <a:srgbClr val="242F5F"/>
                </a:solidFill>
              </a:rPr>
              <a:t> </a:t>
            </a:r>
            <a:r>
              <a:rPr lang="en-US" dirty="0" smtClean="0">
                <a:solidFill>
                  <a:srgbClr val="242F5F"/>
                </a:solidFill>
              </a:rPr>
              <a:t>are considered as necessary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242F5F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SzPct val="95000"/>
              <a:defRPr/>
            </a:pPr>
            <a:r>
              <a:rPr lang="en-US" b="1" dirty="0" smtClean="0">
                <a:solidFill>
                  <a:srgbClr val="242F5F"/>
                </a:solidFill>
              </a:rPr>
              <a:t>Support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242F5F"/>
                </a:solidFill>
              </a:rPr>
              <a:t>Increased monitoring</a:t>
            </a:r>
            <a:endParaRPr lang="en-US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924" y="0"/>
            <a:ext cx="8495690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Main </a:t>
            </a:r>
            <a:r>
              <a:rPr lang="en-US" sz="2400" b="1" dirty="0" smtClean="0">
                <a:solidFill>
                  <a:srgbClr val="242F5F"/>
                </a:solidFill>
              </a:rPr>
              <a:t>Proposals for Guideline Updates</a:t>
            </a: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413741"/>
          </a:xfrm>
        </p:spPr>
        <p:txBody>
          <a:bodyPr>
            <a:noAutofit/>
          </a:bodyPr>
          <a:lstStyle/>
          <a:p>
            <a:pPr marL="1179513" lvl="2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>
              <a:solidFill>
                <a:srgbClr val="242F5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242F5F"/>
                </a:solidFill>
              </a:rPr>
              <a:t>Interaction report</a:t>
            </a:r>
            <a:endParaRPr lang="ru-RU" sz="1800" b="1" dirty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42F5F"/>
                </a:solidFill>
              </a:rPr>
              <a:t>Approval page was excluded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The final Interaction Report is presented to the NPP management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242F5F"/>
                </a:solidFill>
              </a:rPr>
              <a:t>I</a:t>
            </a:r>
            <a:r>
              <a:rPr lang="en-GB" dirty="0">
                <a:solidFill>
                  <a:srgbClr val="242F5F"/>
                </a:solidFill>
              </a:rPr>
              <a:t>nteraction Report </a:t>
            </a:r>
            <a:r>
              <a:rPr lang="en-US" dirty="0">
                <a:solidFill>
                  <a:srgbClr val="242F5F"/>
                </a:solidFill>
              </a:rPr>
              <a:t>Template </a:t>
            </a:r>
            <a:r>
              <a:rPr lang="en-US" dirty="0" smtClean="0">
                <a:solidFill>
                  <a:srgbClr val="242F5F"/>
                </a:solidFill>
              </a:rPr>
              <a:t>was changed: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242F5F"/>
                </a:solidFill>
              </a:rPr>
              <a:t>Summary</a:t>
            </a:r>
            <a:endParaRPr lang="en-US" dirty="0">
              <a:solidFill>
                <a:srgbClr val="242F5F"/>
              </a:solidFill>
            </a:endParaRP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dirty="0" smtClean="0">
                <a:solidFill>
                  <a:srgbClr val="242F5F"/>
                </a:solidFill>
              </a:rPr>
              <a:t>WANO / NPP interaction</a:t>
            </a:r>
            <a:endParaRPr lang="ru-RU" dirty="0" smtClean="0">
              <a:solidFill>
                <a:srgbClr val="242F5F"/>
              </a:solidFill>
            </a:endParaRP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242F5F"/>
                </a:solidFill>
              </a:rPr>
              <a:t>Proposals for additional </a:t>
            </a:r>
            <a:r>
              <a:rPr lang="en-US" dirty="0">
                <a:solidFill>
                  <a:srgbClr val="242F5F"/>
                </a:solidFill>
              </a:rPr>
              <a:t>support and/or </a:t>
            </a:r>
            <a:r>
              <a:rPr dirty="0">
                <a:solidFill>
                  <a:srgbClr val="242F5F"/>
                </a:solidFill>
              </a:rPr>
              <a:t>interaction </a:t>
            </a:r>
            <a:r>
              <a:rPr dirty="0" smtClean="0">
                <a:solidFill>
                  <a:srgbClr val="242F5F"/>
                </a:solidFill>
              </a:rPr>
              <a:t>plan update </a:t>
            </a:r>
            <a:endParaRPr lang="en-US" dirty="0">
              <a:solidFill>
                <a:srgbClr val="242F5F"/>
              </a:solidFill>
            </a:endParaRP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242F5F"/>
                </a:solidFill>
              </a:rPr>
              <a:t>	Annexes (</a:t>
            </a:r>
            <a:r>
              <a:rPr lang="ru-RU" dirty="0">
                <a:solidFill>
                  <a:srgbClr val="242F5F"/>
                </a:solidFill>
              </a:rPr>
              <a:t>Status of SOER </a:t>
            </a:r>
            <a:r>
              <a:rPr lang="en-US" dirty="0" smtClean="0">
                <a:solidFill>
                  <a:srgbClr val="242F5F"/>
                </a:solidFill>
              </a:rPr>
              <a:t>recommendation implementation was added)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923" y="0"/>
            <a:ext cx="8495690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Main </a:t>
            </a:r>
            <a:r>
              <a:rPr lang="en-US" sz="2400" b="1" dirty="0" smtClean="0">
                <a:solidFill>
                  <a:srgbClr val="242F5F"/>
                </a:solidFill>
              </a:rPr>
              <a:t>Proposals for Guideline Updates</a:t>
            </a: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4799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800" b="1" dirty="0">
              <a:solidFill>
                <a:srgbClr val="242F5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242F5F"/>
                </a:solidFill>
              </a:rPr>
              <a:t>Assessing interaction </a:t>
            </a:r>
            <a:r>
              <a:rPr lang="en-US" sz="1800" b="1" dirty="0">
                <a:solidFill>
                  <a:srgbClr val="242F5F"/>
                </a:solidFill>
              </a:rPr>
              <a:t>effectiveness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242F5F"/>
                </a:solidFill>
              </a:rPr>
              <a:t>Effective implementation of </a:t>
            </a:r>
            <a:r>
              <a:rPr dirty="0">
                <a:solidFill>
                  <a:srgbClr val="242F5F"/>
                </a:solidFill>
              </a:rPr>
              <a:t>all monitoring and support process </a:t>
            </a:r>
            <a:r>
              <a:rPr dirty="0" smtClean="0">
                <a:solidFill>
                  <a:srgbClr val="242F5F"/>
                </a:solidFill>
              </a:rPr>
              <a:t>components</a:t>
            </a:r>
            <a:endParaRPr lang="en-US" dirty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Visits to NPP </a:t>
            </a:r>
            <a:r>
              <a:rPr lang="en-GB" dirty="0" smtClean="0">
                <a:solidFill>
                  <a:srgbClr val="242F5F"/>
                </a:solidFill>
              </a:rPr>
              <a:t>sites</a:t>
            </a:r>
            <a:endParaRPr lang="ru-RU" dirty="0" smtClean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>
                <a:solidFill>
                  <a:srgbClr val="242F5F"/>
                </a:solidFill>
              </a:rPr>
              <a:t>	</a:t>
            </a:r>
            <a:r>
              <a:rPr lang="ru-RU" dirty="0" smtClean="0">
                <a:solidFill>
                  <a:srgbClr val="242F5F"/>
                </a:solidFill>
              </a:rPr>
              <a:t>- </a:t>
            </a:r>
            <a:r>
              <a:rPr dirty="0">
                <a:solidFill>
                  <a:srgbClr val="242F5F"/>
                </a:solidFill>
              </a:rPr>
              <a:t>WANO-MC </a:t>
            </a:r>
            <a:r>
              <a:rPr dirty="0" smtClean="0">
                <a:solidFill>
                  <a:srgbClr val="242F5F"/>
                </a:solidFill>
              </a:rPr>
              <a:t>leaders' visits</a:t>
            </a:r>
            <a:endParaRPr lang="ru-RU" dirty="0" smtClean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>
                <a:solidFill>
                  <a:srgbClr val="242F5F"/>
                </a:solidFill>
              </a:rPr>
              <a:t>	</a:t>
            </a:r>
            <a:r>
              <a:rPr lang="ru-RU" dirty="0" smtClean="0">
                <a:solidFill>
                  <a:srgbClr val="242F5F"/>
                </a:solidFill>
              </a:rPr>
              <a:t>- </a:t>
            </a:r>
            <a:r>
              <a:rPr dirty="0">
                <a:solidFill>
                  <a:srgbClr val="242F5F"/>
                </a:solidFill>
              </a:rPr>
              <a:t>WANO-MC On-Site </a:t>
            </a:r>
            <a:r>
              <a:rPr dirty="0" smtClean="0">
                <a:solidFill>
                  <a:srgbClr val="242F5F"/>
                </a:solidFill>
              </a:rPr>
              <a:t>Representatives' </a:t>
            </a:r>
            <a:r>
              <a:rPr dirty="0">
                <a:solidFill>
                  <a:srgbClr val="242F5F"/>
                </a:solidFill>
              </a:rPr>
              <a:t>exchange </a:t>
            </a:r>
            <a:r>
              <a:rPr lang="en-US" dirty="0" smtClean="0">
                <a:solidFill>
                  <a:srgbClr val="242F5F"/>
                </a:solidFill>
              </a:rPr>
              <a:t>visits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>
                <a:solidFill>
                  <a:srgbClr val="242F5F"/>
                </a:solidFill>
              </a:rPr>
              <a:t>Annual WANO-MC On-Site </a:t>
            </a:r>
            <a:r>
              <a:rPr lang="en-GB" dirty="0" smtClean="0">
                <a:solidFill>
                  <a:srgbClr val="242F5F"/>
                </a:solidFill>
              </a:rPr>
              <a:t>Representatives’ performance appraisal </a:t>
            </a:r>
            <a:endParaRPr lang="en-US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Main </a:t>
            </a:r>
            <a:r>
              <a:rPr lang="en-US" sz="2400" b="1" dirty="0" smtClean="0">
                <a:solidFill>
                  <a:srgbClr val="242F5F"/>
                </a:solidFill>
              </a:rPr>
              <a:t>proposals on changes of the Guideline</a:t>
            </a:r>
            <a:endParaRPr lang="ru-RU" sz="24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4799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242F5F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rgbClr val="242F5F"/>
                </a:solidFill>
              </a:rPr>
              <a:t>Confidentiality </a:t>
            </a:r>
            <a:endParaRPr lang="ru-RU" sz="1800" b="1" dirty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242F5F"/>
                </a:solidFill>
              </a:rPr>
              <a:t>Quarterly Interaction </a:t>
            </a:r>
            <a:r>
              <a:rPr lang="en-GB" dirty="0" smtClean="0">
                <a:solidFill>
                  <a:srgbClr val="242F5F"/>
                </a:solidFill>
              </a:rPr>
              <a:t>Reports</a:t>
            </a:r>
            <a:r>
              <a:rPr lang="en-GB" dirty="0">
                <a:solidFill>
                  <a:srgbClr val="242F5F"/>
                </a:solidFill>
              </a:rPr>
              <a:t>, Interaction Plans and Dossiers are </a:t>
            </a:r>
            <a:r>
              <a:rPr lang="en-GB" u="sng" dirty="0" smtClean="0">
                <a:solidFill>
                  <a:srgbClr val="242F5F"/>
                </a:solidFill>
              </a:rPr>
              <a:t>confidential</a:t>
            </a:r>
            <a:endParaRPr lang="ru-RU" u="sng" dirty="0" smtClean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dirty="0" smtClean="0">
                <a:solidFill>
                  <a:srgbClr val="242F5F"/>
                </a:solidFill>
              </a:rPr>
              <a:t>E</a:t>
            </a:r>
            <a:r>
              <a:rPr lang="en-US" dirty="0" smtClean="0">
                <a:solidFill>
                  <a:srgbClr val="242F5F"/>
                </a:solidFill>
              </a:rPr>
              <a:t>xceptions: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242F5F"/>
                </a:solidFill>
              </a:rPr>
              <a:t>	</a:t>
            </a:r>
            <a:r>
              <a:rPr lang="en-US" dirty="0" smtClean="0">
                <a:solidFill>
                  <a:srgbClr val="242F5F"/>
                </a:solidFill>
              </a:rPr>
              <a:t>- P</a:t>
            </a:r>
            <a:r>
              <a:rPr lang="en-GB" dirty="0" smtClean="0">
                <a:solidFill>
                  <a:srgbClr val="242F5F"/>
                </a:solidFill>
              </a:rPr>
              <a:t>eriodic </a:t>
            </a:r>
            <a:r>
              <a:rPr lang="en-GB" dirty="0">
                <a:solidFill>
                  <a:srgbClr val="242F5F"/>
                </a:solidFill>
              </a:rPr>
              <a:t>reports </a:t>
            </a:r>
            <a:r>
              <a:rPr lang="en-GB" dirty="0" smtClean="0">
                <a:solidFill>
                  <a:srgbClr val="242F5F"/>
                </a:solidFill>
              </a:rPr>
              <a:t>covering strengths</a:t>
            </a:r>
            <a:r>
              <a:rPr lang="en-GB" dirty="0">
                <a:solidFill>
                  <a:srgbClr val="242F5F"/>
                </a:solidFill>
              </a:rPr>
              <a:t>, events and generic reports of identified </a:t>
            </a:r>
            <a:r>
              <a:rPr lang="en-GB" dirty="0" smtClean="0">
                <a:solidFill>
                  <a:srgbClr val="242F5F"/>
                </a:solidFill>
              </a:rPr>
              <a:t>weaknesses without </a:t>
            </a:r>
            <a:r>
              <a:rPr lang="en-GB" dirty="0">
                <a:solidFill>
                  <a:srgbClr val="242F5F"/>
                </a:solidFill>
              </a:rPr>
              <a:t>plant </a:t>
            </a:r>
            <a:r>
              <a:rPr lang="en-GB" dirty="0" smtClean="0">
                <a:solidFill>
                  <a:srgbClr val="242F5F"/>
                </a:solidFill>
              </a:rPr>
              <a:t>names – </a:t>
            </a:r>
            <a:r>
              <a:rPr lang="en-GB" dirty="0">
                <a:solidFill>
                  <a:srgbClr val="242F5F"/>
                </a:solidFill>
              </a:rPr>
              <a:t>to WANO-MC Governors and </a:t>
            </a:r>
            <a:r>
              <a:rPr lang="en-GB" dirty="0" smtClean="0">
                <a:solidFill>
                  <a:srgbClr val="242F5F"/>
                </a:solidFill>
              </a:rPr>
              <a:t>members</a:t>
            </a:r>
            <a:endParaRPr lang="ru-RU" dirty="0" smtClean="0">
              <a:solidFill>
                <a:srgbClr val="242F5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rgbClr val="242F5F"/>
                </a:solidFill>
              </a:rPr>
              <a:t>	- </a:t>
            </a:r>
            <a:r>
              <a:rPr lang="en-GB" dirty="0" smtClean="0">
                <a:solidFill>
                  <a:srgbClr val="242F5F"/>
                </a:solidFill>
              </a:rPr>
              <a:t>specific strength details </a:t>
            </a:r>
            <a:r>
              <a:rPr lang="ru-RU" dirty="0" smtClean="0">
                <a:solidFill>
                  <a:srgbClr val="242F5F"/>
                </a:solidFill>
              </a:rPr>
              <a:t>–</a:t>
            </a:r>
            <a:r>
              <a:rPr lang="en-GB" dirty="0" smtClean="0">
                <a:solidFill>
                  <a:srgbClr val="242F5F"/>
                </a:solidFill>
              </a:rPr>
              <a:t> posted on </a:t>
            </a:r>
            <a:r>
              <a:rPr lang="en-GB" dirty="0">
                <a:solidFill>
                  <a:srgbClr val="242F5F"/>
                </a:solidFill>
              </a:rPr>
              <a:t>the </a:t>
            </a:r>
            <a:r>
              <a:rPr lang="en-GB" dirty="0" smtClean="0">
                <a:solidFill>
                  <a:srgbClr val="242F5F"/>
                </a:solidFill>
              </a:rPr>
              <a:t>WANO-MC </a:t>
            </a:r>
            <a:r>
              <a:rPr lang="en-GB" dirty="0">
                <a:solidFill>
                  <a:srgbClr val="242F5F"/>
                </a:solidFill>
              </a:rPr>
              <a:t>website </a:t>
            </a:r>
            <a:r>
              <a:rPr lang="en-US" u="sng" dirty="0" smtClean="0">
                <a:solidFill>
                  <a:srgbClr val="242F5F"/>
                </a:solidFill>
              </a:rPr>
              <a:t>with </a:t>
            </a:r>
            <a:r>
              <a:rPr lang="en-GB" u="sng" dirty="0" smtClean="0">
                <a:solidFill>
                  <a:srgbClr val="242F5F"/>
                </a:solidFill>
              </a:rPr>
              <a:t>the </a:t>
            </a:r>
            <a:r>
              <a:rPr lang="en-GB" u="sng" dirty="0">
                <a:solidFill>
                  <a:srgbClr val="242F5F"/>
                </a:solidFill>
              </a:rPr>
              <a:t>approval of the </a:t>
            </a:r>
            <a:r>
              <a:rPr lang="en-GB" u="sng" dirty="0" smtClean="0">
                <a:solidFill>
                  <a:srgbClr val="242F5F"/>
                </a:solidFill>
              </a:rPr>
              <a:t>related plant</a:t>
            </a:r>
            <a:endParaRPr lang="en-US" u="sng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75" y="2675384"/>
            <a:ext cx="8583225" cy="3134866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ja-JP" sz="1600" dirty="0" smtClean="0">
                <a:solidFill>
                  <a:srgbClr val="242F5F"/>
                </a:solidFill>
                <a:latin typeface="+mn-lt"/>
              </a:rPr>
              <a:t>WANO-MC GB Meeting</a:t>
            </a: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>		</a:t>
            </a:r>
            <a:r>
              <a:rPr lang="en-US" altLang="ja-JP" sz="1600" dirty="0" smtClean="0">
                <a:solidFill>
                  <a:srgbClr val="242F5F"/>
                </a:solidFill>
                <a:latin typeface="+mn-lt"/>
              </a:rPr>
              <a:t>Anatoly Chukharev</a:t>
            </a: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/>
            </a:r>
            <a:br>
              <a:rPr lang="ru-RU" altLang="ja-JP" sz="1600" dirty="0" smtClean="0">
                <a:solidFill>
                  <a:srgbClr val="242F5F"/>
                </a:solidFill>
                <a:latin typeface="+mn-lt"/>
              </a:rPr>
            </a:b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>22 </a:t>
            </a:r>
            <a:r>
              <a:rPr lang="en-US" altLang="ja-JP" sz="1600" dirty="0" smtClean="0">
                <a:solidFill>
                  <a:srgbClr val="242F5F"/>
                </a:solidFill>
                <a:latin typeface="+mn-lt"/>
              </a:rPr>
              <a:t>April</a:t>
            </a: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> 2015				</a:t>
            </a:r>
            <a:r>
              <a:rPr lang="en-US" altLang="ja-JP" sz="1600" dirty="0" smtClean="0">
                <a:solidFill>
                  <a:srgbClr val="242F5F"/>
                </a:solidFill>
              </a:rPr>
              <a:t>Head of WANO</a:t>
            </a:r>
            <a:r>
              <a:rPr lang="ru-RU" altLang="ja-JP" sz="1600" dirty="0" smtClean="0">
                <a:solidFill>
                  <a:srgbClr val="242F5F"/>
                </a:solidFill>
              </a:rPr>
              <a:t>-</a:t>
            </a:r>
            <a:r>
              <a:rPr lang="en-US" altLang="ja-JP" sz="1600" dirty="0" smtClean="0">
                <a:solidFill>
                  <a:srgbClr val="242F5F"/>
                </a:solidFill>
              </a:rPr>
              <a:t>MC On-site Representatives </a:t>
            </a:r>
            <a:r>
              <a:rPr lang="en-US" altLang="ja-JP" sz="1600" smtClean="0">
                <a:solidFill>
                  <a:srgbClr val="242F5F"/>
                </a:solidFill>
              </a:rPr>
              <a:t>Group </a:t>
            </a: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/>
            </a:r>
            <a:br>
              <a:rPr lang="ru-RU" altLang="ja-JP" sz="1600" dirty="0" smtClean="0">
                <a:solidFill>
                  <a:srgbClr val="242F5F"/>
                </a:solidFill>
                <a:latin typeface="+mn-lt"/>
              </a:rPr>
            </a:br>
            <a:r>
              <a:rPr lang="en-US" altLang="ja-JP" sz="1600" dirty="0" smtClean="0">
                <a:solidFill>
                  <a:srgbClr val="242F5F"/>
                </a:solidFill>
                <a:latin typeface="+mn-lt"/>
              </a:rPr>
              <a:t>Siofok, Hungary</a:t>
            </a:r>
            <a:r>
              <a:rPr lang="ru-RU" altLang="ja-JP" sz="1600" dirty="0" smtClean="0">
                <a:solidFill>
                  <a:srgbClr val="242F5F"/>
                </a:solidFill>
                <a:latin typeface="+mn-lt"/>
              </a:rPr>
              <a:t>		</a:t>
            </a:r>
            <a:r>
              <a:rPr lang="ru-RU" kern="0" dirty="0" smtClean="0">
                <a:solidFill>
                  <a:srgbClr val="242F5F"/>
                </a:solidFill>
                <a:ea typeface="ＭＳ Ｐゴシック" pitchFamily="34" charset="-128"/>
              </a:rPr>
              <a:t/>
            </a:r>
            <a:br>
              <a:rPr lang="ru-RU" kern="0" dirty="0" smtClean="0">
                <a:solidFill>
                  <a:srgbClr val="242F5F"/>
                </a:solidFill>
                <a:ea typeface="ＭＳ Ｐゴシック" pitchFamily="34" charset="-128"/>
              </a:rPr>
            </a:br>
            <a:r>
              <a:rPr lang="en-GB" sz="7200" kern="0" dirty="0" smtClean="0">
                <a:solidFill>
                  <a:srgbClr val="FF6600"/>
                </a:solidFill>
                <a:ea typeface="ＭＳ Ｐゴシック" pitchFamily="34" charset="-128"/>
              </a:rPr>
              <a:t/>
            </a:r>
            <a:br>
              <a:rPr lang="en-GB" sz="7200" kern="0" dirty="0" smtClean="0">
                <a:solidFill>
                  <a:srgbClr val="FF6600"/>
                </a:solidFill>
                <a:ea typeface="ＭＳ Ｐゴシック" pitchFamily="34" charset="-128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774" y="1476375"/>
            <a:ext cx="7587671" cy="892800"/>
          </a:xfrm>
        </p:spPr>
        <p:txBody>
          <a:bodyPr/>
          <a:lstStyle/>
          <a:p>
            <a:r>
              <a:rPr sz="3600" smtClean="0"/>
              <a:t>WANO-MC Interaction and Support Process</a:t>
            </a:r>
            <a:endParaRPr lang="en-GB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1166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969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42F5F"/>
                </a:solidFill>
              </a:rPr>
              <a:t>WANO-MC Interaction and Support Process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b="1" dirty="0" smtClean="0">
              <a:solidFill>
                <a:srgbClr val="242F5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292" y="1336431"/>
            <a:ext cx="8299940" cy="5140569"/>
          </a:xfrm>
        </p:spPr>
        <p:txBody>
          <a:bodyPr>
            <a:noAutofit/>
          </a:bodyPr>
          <a:lstStyle/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smtClean="0">
                <a:solidFill>
                  <a:srgbClr val="242F5F"/>
                </a:solidFill>
              </a:rPr>
              <a:t>WANO-MC Interaction and Support Process for WANO-MC member plants has been successfully in place since </a:t>
            </a:r>
            <a:r>
              <a:rPr lang="ru-RU" sz="1800" dirty="0" smtClean="0">
                <a:solidFill>
                  <a:srgbClr val="242F5F"/>
                </a:solidFill>
              </a:rPr>
              <a:t>2013.</a:t>
            </a: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smtClean="0">
                <a:solidFill>
                  <a:srgbClr val="242F5F"/>
                </a:solidFill>
              </a:rPr>
              <a:t>Interaction levels were identified twice in </a:t>
            </a:r>
            <a:r>
              <a:rPr lang="ru-RU" sz="1800" dirty="0" smtClean="0">
                <a:solidFill>
                  <a:srgbClr val="242F5F"/>
                </a:solidFill>
              </a:rPr>
              <a:t>2013 </a:t>
            </a:r>
            <a:r>
              <a:rPr sz="1800" smtClean="0">
                <a:solidFill>
                  <a:srgbClr val="242F5F"/>
                </a:solidFill>
              </a:rPr>
              <a:t>and </a:t>
            </a:r>
            <a:r>
              <a:rPr lang="ru-RU" sz="1800" dirty="0" smtClean="0">
                <a:solidFill>
                  <a:srgbClr val="242F5F"/>
                </a:solidFill>
              </a:rPr>
              <a:t>2014 </a:t>
            </a:r>
            <a:r>
              <a:rPr sz="1800" smtClean="0">
                <a:solidFill>
                  <a:srgbClr val="242F5F"/>
                </a:solidFill>
              </a:rPr>
              <a:t>with interaction plans developed covering all WANO-MC member plants</a:t>
            </a:r>
            <a:r>
              <a:rPr lang="ru-RU" sz="1800" dirty="0" smtClean="0">
                <a:solidFill>
                  <a:srgbClr val="242F5F"/>
                </a:solidFill>
              </a:rPr>
              <a:t>.</a:t>
            </a: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rgbClr val="242F5F"/>
                </a:solidFill>
              </a:rPr>
              <a:t>A WANO-MC Working Group </a:t>
            </a:r>
            <a:r>
              <a:rPr sz="1800" smtClean="0">
                <a:solidFill>
                  <a:srgbClr val="242F5F"/>
                </a:solidFill>
              </a:rPr>
              <a:t>have updated WANO-MC Interaction  and Support documents per resolution made at the 64</a:t>
            </a:r>
            <a:r>
              <a:rPr sz="1800" baseline="30000" smtClean="0">
                <a:solidFill>
                  <a:srgbClr val="242F5F"/>
                </a:solidFill>
              </a:rPr>
              <a:t>th</a:t>
            </a:r>
            <a:r>
              <a:rPr sz="1800" smtClean="0">
                <a:solidFill>
                  <a:srgbClr val="242F5F"/>
                </a:solidFill>
              </a:rPr>
              <a:t> WANO-MC Governing Board Meeting in Erevan, Armenia.</a:t>
            </a:r>
            <a:endParaRPr lang="ru-RU" sz="1800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F1C24-924D-4A6A-999E-C73975BC1F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26" y="127071"/>
            <a:ext cx="8857974" cy="107171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242F5F"/>
                </a:solidFill>
              </a:rPr>
              <a:t>Results of the WANO-MC Member Plant Interaction / Support Category Identification</a:t>
            </a:r>
            <a:endParaRPr lang="ru-RU" sz="2800" b="1" dirty="0" smtClean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6536586"/>
            <a:ext cx="2371725" cy="314325"/>
          </a:xfrm>
        </p:spPr>
        <p:txBody>
          <a:bodyPr/>
          <a:lstStyle/>
          <a:p>
            <a:pPr>
              <a:defRPr/>
            </a:pPr>
            <a:fld id="{3F759B33-4CFB-48A6-945A-DFA6E47D7D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52353" y="1778961"/>
          <a:ext cx="5429472" cy="412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969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42F5F"/>
                </a:solidFill>
              </a:rPr>
              <a:t>Major Process Update Proposals </a:t>
            </a:r>
            <a:endParaRPr lang="en-GB" sz="2800" b="1" dirty="0" smtClean="0">
              <a:solidFill>
                <a:srgbClr val="242F5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291" y="1336431"/>
            <a:ext cx="8526585" cy="5140569"/>
          </a:xfrm>
        </p:spPr>
        <p:txBody>
          <a:bodyPr>
            <a:noAutofit/>
          </a:bodyPr>
          <a:lstStyle/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 smtClean="0">
                <a:solidFill>
                  <a:srgbClr val="242F5F"/>
                </a:solidFill>
              </a:rPr>
              <a:t>Criteria for identifying interaction /support levels</a:t>
            </a: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 smtClean="0">
                <a:solidFill>
                  <a:srgbClr val="242F5F"/>
                </a:solidFill>
              </a:rPr>
              <a:t>Process of </a:t>
            </a:r>
            <a:r>
              <a:rPr sz="1800" dirty="0">
                <a:solidFill>
                  <a:srgbClr val="242F5F"/>
                </a:solidFill>
              </a:rPr>
              <a:t>identifying interaction /support levels</a:t>
            </a:r>
            <a:endParaRPr lang="ru-RU" sz="1800" dirty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>
                <a:solidFill>
                  <a:srgbClr val="242F5F"/>
                </a:solidFill>
              </a:rPr>
              <a:t>Process of interaction /support </a:t>
            </a:r>
            <a:r>
              <a:rPr sz="1800" dirty="0" smtClean="0">
                <a:solidFill>
                  <a:srgbClr val="242F5F"/>
                </a:solidFill>
              </a:rPr>
              <a:t>planning</a:t>
            </a: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 smtClean="0">
                <a:solidFill>
                  <a:srgbClr val="242F5F"/>
                </a:solidFill>
              </a:rPr>
              <a:t>Interaction Report Template</a:t>
            </a:r>
            <a:endParaRPr lang="ru-RU" sz="1800" dirty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 smtClean="0">
                <a:solidFill>
                  <a:srgbClr val="242F5F"/>
                </a:solidFill>
              </a:rPr>
              <a:t>Interaction </a:t>
            </a:r>
            <a:r>
              <a:rPr lang="en-US" sz="1800" dirty="0" smtClean="0">
                <a:solidFill>
                  <a:srgbClr val="242F5F"/>
                </a:solidFill>
              </a:rPr>
              <a:t>Effectiveness </a:t>
            </a:r>
            <a:r>
              <a:rPr sz="1800" dirty="0" smtClean="0">
                <a:solidFill>
                  <a:srgbClr val="242F5F"/>
                </a:solidFill>
              </a:rPr>
              <a:t>Assessment </a:t>
            </a: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 smtClean="0">
                <a:solidFill>
                  <a:srgbClr val="242F5F"/>
                </a:solidFill>
              </a:rPr>
              <a:t>Confidentiality</a:t>
            </a:r>
            <a:endParaRPr lang="ru-RU" sz="1800" dirty="0">
              <a:solidFill>
                <a:srgbClr val="242F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F1C24-924D-4A6A-999E-C73975BC1F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42F5F"/>
                </a:solidFill>
              </a:rPr>
              <a:t>Plans </a:t>
            </a:r>
            <a:r>
              <a:rPr lang="ru-RU" sz="2400" b="1" dirty="0" smtClean="0">
                <a:solidFill>
                  <a:srgbClr val="242F5F"/>
                </a:solidFill>
              </a:rPr>
              <a:t>2015-2016</a:t>
            </a:r>
            <a:endParaRPr lang="en-GB" sz="2000" b="1" dirty="0" smtClean="0">
              <a:solidFill>
                <a:srgbClr val="242F5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648200"/>
          </a:xfrm>
        </p:spPr>
        <p:txBody>
          <a:bodyPr/>
          <a:lstStyle/>
          <a:p>
            <a:pPr marL="339725" indent="-339725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56F4-AE41-4887-93D8-E929DB44E99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76738" y="1433018"/>
          <a:ext cx="776849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60"/>
                <a:gridCol w="2011133"/>
              </a:tblGrid>
              <a:tr h="21452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242F5F"/>
                          </a:solidFill>
                          <a:latin typeface="+mn-lt"/>
                          <a:ea typeface="+mj-ea"/>
                          <a:cs typeface="+mj-cs"/>
                        </a:rPr>
                        <a:t>Action</a:t>
                      </a:r>
                      <a:endParaRPr lang="ru-RU" sz="1800" b="1" kern="1200" dirty="0" smtClean="0">
                        <a:solidFill>
                          <a:srgbClr val="242F5F"/>
                        </a:solidFill>
                        <a:latin typeface="+mn-lt"/>
                        <a:ea typeface="+mj-ea"/>
                        <a:cs typeface="+mj-cs"/>
                      </a:endParaRPr>
                    </a:p>
                    <a:p>
                      <a:endParaRPr lang="ru-RU" sz="1800" b="1" kern="1200" dirty="0">
                        <a:solidFill>
                          <a:srgbClr val="242F5F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242F5F"/>
                          </a:solidFill>
                          <a:latin typeface="+mn-lt"/>
                          <a:ea typeface="+mj-ea"/>
                          <a:cs typeface="+mj-cs"/>
                        </a:rPr>
                        <a:t>Dates</a:t>
                      </a:r>
                      <a:endParaRPr lang="ru-RU" sz="1800" b="1" kern="1200" dirty="0">
                        <a:solidFill>
                          <a:srgbClr val="242F5F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</a:tr>
              <a:tr h="214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Process update following </a:t>
                      </a:r>
                      <a:r>
                        <a:rPr lang="en-US" sz="1800" dirty="0" smtClean="0">
                          <a:solidFill>
                            <a:srgbClr val="242F5F"/>
                          </a:solidFill>
                          <a:latin typeface="+mn-lt"/>
                        </a:rPr>
                        <a:t>Plant of Focus </a:t>
                      </a:r>
                      <a:r>
                        <a:rPr lang="en-US" sz="1800" dirty="0" smtClean="0">
                          <a:solidFill>
                            <a:srgbClr val="242F5F"/>
                          </a:solidFill>
                          <a:latin typeface="+mn-lt"/>
                        </a:rPr>
                        <a:t>Guideline approval</a:t>
                      </a:r>
                      <a:r>
                        <a:rPr lang="ru-RU" sz="1800" dirty="0" smtClean="0">
                          <a:solidFill>
                            <a:srgbClr val="242F5F"/>
                          </a:solidFill>
                          <a:latin typeface="+mn-lt"/>
                        </a:rPr>
                        <a:t> </a:t>
                      </a:r>
                      <a:endParaRPr lang="ru-RU" sz="1800" kern="1200" dirty="0" smtClean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Developing Interaction Plans 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for each plant 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Approval at the WANO-MC Governors’ Meeting</a:t>
                      </a:r>
                      <a:endParaRPr lang="ru-RU" sz="1800" kern="1200" dirty="0" smtClean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Identifying interaction /support levels for each plant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February-March</a:t>
                      </a:r>
                      <a:r>
                        <a:rPr lang="ru-RU" sz="1800" kern="1200" baseline="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ru-RU" sz="1800" kern="1200" dirty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Presenting results at the WANO-MC Governors’ Meeting </a:t>
                      </a:r>
                      <a:endParaRPr lang="ru-RU" sz="1800" kern="1200" dirty="0" smtClean="0">
                        <a:solidFill>
                          <a:srgbClr val="242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ru-RU" sz="1800" kern="1200" dirty="0" smtClean="0">
                          <a:solidFill>
                            <a:srgbClr val="242F5F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7662" y="0"/>
            <a:ext cx="8526951" cy="11969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42F5F"/>
                </a:solidFill>
              </a:rPr>
              <a:t>Proposals for WANO-MC Governors’ Approval</a:t>
            </a:r>
            <a:endParaRPr lang="ru-RU" sz="2800" b="1" dirty="0" smtClean="0">
              <a:solidFill>
                <a:srgbClr val="242F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55895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endParaRPr lang="ru-RU" sz="1800" dirty="0" smtClean="0"/>
          </a:p>
          <a:p>
            <a:pPr>
              <a:spcBef>
                <a:spcPts val="600"/>
              </a:spcBef>
              <a:defRPr/>
            </a:pPr>
            <a:r>
              <a:rPr sz="1800" dirty="0" smtClean="0">
                <a:solidFill>
                  <a:srgbClr val="242F5F"/>
                </a:solidFill>
              </a:rPr>
              <a:t>Approve documents updated by the Working Group </a:t>
            </a:r>
            <a:r>
              <a:rPr lang="ru-RU" sz="1800" dirty="0" smtClean="0">
                <a:solidFill>
                  <a:srgbClr val="242F5F"/>
                </a:solidFill>
              </a:rPr>
              <a:t>:</a:t>
            </a:r>
            <a:endParaRPr lang="ru-RU" sz="1800" dirty="0">
              <a:solidFill>
                <a:srgbClr val="242F5F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en-GB" sz="1600" dirty="0">
                <a:solidFill>
                  <a:srgbClr val="242F5F"/>
                </a:solidFill>
              </a:rPr>
              <a:t>Guidelines for Organisation of Support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en-GB" sz="1600" dirty="0">
                <a:solidFill>
                  <a:srgbClr val="242F5F"/>
                </a:solidFill>
              </a:rPr>
              <a:t>Methods to Determine </a:t>
            </a:r>
            <a:r>
              <a:rPr lang="en-US" sz="1600" dirty="0">
                <a:solidFill>
                  <a:srgbClr val="242F5F"/>
                </a:solidFill>
              </a:rPr>
              <a:t>Levels </a:t>
            </a:r>
            <a:r>
              <a:rPr lang="en-GB" sz="1600" dirty="0">
                <a:solidFill>
                  <a:srgbClr val="242F5F"/>
                </a:solidFill>
              </a:rPr>
              <a:t>of Interaction and Support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endParaRPr lang="ru-RU" sz="1600" dirty="0">
              <a:solidFill>
                <a:srgbClr val="242F5F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sz="1800" dirty="0" smtClean="0">
                <a:solidFill>
                  <a:srgbClr val="242F5F"/>
                </a:solidFill>
              </a:rPr>
              <a:t>Continue  the WANO-MC Plant Interaction </a:t>
            </a:r>
            <a:r>
              <a:rPr sz="1800" dirty="0" smtClean="0">
                <a:solidFill>
                  <a:srgbClr val="242F5F"/>
                </a:solidFill>
              </a:rPr>
              <a:t>and Support </a:t>
            </a:r>
            <a:r>
              <a:rPr sz="1800" dirty="0" smtClean="0">
                <a:solidFill>
                  <a:srgbClr val="242F5F"/>
                </a:solidFill>
              </a:rPr>
              <a:t>Process</a:t>
            </a:r>
            <a:endParaRPr lang="en-US" sz="1800" dirty="0">
              <a:solidFill>
                <a:srgbClr val="242F5F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ru-RU" sz="1800" dirty="0" smtClean="0">
              <a:solidFill>
                <a:srgbClr val="242F5F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sz="1800" dirty="0" smtClean="0">
                <a:solidFill>
                  <a:srgbClr val="242F5F"/>
                </a:solidFill>
              </a:rPr>
              <a:t>A Working Group will meet to update respective documents in May-June 2015 after a </a:t>
            </a:r>
            <a:r>
              <a:rPr lang="ru-RU" sz="1800" dirty="0" smtClean="0">
                <a:solidFill>
                  <a:srgbClr val="242F5F"/>
                </a:solidFill>
              </a:rPr>
              <a:t> </a:t>
            </a:r>
            <a:r>
              <a:rPr lang="en-US" sz="1800" dirty="0" smtClean="0">
                <a:solidFill>
                  <a:srgbClr val="242F5F"/>
                </a:solidFill>
              </a:rPr>
              <a:t>Plant </a:t>
            </a:r>
            <a:r>
              <a:rPr lang="en-US" sz="1800" dirty="0">
                <a:solidFill>
                  <a:srgbClr val="242F5F"/>
                </a:solidFill>
              </a:rPr>
              <a:t>of </a:t>
            </a:r>
            <a:r>
              <a:rPr lang="en-US" sz="1800" dirty="0" smtClean="0">
                <a:solidFill>
                  <a:srgbClr val="242F5F"/>
                </a:solidFill>
              </a:rPr>
              <a:t>Focus </a:t>
            </a:r>
            <a:r>
              <a:rPr lang="en-US" sz="1800" dirty="0" smtClean="0">
                <a:solidFill>
                  <a:srgbClr val="242F5F"/>
                </a:solidFill>
              </a:rPr>
              <a:t>Guideline is </a:t>
            </a:r>
            <a:r>
              <a:rPr lang="en-US" sz="1800" dirty="0" smtClean="0">
                <a:solidFill>
                  <a:srgbClr val="242F5F"/>
                </a:solidFill>
              </a:rPr>
              <a:t>approved.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C3173-C296-46EA-811A-4711D311D7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663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75" y="2675384"/>
            <a:ext cx="7395287" cy="3134866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ja-JP" sz="2000" dirty="0" smtClean="0">
                <a:solidFill>
                  <a:srgbClr val="242F5F"/>
                </a:solidFill>
                <a:latin typeface="+mn-lt"/>
              </a:rPr>
              <a:t>Key updates to WANO-MC Interaction / Support  documents</a:t>
            </a:r>
            <a:endParaRPr lang="en-GB" sz="2000" dirty="0">
              <a:solidFill>
                <a:srgbClr val="242F5F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774" y="1476375"/>
            <a:ext cx="7587671" cy="892800"/>
          </a:xfrm>
        </p:spPr>
        <p:txBody>
          <a:bodyPr/>
          <a:lstStyle/>
          <a:p>
            <a:r>
              <a:rPr sz="3600" dirty="0" smtClean="0"/>
              <a:t>Attachments</a:t>
            </a:r>
            <a:endParaRPr lang="en-GB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1166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5fe077-b1cd-48d0-84b0-e3d3060de593">
      <Value>258</Value>
      <Value>103</Value>
      <Value>363</Value>
      <Value>162</Value>
      <Value>237</Value>
    </TaxCatchAll>
    <c4492934f82648f6bf8c3df783690b16 xmlns="8032f6c5-ee86-4850-9e4a-5bdd649cb0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f9ef38ab-e298-4ca2-bf8a-3d7d23fe1633</TermId>
        </TermInfo>
      </Terms>
    </c4492934f82648f6bf8c3df783690b16>
    <g0323e1db8b8480995966dbaf00e4fb6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ffe6c495-82e4-49db-bcd4-6b3a0e31635e</TermId>
        </TermInfo>
      </Terms>
    </g0323e1db8b8480995966dbaf00e4fb6>
    <mefd9d5c249f46daa6cc5613bffd3e7e xmlns="77971c7b-542d-43f4-926a-d38b58471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12126438-7459-4f88-ae37-f6968d18d71e</TermId>
        </TermInfo>
      </Terms>
    </mefd9d5c249f46daa6cc5613bffd3e7e>
    <cd96452d2ee54ae4bc31b9daaae3e26c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Governing Board</TermName>
          <TermId xmlns="http://schemas.microsoft.com/office/infopath/2007/PartnerControls">ed24ab79-2115-45e4-9b97-b85f8dd27d92</TermId>
        </TermInfo>
      </Terms>
    </cd96452d2ee54ae4bc31b9daaae3e26c>
    <ncdaf359daf340cfbb58a662d0920f93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Current</TermName>
          <TermId xmlns="http://schemas.microsoft.com/office/infopath/2007/PartnerControls">b1561ebf-ff51-4e0a-ba52-89b7296a967f</TermId>
        </TermInfo>
      </Terms>
    </ncdaf359daf340cfbb58a662d0920f9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778F7660C2A48B89D067F322082E2" ma:contentTypeVersion="22" ma:contentTypeDescription="Create a new document." ma:contentTypeScope="" ma:versionID="dc8122c5bdfe3411a6f006e665f8716a">
  <xsd:schema xmlns:xsd="http://www.w3.org/2001/XMLSchema" xmlns:xs="http://www.w3.org/2001/XMLSchema" xmlns:p="http://schemas.microsoft.com/office/2006/metadata/properties" xmlns:ns2="8032f6c5-ee86-4850-9e4a-5bdd649cb002" xmlns:ns3="77971c7b-542d-43f4-926a-d38b58471ec3" xmlns:ns4="b24a0e6e-04e8-475b-98da-7261f4fee30e" xmlns:ns5="7e5fe077-b1cd-48d0-84b0-e3d3060de593" xmlns:ns6="496bc128-af12-4690-bcc6-a59aad1284f8" targetNamespace="http://schemas.microsoft.com/office/2006/metadata/properties" ma:root="true" ma:fieldsID="c00a1ffba0c735f25b14d442abf30da5" ns2:_="" ns3:_="" ns4:_="" ns5:_="" ns6:_="">
    <xsd:import namespace="8032f6c5-ee86-4850-9e4a-5bdd649cb002"/>
    <xsd:import namespace="77971c7b-542d-43f4-926a-d38b58471ec3"/>
    <xsd:import namespace="b24a0e6e-04e8-475b-98da-7261f4fee30e"/>
    <xsd:import namespace="7e5fe077-b1cd-48d0-84b0-e3d3060de593"/>
    <xsd:import namespace="496bc128-af12-4690-bcc6-a59aad1284f8"/>
    <xsd:element name="properties">
      <xsd:complexType>
        <xsd:sequence>
          <xsd:element name="documentManagement">
            <xsd:complexType>
              <xsd:all>
                <xsd:element ref="ns2:c4492934f82648f6bf8c3df783690b16" minOccurs="0"/>
                <xsd:element ref="ns5:TaxCatchAll" minOccurs="0"/>
                <xsd:element ref="ns3:mefd9d5c249f46daa6cc5613bffd3e7e" minOccurs="0"/>
                <xsd:element ref="ns4:cd96452d2ee54ae4bc31b9daaae3e26c" minOccurs="0"/>
                <xsd:element ref="ns4:g0323e1db8b8480995966dbaf00e4fb6" minOccurs="0"/>
                <xsd:element ref="ns4:ncdaf359daf340cfbb58a662d0920f93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f6c5-ee86-4850-9e4a-5bdd649cb002" elementFormDefault="qualified">
    <xsd:import namespace="http://schemas.microsoft.com/office/2006/documentManagement/types"/>
    <xsd:import namespace="http://schemas.microsoft.com/office/infopath/2007/PartnerControls"/>
    <xsd:element name="c4492934f82648f6bf8c3df783690b16" ma:index="8" ma:taxonomy="true" ma:internalName="c4492934f82648f6bf8c3df783690b16" ma:taxonomyFieldName="Department" ma:displayName="Department" ma:indexed="true" ma:default="6;#Comms|8a7cc28b-65cc-408f-887b-6308cc5562da" ma:fieldId="{c4492934-f826-48f6-bf8c-3df783690b16}" ma:sspId="b96e348e-4606-44cf-8618-9e79763aab8c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1c7b-542d-43f4-926a-d38b58471ec3" elementFormDefault="qualified">
    <xsd:import namespace="http://schemas.microsoft.com/office/2006/documentManagement/types"/>
    <xsd:import namespace="http://schemas.microsoft.com/office/infopath/2007/PartnerControls"/>
    <xsd:element name="mefd9d5c249f46daa6cc5613bffd3e7e" ma:index="10" ma:taxonomy="true" ma:internalName="mefd9d5c249f46daa6cc5613bffd3e7e" ma:taxonomyFieldName="Document_x0020_Type" ma:displayName="Document Type" ma:default="" ma:fieldId="{6efd9d5c-249f-46da-a6cc-5613bffd3e7e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0e6e-04e8-475b-98da-7261f4fee30e" elementFormDefault="qualified">
    <xsd:import namespace="http://schemas.microsoft.com/office/2006/documentManagement/types"/>
    <xsd:import namespace="http://schemas.microsoft.com/office/infopath/2007/PartnerControls"/>
    <xsd:element name="cd96452d2ee54ae4bc31b9daaae3e26c" ma:index="11" ma:taxonomy="true" ma:internalName="cd96452d2ee54ae4bc31b9daaae3e26c" ma:taxonomyFieldName="Sub_x0020_Type" ma:displayName="Sub Type" ma:readOnly="false" ma:default="" ma:fieldId="{cd96452d-2ee5-4ae4-bc31-b9daaae3e26c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323e1db8b8480995966dbaf00e4fb6" ma:index="12" ma:taxonomy="true" ma:internalName="g0323e1db8b8480995966dbaf00e4fb6" ma:taxonomyFieldName="Revision" ma:displayName="Revision" ma:readOnly="false" ma:default="" ma:fieldId="{00323e1d-b8b8-4809-9596-6dbaf00e4fb6}" ma:sspId="b96e348e-4606-44cf-8618-9e79763aab8c" ma:termSetId="c492dd89-f14a-49ae-b2fd-65a77584c3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cdaf359daf340cfbb58a662d0920f93" ma:index="18" ma:taxonomy="true" ma:internalName="ncdaf359daf340cfbb58a662d0920f93" ma:taxonomyFieldName="Year" ma:displayName="Year" ma:default="" ma:fieldId="{7cdaf359-daf3-40cf-bb58-a662d0920f93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c128-af12-4690-bcc6-a59aad128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759D7-F966-4A7E-8160-B8E3005D99C8}">
  <ds:schemaRefs>
    <ds:schemaRef ds:uri="http://schemas.microsoft.com/office/2006/metadata/properties"/>
    <ds:schemaRef ds:uri="http://schemas.microsoft.com/office/infopath/2007/PartnerControls"/>
    <ds:schemaRef ds:uri="7e5fe077-b1cd-48d0-84b0-e3d3060de593"/>
    <ds:schemaRef ds:uri="8032f6c5-ee86-4850-9e4a-5bdd649cb002"/>
    <ds:schemaRef ds:uri="b24a0e6e-04e8-475b-98da-7261f4fee30e"/>
    <ds:schemaRef ds:uri="77971c7b-542d-43f4-926a-d38b58471ec3"/>
  </ds:schemaRefs>
</ds:datastoreItem>
</file>

<file path=customXml/itemProps2.xml><?xml version="1.0" encoding="utf-8"?>
<ds:datastoreItem xmlns:ds="http://schemas.openxmlformats.org/officeDocument/2006/customXml" ds:itemID="{271D49F3-A70E-4078-8806-9AC0B36E4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A3D4C-909E-4878-9B76-00D8B15FD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2f6c5-ee86-4850-9e4a-5bdd649cb002"/>
    <ds:schemaRef ds:uri="77971c7b-542d-43f4-926a-d38b58471ec3"/>
    <ds:schemaRef ds:uri="b24a0e6e-04e8-475b-98da-7261f4fee30e"/>
    <ds:schemaRef ds:uri="7e5fe077-b1cd-48d0-84b0-e3d3060de593"/>
    <ds:schemaRef ds:uri="496bc128-af12-4690-bcc6-a59aad12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1436</TotalTime>
  <Words>546</Words>
  <Application>Microsoft Office PowerPoint</Application>
  <PresentationFormat>Экран (4:3)</PresentationFormat>
  <Paragraphs>111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WANO General</vt:lpstr>
      <vt:lpstr>1_OE Theme</vt:lpstr>
      <vt:lpstr>Communications_Theme</vt:lpstr>
      <vt:lpstr>P&amp;TD_Theme</vt:lpstr>
      <vt:lpstr>Peer Review_Theme</vt:lpstr>
      <vt:lpstr>TS&amp;E_Theme</vt:lpstr>
      <vt:lpstr>Слайд 1</vt:lpstr>
      <vt:lpstr>WANO-MC GB Meeting  Anatoly Chukharev 22 April 2015    Head of WANO-MC On-site Representatives Group  Siofok, Hungary    </vt:lpstr>
      <vt:lpstr>WANO-MC Interaction and Support Process </vt:lpstr>
      <vt:lpstr>Results of the WANO-MC Member Plant Interaction / Support Category Identification</vt:lpstr>
      <vt:lpstr>Major Process Update Proposals </vt:lpstr>
      <vt:lpstr>Plans 2015-2016</vt:lpstr>
      <vt:lpstr>Proposals for WANO-MC Governors’ Approval</vt:lpstr>
      <vt:lpstr>Слайд 8</vt:lpstr>
      <vt:lpstr>Key updates to WANO-MC Interaction / Support  documents</vt:lpstr>
      <vt:lpstr> Major Criteria Update Proposals  </vt:lpstr>
      <vt:lpstr>Major Proposals for Guideline Updates</vt:lpstr>
      <vt:lpstr>Main Proposals for Guideline Updates</vt:lpstr>
      <vt:lpstr>Main Proposals for Guideline Updates</vt:lpstr>
      <vt:lpstr>Main Proposals for Guideline Updates</vt:lpstr>
      <vt:lpstr>Main proposals on changes of the Guideline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Centre Presentation for the GB meeting - Template</dc:title>
  <dc:creator>Jade Knowles</dc:creator>
  <cp:lastModifiedBy>chukharev</cp:lastModifiedBy>
  <cp:revision>46</cp:revision>
  <dcterms:created xsi:type="dcterms:W3CDTF">2014-11-07T09:56:36Z</dcterms:created>
  <dcterms:modified xsi:type="dcterms:W3CDTF">2015-04-03T12:17:10Z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0x010100BE1778F7660C2A48B89D067F322082E2</vt:lpwstr>
  </property>
  <property fmtid="{D5CDD505-2E9C-101B-9397-08002B2CF9AE}" pid="3" name="Year">
    <vt:lpwstr>237;#Current|b1561ebf-ff51-4e0a-ba52-89b7296a967f</vt:lpwstr>
  </property>
  <property fmtid="{D5CDD505-2E9C-101B-9397-08002B2CF9AE}" pid="4" name="Sub Type">
    <vt:lpwstr>363;#Governing Board|ed24ab79-2115-45e4-9b97-b85f8dd27d92</vt:lpwstr>
  </property>
  <property fmtid="{D5CDD505-2E9C-101B-9397-08002B2CF9AE}" pid="5" name="Document Type">
    <vt:lpwstr>103;#Presentations|12126438-7459-4f88-ae37-f6968d18d71e</vt:lpwstr>
  </property>
  <property fmtid="{D5CDD505-2E9C-101B-9397-08002B2CF9AE}" pid="6" name="Department">
    <vt:lpwstr>258;#Governance|f9ef38ab-e298-4ca2-bf8a-3d7d23fe1633</vt:lpwstr>
  </property>
  <property fmtid="{D5CDD505-2E9C-101B-9397-08002B2CF9AE}" pid="7" name="Revision">
    <vt:lpwstr>162;#Template|ffe6c495-82e4-49db-bcd4-6b3a0e31635e</vt:lpwstr>
  </property>
</Properties>
</file>