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72" r:id="rId1"/>
  </p:sldMasterIdLst>
  <p:notesMasterIdLst>
    <p:notesMasterId r:id="rId7"/>
  </p:notesMasterIdLst>
  <p:handoutMasterIdLst>
    <p:handoutMasterId r:id="rId8"/>
  </p:handoutMasterIdLst>
  <p:sldIdLst>
    <p:sldId id="455" r:id="rId2"/>
    <p:sldId id="465" r:id="rId3"/>
    <p:sldId id="467" r:id="rId4"/>
    <p:sldId id="468" r:id="rId5"/>
    <p:sldId id="470" r:id="rId6"/>
  </p:sldIdLst>
  <p:sldSz cx="9906000" cy="6858000" type="A4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2">
          <p15:clr>
            <a:srgbClr val="A4A3A4"/>
          </p15:clr>
        </p15:guide>
        <p15:guide id="2" pos="214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7E8F9"/>
    <a:srgbClr val="D0E4F8"/>
    <a:srgbClr val="40AD03"/>
    <a:srgbClr val="EEF5FC"/>
    <a:srgbClr val="27279D"/>
    <a:srgbClr val="00642D"/>
    <a:srgbClr val="EBF5FF"/>
    <a:srgbClr val="E5F0FB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36" autoAdjust="0"/>
    <p:restoredTop sz="84277" autoAdjust="0"/>
  </p:normalViewPr>
  <p:slideViewPr>
    <p:cSldViewPr snapToGrid="0">
      <p:cViewPr varScale="1">
        <p:scale>
          <a:sx n="65" d="100"/>
          <a:sy n="65" d="100"/>
        </p:scale>
        <p:origin x="1426" y="43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-318" y="4620"/>
      </p:cViewPr>
      <p:guideLst>
        <p:guide orient="horz" pos="3132"/>
        <p:guide pos="214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7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36" y="0"/>
            <a:ext cx="2951163" cy="497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4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3350"/>
            <a:ext cx="2951163" cy="497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4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36" y="9443350"/>
            <a:ext cx="2951163" cy="497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103908F-0573-4E0E-9800-79D57E22FA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7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36" y="0"/>
            <a:ext cx="2951163" cy="497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4375" y="746125"/>
            <a:ext cx="5381625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65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676"/>
            <a:ext cx="5448300" cy="4475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065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350"/>
            <a:ext cx="2951163" cy="497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65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36" y="9443350"/>
            <a:ext cx="2951163" cy="497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C1A5B6A-229E-4FE5-8F85-BC07A73E1D3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6E0E834-72A8-4265-8C92-54EB1877CBB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7413" y="863600"/>
            <a:ext cx="5035550" cy="3486150"/>
          </a:xfrm>
          <a:ln w="12700" cap="flat">
            <a:solidFill>
              <a:schemeClr val="tx1"/>
            </a:solidFill>
          </a:ln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474" y="4723374"/>
            <a:ext cx="4997428" cy="4186857"/>
          </a:xfrm>
          <a:noFill/>
          <a:ln/>
        </p:spPr>
        <p:txBody>
          <a:bodyPr lIns="92075" tIns="46038" rIns="92075" bIns="46038"/>
          <a:lstStyle/>
          <a:p>
            <a:pPr eaLnBrk="1" hangingPunct="1"/>
            <a:endParaRPr lang="sv-S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4BC2-8F43-49A1-AC66-000455D3CEF2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1D108-BCD5-49B0-9DA9-D34DFC425C9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AutoShape 4"/>
          <p:cNvSpPr>
            <a:spLocks noChangeArrowheads="1"/>
          </p:cNvSpPr>
          <p:nvPr userDrawn="1"/>
        </p:nvSpPr>
        <p:spPr bwMode="auto">
          <a:xfrm flipH="1" flipV="1">
            <a:off x="0" y="0"/>
            <a:ext cx="9906000" cy="6019800"/>
          </a:xfrm>
          <a:prstGeom prst="flowChartManualInput">
            <a:avLst/>
          </a:prstGeom>
          <a:solidFill>
            <a:srgbClr val="0052B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sp>
        <p:nvSpPr>
          <p:cNvPr id="8" name="Line 10"/>
          <p:cNvSpPr>
            <a:spLocks noChangeShapeType="1"/>
          </p:cNvSpPr>
          <p:nvPr userDrawn="1"/>
        </p:nvSpPr>
        <p:spPr bwMode="auto">
          <a:xfrm>
            <a:off x="741231" y="3417888"/>
            <a:ext cx="8420100" cy="0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pic>
        <p:nvPicPr>
          <p:cNvPr id="9" name="Picture 11" descr="PMS293_TIF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6750" y="5181601"/>
            <a:ext cx="2724150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48631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4BC2-8F43-49A1-AC66-000455D3CEF2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[Author]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7E446C-6C24-4230-BA0A-AAE35AD15AD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758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4BC2-8F43-49A1-AC66-000455D3CEF2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[Author]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2D0E35-1FD7-4CE4-ACB2-302E0F7A8C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523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4BC2-8F43-49A1-AC66-000455D3CEF2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[Author]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E6C97-4051-41FB-BDC8-DA53F3F135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627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4BC2-8F43-49A1-AC66-000455D3CEF2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[Author]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104D6D-97ED-423A-AD0F-365253B51FD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526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4BC2-8F43-49A1-AC66-000455D3CEF2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[Author]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3FD137-2BB6-49BB-A342-8212420EB7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095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4BC2-8F43-49A1-AC66-000455D3CEF2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[Author]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591954-5A2E-43C1-9EDE-6E630B14BD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8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4BC2-8F43-49A1-AC66-000455D3CEF2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[Author]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8C0ED1-C864-405B-8AFE-61DAAD5877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79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4BC2-8F43-49A1-AC66-000455D3CEF2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[Author]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8F2693-BAE5-4516-95A2-6478D67FB5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56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4BC2-8F43-49A1-AC66-000455D3CEF2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[Author]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E32DE6-EDD9-4B3B-B6FD-613F58BF35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609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4BC2-8F43-49A1-AC66-000455D3CEF2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[Author]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74B673-A217-4C1E-A264-B443D68A406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199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54BC2-8F43-49A1-AC66-000455D3CEF2}" type="datetimeFigureOut">
              <a:rPr lang="en-US" smtClean="0"/>
              <a:t>11/23/2016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[Author]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2866876-2386-42FD-9FB0-1F0DFDA8A9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8"/>
          <p:cNvSpPr>
            <a:spLocks noChangeArrowheads="1"/>
          </p:cNvSpPr>
          <p:nvPr userDrawn="1"/>
        </p:nvSpPr>
        <p:spPr bwMode="auto">
          <a:xfrm>
            <a:off x="0" y="0"/>
            <a:ext cx="9906000" cy="914400"/>
          </a:xfrm>
          <a:prstGeom prst="rect">
            <a:avLst/>
          </a:prstGeom>
          <a:solidFill>
            <a:srgbClr val="0052B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/>
          </a:p>
        </p:txBody>
      </p:sp>
      <p:pic>
        <p:nvPicPr>
          <p:cNvPr id="8" name="Picture 23" descr="PMS293_TIF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292835" y="5694364"/>
            <a:ext cx="1267487" cy="71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68293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3" r:id="rId1"/>
    <p:sldLayoutId id="2147484174" r:id="rId2"/>
    <p:sldLayoutId id="2147484175" r:id="rId3"/>
    <p:sldLayoutId id="2147484176" r:id="rId4"/>
    <p:sldLayoutId id="2147484177" r:id="rId5"/>
    <p:sldLayoutId id="2147484178" r:id="rId6"/>
    <p:sldLayoutId id="2147484179" r:id="rId7"/>
    <p:sldLayoutId id="2147484180" r:id="rId8"/>
    <p:sldLayoutId id="2147484181" r:id="rId9"/>
    <p:sldLayoutId id="2147484182" r:id="rId10"/>
    <p:sldLayoutId id="2147484183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5804" y="554039"/>
            <a:ext cx="9211204" cy="5335587"/>
          </a:xfrm>
        </p:spPr>
        <p:txBody>
          <a:bodyPr lIns="92075" tIns="46038" rIns="92075" bIns="46038"/>
          <a:lstStyle/>
          <a:p>
            <a:pPr indent="12700" algn="ctr" eaLnBrk="1" hangingPunct="1">
              <a:lnSpc>
                <a:spcPct val="80000"/>
              </a:lnSpc>
              <a:defRPr/>
            </a:pPr>
            <a:endParaRPr lang="ru-RU" sz="3600" b="1" dirty="0" smtClean="0"/>
          </a:p>
          <a:p>
            <a:pPr algn="ctr">
              <a:defRPr/>
            </a:pPr>
            <a:r>
              <a:rPr lang="en-GB" sz="3600" dirty="0" smtClean="0"/>
              <a:t>“</a:t>
            </a:r>
            <a:r>
              <a:rPr lang="en-US" sz="3600" b="1" dirty="0" smtClean="0"/>
              <a:t>Bushehr NPP </a:t>
            </a:r>
            <a:r>
              <a:rPr lang="en-GB" sz="3600" b="1" dirty="0" smtClean="0"/>
              <a:t>Safety </a:t>
            </a:r>
            <a:r>
              <a:rPr lang="en-US" sz="3600" b="1" dirty="0" smtClean="0"/>
              <a:t>Briefing</a:t>
            </a:r>
            <a:r>
              <a:rPr lang="en-GB" sz="3600" dirty="0" smtClean="0"/>
              <a:t>” </a:t>
            </a:r>
            <a:endParaRPr lang="ru-RU" dirty="0" smtClean="0"/>
          </a:p>
          <a:p>
            <a:pPr algn="ctr">
              <a:defRPr/>
            </a:pPr>
            <a:r>
              <a:rPr lang="en-US" sz="3000" dirty="0" smtClean="0"/>
              <a:t>5-7 December, 2016</a:t>
            </a:r>
            <a:endParaRPr lang="en-GB" sz="3000" dirty="0" smtClean="0"/>
          </a:p>
          <a:p>
            <a:pPr algn="ctr">
              <a:defRPr/>
            </a:pPr>
            <a:r>
              <a:rPr lang="en-GB" sz="3000" dirty="0" err="1" smtClean="0"/>
              <a:t>Bushehr</a:t>
            </a:r>
            <a:r>
              <a:rPr lang="en-GB" sz="3000" dirty="0" smtClean="0"/>
              <a:t> NPP</a:t>
            </a:r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  <a:defRPr/>
            </a:pPr>
            <a:endParaRPr lang="ru-RU" sz="1600" dirty="0" smtClean="0"/>
          </a:p>
          <a:p>
            <a:pPr eaLnBrk="1" hangingPunct="1">
              <a:lnSpc>
                <a:spcPct val="80000"/>
              </a:lnSpc>
              <a:tabLst>
                <a:tab pos="355600" algn="l"/>
              </a:tabLst>
              <a:defRPr/>
            </a:pPr>
            <a:endParaRPr lang="en-US" sz="1600" dirty="0" smtClean="0"/>
          </a:p>
        </p:txBody>
      </p:sp>
    </p:spTree>
  </p:cSld>
  <p:clrMapOvr>
    <a:masterClrMapping/>
  </p:clrMapOvr>
  <p:transition advTm="5548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ru-RU" sz="1100" smtClean="0"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0" y="1"/>
            <a:ext cx="9906000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altLang="ja-JP" sz="2800" b="1" kern="0" dirty="0" smtClean="0">
                <a:solidFill>
                  <a:schemeClr val="bg1"/>
                </a:solidFill>
                <a:latin typeface="+mn-lt"/>
                <a:ea typeface="ＭＳ Ｐゴシック" pitchFamily="50" charset="-128"/>
                <a:cs typeface="+mj-cs"/>
              </a:rPr>
              <a:t>EVACUATION PLAN from </a:t>
            </a:r>
            <a:r>
              <a:rPr lang="en-US" altLang="ja-JP" sz="2800" b="1" kern="0" dirty="0" err="1" smtClean="0">
                <a:solidFill>
                  <a:schemeClr val="bg1"/>
                </a:solidFill>
                <a:latin typeface="+mn-lt"/>
                <a:ea typeface="ＭＳ Ｐゴシック" pitchFamily="50" charset="-128"/>
                <a:cs typeface="+mj-cs"/>
              </a:rPr>
              <a:t>G</a:t>
            </a:r>
            <a:r>
              <a:rPr lang="en-US" altLang="ja-JP" sz="2800" b="1" kern="0" baseline="30000" dirty="0" err="1" smtClean="0">
                <a:solidFill>
                  <a:schemeClr val="bg1"/>
                </a:solidFill>
                <a:latin typeface="+mn-lt"/>
                <a:ea typeface="ＭＳ Ｐゴシック" pitchFamily="50" charset="-128"/>
                <a:cs typeface="+mj-cs"/>
              </a:rPr>
              <a:t>th</a:t>
            </a:r>
            <a:r>
              <a:rPr lang="en-US" altLang="ja-JP" sz="2800" b="1" kern="0" dirty="0" smtClean="0">
                <a:solidFill>
                  <a:schemeClr val="bg1"/>
                </a:solidFill>
                <a:latin typeface="+mn-lt"/>
                <a:ea typeface="ＭＳ Ｐゴシック" pitchFamily="50" charset="-128"/>
                <a:cs typeface="+mj-cs"/>
              </a:rPr>
              <a:t> FLOOR</a:t>
            </a:r>
            <a:endParaRPr lang="ru-RU" sz="2800" b="1" i="1" kern="0" dirty="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  <p:grpSp>
        <p:nvGrpSpPr>
          <p:cNvPr id="33" name="Группа 32"/>
          <p:cNvGrpSpPr/>
          <p:nvPr/>
        </p:nvGrpSpPr>
        <p:grpSpPr>
          <a:xfrm>
            <a:off x="195817" y="999418"/>
            <a:ext cx="9491330" cy="5641327"/>
            <a:chOff x="180754" y="999418"/>
            <a:chExt cx="8761228" cy="5641327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180754" y="999418"/>
              <a:ext cx="8761228" cy="5497075"/>
              <a:chOff x="204788" y="260350"/>
              <a:chExt cx="9572625" cy="6461125"/>
            </a:xfrm>
          </p:grpSpPr>
          <p:pic>
            <p:nvPicPr>
              <p:cNvPr id="9" name="Picture 2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204788" y="260350"/>
                <a:ext cx="9572625" cy="6461125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pic>
            <p:nvPicPr>
              <p:cNvPr id="10" name="Picture 3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448175" y="3141663"/>
                <a:ext cx="285750" cy="2952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20" name="Группа 19"/>
            <p:cNvGrpSpPr/>
            <p:nvPr/>
          </p:nvGrpSpPr>
          <p:grpSpPr>
            <a:xfrm>
              <a:off x="307316" y="1020727"/>
              <a:ext cx="6965354" cy="5620018"/>
              <a:chOff x="307316" y="1020727"/>
              <a:chExt cx="6965354" cy="5620018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1967023" y="1020727"/>
                <a:ext cx="5305647" cy="92333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 smtClean="0"/>
                  <a:t>EVACUATION PLAN</a:t>
                </a:r>
              </a:p>
              <a:p>
                <a:pPr algn="ctr"/>
                <a:r>
                  <a:rPr lang="en-US" b="1" dirty="0" smtClean="0"/>
                  <a:t>From BTC Building 0</a:t>
                </a:r>
                <a:r>
                  <a:rPr lang="en-US" b="1" baseline="30000" dirty="0" smtClean="0"/>
                  <a:t>th</a:t>
                </a:r>
                <a:r>
                  <a:rPr lang="en-US" b="1" dirty="0" smtClean="0"/>
                  <a:t> Floor hall</a:t>
                </a:r>
              </a:p>
              <a:p>
                <a:pPr algn="ctr"/>
                <a:r>
                  <a:rPr lang="en-US" b="1" dirty="0" smtClean="0"/>
                  <a:t>Bushehr NPP</a:t>
                </a:r>
                <a:endParaRPr lang="ru-RU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07316" y="3940476"/>
                <a:ext cx="2009955" cy="307777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400" smtClean="0"/>
                  <a:t>In case of Fire</a:t>
                </a:r>
                <a:endParaRPr lang="ru-RU" sz="140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603848" y="4534624"/>
                <a:ext cx="2570671" cy="246221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000" smtClean="0"/>
                  <a:t>Push button of the manual fire detector</a:t>
                </a:r>
                <a:endParaRPr lang="ru-RU" sz="100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600985" y="4255700"/>
                <a:ext cx="2570671" cy="246221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000" smtClean="0"/>
                  <a:t>Notify the fire by phone</a:t>
                </a:r>
                <a:r>
                  <a:rPr lang="bg-BG" sz="1000" smtClean="0"/>
                  <a:t> 01</a:t>
                </a:r>
                <a:endParaRPr lang="ru-RU" sz="100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00972" y="4807794"/>
                <a:ext cx="2570671" cy="246221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000" smtClean="0"/>
                  <a:t>Unplug </a:t>
                </a:r>
                <a:r>
                  <a:rPr lang="en-GB" sz="1000" smtClean="0"/>
                  <a:t>electrical appliances</a:t>
                </a:r>
                <a:endParaRPr lang="ru-RU" sz="100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606730" y="5080958"/>
                <a:ext cx="2570671" cy="246221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000" smtClean="0"/>
                  <a:t>Leaving room-close doors and windows</a:t>
                </a:r>
                <a:endParaRPr lang="ru-RU" sz="100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03856" y="5354129"/>
                <a:ext cx="2570671" cy="707886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000" smtClean="0"/>
                  <a:t>As possible to start extinguishing the fire using fire extinguishers and fire hydrants or improvised means (tap water, capes made ​​of thick material)</a:t>
                </a:r>
                <a:endParaRPr lang="ru-RU" sz="100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00988" y="6086747"/>
                <a:ext cx="2570671" cy="553998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1000" smtClean="0"/>
                  <a:t>In case of fire use emergency exits and staircases at both ends of the corridor.    Do not use the elevators (lifts)!</a:t>
                </a:r>
                <a:endParaRPr lang="ru-RU" sz="1000"/>
              </a:p>
            </p:txBody>
          </p:sp>
        </p:grpSp>
        <p:sp>
          <p:nvSpPr>
            <p:cNvPr id="22" name="TextBox 21"/>
            <p:cNvSpPr txBox="1"/>
            <p:nvPr/>
          </p:nvSpPr>
          <p:spPr>
            <a:xfrm>
              <a:off x="3381375" y="4038600"/>
              <a:ext cx="5095875" cy="307777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r>
                <a:rPr lang="en-GB" sz="1400" smtClean="0"/>
                <a:t>Symbols</a:t>
              </a:r>
              <a:endParaRPr lang="ru-RU" sz="140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676649" y="4400550"/>
              <a:ext cx="2352675" cy="246221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>
                <a:buFontTx/>
                <a:buChar char="-"/>
              </a:pPr>
              <a:r>
                <a:rPr lang="en-US" sz="1000" smtClean="0"/>
                <a:t> Fire extinguishers</a:t>
              </a:r>
              <a:endParaRPr lang="en-US" sz="100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676649" y="4667250"/>
              <a:ext cx="2352675" cy="246221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>
                <a:buFontTx/>
                <a:buChar char="-"/>
              </a:pPr>
              <a:r>
                <a:rPr lang="en-US" sz="1000" smtClean="0"/>
                <a:t> Fire hydrant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676649" y="4943475"/>
              <a:ext cx="2352675" cy="246221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>
                <a:buFontTx/>
                <a:buChar char="-"/>
              </a:pPr>
              <a:r>
                <a:rPr lang="en-US" sz="1000" smtClean="0"/>
                <a:t> Push button of the manual fire detector</a:t>
              </a:r>
              <a:endParaRPr lang="ru-RU" sz="1000" smtClean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648450" y="4423144"/>
              <a:ext cx="2219104" cy="246221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>
                <a:buFontTx/>
                <a:buChar char="-"/>
              </a:pPr>
              <a:r>
                <a:rPr lang="en-US" sz="1000" smtClean="0"/>
                <a:t> You are here</a:t>
              </a:r>
              <a:endParaRPr lang="en-US" sz="100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209924" y="5524500"/>
              <a:ext cx="3162301" cy="92333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mtClean="0">
                  <a:solidFill>
                    <a:srgbClr val="FF0000"/>
                  </a:solidFill>
                </a:rPr>
                <a:t>Attention! </a:t>
              </a:r>
              <a:br>
                <a:rPr lang="en-US" smtClean="0">
                  <a:solidFill>
                    <a:srgbClr val="FF0000"/>
                  </a:solidFill>
                </a:rPr>
              </a:br>
              <a:r>
                <a:rPr lang="en-US" sz="1200" smtClean="0">
                  <a:solidFill>
                    <a:srgbClr val="FF0000"/>
                  </a:solidFill>
                </a:rPr>
                <a:t>Orient on the plan. </a:t>
              </a:r>
              <a:br>
                <a:rPr lang="en-US" sz="1200" smtClean="0">
                  <a:solidFill>
                    <a:srgbClr val="FF0000"/>
                  </a:solidFill>
                </a:rPr>
              </a:br>
              <a:r>
                <a:rPr lang="en-US" sz="1200" smtClean="0">
                  <a:solidFill>
                    <a:srgbClr val="FF0000"/>
                  </a:solidFill>
                </a:rPr>
                <a:t>Determine your location. In case of fire, proceed according to the instructions</a:t>
              </a:r>
              <a:endParaRPr lang="en-US" sz="1200">
                <a:solidFill>
                  <a:srgbClr val="FF000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648450" y="4697551"/>
              <a:ext cx="2219104" cy="246221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>
                <a:buFontTx/>
                <a:buChar char="-"/>
              </a:pPr>
              <a:r>
                <a:rPr lang="en-GB" sz="1000" smtClean="0"/>
                <a:t> The main evacuation routes</a:t>
              </a:r>
              <a:endParaRPr lang="en-US" sz="100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648450" y="4968042"/>
              <a:ext cx="2219104" cy="246221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>
                <a:buFontTx/>
                <a:buChar char="-"/>
              </a:pPr>
              <a:r>
                <a:rPr lang="en-GB" sz="1000" smtClean="0"/>
                <a:t> Reserve evacuation routes</a:t>
              </a:r>
              <a:endParaRPr lang="en-US" sz="100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657974" y="5524499"/>
              <a:ext cx="2257425" cy="92333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IN CASE OF FIRE</a:t>
              </a:r>
            </a:p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Call &lt;125&gt;</a:t>
              </a:r>
            </a:p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&lt;115&gt; &lt;xx-xx&gt;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2"/>
          <p:cNvSpPr>
            <a:spLocks noGrp="1"/>
          </p:cNvSpPr>
          <p:nvPr>
            <p:ph idx="1"/>
          </p:nvPr>
        </p:nvSpPr>
        <p:spPr>
          <a:xfrm>
            <a:off x="199408" y="1096605"/>
            <a:ext cx="5512623" cy="5693228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000" i="1" dirty="0" smtClean="0">
                <a:solidFill>
                  <a:srgbClr val="000066"/>
                </a:solidFill>
              </a:rPr>
              <a:t>Smoking is allowed</a:t>
            </a:r>
            <a:r>
              <a:rPr lang="ru-RU" sz="2000" i="1" dirty="0" smtClean="0">
                <a:solidFill>
                  <a:srgbClr val="000066"/>
                </a:solidFill>
              </a:rPr>
              <a:t> </a:t>
            </a:r>
            <a:r>
              <a:rPr lang="en-US" sz="2000" i="1" dirty="0" smtClean="0">
                <a:solidFill>
                  <a:srgbClr val="000066"/>
                </a:solidFill>
              </a:rPr>
              <a:t>only outside of the building!</a:t>
            </a:r>
            <a:r>
              <a:rPr lang="ru-RU" sz="2000" i="1" dirty="0" smtClean="0">
                <a:solidFill>
                  <a:srgbClr val="000066"/>
                </a:solidFill>
              </a:rPr>
              <a:t> </a:t>
            </a:r>
          </a:p>
          <a:p>
            <a:pPr>
              <a:spcBef>
                <a:spcPct val="0"/>
              </a:spcBef>
              <a:buNone/>
            </a:pPr>
            <a:r>
              <a:rPr lang="ru-RU" sz="2000" i="1" dirty="0" smtClean="0">
                <a:solidFill>
                  <a:srgbClr val="000066"/>
                </a:solidFill>
              </a:rPr>
              <a:t>     </a:t>
            </a:r>
            <a:endParaRPr lang="en-US" sz="2000" dirty="0" smtClean="0">
              <a:solidFill>
                <a:srgbClr val="000066"/>
              </a:solidFill>
            </a:endParaRPr>
          </a:p>
          <a:p>
            <a:pPr>
              <a:spcBef>
                <a:spcPts val="300"/>
              </a:spcBef>
            </a:pPr>
            <a:endParaRPr lang="en-US" sz="2000" b="1" dirty="0" smtClean="0"/>
          </a:p>
          <a:p>
            <a:pPr>
              <a:spcBef>
                <a:spcPts val="300"/>
              </a:spcBef>
            </a:pPr>
            <a:r>
              <a:rPr lang="en-US" sz="2000" i="1" dirty="0" smtClean="0">
                <a:solidFill>
                  <a:srgbClr val="000066"/>
                </a:solidFill>
              </a:rPr>
              <a:t>All the information during the </a:t>
            </a:r>
            <a:r>
              <a:rPr lang="ru-RU" sz="2000" i="1" dirty="0" err="1" smtClean="0">
                <a:solidFill>
                  <a:srgbClr val="000066"/>
                </a:solidFill>
              </a:rPr>
              <a:t>meeting</a:t>
            </a:r>
            <a:r>
              <a:rPr lang="ru-RU" sz="2000" i="1" dirty="0" smtClean="0">
                <a:solidFill>
                  <a:srgbClr val="000066"/>
                </a:solidFill>
              </a:rPr>
              <a:t> </a:t>
            </a:r>
            <a:br>
              <a:rPr lang="ru-RU" sz="2000" i="1" dirty="0" smtClean="0">
                <a:solidFill>
                  <a:srgbClr val="000066"/>
                </a:solidFill>
              </a:rPr>
            </a:br>
            <a:r>
              <a:rPr lang="en-US" sz="2000" i="1" dirty="0" smtClean="0">
                <a:solidFill>
                  <a:srgbClr val="000066"/>
                </a:solidFill>
              </a:rPr>
              <a:t>is confidential!</a:t>
            </a:r>
            <a:r>
              <a:rPr lang="ru-RU" sz="2000" i="1" dirty="0" smtClean="0">
                <a:solidFill>
                  <a:srgbClr val="000066"/>
                </a:solidFill>
              </a:rPr>
              <a:t> </a:t>
            </a:r>
            <a:br>
              <a:rPr lang="ru-RU" sz="2000" i="1" dirty="0" smtClean="0">
                <a:solidFill>
                  <a:srgbClr val="000066"/>
                </a:solidFill>
              </a:rPr>
            </a:br>
            <a:endParaRPr lang="ru-RU" sz="2000" dirty="0" smtClean="0">
              <a:solidFill>
                <a:srgbClr val="000066"/>
              </a:solidFill>
            </a:endParaRPr>
          </a:p>
          <a:p>
            <a:pPr>
              <a:spcBef>
                <a:spcPts val="300"/>
              </a:spcBef>
            </a:pPr>
            <a:endParaRPr lang="en-US" sz="2000" i="1" dirty="0" smtClean="0">
              <a:solidFill>
                <a:srgbClr val="000066"/>
              </a:solidFill>
            </a:endParaRPr>
          </a:p>
          <a:p>
            <a:pPr>
              <a:spcBef>
                <a:spcPts val="300"/>
              </a:spcBef>
            </a:pPr>
            <a:r>
              <a:rPr lang="en-US" sz="2000" i="1" dirty="0" smtClean="0">
                <a:solidFill>
                  <a:srgbClr val="000066"/>
                </a:solidFill>
              </a:rPr>
              <a:t>Please turn off your mobile phones before each seminar presentation/discussion</a:t>
            </a:r>
            <a:r>
              <a:rPr lang="ru-RU" sz="2000" i="1" dirty="0" smtClean="0">
                <a:solidFill>
                  <a:srgbClr val="000066"/>
                </a:solidFill>
              </a:rPr>
              <a:t>.</a:t>
            </a:r>
            <a:br>
              <a:rPr lang="ru-RU" sz="2000" i="1" dirty="0" smtClean="0">
                <a:solidFill>
                  <a:srgbClr val="000066"/>
                </a:solidFill>
              </a:rPr>
            </a:br>
            <a:endParaRPr lang="en-US" sz="2000" dirty="0" smtClean="0">
              <a:solidFill>
                <a:srgbClr val="000066"/>
              </a:solidFill>
            </a:endParaRPr>
          </a:p>
        </p:txBody>
      </p:sp>
      <p:sp>
        <p:nvSpPr>
          <p:cNvPr id="614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z="110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sz="11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0" y="1"/>
            <a:ext cx="9906000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altLang="ja-JP" sz="2800" b="1" dirty="0" smtClean="0">
                <a:solidFill>
                  <a:schemeClr val="bg1"/>
                </a:solidFill>
                <a:ea typeface="ＭＳ Ｐゴシック" pitchFamily="50" charset="-128"/>
              </a:rPr>
              <a:t>IMPORTANT</a:t>
            </a:r>
            <a:endParaRPr lang="ru-RU" altLang="ja-JP" sz="2800" b="1" dirty="0">
              <a:solidFill>
                <a:schemeClr val="bg1"/>
              </a:solidFill>
              <a:ea typeface="ＭＳ Ｐゴシック" pitchFamily="50" charset="-128"/>
            </a:endParaRPr>
          </a:p>
        </p:txBody>
      </p:sp>
      <p:pic>
        <p:nvPicPr>
          <p:cNvPr id="10" name="Рисунок 3" descr="MT_T1_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76639" y="925514"/>
            <a:ext cx="1284707" cy="112894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1" name="Рисунок 4" descr="http://www.knigge.ru/images/mobile_etiket-0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44195" y="3199759"/>
            <a:ext cx="1217151" cy="115775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2" name="Picture 8" descr="http://thumb1.shutterstock.com/display_pic_with_logo/548344/165079100/stock-photo-woman-making-silence-sign-silence-symbol-no-speak-sign-hand-making-silence-sign-16507910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90502" y="1768209"/>
            <a:ext cx="1215163" cy="117240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pic>
        <p:nvPicPr>
          <p:cNvPr id="9" name="Рисунок 3" descr="C:\Users\workshops\Desktop\Novye-energobloki-na-AES-Busher-postroyat-za-6-7-let.jpg"/>
          <p:cNvPicPr/>
          <p:nvPr/>
        </p:nvPicPr>
        <p:blipFill>
          <a:blip r:embed="rId5" cstate="print">
            <a:lum contrast="10000"/>
          </a:blip>
          <a:srcRect/>
          <a:stretch>
            <a:fillRect/>
          </a:stretch>
        </p:blipFill>
        <p:spPr bwMode="auto">
          <a:xfrm>
            <a:off x="298996" y="4083050"/>
            <a:ext cx="5313445" cy="1872273"/>
          </a:xfrm>
          <a:prstGeom prst="rect">
            <a:avLst/>
          </a:prstGeom>
          <a:noFill/>
          <a:ln w="3175" cmpd="sng">
            <a:solidFill>
              <a:srgbClr val="222A35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одержимое 2"/>
          <p:cNvSpPr>
            <a:spLocks noGrp="1"/>
          </p:cNvSpPr>
          <p:nvPr>
            <p:ph idx="1"/>
          </p:nvPr>
        </p:nvSpPr>
        <p:spPr>
          <a:xfrm>
            <a:off x="495300" y="1295400"/>
            <a:ext cx="8832850" cy="5181600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sz="2400" i="1" dirty="0" smtClean="0">
                <a:solidFill>
                  <a:srgbClr val="000066"/>
                </a:solidFill>
              </a:rPr>
              <a:t>The rest rooms are at end of the</a:t>
            </a:r>
            <a:r>
              <a:rPr lang="ru-RU" sz="2400" i="1" dirty="0" smtClean="0">
                <a:solidFill>
                  <a:srgbClr val="000066"/>
                </a:solidFill>
              </a:rPr>
              <a:t> </a:t>
            </a:r>
            <a:r>
              <a:rPr lang="en-US" sz="2400" i="1" dirty="0" smtClean="0">
                <a:solidFill>
                  <a:srgbClr val="000066"/>
                </a:solidFill>
              </a:rPr>
              <a:t>corridor.</a:t>
            </a:r>
            <a:r>
              <a:rPr lang="ru-RU" sz="2400" i="1" dirty="0" smtClean="0">
                <a:solidFill>
                  <a:srgbClr val="000066"/>
                </a:solidFill>
              </a:rPr>
              <a:t> </a:t>
            </a:r>
            <a:br>
              <a:rPr lang="ru-RU" sz="2400" i="1" dirty="0" smtClean="0">
                <a:solidFill>
                  <a:srgbClr val="000066"/>
                </a:solidFill>
              </a:rPr>
            </a:br>
            <a:endParaRPr lang="en-US" sz="2400" dirty="0" smtClean="0">
              <a:solidFill>
                <a:srgbClr val="000066"/>
              </a:solidFill>
            </a:endParaRPr>
          </a:p>
          <a:p>
            <a:pPr>
              <a:spcBef>
                <a:spcPct val="0"/>
              </a:spcBef>
              <a:buNone/>
            </a:pPr>
            <a:endParaRPr lang="en-US" sz="2400" i="1" dirty="0" smtClean="0">
              <a:solidFill>
                <a:srgbClr val="000066"/>
              </a:solidFill>
            </a:endParaRPr>
          </a:p>
          <a:p>
            <a:pPr>
              <a:spcBef>
                <a:spcPct val="0"/>
              </a:spcBef>
              <a:buNone/>
            </a:pPr>
            <a:endParaRPr lang="en-US" sz="2400" i="1" dirty="0" smtClean="0">
              <a:solidFill>
                <a:srgbClr val="000066"/>
              </a:solidFill>
            </a:endParaRPr>
          </a:p>
          <a:p>
            <a:pPr>
              <a:spcBef>
                <a:spcPct val="0"/>
              </a:spcBef>
            </a:pPr>
            <a:endParaRPr lang="ru-RU" sz="2400" i="1" dirty="0" smtClean="0">
              <a:solidFill>
                <a:srgbClr val="000066"/>
              </a:solidFill>
            </a:endParaRPr>
          </a:p>
          <a:p>
            <a:pPr>
              <a:spcBef>
                <a:spcPct val="0"/>
              </a:spcBef>
            </a:pPr>
            <a:endParaRPr lang="ru-RU" sz="2400" i="1" dirty="0" smtClean="0">
              <a:solidFill>
                <a:srgbClr val="000066"/>
              </a:solidFill>
            </a:endParaRPr>
          </a:p>
          <a:p>
            <a:pPr>
              <a:spcBef>
                <a:spcPct val="0"/>
              </a:spcBef>
            </a:pPr>
            <a:endParaRPr lang="ru-RU" sz="1400" i="1" dirty="0" smtClean="0">
              <a:solidFill>
                <a:srgbClr val="000066"/>
              </a:solidFill>
            </a:endParaRPr>
          </a:p>
          <a:p>
            <a:pPr>
              <a:spcBef>
                <a:spcPct val="0"/>
              </a:spcBef>
            </a:pPr>
            <a:r>
              <a:rPr lang="en-US" sz="2400" i="1" dirty="0" smtClean="0">
                <a:solidFill>
                  <a:srgbClr val="000066"/>
                </a:solidFill>
              </a:rPr>
              <a:t>Lunches will be served in the restaurant on level </a:t>
            </a:r>
            <a:r>
              <a:rPr lang="ru-RU" sz="2400" i="1" dirty="0" smtClean="0">
                <a:solidFill>
                  <a:srgbClr val="000066"/>
                </a:solidFill>
              </a:rPr>
              <a:t>«</a:t>
            </a:r>
            <a:r>
              <a:rPr lang="en-US" sz="2400" i="1" dirty="0" smtClean="0">
                <a:solidFill>
                  <a:srgbClr val="000066"/>
                </a:solidFill>
              </a:rPr>
              <a:t>-1</a:t>
            </a:r>
            <a:r>
              <a:rPr lang="ru-RU" sz="2400" i="1" dirty="0" smtClean="0">
                <a:solidFill>
                  <a:srgbClr val="000066"/>
                </a:solidFill>
              </a:rPr>
              <a:t>»</a:t>
            </a:r>
            <a:r>
              <a:rPr lang="en-US" sz="2400" i="1" dirty="0" smtClean="0">
                <a:solidFill>
                  <a:srgbClr val="000066"/>
                </a:solidFill>
              </a:rPr>
              <a:t> (button “G” in the elevator on Administrative Building BNPP).</a:t>
            </a:r>
            <a:r>
              <a:rPr lang="ru-RU" sz="2400" i="1" dirty="0" smtClean="0">
                <a:solidFill>
                  <a:srgbClr val="000066"/>
                </a:solidFill>
              </a:rPr>
              <a:t> </a:t>
            </a:r>
            <a:br>
              <a:rPr lang="ru-RU" sz="2400" i="1" dirty="0" smtClean="0">
                <a:solidFill>
                  <a:srgbClr val="000066"/>
                </a:solidFill>
              </a:rPr>
            </a:br>
            <a:endParaRPr lang="ru-RU" sz="2400" dirty="0" smtClean="0">
              <a:solidFill>
                <a:srgbClr val="000066"/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0" y="1"/>
            <a:ext cx="9906000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800" b="1" dirty="0" smtClean="0">
                <a:solidFill>
                  <a:schemeClr val="bg1"/>
                </a:solidFill>
              </a:rPr>
              <a:t>USEFUL</a:t>
            </a:r>
            <a:endParaRPr lang="ru-RU" sz="2800" b="1" dirty="0">
              <a:solidFill>
                <a:schemeClr val="bg1"/>
              </a:solidFill>
            </a:endParaRPr>
          </a:p>
        </p:txBody>
      </p:sp>
      <p:pic>
        <p:nvPicPr>
          <p:cNvPr id="14" name="Рисунок 3" descr="PF 2_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67168" y="2924968"/>
            <a:ext cx="603646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Рисунок 4" descr="PF 4_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32912" y="2916621"/>
            <a:ext cx="588169" cy="630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Рисунок 3" descr="PF 2_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39954" y="2909203"/>
            <a:ext cx="60364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1466193" y="2490951"/>
            <a:ext cx="7110248" cy="3153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одержимое 2"/>
          <p:cNvSpPr>
            <a:spLocks noGrp="1"/>
          </p:cNvSpPr>
          <p:nvPr>
            <p:ph idx="1"/>
          </p:nvPr>
        </p:nvSpPr>
        <p:spPr>
          <a:xfrm>
            <a:off x="542597" y="2871952"/>
            <a:ext cx="8832850" cy="1447800"/>
          </a:xfrm>
        </p:spPr>
        <p:txBody>
          <a:bodyPr/>
          <a:lstStyle/>
          <a:p>
            <a:pPr algn="ctr">
              <a:spcBef>
                <a:spcPct val="0"/>
              </a:spcBef>
              <a:buNone/>
            </a:pPr>
            <a:r>
              <a:rPr lang="en-US" sz="4800" b="1" dirty="0" smtClean="0">
                <a:solidFill>
                  <a:srgbClr val="000066"/>
                </a:solidFill>
              </a:rPr>
              <a:t>THANKS</a:t>
            </a:r>
            <a:r>
              <a:rPr lang="ru-RU" sz="4800" b="1" dirty="0" smtClean="0">
                <a:solidFill>
                  <a:srgbClr val="000066"/>
                </a:solidFill>
              </a:rPr>
              <a:t>!</a:t>
            </a:r>
          </a:p>
        </p:txBody>
      </p:sp>
      <p:sp>
        <p:nvSpPr>
          <p:cNvPr id="6146" name="Номер слайда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z="1100" smtClean="0">
                <a:latin typeface="Times New Roman" pitchFamily="18" charset="0"/>
                <a:cs typeface="Times New Roman" pitchFamily="18" charset="0"/>
              </a:rPr>
              <a:t>7</a:t>
            </a:r>
            <a:endParaRPr lang="ru-RU" sz="11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0" y="1"/>
            <a:ext cx="9906000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endParaRPr lang="ru-RU" sz="2800" b="1" i="1" kern="0" dirty="0">
              <a:solidFill>
                <a:srgbClr val="00B050"/>
              </a:solidFill>
              <a:latin typeface="+mn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8001</TotalTime>
  <Words>181</Words>
  <Application>Microsoft Office PowerPoint</Application>
  <PresentationFormat>A4 Paper (210x297 mm)</PresentationFormat>
  <Paragraphs>46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Times New Roman</vt:lpstr>
      <vt:lpstr>Theme1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INPO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PLANTS OF FOCUS</dc:title>
  <dc:creator>[Name]</dc:creator>
  <cp:lastModifiedBy>MRT</cp:lastModifiedBy>
  <cp:revision>669</cp:revision>
  <cp:lastPrinted>2008-11-05T16:06:10Z</cp:lastPrinted>
  <dcterms:created xsi:type="dcterms:W3CDTF">2005-09-23T13:48:19Z</dcterms:created>
  <dcterms:modified xsi:type="dcterms:W3CDTF">2016-11-23T14:10:31Z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291361</vt:lpwstr>
  </property>
  <property fmtid="{D5CDD505-2E9C-101B-9397-08002B2CF9AE}" pid="3" name="NXPowerLiteSettings">
    <vt:lpwstr>F6000400038000</vt:lpwstr>
  </property>
  <property fmtid="{D5CDD505-2E9C-101B-9397-08002B2CF9AE}" pid="4" name="NXPowerLiteVersion">
    <vt:lpwstr>D4.3.1</vt:lpwstr>
  </property>
</Properties>
</file>