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  <p:sldMasterId id="2147484122" r:id="rId2"/>
    <p:sldMasterId id="2147483650" r:id="rId3"/>
    <p:sldMasterId id="2147484134" r:id="rId4"/>
  </p:sldMasterIdLst>
  <p:notesMasterIdLst>
    <p:notesMasterId r:id="rId17"/>
  </p:notesMasterIdLst>
  <p:handoutMasterIdLst>
    <p:handoutMasterId r:id="rId18"/>
  </p:handoutMasterIdLst>
  <p:sldIdLst>
    <p:sldId id="876" r:id="rId5"/>
    <p:sldId id="982" r:id="rId6"/>
    <p:sldId id="962" r:id="rId7"/>
    <p:sldId id="965" r:id="rId8"/>
    <p:sldId id="966" r:id="rId9"/>
    <p:sldId id="964" r:id="rId10"/>
    <p:sldId id="983" r:id="rId11"/>
    <p:sldId id="970" r:id="rId12"/>
    <p:sldId id="971" r:id="rId13"/>
    <p:sldId id="969" r:id="rId14"/>
    <p:sldId id="984" r:id="rId15"/>
    <p:sldId id="908" r:id="rId16"/>
  </p:sldIdLst>
  <p:sldSz cx="9906000" cy="6858000" type="A4"/>
  <p:notesSz cx="9926638" cy="6797675"/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5pPr>
    <a:lvl6pPr marL="2286000" algn="l" defTabSz="914400" rtl="0" eaLnBrk="1" latinLnBrk="1" hangingPunct="1"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6pPr>
    <a:lvl7pPr marL="2743200" algn="l" defTabSz="914400" rtl="0" eaLnBrk="1" latinLnBrk="1" hangingPunct="1"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7pPr>
    <a:lvl8pPr marL="3200400" algn="l" defTabSz="914400" rtl="0" eaLnBrk="1" latinLnBrk="1" hangingPunct="1"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8pPr>
    <a:lvl9pPr marL="3657600" algn="l" defTabSz="914400" rtl="0" eaLnBrk="1" latinLnBrk="1" hangingPunct="1">
      <a:defRPr sz="1400" b="1" kern="1200">
        <a:solidFill>
          <a:schemeClr val="tx1"/>
        </a:solidFill>
        <a:latin typeface="Arial" pitchFamily="34" charset="0"/>
        <a:ea typeface="윤고딕130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1A0EF"/>
    <a:srgbClr val="0000CC"/>
    <a:srgbClr val="006600"/>
    <a:srgbClr val="000099"/>
    <a:srgbClr val="003399"/>
    <a:srgbClr val="FFFF00"/>
    <a:srgbClr val="FF0000"/>
    <a:srgbClr val="FFCC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815" autoAdjust="0"/>
    <p:restoredTop sz="93525" autoAdjust="0"/>
  </p:normalViewPr>
  <p:slideViewPr>
    <p:cSldViewPr snapToGrid="0" snapToObjects="1">
      <p:cViewPr>
        <p:scale>
          <a:sx n="70" d="100"/>
          <a:sy n="70" d="100"/>
        </p:scale>
        <p:origin x="-1452" y="-1044"/>
      </p:cViewPr>
      <p:guideLst>
        <p:guide orient="horz" pos="2160"/>
        <p:guide pos="3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634" y="-480"/>
      </p:cViewPr>
      <p:guideLst>
        <p:guide orient="horz" pos="2140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99620" cy="3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t" anchorCtr="0" compatLnSpc="1">
            <a:prstTxWarp prst="textNoShape">
              <a:avLst/>
            </a:prstTxWarp>
          </a:bodyPr>
          <a:lstStyle>
            <a:lvl1pPr algn="l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021" y="1"/>
            <a:ext cx="4299618" cy="3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t" anchorCtr="0" compatLnSpc="1">
            <a:prstTxWarp prst="textNoShape">
              <a:avLst/>
            </a:prstTxWarp>
          </a:bodyPr>
          <a:lstStyle>
            <a:lvl1pPr algn="r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20202"/>
            <a:ext cx="4299620" cy="3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b" anchorCtr="0" compatLnSpc="1">
            <a:prstTxWarp prst="textNoShape">
              <a:avLst/>
            </a:prstTxWarp>
          </a:bodyPr>
          <a:lstStyle>
            <a:lvl1pPr algn="l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021" y="6420202"/>
            <a:ext cx="4299618" cy="3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b" anchorCtr="0" compatLnSpc="1">
            <a:prstTxWarp prst="textNoShape">
              <a:avLst/>
            </a:prstTxWarp>
          </a:bodyPr>
          <a:lstStyle>
            <a:lvl1pPr algn="r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7F41F94-E720-4C7B-A891-350C52C3C98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92651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99620" cy="3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t" anchorCtr="0" compatLnSpc="1">
            <a:prstTxWarp prst="textNoShape">
              <a:avLst/>
            </a:prstTxWarp>
          </a:bodyPr>
          <a:lstStyle>
            <a:lvl1pPr algn="l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799" y="1"/>
            <a:ext cx="4299620" cy="3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t" anchorCtr="0" compatLnSpc="1">
            <a:prstTxWarp prst="textNoShape">
              <a:avLst/>
            </a:prstTxWarp>
          </a:bodyPr>
          <a:lstStyle>
            <a:lvl1pPr algn="r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1025" y="509588"/>
            <a:ext cx="3686175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221" y="3228553"/>
            <a:ext cx="7942198" cy="305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052"/>
            <a:ext cx="4299620" cy="3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b" anchorCtr="0" compatLnSpc="1">
            <a:prstTxWarp prst="textNoShape">
              <a:avLst/>
            </a:prstTxWarp>
          </a:bodyPr>
          <a:lstStyle>
            <a:lvl1pPr algn="l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799" y="6456052"/>
            <a:ext cx="4299620" cy="3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7" rIns="91670" bIns="45837" numCol="1" anchor="b" anchorCtr="0" compatLnSpc="1">
            <a:prstTxWarp prst="textNoShape">
              <a:avLst/>
            </a:prstTxWarp>
          </a:bodyPr>
          <a:lstStyle>
            <a:lvl1pPr algn="r" defTabSz="917441" eaLnBrk="0" latinLnBrk="0" hangingPunct="0">
              <a:defRPr sz="1200" b="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86275BB-5A78-4908-BB84-A831AEC2403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1852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344F9-6626-44D3-B8AD-B91F7A150A6B}" type="slidenum">
              <a:rPr lang="ko-KR" altLang="en-US" smtClean="0"/>
              <a:pPr/>
              <a:t>0</a:t>
            </a:fld>
            <a:endParaRPr lang="en-US" altLang="ko-K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8638" y="520700"/>
            <a:ext cx="3694112" cy="255746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6212" y="3300252"/>
            <a:ext cx="7196368" cy="185573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300" b="1" kern="1200" dirty="0" smtClean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1412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atinLnBrk="1"/>
            <a:endParaRPr lang="en-US" altLang="ko-KR" u="none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5BDCE-2BAC-4B0C-81E5-865BED6846DD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22613" y="509588"/>
            <a:ext cx="3681412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atinLnBrk="1"/>
            <a:endParaRPr lang="en-US" altLang="ko-KR" u="none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5BDCE-2BAC-4B0C-81E5-865BED6846DD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sz="13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275BB-5A78-4908-BB84-A831AEC2403A}" type="slidenum">
              <a:rPr lang="ko-KR" altLang="en-US" smtClean="0"/>
              <a:pPr>
                <a:defRPr/>
              </a:pPr>
              <a:t>11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4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0.bin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0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9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4.bin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2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5.bin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3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6.bin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4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7.bin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5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8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7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6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1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8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0.bin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0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9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7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6.jpeg"/><Relationship Id="rId5" Type="http://schemas.openxmlformats.org/officeDocument/2006/relationships/image" Target="../media/image6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2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3.bin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4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4.bin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5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5.bin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6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6.bin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3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7.bin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3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8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8.bin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3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9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9.bin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32638" y="360363"/>
            <a:ext cx="2198687" cy="244633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1813" y="360363"/>
            <a:ext cx="6448425" cy="24463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1813" y="360363"/>
            <a:ext cx="8799512" cy="304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531813" y="1711325"/>
            <a:ext cx="8799512" cy="1095375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8"/>
          <p:cNvSpPr>
            <a:spLocks/>
          </p:cNvSpPr>
          <p:nvPr userDrawn="1"/>
        </p:nvSpPr>
        <p:spPr bwMode="auto">
          <a:xfrm>
            <a:off x="8840788" y="2182813"/>
            <a:ext cx="1020762" cy="3500437"/>
          </a:xfrm>
          <a:custGeom>
            <a:avLst/>
            <a:gdLst/>
            <a:ahLst/>
            <a:cxnLst>
              <a:cxn ang="0">
                <a:pos x="661" y="0"/>
              </a:cxn>
              <a:cxn ang="0">
                <a:pos x="0" y="2032"/>
              </a:cxn>
              <a:cxn ang="0">
                <a:pos x="661" y="2245"/>
              </a:cxn>
            </a:cxnLst>
            <a:rect l="0" t="0" r="r" b="b"/>
            <a:pathLst>
              <a:path w="661" h="2245">
                <a:moveTo>
                  <a:pt x="661" y="0"/>
                </a:moveTo>
                <a:lnTo>
                  <a:pt x="0" y="2032"/>
                </a:lnTo>
                <a:lnTo>
                  <a:pt x="661" y="2245"/>
                </a:lnTo>
              </a:path>
            </a:pathLst>
          </a:custGeom>
          <a:solidFill>
            <a:schemeClr val="bg1"/>
          </a:solidFill>
          <a:ln w="28575" cmpd="sng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lang="ko-KR" altLang="en-US">
              <a:latin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1949450"/>
            <a:ext cx="5421313" cy="3109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lang="ko-KR" altLang="en-US" sz="2400" b="0" baseline="-25000">
              <a:ea typeface="MS PGothic" pitchFamily="34" charset="-128"/>
            </a:endParaRPr>
          </a:p>
        </p:txBody>
      </p:sp>
      <p:pic>
        <p:nvPicPr>
          <p:cNvPr id="6" name="Picture 6" descr="doosan heav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0750" y="4067175"/>
            <a:ext cx="4008438" cy="441325"/>
          </a:xfrm>
          <a:ln algn="ctr"/>
        </p:spPr>
        <p:txBody>
          <a:bodyPr wrap="none" tIns="18000" bIns="18000" anchor="ctr"/>
          <a:lstStyle>
            <a:lvl1pPr marL="0" indent="0">
              <a:spcBef>
                <a:spcPct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9163" y="2852738"/>
            <a:ext cx="4014787" cy="366712"/>
          </a:xfrm>
          <a:ln/>
        </p:spPr>
        <p:txBody>
          <a:bodyPr wrap="none" tIns="18000" bIns="18000"/>
          <a:lstStyle>
            <a:lvl1pPr>
              <a:defRPr sz="2400">
                <a:ea typeface="윤고딕130" pitchFamily="18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pic>
        <p:nvPicPr>
          <p:cNvPr id="10" name="그림 9" descr="A0116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21312" y="1949451"/>
            <a:ext cx="4486276" cy="3109912"/>
          </a:xfrm>
          <a:prstGeom prst="rect">
            <a:avLst/>
          </a:prstGeom>
        </p:spPr>
      </p:pic>
      <p:sp>
        <p:nvSpPr>
          <p:cNvPr id="5" name="Freeform 5"/>
          <p:cNvSpPr>
            <a:spLocks/>
          </p:cNvSpPr>
          <p:nvPr userDrawn="1"/>
        </p:nvSpPr>
        <p:spPr bwMode="auto">
          <a:xfrm>
            <a:off x="8840788" y="2103438"/>
            <a:ext cx="1066800" cy="3622675"/>
          </a:xfrm>
          <a:custGeom>
            <a:avLst/>
            <a:gdLst/>
            <a:ahLst/>
            <a:cxnLst>
              <a:cxn ang="0">
                <a:pos x="661" y="0"/>
              </a:cxn>
              <a:cxn ang="0">
                <a:pos x="0" y="2032"/>
              </a:cxn>
              <a:cxn ang="0">
                <a:pos x="661" y="2245"/>
              </a:cxn>
            </a:cxnLst>
            <a:rect l="0" t="0" r="r" b="b"/>
            <a:pathLst>
              <a:path w="661" h="2245">
                <a:moveTo>
                  <a:pt x="661" y="0"/>
                </a:moveTo>
                <a:lnTo>
                  <a:pt x="0" y="2032"/>
                </a:lnTo>
                <a:lnTo>
                  <a:pt x="661" y="2245"/>
                </a:lnTo>
              </a:path>
            </a:pathLst>
          </a:custGeom>
          <a:solidFill>
            <a:schemeClr val="bg1"/>
          </a:solidFill>
          <a:ln w="28575" cmpd="sng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lang="ko-KR" altLang="en-US">
              <a:latin typeface="Arial" charset="0"/>
            </a:endParaRPr>
          </a:p>
        </p:txBody>
      </p:sp>
      <p:sp>
        <p:nvSpPr>
          <p:cNvPr id="7" name="Freeform 8"/>
          <p:cNvSpPr>
            <a:spLocks/>
          </p:cNvSpPr>
          <p:nvPr userDrawn="1"/>
        </p:nvSpPr>
        <p:spPr bwMode="auto">
          <a:xfrm>
            <a:off x="8893969" y="2182813"/>
            <a:ext cx="1020762" cy="3500437"/>
          </a:xfrm>
          <a:custGeom>
            <a:avLst/>
            <a:gdLst/>
            <a:ahLst/>
            <a:cxnLst>
              <a:cxn ang="0">
                <a:pos x="661" y="0"/>
              </a:cxn>
              <a:cxn ang="0">
                <a:pos x="0" y="2032"/>
              </a:cxn>
              <a:cxn ang="0">
                <a:pos x="661" y="2245"/>
              </a:cxn>
            </a:cxnLst>
            <a:rect l="0" t="0" r="r" b="b"/>
            <a:pathLst>
              <a:path w="661" h="2245">
                <a:moveTo>
                  <a:pt x="661" y="0"/>
                </a:moveTo>
                <a:lnTo>
                  <a:pt x="0" y="2032"/>
                </a:lnTo>
                <a:lnTo>
                  <a:pt x="661" y="2245"/>
                </a:lnTo>
              </a:path>
            </a:pathLst>
          </a:custGeom>
          <a:solidFill>
            <a:schemeClr val="hlink"/>
          </a:solidFill>
          <a:ln w="28575" cmpd="sng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lang="ko-KR" altLang="en-US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7DB7-454D-4E20-A871-45E46EEEEBF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EF59B-DF9A-4170-8A13-EA145CE7D6A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36588" y="1874838"/>
            <a:ext cx="4202112" cy="4148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91100" y="1874838"/>
            <a:ext cx="4203700" cy="4148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1B596-204A-4A94-833E-2DCBAB8735E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4425-1FF9-4B5E-9317-F3ADB0A4C57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DC791-23F3-427D-801F-906D9063DAD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5ABE3-0012-458C-B183-EFFA49B1671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F2B91-4CAD-4501-857A-FC451460C6A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62925-18ED-4A7E-9D55-0FA70A7F530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6647-33D6-4DE1-8FFC-835E50A7A66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19975" y="265113"/>
            <a:ext cx="2279650" cy="57578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77850" y="265113"/>
            <a:ext cx="6689725" cy="57578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73424-44A1-402C-ACD6-03839138F82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594780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150"/>
            <a:ext cx="5808012" cy="648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147060" y="3129598"/>
            <a:ext cx="4284030" cy="7312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0" indent="0" algn="l">
              <a:buFontTx/>
              <a:buNone/>
              <a:tabLst>
                <a:tab pos="342900" algn="l"/>
              </a:tabLst>
              <a:defRPr lang="en-US" sz="4800" kern="1200" baseline="0" dirty="0" smtClean="0">
                <a:solidFill>
                  <a:srgbClr val="4D4D4D"/>
                </a:solidFill>
                <a:latin typeface="Abadi MT Condensed Extra Bold"/>
                <a:ea typeface="ヒラギノ角ゴ ProN W3" pitchFamily="-112" charset="-128"/>
                <a:cs typeface="Arial" charset="0"/>
                <a:sym typeface="Gill Sans" pitchFamily="-112" charset="0"/>
              </a:defRPr>
            </a:lvl1pPr>
            <a:lvl2pPr marL="0" indent="0" algn="l">
              <a:buFontTx/>
              <a:buNone/>
              <a:tabLst>
                <a:tab pos="342900" algn="l"/>
              </a:tabLst>
              <a:defRPr lang="en-US" sz="4800" kern="1200" dirty="0" smtClean="0">
                <a:solidFill>
                  <a:srgbClr val="000000"/>
                </a:solidFill>
                <a:latin typeface="Abadi MT Condensed Extra Bold"/>
                <a:ea typeface="ヒラギノ角ゴ ProN W3" pitchFamily="-112" charset="-128"/>
                <a:sym typeface="Gill Sans" pitchFamily="-112" charset="0"/>
              </a:defRPr>
            </a:lvl2pPr>
          </a:lstStyle>
          <a:p>
            <a:pPr lvl="0">
              <a:spcBef>
                <a:spcPct val="0"/>
              </a:spcBef>
            </a:pPr>
            <a:r>
              <a:rPr lang="en-US" dirty="0" smtClean="0"/>
              <a:t>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47059" y="4460558"/>
            <a:ext cx="4284030" cy="492443"/>
          </a:xfrm>
        </p:spPr>
        <p:txBody>
          <a:bodyPr>
            <a:sp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01/02/2013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06" y="4984022"/>
            <a:ext cx="4492828" cy="137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SES-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18" y="476250"/>
            <a:ext cx="3193371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8000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8000"/>
              </a:solidFill>
              <a:latin typeface="Arial" charset="0"/>
              <a:ea typeface="+mn-e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23619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Image Blu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4664865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ocID"/>
          <p:cNvSpPr txBox="1"/>
          <p:nvPr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sp>
        <p:nvSpPr>
          <p:cNvPr id="4" name="DocID"/>
          <p:cNvSpPr txBox="1"/>
          <p:nvPr userDrawn="1"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pic>
        <p:nvPicPr>
          <p:cNvPr id="10242" name="Picture 2" descr="S:\Operations\DTP\Template\PPT\KACARE template\Image01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9914188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ACARE ICON 40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8809" cy="112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23A3E6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23A3E6"/>
              </a:solidFill>
              <a:latin typeface="Arial" charset="0"/>
              <a:ea typeface="+mn-ea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FFFFFF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332168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56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0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1813" y="1711325"/>
            <a:ext cx="4322762" cy="1095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06975" y="1711325"/>
            <a:ext cx="4324350" cy="1095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0643159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874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8004503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555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5062317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8683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1246662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088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9698342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069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984410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76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1 - 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2 - 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5929727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 descr="S:\Operations\DTP\Template\PPT\KACARE template\Half-Image05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0"/>
            <a:ext cx="526660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15" y="5986947"/>
            <a:ext cx="9548998" cy="87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74584" y="1409701"/>
            <a:ext cx="3956504" cy="758825"/>
          </a:xfrm>
        </p:spPr>
        <p:txBody>
          <a:bodyPr/>
          <a:lstStyle>
            <a:lvl1pPr algn="r">
              <a:defRPr sz="2800">
                <a:solidFill>
                  <a:schemeClr val="accent5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74584" y="2460626"/>
            <a:ext cx="3958141" cy="1428083"/>
          </a:xfrm>
        </p:spPr>
        <p:txBody>
          <a:bodyPr wrap="square"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SES-Logo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FFFFFF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273132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7 - 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464206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58825"/>
          </a:xfrm>
        </p:spPr>
        <p:txBody>
          <a:bodyPr/>
          <a:lstStyle>
            <a:lvl1pPr algn="r">
              <a:defRPr sz="2800">
                <a:solidFill>
                  <a:schemeClr val="accent5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60626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21506" name="Picture 2" descr="S:\Operations\DTP\Template\PPT\KACARE template\Half-Image04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-1"/>
            <a:ext cx="526660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FFFFFF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98664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8 - 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2950734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71525"/>
          </a:xfrm>
        </p:spPr>
        <p:txBody>
          <a:bodyPr/>
          <a:lstStyle>
            <a:lvl1pPr algn="r">
              <a:defRPr sz="2800">
                <a:solidFill>
                  <a:schemeClr val="accent5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57451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22530" name="Picture 2" descr="S:\Operations\DTP\Template\PPT\KACARE template\Half-Image03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0"/>
            <a:ext cx="526660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FF8000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FF8000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8000"/>
              </a:solidFill>
              <a:latin typeface="Arial" charset="0"/>
              <a:ea typeface="+mn-e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307628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9 -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3341033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71525"/>
          </a:xfrm>
        </p:spPr>
        <p:txBody>
          <a:bodyPr/>
          <a:lstStyle>
            <a:lvl1pPr algn="r">
              <a:defRPr sz="2800">
                <a:solidFill>
                  <a:schemeClr val="accent1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62213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badi MT Condensed Extra Bold"/>
              </a:defRPr>
            </a:lvl1pPr>
            <a:lvl2pPr algn="r" rtl="1">
              <a:defRPr>
                <a:solidFill>
                  <a:schemeClr val="tx1"/>
                </a:solidFill>
                <a:latin typeface="Abadi MT Condensed Extra Bold"/>
              </a:defRPr>
            </a:lvl2pPr>
            <a:lvl3pPr algn="r" rtl="1">
              <a:defRPr>
                <a:solidFill>
                  <a:schemeClr val="tx1"/>
                </a:solidFill>
                <a:latin typeface="Abadi MT Condensed Extra Bold"/>
              </a:defRPr>
            </a:lvl3pPr>
            <a:lvl4pPr algn="r" rtl="1">
              <a:defRPr>
                <a:solidFill>
                  <a:schemeClr val="tx1"/>
                </a:solidFill>
                <a:latin typeface="Abadi MT Condensed Extra Bold"/>
              </a:defRPr>
            </a:lvl4pPr>
            <a:lvl5pPr algn="r" rtl="1">
              <a:defRPr>
                <a:solidFill>
                  <a:schemeClr val="tx1"/>
                </a:solidFill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23554" name="Picture 2" descr="S:\Operations\DTP\Template\PPT\KACARE template\Half-Image02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0"/>
            <a:ext cx="526660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0B79BE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0B79BE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0B79BE"/>
              </a:solidFill>
              <a:latin typeface="Arial" charset="0"/>
              <a:ea typeface="+mn-e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FF8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43438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4 -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6781945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82638"/>
          </a:xfrm>
        </p:spPr>
        <p:txBody>
          <a:bodyPr/>
          <a:lstStyle>
            <a:lvl1pPr algn="r">
              <a:defRPr sz="2800"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60626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3314" name="Picture 2" descr="S:\Operations\DTP\Template\PPT\KACARE template\Half-Image08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0"/>
            <a:ext cx="526660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16" y="5986947"/>
            <a:ext cx="9603039" cy="76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0B79BE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0B79BE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0B79BE"/>
              </a:solidFill>
              <a:latin typeface="Arial" charset="0"/>
              <a:ea typeface="+mn-e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FF8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402566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5 -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8267921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71525"/>
          </a:xfrm>
        </p:spPr>
        <p:txBody>
          <a:bodyPr/>
          <a:lstStyle>
            <a:lvl1pPr algn="r">
              <a:defRPr sz="2800">
                <a:solidFill>
                  <a:schemeClr val="accent1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62213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8434" name="Picture 2" descr="S:\Operations\DTP\Template\PPT\KACARE template\Half-Image1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-1"/>
            <a:ext cx="526660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0B79BE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0B79BE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0B79BE"/>
              </a:solidFill>
              <a:latin typeface="Arial" charset="0"/>
              <a:ea typeface="+mn-e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FF8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173928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with Photo05 -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869512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71525"/>
          </a:xfrm>
        </p:spPr>
        <p:txBody>
          <a:bodyPr/>
          <a:lstStyle>
            <a:lvl1pPr algn="r">
              <a:defRPr sz="2800">
                <a:solidFill>
                  <a:schemeClr val="accent1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62213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458" name="Picture 2" descr="S:\Operations\DTP\Template\PPT\KACARE template\Half-Image07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0"/>
            <a:ext cx="526660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FFFFFF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FF8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228757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6 -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1274854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71525"/>
          </a:xfrm>
        </p:spPr>
        <p:txBody>
          <a:bodyPr/>
          <a:lstStyle>
            <a:lvl1pPr algn="r">
              <a:defRPr sz="2800">
                <a:solidFill>
                  <a:schemeClr val="accent1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62213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23A3E6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23A3E6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482" name="Picture 2" descr="S:\Operations\DTP\Template\PPT\KACARE template\Half-Image06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-2"/>
            <a:ext cx="526660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FFFFFF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FF8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2186019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with Photo06 -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2473294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463120" y="1409701"/>
            <a:ext cx="3967967" cy="771525"/>
          </a:xfrm>
        </p:spPr>
        <p:txBody>
          <a:bodyPr/>
          <a:lstStyle>
            <a:lvl1pPr algn="r">
              <a:defRPr sz="2800">
                <a:solidFill>
                  <a:schemeClr val="accent5"/>
                </a:solidFill>
                <a:latin typeface="Abadi MT Condensed Extra Bold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48382" y="2462213"/>
            <a:ext cx="3982707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7650" name="Picture 2" descr="S:\Operations\DTP\Template\PPT\KACARE template\Half-Image01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-1"/>
            <a:ext cx="526660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FF8000">
                  <a:lumMod val="75000"/>
                </a:srgbClr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FF8000">
                    <a:lumMod val="75000"/>
                  </a:srgbClr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8000">
                  <a:lumMod val="75000"/>
                </a:srgbClr>
              </a:solidFill>
              <a:latin typeface="Arial" charset="0"/>
              <a:ea typeface="+mn-e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525735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03 - 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7088041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gray">
          <a:xfrm>
            <a:off x="8805516" y="6478589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FF8000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FF8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74584" y="2460626"/>
            <a:ext cx="3956504" cy="1428083"/>
          </a:xfrm>
        </p:spPr>
        <p:txBody>
          <a:bodyPr>
            <a:spAutoFit/>
          </a:bodyPr>
          <a:lstStyle>
            <a:lvl1pPr algn="r" rtl="1">
              <a:defRPr>
                <a:latin typeface="Abadi MT Condensed Extra Bold"/>
              </a:defRPr>
            </a:lvl1pPr>
            <a:lvl2pPr algn="r" rtl="1">
              <a:defRPr>
                <a:latin typeface="Abadi MT Condensed Extra Bold"/>
              </a:defRPr>
            </a:lvl2pPr>
            <a:lvl3pPr algn="r" rtl="1">
              <a:defRPr>
                <a:latin typeface="Abadi MT Condensed Extra Bold"/>
              </a:defRPr>
            </a:lvl3pPr>
            <a:lvl4pPr algn="r" rtl="1">
              <a:defRPr>
                <a:latin typeface="Abadi MT Condensed Extra Bold"/>
              </a:defRPr>
            </a:lvl4pPr>
            <a:lvl5pPr algn="r" rtl="1">
              <a:defRPr>
                <a:latin typeface="Abadi MT Condensed Extra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9218" name="Picture 2" descr="S:\Operations\DTP\Template\PPT\KACARE template\Half-Image09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45" y="-1"/>
            <a:ext cx="526660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474584" y="1409701"/>
            <a:ext cx="3956504" cy="7588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lang="en-US" sz="2800" dirty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-377679" y="5416898"/>
            <a:ext cx="1405834" cy="26987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latinLnBrk="0"/>
            <a:endParaRPr lang="en-GB" sz="1000" b="0" dirty="0" smtClean="0">
              <a:solidFill>
                <a:srgbClr val="FFFFFF"/>
              </a:solidFill>
              <a:ea typeface="+mn-ea"/>
              <a:cs typeface="Arial" pitchFamily="34" charset="0"/>
            </a:endParaRPr>
          </a:p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627137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4237627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4867149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0" name="Picture 14" descr="S:\Operations\DTP\Template\PPT\KACARE template\Section-A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526660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/>
          <a:stretch/>
        </p:blipFill>
        <p:spPr bwMode="auto">
          <a:xfrm>
            <a:off x="4875085" y="2069753"/>
            <a:ext cx="4912187" cy="82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ection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5756748" y="2825535"/>
            <a:ext cx="3674341" cy="6500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lang="en-US" sz="4800" kern="1200" baseline="0" dirty="0" smtClean="0">
                <a:solidFill>
                  <a:schemeClr val="accent5"/>
                </a:solidFill>
                <a:latin typeface="Abadi MT Condensed Extra Bold"/>
                <a:ea typeface="+mj-ea"/>
                <a:cs typeface="Arial" charset="0"/>
              </a:defRPr>
            </a:lvl1pPr>
          </a:lstStyle>
          <a:p>
            <a:pPr marL="0" lvl="0" indent="0">
              <a:lnSpc>
                <a:spcPct val="88000"/>
              </a:lnSpc>
              <a:spcBef>
                <a:spcPct val="0"/>
              </a:spcBef>
              <a:buFontTx/>
              <a:buNone/>
              <a:tabLst>
                <a:tab pos="342900" algn="l"/>
              </a:tabLst>
            </a:pPr>
            <a:r>
              <a:rPr lang="en-US" dirty="0" smtClean="0"/>
              <a:t>Solar Energy</a:t>
            </a:r>
          </a:p>
        </p:txBody>
      </p:sp>
      <p:pic>
        <p:nvPicPr>
          <p:cNvPr id="6" name="Picture 5" descr="KACARE ICON 40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8809" cy="112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SSES-Logo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8000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8000"/>
              </a:solidFill>
              <a:latin typeface="Arial" charset="0"/>
              <a:ea typeface="+mn-e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937519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4586431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Section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70000" y="2825535"/>
            <a:ext cx="4179029" cy="6500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4800" kern="1200" baseline="0" dirty="0" smtClean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</a:defRPr>
            </a:lvl1pPr>
          </a:lstStyle>
          <a:p>
            <a:pPr marL="0" lvl="0" indent="0">
              <a:lnSpc>
                <a:spcPct val="88000"/>
              </a:lnSpc>
              <a:spcBef>
                <a:spcPct val="0"/>
              </a:spcBef>
              <a:buFontTx/>
              <a:buNone/>
              <a:tabLst>
                <a:tab pos="342900" algn="l"/>
              </a:tabLst>
            </a:pPr>
            <a:r>
              <a:rPr lang="en-US" dirty="0" smtClean="0"/>
              <a:t>Atomic Energy</a:t>
            </a:r>
          </a:p>
        </p:txBody>
      </p:sp>
      <p:pic>
        <p:nvPicPr>
          <p:cNvPr id="16386" name="Picture 2" descr="S:\Operations\DTP\Template\PPT\KACARE template\Section-C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95" y="-9526"/>
            <a:ext cx="526660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91707" y="114300"/>
            <a:ext cx="1270798" cy="1511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000" b="0" dirty="0" err="1" smtClean="0">
              <a:solidFill>
                <a:srgbClr val="000000"/>
              </a:solidFill>
            </a:endParaRPr>
          </a:p>
        </p:txBody>
      </p:sp>
      <p:pic>
        <p:nvPicPr>
          <p:cNvPr id="10" name="Picture 9" descr="KACARE ICON 40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8809" cy="112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SES-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8000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8000"/>
              </a:solidFill>
              <a:latin typeface="Arial" charset="0"/>
              <a:ea typeface="+mn-ea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165621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7421801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 descr="S:\Operations\DTP\Template\PPT\KACARE template\Section-B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660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ection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5298695" y="2825535"/>
            <a:ext cx="2164054" cy="6500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4800" kern="1200" baseline="0" dirty="0" smtClean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</a:defRPr>
            </a:lvl1pPr>
          </a:lstStyle>
          <a:p>
            <a:pPr marL="0" lvl="0" indent="0">
              <a:lnSpc>
                <a:spcPct val="88000"/>
              </a:lnSpc>
              <a:spcBef>
                <a:spcPct val="0"/>
              </a:spcBef>
              <a:buFontTx/>
              <a:buNone/>
              <a:tabLst>
                <a:tab pos="342900" algn="l"/>
              </a:tabLst>
            </a:pPr>
            <a:r>
              <a:rPr lang="en-US" dirty="0" smtClean="0"/>
              <a:t>Section</a:t>
            </a:r>
          </a:p>
        </p:txBody>
      </p:sp>
      <p:pic>
        <p:nvPicPr>
          <p:cNvPr id="6" name="Picture 10" descr="K•A•Care_PP_Graphic Element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92" y="1806212"/>
            <a:ext cx="2908962" cy="236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/>
          </p:cNvSpPr>
          <p:nvPr userDrawn="1"/>
        </p:nvSpPr>
        <p:spPr bwMode="auto">
          <a:xfrm>
            <a:off x="8286816" y="2712300"/>
            <a:ext cx="588688" cy="10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latinLnBrk="0">
              <a:lnSpc>
                <a:spcPct val="86000"/>
              </a:lnSpc>
            </a:pPr>
            <a:r>
              <a:rPr lang="en-US" sz="8000" b="0" dirty="0">
                <a:solidFill>
                  <a:srgbClr val="FFFFFF"/>
                </a:solidFill>
                <a:latin typeface="Abadi MT Condensed Extra Bold" pitchFamily="-112" charset="0"/>
                <a:ea typeface="+mn-ea"/>
                <a:sym typeface="Abadi MT Condensed Extra Bold" pitchFamily="-112" charset="0"/>
              </a:rPr>
              <a:t>2</a:t>
            </a:r>
          </a:p>
        </p:txBody>
      </p:sp>
      <p:pic>
        <p:nvPicPr>
          <p:cNvPr id="8" name="Picture 7" descr="KACARE ICON 40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8809" cy="112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SES-Logo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8000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8000"/>
              </a:solidFill>
              <a:latin typeface="Arial" charset="0"/>
              <a:ea typeface="+mn-ea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209025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0076311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0" name="Picture 14" descr="S:\Operations\DTP\Template\PPT\KACARE template\Section-A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526904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/>
          <a:stretch/>
        </p:blipFill>
        <p:spPr bwMode="auto">
          <a:xfrm>
            <a:off x="4875085" y="2069753"/>
            <a:ext cx="4912187" cy="82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S:\Operations\DTP\Template\PPT\KACARE template\SectionB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526904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ction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5793128" y="2825535"/>
            <a:ext cx="3637960" cy="6500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tabLst/>
              <a:defRPr lang="en-US" sz="4800" kern="1200" baseline="0" dirty="0" smtClean="0">
                <a:solidFill>
                  <a:schemeClr val="accent5"/>
                </a:solidFill>
                <a:latin typeface="Abadi MT Condensed Extra Bold"/>
                <a:ea typeface="+mj-ea"/>
                <a:cs typeface="Arial" charset="0"/>
              </a:defRPr>
            </a:lvl1pPr>
          </a:lstStyle>
          <a:p>
            <a:pPr marL="0" lvl="0" indent="0">
              <a:lnSpc>
                <a:spcPct val="88000"/>
              </a:lnSpc>
              <a:spcBef>
                <a:spcPct val="0"/>
              </a:spcBef>
              <a:buFontTx/>
              <a:buNone/>
              <a:tabLst>
                <a:tab pos="342900" algn="l"/>
              </a:tabLst>
            </a:pPr>
            <a:r>
              <a:rPr lang="en-US" dirty="0" smtClean="0"/>
              <a:t>Wind Energy</a:t>
            </a:r>
          </a:p>
        </p:txBody>
      </p:sp>
      <p:pic>
        <p:nvPicPr>
          <p:cNvPr id="7" name="Picture 6" descr="KACARE ICON 40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8809" cy="112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SES-Logo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2" y="141290"/>
            <a:ext cx="148532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8000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8000"/>
              </a:solidFill>
              <a:latin typeface="Arial" charset="0"/>
              <a:ea typeface="+mn-e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23A3E6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2378519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3695768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 descr="S:\Operations\DTP\Template\PPT\KACARE template\Image04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9" y="0"/>
            <a:ext cx="9914189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cID"/>
          <p:cNvSpPr txBox="1"/>
          <p:nvPr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sp>
        <p:nvSpPr>
          <p:cNvPr id="4" name="DocID"/>
          <p:cNvSpPr txBox="1"/>
          <p:nvPr userDrawn="1"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pic>
        <p:nvPicPr>
          <p:cNvPr id="6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ses 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1" y="141289"/>
            <a:ext cx="148565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000000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000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334971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3258536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S:\Operations\DTP\Template\PPT\KACARE template\Image05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9" y="0"/>
            <a:ext cx="9914189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ses 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1" y="141289"/>
            <a:ext cx="148565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FFFFFF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154371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-02-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5776588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4" name="Picture 2" descr="S:\Operations\DTP\Template\PPT\KACARE template\Image02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9" y="0"/>
            <a:ext cx="9914189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ses 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1" y="141289"/>
            <a:ext cx="148565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FFFFFF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1423133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Image 0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68113035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ocID"/>
          <p:cNvSpPr txBox="1"/>
          <p:nvPr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sp>
        <p:nvSpPr>
          <p:cNvPr id="4" name="DocID"/>
          <p:cNvSpPr txBox="1"/>
          <p:nvPr userDrawn="1"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pic>
        <p:nvPicPr>
          <p:cNvPr id="12290" name="Picture 2" descr="S:\Operations\DTP\Template\PPT\KACARE template\Image06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9" y="0"/>
            <a:ext cx="9914189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ses 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1" y="141289"/>
            <a:ext cx="148565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FFFFFF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182814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Image 0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5733710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ocID"/>
          <p:cNvSpPr txBox="1"/>
          <p:nvPr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sp>
        <p:nvSpPr>
          <p:cNvPr id="4" name="DocID"/>
          <p:cNvSpPr txBox="1"/>
          <p:nvPr userDrawn="1"/>
        </p:nvSpPr>
        <p:spPr>
          <a:xfrm>
            <a:off x="1307455" y="6547859"/>
            <a:ext cx="67" cy="92654"/>
          </a:xfrm>
          <a:prstGeom prst="rect">
            <a:avLst/>
          </a:prstGeom>
          <a:noFill/>
        </p:spPr>
        <p:txBody>
          <a:bodyPr vert="horz" wrap="none" lIns="0" tIns="0" rIns="0" bIns="0" rtlCol="0" anchor="b">
            <a:spAutoFit/>
          </a:bodyPr>
          <a:lstStyle/>
          <a:p>
            <a:pPr latinLnBrk="0">
              <a:lnSpc>
                <a:spcPct val="86000"/>
              </a:lnSpc>
            </a:pPr>
            <a:endParaRPr lang="de-DE" sz="700" b="0">
              <a:solidFill>
                <a:srgbClr val="5B5B5B"/>
              </a:solidFill>
              <a:latin typeface="Arial" charset="0"/>
              <a:ea typeface="+mn-ea"/>
            </a:endParaRPr>
          </a:p>
        </p:txBody>
      </p:sp>
      <p:pic>
        <p:nvPicPr>
          <p:cNvPr id="25603" name="Picture 3" descr="S:\Operations\DTP\Template\PPT\KACARE template\Image08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9" y="0"/>
            <a:ext cx="9914189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ses 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1" y="141289"/>
            <a:ext cx="148565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FFFFFF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FFFFFF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387283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Image 04 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1479536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S:\Operations\DTP\Template\PPT\KACARE template\Image03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9" y="9525"/>
            <a:ext cx="9914189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ses 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1" y="141289"/>
            <a:ext cx="148565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23A3E6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23A3E6"/>
              </a:solidFill>
              <a:latin typeface="Arial" charset="0"/>
              <a:ea typeface="+mn-ea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FF8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407137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Image 0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9703344"/>
              </p:ext>
            </p:extLst>
          </p:nvPr>
        </p:nvGraphicFramePr>
        <p:xfrm>
          <a:off x="1639" y="1589"/>
          <a:ext cx="163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9" y="1589"/>
                        <a:ext cx="163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0" name="Picture 2" descr="S:\Operations\DTP\Template\PPT\KACARE template\Image07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9914189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acare symbo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8" y="141289"/>
            <a:ext cx="809128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ses 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61" y="141289"/>
            <a:ext cx="148565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0B79BE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0B79BE"/>
              </a:solidFill>
              <a:latin typeface="Arial" charset="0"/>
              <a:ea typeface="+mn-ea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980865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0B79BE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261205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86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gray">
          <a:xfrm>
            <a:off x="8805516" y="6477001"/>
            <a:ext cx="61902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7A6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 eaLnBrk="0" latinLnBrk="0" hangingPunct="0"/>
            <a:fld id="{2306E996-13B1-4F09-8F6B-3AC86B81501F}" type="slidenum">
              <a:rPr lang="en-GB" sz="1100" b="0" smtClean="0">
                <a:solidFill>
                  <a:srgbClr val="4D4D4D"/>
                </a:solidFill>
                <a:latin typeface="Arial" charset="0"/>
                <a:ea typeface="+mn-ea"/>
                <a:cs typeface="Arial" charset="0"/>
              </a:rPr>
              <a:pPr algn="r" eaLnBrk="0" latinLnBrk="0" hangingPunct="0"/>
              <a:t>‹#›</a:t>
            </a:fld>
            <a:endParaRPr lang="en-GB" sz="1100" b="0" dirty="0">
              <a:solidFill>
                <a:srgbClr val="4D4D4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8361" y="1406525"/>
            <a:ext cx="4012184" cy="3365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2"/>
                </a:solidFill>
              </a:defRPr>
            </a:lvl3pPr>
            <a:lvl4pPr>
              <a:defRPr sz="1000">
                <a:solidFill>
                  <a:schemeClr val="accent2"/>
                </a:solidFill>
              </a:defRPr>
            </a:lvl4pPr>
            <a:lvl5pPr>
              <a:defRPr sz="1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Heading 12 </a:t>
            </a:r>
            <a:r>
              <a:rPr lang="en-US" dirty="0" err="1" smtClean="0"/>
              <a:t>pt</a:t>
            </a:r>
            <a:endParaRPr lang="en-US" dirty="0" smtClean="0"/>
          </a:p>
          <a:p>
            <a:pPr lvl="1"/>
            <a:r>
              <a:rPr lang="en-US" dirty="0" smtClean="0"/>
              <a:t>Subheading 12 </a:t>
            </a:r>
            <a:r>
              <a:rPr lang="en-US" dirty="0" err="1" smtClean="0"/>
              <a:t>pt</a:t>
            </a:r>
            <a:endParaRPr lang="en-US" dirty="0" smtClean="0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5417267" y="1406525"/>
            <a:ext cx="4012184" cy="3365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2"/>
                </a:solidFill>
              </a:defRPr>
            </a:lvl3pPr>
            <a:lvl4pPr>
              <a:defRPr sz="1000">
                <a:solidFill>
                  <a:schemeClr val="accent2"/>
                </a:solidFill>
              </a:defRPr>
            </a:lvl4pPr>
            <a:lvl5pPr>
              <a:defRPr sz="1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Heading 12 </a:t>
            </a:r>
            <a:r>
              <a:rPr lang="en-US" dirty="0" err="1" smtClean="0"/>
              <a:t>pt</a:t>
            </a:r>
            <a:endParaRPr lang="en-US" dirty="0" smtClean="0"/>
          </a:p>
          <a:p>
            <a:pPr lvl="1"/>
            <a:r>
              <a:rPr lang="en-US" dirty="0" smtClean="0"/>
              <a:t>Subheading 12 </a:t>
            </a:r>
            <a:r>
              <a:rPr lang="en-US" dirty="0" err="1" smtClean="0"/>
              <a:t>pt</a:t>
            </a:r>
            <a:endParaRPr lang="en-US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6724" y="1930401"/>
            <a:ext cx="4013821" cy="41005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5415629" y="1930401"/>
            <a:ext cx="4013821" cy="41005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0173" y="6567388"/>
            <a:ext cx="945870" cy="10772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latinLnBrk="0"/>
            <a:r>
              <a:rPr lang="en-US" sz="700" b="0" dirty="0" smtClean="0">
                <a:solidFill>
                  <a:srgbClr val="23A3E6"/>
                </a:solidFill>
                <a:latin typeface="Arial" charset="0"/>
                <a:ea typeface="+mn-ea"/>
              </a:rPr>
              <a:t>© Copyright K.A.CARE</a:t>
            </a:r>
            <a:endParaRPr lang="en-US" sz="700" b="0" dirty="0">
              <a:solidFill>
                <a:srgbClr val="23A3E6"/>
              </a:solidFill>
              <a:latin typeface="Arial" charset="0"/>
              <a:ea typeface="+mn-ea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745046" y="6521222"/>
            <a:ext cx="1450224" cy="153888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/>
          <a:p>
            <a:pPr algn="r" latinLnBrk="0"/>
            <a:r>
              <a:rPr lang="en-GB" sz="1000" b="0" dirty="0" smtClean="0">
                <a:solidFill>
                  <a:srgbClr val="FF8000"/>
                </a:solidFill>
                <a:ea typeface="+mn-ea"/>
                <a:cs typeface="Arial" pitchFamily="34" charset="0"/>
              </a:rPr>
              <a:t>www.kacare.gov.sa/sses</a:t>
            </a:r>
          </a:p>
        </p:txBody>
      </p:sp>
    </p:spTree>
    <p:extLst>
      <p:ext uri="{BB962C8B-B14F-4D97-AF65-F5344CB8AC3E}">
        <p14:creationId xmlns:p14="http://schemas.microsoft.com/office/powerpoint/2010/main" val="355863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tags" Target="../tags/tag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tags" Target="../tags/tag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ags" Target="../tags/tag2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360363"/>
            <a:ext cx="87995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1813" y="1711325"/>
            <a:ext cx="8799512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ko-KR" smtClean="0"/>
              <a:t>Normal Text</a:t>
            </a:r>
          </a:p>
          <a:p>
            <a:pPr lvl="0"/>
            <a:endParaRPr lang="en-US" altLang="ko-KR" smtClean="0"/>
          </a:p>
          <a:p>
            <a:pPr lvl="1"/>
            <a:r>
              <a:rPr lang="en-US" altLang="ko-KR" smtClean="0"/>
              <a:t>First level</a:t>
            </a:r>
          </a:p>
          <a:p>
            <a:pPr lvl="2"/>
            <a:r>
              <a:rPr lang="en-US" altLang="ko-KR" smtClean="0"/>
              <a:t>Second level</a:t>
            </a:r>
          </a:p>
          <a:p>
            <a:pPr lvl="3"/>
            <a:r>
              <a:rPr lang="en-US" altLang="ko-KR" smtClean="0"/>
              <a:t>Third level</a:t>
            </a:r>
          </a:p>
          <a:p>
            <a:pPr lvl="4"/>
            <a:r>
              <a:rPr lang="en-US" altLang="ko-KR" smtClean="0"/>
              <a:t>Fourth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531813" y="904875"/>
            <a:ext cx="9175750" cy="0"/>
          </a:xfrm>
          <a:prstGeom prst="line">
            <a:avLst/>
          </a:prstGeom>
          <a:noFill/>
          <a:ln w="19050">
            <a:solidFill>
              <a:srgbClr val="1039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lang="ko-KR" altLang="en-US">
              <a:latin typeface="Arial" charset="0"/>
            </a:endParaRPr>
          </a:p>
        </p:txBody>
      </p:sp>
      <p:grpSp>
        <p:nvGrpSpPr>
          <p:cNvPr id="4101" name="Group 14"/>
          <p:cNvGrpSpPr>
            <a:grpSpLocks/>
          </p:cNvGrpSpPr>
          <p:nvPr/>
        </p:nvGrpSpPr>
        <p:grpSpPr bwMode="auto">
          <a:xfrm>
            <a:off x="9577388" y="134938"/>
            <a:ext cx="328612" cy="1109662"/>
            <a:chOff x="6033" y="5"/>
            <a:chExt cx="207" cy="699"/>
          </a:xfrm>
        </p:grpSpPr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6033" y="5"/>
              <a:ext cx="207" cy="699"/>
            </a:xfrm>
            <a:custGeom>
              <a:avLst/>
              <a:gdLst/>
              <a:ahLst/>
              <a:cxnLst>
                <a:cxn ang="0">
                  <a:pos x="661" y="0"/>
                </a:cxn>
                <a:cxn ang="0">
                  <a:pos x="0" y="2032"/>
                </a:cxn>
                <a:cxn ang="0">
                  <a:pos x="661" y="2245"/>
                </a:cxn>
              </a:cxnLst>
              <a:rect l="0" t="0" r="r" b="b"/>
              <a:pathLst>
                <a:path w="661" h="2245">
                  <a:moveTo>
                    <a:pt x="661" y="0"/>
                  </a:moveTo>
                  <a:lnTo>
                    <a:pt x="0" y="2032"/>
                  </a:lnTo>
                  <a:lnTo>
                    <a:pt x="661" y="2245"/>
                  </a:lnTo>
                </a:path>
              </a:pathLst>
            </a:custGeom>
            <a:solidFill>
              <a:srgbClr val="0083CD"/>
            </a:solidFill>
            <a:ln w="28575" cmpd="sng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latinLnBrk="0" hangingPunct="0">
                <a:defRPr/>
              </a:pPr>
              <a:endParaRPr lang="ko-KR" altLang="en-US">
                <a:latin typeface="Arial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6048" y="43"/>
              <a:ext cx="192" cy="651"/>
            </a:xfrm>
            <a:custGeom>
              <a:avLst/>
              <a:gdLst/>
              <a:ahLst/>
              <a:cxnLst>
                <a:cxn ang="0">
                  <a:pos x="661" y="0"/>
                </a:cxn>
                <a:cxn ang="0">
                  <a:pos x="0" y="2032"/>
                </a:cxn>
                <a:cxn ang="0">
                  <a:pos x="661" y="2245"/>
                </a:cxn>
              </a:cxnLst>
              <a:rect l="0" t="0" r="r" b="b"/>
              <a:pathLst>
                <a:path w="661" h="2245">
                  <a:moveTo>
                    <a:pt x="661" y="0"/>
                  </a:moveTo>
                  <a:lnTo>
                    <a:pt x="0" y="2032"/>
                  </a:lnTo>
                  <a:lnTo>
                    <a:pt x="661" y="2245"/>
                  </a:lnTo>
                </a:path>
              </a:pathLst>
            </a:custGeom>
            <a:solidFill>
              <a:srgbClr val="0083CD"/>
            </a:solidFill>
            <a:ln w="28575" cmpd="sng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latinLnBrk="0" hangingPunct="0">
                <a:defRPr/>
              </a:pPr>
              <a:endParaRPr lang="ko-KR" altLang="en-US">
                <a:latin typeface="Arial" charset="0"/>
              </a:endParaRPr>
            </a:p>
          </p:txBody>
        </p:sp>
      </p:grpSp>
      <p:pic>
        <p:nvPicPr>
          <p:cNvPr id="4102" name="Picture 38" descr="doosan heavy U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057900"/>
            <a:ext cx="864076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21" r:id="rId12"/>
    <p:sldLayoutId id="2147484106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000000"/>
          </a:solidFill>
          <a:latin typeface="Arial" charset="0"/>
          <a:ea typeface="윤고딕130" pitchFamily="18" charset="-127"/>
        </a:defRPr>
      </a:lvl9pPr>
    </p:titleStyle>
    <p:bodyStyle>
      <a:lvl1pPr marL="342900" indent="-342900" algn="l" defTabSz="936625" rtl="0" eaLnBrk="0" fontAlgn="base" hangingPunct="0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104775" indent="-103188" algn="l" defTabSz="936625" rtl="0" eaLnBrk="0" fontAlgn="base" hangingPunct="0"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</a:defRPr>
      </a:lvl2pPr>
      <a:lvl3pPr marL="209550" indent="-103188" algn="l" defTabSz="936625" rtl="0" eaLnBrk="0" fontAlgn="base" hangingPunct="0"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3pPr>
      <a:lvl4pPr marL="314325" indent="-103188" algn="l" defTabSz="936625" rtl="0" eaLnBrk="0" fontAlgn="base" hangingPunct="0">
        <a:spcBef>
          <a:spcPct val="0"/>
        </a:spcBef>
        <a:spcAft>
          <a:spcPct val="0"/>
        </a:spcAft>
        <a:buChar char="·"/>
        <a:defRPr sz="1200">
          <a:solidFill>
            <a:schemeClr val="tx1"/>
          </a:solidFill>
          <a:latin typeface="+mn-lt"/>
          <a:ea typeface="+mn-ea"/>
        </a:defRPr>
      </a:lvl4pPr>
      <a:lvl5pPr marL="420688" indent="-98425" algn="l" defTabSz="936625" rtl="0" eaLnBrk="0" fontAlgn="base" hangingPunct="0">
        <a:spcBef>
          <a:spcPct val="0"/>
        </a:spcBef>
        <a:spcAft>
          <a:spcPct val="0"/>
        </a:spcAft>
        <a:buChar char="›"/>
        <a:defRPr sz="1200">
          <a:solidFill>
            <a:schemeClr val="tx1"/>
          </a:solidFill>
          <a:latin typeface="+mn-lt"/>
          <a:ea typeface="+mn-ea"/>
        </a:defRPr>
      </a:lvl5pPr>
      <a:lvl6pPr marL="877888" indent="-98425" algn="l" defTabSz="936625" rtl="0" eaLnBrk="0" fontAlgn="base" hangingPunct="0">
        <a:spcBef>
          <a:spcPct val="0"/>
        </a:spcBef>
        <a:spcAft>
          <a:spcPct val="0"/>
        </a:spcAft>
        <a:buChar char="›"/>
        <a:defRPr sz="1200">
          <a:solidFill>
            <a:schemeClr val="tx1"/>
          </a:solidFill>
          <a:latin typeface="+mn-lt"/>
          <a:ea typeface="+mn-ea"/>
        </a:defRPr>
      </a:lvl6pPr>
      <a:lvl7pPr marL="1335088" indent="-98425" algn="l" defTabSz="936625" rtl="0" eaLnBrk="0" fontAlgn="base" hangingPunct="0">
        <a:spcBef>
          <a:spcPct val="0"/>
        </a:spcBef>
        <a:spcAft>
          <a:spcPct val="0"/>
        </a:spcAft>
        <a:buChar char="›"/>
        <a:defRPr sz="1200">
          <a:solidFill>
            <a:schemeClr val="tx1"/>
          </a:solidFill>
          <a:latin typeface="+mn-lt"/>
          <a:ea typeface="+mn-ea"/>
        </a:defRPr>
      </a:lvl7pPr>
      <a:lvl8pPr marL="1792288" indent="-98425" algn="l" defTabSz="936625" rtl="0" eaLnBrk="0" fontAlgn="base" hangingPunct="0">
        <a:spcBef>
          <a:spcPct val="0"/>
        </a:spcBef>
        <a:spcAft>
          <a:spcPct val="0"/>
        </a:spcAft>
        <a:buChar char="›"/>
        <a:defRPr sz="1200">
          <a:solidFill>
            <a:schemeClr val="tx1"/>
          </a:solidFill>
          <a:latin typeface="+mn-lt"/>
          <a:ea typeface="+mn-ea"/>
        </a:defRPr>
      </a:lvl8pPr>
      <a:lvl9pPr marL="2249488" indent="-98425" algn="l" defTabSz="936625" rtl="0" eaLnBrk="0" fontAlgn="base" hangingPunct="0">
        <a:spcBef>
          <a:spcPct val="0"/>
        </a:spcBef>
        <a:spcAft>
          <a:spcPct val="0"/>
        </a:spcAft>
        <a:buChar char="›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214-50FB-4513-8EB9-E3CE8ED49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osan heavy 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262688"/>
            <a:ext cx="99060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6259" name="Rectangle 3"/>
          <p:cNvSpPr>
            <a:spLocks noChangeArrowheads="1"/>
          </p:cNvSpPr>
          <p:nvPr/>
        </p:nvSpPr>
        <p:spPr bwMode="auto">
          <a:xfrm>
            <a:off x="0" y="0"/>
            <a:ext cx="9906000" cy="777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lang="ko-KR" altLang="en-US">
              <a:latin typeface="Arial" charset="0"/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9577388" y="7938"/>
            <a:ext cx="328612" cy="1109662"/>
            <a:chOff x="6033" y="5"/>
            <a:chExt cx="207" cy="699"/>
          </a:xfrm>
        </p:grpSpPr>
        <p:sp>
          <p:nvSpPr>
            <p:cNvPr id="736261" name="Freeform 5"/>
            <p:cNvSpPr>
              <a:spLocks/>
            </p:cNvSpPr>
            <p:nvPr userDrawn="1"/>
          </p:nvSpPr>
          <p:spPr bwMode="auto">
            <a:xfrm>
              <a:off x="6033" y="5"/>
              <a:ext cx="207" cy="699"/>
            </a:xfrm>
            <a:custGeom>
              <a:avLst/>
              <a:gdLst/>
              <a:ahLst/>
              <a:cxnLst>
                <a:cxn ang="0">
                  <a:pos x="661" y="0"/>
                </a:cxn>
                <a:cxn ang="0">
                  <a:pos x="0" y="2032"/>
                </a:cxn>
                <a:cxn ang="0">
                  <a:pos x="661" y="2245"/>
                </a:cxn>
              </a:cxnLst>
              <a:rect l="0" t="0" r="r" b="b"/>
              <a:pathLst>
                <a:path w="661" h="2245">
                  <a:moveTo>
                    <a:pt x="661" y="0"/>
                  </a:moveTo>
                  <a:lnTo>
                    <a:pt x="0" y="2032"/>
                  </a:lnTo>
                  <a:lnTo>
                    <a:pt x="661" y="2245"/>
                  </a:lnTo>
                </a:path>
              </a:pathLst>
            </a:custGeom>
            <a:solidFill>
              <a:schemeClr val="bg1"/>
            </a:solidFill>
            <a:ln w="28575" cmpd="sng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latinLnBrk="0" hangingPunct="0">
                <a:defRPr/>
              </a:pPr>
              <a:endParaRPr lang="ko-KR" altLang="en-US">
                <a:latin typeface="Arial" charset="0"/>
              </a:endParaRPr>
            </a:p>
          </p:txBody>
        </p:sp>
        <p:sp>
          <p:nvSpPr>
            <p:cNvPr id="736262" name="Freeform 6"/>
            <p:cNvSpPr>
              <a:spLocks/>
            </p:cNvSpPr>
            <p:nvPr userDrawn="1"/>
          </p:nvSpPr>
          <p:spPr bwMode="auto">
            <a:xfrm>
              <a:off x="6048" y="43"/>
              <a:ext cx="192" cy="651"/>
            </a:xfrm>
            <a:custGeom>
              <a:avLst/>
              <a:gdLst/>
              <a:ahLst/>
              <a:cxnLst>
                <a:cxn ang="0">
                  <a:pos x="661" y="0"/>
                </a:cxn>
                <a:cxn ang="0">
                  <a:pos x="0" y="2032"/>
                </a:cxn>
                <a:cxn ang="0">
                  <a:pos x="661" y="2245"/>
                </a:cxn>
              </a:cxnLst>
              <a:rect l="0" t="0" r="r" b="b"/>
              <a:pathLst>
                <a:path w="661" h="2245">
                  <a:moveTo>
                    <a:pt x="661" y="0"/>
                  </a:moveTo>
                  <a:lnTo>
                    <a:pt x="0" y="2032"/>
                  </a:lnTo>
                  <a:lnTo>
                    <a:pt x="661" y="2245"/>
                  </a:lnTo>
                </a:path>
              </a:pathLst>
            </a:custGeom>
            <a:solidFill>
              <a:schemeClr val="hlink"/>
            </a:solidFill>
            <a:ln w="28575" cmpd="sng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latinLnBrk="0" hangingPunct="0">
                <a:defRPr/>
              </a:pPr>
              <a:endParaRPr lang="ko-KR" altLang="en-US">
                <a:latin typeface="Arial" charset="0"/>
              </a:endParaRPr>
            </a:p>
          </p:txBody>
        </p:sp>
      </p:grpSp>
      <p:sp>
        <p:nvSpPr>
          <p:cNvPr id="512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1874838"/>
            <a:ext cx="8558212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362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5988" y="6411913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latinLnBrk="0" hangingPunct="0">
              <a:defRPr sz="900" b="0"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8D6EEF7-C440-45F5-9E4D-DB496C1597E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36265" name="Text Box 9"/>
          <p:cNvSpPr txBox="1">
            <a:spLocks noChangeArrowheads="1"/>
          </p:cNvSpPr>
          <p:nvPr/>
        </p:nvSpPr>
        <p:spPr bwMode="auto">
          <a:xfrm>
            <a:off x="5341938" y="6424613"/>
            <a:ext cx="1873250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latinLnBrk="0">
              <a:spcBef>
                <a:spcPct val="50000"/>
              </a:spcBef>
              <a:defRPr/>
            </a:pPr>
            <a:r>
              <a:rPr kumimoji="1" lang="en-US" altLang="ko-KR" sz="1000" b="0" i="1" dirty="0">
                <a:latin typeface="Arial" charset="0"/>
                <a:ea typeface="돋움" pitchFamily="50" charset="-127"/>
              </a:rPr>
              <a:t>DOOSAN Proprietary</a:t>
            </a:r>
          </a:p>
        </p:txBody>
      </p:sp>
      <p:sp>
        <p:nvSpPr>
          <p:cNvPr id="51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265113"/>
            <a:ext cx="9121775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1900" b="1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180975" indent="-18097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  <a:ea typeface="+mn-ea"/>
          <a:cs typeface="+mn-cs"/>
        </a:defRPr>
      </a:lvl1pPr>
      <a:lvl2pPr marL="365125" indent="-1825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  <a:ea typeface="+mn-ea"/>
        </a:defRPr>
      </a:lvl2pPr>
      <a:lvl3pPr marL="552450" indent="-18573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  <a:ea typeface="+mn-ea"/>
        </a:defRPr>
      </a:lvl3pPr>
      <a:lvl4pPr marL="757238" indent="-2032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  <a:ea typeface="+mn-ea"/>
        </a:defRPr>
      </a:lvl4pPr>
      <a:lvl5pPr marL="981075" indent="-22225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5pPr>
      <a:lvl6pPr marL="1438275" indent="-22225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1895475" indent="-22225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2352675" indent="-22225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2809875" indent="-222250" algn="l" rtl="0" fontAlgn="base" latinLnBrk="1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"/>
          <p:cNvSpPr>
            <a:spLocks noGrp="1" noChangeArrowheads="1"/>
          </p:cNvSpPr>
          <p:nvPr>
            <p:ph type="title"/>
            <p:custDataLst>
              <p:tags r:id="rId36"/>
            </p:custDataLst>
          </p:nvPr>
        </p:nvSpPr>
        <p:spPr bwMode="gray">
          <a:xfrm>
            <a:off x="1494779" y="382589"/>
            <a:ext cx="7936309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FontTx/>
              <a:buNone/>
              <a:tabLst>
                <a:tab pos="342900" algn="l"/>
              </a:tabLst>
            </a:pPr>
            <a:r>
              <a:rPr lang="en-US" smtClean="0"/>
              <a:t>Title</a:t>
            </a:r>
            <a:endParaRPr lang="en-US" dirty="0" smtClean="0"/>
          </a:p>
        </p:txBody>
      </p:sp>
      <p:sp>
        <p:nvSpPr>
          <p:cNvPr id="1027" name="BodyText"/>
          <p:cNvSpPr>
            <a:spLocks noGrp="1" noChangeArrowheads="1"/>
          </p:cNvSpPr>
          <p:nvPr>
            <p:ph type="body" idx="1"/>
            <p:custDataLst>
              <p:tags r:id="rId37"/>
            </p:custDataLst>
          </p:nvPr>
        </p:nvSpPr>
        <p:spPr bwMode="gray">
          <a:xfrm>
            <a:off x="1491878" y="1406525"/>
            <a:ext cx="793921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45" name="Copyright" hidden="1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492926" y="6534150"/>
            <a:ext cx="2988667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latinLnBrk="0">
              <a:spcBef>
                <a:spcPct val="50000"/>
              </a:spcBef>
            </a:pPr>
            <a:r>
              <a:rPr lang="en-US" sz="700" b="0" smtClean="0">
                <a:solidFill>
                  <a:srgbClr val="7C848A"/>
                </a:solidFill>
                <a:latin typeface="Arial" charset="0"/>
                <a:ea typeface="+mn-ea"/>
                <a:cs typeface="Arial" charset="0"/>
                <a:sym typeface="Arial"/>
              </a:rPr>
              <a:t>© OLI Scenario 386</a:t>
            </a:r>
            <a:endParaRPr lang="en-US" sz="700" b="0" dirty="0">
              <a:solidFill>
                <a:srgbClr val="7C848A"/>
              </a:solidFill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1052" name="Date" hidden="1"/>
          <p:cNvSpPr>
            <a:spLocks noGrp="1" noChangeArrowheads="1"/>
          </p:cNvSpPr>
          <p:nvPr>
            <p:ph type="dt" sz="half" idx="2"/>
            <p:custDataLst>
              <p:tags r:id="rId39"/>
            </p:custDataLst>
          </p:nvPr>
        </p:nvSpPr>
        <p:spPr bwMode="gray">
          <a:xfrm>
            <a:off x="4397026" y="6532791"/>
            <a:ext cx="1113586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50000"/>
              </a:spcBef>
              <a:defRPr sz="700">
                <a:solidFill>
                  <a:srgbClr val="7C848A"/>
                </a:solidFill>
                <a:cs typeface="+mn-cs"/>
                <a:sym typeface="Arial"/>
              </a:defRPr>
            </a:lvl1pPr>
          </a:lstStyle>
          <a:p>
            <a:pPr algn="ctr" latinLnBrk="0"/>
            <a:fld id="{78DCCF3D-6F53-4BF5-8CEB-A9CBE917FDF8}" type="datetime4">
              <a:rPr lang="en-US" b="0" smtClean="0">
                <a:latin typeface="Arial" charset="0"/>
                <a:ea typeface="+mn-ea"/>
              </a:rPr>
              <a:pPr algn="ctr" latinLnBrk="0"/>
              <a:t>August 7, 2014</a:t>
            </a:fld>
            <a:endParaRPr lang="en-US" b="0">
              <a:latin typeface="Arial" charset="0"/>
              <a:ea typeface="+mn-ea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4" y="114300"/>
            <a:ext cx="87767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66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lang="en-GB" sz="3200" kern="1200" baseline="0" dirty="0" smtClean="0">
          <a:solidFill>
            <a:schemeClr val="accent1"/>
          </a:solidFill>
          <a:latin typeface="Abadi MT Condensed Extra Bold"/>
          <a:ea typeface="+mj-ea"/>
          <a:cs typeface="Arial" charset="0"/>
          <a:sym typeface="Arial"/>
        </a:defRPr>
      </a:lvl1pPr>
      <a:lvl2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>
          <a:solidFill>
            <a:srgbClr val="002C77"/>
          </a:solidFill>
          <a:latin typeface="Arial" charset="0"/>
          <a:cs typeface="Arial" charset="0"/>
        </a:defRPr>
      </a:lvl9pPr>
    </p:titleStyle>
    <p:bodyStyle>
      <a:lvl1pPr marL="174625" indent="-174625" algn="l" rtl="0" eaLnBrk="1" fontAlgn="base" hangingPunct="1">
        <a:spcBef>
          <a:spcPct val="6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marL="342900" indent="-1666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  <a:sym typeface="Arial"/>
        </a:defRPr>
      </a:lvl2pPr>
      <a:lvl3pPr marL="515938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  <a:sym typeface="Arial"/>
        </a:defRPr>
      </a:lvl3pPr>
      <a:lvl4pPr marL="684213" indent="-1666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  <a:sym typeface="Arial"/>
        </a:defRPr>
      </a:lvl4pPr>
      <a:lvl5pPr marL="858838" indent="-1730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  <a:sym typeface="Arial"/>
        </a:defRPr>
      </a:lvl5pPr>
      <a:lvl6pPr marL="1316038" indent="-1730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1773238" indent="-1730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2230438" indent="-1730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2687638" indent="-1730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9307" y="2568933"/>
            <a:ext cx="4558353" cy="186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0" rIns="18000" bIns="0"/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cs typeface="Arial" pitchFamily="34" charset="0"/>
                <a:sym typeface="Symbol" pitchFamily="18" charset="2"/>
              </a:rPr>
              <a:t>Experience of localization</a:t>
            </a:r>
          </a:p>
          <a:p>
            <a:pPr algn="ctr"/>
            <a:r>
              <a:rPr lang="en-US" altLang="ko-KR" sz="2800" dirty="0" smtClean="0">
                <a:solidFill>
                  <a:schemeClr val="bg1"/>
                </a:solidFill>
                <a:cs typeface="Arial" pitchFamily="34" charset="0"/>
                <a:sym typeface="Symbol" pitchFamily="18" charset="2"/>
              </a:rPr>
              <a:t>in </a:t>
            </a:r>
          </a:p>
          <a:p>
            <a:pPr algn="ctr"/>
            <a:r>
              <a:rPr lang="en-US" altLang="ko-KR" sz="2800" dirty="0" smtClean="0">
                <a:solidFill>
                  <a:schemeClr val="bg1"/>
                </a:solidFill>
                <a:cs typeface="Arial" pitchFamily="34" charset="0"/>
                <a:sym typeface="Symbol" pitchFamily="18" charset="2"/>
              </a:rPr>
              <a:t>Major Equipment</a:t>
            </a:r>
            <a:endParaRPr kumimoji="1" lang="en-US" altLang="ko-KR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68375" y="5461000"/>
            <a:ext cx="28352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en-US" altLang="ko-KR" sz="1400" b="1" dirty="0" smtClean="0">
                <a:solidFill>
                  <a:srgbClr val="0083CD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2014. 07. </a:t>
            </a:r>
          </a:p>
        </p:txBody>
      </p:sp>
    </p:spTree>
  </p:cSld>
  <p:clrMapOvr>
    <a:masterClrMapping/>
  </p:clrMapOvr>
  <p:transition advTm="3868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7315" y="495547"/>
            <a:ext cx="890541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Doosan’s Technology Transfer Experience to China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3" y="1323826"/>
            <a:ext cx="9187082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8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3876" y="1785946"/>
            <a:ext cx="772442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Review of the industrial development and localization policy</a:t>
            </a: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Field survey of local manufacturers</a:t>
            </a: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Establishment of the roadmap and strategy for equipment localization</a:t>
            </a: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Recommendation of the future prospective manufacturing items 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    for each surveyed local company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  <a:p>
            <a:pPr marL="2857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Preliminary feasibility study for the future manufacturing item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Study on equipment  localization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4" descr="2 cop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906000" cy="6858000"/>
          </a:xfrm>
        </p:spPr>
      </p:pic>
      <p:sp>
        <p:nvSpPr>
          <p:cNvPr id="653318" name="Rectangle 6"/>
          <p:cNvSpPr>
            <a:spLocks noChangeArrowheads="1"/>
          </p:cNvSpPr>
          <p:nvPr/>
        </p:nvSpPr>
        <p:spPr bwMode="auto">
          <a:xfrm rot="1380000">
            <a:off x="2254250" y="3305175"/>
            <a:ext cx="1963738" cy="170815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latinLnBrk="0" hangingPunct="0"/>
            <a:endParaRPr lang="ko-KR" altLang="en-US"/>
          </a:p>
        </p:txBody>
      </p:sp>
      <p:sp>
        <p:nvSpPr>
          <p:cNvPr id="653319" name="Rectangle 7"/>
          <p:cNvSpPr>
            <a:spLocks noChangeArrowheads="1"/>
          </p:cNvSpPr>
          <p:nvPr/>
        </p:nvSpPr>
        <p:spPr bwMode="auto">
          <a:xfrm rot="-300000">
            <a:off x="3860800" y="3573463"/>
            <a:ext cx="1963738" cy="1708150"/>
          </a:xfrm>
          <a:prstGeom prst="rect">
            <a:avLst/>
          </a:prstGeom>
          <a:solidFill>
            <a:srgbClr val="0000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latinLnBrk="0" hangingPunct="0"/>
            <a:endParaRPr lang="ko-KR" altLang="en-US"/>
          </a:p>
        </p:txBody>
      </p:sp>
      <p:sp>
        <p:nvSpPr>
          <p:cNvPr id="653320" name="Rectangle 8"/>
          <p:cNvSpPr>
            <a:spLocks noChangeArrowheads="1"/>
          </p:cNvSpPr>
          <p:nvPr/>
        </p:nvSpPr>
        <p:spPr bwMode="auto">
          <a:xfrm rot="420000">
            <a:off x="5734050" y="3449638"/>
            <a:ext cx="1963738" cy="1708150"/>
          </a:xfrm>
          <a:prstGeom prst="rect">
            <a:avLst/>
          </a:prstGeom>
          <a:solidFill>
            <a:schemeClr val="folHlink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latinLnBrk="0" hangingPunct="0"/>
            <a:endParaRPr lang="ko-KR" alt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54238" y="3917950"/>
            <a:ext cx="5505450" cy="603250"/>
            <a:chOff x="300" y="3430"/>
            <a:chExt cx="3200" cy="380"/>
          </a:xfrm>
        </p:grpSpPr>
        <p:sp>
          <p:nvSpPr>
            <p:cNvPr id="51211" name="Freeform 10"/>
            <p:cNvSpPr>
              <a:spLocks noChangeAspect="1" noEditPoints="1"/>
            </p:cNvSpPr>
            <p:nvPr/>
          </p:nvSpPr>
          <p:spPr bwMode="auto">
            <a:xfrm>
              <a:off x="300" y="3430"/>
              <a:ext cx="576" cy="375"/>
            </a:xfrm>
            <a:custGeom>
              <a:avLst/>
              <a:gdLst>
                <a:gd name="T0" fmla="*/ 822576 w 278"/>
                <a:gd name="T1" fmla="*/ 33074 h 192"/>
                <a:gd name="T2" fmla="*/ 822576 w 278"/>
                <a:gd name="T3" fmla="*/ 33074 h 192"/>
                <a:gd name="T4" fmla="*/ 794397 w 278"/>
                <a:gd name="T5" fmla="*/ 21973 h 192"/>
                <a:gd name="T6" fmla="*/ 761406 w 278"/>
                <a:gd name="T7" fmla="*/ 14432 h 192"/>
                <a:gd name="T8" fmla="*/ 724869 w 278"/>
                <a:gd name="T9" fmla="*/ 9545 h 192"/>
                <a:gd name="T10" fmla="*/ 691065 w 278"/>
                <a:gd name="T11" fmla="*/ 6596 h 192"/>
                <a:gd name="T12" fmla="*/ 634060 w 278"/>
                <a:gd name="T13" fmla="*/ 3377 h 192"/>
                <a:gd name="T14" fmla="*/ 613703 w 278"/>
                <a:gd name="T15" fmla="*/ 0 h 192"/>
                <a:gd name="T16" fmla="*/ 214558 w 278"/>
                <a:gd name="T17" fmla="*/ 3377 h 192"/>
                <a:gd name="T18" fmla="*/ 0 w 278"/>
                <a:gd name="T19" fmla="*/ 302814 h 192"/>
                <a:gd name="T20" fmla="*/ 363054 w 278"/>
                <a:gd name="T21" fmla="*/ 302814 h 192"/>
                <a:gd name="T22" fmla="*/ 363054 w 278"/>
                <a:gd name="T23" fmla="*/ 302814 h 192"/>
                <a:gd name="T24" fmla="*/ 391920 w 278"/>
                <a:gd name="T25" fmla="*/ 301533 h 192"/>
                <a:gd name="T26" fmla="*/ 465364 w 278"/>
                <a:gd name="T27" fmla="*/ 298141 h 192"/>
                <a:gd name="T28" fmla="*/ 549471 w 278"/>
                <a:gd name="T29" fmla="*/ 289932 h 192"/>
                <a:gd name="T30" fmla="*/ 588966 w 278"/>
                <a:gd name="T31" fmla="*/ 284619 h 192"/>
                <a:gd name="T32" fmla="*/ 628333 w 278"/>
                <a:gd name="T33" fmla="*/ 276402 h 192"/>
                <a:gd name="T34" fmla="*/ 628333 w 278"/>
                <a:gd name="T35" fmla="*/ 276402 h 192"/>
                <a:gd name="T36" fmla="*/ 659259 w 278"/>
                <a:gd name="T37" fmla="*/ 265061 h 192"/>
                <a:gd name="T38" fmla="*/ 685365 w 278"/>
                <a:gd name="T39" fmla="*/ 253467 h 192"/>
                <a:gd name="T40" fmla="*/ 715690 w 278"/>
                <a:gd name="T41" fmla="*/ 241687 h 192"/>
                <a:gd name="T42" fmla="*/ 743829 w 278"/>
                <a:gd name="T43" fmla="*/ 223762 h 192"/>
                <a:gd name="T44" fmla="*/ 783252 w 278"/>
                <a:gd name="T45" fmla="*/ 189061 h 192"/>
                <a:gd name="T46" fmla="*/ 812036 w 278"/>
                <a:gd name="T47" fmla="*/ 151775 h 192"/>
                <a:gd name="T48" fmla="*/ 833874 w 278"/>
                <a:gd name="T49" fmla="*/ 112004 h 192"/>
                <a:gd name="T50" fmla="*/ 839568 w 278"/>
                <a:gd name="T51" fmla="*/ 80662 h 192"/>
                <a:gd name="T52" fmla="*/ 839568 w 278"/>
                <a:gd name="T53" fmla="*/ 66227 h 192"/>
                <a:gd name="T54" fmla="*/ 839568 w 278"/>
                <a:gd name="T55" fmla="*/ 51730 h 192"/>
                <a:gd name="T56" fmla="*/ 833874 w 278"/>
                <a:gd name="T57" fmla="*/ 41299 h 192"/>
                <a:gd name="T58" fmla="*/ 822576 w 278"/>
                <a:gd name="T59" fmla="*/ 33074 h 192"/>
                <a:gd name="T60" fmla="*/ 822576 w 278"/>
                <a:gd name="T61" fmla="*/ 33074 h 192"/>
                <a:gd name="T62" fmla="*/ 453107 w 278"/>
                <a:gd name="T63" fmla="*/ 230357 h 192"/>
                <a:gd name="T64" fmla="*/ 453107 w 278"/>
                <a:gd name="T65" fmla="*/ 230357 h 192"/>
                <a:gd name="T66" fmla="*/ 431269 w 278"/>
                <a:gd name="T67" fmla="*/ 234828 h 192"/>
                <a:gd name="T68" fmla="*/ 413775 w 278"/>
                <a:gd name="T69" fmla="*/ 241687 h 192"/>
                <a:gd name="T70" fmla="*/ 363054 w 278"/>
                <a:gd name="T71" fmla="*/ 243092 h 192"/>
                <a:gd name="T72" fmla="*/ 329530 w 278"/>
                <a:gd name="T73" fmla="*/ 243092 h 192"/>
                <a:gd name="T74" fmla="*/ 310445 w 278"/>
                <a:gd name="T75" fmla="*/ 243092 h 192"/>
                <a:gd name="T76" fmla="*/ 437824 w 278"/>
                <a:gd name="T77" fmla="*/ 59939 h 192"/>
                <a:gd name="T78" fmla="*/ 437824 w 278"/>
                <a:gd name="T79" fmla="*/ 59939 h 192"/>
                <a:gd name="T80" fmla="*/ 453107 w 278"/>
                <a:gd name="T81" fmla="*/ 59939 h 192"/>
                <a:gd name="T82" fmla="*/ 498994 w 278"/>
                <a:gd name="T83" fmla="*/ 59939 h 192"/>
                <a:gd name="T84" fmla="*/ 522105 w 278"/>
                <a:gd name="T85" fmla="*/ 59939 h 192"/>
                <a:gd name="T86" fmla="*/ 544092 w 278"/>
                <a:gd name="T87" fmla="*/ 62889 h 192"/>
                <a:gd name="T88" fmla="*/ 561436 w 278"/>
                <a:gd name="T89" fmla="*/ 69484 h 192"/>
                <a:gd name="T90" fmla="*/ 574369 w 278"/>
                <a:gd name="T91" fmla="*/ 74611 h 192"/>
                <a:gd name="T92" fmla="*/ 574369 w 278"/>
                <a:gd name="T93" fmla="*/ 74611 h 192"/>
                <a:gd name="T94" fmla="*/ 574369 w 278"/>
                <a:gd name="T95" fmla="*/ 89756 h 192"/>
                <a:gd name="T96" fmla="*/ 568454 w 278"/>
                <a:gd name="T97" fmla="*/ 110695 h 192"/>
                <a:gd name="T98" fmla="*/ 555386 w 278"/>
                <a:gd name="T99" fmla="*/ 134006 h 192"/>
                <a:gd name="T100" fmla="*/ 538284 w 278"/>
                <a:gd name="T101" fmla="*/ 159271 h 192"/>
                <a:gd name="T102" fmla="*/ 492430 w 278"/>
                <a:gd name="T103" fmla="*/ 201789 h 192"/>
                <a:gd name="T104" fmla="*/ 470816 w 278"/>
                <a:gd name="T105" fmla="*/ 218758 h 192"/>
                <a:gd name="T106" fmla="*/ 453107 w 278"/>
                <a:gd name="T107" fmla="*/ 230357 h 192"/>
                <a:gd name="T108" fmla="*/ 453107 w 278"/>
                <a:gd name="T109" fmla="*/ 230357 h 1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8"/>
                <a:gd name="T166" fmla="*/ 0 h 192"/>
                <a:gd name="T167" fmla="*/ 278 w 278"/>
                <a:gd name="T168" fmla="*/ 192 h 19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8" h="192">
                  <a:moveTo>
                    <a:pt x="272" y="21"/>
                  </a:moveTo>
                  <a:lnTo>
                    <a:pt x="272" y="21"/>
                  </a:lnTo>
                  <a:lnTo>
                    <a:pt x="263" y="14"/>
                  </a:lnTo>
                  <a:lnTo>
                    <a:pt x="252" y="9"/>
                  </a:lnTo>
                  <a:lnTo>
                    <a:pt x="240" y="6"/>
                  </a:lnTo>
                  <a:lnTo>
                    <a:pt x="229" y="4"/>
                  </a:lnTo>
                  <a:lnTo>
                    <a:pt x="210" y="2"/>
                  </a:lnTo>
                  <a:lnTo>
                    <a:pt x="203" y="0"/>
                  </a:lnTo>
                  <a:lnTo>
                    <a:pt x="71" y="2"/>
                  </a:lnTo>
                  <a:lnTo>
                    <a:pt x="0" y="192"/>
                  </a:lnTo>
                  <a:lnTo>
                    <a:pt x="120" y="192"/>
                  </a:lnTo>
                  <a:lnTo>
                    <a:pt x="130" y="191"/>
                  </a:lnTo>
                  <a:lnTo>
                    <a:pt x="154" y="189"/>
                  </a:lnTo>
                  <a:lnTo>
                    <a:pt x="182" y="184"/>
                  </a:lnTo>
                  <a:lnTo>
                    <a:pt x="195" y="180"/>
                  </a:lnTo>
                  <a:lnTo>
                    <a:pt x="208" y="175"/>
                  </a:lnTo>
                  <a:lnTo>
                    <a:pt x="218" y="168"/>
                  </a:lnTo>
                  <a:lnTo>
                    <a:pt x="227" y="161"/>
                  </a:lnTo>
                  <a:lnTo>
                    <a:pt x="237" y="153"/>
                  </a:lnTo>
                  <a:lnTo>
                    <a:pt x="246" y="142"/>
                  </a:lnTo>
                  <a:lnTo>
                    <a:pt x="259" y="120"/>
                  </a:lnTo>
                  <a:lnTo>
                    <a:pt x="269" y="96"/>
                  </a:lnTo>
                  <a:lnTo>
                    <a:pt x="276" y="71"/>
                  </a:lnTo>
                  <a:lnTo>
                    <a:pt x="278" y="51"/>
                  </a:lnTo>
                  <a:lnTo>
                    <a:pt x="278" y="42"/>
                  </a:lnTo>
                  <a:lnTo>
                    <a:pt x="278" y="33"/>
                  </a:lnTo>
                  <a:lnTo>
                    <a:pt x="276" y="26"/>
                  </a:lnTo>
                  <a:lnTo>
                    <a:pt x="272" y="21"/>
                  </a:lnTo>
                  <a:close/>
                  <a:moveTo>
                    <a:pt x="150" y="146"/>
                  </a:moveTo>
                  <a:lnTo>
                    <a:pt x="150" y="146"/>
                  </a:lnTo>
                  <a:lnTo>
                    <a:pt x="143" y="149"/>
                  </a:lnTo>
                  <a:lnTo>
                    <a:pt x="137" y="153"/>
                  </a:lnTo>
                  <a:lnTo>
                    <a:pt x="120" y="154"/>
                  </a:lnTo>
                  <a:lnTo>
                    <a:pt x="109" y="154"/>
                  </a:lnTo>
                  <a:lnTo>
                    <a:pt x="103" y="154"/>
                  </a:lnTo>
                  <a:lnTo>
                    <a:pt x="145" y="38"/>
                  </a:lnTo>
                  <a:lnTo>
                    <a:pt x="150" y="38"/>
                  </a:lnTo>
                  <a:lnTo>
                    <a:pt x="165" y="38"/>
                  </a:lnTo>
                  <a:lnTo>
                    <a:pt x="173" y="38"/>
                  </a:lnTo>
                  <a:lnTo>
                    <a:pt x="180" y="40"/>
                  </a:lnTo>
                  <a:lnTo>
                    <a:pt x="186" y="44"/>
                  </a:lnTo>
                  <a:lnTo>
                    <a:pt x="190" y="47"/>
                  </a:lnTo>
                  <a:lnTo>
                    <a:pt x="190" y="57"/>
                  </a:lnTo>
                  <a:lnTo>
                    <a:pt x="188" y="70"/>
                  </a:lnTo>
                  <a:lnTo>
                    <a:pt x="184" y="85"/>
                  </a:lnTo>
                  <a:lnTo>
                    <a:pt x="178" y="101"/>
                  </a:lnTo>
                  <a:lnTo>
                    <a:pt x="163" y="128"/>
                  </a:lnTo>
                  <a:lnTo>
                    <a:pt x="156" y="139"/>
                  </a:lnTo>
                  <a:lnTo>
                    <a:pt x="150" y="146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FCFC3E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212" name="Freeform 11"/>
            <p:cNvSpPr>
              <a:spLocks noChangeAspect="1" noEditPoints="1"/>
            </p:cNvSpPr>
            <p:nvPr/>
          </p:nvSpPr>
          <p:spPr bwMode="auto">
            <a:xfrm>
              <a:off x="860" y="3430"/>
              <a:ext cx="525" cy="380"/>
            </a:xfrm>
            <a:custGeom>
              <a:avLst/>
              <a:gdLst>
                <a:gd name="T0" fmla="*/ 736236 w 254"/>
                <a:gd name="T1" fmla="*/ 47385 h 195"/>
                <a:gd name="T2" fmla="*/ 691865 w 254"/>
                <a:gd name="T3" fmla="*/ 23044 h 195"/>
                <a:gd name="T4" fmla="*/ 620358 w 254"/>
                <a:gd name="T5" fmla="*/ 11020 h 195"/>
                <a:gd name="T6" fmla="*/ 540744 w 254"/>
                <a:gd name="T7" fmla="*/ 1686 h 195"/>
                <a:gd name="T8" fmla="*/ 476423 w 254"/>
                <a:gd name="T9" fmla="*/ 0 h 195"/>
                <a:gd name="T10" fmla="*/ 320099 w 254"/>
                <a:gd name="T11" fmla="*/ 11020 h 195"/>
                <a:gd name="T12" fmla="*/ 232195 w 254"/>
                <a:gd name="T13" fmla="*/ 26029 h 195"/>
                <a:gd name="T14" fmla="*/ 149532 w 254"/>
                <a:gd name="T15" fmla="*/ 50723 h 195"/>
                <a:gd name="T16" fmla="*/ 112338 w 254"/>
                <a:gd name="T17" fmla="*/ 69281 h 195"/>
                <a:gd name="T18" fmla="*/ 43982 w 254"/>
                <a:gd name="T19" fmla="*/ 124739 h 195"/>
                <a:gd name="T20" fmla="*/ 5626 w 254"/>
                <a:gd name="T21" fmla="*/ 188063 h 195"/>
                <a:gd name="T22" fmla="*/ 0 w 254"/>
                <a:gd name="T23" fmla="*/ 233721 h 195"/>
                <a:gd name="T24" fmla="*/ 11629 w 254"/>
                <a:gd name="T25" fmla="*/ 256693 h 195"/>
                <a:gd name="T26" fmla="*/ 24036 w 254"/>
                <a:gd name="T27" fmla="*/ 266160 h 195"/>
                <a:gd name="T28" fmla="*/ 85213 w 254"/>
                <a:gd name="T29" fmla="*/ 285797 h 195"/>
                <a:gd name="T30" fmla="*/ 156183 w 254"/>
                <a:gd name="T31" fmla="*/ 296987 h 195"/>
                <a:gd name="T32" fmla="*/ 281588 w 254"/>
                <a:gd name="T33" fmla="*/ 300333 h 195"/>
                <a:gd name="T34" fmla="*/ 333117 w 254"/>
                <a:gd name="T35" fmla="*/ 296987 h 195"/>
                <a:gd name="T36" fmla="*/ 452403 w 254"/>
                <a:gd name="T37" fmla="*/ 288868 h 195"/>
                <a:gd name="T38" fmla="*/ 509626 w 254"/>
                <a:gd name="T39" fmla="*/ 278858 h 195"/>
                <a:gd name="T40" fmla="*/ 576312 w 254"/>
                <a:gd name="T41" fmla="*/ 259749 h 195"/>
                <a:gd name="T42" fmla="*/ 629171 w 254"/>
                <a:gd name="T43" fmla="*/ 230607 h 195"/>
                <a:gd name="T44" fmla="*/ 673234 w 254"/>
                <a:gd name="T45" fmla="*/ 198173 h 195"/>
                <a:gd name="T46" fmla="*/ 736236 w 254"/>
                <a:gd name="T47" fmla="*/ 129779 h 195"/>
                <a:gd name="T48" fmla="*/ 747152 w 254"/>
                <a:gd name="T49" fmla="*/ 69281 h 195"/>
                <a:gd name="T50" fmla="*/ 736236 w 254"/>
                <a:gd name="T51" fmla="*/ 47385 h 195"/>
                <a:gd name="T52" fmla="*/ 502683 w 254"/>
                <a:gd name="T53" fmla="*/ 84623 h 195"/>
                <a:gd name="T54" fmla="*/ 488052 w 254"/>
                <a:gd name="T55" fmla="*/ 110664 h 195"/>
                <a:gd name="T56" fmla="*/ 413729 w 254"/>
                <a:gd name="T57" fmla="*/ 201464 h 195"/>
                <a:gd name="T58" fmla="*/ 369741 w 254"/>
                <a:gd name="T59" fmla="*/ 237128 h 195"/>
                <a:gd name="T60" fmla="*/ 356198 w 254"/>
                <a:gd name="T61" fmla="*/ 241395 h 195"/>
                <a:gd name="T62" fmla="*/ 314766 w 254"/>
                <a:gd name="T63" fmla="*/ 246427 h 195"/>
                <a:gd name="T64" fmla="*/ 276117 w 254"/>
                <a:gd name="T65" fmla="*/ 238696 h 195"/>
                <a:gd name="T66" fmla="*/ 256072 w 254"/>
                <a:gd name="T67" fmla="*/ 225632 h 195"/>
                <a:gd name="T68" fmla="*/ 256072 w 254"/>
                <a:gd name="T69" fmla="*/ 217307 h 195"/>
                <a:gd name="T70" fmla="*/ 270420 w 254"/>
                <a:gd name="T71" fmla="*/ 183230 h 195"/>
                <a:gd name="T72" fmla="*/ 356198 w 254"/>
                <a:gd name="T73" fmla="*/ 87509 h 195"/>
                <a:gd name="T74" fmla="*/ 394414 w 254"/>
                <a:gd name="T75" fmla="*/ 59861 h 195"/>
                <a:gd name="T76" fmla="*/ 408456 w 254"/>
                <a:gd name="T77" fmla="*/ 55071 h 195"/>
                <a:gd name="T78" fmla="*/ 446816 w 254"/>
                <a:gd name="T79" fmla="*/ 52185 h 195"/>
                <a:gd name="T80" fmla="*/ 482647 w 254"/>
                <a:gd name="T81" fmla="*/ 59861 h 195"/>
                <a:gd name="T82" fmla="*/ 502683 w 254"/>
                <a:gd name="T83" fmla="*/ 74252 h 195"/>
                <a:gd name="T84" fmla="*/ 502683 w 254"/>
                <a:gd name="T85" fmla="*/ 84623 h 1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4"/>
                <a:gd name="T130" fmla="*/ 0 h 195"/>
                <a:gd name="T131" fmla="*/ 254 w 254"/>
                <a:gd name="T132" fmla="*/ 195 h 1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4" h="195">
                  <a:moveTo>
                    <a:pt x="250" y="31"/>
                  </a:moveTo>
                  <a:lnTo>
                    <a:pt x="250" y="31"/>
                  </a:lnTo>
                  <a:lnTo>
                    <a:pt x="244" y="22"/>
                  </a:lnTo>
                  <a:lnTo>
                    <a:pt x="235" y="15"/>
                  </a:lnTo>
                  <a:lnTo>
                    <a:pt x="224" y="10"/>
                  </a:lnTo>
                  <a:lnTo>
                    <a:pt x="211" y="7"/>
                  </a:lnTo>
                  <a:lnTo>
                    <a:pt x="197" y="3"/>
                  </a:lnTo>
                  <a:lnTo>
                    <a:pt x="184" y="1"/>
                  </a:lnTo>
                  <a:lnTo>
                    <a:pt x="162" y="0"/>
                  </a:lnTo>
                  <a:lnTo>
                    <a:pt x="137" y="1"/>
                  </a:lnTo>
                  <a:lnTo>
                    <a:pt x="109" y="7"/>
                  </a:lnTo>
                  <a:lnTo>
                    <a:pt x="94" y="10"/>
                  </a:lnTo>
                  <a:lnTo>
                    <a:pt x="79" y="17"/>
                  </a:lnTo>
                  <a:lnTo>
                    <a:pt x="64" y="24"/>
                  </a:lnTo>
                  <a:lnTo>
                    <a:pt x="51" y="33"/>
                  </a:lnTo>
                  <a:lnTo>
                    <a:pt x="38" y="45"/>
                  </a:lnTo>
                  <a:lnTo>
                    <a:pt x="27" y="62"/>
                  </a:lnTo>
                  <a:lnTo>
                    <a:pt x="15" y="81"/>
                  </a:lnTo>
                  <a:lnTo>
                    <a:pt x="8" y="102"/>
                  </a:lnTo>
                  <a:lnTo>
                    <a:pt x="2" y="122"/>
                  </a:lnTo>
                  <a:lnTo>
                    <a:pt x="0" y="143"/>
                  </a:lnTo>
                  <a:lnTo>
                    <a:pt x="0" y="152"/>
                  </a:lnTo>
                  <a:lnTo>
                    <a:pt x="2" y="159"/>
                  </a:lnTo>
                  <a:lnTo>
                    <a:pt x="4" y="167"/>
                  </a:lnTo>
                  <a:lnTo>
                    <a:pt x="8" y="173"/>
                  </a:lnTo>
                  <a:lnTo>
                    <a:pt x="17" y="181"/>
                  </a:lnTo>
                  <a:lnTo>
                    <a:pt x="29" y="186"/>
                  </a:lnTo>
                  <a:lnTo>
                    <a:pt x="40" y="190"/>
                  </a:lnTo>
                  <a:lnTo>
                    <a:pt x="53" y="193"/>
                  </a:lnTo>
                  <a:lnTo>
                    <a:pt x="77" y="195"/>
                  </a:lnTo>
                  <a:lnTo>
                    <a:pt x="96" y="195"/>
                  </a:lnTo>
                  <a:lnTo>
                    <a:pt x="113" y="193"/>
                  </a:lnTo>
                  <a:lnTo>
                    <a:pt x="134" y="192"/>
                  </a:lnTo>
                  <a:lnTo>
                    <a:pt x="154" y="188"/>
                  </a:lnTo>
                  <a:lnTo>
                    <a:pt x="173" y="181"/>
                  </a:lnTo>
                  <a:lnTo>
                    <a:pt x="184" y="176"/>
                  </a:lnTo>
                  <a:lnTo>
                    <a:pt x="196" y="169"/>
                  </a:lnTo>
                  <a:lnTo>
                    <a:pt x="205" y="160"/>
                  </a:lnTo>
                  <a:lnTo>
                    <a:pt x="214" y="150"/>
                  </a:lnTo>
                  <a:lnTo>
                    <a:pt x="224" y="140"/>
                  </a:lnTo>
                  <a:lnTo>
                    <a:pt x="229" y="129"/>
                  </a:lnTo>
                  <a:lnTo>
                    <a:pt x="243" y="107"/>
                  </a:lnTo>
                  <a:lnTo>
                    <a:pt x="250" y="84"/>
                  </a:lnTo>
                  <a:lnTo>
                    <a:pt x="254" y="64"/>
                  </a:lnTo>
                  <a:lnTo>
                    <a:pt x="254" y="45"/>
                  </a:lnTo>
                  <a:lnTo>
                    <a:pt x="254" y="38"/>
                  </a:lnTo>
                  <a:lnTo>
                    <a:pt x="250" y="31"/>
                  </a:lnTo>
                  <a:close/>
                  <a:moveTo>
                    <a:pt x="171" y="55"/>
                  </a:moveTo>
                  <a:lnTo>
                    <a:pt x="171" y="55"/>
                  </a:lnTo>
                  <a:lnTo>
                    <a:pt x="166" y="72"/>
                  </a:lnTo>
                  <a:lnTo>
                    <a:pt x="156" y="102"/>
                  </a:lnTo>
                  <a:lnTo>
                    <a:pt x="141" y="131"/>
                  </a:lnTo>
                  <a:lnTo>
                    <a:pt x="134" y="145"/>
                  </a:lnTo>
                  <a:lnTo>
                    <a:pt x="126" y="154"/>
                  </a:lnTo>
                  <a:lnTo>
                    <a:pt x="121" y="157"/>
                  </a:lnTo>
                  <a:lnTo>
                    <a:pt x="113" y="159"/>
                  </a:lnTo>
                  <a:lnTo>
                    <a:pt x="107" y="160"/>
                  </a:lnTo>
                  <a:lnTo>
                    <a:pt x="100" y="159"/>
                  </a:lnTo>
                  <a:lnTo>
                    <a:pt x="94" y="155"/>
                  </a:lnTo>
                  <a:lnTo>
                    <a:pt x="90" y="152"/>
                  </a:lnTo>
                  <a:lnTo>
                    <a:pt x="87" y="147"/>
                  </a:lnTo>
                  <a:lnTo>
                    <a:pt x="87" y="141"/>
                  </a:lnTo>
                  <a:lnTo>
                    <a:pt x="89" y="133"/>
                  </a:lnTo>
                  <a:lnTo>
                    <a:pt x="92" y="119"/>
                  </a:lnTo>
                  <a:lnTo>
                    <a:pt x="106" y="86"/>
                  </a:lnTo>
                  <a:lnTo>
                    <a:pt x="121" y="57"/>
                  </a:lnTo>
                  <a:lnTo>
                    <a:pt x="128" y="45"/>
                  </a:lnTo>
                  <a:lnTo>
                    <a:pt x="134" y="39"/>
                  </a:lnTo>
                  <a:lnTo>
                    <a:pt x="139" y="36"/>
                  </a:lnTo>
                  <a:lnTo>
                    <a:pt x="145" y="34"/>
                  </a:lnTo>
                  <a:lnTo>
                    <a:pt x="152" y="34"/>
                  </a:lnTo>
                  <a:lnTo>
                    <a:pt x="158" y="36"/>
                  </a:lnTo>
                  <a:lnTo>
                    <a:pt x="164" y="39"/>
                  </a:lnTo>
                  <a:lnTo>
                    <a:pt x="167" y="43"/>
                  </a:lnTo>
                  <a:lnTo>
                    <a:pt x="171" y="48"/>
                  </a:lnTo>
                  <a:lnTo>
                    <a:pt x="171" y="5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FCFC3E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213" name="Freeform 12"/>
            <p:cNvSpPr>
              <a:spLocks noChangeAspect="1" noEditPoints="1"/>
            </p:cNvSpPr>
            <p:nvPr/>
          </p:nvSpPr>
          <p:spPr bwMode="auto">
            <a:xfrm>
              <a:off x="1377" y="3430"/>
              <a:ext cx="525" cy="380"/>
            </a:xfrm>
            <a:custGeom>
              <a:avLst/>
              <a:gdLst>
                <a:gd name="T0" fmla="*/ 773929 w 253"/>
                <a:gd name="T1" fmla="*/ 47385 h 195"/>
                <a:gd name="T2" fmla="*/ 722742 w 253"/>
                <a:gd name="T3" fmla="*/ 23044 h 195"/>
                <a:gd name="T4" fmla="*/ 651457 w 253"/>
                <a:gd name="T5" fmla="*/ 11020 h 195"/>
                <a:gd name="T6" fmla="*/ 571403 w 253"/>
                <a:gd name="T7" fmla="*/ 1686 h 195"/>
                <a:gd name="T8" fmla="*/ 494380 w 253"/>
                <a:gd name="T9" fmla="*/ 0 h 195"/>
                <a:gd name="T10" fmla="*/ 334554 w 253"/>
                <a:gd name="T11" fmla="*/ 11020 h 195"/>
                <a:gd name="T12" fmla="*/ 242714 w 253"/>
                <a:gd name="T13" fmla="*/ 26029 h 195"/>
                <a:gd name="T14" fmla="*/ 157066 w 253"/>
                <a:gd name="T15" fmla="*/ 50723 h 195"/>
                <a:gd name="T16" fmla="*/ 116965 w 253"/>
                <a:gd name="T17" fmla="*/ 69281 h 195"/>
                <a:gd name="T18" fmla="*/ 45739 w 253"/>
                <a:gd name="T19" fmla="*/ 124739 h 195"/>
                <a:gd name="T20" fmla="*/ 5808 w 253"/>
                <a:gd name="T21" fmla="*/ 188063 h 195"/>
                <a:gd name="T22" fmla="*/ 0 w 253"/>
                <a:gd name="T23" fmla="*/ 233721 h 195"/>
                <a:gd name="T24" fmla="*/ 12052 w 253"/>
                <a:gd name="T25" fmla="*/ 256693 h 195"/>
                <a:gd name="T26" fmla="*/ 25009 w 253"/>
                <a:gd name="T27" fmla="*/ 266160 h 195"/>
                <a:gd name="T28" fmla="*/ 85681 w 253"/>
                <a:gd name="T29" fmla="*/ 285797 h 195"/>
                <a:gd name="T30" fmla="*/ 162725 w 253"/>
                <a:gd name="T31" fmla="*/ 296987 h 195"/>
                <a:gd name="T32" fmla="*/ 294610 w 253"/>
                <a:gd name="T33" fmla="*/ 300333 h 195"/>
                <a:gd name="T34" fmla="*/ 346589 w 253"/>
                <a:gd name="T35" fmla="*/ 296987 h 195"/>
                <a:gd name="T36" fmla="*/ 473733 w 253"/>
                <a:gd name="T37" fmla="*/ 288868 h 195"/>
                <a:gd name="T38" fmla="*/ 531508 w 253"/>
                <a:gd name="T39" fmla="*/ 278858 h 195"/>
                <a:gd name="T40" fmla="*/ 599309 w 253"/>
                <a:gd name="T41" fmla="*/ 259749 h 195"/>
                <a:gd name="T42" fmla="*/ 657105 w 253"/>
                <a:gd name="T43" fmla="*/ 230607 h 195"/>
                <a:gd name="T44" fmla="*/ 709234 w 253"/>
                <a:gd name="T45" fmla="*/ 198173 h 195"/>
                <a:gd name="T46" fmla="*/ 768411 w 253"/>
                <a:gd name="T47" fmla="*/ 129779 h 195"/>
                <a:gd name="T48" fmla="*/ 777037 w 253"/>
                <a:gd name="T49" fmla="*/ 69281 h 195"/>
                <a:gd name="T50" fmla="*/ 773929 w 253"/>
                <a:gd name="T51" fmla="*/ 47385 h 195"/>
                <a:gd name="T52" fmla="*/ 525664 w 253"/>
                <a:gd name="T53" fmla="*/ 84623 h 195"/>
                <a:gd name="T54" fmla="*/ 506507 w 253"/>
                <a:gd name="T55" fmla="*/ 110664 h 195"/>
                <a:gd name="T56" fmla="*/ 439375 w 253"/>
                <a:gd name="T57" fmla="*/ 201464 h 195"/>
                <a:gd name="T58" fmla="*/ 386691 w 253"/>
                <a:gd name="T59" fmla="*/ 237128 h 195"/>
                <a:gd name="T60" fmla="*/ 368946 w 253"/>
                <a:gd name="T61" fmla="*/ 241395 h 195"/>
                <a:gd name="T62" fmla="*/ 329011 w 253"/>
                <a:gd name="T63" fmla="*/ 246427 h 195"/>
                <a:gd name="T64" fmla="*/ 288810 w 253"/>
                <a:gd name="T65" fmla="*/ 238696 h 195"/>
                <a:gd name="T66" fmla="*/ 271207 w 253"/>
                <a:gd name="T67" fmla="*/ 225632 h 195"/>
                <a:gd name="T68" fmla="*/ 263409 w 253"/>
                <a:gd name="T69" fmla="*/ 217307 h 195"/>
                <a:gd name="T70" fmla="*/ 282658 w 253"/>
                <a:gd name="T71" fmla="*/ 183230 h 195"/>
                <a:gd name="T72" fmla="*/ 368946 w 253"/>
                <a:gd name="T73" fmla="*/ 87509 h 195"/>
                <a:gd name="T74" fmla="*/ 408699 w 253"/>
                <a:gd name="T75" fmla="*/ 59861 h 195"/>
                <a:gd name="T76" fmla="*/ 426595 w 253"/>
                <a:gd name="T77" fmla="*/ 55071 h 195"/>
                <a:gd name="T78" fmla="*/ 466538 w 253"/>
                <a:gd name="T79" fmla="*/ 52185 h 195"/>
                <a:gd name="T80" fmla="*/ 500188 w 253"/>
                <a:gd name="T81" fmla="*/ 59861 h 195"/>
                <a:gd name="T82" fmla="*/ 525664 w 253"/>
                <a:gd name="T83" fmla="*/ 74252 h 195"/>
                <a:gd name="T84" fmla="*/ 525664 w 253"/>
                <a:gd name="T85" fmla="*/ 84623 h 1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3"/>
                <a:gd name="T130" fmla="*/ 0 h 195"/>
                <a:gd name="T131" fmla="*/ 253 w 253"/>
                <a:gd name="T132" fmla="*/ 195 h 1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3" h="195">
                  <a:moveTo>
                    <a:pt x="252" y="31"/>
                  </a:moveTo>
                  <a:lnTo>
                    <a:pt x="252" y="31"/>
                  </a:lnTo>
                  <a:lnTo>
                    <a:pt x="244" y="22"/>
                  </a:lnTo>
                  <a:lnTo>
                    <a:pt x="235" y="15"/>
                  </a:lnTo>
                  <a:lnTo>
                    <a:pt x="223" y="10"/>
                  </a:lnTo>
                  <a:lnTo>
                    <a:pt x="212" y="7"/>
                  </a:lnTo>
                  <a:lnTo>
                    <a:pt x="199" y="3"/>
                  </a:lnTo>
                  <a:lnTo>
                    <a:pt x="186" y="1"/>
                  </a:lnTo>
                  <a:lnTo>
                    <a:pt x="161" y="0"/>
                  </a:lnTo>
                  <a:lnTo>
                    <a:pt x="139" y="1"/>
                  </a:lnTo>
                  <a:lnTo>
                    <a:pt x="109" y="7"/>
                  </a:lnTo>
                  <a:lnTo>
                    <a:pt x="94" y="10"/>
                  </a:lnTo>
                  <a:lnTo>
                    <a:pt x="79" y="17"/>
                  </a:lnTo>
                  <a:lnTo>
                    <a:pt x="64" y="24"/>
                  </a:lnTo>
                  <a:lnTo>
                    <a:pt x="51" y="33"/>
                  </a:lnTo>
                  <a:lnTo>
                    <a:pt x="38" y="45"/>
                  </a:lnTo>
                  <a:lnTo>
                    <a:pt x="26" y="62"/>
                  </a:lnTo>
                  <a:lnTo>
                    <a:pt x="15" y="81"/>
                  </a:lnTo>
                  <a:lnTo>
                    <a:pt x="8" y="102"/>
                  </a:lnTo>
                  <a:lnTo>
                    <a:pt x="2" y="122"/>
                  </a:lnTo>
                  <a:lnTo>
                    <a:pt x="0" y="143"/>
                  </a:lnTo>
                  <a:lnTo>
                    <a:pt x="0" y="152"/>
                  </a:lnTo>
                  <a:lnTo>
                    <a:pt x="2" y="159"/>
                  </a:lnTo>
                  <a:lnTo>
                    <a:pt x="4" y="167"/>
                  </a:lnTo>
                  <a:lnTo>
                    <a:pt x="8" y="173"/>
                  </a:lnTo>
                  <a:lnTo>
                    <a:pt x="17" y="181"/>
                  </a:lnTo>
                  <a:lnTo>
                    <a:pt x="28" y="186"/>
                  </a:lnTo>
                  <a:lnTo>
                    <a:pt x="39" y="190"/>
                  </a:lnTo>
                  <a:lnTo>
                    <a:pt x="53" y="193"/>
                  </a:lnTo>
                  <a:lnTo>
                    <a:pt x="77" y="195"/>
                  </a:lnTo>
                  <a:lnTo>
                    <a:pt x="96" y="195"/>
                  </a:lnTo>
                  <a:lnTo>
                    <a:pt x="113" y="193"/>
                  </a:lnTo>
                  <a:lnTo>
                    <a:pt x="133" y="192"/>
                  </a:lnTo>
                  <a:lnTo>
                    <a:pt x="154" y="188"/>
                  </a:lnTo>
                  <a:lnTo>
                    <a:pt x="173" y="181"/>
                  </a:lnTo>
                  <a:lnTo>
                    <a:pt x="184" y="176"/>
                  </a:lnTo>
                  <a:lnTo>
                    <a:pt x="195" y="169"/>
                  </a:lnTo>
                  <a:lnTo>
                    <a:pt x="207" y="160"/>
                  </a:lnTo>
                  <a:lnTo>
                    <a:pt x="214" y="150"/>
                  </a:lnTo>
                  <a:lnTo>
                    <a:pt x="223" y="140"/>
                  </a:lnTo>
                  <a:lnTo>
                    <a:pt x="231" y="129"/>
                  </a:lnTo>
                  <a:lnTo>
                    <a:pt x="242" y="107"/>
                  </a:lnTo>
                  <a:lnTo>
                    <a:pt x="250" y="84"/>
                  </a:lnTo>
                  <a:lnTo>
                    <a:pt x="253" y="64"/>
                  </a:lnTo>
                  <a:lnTo>
                    <a:pt x="253" y="45"/>
                  </a:lnTo>
                  <a:lnTo>
                    <a:pt x="253" y="38"/>
                  </a:lnTo>
                  <a:lnTo>
                    <a:pt x="252" y="31"/>
                  </a:lnTo>
                  <a:close/>
                  <a:moveTo>
                    <a:pt x="171" y="55"/>
                  </a:moveTo>
                  <a:lnTo>
                    <a:pt x="171" y="55"/>
                  </a:lnTo>
                  <a:lnTo>
                    <a:pt x="165" y="72"/>
                  </a:lnTo>
                  <a:lnTo>
                    <a:pt x="156" y="102"/>
                  </a:lnTo>
                  <a:lnTo>
                    <a:pt x="143" y="131"/>
                  </a:lnTo>
                  <a:lnTo>
                    <a:pt x="133" y="145"/>
                  </a:lnTo>
                  <a:lnTo>
                    <a:pt x="126" y="154"/>
                  </a:lnTo>
                  <a:lnTo>
                    <a:pt x="120" y="157"/>
                  </a:lnTo>
                  <a:lnTo>
                    <a:pt x="113" y="159"/>
                  </a:lnTo>
                  <a:lnTo>
                    <a:pt x="107" y="160"/>
                  </a:lnTo>
                  <a:lnTo>
                    <a:pt x="100" y="159"/>
                  </a:lnTo>
                  <a:lnTo>
                    <a:pt x="94" y="155"/>
                  </a:lnTo>
                  <a:lnTo>
                    <a:pt x="90" y="152"/>
                  </a:lnTo>
                  <a:lnTo>
                    <a:pt x="88" y="147"/>
                  </a:lnTo>
                  <a:lnTo>
                    <a:pt x="86" y="141"/>
                  </a:lnTo>
                  <a:lnTo>
                    <a:pt x="88" y="133"/>
                  </a:lnTo>
                  <a:lnTo>
                    <a:pt x="92" y="119"/>
                  </a:lnTo>
                  <a:lnTo>
                    <a:pt x="105" y="86"/>
                  </a:lnTo>
                  <a:lnTo>
                    <a:pt x="120" y="57"/>
                  </a:lnTo>
                  <a:lnTo>
                    <a:pt x="128" y="45"/>
                  </a:lnTo>
                  <a:lnTo>
                    <a:pt x="133" y="39"/>
                  </a:lnTo>
                  <a:lnTo>
                    <a:pt x="139" y="36"/>
                  </a:lnTo>
                  <a:lnTo>
                    <a:pt x="146" y="34"/>
                  </a:lnTo>
                  <a:lnTo>
                    <a:pt x="152" y="34"/>
                  </a:lnTo>
                  <a:lnTo>
                    <a:pt x="158" y="36"/>
                  </a:lnTo>
                  <a:lnTo>
                    <a:pt x="163" y="39"/>
                  </a:lnTo>
                  <a:lnTo>
                    <a:pt x="167" y="43"/>
                  </a:lnTo>
                  <a:lnTo>
                    <a:pt x="171" y="48"/>
                  </a:lnTo>
                  <a:lnTo>
                    <a:pt x="171" y="5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FCFC3E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214" name="Freeform 13"/>
            <p:cNvSpPr>
              <a:spLocks noChangeAspect="1"/>
            </p:cNvSpPr>
            <p:nvPr/>
          </p:nvSpPr>
          <p:spPr bwMode="auto">
            <a:xfrm>
              <a:off x="1863" y="3430"/>
              <a:ext cx="524" cy="376"/>
            </a:xfrm>
            <a:custGeom>
              <a:avLst/>
              <a:gdLst>
                <a:gd name="T0" fmla="*/ 760850 w 253"/>
                <a:gd name="T1" fmla="*/ 89087 h 193"/>
                <a:gd name="T2" fmla="*/ 760850 w 253"/>
                <a:gd name="T3" fmla="*/ 69114 h 193"/>
                <a:gd name="T4" fmla="*/ 749736 w 253"/>
                <a:gd name="T5" fmla="*/ 47294 h 193"/>
                <a:gd name="T6" fmla="*/ 721600 w 253"/>
                <a:gd name="T7" fmla="*/ 25962 h 193"/>
                <a:gd name="T8" fmla="*/ 694163 w 253"/>
                <a:gd name="T9" fmla="*/ 18210 h 193"/>
                <a:gd name="T10" fmla="*/ 637561 w 253"/>
                <a:gd name="T11" fmla="*/ 7658 h 193"/>
                <a:gd name="T12" fmla="*/ 542131 w 253"/>
                <a:gd name="T13" fmla="*/ 0 h 193"/>
                <a:gd name="T14" fmla="*/ 490992 w 253"/>
                <a:gd name="T15" fmla="*/ 0 h 193"/>
                <a:gd name="T16" fmla="*/ 373024 w 253"/>
                <a:gd name="T17" fmla="*/ 4798 h 193"/>
                <a:gd name="T18" fmla="*/ 264500 w 253"/>
                <a:gd name="T19" fmla="*/ 18210 h 193"/>
                <a:gd name="T20" fmla="*/ 238389 w 253"/>
                <a:gd name="T21" fmla="*/ 22591 h 193"/>
                <a:gd name="T22" fmla="*/ 157086 w 253"/>
                <a:gd name="T23" fmla="*/ 52122 h 193"/>
                <a:gd name="T24" fmla="*/ 123602 w 253"/>
                <a:gd name="T25" fmla="*/ 76390 h 193"/>
                <a:gd name="T26" fmla="*/ 104651 w 253"/>
                <a:gd name="T27" fmla="*/ 108746 h 193"/>
                <a:gd name="T28" fmla="*/ 111287 w 253"/>
                <a:gd name="T29" fmla="*/ 127830 h 193"/>
                <a:gd name="T30" fmla="*/ 128976 w 253"/>
                <a:gd name="T31" fmla="*/ 139426 h 193"/>
                <a:gd name="T32" fmla="*/ 157086 w 253"/>
                <a:gd name="T33" fmla="*/ 153564 h 193"/>
                <a:gd name="T34" fmla="*/ 246808 w 253"/>
                <a:gd name="T35" fmla="*/ 168499 h 193"/>
                <a:gd name="T36" fmla="*/ 375892 w 253"/>
                <a:gd name="T37" fmla="*/ 186019 h 193"/>
                <a:gd name="T38" fmla="*/ 406572 w 253"/>
                <a:gd name="T39" fmla="*/ 192773 h 193"/>
                <a:gd name="T40" fmla="*/ 421586 w 253"/>
                <a:gd name="T41" fmla="*/ 214912 h 193"/>
                <a:gd name="T42" fmla="*/ 412514 w 253"/>
                <a:gd name="T43" fmla="*/ 230182 h 193"/>
                <a:gd name="T44" fmla="*/ 373024 w 253"/>
                <a:gd name="T45" fmla="*/ 244248 h 193"/>
                <a:gd name="T46" fmla="*/ 328150 w 253"/>
                <a:gd name="T47" fmla="*/ 249037 h 193"/>
                <a:gd name="T48" fmla="*/ 298057 w 253"/>
                <a:gd name="T49" fmla="*/ 245694 h 193"/>
                <a:gd name="T50" fmla="*/ 264500 w 253"/>
                <a:gd name="T51" fmla="*/ 236132 h 193"/>
                <a:gd name="T52" fmla="*/ 252614 w 253"/>
                <a:gd name="T53" fmla="*/ 214912 h 193"/>
                <a:gd name="T54" fmla="*/ 5687 w 253"/>
                <a:gd name="T55" fmla="*/ 208575 h 193"/>
                <a:gd name="T56" fmla="*/ 0 w 253"/>
                <a:gd name="T57" fmla="*/ 226781 h 193"/>
                <a:gd name="T58" fmla="*/ 8537 w 253"/>
                <a:gd name="T59" fmla="*/ 255900 h 193"/>
                <a:gd name="T60" fmla="*/ 27472 w 253"/>
                <a:gd name="T61" fmla="*/ 270030 h 193"/>
                <a:gd name="T62" fmla="*/ 84387 w 253"/>
                <a:gd name="T63" fmla="*/ 284909 h 193"/>
                <a:gd name="T64" fmla="*/ 196303 w 253"/>
                <a:gd name="T65" fmla="*/ 296333 h 193"/>
                <a:gd name="T66" fmla="*/ 277596 w 253"/>
                <a:gd name="T67" fmla="*/ 296333 h 193"/>
                <a:gd name="T68" fmla="*/ 417889 w 253"/>
                <a:gd name="T69" fmla="*/ 294644 h 193"/>
                <a:gd name="T70" fmla="*/ 547818 w 253"/>
                <a:gd name="T71" fmla="*/ 278125 h 193"/>
                <a:gd name="T72" fmla="*/ 574942 w 253"/>
                <a:gd name="T73" fmla="*/ 270030 h 193"/>
                <a:gd name="T74" fmla="*/ 637561 w 253"/>
                <a:gd name="T75" fmla="*/ 251877 h 193"/>
                <a:gd name="T76" fmla="*/ 676863 w 253"/>
                <a:gd name="T77" fmla="*/ 226781 h 193"/>
                <a:gd name="T78" fmla="*/ 698577 w 253"/>
                <a:gd name="T79" fmla="*/ 192773 h 193"/>
                <a:gd name="T80" fmla="*/ 694163 w 253"/>
                <a:gd name="T81" fmla="*/ 174680 h 193"/>
                <a:gd name="T82" fmla="*/ 676863 w 253"/>
                <a:gd name="T83" fmla="*/ 158501 h 193"/>
                <a:gd name="T84" fmla="*/ 643636 w 253"/>
                <a:gd name="T85" fmla="*/ 145483 h 193"/>
                <a:gd name="T86" fmla="*/ 542131 w 253"/>
                <a:gd name="T87" fmla="*/ 127830 h 193"/>
                <a:gd name="T88" fmla="*/ 399856 w 253"/>
                <a:gd name="T89" fmla="*/ 103110 h 193"/>
                <a:gd name="T90" fmla="*/ 375892 w 253"/>
                <a:gd name="T91" fmla="*/ 92138 h 193"/>
                <a:gd name="T92" fmla="*/ 373024 w 253"/>
                <a:gd name="T93" fmla="*/ 84027 h 193"/>
                <a:gd name="T94" fmla="*/ 375892 w 253"/>
                <a:gd name="T95" fmla="*/ 70746 h 193"/>
                <a:gd name="T96" fmla="*/ 399856 w 253"/>
                <a:gd name="T97" fmla="*/ 58282 h 193"/>
                <a:gd name="T98" fmla="*/ 438166 w 253"/>
                <a:gd name="T99" fmla="*/ 50579 h 193"/>
                <a:gd name="T100" fmla="*/ 466250 w 253"/>
                <a:gd name="T101" fmla="*/ 50579 h 193"/>
                <a:gd name="T102" fmla="*/ 508547 w 253"/>
                <a:gd name="T103" fmla="*/ 58282 h 193"/>
                <a:gd name="T104" fmla="*/ 523201 w 253"/>
                <a:gd name="T105" fmla="*/ 70746 h 193"/>
                <a:gd name="T106" fmla="*/ 530209 w 253"/>
                <a:gd name="T107" fmla="*/ 89087 h 1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3"/>
                <a:gd name="T163" fmla="*/ 0 h 193"/>
                <a:gd name="T164" fmla="*/ 253 w 253"/>
                <a:gd name="T165" fmla="*/ 193 h 1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3" h="193">
                  <a:moveTo>
                    <a:pt x="253" y="58"/>
                  </a:moveTo>
                  <a:lnTo>
                    <a:pt x="253" y="58"/>
                  </a:lnTo>
                  <a:lnTo>
                    <a:pt x="253" y="55"/>
                  </a:lnTo>
                  <a:lnTo>
                    <a:pt x="253" y="45"/>
                  </a:lnTo>
                  <a:lnTo>
                    <a:pt x="251" y="38"/>
                  </a:lnTo>
                  <a:lnTo>
                    <a:pt x="249" y="31"/>
                  </a:lnTo>
                  <a:lnTo>
                    <a:pt x="246" y="24"/>
                  </a:lnTo>
                  <a:lnTo>
                    <a:pt x="240" y="17"/>
                  </a:lnTo>
                  <a:lnTo>
                    <a:pt x="231" y="12"/>
                  </a:lnTo>
                  <a:lnTo>
                    <a:pt x="221" y="8"/>
                  </a:lnTo>
                  <a:lnTo>
                    <a:pt x="212" y="5"/>
                  </a:lnTo>
                  <a:lnTo>
                    <a:pt x="201" y="3"/>
                  </a:lnTo>
                  <a:lnTo>
                    <a:pt x="180" y="0"/>
                  </a:lnTo>
                  <a:lnTo>
                    <a:pt x="163" y="0"/>
                  </a:lnTo>
                  <a:lnTo>
                    <a:pt x="146" y="1"/>
                  </a:lnTo>
                  <a:lnTo>
                    <a:pt x="124" y="3"/>
                  </a:lnTo>
                  <a:lnTo>
                    <a:pt x="99" y="8"/>
                  </a:lnTo>
                  <a:lnTo>
                    <a:pt x="88" y="12"/>
                  </a:lnTo>
                  <a:lnTo>
                    <a:pt x="79" y="15"/>
                  </a:lnTo>
                  <a:lnTo>
                    <a:pt x="60" y="27"/>
                  </a:lnTo>
                  <a:lnTo>
                    <a:pt x="52" y="34"/>
                  </a:lnTo>
                  <a:lnTo>
                    <a:pt x="47" y="41"/>
                  </a:lnTo>
                  <a:lnTo>
                    <a:pt x="41" y="50"/>
                  </a:lnTo>
                  <a:lnTo>
                    <a:pt x="37" y="60"/>
                  </a:lnTo>
                  <a:lnTo>
                    <a:pt x="35" y="71"/>
                  </a:lnTo>
                  <a:lnTo>
                    <a:pt x="37" y="83"/>
                  </a:lnTo>
                  <a:lnTo>
                    <a:pt x="39" y="88"/>
                  </a:lnTo>
                  <a:lnTo>
                    <a:pt x="43" y="91"/>
                  </a:lnTo>
                  <a:lnTo>
                    <a:pt x="47" y="97"/>
                  </a:lnTo>
                  <a:lnTo>
                    <a:pt x="52" y="100"/>
                  </a:lnTo>
                  <a:lnTo>
                    <a:pt x="67" y="105"/>
                  </a:lnTo>
                  <a:lnTo>
                    <a:pt x="82" y="110"/>
                  </a:lnTo>
                  <a:lnTo>
                    <a:pt x="114" y="117"/>
                  </a:lnTo>
                  <a:lnTo>
                    <a:pt x="125" y="121"/>
                  </a:lnTo>
                  <a:lnTo>
                    <a:pt x="135" y="126"/>
                  </a:lnTo>
                  <a:lnTo>
                    <a:pt x="139" y="133"/>
                  </a:lnTo>
                  <a:lnTo>
                    <a:pt x="140" y="140"/>
                  </a:lnTo>
                  <a:lnTo>
                    <a:pt x="140" y="145"/>
                  </a:lnTo>
                  <a:lnTo>
                    <a:pt x="137" y="150"/>
                  </a:lnTo>
                  <a:lnTo>
                    <a:pt x="131" y="155"/>
                  </a:lnTo>
                  <a:lnTo>
                    <a:pt x="124" y="159"/>
                  </a:lnTo>
                  <a:lnTo>
                    <a:pt x="116" y="162"/>
                  </a:lnTo>
                  <a:lnTo>
                    <a:pt x="109" y="162"/>
                  </a:lnTo>
                  <a:lnTo>
                    <a:pt x="99" y="160"/>
                  </a:lnTo>
                  <a:lnTo>
                    <a:pt x="92" y="159"/>
                  </a:lnTo>
                  <a:lnTo>
                    <a:pt x="88" y="154"/>
                  </a:lnTo>
                  <a:lnTo>
                    <a:pt x="84" y="150"/>
                  </a:lnTo>
                  <a:lnTo>
                    <a:pt x="84" y="140"/>
                  </a:lnTo>
                  <a:lnTo>
                    <a:pt x="84" y="136"/>
                  </a:lnTo>
                  <a:lnTo>
                    <a:pt x="2" y="136"/>
                  </a:lnTo>
                  <a:lnTo>
                    <a:pt x="0" y="148"/>
                  </a:lnTo>
                  <a:lnTo>
                    <a:pt x="0" y="159"/>
                  </a:lnTo>
                  <a:lnTo>
                    <a:pt x="3" y="167"/>
                  </a:lnTo>
                  <a:lnTo>
                    <a:pt x="9" y="176"/>
                  </a:lnTo>
                  <a:lnTo>
                    <a:pt x="18" y="181"/>
                  </a:lnTo>
                  <a:lnTo>
                    <a:pt x="28" y="186"/>
                  </a:lnTo>
                  <a:lnTo>
                    <a:pt x="39" y="190"/>
                  </a:lnTo>
                  <a:lnTo>
                    <a:pt x="65" y="193"/>
                  </a:lnTo>
                  <a:lnTo>
                    <a:pt x="92" y="193"/>
                  </a:lnTo>
                  <a:lnTo>
                    <a:pt x="116" y="193"/>
                  </a:lnTo>
                  <a:lnTo>
                    <a:pt x="139" y="192"/>
                  </a:lnTo>
                  <a:lnTo>
                    <a:pt x="161" y="186"/>
                  </a:lnTo>
                  <a:lnTo>
                    <a:pt x="182" y="181"/>
                  </a:lnTo>
                  <a:lnTo>
                    <a:pt x="191" y="176"/>
                  </a:lnTo>
                  <a:lnTo>
                    <a:pt x="202" y="171"/>
                  </a:lnTo>
                  <a:lnTo>
                    <a:pt x="212" y="164"/>
                  </a:lnTo>
                  <a:lnTo>
                    <a:pt x="219" y="157"/>
                  </a:lnTo>
                  <a:lnTo>
                    <a:pt x="225" y="148"/>
                  </a:lnTo>
                  <a:lnTo>
                    <a:pt x="231" y="138"/>
                  </a:lnTo>
                  <a:lnTo>
                    <a:pt x="232" y="126"/>
                  </a:lnTo>
                  <a:lnTo>
                    <a:pt x="231" y="114"/>
                  </a:lnTo>
                  <a:lnTo>
                    <a:pt x="229" y="109"/>
                  </a:lnTo>
                  <a:lnTo>
                    <a:pt x="225" y="103"/>
                  </a:lnTo>
                  <a:lnTo>
                    <a:pt x="219" y="98"/>
                  </a:lnTo>
                  <a:lnTo>
                    <a:pt x="214" y="95"/>
                  </a:lnTo>
                  <a:lnTo>
                    <a:pt x="199" y="88"/>
                  </a:lnTo>
                  <a:lnTo>
                    <a:pt x="180" y="83"/>
                  </a:lnTo>
                  <a:lnTo>
                    <a:pt x="146" y="72"/>
                  </a:lnTo>
                  <a:lnTo>
                    <a:pt x="133" y="67"/>
                  </a:lnTo>
                  <a:lnTo>
                    <a:pt x="127" y="64"/>
                  </a:lnTo>
                  <a:lnTo>
                    <a:pt x="125" y="60"/>
                  </a:lnTo>
                  <a:lnTo>
                    <a:pt x="124" y="55"/>
                  </a:lnTo>
                  <a:lnTo>
                    <a:pt x="124" y="50"/>
                  </a:lnTo>
                  <a:lnTo>
                    <a:pt x="125" y="46"/>
                  </a:lnTo>
                  <a:lnTo>
                    <a:pt x="129" y="41"/>
                  </a:lnTo>
                  <a:lnTo>
                    <a:pt x="133" y="38"/>
                  </a:lnTo>
                  <a:lnTo>
                    <a:pt x="140" y="34"/>
                  </a:lnTo>
                  <a:lnTo>
                    <a:pt x="146" y="33"/>
                  </a:lnTo>
                  <a:lnTo>
                    <a:pt x="155" y="33"/>
                  </a:lnTo>
                  <a:lnTo>
                    <a:pt x="163" y="34"/>
                  </a:lnTo>
                  <a:lnTo>
                    <a:pt x="169" y="38"/>
                  </a:lnTo>
                  <a:lnTo>
                    <a:pt x="172" y="43"/>
                  </a:lnTo>
                  <a:lnTo>
                    <a:pt x="174" y="46"/>
                  </a:lnTo>
                  <a:lnTo>
                    <a:pt x="176" y="55"/>
                  </a:lnTo>
                  <a:lnTo>
                    <a:pt x="176" y="58"/>
                  </a:lnTo>
                  <a:lnTo>
                    <a:pt x="253" y="58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FCFC3E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215" name="Freeform 14"/>
            <p:cNvSpPr>
              <a:spLocks noChangeAspect="1"/>
            </p:cNvSpPr>
            <p:nvPr/>
          </p:nvSpPr>
          <p:spPr bwMode="auto">
            <a:xfrm>
              <a:off x="2874" y="3430"/>
              <a:ext cx="626" cy="369"/>
            </a:xfrm>
            <a:custGeom>
              <a:avLst/>
              <a:gdLst>
                <a:gd name="T0" fmla="*/ 209318 w 302"/>
                <a:gd name="T1" fmla="*/ 0 h 189"/>
                <a:gd name="T2" fmla="*/ 0 w 302"/>
                <a:gd name="T3" fmla="*/ 296813 h 189"/>
                <a:gd name="T4" fmla="*/ 243048 w 302"/>
                <a:gd name="T5" fmla="*/ 296813 h 189"/>
                <a:gd name="T6" fmla="*/ 376562 w 302"/>
                <a:gd name="T7" fmla="*/ 122416 h 189"/>
                <a:gd name="T8" fmla="*/ 409775 w 302"/>
                <a:gd name="T9" fmla="*/ 293923 h 189"/>
                <a:gd name="T10" fmla="*/ 716389 w 302"/>
                <a:gd name="T11" fmla="*/ 296813 h 189"/>
                <a:gd name="T12" fmla="*/ 917133 w 302"/>
                <a:gd name="T13" fmla="*/ 0 h 189"/>
                <a:gd name="T14" fmla="*/ 670376 w 302"/>
                <a:gd name="T15" fmla="*/ 3370 h 189"/>
                <a:gd name="T16" fmla="*/ 546042 w 302"/>
                <a:gd name="T17" fmla="*/ 166538 h 189"/>
                <a:gd name="T18" fmla="*/ 512180 w 302"/>
                <a:gd name="T19" fmla="*/ 0 h 189"/>
                <a:gd name="T20" fmla="*/ 209318 w 302"/>
                <a:gd name="T21" fmla="*/ 0 h 1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2"/>
                <a:gd name="T34" fmla="*/ 0 h 189"/>
                <a:gd name="T35" fmla="*/ 302 w 302"/>
                <a:gd name="T36" fmla="*/ 189 h 1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2" h="189">
                  <a:moveTo>
                    <a:pt x="69" y="0"/>
                  </a:moveTo>
                  <a:lnTo>
                    <a:pt x="0" y="189"/>
                  </a:lnTo>
                  <a:lnTo>
                    <a:pt x="80" y="189"/>
                  </a:lnTo>
                  <a:lnTo>
                    <a:pt x="124" y="78"/>
                  </a:lnTo>
                  <a:lnTo>
                    <a:pt x="135" y="187"/>
                  </a:lnTo>
                  <a:lnTo>
                    <a:pt x="236" y="189"/>
                  </a:lnTo>
                  <a:lnTo>
                    <a:pt x="302" y="0"/>
                  </a:lnTo>
                  <a:lnTo>
                    <a:pt x="221" y="2"/>
                  </a:lnTo>
                  <a:lnTo>
                    <a:pt x="180" y="106"/>
                  </a:lnTo>
                  <a:lnTo>
                    <a:pt x="16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FCFC3E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216" name="Freeform 15"/>
            <p:cNvSpPr>
              <a:spLocks noChangeAspect="1" noEditPoints="1"/>
            </p:cNvSpPr>
            <p:nvPr/>
          </p:nvSpPr>
          <p:spPr bwMode="auto">
            <a:xfrm>
              <a:off x="2286" y="3430"/>
              <a:ext cx="560" cy="361"/>
            </a:xfrm>
            <a:custGeom>
              <a:avLst/>
              <a:gdLst>
                <a:gd name="T0" fmla="*/ 794937 w 271"/>
                <a:gd name="T1" fmla="*/ 285926 h 185"/>
                <a:gd name="T2" fmla="*/ 770969 w 271"/>
                <a:gd name="T3" fmla="*/ 0 h 185"/>
                <a:gd name="T4" fmla="*/ 451426 w 271"/>
                <a:gd name="T5" fmla="*/ 0 h 185"/>
                <a:gd name="T6" fmla="*/ 0 w 271"/>
                <a:gd name="T7" fmla="*/ 288839 h 185"/>
                <a:gd name="T8" fmla="*/ 275621 w 271"/>
                <a:gd name="T9" fmla="*/ 285926 h 185"/>
                <a:gd name="T10" fmla="*/ 349124 w 271"/>
                <a:gd name="T11" fmla="*/ 234642 h 185"/>
                <a:gd name="T12" fmla="*/ 539338 w 271"/>
                <a:gd name="T13" fmla="*/ 234642 h 185"/>
                <a:gd name="T14" fmla="*/ 533971 w 271"/>
                <a:gd name="T15" fmla="*/ 285926 h 185"/>
                <a:gd name="T16" fmla="*/ 794937 w 271"/>
                <a:gd name="T17" fmla="*/ 285926 h 185"/>
                <a:gd name="T18" fmla="*/ 412811 w 271"/>
                <a:gd name="T19" fmla="*/ 175081 h 185"/>
                <a:gd name="T20" fmla="*/ 563327 w 271"/>
                <a:gd name="T21" fmla="*/ 63887 h 185"/>
                <a:gd name="T22" fmla="*/ 550864 w 271"/>
                <a:gd name="T23" fmla="*/ 175081 h 185"/>
                <a:gd name="T24" fmla="*/ 412811 w 271"/>
                <a:gd name="T25" fmla="*/ 175081 h 1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1"/>
                <a:gd name="T40" fmla="*/ 0 h 185"/>
                <a:gd name="T41" fmla="*/ 271 w 271"/>
                <a:gd name="T42" fmla="*/ 185 h 1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1" h="185">
                  <a:moveTo>
                    <a:pt x="271" y="183"/>
                  </a:moveTo>
                  <a:lnTo>
                    <a:pt x="263" y="0"/>
                  </a:lnTo>
                  <a:lnTo>
                    <a:pt x="154" y="0"/>
                  </a:lnTo>
                  <a:lnTo>
                    <a:pt x="0" y="185"/>
                  </a:lnTo>
                  <a:lnTo>
                    <a:pt x="94" y="183"/>
                  </a:lnTo>
                  <a:lnTo>
                    <a:pt x="119" y="150"/>
                  </a:lnTo>
                  <a:lnTo>
                    <a:pt x="184" y="150"/>
                  </a:lnTo>
                  <a:lnTo>
                    <a:pt x="182" y="183"/>
                  </a:lnTo>
                  <a:lnTo>
                    <a:pt x="271" y="183"/>
                  </a:lnTo>
                  <a:close/>
                  <a:moveTo>
                    <a:pt x="141" y="112"/>
                  </a:moveTo>
                  <a:lnTo>
                    <a:pt x="192" y="41"/>
                  </a:lnTo>
                  <a:lnTo>
                    <a:pt x="188" y="112"/>
                  </a:lnTo>
                  <a:lnTo>
                    <a:pt x="141" y="11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FCFC3E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0" y="889000"/>
            <a:ext cx="9906000" cy="12954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chemeClr val="bg1"/>
              </a:gs>
              <a:gs pos="100000">
                <a:srgbClr val="000066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728788" y="1150938"/>
            <a:ext cx="6059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/>
            <a:r>
              <a:rPr lang="en-US" altLang="ko-KR" sz="5400" b="1" i="1">
                <a:solidFill>
                  <a:srgbClr val="021E46"/>
                </a:solidFill>
                <a:latin typeface="Arial Black" pitchFamily="34" charset="0"/>
                <a:ea typeface="-윤고딕150"/>
                <a:cs typeface="-윤고딕150"/>
              </a:rPr>
              <a:t>Thank You </a:t>
            </a:r>
            <a:endParaRPr lang="en-US" altLang="ko-KR" sz="5400" b="1" i="1">
              <a:solidFill>
                <a:srgbClr val="021E46"/>
              </a:solidFill>
              <a:latin typeface="Arial Black" pitchFamily="34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gray">
          <a:xfrm>
            <a:off x="460173" y="417553"/>
            <a:ext cx="646779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lang="en-GB" sz="3200" kern="1200" baseline="0" dirty="0" smtClean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  <a:sym typeface="Arial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9pPr>
          </a:lstStyle>
          <a:p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88580" y="1924163"/>
            <a:ext cx="3429854" cy="67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defPPr>
              <a:defRPr lang="en-GB"/>
            </a:defPPr>
            <a:lvl1pPr marL="171450" indent="-171450" algn="l" defTabSz="979488">
              <a:lnSpc>
                <a:spcPct val="100000"/>
              </a:lnSpc>
              <a:spcBef>
                <a:spcPct val="60000"/>
              </a:spcBef>
              <a:buFontTx/>
              <a:buChar char="•"/>
              <a:defRPr sz="1200">
                <a:ea typeface="SimSun" pitchFamily="2" charset="-122"/>
                <a:cs typeface="Arial" charset="0"/>
              </a:defRPr>
            </a:lvl1pPr>
            <a:lvl2pPr marL="339725" lvl="1" indent="-16668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–"/>
              <a:defRPr sz="1200">
                <a:ea typeface="SimSun" pitchFamily="2" charset="-122"/>
                <a:cs typeface="Arial" charset="0"/>
              </a:defRPr>
            </a:lvl2pPr>
            <a:lvl3pPr marL="512763" lvl="2" indent="-171450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3pPr>
            <a:lvl4pPr marL="687388" lvl="3" indent="-17303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4pPr>
          </a:lstStyle>
          <a:p>
            <a:pPr latinLnBrk="0">
              <a:spcBef>
                <a:spcPts val="300"/>
              </a:spcBef>
            </a:pP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3 units of </a:t>
            </a:r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uclear </a:t>
            </a:r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ower </a:t>
            </a:r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lants </a:t>
            </a:r>
          </a:p>
          <a:p>
            <a:pPr latinLnBrk="0">
              <a:spcBef>
                <a:spcPts val="300"/>
              </a:spcBef>
            </a:pP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Turnkey C</a:t>
            </a: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ontractor</a:t>
            </a:r>
            <a:r>
              <a:rPr lang="ko-KR" altLang="en-US" sz="14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: F</a:t>
            </a: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oreign Supplier</a:t>
            </a:r>
            <a:br>
              <a:rPr lang="en-US" sz="1400" b="0" dirty="0" smtClean="0">
                <a:solidFill>
                  <a:srgbClr val="000000"/>
                </a:solidFill>
                <a:latin typeface="Arial" charset="0"/>
              </a:rPr>
            </a:b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8455" y="4077710"/>
            <a:ext cx="3359979" cy="66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defPPr>
              <a:defRPr lang="en-GB"/>
            </a:defPPr>
            <a:lvl1pPr marL="171450" indent="-171450" algn="l" defTabSz="979488">
              <a:lnSpc>
                <a:spcPct val="100000"/>
              </a:lnSpc>
              <a:spcBef>
                <a:spcPct val="60000"/>
              </a:spcBef>
              <a:buFontTx/>
              <a:buChar char="•"/>
              <a:defRPr sz="1200">
                <a:ea typeface="SimSun" pitchFamily="2" charset="-122"/>
                <a:cs typeface="Arial" charset="0"/>
              </a:defRPr>
            </a:lvl1pPr>
            <a:lvl2pPr marL="339725" lvl="1" indent="-16668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–"/>
              <a:defRPr sz="1200">
                <a:ea typeface="SimSun" pitchFamily="2" charset="-122"/>
                <a:cs typeface="Arial" charset="0"/>
              </a:defRPr>
            </a:lvl2pPr>
            <a:lvl3pPr marL="512763" lvl="2" indent="-171450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3pPr>
            <a:lvl4pPr marL="687388" lvl="3" indent="-17303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4pPr>
          </a:lstStyle>
          <a:p>
            <a:pPr latinLnBrk="0">
              <a:spcBef>
                <a:spcPts val="300"/>
              </a:spcBef>
            </a:pP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Partially participated in manufacturing</a:t>
            </a:r>
            <a:br>
              <a:rPr lang="en-US" sz="1400" b="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as a sub-supplier </a:t>
            </a: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of</a:t>
            </a:r>
            <a:r>
              <a:rPr lang="ko-KR" altLang="en-US" sz="14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foreign </a:t>
            </a:r>
            <a:r>
              <a:rPr lang="en-US" altLang="ko-KR" sz="1400" b="0" dirty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ompany</a:t>
            </a: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- Final </a:t>
            </a:r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ssembly of major equipment</a:t>
            </a:r>
          </a:p>
        </p:txBody>
      </p:sp>
      <p:sp>
        <p:nvSpPr>
          <p:cNvPr id="20" name="Pentagon 8"/>
          <p:cNvSpPr/>
          <p:nvPr/>
        </p:nvSpPr>
        <p:spPr>
          <a:xfrm>
            <a:off x="565196" y="1769027"/>
            <a:ext cx="1454091" cy="711200"/>
          </a:xfrm>
          <a:prstGeom prst="homePlate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73152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Turnkey Base</a:t>
            </a:r>
          </a:p>
        </p:txBody>
      </p:sp>
      <p:sp>
        <p:nvSpPr>
          <p:cNvPr id="21" name="Pentagon 9"/>
          <p:cNvSpPr/>
          <p:nvPr/>
        </p:nvSpPr>
        <p:spPr>
          <a:xfrm>
            <a:off x="565196" y="2572156"/>
            <a:ext cx="1454091" cy="711200"/>
          </a:xfrm>
          <a:prstGeom prst="homePlate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73152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Non-Turnkey Base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Pentagon 10"/>
          <p:cNvSpPr/>
          <p:nvPr/>
        </p:nvSpPr>
        <p:spPr>
          <a:xfrm>
            <a:off x="565196" y="4069439"/>
            <a:ext cx="1454091" cy="711200"/>
          </a:xfrm>
          <a:prstGeom prst="homePlate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73152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Status</a:t>
            </a:r>
            <a:r>
              <a:rPr kumimoji="0" lang="ko-KR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Pentagon 11"/>
          <p:cNvSpPr/>
          <p:nvPr/>
        </p:nvSpPr>
        <p:spPr>
          <a:xfrm>
            <a:off x="565196" y="4891532"/>
            <a:ext cx="1454091" cy="711200"/>
          </a:xfrm>
          <a:prstGeom prst="homePlate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73152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Products &amp; Services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194" y="3679991"/>
            <a:ext cx="4847373" cy="2462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GB"/>
            </a:defPPr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accent1"/>
                </a:solidFill>
              </a:defRPr>
            </a:lvl1pPr>
          </a:lstStyle>
          <a:p>
            <a:pPr latinLnBrk="0"/>
            <a:r>
              <a:rPr lang="en-US" dirty="0" smtClean="0">
                <a:solidFill>
                  <a:srgbClr val="23A3E6"/>
                </a:solidFill>
                <a:latin typeface="Arial" charset="0"/>
                <a:ea typeface="+mn-ea"/>
              </a:rPr>
              <a:t>Doosan’s Status before </a:t>
            </a:r>
            <a:r>
              <a:rPr lang="en-US" altLang="ko-KR" dirty="0">
                <a:solidFill>
                  <a:srgbClr val="23A3E6"/>
                </a:solidFill>
                <a:latin typeface="Arial" charset="0"/>
              </a:rPr>
              <a:t>Yonggwang</a:t>
            </a:r>
            <a:r>
              <a:rPr lang="en-US" dirty="0" smtClean="0">
                <a:solidFill>
                  <a:srgbClr val="23A3E6"/>
                </a:solidFill>
                <a:latin typeface="Arial" charset="0"/>
                <a:ea typeface="+mn-ea"/>
              </a:rPr>
              <a:t>3&amp;4 NPP </a:t>
            </a:r>
            <a:endParaRPr lang="en-US" dirty="0">
              <a:solidFill>
                <a:srgbClr val="23A3E6"/>
              </a:solidFill>
              <a:latin typeface="Arial" charset="0"/>
              <a:ea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0740" y="1290775"/>
            <a:ext cx="4847373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23A3E6"/>
                </a:solidFill>
                <a:latin typeface="Arial" charset="0"/>
                <a:ea typeface="+mn-ea"/>
              </a:rPr>
              <a:t>Contract Structure before Yonggwang3&amp;4 NPP</a:t>
            </a:r>
            <a:br>
              <a:rPr lang="en-US" sz="1600" dirty="0" smtClean="0">
                <a:solidFill>
                  <a:srgbClr val="23A3E6"/>
                </a:solidFill>
                <a:latin typeface="Arial" charset="0"/>
                <a:ea typeface="+mn-ea"/>
              </a:rPr>
            </a:br>
            <a:r>
              <a:rPr lang="en-US" sz="1200" dirty="0" smtClean="0">
                <a:solidFill>
                  <a:srgbClr val="23A3E6"/>
                </a:solidFill>
                <a:latin typeface="Arial" charset="0"/>
                <a:ea typeface="+mn-ea"/>
              </a:rPr>
              <a:t>(10</a:t>
            </a:r>
            <a:r>
              <a:rPr lang="en-US" sz="1200" baseline="30000" dirty="0" smtClean="0">
                <a:solidFill>
                  <a:srgbClr val="23A3E6"/>
                </a:solidFill>
                <a:latin typeface="Arial" charset="0"/>
                <a:ea typeface="+mn-ea"/>
              </a:rPr>
              <a:t>th</a:t>
            </a:r>
            <a:r>
              <a:rPr lang="en-US" sz="1200" dirty="0" smtClean="0">
                <a:solidFill>
                  <a:srgbClr val="23A3E6"/>
                </a:solidFill>
                <a:latin typeface="Arial" charset="0"/>
                <a:ea typeface="+mn-ea"/>
              </a:rPr>
              <a:t> &amp; 11</a:t>
            </a:r>
            <a:r>
              <a:rPr lang="en-US" sz="1200" baseline="30000" dirty="0" smtClean="0">
                <a:solidFill>
                  <a:srgbClr val="23A3E6"/>
                </a:solidFill>
                <a:latin typeface="Arial" charset="0"/>
                <a:ea typeface="+mn-ea"/>
              </a:rPr>
              <a:t>th</a:t>
            </a:r>
            <a:r>
              <a:rPr lang="en-US" sz="1200" dirty="0" smtClean="0">
                <a:solidFill>
                  <a:srgbClr val="23A3E6"/>
                </a:solidFill>
                <a:latin typeface="Arial" charset="0"/>
                <a:ea typeface="+mn-ea"/>
              </a:rPr>
              <a:t> units in Korea)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58455" y="4870847"/>
            <a:ext cx="3359979" cy="73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defPPr>
              <a:defRPr lang="en-GB"/>
            </a:defPPr>
            <a:lvl1pPr marL="171450" indent="-171450" algn="l" defTabSz="979488">
              <a:lnSpc>
                <a:spcPct val="100000"/>
              </a:lnSpc>
              <a:spcBef>
                <a:spcPct val="60000"/>
              </a:spcBef>
              <a:buFontTx/>
              <a:buChar char="•"/>
              <a:defRPr sz="1200">
                <a:ea typeface="SimSun" pitchFamily="2" charset="-122"/>
                <a:cs typeface="Arial" charset="0"/>
              </a:defRPr>
            </a:lvl1pPr>
            <a:lvl2pPr marL="339725" lvl="1" indent="-16668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–"/>
              <a:defRPr sz="1200">
                <a:ea typeface="SimSun" pitchFamily="2" charset="-122"/>
                <a:cs typeface="Arial" charset="0"/>
              </a:defRPr>
            </a:lvl2pPr>
            <a:lvl3pPr marL="512763" lvl="2" indent="-171450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3pPr>
            <a:lvl4pPr marL="687388" lvl="3" indent="-17303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4pPr>
          </a:lstStyle>
          <a:p>
            <a:pPr latinLnBrk="0">
              <a:spcBef>
                <a:spcPts val="300"/>
              </a:spcBef>
            </a:pP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Fossil</a:t>
            </a:r>
            <a:r>
              <a:rPr lang="ko-KR" altLang="en-US" sz="14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power and </a:t>
            </a:r>
            <a:r>
              <a:rPr lang="en-US" altLang="ko-KR" sz="1400" b="0" dirty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ndustrial plant incl. desalination </a:t>
            </a:r>
            <a:endParaRPr lang="en-US" sz="1400" b="0" dirty="0" smtClean="0">
              <a:solidFill>
                <a:srgbClr val="000000"/>
              </a:solidFill>
              <a:latin typeface="Arial" charset="0"/>
            </a:endParaRPr>
          </a:p>
          <a:p>
            <a:pPr latinLnBrk="0">
              <a:spcBef>
                <a:spcPts val="300"/>
              </a:spcBef>
            </a:pP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Acquired ASME Stamps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88580" y="2710385"/>
            <a:ext cx="3429854" cy="67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defPPr>
              <a:defRPr lang="en-GB"/>
            </a:defPPr>
            <a:lvl1pPr marL="171450" indent="-171450" algn="l" defTabSz="979488">
              <a:lnSpc>
                <a:spcPct val="100000"/>
              </a:lnSpc>
              <a:spcBef>
                <a:spcPct val="60000"/>
              </a:spcBef>
              <a:buFontTx/>
              <a:buChar char="•"/>
              <a:defRPr sz="1200">
                <a:ea typeface="SimSun" pitchFamily="2" charset="-122"/>
                <a:cs typeface="Arial" charset="0"/>
              </a:defRPr>
            </a:lvl1pPr>
            <a:lvl2pPr marL="339725" lvl="1" indent="-16668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–"/>
              <a:defRPr sz="1200">
                <a:ea typeface="SimSun" pitchFamily="2" charset="-122"/>
                <a:cs typeface="Arial" charset="0"/>
              </a:defRPr>
            </a:lvl2pPr>
            <a:lvl3pPr marL="512763" lvl="2" indent="-171450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3pPr>
            <a:lvl4pPr marL="687388" lvl="3" indent="-173038" algn="l" defTabSz="979488">
              <a:lnSpc>
                <a:spcPct val="100000"/>
              </a:lnSpc>
              <a:spcBef>
                <a:spcPct val="20000"/>
              </a:spcBef>
              <a:buFont typeface="Arial" charset="0"/>
              <a:buChar char="-"/>
              <a:defRPr sz="1200">
                <a:ea typeface="SimSun" pitchFamily="2" charset="-122"/>
                <a:cs typeface="Arial" charset="0"/>
              </a:defRPr>
            </a:lvl4pPr>
          </a:lstStyle>
          <a:p>
            <a:pPr latinLnBrk="0">
              <a:spcBef>
                <a:spcPts val="300"/>
              </a:spcBef>
            </a:pPr>
            <a:r>
              <a:rPr lang="en-US" altLang="ko-KR" sz="1400" b="0" dirty="0" smtClean="0">
                <a:solidFill>
                  <a:srgbClr val="000000"/>
                </a:solidFill>
                <a:latin typeface="Arial" charset="0"/>
              </a:rPr>
              <a:t>6 </a:t>
            </a:r>
            <a:r>
              <a:rPr lang="en-US" altLang="ko-KR" sz="1400" b="0" dirty="0">
                <a:solidFill>
                  <a:srgbClr val="000000"/>
                </a:solidFill>
                <a:latin typeface="Arial" charset="0"/>
              </a:rPr>
              <a:t>units of nuclear power plants </a:t>
            </a:r>
          </a:p>
          <a:p>
            <a:pPr latinLnBrk="0">
              <a:spcBef>
                <a:spcPts val="300"/>
              </a:spcBef>
            </a:pP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Main Contractor : Foreign Supplier</a:t>
            </a:r>
            <a:br>
              <a:rPr lang="en-US" sz="1400" b="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    </a:t>
            </a:r>
          </a:p>
          <a:p>
            <a:pPr latinLnBrk="0">
              <a:spcBef>
                <a:spcPts val="300"/>
              </a:spcBef>
            </a:pPr>
            <a:endParaRPr lang="en-US" sz="14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  <p:sp>
        <p:nvSpPr>
          <p:cNvPr id="29" name="Pentagon 4"/>
          <p:cNvSpPr/>
          <p:nvPr/>
        </p:nvSpPr>
        <p:spPr>
          <a:xfrm>
            <a:off x="6499738" y="1714438"/>
            <a:ext cx="3094690" cy="3888294"/>
          </a:xfrm>
          <a:prstGeom prst="homePlate">
            <a:avLst>
              <a:gd name="adj" fmla="val 1081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36576" tIns="73152" rIns="36576" bIns="36576" rtlCol="0" anchor="ctr" anchorCtr="0"/>
          <a:lstStyle/>
          <a:p>
            <a:pPr marL="17145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Localization of main equipment for Yonggwang3&amp;4 NPP</a:t>
            </a:r>
          </a:p>
          <a:p>
            <a:pPr marL="355600" marR="0" lvl="0" indent="-18415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ROK</a:t>
            </a:r>
            <a:r>
              <a:rPr kumimoji="0" lang="ko-KR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  <a:r>
              <a: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gov’t  established  Localization Plan in 1984</a:t>
            </a:r>
          </a:p>
          <a:p>
            <a:pPr marL="355600" marR="0" lvl="0" indent="-18415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 year: 1987</a:t>
            </a:r>
          </a:p>
          <a:p>
            <a:pPr marL="355600" marR="0" lvl="0" indent="-18415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Location: Yonggwang, Korea</a:t>
            </a:r>
          </a:p>
          <a:p>
            <a:pPr marL="355600" marR="0" lvl="0" indent="-18415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Capacity: 1,000MW/Unit</a:t>
            </a:r>
          </a:p>
          <a:p>
            <a:pPr marL="355600" marR="0" lvl="0" indent="-18415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Owner : KEPCO</a:t>
            </a:r>
          </a:p>
          <a:p>
            <a:pPr marL="355600" marR="0" lvl="0" indent="-18415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 Contactor:  Doosan </a:t>
            </a:r>
          </a:p>
        </p:txBody>
      </p:sp>
      <p:sp>
        <p:nvSpPr>
          <p:cNvPr id="2" name="오른쪽 화살표 1"/>
          <p:cNvSpPr/>
          <p:nvPr/>
        </p:nvSpPr>
        <p:spPr bwMode="auto">
          <a:xfrm>
            <a:off x="5854890" y="2927756"/>
            <a:ext cx="382137" cy="998456"/>
          </a:xfrm>
          <a:prstGeom prst="rightArrow">
            <a:avLst/>
          </a:prstGeom>
          <a:solidFill>
            <a:srgbClr val="4EB6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366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윤고딕130" pitchFamily="18" charset="-127"/>
            </a:endParaRPr>
          </a:p>
        </p:txBody>
      </p:sp>
      <p:sp>
        <p:nvSpPr>
          <p:cNvPr id="30" name="오른쪽 화살표 29"/>
          <p:cNvSpPr/>
          <p:nvPr/>
        </p:nvSpPr>
        <p:spPr bwMode="auto">
          <a:xfrm>
            <a:off x="6007290" y="3080156"/>
            <a:ext cx="382137" cy="99845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366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윤고딕130" pitchFamily="18" charset="-127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Background of the localization program</a:t>
            </a:r>
            <a:endParaRPr lang="en-US" altLang="ko-K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96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 txBox="1">
            <a:spLocks/>
          </p:cNvSpPr>
          <p:nvPr/>
        </p:nvSpPr>
        <p:spPr bwMode="gray">
          <a:xfrm>
            <a:off x="655050" y="116632"/>
            <a:ext cx="7101586" cy="648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Lessons leaned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2" name="Title 1"/>
          <p:cNvSpPr txBox="1">
            <a:spLocks/>
          </p:cNvSpPr>
          <p:nvPr/>
        </p:nvSpPr>
        <p:spPr bwMode="gray">
          <a:xfrm>
            <a:off x="533634" y="413490"/>
            <a:ext cx="6467792" cy="3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lang="en-GB" sz="3200" kern="1200" baseline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  <a:sym typeface="Arial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9pPr>
          </a:lstStyle>
          <a:p>
            <a:pPr algn="l" latinLnBrk="0"/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1444338" y="534987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1975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2929664" y="534987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1985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3673146" y="5349875"/>
            <a:ext cx="741845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1990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4414993" y="534987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1995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5158475" y="534987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2000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6643800" y="534987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2010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7387283" y="5349875"/>
            <a:ext cx="741845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2015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8129127" y="534987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2020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624963" y="533936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1970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cxnSp>
        <p:nvCxnSpPr>
          <p:cNvPr id="102" name="직선 연결선 101"/>
          <p:cNvCxnSpPr/>
          <p:nvPr/>
        </p:nvCxnSpPr>
        <p:spPr>
          <a:xfrm>
            <a:off x="982762" y="5103815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03" name="직선 연결선 102"/>
          <p:cNvCxnSpPr/>
          <p:nvPr/>
        </p:nvCxnSpPr>
        <p:spPr>
          <a:xfrm>
            <a:off x="2557923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04" name="직선 연결선 103"/>
          <p:cNvCxnSpPr/>
          <p:nvPr/>
        </p:nvCxnSpPr>
        <p:spPr>
          <a:xfrm>
            <a:off x="8500867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05" name="직선 연결선 104"/>
          <p:cNvCxnSpPr/>
          <p:nvPr/>
        </p:nvCxnSpPr>
        <p:spPr>
          <a:xfrm>
            <a:off x="1816078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06" name="직선 연결선 105"/>
          <p:cNvCxnSpPr/>
          <p:nvPr/>
        </p:nvCxnSpPr>
        <p:spPr>
          <a:xfrm>
            <a:off x="4044888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07" name="직선 연결선 106"/>
          <p:cNvCxnSpPr/>
          <p:nvPr/>
        </p:nvCxnSpPr>
        <p:spPr>
          <a:xfrm>
            <a:off x="3301405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08" name="직선 연결선 107"/>
          <p:cNvCxnSpPr/>
          <p:nvPr/>
        </p:nvCxnSpPr>
        <p:spPr>
          <a:xfrm>
            <a:off x="5530214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09" name="직선 연결선 108"/>
          <p:cNvCxnSpPr/>
          <p:nvPr/>
        </p:nvCxnSpPr>
        <p:spPr>
          <a:xfrm>
            <a:off x="4786732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0" name="직선 연결선 109"/>
          <p:cNvCxnSpPr/>
          <p:nvPr/>
        </p:nvCxnSpPr>
        <p:spPr>
          <a:xfrm>
            <a:off x="6272059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1" name="직선 연결선 110"/>
          <p:cNvCxnSpPr/>
          <p:nvPr/>
        </p:nvCxnSpPr>
        <p:spPr>
          <a:xfrm>
            <a:off x="7759023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2" name="직선 연결선 111"/>
          <p:cNvCxnSpPr/>
          <p:nvPr/>
        </p:nvCxnSpPr>
        <p:spPr>
          <a:xfrm>
            <a:off x="7015541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13" name="모서리가 둥근 직사각형 112"/>
          <p:cNvSpPr/>
          <p:nvPr/>
        </p:nvSpPr>
        <p:spPr>
          <a:xfrm>
            <a:off x="1197056" y="4468816"/>
            <a:ext cx="928534" cy="71437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cxnSp>
        <p:nvCxnSpPr>
          <p:cNvPr id="114" name="직선 연결선 113"/>
          <p:cNvCxnSpPr/>
          <p:nvPr/>
        </p:nvCxnSpPr>
        <p:spPr>
          <a:xfrm>
            <a:off x="338941" y="5276850"/>
            <a:ext cx="8913599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5" name="직선 연결선 114"/>
          <p:cNvCxnSpPr/>
          <p:nvPr/>
        </p:nvCxnSpPr>
        <p:spPr>
          <a:xfrm>
            <a:off x="1444338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6" name="직선 연결선 115"/>
          <p:cNvCxnSpPr/>
          <p:nvPr/>
        </p:nvCxnSpPr>
        <p:spPr>
          <a:xfrm>
            <a:off x="2187820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7" name="직선 연결선 116"/>
          <p:cNvCxnSpPr/>
          <p:nvPr/>
        </p:nvCxnSpPr>
        <p:spPr>
          <a:xfrm>
            <a:off x="7387282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8" name="직선 연결선 117"/>
          <p:cNvCxnSpPr/>
          <p:nvPr/>
        </p:nvCxnSpPr>
        <p:spPr>
          <a:xfrm>
            <a:off x="8129127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19" name="직선 연결선 118"/>
          <p:cNvCxnSpPr/>
          <p:nvPr/>
        </p:nvCxnSpPr>
        <p:spPr>
          <a:xfrm>
            <a:off x="3673146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20" name="직선 연결선 119"/>
          <p:cNvCxnSpPr/>
          <p:nvPr/>
        </p:nvCxnSpPr>
        <p:spPr>
          <a:xfrm>
            <a:off x="2929664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21" name="직사각형 120"/>
          <p:cNvSpPr/>
          <p:nvPr/>
        </p:nvSpPr>
        <p:spPr>
          <a:xfrm>
            <a:off x="2187820" y="5349875"/>
            <a:ext cx="741844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1980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cxnSp>
        <p:nvCxnSpPr>
          <p:cNvPr id="122" name="직선 연결선 121"/>
          <p:cNvCxnSpPr/>
          <p:nvPr/>
        </p:nvCxnSpPr>
        <p:spPr>
          <a:xfrm>
            <a:off x="6643800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23" name="직선 연결선 122"/>
          <p:cNvCxnSpPr/>
          <p:nvPr/>
        </p:nvCxnSpPr>
        <p:spPr>
          <a:xfrm>
            <a:off x="5901956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24" name="직선 연결선 123"/>
          <p:cNvCxnSpPr/>
          <p:nvPr/>
        </p:nvCxnSpPr>
        <p:spPr>
          <a:xfrm>
            <a:off x="5158473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25" name="직선 연결선 124"/>
          <p:cNvCxnSpPr/>
          <p:nvPr/>
        </p:nvCxnSpPr>
        <p:spPr>
          <a:xfrm>
            <a:off x="4414991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26" name="모서리가 둥근 직사각형 125"/>
          <p:cNvSpPr/>
          <p:nvPr/>
        </p:nvSpPr>
        <p:spPr>
          <a:xfrm>
            <a:off x="2320467" y="4343403"/>
            <a:ext cx="817176" cy="73025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`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27" name="모서리가 둥근 직사각형 126"/>
          <p:cNvSpPr/>
          <p:nvPr/>
        </p:nvSpPr>
        <p:spPr>
          <a:xfrm>
            <a:off x="2476044" y="4148141"/>
            <a:ext cx="964561" cy="142875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2176356" y="5008566"/>
            <a:ext cx="817176" cy="73025"/>
          </a:xfrm>
          <a:prstGeom prst="roundRect">
            <a:avLst/>
          </a:prstGeom>
          <a:solidFill>
            <a:srgbClr val="D60093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29" name="모서리가 둥근 직사각형 128"/>
          <p:cNvSpPr/>
          <p:nvPr/>
        </p:nvSpPr>
        <p:spPr>
          <a:xfrm>
            <a:off x="4279068" y="4921250"/>
            <a:ext cx="815538" cy="71438"/>
          </a:xfrm>
          <a:prstGeom prst="roundRect">
            <a:avLst/>
          </a:prstGeom>
          <a:solidFill>
            <a:srgbClr val="D60093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4636072" y="4714878"/>
            <a:ext cx="817176" cy="144463"/>
          </a:xfrm>
          <a:prstGeom prst="roundRect">
            <a:avLst/>
          </a:prstGeom>
          <a:solidFill>
            <a:srgbClr val="D60093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8870972" y="5349875"/>
            <a:ext cx="741845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2025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cxnSp>
        <p:nvCxnSpPr>
          <p:cNvPr id="132" name="직선 연결선 131"/>
          <p:cNvCxnSpPr/>
          <p:nvPr/>
        </p:nvCxnSpPr>
        <p:spPr>
          <a:xfrm>
            <a:off x="9241074" y="5205413"/>
            <a:ext cx="0" cy="144462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33" name="직선 연결선 132"/>
          <p:cNvCxnSpPr/>
          <p:nvPr/>
        </p:nvCxnSpPr>
        <p:spPr>
          <a:xfrm>
            <a:off x="8870971" y="5205416"/>
            <a:ext cx="0" cy="71437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34" name="직선 연결선 52"/>
          <p:cNvCxnSpPr>
            <a:cxnSpLocks noChangeShapeType="1"/>
          </p:cNvCxnSpPr>
          <p:nvPr/>
        </p:nvCxnSpPr>
        <p:spPr bwMode="auto">
          <a:xfrm>
            <a:off x="982762" y="1249363"/>
            <a:ext cx="0" cy="395605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35" name="직선 연결선 134"/>
          <p:cNvCxnSpPr/>
          <p:nvPr/>
        </p:nvCxnSpPr>
        <p:spPr>
          <a:xfrm>
            <a:off x="338941" y="4618038"/>
            <a:ext cx="8913599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sp>
        <p:nvSpPr>
          <p:cNvPr id="136" name="모서리가 둥근 직사각형 135"/>
          <p:cNvSpPr/>
          <p:nvPr/>
        </p:nvSpPr>
        <p:spPr>
          <a:xfrm>
            <a:off x="2534996" y="3951291"/>
            <a:ext cx="1151251" cy="142875"/>
          </a:xfrm>
          <a:prstGeom prst="roundRect">
            <a:avLst/>
          </a:prstGeom>
          <a:solidFill>
            <a:srgbClr val="000099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37" name="모서리가 둥근 직사각형 136"/>
          <p:cNvSpPr/>
          <p:nvPr/>
        </p:nvSpPr>
        <p:spPr>
          <a:xfrm>
            <a:off x="2702036" y="3752853"/>
            <a:ext cx="1300275" cy="144463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cxnSp>
        <p:nvCxnSpPr>
          <p:cNvPr id="138" name="직선 연결선 137"/>
          <p:cNvCxnSpPr/>
          <p:nvPr/>
        </p:nvCxnSpPr>
        <p:spPr>
          <a:xfrm>
            <a:off x="338941" y="3657600"/>
            <a:ext cx="8913599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sp>
        <p:nvSpPr>
          <p:cNvPr id="139" name="모서리가 둥근 직사각형 138"/>
          <p:cNvSpPr/>
          <p:nvPr/>
        </p:nvSpPr>
        <p:spPr>
          <a:xfrm>
            <a:off x="3979384" y="3450214"/>
            <a:ext cx="1262609" cy="142875"/>
          </a:xfrm>
          <a:prstGeom prst="roundRect">
            <a:avLst/>
          </a:prstGeom>
          <a:solidFill>
            <a:srgbClr val="0B79BE">
              <a:lumMod val="60000"/>
              <a:lumOff val="40000"/>
            </a:srgbClr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0" name="모서리가 둥근 직사각형 139"/>
          <p:cNvSpPr/>
          <p:nvPr/>
        </p:nvSpPr>
        <p:spPr>
          <a:xfrm>
            <a:off x="4421543" y="3254378"/>
            <a:ext cx="1002227" cy="144463"/>
          </a:xfrm>
          <a:prstGeom prst="roundRect">
            <a:avLst/>
          </a:prstGeom>
          <a:solidFill>
            <a:srgbClr val="0B79BE">
              <a:lumMod val="60000"/>
              <a:lumOff val="40000"/>
            </a:srgbClr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1" name="모서리가 둥근 직사각형 140"/>
          <p:cNvSpPr/>
          <p:nvPr/>
        </p:nvSpPr>
        <p:spPr>
          <a:xfrm>
            <a:off x="5436869" y="2859091"/>
            <a:ext cx="890869" cy="142875"/>
          </a:xfrm>
          <a:prstGeom prst="roundRect">
            <a:avLst/>
          </a:prstGeom>
          <a:solidFill>
            <a:srgbClr val="0B79BE">
              <a:lumMod val="60000"/>
              <a:lumOff val="40000"/>
            </a:srgbClr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2" name="모서리가 둥근 직사각형 141"/>
          <p:cNvSpPr/>
          <p:nvPr/>
        </p:nvSpPr>
        <p:spPr>
          <a:xfrm>
            <a:off x="5006175" y="3055938"/>
            <a:ext cx="966199" cy="144462"/>
          </a:xfrm>
          <a:prstGeom prst="roundRect">
            <a:avLst/>
          </a:prstGeom>
          <a:solidFill>
            <a:srgbClr val="0B79BE">
              <a:lumMod val="60000"/>
              <a:lumOff val="40000"/>
            </a:srgbClr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3" name="모서리가 둥근 직사각형 142"/>
          <p:cNvSpPr/>
          <p:nvPr/>
        </p:nvSpPr>
        <p:spPr>
          <a:xfrm>
            <a:off x="6260595" y="2660653"/>
            <a:ext cx="1002227" cy="144463"/>
          </a:xfrm>
          <a:prstGeom prst="roundRect">
            <a:avLst/>
          </a:prstGeom>
          <a:solidFill>
            <a:srgbClr val="0B79BE">
              <a:lumMod val="60000"/>
              <a:lumOff val="40000"/>
            </a:srgbClr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4" name="모서리가 둥근 직사각형 143"/>
          <p:cNvSpPr/>
          <p:nvPr/>
        </p:nvSpPr>
        <p:spPr>
          <a:xfrm>
            <a:off x="6332650" y="2462213"/>
            <a:ext cx="1113586" cy="144462"/>
          </a:xfrm>
          <a:prstGeom prst="roundRect">
            <a:avLst/>
          </a:prstGeom>
          <a:solidFill>
            <a:srgbClr val="0B79BE">
              <a:lumMod val="60000"/>
              <a:lumOff val="40000"/>
            </a:srgbClr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cxnSp>
        <p:nvCxnSpPr>
          <p:cNvPr id="145" name="직선 연결선 144"/>
          <p:cNvCxnSpPr/>
          <p:nvPr/>
        </p:nvCxnSpPr>
        <p:spPr>
          <a:xfrm>
            <a:off x="338941" y="2373313"/>
            <a:ext cx="8913599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sp>
        <p:nvSpPr>
          <p:cNvPr id="146" name="모서리가 둥근 직사각형 145"/>
          <p:cNvSpPr/>
          <p:nvPr/>
        </p:nvSpPr>
        <p:spPr>
          <a:xfrm>
            <a:off x="6653625" y="2147888"/>
            <a:ext cx="1003865" cy="144462"/>
          </a:xfrm>
          <a:prstGeom prst="roundRect">
            <a:avLst/>
          </a:prstGeom>
          <a:solidFill>
            <a:srgbClr val="0066FF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7" name="모서리가 둥근 직사각형 146"/>
          <p:cNvSpPr/>
          <p:nvPr/>
        </p:nvSpPr>
        <p:spPr>
          <a:xfrm>
            <a:off x="7387283" y="1946276"/>
            <a:ext cx="1002227" cy="142875"/>
          </a:xfrm>
          <a:prstGeom prst="roundRect">
            <a:avLst/>
          </a:prstGeom>
          <a:solidFill>
            <a:srgbClr val="0066FF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8" name="모서리가 둥근 직사각형 147"/>
          <p:cNvSpPr/>
          <p:nvPr/>
        </p:nvSpPr>
        <p:spPr>
          <a:xfrm>
            <a:off x="7542858" y="1339853"/>
            <a:ext cx="964561" cy="144463"/>
          </a:xfrm>
          <a:prstGeom prst="roundRect">
            <a:avLst/>
          </a:prstGeom>
          <a:solidFill>
            <a:srgbClr val="0066FF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49" name="모서리가 둥근 직사각형 148"/>
          <p:cNvSpPr/>
          <p:nvPr/>
        </p:nvSpPr>
        <p:spPr>
          <a:xfrm>
            <a:off x="7267737" y="1744666"/>
            <a:ext cx="1002227" cy="142875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0" name="모서리가 둥근 직사각형 149"/>
          <p:cNvSpPr/>
          <p:nvPr/>
        </p:nvSpPr>
        <p:spPr>
          <a:xfrm>
            <a:off x="7446236" y="1543053"/>
            <a:ext cx="1002227" cy="142875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rgbClr val="23A3E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1" name="직사각형 73"/>
          <p:cNvSpPr>
            <a:spLocks noChangeArrowheads="1"/>
          </p:cNvSpPr>
          <p:nvPr/>
        </p:nvSpPr>
        <p:spPr bwMode="auto">
          <a:xfrm>
            <a:off x="8224395" y="1727965"/>
            <a:ext cx="1575396" cy="2016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UAE BNPP 1 &amp; 2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2" name="직사각형 74"/>
          <p:cNvSpPr>
            <a:spLocks noChangeArrowheads="1"/>
          </p:cNvSpPr>
          <p:nvPr/>
        </p:nvSpPr>
        <p:spPr bwMode="auto">
          <a:xfrm>
            <a:off x="8347446" y="1929578"/>
            <a:ext cx="1575396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Shin-</a:t>
            </a: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Ulchin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1 &amp; 2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3" name="직사각형 75"/>
          <p:cNvSpPr>
            <a:spLocks noChangeArrowheads="1"/>
          </p:cNvSpPr>
          <p:nvPr/>
        </p:nvSpPr>
        <p:spPr bwMode="auto">
          <a:xfrm>
            <a:off x="7503899" y="2131190"/>
            <a:ext cx="1577033" cy="2032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Shin-</a:t>
            </a: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Kori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3 &amp; 4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4" name="직사각형 76"/>
          <p:cNvSpPr>
            <a:spLocks noChangeArrowheads="1"/>
          </p:cNvSpPr>
          <p:nvPr/>
        </p:nvSpPr>
        <p:spPr bwMode="auto">
          <a:xfrm>
            <a:off x="8391433" y="1526353"/>
            <a:ext cx="1575396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UAE BNPP 3 &amp; 4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5" name="직사각형 77"/>
          <p:cNvSpPr>
            <a:spLocks noChangeArrowheads="1"/>
          </p:cNvSpPr>
          <p:nvPr/>
        </p:nvSpPr>
        <p:spPr bwMode="auto">
          <a:xfrm>
            <a:off x="8420743" y="1324743"/>
            <a:ext cx="1575396" cy="2016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Shin-</a:t>
            </a: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Kori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5 &amp; 6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6" name="직사각형 78"/>
          <p:cNvSpPr>
            <a:spLocks noChangeArrowheads="1"/>
          </p:cNvSpPr>
          <p:nvPr/>
        </p:nvSpPr>
        <p:spPr bwMode="auto">
          <a:xfrm>
            <a:off x="7411513" y="2447103"/>
            <a:ext cx="1575396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Shin-</a:t>
            </a: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Wolsong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1 &amp; 2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7" name="직사각형 79"/>
          <p:cNvSpPr>
            <a:spLocks noChangeArrowheads="1"/>
          </p:cNvSpPr>
          <p:nvPr/>
        </p:nvSpPr>
        <p:spPr bwMode="auto">
          <a:xfrm>
            <a:off x="7112112" y="2643953"/>
            <a:ext cx="1577033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Shin-</a:t>
            </a: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Kori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1 &amp; 2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8" name="직사각형 80"/>
          <p:cNvSpPr>
            <a:spLocks noChangeArrowheads="1"/>
          </p:cNvSpPr>
          <p:nvPr/>
        </p:nvSpPr>
        <p:spPr bwMode="auto">
          <a:xfrm>
            <a:off x="6114630" y="2840803"/>
            <a:ext cx="1577033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Ulchin 5 &amp; 6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59" name="직사각형 81"/>
          <p:cNvSpPr>
            <a:spLocks noChangeArrowheads="1"/>
          </p:cNvSpPr>
          <p:nvPr/>
        </p:nvSpPr>
        <p:spPr bwMode="auto">
          <a:xfrm>
            <a:off x="5898574" y="3037653"/>
            <a:ext cx="1575396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Yonggwang 5 &amp; 6</a:t>
            </a:r>
            <a:endParaRPr lang="ko-KR" altLang="en-US" sz="110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0" name="직사각형 84"/>
          <p:cNvSpPr>
            <a:spLocks noChangeArrowheads="1"/>
          </p:cNvSpPr>
          <p:nvPr/>
        </p:nvSpPr>
        <p:spPr bwMode="auto">
          <a:xfrm>
            <a:off x="5218849" y="3245013"/>
            <a:ext cx="1577034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Ulchin 3 &amp; 4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1" name="직사각형 85"/>
          <p:cNvSpPr>
            <a:spLocks noChangeArrowheads="1"/>
          </p:cNvSpPr>
          <p:nvPr/>
        </p:nvSpPr>
        <p:spPr bwMode="auto">
          <a:xfrm>
            <a:off x="5181293" y="3420843"/>
            <a:ext cx="1577033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Yonggwang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3 &amp; 4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2" name="직사각형 86"/>
          <p:cNvSpPr>
            <a:spLocks noChangeArrowheads="1"/>
          </p:cNvSpPr>
          <p:nvPr/>
        </p:nvSpPr>
        <p:spPr bwMode="auto">
          <a:xfrm>
            <a:off x="3730474" y="3737743"/>
            <a:ext cx="1575396" cy="2016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Ulchin 1 &amp; 2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3" name="직사각형 87"/>
          <p:cNvSpPr>
            <a:spLocks noChangeArrowheads="1"/>
          </p:cNvSpPr>
          <p:nvPr/>
        </p:nvSpPr>
        <p:spPr bwMode="auto">
          <a:xfrm>
            <a:off x="3606517" y="3923098"/>
            <a:ext cx="1575396" cy="2016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Yonggwang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1 &amp; 2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4" name="직사각형 88"/>
          <p:cNvSpPr>
            <a:spLocks noChangeArrowheads="1"/>
          </p:cNvSpPr>
          <p:nvPr/>
        </p:nvSpPr>
        <p:spPr bwMode="auto">
          <a:xfrm>
            <a:off x="3095756" y="4139378"/>
            <a:ext cx="1575396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Kori 3 &amp; 4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5" name="직사각형 89"/>
          <p:cNvSpPr>
            <a:spLocks noChangeArrowheads="1"/>
          </p:cNvSpPr>
          <p:nvPr/>
        </p:nvSpPr>
        <p:spPr bwMode="auto">
          <a:xfrm>
            <a:off x="2812644" y="4336479"/>
            <a:ext cx="1577034" cy="2016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Kori 1 &amp; 2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6" name="직사각형 90"/>
          <p:cNvSpPr>
            <a:spLocks noChangeArrowheads="1"/>
          </p:cNvSpPr>
          <p:nvPr/>
        </p:nvSpPr>
        <p:spPr bwMode="auto">
          <a:xfrm>
            <a:off x="2732994" y="4935538"/>
            <a:ext cx="1575396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Wolsong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1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7" name="직사각형 91"/>
          <p:cNvSpPr>
            <a:spLocks noChangeArrowheads="1"/>
          </p:cNvSpPr>
          <p:nvPr/>
        </p:nvSpPr>
        <p:spPr bwMode="auto">
          <a:xfrm>
            <a:off x="4901773" y="4851783"/>
            <a:ext cx="1575396" cy="2016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Wolsong 2</a:t>
            </a:r>
            <a:endParaRPr lang="ko-KR" altLang="en-US" sz="110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8" name="직사각형 92"/>
          <p:cNvSpPr>
            <a:spLocks noChangeArrowheads="1"/>
          </p:cNvSpPr>
          <p:nvPr/>
        </p:nvSpPr>
        <p:spPr bwMode="auto">
          <a:xfrm>
            <a:off x="5289434" y="4678748"/>
            <a:ext cx="1575396" cy="20161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36000" bIns="36000"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100" dirty="0" err="1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Wolsong</a:t>
            </a:r>
            <a:r>
              <a:rPr lang="en-US" altLang="ko-KR" sz="1100" dirty="0">
                <a:solidFill>
                  <a:srgbClr val="000000"/>
                </a:solidFill>
                <a:latin typeface="Arial"/>
                <a:ea typeface="맑은 고딕"/>
                <a:cs typeface="Arial" pitchFamily="34" charset="0"/>
              </a:rPr>
              <a:t> 3&amp;4</a:t>
            </a:r>
            <a:endParaRPr lang="ko-KR" altLang="en-US" sz="1100" dirty="0">
              <a:solidFill>
                <a:srgbClr val="000000"/>
              </a:solidFill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69" name="직사각형 94"/>
          <p:cNvSpPr>
            <a:spLocks noChangeArrowheads="1"/>
          </p:cNvSpPr>
          <p:nvPr/>
        </p:nvSpPr>
        <p:spPr bwMode="auto">
          <a:xfrm>
            <a:off x="-106815" y="4674695"/>
            <a:ext cx="1257697" cy="4619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 u="sng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  <a:t>PHWR</a:t>
            </a:r>
          </a:p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  <a:t>Foreign</a:t>
            </a:r>
            <a:br>
              <a:rPr lang="en-US" altLang="ko-KR" sz="1300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</a:br>
            <a:r>
              <a:rPr lang="en-US" altLang="ko-KR" sz="1300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  <a:t>Supplier</a:t>
            </a:r>
            <a:endParaRPr lang="ko-KR" altLang="en-US" sz="1300" dirty="0">
              <a:solidFill>
                <a:srgbClr val="FFFFFF">
                  <a:lumMod val="50000"/>
                </a:srgbClr>
              </a:solidFill>
              <a:ea typeface="맑은 고딕"/>
              <a:cs typeface="Arial" pitchFamily="34" charset="0"/>
            </a:endParaRPr>
          </a:p>
        </p:txBody>
      </p:sp>
      <p:sp>
        <p:nvSpPr>
          <p:cNvPr id="170" name="직사각형 95"/>
          <p:cNvSpPr>
            <a:spLocks noChangeArrowheads="1"/>
          </p:cNvSpPr>
          <p:nvPr/>
        </p:nvSpPr>
        <p:spPr bwMode="auto">
          <a:xfrm>
            <a:off x="-106815" y="3874063"/>
            <a:ext cx="1257697" cy="4603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 u="sng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  <a:t>PWR</a:t>
            </a:r>
          </a:p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  <a:t>Foreign</a:t>
            </a:r>
            <a:br>
              <a:rPr lang="en-US" altLang="ko-KR" sz="1300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</a:br>
            <a:r>
              <a:rPr lang="en-US" altLang="ko-KR" sz="1300" dirty="0">
                <a:solidFill>
                  <a:srgbClr val="FFFFFF">
                    <a:lumMod val="50000"/>
                  </a:srgbClr>
                </a:solidFill>
                <a:ea typeface="맑은 고딕"/>
                <a:cs typeface="Arial" pitchFamily="34" charset="0"/>
              </a:rPr>
              <a:t>Suppliers</a:t>
            </a:r>
            <a:endParaRPr lang="ko-KR" altLang="en-US" sz="1300" dirty="0">
              <a:solidFill>
                <a:srgbClr val="FFFFFF">
                  <a:lumMod val="50000"/>
                </a:srgbClr>
              </a:solidFill>
              <a:ea typeface="맑은 고딕"/>
              <a:cs typeface="Arial" pitchFamily="34" charset="0"/>
            </a:endParaRPr>
          </a:p>
        </p:txBody>
      </p:sp>
      <p:sp>
        <p:nvSpPr>
          <p:cNvPr id="171" name="직사각형 96"/>
          <p:cNvSpPr>
            <a:spLocks noChangeArrowheads="1"/>
          </p:cNvSpPr>
          <p:nvPr/>
        </p:nvSpPr>
        <p:spPr bwMode="auto">
          <a:xfrm>
            <a:off x="-106815" y="2618102"/>
            <a:ext cx="1257697" cy="46196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 u="sng">
                <a:solidFill>
                  <a:srgbClr val="0B79BE">
                    <a:lumMod val="60000"/>
                    <a:lumOff val="40000"/>
                  </a:srgbClr>
                </a:solidFill>
                <a:ea typeface="맑은 고딕"/>
                <a:cs typeface="Arial" pitchFamily="34" charset="0"/>
              </a:rPr>
              <a:t>PWR</a:t>
            </a:r>
          </a:p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>
                <a:solidFill>
                  <a:srgbClr val="0B79BE">
                    <a:lumMod val="60000"/>
                    <a:lumOff val="40000"/>
                  </a:srgbClr>
                </a:solidFill>
                <a:ea typeface="맑은 고딕"/>
                <a:cs typeface="Arial" pitchFamily="34" charset="0"/>
              </a:rPr>
              <a:t>(OPR1000)</a:t>
            </a:r>
          </a:p>
        </p:txBody>
      </p:sp>
      <p:sp>
        <p:nvSpPr>
          <p:cNvPr id="172" name="직사각형 97"/>
          <p:cNvSpPr>
            <a:spLocks noChangeArrowheads="1"/>
          </p:cNvSpPr>
          <p:nvPr/>
        </p:nvSpPr>
        <p:spPr bwMode="auto">
          <a:xfrm>
            <a:off x="-106815" y="1399353"/>
            <a:ext cx="1257697" cy="46196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 u="sng" dirty="0">
                <a:solidFill>
                  <a:srgbClr val="000099"/>
                </a:solidFill>
                <a:ea typeface="맑은 고딕"/>
                <a:cs typeface="Arial" pitchFamily="34" charset="0"/>
              </a:rPr>
              <a:t>PWR</a:t>
            </a:r>
          </a:p>
          <a:p>
            <a:pPr algn="ctr" defTabSz="936625" eaLnBrk="0" latinLnBrk="0" hangingPunct="0">
              <a:lnSpc>
                <a:spcPct val="86000"/>
              </a:lnSpc>
            </a:pPr>
            <a:r>
              <a:rPr lang="en-US" altLang="ko-KR" sz="1300" dirty="0">
                <a:solidFill>
                  <a:srgbClr val="000099"/>
                </a:solidFill>
                <a:ea typeface="맑은 고딕"/>
                <a:cs typeface="Arial" pitchFamily="34" charset="0"/>
              </a:rPr>
              <a:t>(APR1400)</a:t>
            </a:r>
          </a:p>
        </p:txBody>
      </p:sp>
      <p:pic>
        <p:nvPicPr>
          <p:cNvPr id="173" name="Picture 27" descr="사본 - 두중-칼라국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16" y="1881191"/>
            <a:ext cx="730381" cy="31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" name="Picture 27" descr="사본 - 두중-칼라국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16" y="3103115"/>
            <a:ext cx="730381" cy="31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5" name="직사각형 105"/>
          <p:cNvSpPr>
            <a:spLocks noChangeArrowheads="1"/>
          </p:cNvSpPr>
          <p:nvPr/>
        </p:nvSpPr>
        <p:spPr bwMode="auto">
          <a:xfrm>
            <a:off x="1061756" y="5605906"/>
            <a:ext cx="2859295" cy="541337"/>
          </a:xfrm>
          <a:prstGeom prst="rect">
            <a:avLst/>
          </a:prstGeom>
          <a:solidFill>
            <a:srgbClr val="4EB6DD">
              <a:lumMod val="20000"/>
              <a:lumOff val="80000"/>
            </a:srgb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36625" eaLnBrk="0" fontAlgn="auto" latinLnBrk="0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/>
                <a:cs typeface="Arial" pitchFamily="34" charset="0"/>
              </a:rPr>
              <a:t>Phase I</a:t>
            </a:r>
            <a:endParaRPr kumimoji="0" lang="en-US" altLang="ko-KR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맑은 고딕"/>
              <a:cs typeface="Arial" pitchFamily="34" charset="0"/>
            </a:endParaRPr>
          </a:p>
          <a:p>
            <a:pPr marL="0" marR="0" lvl="0" indent="0" algn="ctr" defTabSz="936625" eaLnBrk="0" fontAlgn="auto" latinLnBrk="0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/>
                <a:cs typeface="Arial" pitchFamily="34" charset="0"/>
              </a:rPr>
              <a:t>Imported from overseas</a:t>
            </a:r>
            <a:endParaRPr kumimoji="0" lang="ko-KR" altLang="en-US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맑은 고딕"/>
              <a:cs typeface="Arial" pitchFamily="34" charset="0"/>
            </a:endParaRPr>
          </a:p>
        </p:txBody>
      </p:sp>
      <p:sp>
        <p:nvSpPr>
          <p:cNvPr id="176" name="직사각형 109"/>
          <p:cNvSpPr>
            <a:spLocks noChangeArrowheads="1"/>
          </p:cNvSpPr>
          <p:nvPr/>
        </p:nvSpPr>
        <p:spPr bwMode="auto">
          <a:xfrm>
            <a:off x="3919414" y="5605906"/>
            <a:ext cx="3082012" cy="541337"/>
          </a:xfrm>
          <a:prstGeom prst="rect">
            <a:avLst/>
          </a:prstGeom>
          <a:solidFill>
            <a:srgbClr val="4EB6DD">
              <a:lumMod val="60000"/>
              <a:lumOff val="40000"/>
            </a:srgb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36625" eaLnBrk="0" fontAlgn="auto" latinLnBrk="0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/>
                <a:cs typeface="Arial" pitchFamily="34" charset="0"/>
              </a:rPr>
              <a:t>Phase II</a:t>
            </a:r>
            <a:endParaRPr kumimoji="0" lang="en-US" altLang="ko-KR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맑은 고딕"/>
              <a:cs typeface="Arial" pitchFamily="34" charset="0"/>
            </a:endParaRPr>
          </a:p>
          <a:p>
            <a:pPr marL="0" marR="0" lvl="0" indent="0" algn="ctr" defTabSz="936625" eaLnBrk="0" fontAlgn="auto" latinLnBrk="0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/>
                <a:cs typeface="Arial" pitchFamily="34" charset="0"/>
              </a:rPr>
              <a:t>Era of technology self-reliance</a:t>
            </a:r>
            <a:endParaRPr kumimoji="0" lang="ko-KR" altLang="en-US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맑은 고딕"/>
              <a:cs typeface="Arial" pitchFamily="34" charset="0"/>
            </a:endParaRPr>
          </a:p>
        </p:txBody>
      </p:sp>
      <p:sp>
        <p:nvSpPr>
          <p:cNvPr id="177" name="직사각형 110"/>
          <p:cNvSpPr>
            <a:spLocks noChangeArrowheads="1"/>
          </p:cNvSpPr>
          <p:nvPr/>
        </p:nvSpPr>
        <p:spPr bwMode="auto">
          <a:xfrm>
            <a:off x="6993237" y="5605906"/>
            <a:ext cx="2271388" cy="541337"/>
          </a:xfrm>
          <a:prstGeom prst="rect">
            <a:avLst/>
          </a:prstGeom>
          <a:solidFill>
            <a:srgbClr val="0B79BE">
              <a:lumMod val="60000"/>
              <a:lumOff val="40000"/>
            </a:srgb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36625" eaLnBrk="0" fontAlgn="auto" latinLnBrk="0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/>
                <a:cs typeface="Arial" pitchFamily="34" charset="0"/>
              </a:rPr>
              <a:t>Phase III</a:t>
            </a:r>
            <a:endParaRPr kumimoji="0" lang="en-US" altLang="ko-KR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맑은 고딕"/>
              <a:cs typeface="Arial" pitchFamily="34" charset="0"/>
            </a:endParaRPr>
          </a:p>
          <a:p>
            <a:pPr marL="0" marR="0" lvl="0" indent="0" algn="ctr" defTabSz="936625" eaLnBrk="0" fontAlgn="auto" latinLnBrk="0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/>
                <a:cs typeface="Arial" pitchFamily="34" charset="0"/>
              </a:rPr>
              <a:t>Export to overseas</a:t>
            </a:r>
            <a:endParaRPr kumimoji="0" lang="ko-KR" altLang="en-US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맑은 고딕"/>
              <a:cs typeface="Arial" pitchFamily="34" charset="0"/>
            </a:endParaRPr>
          </a:p>
        </p:txBody>
      </p:sp>
      <p:sp>
        <p:nvSpPr>
          <p:cNvPr id="178" name="직사각형 177"/>
          <p:cNvSpPr/>
          <p:nvPr/>
        </p:nvSpPr>
        <p:spPr>
          <a:xfrm>
            <a:off x="5896936" y="5349875"/>
            <a:ext cx="743482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2005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179" name="타원 178"/>
          <p:cNvSpPr/>
          <p:nvPr/>
        </p:nvSpPr>
        <p:spPr>
          <a:xfrm>
            <a:off x="3762999" y="3335312"/>
            <a:ext cx="2923270" cy="3919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180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  <p:sp>
        <p:nvSpPr>
          <p:cNvPr id="181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pPr latinLnBrk="0"/>
            <a:r>
              <a:rPr lang="en-US" altLang="ko-K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Localization Phase</a:t>
            </a:r>
            <a:endParaRPr lang="en-US" altLang="ko-K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gray">
          <a:xfrm>
            <a:off x="501113" y="385356"/>
            <a:ext cx="646779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lang="en-GB" sz="3200" kern="1200" baseline="0" dirty="0" smtClean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  <a:sym typeface="Arial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9pPr>
          </a:lstStyle>
          <a:p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724" y="1564561"/>
            <a:ext cx="3655181" cy="2462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 smtClean="0">
                <a:solidFill>
                  <a:srgbClr val="23A3E6"/>
                </a:solidFill>
                <a:latin typeface="Arial" charset="0"/>
                <a:ea typeface="맑은 고딕"/>
              </a:rPr>
              <a:t>Structure</a:t>
            </a:r>
            <a:endParaRPr lang="en-US" sz="1600" dirty="0" smtClean="0">
              <a:solidFill>
                <a:srgbClr val="23A3E6"/>
              </a:solidFill>
              <a:latin typeface="Arial" charset="0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4585" y="1564560"/>
            <a:ext cx="3953229" cy="2462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23A3E6"/>
                </a:solidFill>
                <a:latin typeface="Arial" charset="0"/>
                <a:ea typeface="+mn-ea"/>
              </a:rPr>
              <a:t>Localization Scope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501113" y="3495675"/>
            <a:ext cx="1114101" cy="504000"/>
          </a:xfrm>
          <a:prstGeom prst="rect">
            <a:avLst/>
          </a:prstGeom>
          <a:solidFill>
            <a:srgbClr val="0B79BE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Foreign </a:t>
            </a:r>
            <a:b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</a:b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Company</a:t>
            </a:r>
            <a:endParaRPr kumimoji="0" lang="ko-KR" altLang="en-US" i="0" u="none" strike="noStrike" kern="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cxnSp>
        <p:nvCxnSpPr>
          <p:cNvPr id="26" name="직선 화살표 연결선 25"/>
          <p:cNvCxnSpPr>
            <a:stCxn id="25" idx="3"/>
          </p:cNvCxnSpPr>
          <p:nvPr/>
        </p:nvCxnSpPr>
        <p:spPr>
          <a:xfrm>
            <a:off x="1615214" y="3747675"/>
            <a:ext cx="276805" cy="0"/>
          </a:xfrm>
          <a:prstGeom prst="straightConnector1">
            <a:avLst/>
          </a:prstGeom>
          <a:noFill/>
          <a:ln w="9525" cap="flat" cmpd="sng" algn="ctr">
            <a:solidFill>
              <a:srgbClr val="4D4D4D"/>
            </a:solidFill>
            <a:prstDash val="solid"/>
            <a:tailEnd type="arrow"/>
          </a:ln>
          <a:effectLst/>
        </p:spPr>
      </p:cxnSp>
      <p:cxnSp>
        <p:nvCxnSpPr>
          <p:cNvPr id="27" name="직선 화살표 연결선 26"/>
          <p:cNvCxnSpPr/>
          <p:nvPr/>
        </p:nvCxnSpPr>
        <p:spPr>
          <a:xfrm>
            <a:off x="3006120" y="3747675"/>
            <a:ext cx="276805" cy="0"/>
          </a:xfrm>
          <a:prstGeom prst="straightConnector1">
            <a:avLst/>
          </a:prstGeom>
          <a:noFill/>
          <a:ln w="9525" cap="flat" cmpd="sng" algn="ctr">
            <a:solidFill>
              <a:srgbClr val="4D4D4D"/>
            </a:solidFill>
            <a:prstDash val="solid"/>
            <a:tailEnd type="arrow"/>
          </a:ln>
          <a:effectLst/>
        </p:spPr>
      </p:cxnSp>
      <p:cxnSp>
        <p:nvCxnSpPr>
          <p:cNvPr id="28" name="직선 화살표 연결선 27"/>
          <p:cNvCxnSpPr>
            <a:endCxn id="32" idx="1"/>
          </p:cNvCxnSpPr>
          <p:nvPr/>
        </p:nvCxnSpPr>
        <p:spPr>
          <a:xfrm flipV="1">
            <a:off x="3006120" y="2535975"/>
            <a:ext cx="276805" cy="1211700"/>
          </a:xfrm>
          <a:prstGeom prst="straightConnector1">
            <a:avLst/>
          </a:prstGeom>
          <a:noFill/>
          <a:ln w="9525" cap="flat" cmpd="sng" algn="ctr">
            <a:solidFill>
              <a:srgbClr val="4D4D4D"/>
            </a:solidFill>
            <a:prstDash val="solid"/>
            <a:tailEnd type="arrow"/>
          </a:ln>
          <a:effectLst/>
        </p:spPr>
      </p:cxnSp>
      <p:cxnSp>
        <p:nvCxnSpPr>
          <p:cNvPr id="29" name="직선 화살표 연결선 28"/>
          <p:cNvCxnSpPr>
            <a:endCxn id="30" idx="1"/>
          </p:cNvCxnSpPr>
          <p:nvPr/>
        </p:nvCxnSpPr>
        <p:spPr>
          <a:xfrm>
            <a:off x="3006120" y="3747675"/>
            <a:ext cx="276805" cy="1193250"/>
          </a:xfrm>
          <a:prstGeom prst="straightConnector1">
            <a:avLst/>
          </a:prstGeom>
          <a:noFill/>
          <a:ln w="9525" cap="flat" cmpd="sng" algn="ctr">
            <a:solidFill>
              <a:srgbClr val="4D4D4D"/>
            </a:solidFill>
            <a:prstDash val="solid"/>
            <a:tailEnd type="arrow"/>
          </a:ln>
          <a:effectLst/>
        </p:spPr>
      </p:cxnSp>
      <p:sp>
        <p:nvSpPr>
          <p:cNvPr id="30" name="직사각형 29"/>
          <p:cNvSpPr/>
          <p:nvPr/>
        </p:nvSpPr>
        <p:spPr>
          <a:xfrm>
            <a:off x="3282925" y="4490925"/>
            <a:ext cx="1188375" cy="900000"/>
          </a:xfrm>
          <a:prstGeom prst="rect">
            <a:avLst/>
          </a:prstGeom>
          <a:solidFill>
            <a:srgbClr val="3399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KNF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Nuclear </a:t>
            </a:r>
            <a:b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</a:b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Fuel</a:t>
            </a:r>
            <a:endParaRPr kumimoji="0" lang="ko-KR" altLang="en-US" i="0" u="none" strike="noStrike" kern="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282925" y="3295650"/>
            <a:ext cx="1188375" cy="900000"/>
          </a:xfrm>
          <a:prstGeom prst="rect">
            <a:avLst/>
          </a:prstGeom>
          <a:solidFill>
            <a:srgbClr val="0066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Doosan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Equipment Supply</a:t>
            </a:r>
            <a:r>
              <a:rPr kumimoji="0" lang="ko-KR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3282925" y="2085975"/>
            <a:ext cx="1188375" cy="900000"/>
          </a:xfrm>
          <a:prstGeom prst="rect">
            <a:avLst/>
          </a:prstGeom>
          <a:solidFill>
            <a:srgbClr val="3399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KEPCO</a:t>
            </a:r>
            <a:r>
              <a:rPr kumimoji="0" lang="ko-KR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E&amp;C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Design</a:t>
            </a:r>
            <a:endParaRPr kumimoji="0" lang="ko-KR" altLang="en-US" i="0" u="none" strike="noStrike" kern="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3356346" y="2647950"/>
            <a:ext cx="1041530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ysDash"/>
            <a:tailEnd type="none"/>
          </a:ln>
          <a:effectLst/>
        </p:spPr>
      </p:cxnSp>
      <p:cxnSp>
        <p:nvCxnSpPr>
          <p:cNvPr id="34" name="직선 연결선 33"/>
          <p:cNvCxnSpPr/>
          <p:nvPr/>
        </p:nvCxnSpPr>
        <p:spPr>
          <a:xfrm>
            <a:off x="3356346" y="3648075"/>
            <a:ext cx="1041530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ysDash"/>
            <a:tailEnd type="none"/>
          </a:ln>
          <a:effectLst/>
        </p:spPr>
      </p:cxnSp>
      <p:cxnSp>
        <p:nvCxnSpPr>
          <p:cNvPr id="35" name="직선 연결선 34"/>
          <p:cNvCxnSpPr/>
          <p:nvPr/>
        </p:nvCxnSpPr>
        <p:spPr>
          <a:xfrm>
            <a:off x="3356346" y="4838700"/>
            <a:ext cx="1041530" cy="0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ysDash"/>
            <a:tailEnd type="none"/>
          </a:ln>
          <a:effectLst/>
        </p:spPr>
      </p:cxnSp>
      <p:sp>
        <p:nvSpPr>
          <p:cNvPr id="36" name="Content Placeholder 2"/>
          <p:cNvSpPr txBox="1">
            <a:spLocks/>
          </p:cNvSpPr>
          <p:nvPr/>
        </p:nvSpPr>
        <p:spPr bwMode="gray">
          <a:xfrm>
            <a:off x="5474583" y="1847850"/>
            <a:ext cx="431187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74625" indent="-174625" algn="l" rtl="0" eaLnBrk="1" fontAlgn="base" hangingPunct="1">
              <a:spcBef>
                <a:spcPct val="6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indent="-1666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2pPr>
            <a:lvl3pPr marL="51593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3pPr>
            <a:lvl4pPr marL="684213" indent="-1666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4pPr>
            <a:lvl5pPr marL="8588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5pPr>
            <a:lvl6pPr marL="1316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7732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2304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6876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33363" indent="-233363" defTabSz="979488">
              <a:lnSpc>
                <a:spcPct val="110000"/>
              </a:lnSpc>
              <a:spcBef>
                <a:spcPts val="600"/>
              </a:spcBef>
            </a:pP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Component Design </a:t>
            </a:r>
            <a:b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</a:b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 - Design engineering necessary to support</a:t>
            </a:r>
            <a:b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</a:b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   manufacturing</a:t>
            </a:r>
          </a:p>
          <a:p>
            <a:pPr marL="233363" indent="-233363" defTabSz="979488">
              <a:lnSpc>
                <a:spcPct val="110000"/>
              </a:lnSpc>
              <a:spcBef>
                <a:spcPts val="600"/>
              </a:spcBef>
            </a:pP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Equipment Manufacturing</a:t>
            </a:r>
            <a:b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</a:b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- Manufacturing process</a:t>
            </a:r>
            <a:b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</a:b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- Quality </a:t>
            </a:r>
            <a:r>
              <a:rPr lang="en-US" altLang="ko-KR" sz="1400" b="0" kern="1200" dirty="0" smtClean="0">
                <a:latin typeface="Arial" charset="0"/>
                <a:ea typeface="SimSun" pitchFamily="2" charset="-122"/>
                <a:cs typeface="Arial" charset="0"/>
              </a:rPr>
              <a:t>assurance and control</a:t>
            </a:r>
            <a:br>
              <a:rPr lang="en-US" altLang="ko-KR" sz="1400" b="0" kern="1200" dirty="0" smtClean="0">
                <a:latin typeface="Arial" charset="0"/>
                <a:ea typeface="SimSun" pitchFamily="2" charset="-122"/>
                <a:cs typeface="Arial" charset="0"/>
              </a:rPr>
            </a:br>
            <a:r>
              <a:rPr lang="en-US" altLang="ko-KR" sz="1400" b="0" kern="1200" dirty="0" smtClean="0">
                <a:latin typeface="Arial" charset="0"/>
                <a:ea typeface="SimSun" pitchFamily="2" charset="-122"/>
                <a:cs typeface="Arial" charset="0"/>
              </a:rPr>
              <a:t>- Manufacturing facilities</a:t>
            </a:r>
            <a:endParaRPr lang="en-US" sz="1400" b="0" kern="1200" dirty="0" smtClean="0">
              <a:latin typeface="Arial" charset="0"/>
              <a:ea typeface="SimSun" pitchFamily="2" charset="-122"/>
              <a:cs typeface="Arial" charset="0"/>
            </a:endParaRPr>
          </a:p>
          <a:p>
            <a:pPr marL="233363" indent="-233363" defTabSz="979488">
              <a:lnSpc>
                <a:spcPct val="110000"/>
              </a:lnSpc>
              <a:spcBef>
                <a:spcPts val="600"/>
              </a:spcBef>
            </a:pP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Project Management</a:t>
            </a:r>
            <a:b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</a:b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- Planning and budgeting </a:t>
            </a:r>
            <a:b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</a:b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- Document control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74585" y="4573950"/>
            <a:ext cx="3953229" cy="2462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 smtClean="0">
                <a:solidFill>
                  <a:srgbClr val="23A3E6"/>
                </a:solidFill>
                <a:latin typeface="Arial" charset="0"/>
                <a:ea typeface="맑은 고딕"/>
              </a:rPr>
              <a:t>Product</a:t>
            </a:r>
            <a:r>
              <a:rPr lang="ko-KR" altLang="en-US" sz="1600" dirty="0" smtClean="0">
                <a:solidFill>
                  <a:srgbClr val="23A3E6"/>
                </a:solidFill>
                <a:latin typeface="Arial" charset="0"/>
                <a:ea typeface="맑은 고딕"/>
              </a:rPr>
              <a:t>  </a:t>
            </a:r>
            <a:r>
              <a:rPr lang="en-US" altLang="ko-KR" sz="1600" dirty="0" smtClean="0">
                <a:solidFill>
                  <a:srgbClr val="23A3E6"/>
                </a:solidFill>
                <a:latin typeface="Arial" charset="0"/>
                <a:ea typeface="맑은 고딕"/>
              </a:rPr>
              <a:t>(Major Equipment)</a:t>
            </a:r>
            <a:endParaRPr lang="en-US" sz="1600" dirty="0" smtClean="0">
              <a:solidFill>
                <a:srgbClr val="23A3E6"/>
              </a:solidFill>
              <a:latin typeface="Arial" charset="0"/>
              <a:ea typeface="+mn-ea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gray">
          <a:xfrm>
            <a:off x="5474583" y="4857240"/>
            <a:ext cx="4311870" cy="110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74625" indent="-174625" algn="l" rtl="0" eaLnBrk="1" fontAlgn="base" hangingPunct="1">
              <a:spcBef>
                <a:spcPct val="6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indent="-1666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2pPr>
            <a:lvl3pPr marL="51593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3pPr>
            <a:lvl4pPr marL="684213" indent="-1666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4pPr>
            <a:lvl5pPr marL="8588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5pPr>
            <a:lvl6pPr marL="1316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7732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2304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6876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33363" indent="-233363" defTabSz="979488">
              <a:lnSpc>
                <a:spcPct val="110000"/>
              </a:lnSpc>
              <a:spcBef>
                <a:spcPts val="400"/>
              </a:spcBef>
            </a:pP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Reactor Vessel and Internal</a:t>
            </a:r>
          </a:p>
          <a:p>
            <a:pPr marL="233363" indent="-233363" defTabSz="979488">
              <a:lnSpc>
                <a:spcPct val="110000"/>
              </a:lnSpc>
              <a:spcBef>
                <a:spcPts val="400"/>
              </a:spcBef>
            </a:pPr>
            <a:r>
              <a:rPr lang="en-US" sz="1400" b="0" kern="1200" dirty="0" smtClean="0">
                <a:latin typeface="Arial" charset="0"/>
                <a:ea typeface="SimSun" pitchFamily="2" charset="-122"/>
                <a:cs typeface="Arial" charset="0"/>
              </a:rPr>
              <a:t>Steam Generator</a:t>
            </a:r>
          </a:p>
          <a:p>
            <a:pPr marL="233363" indent="-233363" defTabSz="979488">
              <a:lnSpc>
                <a:spcPct val="110000"/>
              </a:lnSpc>
              <a:spcBef>
                <a:spcPts val="400"/>
              </a:spcBef>
            </a:pPr>
            <a:r>
              <a:rPr lang="en-US" altLang="ko-KR" sz="1400" b="0" kern="1200" dirty="0" smtClean="0">
                <a:latin typeface="Arial" charset="0"/>
                <a:ea typeface="SimSun" pitchFamily="2" charset="-122"/>
                <a:cs typeface="Arial" charset="0"/>
              </a:rPr>
              <a:t>Control Element Drive Mechanism</a:t>
            </a:r>
          </a:p>
          <a:p>
            <a:pPr marL="233363" indent="-233363" defTabSz="979488">
              <a:lnSpc>
                <a:spcPct val="110000"/>
              </a:lnSpc>
              <a:spcBef>
                <a:spcPts val="400"/>
              </a:spcBef>
            </a:pPr>
            <a:r>
              <a:rPr lang="en-US" altLang="ko-KR" sz="1400" b="0" kern="1200" dirty="0" smtClean="0">
                <a:latin typeface="Arial" charset="0"/>
                <a:ea typeface="SimSun" pitchFamily="2" charset="-122"/>
                <a:cs typeface="Arial" charset="0"/>
              </a:rPr>
              <a:t>Primary Piping, etc.</a:t>
            </a:r>
            <a:endParaRPr lang="en-US" sz="1400" b="0" kern="1200" dirty="0" smtClean="0"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9" name="이등변 삼각형 38"/>
          <p:cNvSpPr/>
          <p:nvPr/>
        </p:nvSpPr>
        <p:spPr>
          <a:xfrm rot="16200000">
            <a:off x="3036408" y="3471084"/>
            <a:ext cx="3792247" cy="471636"/>
          </a:xfrm>
          <a:prstGeom prst="triangle">
            <a:avLst/>
          </a:prstGeom>
          <a:gradFill>
            <a:gsLst>
              <a:gs pos="0">
                <a:srgbClr val="FFFFFF">
                  <a:lumMod val="75000"/>
                </a:srgbClr>
              </a:gs>
              <a:gs pos="50000">
                <a:srgbClr val="23A3E6">
                  <a:tint val="44500"/>
                  <a:satMod val="160000"/>
                </a:srgbClr>
              </a:gs>
              <a:gs pos="100000">
                <a:srgbClr val="23A3E6">
                  <a:tint val="23500"/>
                  <a:satMod val="160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i="0" u="none" strike="noStrike" kern="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892019" y="3495675"/>
            <a:ext cx="1114101" cy="504000"/>
          </a:xfrm>
          <a:prstGeom prst="rect">
            <a:avLst/>
          </a:prstGeom>
          <a:solidFill>
            <a:srgbClr val="23A3E6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KEPCO</a:t>
            </a:r>
            <a:endParaRPr kumimoji="0" lang="ko-KR" altLang="en-US" i="0" u="none" strike="noStrike" kern="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gray">
          <a:xfrm>
            <a:off x="2064422" y="4023030"/>
            <a:ext cx="769294" cy="21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74625" indent="-174625" algn="l" rtl="0" eaLnBrk="1" fontAlgn="base" hangingPunct="1">
              <a:spcBef>
                <a:spcPct val="6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indent="-1666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2pPr>
            <a:lvl3pPr marL="51593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3pPr>
            <a:lvl4pPr marL="684213" indent="-1666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4pPr>
            <a:lvl5pPr marL="8588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  <a:sym typeface="Arial"/>
              </a:defRPr>
            </a:lvl5pPr>
            <a:lvl6pPr marL="13160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7732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2304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68763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79488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1400" kern="1200" dirty="0" smtClean="0">
                <a:latin typeface="Arial" charset="0"/>
                <a:ea typeface="SimSun" pitchFamily="2" charset="-122"/>
                <a:cs typeface="Arial" charset="0"/>
              </a:rPr>
              <a:t>(KHNP)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Scope and content of the Localization</a:t>
            </a:r>
            <a:endParaRPr lang="en-US" altLang="ko-K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7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gray">
          <a:xfrm>
            <a:off x="460175" y="385356"/>
            <a:ext cx="646779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lang="en-GB" sz="3200" kern="1200" baseline="0" dirty="0" smtClean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  <a:sym typeface="Arial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9pPr>
          </a:lstStyle>
          <a:p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hevron 5"/>
          <p:cNvSpPr/>
          <p:nvPr/>
        </p:nvSpPr>
        <p:spPr bwMode="auto">
          <a:xfrm>
            <a:off x="1136057" y="1504952"/>
            <a:ext cx="1623480" cy="393701"/>
          </a:xfrm>
          <a:prstGeom prst="chevron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+mn-lt"/>
              </a:rPr>
              <a:t>Qualification </a:t>
            </a:r>
          </a:p>
        </p:txBody>
      </p:sp>
      <p:sp>
        <p:nvSpPr>
          <p:cNvPr id="19" name="Chevron 6"/>
          <p:cNvSpPr/>
          <p:nvPr/>
        </p:nvSpPr>
        <p:spPr bwMode="auto">
          <a:xfrm>
            <a:off x="3245875" y="1504952"/>
            <a:ext cx="1623480" cy="393701"/>
          </a:xfrm>
          <a:prstGeom prst="chevron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+mn-lt"/>
              </a:rPr>
              <a:t>Selection</a:t>
            </a:r>
          </a:p>
        </p:txBody>
      </p:sp>
      <p:sp>
        <p:nvSpPr>
          <p:cNvPr id="20" name="Chevron 7"/>
          <p:cNvSpPr/>
          <p:nvPr/>
        </p:nvSpPr>
        <p:spPr bwMode="auto">
          <a:xfrm>
            <a:off x="7465515" y="1504952"/>
            <a:ext cx="1623480" cy="393701"/>
          </a:xfrm>
          <a:prstGeom prst="chevron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+mn-lt"/>
              </a:rPr>
              <a:t>Activities</a:t>
            </a:r>
          </a:p>
        </p:txBody>
      </p:sp>
      <p:sp>
        <p:nvSpPr>
          <p:cNvPr id="21" name="Chevron 8"/>
          <p:cNvSpPr/>
          <p:nvPr/>
        </p:nvSpPr>
        <p:spPr bwMode="auto">
          <a:xfrm>
            <a:off x="5355695" y="1504952"/>
            <a:ext cx="1623480" cy="393701"/>
          </a:xfrm>
          <a:prstGeom prst="chevron">
            <a:avLst>
              <a:gd name="adj" fmla="val 28867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+mn-lt"/>
              </a:rPr>
              <a:t>Agreement</a:t>
            </a:r>
          </a:p>
        </p:txBody>
      </p:sp>
      <p:sp>
        <p:nvSpPr>
          <p:cNvPr id="23" name="Rectangle 10"/>
          <p:cNvSpPr/>
          <p:nvPr/>
        </p:nvSpPr>
        <p:spPr>
          <a:xfrm>
            <a:off x="1157005" y="2162178"/>
            <a:ext cx="1582880" cy="205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Evaluation of each candidate’s proposal 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- Proposal for    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  Yonggwang3&amp;4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- Proposal for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  localization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  plan  </a:t>
            </a:r>
          </a:p>
          <a:p>
            <a:pPr defTabSz="979488" latinLnBrk="0">
              <a:spcBef>
                <a:spcPts val="900"/>
              </a:spcBef>
            </a:pPr>
            <a:endParaRPr lang="en-US" b="0" dirty="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24" name="Rectangle 12"/>
          <p:cNvSpPr/>
          <p:nvPr/>
        </p:nvSpPr>
        <p:spPr>
          <a:xfrm>
            <a:off x="5349758" y="2162178"/>
            <a:ext cx="1590113" cy="205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Yonggwang3&amp;4 support contract with 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f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oreign 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s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upplier</a:t>
            </a:r>
            <a:endParaRPr lang="en-US" b="0" dirty="0" smtClean="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Tech. transfer 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and License Agreement 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for localization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endParaRPr lang="en-US" b="0" dirty="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25" name="Rectangle 10"/>
          <p:cNvSpPr/>
          <p:nvPr/>
        </p:nvSpPr>
        <p:spPr>
          <a:xfrm>
            <a:off x="3226224" y="2162178"/>
            <a:ext cx="185057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The best  partner considering  successful localization 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- Practical solution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- Range of  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  technology transfer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endParaRPr lang="en-US" b="0" dirty="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26" name="Rectangle 12"/>
          <p:cNvSpPr/>
          <p:nvPr/>
        </p:nvSpPr>
        <p:spPr>
          <a:xfrm>
            <a:off x="7465514" y="2162176"/>
            <a:ext cx="1623480" cy="22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Transfer of Document and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Computer Code</a:t>
            </a:r>
          </a:p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Training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- 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CRT, OJT, OJP</a:t>
            </a:r>
          </a:p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Consulting Services</a:t>
            </a:r>
            <a:br>
              <a:rPr lang="en-US" b="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</a:br>
            <a:endParaRPr lang="en-US" b="0" dirty="0" smtClean="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  <a:p>
            <a:pPr marL="180975" indent="-180975" defTabSz="979488" latinLnBrk="0">
              <a:spcBef>
                <a:spcPts val="900"/>
              </a:spcBef>
              <a:buFont typeface="Arial" pitchFamily="34" charset="0"/>
              <a:buChar char="•"/>
            </a:pPr>
            <a:endParaRPr lang="en-US" b="0" dirty="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27" name="이등변 삼각형 26"/>
          <p:cNvSpPr/>
          <p:nvPr/>
        </p:nvSpPr>
        <p:spPr>
          <a:xfrm rot="10800000">
            <a:off x="3029200" y="4654850"/>
            <a:ext cx="3911989" cy="349369"/>
          </a:xfrm>
          <a:prstGeom prst="triangle">
            <a:avLst/>
          </a:prstGeom>
          <a:gradFill>
            <a:gsLst>
              <a:gs pos="0">
                <a:srgbClr val="FFFFFF">
                  <a:lumMod val="75000"/>
                </a:srgbClr>
              </a:gs>
              <a:gs pos="50000">
                <a:srgbClr val="23A3E6">
                  <a:tint val="44500"/>
                  <a:satMod val="160000"/>
                </a:srgbClr>
              </a:gs>
              <a:gs pos="100000">
                <a:srgbClr val="23A3E6">
                  <a:tint val="23500"/>
                  <a:satMod val="160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485562" y="5172320"/>
            <a:ext cx="7015877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lnSpc>
                <a:spcPct val="110000"/>
              </a:lnSpc>
              <a:spcBef>
                <a:spcPts val="600"/>
              </a:spcBef>
              <a:tabLst>
                <a:tab pos="355600" algn="l"/>
              </a:tabLst>
            </a:pPr>
            <a:r>
              <a:rPr lang="en-GB" altLang="ko-KR" dirty="0" smtClean="0">
                <a:solidFill>
                  <a:srgbClr val="000000"/>
                </a:solidFill>
                <a:latin typeface="Arial" charset="0"/>
                <a:ea typeface="맑은 고딕"/>
              </a:rPr>
              <a:t>Cooperation with appropriate foreign partner who has proven technology and </a:t>
            </a:r>
            <a:br>
              <a:rPr lang="en-GB" altLang="ko-KR" dirty="0" smtClean="0">
                <a:solidFill>
                  <a:srgbClr val="000000"/>
                </a:solidFill>
                <a:latin typeface="Arial" charset="0"/>
                <a:ea typeface="맑은 고딕"/>
              </a:rPr>
            </a:br>
            <a:r>
              <a:rPr lang="en-US" altLang="ko-KR" dirty="0" smtClean="0">
                <a:solidFill>
                  <a:srgbClr val="000000"/>
                </a:solidFill>
                <a:latin typeface="Arial" charset="0"/>
                <a:ea typeface="맑은 고딕"/>
              </a:rPr>
              <a:t>willingness to transfer technology is essential for successful localization </a:t>
            </a:r>
            <a:endParaRPr lang="ko-KR" altLang="en-US" dirty="0">
              <a:solidFill>
                <a:srgbClr val="000000"/>
              </a:solidFill>
              <a:latin typeface="Arial" charset="0"/>
              <a:ea typeface="맑은 고딕"/>
            </a:endParaRPr>
          </a:p>
        </p:txBody>
      </p:sp>
      <p:sp>
        <p:nvSpPr>
          <p:cNvPr id="30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Partner selection steps</a:t>
            </a:r>
            <a:endParaRPr lang="en-US" altLang="ko-K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3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Doosan’s Localization Step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0" y="1552575"/>
            <a:ext cx="8568455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41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3876" y="1608525"/>
            <a:ext cx="6907597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Operation of Work Station System</a:t>
            </a:r>
          </a:p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Establishment of Integrated Manufacturing Information System</a:t>
            </a:r>
          </a:p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ko-KR" altLang="en-US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Sophistication of Core Manufacturing Technology</a:t>
            </a:r>
          </a:p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b="0" dirty="0" smtClean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Implementation of RCA(Root </a:t>
            </a:r>
            <a:r>
              <a:rPr lang="en-US" altLang="ko-KR" sz="1800" b="0" dirty="0">
                <a:ln>
                  <a:solidFill>
                    <a:srgbClr val="474858">
                      <a:alpha val="0"/>
                    </a:srgbClr>
                  </a:solidFill>
                </a:ln>
                <a:latin typeface="윤고딕130" panose="02020603020101020101" pitchFamily="18" charset="-127"/>
              </a:rPr>
              <a:t>Cause Analysis) </a:t>
            </a:r>
            <a:endParaRPr lang="en-US" altLang="ko-KR" sz="1800" b="0" dirty="0" smtClean="0">
              <a:ln>
                <a:solidFill>
                  <a:srgbClr val="474858">
                    <a:alpha val="0"/>
                  </a:srgbClr>
                </a:solidFill>
              </a:ln>
              <a:latin typeface="윤고딕130" panose="0202060302010102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Enhancement of Manufacturing for Major Equipment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gray">
          <a:xfrm>
            <a:off x="655050" y="116632"/>
            <a:ext cx="7101586" cy="648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Lessons leaned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" name="Pentagon 4"/>
          <p:cNvSpPr/>
          <p:nvPr/>
        </p:nvSpPr>
        <p:spPr>
          <a:xfrm>
            <a:off x="476954" y="1906905"/>
            <a:ext cx="1311334" cy="3241675"/>
          </a:xfrm>
          <a:prstGeom prst="homePlate">
            <a:avLst>
              <a:gd name="adj" fmla="val 10795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0" tIns="0" rIns="0" bIns="0" rtlCol="0" anchor="ctr"/>
          <a:lstStyle/>
          <a:p>
            <a:pPr marL="1714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Lessons Learned</a:t>
            </a:r>
          </a:p>
        </p:txBody>
      </p:sp>
      <p:sp>
        <p:nvSpPr>
          <p:cNvPr id="17" name="Pentagon 4"/>
          <p:cNvSpPr/>
          <p:nvPr/>
        </p:nvSpPr>
        <p:spPr>
          <a:xfrm>
            <a:off x="476954" y="1906904"/>
            <a:ext cx="1311334" cy="3241675"/>
          </a:xfrm>
          <a:prstGeom prst="homePlate">
            <a:avLst>
              <a:gd name="adj" fmla="val 10795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0" tIns="0" rIns="0" bIns="0" rtlCol="0" anchor="ctr"/>
          <a:lstStyle/>
          <a:p>
            <a:pPr marL="1714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Success Factors</a:t>
            </a:r>
          </a:p>
          <a:p>
            <a:pPr marL="1714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2881" y="1495914"/>
            <a:ext cx="493307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31750">
              <a:bevelT w="0" h="25400"/>
              <a:contourClr>
                <a:schemeClr val="tx1"/>
              </a:contourClr>
            </a:sp3d>
          </a:bodyPr>
          <a:lstStyle/>
          <a:p>
            <a:pPr latinLnBrk="0">
              <a:lnSpc>
                <a:spcPts val="2400"/>
              </a:lnSpc>
              <a:defRPr/>
            </a:pPr>
            <a:r>
              <a:rPr lang="en-US" altLang="ko-KR" sz="1600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ea typeface="맑은 고딕" pitchFamily="50" charset="-127"/>
                <a:cs typeface="Arial" pitchFamily="34" charset="0"/>
              </a:rPr>
              <a:t>Government’s strong commitment and support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2206632" y="1843062"/>
            <a:ext cx="7540519" cy="127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Government driven policy and strong support to the local </a:t>
            </a: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participants</a:t>
            </a:r>
          </a:p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Boost local companies’ participation and investment</a:t>
            </a:r>
          </a:p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Minimize 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overlapping</a:t>
            </a:r>
            <a:r>
              <a:rPr lang="ko-KR" altLang="en-US" b="0" dirty="0">
                <a:solidFill>
                  <a:srgbClr val="000000"/>
                </a:solidFill>
                <a:latin typeface="Arial" charset="0"/>
                <a:ea typeface="맑은 고딕"/>
              </a:rPr>
              <a:t> </a:t>
            </a:r>
            <a:r>
              <a:rPr lang="en-GB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investment of capital and duration required self reliance </a:t>
            </a:r>
            <a:endParaRPr lang="ko-KR" altLang="en-US" b="0" dirty="0">
              <a:solidFill>
                <a:srgbClr val="000000"/>
              </a:solidFill>
              <a:latin typeface="Arial" charset="0"/>
              <a:ea typeface="맑은 고딕"/>
            </a:endParaRPr>
          </a:p>
          <a:p>
            <a:pPr latinLnBrk="0">
              <a:lnSpc>
                <a:spcPct val="110000"/>
              </a:lnSpc>
              <a:spcBef>
                <a:spcPts val="600"/>
              </a:spcBef>
              <a:tabLst>
                <a:tab pos="355600" algn="l"/>
              </a:tabLst>
            </a:pPr>
            <a:endParaRPr lang="en-GB" altLang="ko-KR" b="0" dirty="0" smtClean="0">
              <a:solidFill>
                <a:srgbClr val="000000"/>
              </a:solidFill>
              <a:latin typeface="Arial" charset="0"/>
              <a:ea typeface="맑은 고딕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2883" y="2994514"/>
            <a:ext cx="341339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31750">
              <a:bevelT w="0" h="25400"/>
              <a:contourClr>
                <a:schemeClr val="tx1"/>
              </a:contourClr>
            </a:sp3d>
          </a:bodyPr>
          <a:lstStyle/>
          <a:p>
            <a:pPr latinLnBrk="0">
              <a:lnSpc>
                <a:spcPts val="2400"/>
              </a:lnSpc>
              <a:defRPr/>
            </a:pPr>
            <a:r>
              <a:rPr lang="en-US" altLang="ko-KR" sz="1600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ea typeface="맑은 고딕" pitchFamily="50" charset="-127"/>
                <a:cs typeface="Arial" pitchFamily="34" charset="0"/>
              </a:rPr>
              <a:t>Standardization and Replication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02881" y="4228976"/>
            <a:ext cx="257666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31750">
              <a:bevelT w="0" h="25400"/>
              <a:contourClr>
                <a:schemeClr val="tx1"/>
              </a:contourClr>
            </a:sp3d>
          </a:bodyPr>
          <a:lstStyle/>
          <a:p>
            <a:pPr latinLnBrk="0">
              <a:lnSpc>
                <a:spcPts val="2400"/>
              </a:lnSpc>
              <a:defRPr/>
            </a:pPr>
            <a:r>
              <a:rPr lang="en-US" altLang="ko-KR" sz="1600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ea typeface="맑은 고딕" pitchFamily="50" charset="-127"/>
                <a:cs typeface="Arial" pitchFamily="34" charset="0"/>
              </a:rPr>
              <a:t>Step by Step Approach 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2206632" y="3400005"/>
            <a:ext cx="7118012" cy="54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Repeated construction of same type reactor for local companies to build up technologies and capability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2206632" y="4634205"/>
            <a:ext cx="6990277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Step by step approach with clear goal for each step to secure plant safety and performance as well as success of localization. </a:t>
            </a:r>
          </a:p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Over </a:t>
            </a: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30 </a:t>
            </a:r>
            <a:r>
              <a:rPr lang="en-GB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years of </a:t>
            </a: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continuous operation</a:t>
            </a:r>
            <a:endParaRPr lang="ko-KR" altLang="en-US" b="0" dirty="0">
              <a:solidFill>
                <a:srgbClr val="000000"/>
              </a:solidFill>
              <a:latin typeface="Arial" charset="0"/>
              <a:ea typeface="맑은 고딕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gray">
          <a:xfrm>
            <a:off x="476954" y="440668"/>
            <a:ext cx="646779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lang="en-GB" sz="3200" kern="1200" baseline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  <a:sym typeface="Arial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9pPr>
          </a:lstStyle>
          <a:p>
            <a:pPr algn="l" latinLnBrk="0"/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pPr latinLnBrk="0"/>
            <a:r>
              <a:rPr lang="en-US" altLang="ko-K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Key</a:t>
            </a:r>
            <a:r>
              <a:rPr lang="ko-KR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Success Factors</a:t>
            </a:r>
            <a:endParaRPr lang="en-US" altLang="ko-K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4"/>
          <p:cNvSpPr/>
          <p:nvPr/>
        </p:nvSpPr>
        <p:spPr>
          <a:xfrm>
            <a:off x="476954" y="1906905"/>
            <a:ext cx="1311334" cy="3241675"/>
          </a:xfrm>
          <a:prstGeom prst="homePlate">
            <a:avLst>
              <a:gd name="adj" fmla="val 10795"/>
            </a:avLst>
          </a:prstGeom>
          <a:solidFill>
            <a:srgbClr val="4EB6DD"/>
          </a:solidFill>
          <a:ln w="9525" cap="flat" cmpd="sng" algn="ctr">
            <a:solidFill>
              <a:srgbClr val="0B79BE"/>
            </a:solidFill>
            <a:prstDash val="solid"/>
          </a:ln>
          <a:effectLst/>
        </p:spPr>
        <p:txBody>
          <a:bodyPr wrap="square" lIns="0" tIns="0" rIns="0" bIns="0" rtlCol="0" anchor="ctr"/>
          <a:lstStyle/>
          <a:p>
            <a:pPr marL="1714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Lessons Learned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gray">
          <a:xfrm>
            <a:off x="476954" y="392334"/>
            <a:ext cx="646779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lang="en-GB" sz="3200" kern="1200" baseline="0" dirty="0" smtClean="0">
                <a:solidFill>
                  <a:schemeClr val="accent1"/>
                </a:solidFill>
                <a:latin typeface="Abadi MT Condensed Extra Bold"/>
                <a:ea typeface="+mj-ea"/>
                <a:cs typeface="Arial" charset="0"/>
                <a:sym typeface="Arial"/>
              </a:defRPr>
            </a:lvl1pPr>
            <a:lvl2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2C77"/>
                </a:solidFill>
                <a:latin typeface="Arial" charset="0"/>
                <a:cs typeface="Arial" charset="0"/>
              </a:defRPr>
            </a:lvl9pPr>
          </a:lstStyle>
          <a:p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2881" y="1598076"/>
            <a:ext cx="2853666" cy="369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31750">
              <a:bevelT w="0" h="25400"/>
              <a:contourClr>
                <a:schemeClr val="tx1"/>
              </a:contourClr>
            </a:sp3d>
          </a:bodyPr>
          <a:lstStyle/>
          <a:p>
            <a:pPr latinLnBrk="0">
              <a:lnSpc>
                <a:spcPts val="2400"/>
              </a:lnSpc>
              <a:defRPr/>
            </a:pPr>
            <a:r>
              <a:rPr lang="en-US" altLang="ko-KR" sz="1600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  <a:cs typeface="Arial" pitchFamily="34" charset="0"/>
              </a:rPr>
              <a:t>Readiness of Infrastructure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206632" y="1988514"/>
            <a:ext cx="721626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Securing human resources and industrial infrastructure for adopting </a:t>
            </a:r>
            <a:r>
              <a:rPr lang="en-GB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technologies being </a:t>
            </a: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transferred</a:t>
            </a:r>
            <a:endParaRPr lang="ko-KR" altLang="en-US" b="0" dirty="0">
              <a:solidFill>
                <a:srgbClr val="000000"/>
              </a:solidFill>
              <a:latin typeface="Arial" charset="0"/>
              <a:ea typeface="맑은 고딕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2882" y="2897128"/>
            <a:ext cx="3512500" cy="369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31750">
              <a:bevelT w="0" h="25400"/>
              <a:contourClr>
                <a:schemeClr val="tx1"/>
              </a:contourClr>
            </a:sp3d>
          </a:bodyPr>
          <a:lstStyle/>
          <a:p>
            <a:pPr latinLnBrk="0">
              <a:lnSpc>
                <a:spcPts val="2400"/>
              </a:lnSpc>
              <a:defRPr/>
            </a:pPr>
            <a:r>
              <a:rPr lang="en-US" altLang="ko-KR" sz="1600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  <a:cs typeface="Arial" pitchFamily="34" charset="0"/>
              </a:rPr>
              <a:t>Planning and Progress Evaluation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2206630" y="3276929"/>
            <a:ext cx="7520868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Well planned strategy reflecting local environment </a:t>
            </a:r>
          </a:p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Continued monitoring the progress of technology </a:t>
            </a:r>
            <a:r>
              <a:rPr lang="en-GB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transfer and </a:t>
            </a:r>
            <a:r>
              <a:rPr lang="en-GB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expediting</a:t>
            </a:r>
            <a:endParaRPr lang="ko-KR" altLang="en-US" b="0" dirty="0">
              <a:solidFill>
                <a:srgbClr val="000000"/>
              </a:solidFill>
              <a:latin typeface="Arial" charset="0"/>
              <a:ea typeface="맑은 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2881" y="4226495"/>
            <a:ext cx="2465740" cy="369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31750">
              <a:bevelT w="0" h="25400"/>
              <a:contourClr>
                <a:schemeClr val="tx1"/>
              </a:contourClr>
            </a:sp3d>
          </a:bodyPr>
          <a:lstStyle/>
          <a:p>
            <a:pPr latinLnBrk="0">
              <a:lnSpc>
                <a:spcPts val="2400"/>
              </a:lnSpc>
              <a:defRPr/>
            </a:pPr>
            <a:r>
              <a:rPr lang="en-US" altLang="ko-KR" sz="1600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  <a:cs typeface="Arial" pitchFamily="34" charset="0"/>
              </a:rPr>
              <a:t>Partner for cooperation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206630" y="4606300"/>
            <a:ext cx="7520868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A partner who 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has proven technology and 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willingness 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ea typeface="맑은 고딕"/>
              </a:rPr>
              <a:t>to transfer 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technology</a:t>
            </a:r>
          </a:p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Maintain long-term relationship after completion of the construction</a:t>
            </a:r>
          </a:p>
          <a:p>
            <a:pPr marL="182563" indent="-182563" latinLnBrk="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</a:tabLst>
            </a:pP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ea typeface="맑은 고딕"/>
              </a:rPr>
              <a:t>Possess deep understanding of social / business culture and project experiences</a:t>
            </a:r>
            <a:endParaRPr lang="en-US" altLang="ko-KR" b="0" dirty="0">
              <a:solidFill>
                <a:srgbClr val="000000"/>
              </a:solidFill>
              <a:latin typeface="Arial" charset="0"/>
              <a:ea typeface="맑은 고딕"/>
            </a:endParaRPr>
          </a:p>
        </p:txBody>
      </p:sp>
      <p:sp>
        <p:nvSpPr>
          <p:cNvPr id="11" name="슬라이드 번호 개체 틀 2"/>
          <p:cNvSpPr txBox="1">
            <a:spLocks/>
          </p:cNvSpPr>
          <p:nvPr/>
        </p:nvSpPr>
        <p:spPr bwMode="auto">
          <a:xfrm>
            <a:off x="7465514" y="6484208"/>
            <a:ext cx="212891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333333"/>
                </a:solidFill>
                <a:latin typeface="Arial" charset="0"/>
                <a:ea typeface="윤고딕130" pitchFamily="18" charset="-127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5pPr>
            <a:lvl6pPr marL="22860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6pPr>
            <a:lvl7pPr marL="27432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7pPr>
            <a:lvl8pPr marL="32004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8pPr>
            <a:lvl9pPr marL="3657600" algn="l" defTabSz="914400" rtl="0" eaLnBrk="1" latinLnBrk="1" hangingPunct="1">
              <a:defRPr sz="1200" kern="1200">
                <a:solidFill>
                  <a:srgbClr val="000000"/>
                </a:solidFill>
                <a:latin typeface="Arial" charset="0"/>
                <a:ea typeface="윤고딕130" pitchFamily="18" charset="-127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992B2-C8E5-4027-BCCC-0572316BB56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윤고딕130" pitchFamily="18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윤고딕130" pitchFamily="18" charset="-127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42849" y="477839"/>
            <a:ext cx="64677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charset="0"/>
                <a:ea typeface="윤고딕130" pitchFamily="18" charset="-127"/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Key lessons learned</a:t>
            </a:r>
            <a:endParaRPr lang="en-US" altLang="ko-K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EXTENDEDFILLCOLOUR" val=""/>
  <p:tag name="MMCOA_SMARTSHAPE" val="Y"/>
  <p:tag name="MMCOA_FONTSIZE_L" val="28"/>
  <p:tag name="MMCOA_FONTSIZE_M" val="21"/>
  <p:tag name="MMCOA_FONTSIZE_S" val="14"/>
  <p:tag name="MMCOA_FONTSIZE_T" val="14"/>
  <p:tag name="MMCOA_POSITION_L" val="35.875;30.125;54.375;683.875"/>
  <p:tag name="MMCOA_POSITION_M" val="35.875;30.125;54.375;683.875"/>
  <p:tag name="MMCOA_POSITION_S" val="35.875;30.125;54.375;683.875"/>
  <p:tag name="MMCOA_POSITION_T" val="35.875;30.125;54.375;683.875"/>
  <p:tag name="MMCOA_HIDEONCOLOUR" val="N"/>
  <p:tag name="MMCOA_HIDEONWHITE" val="N"/>
  <p:tag name="MMCOA_HIDEONBALLROOM" val="N"/>
  <p:tag name="MMCOA_HIDEONCLASSIC" val="N"/>
  <p:tag name="MMCOA_HIDEONTEXT" val="N"/>
  <p:tag name="MMCOA_HIDEONECO" val="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EXTENDEDFILLCOLOUR" val=""/>
  <p:tag name="MMCOA_SMARTSHAPE" val="Y"/>
  <p:tag name="MMCOA_FONTSIZE_L" val="28"/>
  <p:tag name="MMCOA_FONTSIZE_M" val="20"/>
  <p:tag name="MMCOA_FONTSIZE_S" val="14"/>
  <p:tag name="MMCOA_FONTSIZE_T" val="14"/>
  <p:tag name="MMCOA_POSITION_L" val="35.875;100.625;392.75;684"/>
  <p:tag name="MMCOA_POSITION_M" val="35.875;100.625;392.75;684"/>
  <p:tag name="MMCOA_POSITION_S" val="35.875;100.625;392.75;684"/>
  <p:tag name="MMCOA_POSITION_T" val="35.875;100.625;392.75;684"/>
  <p:tag name="MMCOA_HIDEONCOLOUR" val="N"/>
  <p:tag name="MMCOA_HIDEONWHITE" val="N"/>
  <p:tag name="MMCOA_HIDEONBALLROOM" val="N"/>
  <p:tag name="MMCOA_HIDEONCLASSIC" val="N"/>
  <p:tag name="MMCOA_HIDEONTEXT" val="N"/>
  <p:tag name="MMCOA_HIDEONECO" val="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EXTENDEDFILLCOLOUR" val=""/>
  <p:tag name="MMCOA_SMARTSHAPE" val="Y"/>
  <p:tag name="MMCOA_FONTSIZE_L" val="7"/>
  <p:tag name="MMCOA_FONTSIZE_M" val="7"/>
  <p:tag name="MMCOA_FONTSIZE_S" val="7"/>
  <p:tag name="MMCOA_FONTSIZE_T" val="7"/>
  <p:tag name="MMCOA_POSITION_L" val="37.625;514.5;8;228.125"/>
  <p:tag name="MMCOA_POSITION_M" val="37.625;514.5;8;228.125"/>
  <p:tag name="MMCOA_POSITION_S" val="37.625;514.5;8;228.125"/>
  <p:tag name="MMCOA_POSITION_T" val="37.625;514.5;8;228.125"/>
  <p:tag name="MMCOA_HIDEONCOLOUR" val="N"/>
  <p:tag name="MMCOA_HIDEONWHITE" val="N"/>
  <p:tag name="MMCOA_HIDEONBALLROOM" val="N"/>
  <p:tag name="MMCOA_HIDEONCLASSIC" val="Y"/>
  <p:tag name="MMCOA_HIDEONTEXT" val="Y"/>
  <p:tag name="MMCOA_HIDEONECO" val="Y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COA_SMARTSHAPE" val="Y"/>
  <p:tag name="MMCOA_FONTSIZE_L" val="7"/>
  <p:tag name="MMCOA_FONTSIZE_M" val="7"/>
  <p:tag name="MMCOA_FONTSIZE_S" val="7"/>
  <p:tag name="MMCOA_FONTSIZE_T" val="7"/>
  <p:tag name="MMCOA_POSITION_L" val="335.625;514.5;8.375;85"/>
  <p:tag name="MMCOA_POSITION_M" val="335.625;514.5;8.375;85"/>
  <p:tag name="MMCOA_POSITION_S" val="335.625;514.5;8.375;85"/>
  <p:tag name="MMCOA_POSITION_T" val="335.625;514.5;8.375;85"/>
  <p:tag name="MMCOA_HIDEONCOLOUR" val="N"/>
  <p:tag name="MMCOA_HIDEONWHITE" val="N"/>
  <p:tag name="MMCOA_HIDEONBALLROOM" val="Y"/>
  <p:tag name="MMCOA_HIDEONCLASSIC" val="Y"/>
  <p:tag name="MMCOA_HIDEONTEXT" val="Y"/>
  <p:tag name="MMCOA_HIDEONECO" val="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PT template_internal">
  <a:themeElements>
    <a:clrScheme name="PPT template_internal 16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5F5F5F"/>
      </a:accent2>
      <a:accent3>
        <a:srgbClr val="FFFFFF"/>
      </a:accent3>
      <a:accent4>
        <a:srgbClr val="000000"/>
      </a:accent4>
      <a:accent5>
        <a:srgbClr val="FFFFFF"/>
      </a:accent5>
      <a:accent6>
        <a:srgbClr val="555555"/>
      </a:accent6>
      <a:hlink>
        <a:srgbClr val="B2B2B2"/>
      </a:hlink>
      <a:folHlink>
        <a:srgbClr val="B2B2B2"/>
      </a:folHlink>
    </a:clrScheme>
    <a:fontScheme name="PPT template_internal">
      <a:majorFont>
        <a:latin typeface="Arial"/>
        <a:ea typeface="윤고딕130"/>
        <a:cs typeface=""/>
      </a:majorFont>
      <a:minorFont>
        <a:latin typeface="Arial"/>
        <a:ea typeface="윤고딕13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EB6DD"/>
        </a:solidFill>
        <a:ln w="9525" cap="flat" cmpd="sng" algn="ctr">
          <a:solidFill>
            <a:srgbClr val="0B79BE"/>
          </a:solidFill>
          <a:prstDash val="solid"/>
        </a:ln>
        <a:effectLst/>
      </a:spPr>
      <a:bodyPr wrap="square" lIns="36576" tIns="73152" rIns="36576" bIns="36576" rtlCol="0" anchor="ctr" anchorCtr="0"/>
      <a:lstStyle>
        <a:defPPr marL="171450" marR="0" indent="0" defTabSz="914400" eaLnBrk="1" fontAlgn="auto" latinLnBrk="0" hangingPunct="1">
          <a:lnSpc>
            <a:spcPct val="100000"/>
          </a:lnSpc>
          <a:spcBef>
            <a:spcPts val="1200"/>
          </a:spcBef>
          <a:spcAft>
            <a:spcPts val="0"/>
          </a:spcAft>
          <a:buClrTx/>
          <a:buSzTx/>
          <a:buFontTx/>
          <a:buNone/>
          <a:tabLst/>
          <a:defRPr kumimoji="0" sz="1600" i="0" u="none" strike="noStrike" kern="0" cap="none" spc="0" normalizeH="0" baseline="0" noProof="0" dirty="0" smtClean="0">
            <a:ln>
              <a:noFill/>
            </a:ln>
            <a:solidFill>
              <a:srgbClr val="000099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366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윤고딕130" pitchFamily="18" charset="-127"/>
          </a:defRPr>
        </a:defPPr>
      </a:lstStyle>
    </a:lnDef>
  </a:objectDefaults>
  <a:extraClrSchemeLst>
    <a:extraClrScheme>
      <a:clrScheme name="PPT template_in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in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in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in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in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in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in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internal 13">
        <a:dk1>
          <a:srgbClr val="333333"/>
        </a:dk1>
        <a:lt1>
          <a:srgbClr val="FFFFFF"/>
        </a:lt1>
        <a:dk2>
          <a:srgbClr val="000000"/>
        </a:dk2>
        <a:lt2>
          <a:srgbClr val="808080"/>
        </a:lt2>
        <a:accent1>
          <a:srgbClr val="103991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AAAEC7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14">
        <a:dk1>
          <a:srgbClr val="333333"/>
        </a:dk1>
        <a:lt1>
          <a:srgbClr val="FFFFFF"/>
        </a:lt1>
        <a:dk2>
          <a:srgbClr val="000000"/>
        </a:dk2>
        <a:lt2>
          <a:srgbClr val="808080"/>
        </a:lt2>
        <a:accent1>
          <a:srgbClr val="F7EDD4"/>
        </a:accent1>
        <a:accent2>
          <a:srgbClr val="103991"/>
        </a:accent2>
        <a:accent3>
          <a:srgbClr val="FFFFFF"/>
        </a:accent3>
        <a:accent4>
          <a:srgbClr val="2A2A2A"/>
        </a:accent4>
        <a:accent5>
          <a:srgbClr val="FAF4E6"/>
        </a:accent5>
        <a:accent6>
          <a:srgbClr val="0D3383"/>
        </a:accent6>
        <a:hlink>
          <a:srgbClr val="0083CD"/>
        </a:hlink>
        <a:folHlink>
          <a:srgbClr val="009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1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55555"/>
        </a:accent6>
        <a:hlink>
          <a:srgbClr val="0083CD"/>
        </a:hlink>
        <a:folHlink>
          <a:srgbClr val="009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internal 16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55555"/>
        </a:accent6>
        <a:hlink>
          <a:srgbClr val="B2B2B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 template_Eng">
  <a:themeElements>
    <a:clrScheme name="PPT template_Eng 14">
      <a:dk1>
        <a:srgbClr val="333333"/>
      </a:dk1>
      <a:lt1>
        <a:srgbClr val="FFFFFF"/>
      </a:lt1>
      <a:dk2>
        <a:srgbClr val="000000"/>
      </a:dk2>
      <a:lt2>
        <a:srgbClr val="808080"/>
      </a:lt2>
      <a:accent1>
        <a:srgbClr val="F7EDD4"/>
      </a:accent1>
      <a:accent2>
        <a:srgbClr val="103991"/>
      </a:accent2>
      <a:accent3>
        <a:srgbClr val="FFFFFF"/>
      </a:accent3>
      <a:accent4>
        <a:srgbClr val="2A2A2A"/>
      </a:accent4>
      <a:accent5>
        <a:srgbClr val="FAF4E6"/>
      </a:accent5>
      <a:accent6>
        <a:srgbClr val="0D3383"/>
      </a:accent6>
      <a:hlink>
        <a:srgbClr val="0083CD"/>
      </a:hlink>
      <a:folHlink>
        <a:srgbClr val="009871"/>
      </a:folHlink>
    </a:clrScheme>
    <a:fontScheme name="PPT template_Eng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366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윤고딕130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366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윤고딕130" pitchFamily="18" charset="-127"/>
          </a:defRPr>
        </a:defPPr>
      </a:lstStyle>
    </a:lnDef>
  </a:objectDefaults>
  <a:extraClrSchemeLst>
    <a:extraClrScheme>
      <a:clrScheme name="PPT template_E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E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E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E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E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E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E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E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E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E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E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E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_Eng 13">
        <a:dk1>
          <a:srgbClr val="333333"/>
        </a:dk1>
        <a:lt1>
          <a:srgbClr val="FFFFFF"/>
        </a:lt1>
        <a:dk2>
          <a:srgbClr val="000000"/>
        </a:dk2>
        <a:lt2>
          <a:srgbClr val="808080"/>
        </a:lt2>
        <a:accent1>
          <a:srgbClr val="103991"/>
        </a:accent1>
        <a:accent2>
          <a:srgbClr val="333399"/>
        </a:accent2>
        <a:accent3>
          <a:srgbClr val="FFFFFF"/>
        </a:accent3>
        <a:accent4>
          <a:srgbClr val="2A2A2A"/>
        </a:accent4>
        <a:accent5>
          <a:srgbClr val="AAAEC7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_Eng 14">
        <a:dk1>
          <a:srgbClr val="333333"/>
        </a:dk1>
        <a:lt1>
          <a:srgbClr val="FFFFFF"/>
        </a:lt1>
        <a:dk2>
          <a:srgbClr val="000000"/>
        </a:dk2>
        <a:lt2>
          <a:srgbClr val="808080"/>
        </a:lt2>
        <a:accent1>
          <a:srgbClr val="F7EDD4"/>
        </a:accent1>
        <a:accent2>
          <a:srgbClr val="103991"/>
        </a:accent2>
        <a:accent3>
          <a:srgbClr val="FFFFFF"/>
        </a:accent3>
        <a:accent4>
          <a:srgbClr val="2A2A2A"/>
        </a:accent4>
        <a:accent5>
          <a:srgbClr val="FAF4E6"/>
        </a:accent5>
        <a:accent6>
          <a:srgbClr val="0D3383"/>
        </a:accent6>
        <a:hlink>
          <a:srgbClr val="0083CD"/>
        </a:hlink>
        <a:folHlink>
          <a:srgbClr val="0098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ACARE Template">
  <a:themeElements>
    <a:clrScheme name="KACARE">
      <a:dk1>
        <a:srgbClr val="000000"/>
      </a:dk1>
      <a:lt1>
        <a:srgbClr val="FFFFFF"/>
      </a:lt1>
      <a:dk2>
        <a:srgbClr val="0B79BE"/>
      </a:dk2>
      <a:lt2>
        <a:srgbClr val="FFFFFF"/>
      </a:lt2>
      <a:accent1>
        <a:srgbClr val="23A3E6"/>
      </a:accent1>
      <a:accent2>
        <a:srgbClr val="4EB6DD"/>
      </a:accent2>
      <a:accent3>
        <a:srgbClr val="4D4D4D"/>
      </a:accent3>
      <a:accent4>
        <a:srgbClr val="BFBFBF"/>
      </a:accent4>
      <a:accent5>
        <a:srgbClr val="FF8000"/>
      </a:accent5>
      <a:accent6>
        <a:srgbClr val="FFC133"/>
      </a:accent6>
      <a:hlink>
        <a:srgbClr val="5B5B5B"/>
      </a:hlink>
      <a:folHlink>
        <a:srgbClr val="BFBFBF"/>
      </a:folHlink>
    </a:clrScheme>
    <a:fontScheme name="Oliver Wyman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liver Wyman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 rotWithShape="1">
          <a:gsLst>
            <a:gs pos="0">
              <a:schemeClr val="phClr">
                <a:tint val="100000"/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hade val="100000"/>
                <a:satMod val="220000"/>
              </a:schemeClr>
            </a:gs>
          </a:gsLst>
          <a:lin ang="162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3"/>
          </a:solidFill>
        </a:ln>
      </a:spPr>
      <a:bodyPr rtlCol="0" anchor="ctr"/>
      <a:lstStyle>
        <a:defPPr algn="ctr">
          <a:lnSpc>
            <a:spcPct val="100000"/>
          </a:lnSpc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0000"/>
          </a:lnSpc>
          <a:defRPr dirty="0" err="1" smtClean="0"/>
        </a:defPPr>
      </a:lstStyle>
    </a:txDef>
  </a:objectDefaults>
  <a:extraClrSchemeLst/>
  <a:custClrLst>
    <a:custClr name="OW Emerald">
      <a:srgbClr val="41A441"/>
    </a:custClr>
    <a:custClr name="Light Emerald">
      <a:srgbClr val="BDDDA3"/>
    </a:custClr>
    <a:custClr name="OW Iolite">
      <a:srgbClr val="646EAC"/>
    </a:custClr>
    <a:custClr name="Light Iolite">
      <a:srgbClr val="C5CAE7"/>
    </a:custClr>
    <a:custClr name="OW Citrine">
      <a:srgbClr val="DD712C"/>
    </a:custClr>
    <a:custClr name="Light Citrine">
      <a:srgbClr val="FDCFAC"/>
    </a:custClr>
    <a:custClr name="OW Turquoise">
      <a:srgbClr val="079B84"/>
    </a:custClr>
    <a:custClr name="Light Turquoise">
      <a:srgbClr val="A8DAC9"/>
    </a:custClr>
    <a:custClr name="OW Ruby">
      <a:srgbClr val="CB225B"/>
    </a:custClr>
    <a:custClr name="Light Ruby">
      <a:srgbClr val="F8B8BC"/>
    </a:custClr>
  </a:custClrLst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template_internal</Template>
  <TotalTime>20443</TotalTime>
  <Words>569</Words>
  <Application>Microsoft Office PowerPoint</Application>
  <PresentationFormat>A4 용지(210x297mm)</PresentationFormat>
  <Paragraphs>165</Paragraphs>
  <Slides>12</Slides>
  <Notes>4</Notes>
  <HiddenSlides>0</HiddenSlides>
  <MMClips>0</MMClips>
  <ScaleCrop>false</ScaleCrop>
  <HeadingPairs>
    <vt:vector size="6" baseType="variant">
      <vt:variant>
        <vt:lpstr>테마</vt:lpstr>
      </vt:variant>
      <vt:variant>
        <vt:i4>4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PPT template_internal</vt:lpstr>
      <vt:lpstr>디자인 사용자 지정</vt:lpstr>
      <vt:lpstr>PPT template_Eng</vt:lpstr>
      <vt:lpstr>KACARE Template</vt:lpstr>
      <vt:lpstr>think-cell Slide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doosan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KINGS Letc.</dc:title>
  <dc:creator>Jihong KIM</dc:creator>
  <cp:lastModifiedBy>성윤식(Yunsik Sung) 두산중공업</cp:lastModifiedBy>
  <cp:revision>1134</cp:revision>
  <cp:lastPrinted>2014-08-07T05:14:11Z</cp:lastPrinted>
  <dcterms:created xsi:type="dcterms:W3CDTF">2006-10-12T07:32:12Z</dcterms:created>
  <dcterms:modified xsi:type="dcterms:W3CDTF">2014-08-07T06:01:18Z</dcterms:modified>
</cp:coreProperties>
</file>