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6" r:id="rId4"/>
  </p:sldMasterIdLst>
  <p:notesMasterIdLst>
    <p:notesMasterId r:id="rId6"/>
  </p:notesMasterIdLst>
  <p:handoutMasterIdLst>
    <p:handoutMasterId r:id="rId7"/>
  </p:handoutMasterIdLst>
  <p:sldIdLst>
    <p:sldId id="29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lcome" id="{E75E278A-FF0E-49A4-B170-79828D63BBAD}">
          <p14:sldIdLst/>
        </p14:section>
        <p14:section name="Design, Morph, Annotate, Work Together, Tell Me" id="{B9B51309-D148-4332-87C2-07BE32FBCA3B}">
          <p14:sldIdLst>
            <p14:sldId id="291"/>
          </p14:sldIdLst>
        </p14:section>
        <p14:section name="Learn More" id="{2CC34DB2-6590-42C0-AD4B-A04C6060184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  <p:cmAuthor id="3" name="KAWANO, Akira" initials="KA" lastIdx="1" clrIdx="2">
    <p:extLst>
      <p:ext uri="{19B8F6BF-5375-455C-9EA6-DF929625EA0E}">
        <p15:presenceInfo xmlns:p15="http://schemas.microsoft.com/office/powerpoint/2012/main" userId="S::A.Kawano@iaea.org::18b1e999-5925-4b7e-a77d-4aab3dba1d5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241" autoAdjust="0"/>
  </p:normalViewPr>
  <p:slideViewPr>
    <p:cSldViewPr snapToGrid="0">
      <p:cViewPr varScale="1">
        <p:scale>
          <a:sx n="123" d="100"/>
          <a:sy n="123" d="100"/>
        </p:scale>
        <p:origin x="114" y="2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WANO, Akira" userId="18b1e999-5925-4b7e-a77d-4aab3dba1d5e" providerId="ADAL" clId="{564B9F67-BE15-478E-BCA4-BCA05A37A57C}"/>
    <pc:docChg chg="modSld">
      <pc:chgData name="KAWANO, Akira" userId="18b1e999-5925-4b7e-a77d-4aab3dba1d5e" providerId="ADAL" clId="{564B9F67-BE15-478E-BCA4-BCA05A37A57C}" dt="2021-12-02T16:37:54.270" v="152" actId="20577"/>
      <pc:docMkLst>
        <pc:docMk/>
      </pc:docMkLst>
      <pc:sldChg chg="modSp mod">
        <pc:chgData name="KAWANO, Akira" userId="18b1e999-5925-4b7e-a77d-4aab3dba1d5e" providerId="ADAL" clId="{564B9F67-BE15-478E-BCA4-BCA05A37A57C}" dt="2021-12-02T16:37:54.270" v="152" actId="20577"/>
        <pc:sldMkLst>
          <pc:docMk/>
          <pc:sldMk cId="1325320985" sldId="291"/>
        </pc:sldMkLst>
        <pc:spChg chg="mod">
          <ac:chgData name="KAWANO, Akira" userId="18b1e999-5925-4b7e-a77d-4aab3dba1d5e" providerId="ADAL" clId="{564B9F67-BE15-478E-BCA4-BCA05A37A57C}" dt="2021-12-02T16:37:54.270" v="152" actId="20577"/>
          <ac:spMkLst>
            <pc:docMk/>
            <pc:sldMk cId="1325320985" sldId="291"/>
            <ac:spMk id="28" creationId="{905BDF79-CA29-4DA4-AB70-56FB1A68946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680FBE-A8DF-4758-9AC4-3A9E1039168F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679768-A2FC-4D08-91F6-8DCE6C566B3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C13577B-6902-467D-A26C-08A0DD5E4E03}" type="datetimeFigureOut">
              <a:rPr lang="en-US" smtClean="0"/>
              <a:t>12/2/2021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61EA0F-A667-4B49-8422-0062BC55E24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74423" y="802298"/>
            <a:ext cx="8637073" cy="2920713"/>
          </a:xfrm>
        </p:spPr>
        <p:txBody>
          <a:bodyPr bIns="0"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74424" y="3724074"/>
            <a:ext cx="8637072" cy="977621"/>
          </a:xfrm>
        </p:spPr>
        <p:txBody>
          <a:bodyPr tIns="91440" bIns="91440">
            <a:normAutofit/>
          </a:bodyPr>
          <a:lstStyle>
            <a:lvl1pPr marL="0" indent="0" algn="ctr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85F4E1-E588-4905-A085-F2C019F71E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CDD9CA-888D-4069-88F1-6D1BDCF11C0D}" type="datetimeFigureOut">
              <a:rPr lang="en-US"/>
              <a:pPr>
                <a:defRPr/>
              </a:pPr>
              <a:t>12/2/2021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2EAEE9-B0D4-46FA-921E-F526C317F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30CFEB-7FCF-48AD-9A42-53A5012FAD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76250" y="798513"/>
            <a:ext cx="811213" cy="5048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BB7766-DA98-43BE-B402-999DAE5DA2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3962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BEA631-A00C-47D9-A1CC-75BED24331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184733-99A2-470F-B05D-97A78BFB75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47FB2A-0F92-4F61-A24E-02A30DA761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A562AE-41CA-4216-B70D-BBC6C5DD0D7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75026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7052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518654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5D9AF1-AE52-4998-AFDD-32951727B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CF896A-1F59-482D-958B-4327F3814F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9BEF05-8F36-4799-A4AB-32C08AD04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20078B-9D5D-456D-9379-E4DE122EAE1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26658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767" y="98425"/>
            <a:ext cx="11379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6767" y="1524000"/>
            <a:ext cx="56261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6068" y="1524000"/>
            <a:ext cx="5628217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70D3F4BF-2D4B-4F32-AED5-F4E3DC7616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CDB152-33E2-4F65-B28A-1249DACB6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3D0014-C775-4B57-A15F-AA53C14739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4DEE5C-2D69-459B-8537-0C586F8656D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73814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6767" y="98425"/>
            <a:ext cx="113792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76767" y="1524000"/>
            <a:ext cx="56261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206068" y="1524000"/>
            <a:ext cx="5628217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206068" y="3886200"/>
            <a:ext cx="5628217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3">
            <a:extLst>
              <a:ext uri="{FF2B5EF4-FFF2-40B4-BE49-F238E27FC236}">
                <a16:creationId xmlns:a16="http://schemas.microsoft.com/office/drawing/2014/main" id="{6A0FA1B6-4301-4DFA-8766-F75DC5375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F11DC420-8CE4-4F48-AA8C-5487C277F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2D70F16-DFC8-4627-B462-D56502722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CEE51-959E-4D01-B66B-73EB8A20DC2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526451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4DE97-F542-4629-9A4D-C24346801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D6A4E-D22A-4858-AB6A-0B7B30845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04D8E-101F-4CD6-80CF-85AA89057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EFF4D2-1A31-4DCB-8DB2-D5CCB2AEBC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83117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74423" y="1756130"/>
            <a:ext cx="8643154" cy="1969007"/>
          </a:xfrm>
        </p:spPr>
        <p:txBody>
          <a:bodyPr anchor="b"/>
          <a:lstStyle>
            <a:lvl1pPr algn="ct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4423" y="3725137"/>
            <a:ext cx="8643154" cy="1093987"/>
          </a:xfrm>
        </p:spPr>
        <p:txBody>
          <a:bodyPr tIns="91440">
            <a:normAutofit/>
          </a:bodyPr>
          <a:lstStyle>
            <a:lvl1pPr marL="0" indent="0" algn="ct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417A1A-A1EE-41F2-B772-62764558F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9A711C-1AE4-4C26-A8D3-88FAE834FE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AC3A80-FD34-4265-8AF0-5745BE5B5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BFA62-59E5-4E2B-A3EF-94870688798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86800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293577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488654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54140" y="2017343"/>
            <a:ext cx="4488654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CDD0EE4-5762-4FEC-B227-264C97EE61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D3835F9-E76A-4A5E-B864-096638092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A71EB4F2-0471-40BB-982E-22BE538F1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29DE14-9675-4A96-907F-72D8111EECB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61446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295603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488794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488794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56025" y="2023003"/>
            <a:ext cx="4488794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56025" y="2821491"/>
            <a:ext cx="4488794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DDC6F5F-689F-40E0-9EBE-5A67112676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900FC18C-649B-416C-B1A6-2DA18B275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4BBA8673-947C-4FA5-8C75-35176EF50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1BCC4-AA8A-48B9-8336-D1A5A6370CC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31252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113E73F8-813B-4C17-BC21-981516C9D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3050060C-150F-4E8E-AD33-AFA71942C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A6168D29-28FC-4FF3-B692-8EB867F9B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63B33-B5B5-4739-BFE4-4D05E80D0AD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5085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D2E036F-D426-4B4A-8538-7330A6A983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2EDB46E1-E9D4-4137-9C71-CE0A8B98FF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72FE10-2650-4774-A735-820A91A79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477A7-2740-4052-ACCD-3AC517993BC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471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2961967" cy="2406518"/>
          </a:xfrm>
        </p:spPr>
        <p:txBody>
          <a:bodyPr anchor="b"/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032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2961967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2726C02-32E5-42FF-9691-3FE348DD4E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B808C0-B76C-486F-A467-02507ED99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3B4540B-C437-44E2-B10E-A39DCE509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D87D5-2AD4-4F18-BD32-CF98C1ED22F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951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0">
            <a:extLst>
              <a:ext uri="{FF2B5EF4-FFF2-40B4-BE49-F238E27FC236}">
                <a16:creationId xmlns:a16="http://schemas.microsoft.com/office/drawing/2014/main" id="{CC0AEF9F-09F7-4BFA-A9EF-0CB4690B8F8B}"/>
              </a:ext>
            </a:extLst>
          </p:cNvPr>
          <p:cNvGrpSpPr>
            <a:grpSpLocks/>
          </p:cNvGrpSpPr>
          <p:nvPr/>
        </p:nvGrpSpPr>
        <p:grpSpPr bwMode="auto">
          <a:xfrm>
            <a:off x="7477125" y="482600"/>
            <a:ext cx="4075113" cy="5148263"/>
            <a:chOff x="7477387" y="482170"/>
            <a:chExt cx="4074533" cy="5149101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20DEC10D-7F71-4B31-AD3B-B81140E536E4}"/>
                </a:ext>
              </a:extLst>
            </p:cNvPr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blipFill dpi="0" rotWithShape="1">
              <a:blip r:embed="rId2">
                <a:alphaModFix amt="30000"/>
              </a:blip>
              <a:srcRect/>
              <a:tile tx="0" ty="0" sx="100000" sy="100000" flip="none" algn="ctr"/>
            </a:blip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extrusionH="76200" contourW="12700" prstMaterial="matte">
              <a:bevelT w="152400" h="50800" prst="softRound"/>
              <a:extrusionClr>
                <a:schemeClr val="tx2"/>
              </a:extrusionClr>
              <a:contourClr>
                <a:schemeClr val="bg2"/>
              </a:contourClr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18080715-AF3E-44A4-94C2-D45E88666A2A}"/>
                </a:ext>
              </a:extLst>
            </p:cNvPr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38100" cmpd="sng">
              <a:solidFill>
                <a:schemeClr val="tx2">
                  <a:lumMod val="25000"/>
                </a:schemeClr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2"/>
            <a:ext cx="5532328" cy="1922299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50000"/>
              <a:lumOff val="50000"/>
              <a:alpha val="80000"/>
            </a:schemeClr>
          </a:solidFill>
          <a:ln w="9525" cap="sq">
            <a:noFill/>
            <a:miter lim="800000"/>
          </a:ln>
          <a:effectLst/>
        </p:spPr>
        <p:txBody>
          <a:bodyPr rtlCol="0">
            <a:normAutofit/>
          </a:bodyPr>
          <a:lstStyle>
            <a:lvl1pPr>
              <a:defRPr lang="en-US" sz="3200" dirty="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059600"/>
            <a:ext cx="5524404" cy="2090134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4">
            <a:extLst>
              <a:ext uri="{FF2B5EF4-FFF2-40B4-BE49-F238E27FC236}">
                <a16:creationId xmlns:a16="http://schemas.microsoft.com/office/drawing/2014/main" id="{692105C5-C76C-4FB5-833A-E70EE690281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447800" y="5470525"/>
            <a:ext cx="5527675" cy="319088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A28FECEE-79F2-46A2-955E-81514BAD4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447800" y="319088"/>
            <a:ext cx="5540375" cy="3206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3784A660-0BC6-44F1-8E24-2D4A50179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B1712-DD03-487C-9655-B7B69E9693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3840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3E359F-360C-4E67-91C5-08EE75462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0975" y="804863"/>
            <a:ext cx="9291638" cy="10493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143CE15-D6E7-457B-BB69-3D2B6051C01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450975" y="2016125"/>
            <a:ext cx="9291638" cy="3449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4B7F72-AC4C-474F-B556-E0202305C6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242175" y="330200"/>
            <a:ext cx="3500438" cy="3095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EE739-8752-485B-BFCA-F1D1F5FAFC1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50975" y="328613"/>
            <a:ext cx="5627688" cy="309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0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23B8E4-9FF2-435C-A5E1-B863A1B29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9425" y="798513"/>
            <a:ext cx="811213" cy="5048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2800">
                <a:solidFill>
                  <a:schemeClr val="accent1"/>
                </a:solidFill>
                <a:latin typeface="+mn-lt"/>
              </a:defRPr>
            </a:lvl1pPr>
          </a:lstStyle>
          <a:p>
            <a:pPr>
              <a:defRPr/>
            </a:pPr>
            <a:fld id="{B96D6620-9A4F-40FD-81AB-133A5410734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1E3DFE7-1C7F-423F-8022-D321038AAC7D}"/>
              </a:ext>
            </a:extLst>
          </p:cNvPr>
          <p:cNvSpPr/>
          <p:nvPr/>
        </p:nvSpPr>
        <p:spPr>
          <a:xfrm>
            <a:off x="0" y="3622675"/>
            <a:ext cx="12192000" cy="2505075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>
                  <a:alpha val="80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032" name="Picture 9">
            <a:extLst>
              <a:ext uri="{FF2B5EF4-FFF2-40B4-BE49-F238E27FC236}">
                <a16:creationId xmlns:a16="http://schemas.microsoft.com/office/drawing/2014/main" id="{AAF6BF50-ADDB-433B-A51C-39BD393BB9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>
            <a:fillRect/>
          </a:stretch>
        </p:blipFill>
        <p:spPr bwMode="auto">
          <a:xfrm>
            <a:off x="0" y="6129338"/>
            <a:ext cx="12192000" cy="74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7F098E7-3DC4-47F7-81CD-86234A2FA44D}"/>
              </a:ext>
            </a:extLst>
          </p:cNvPr>
          <p:cNvCxnSpPr/>
          <p:nvPr/>
        </p:nvCxnSpPr>
        <p:spPr>
          <a:xfrm>
            <a:off x="0" y="613886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254818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0" r:id="rId4"/>
    <p:sldLayoutId id="2147483671" r:id="rId5"/>
    <p:sldLayoutId id="2147483672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  <p:sldLayoutId id="2147483679" r:id="rId13"/>
  </p:sldLayoutIdLst>
  <p:hf hdr="0" ftr="0" dt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kern="1200" cap="all">
          <a:solidFill>
            <a:schemeClr val="accent1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3200">
          <a:solidFill>
            <a:schemeClr val="accent1"/>
          </a:solidFill>
          <a:latin typeface="Rockwell" panose="02060603020205020403" pitchFamily="18" charset="0"/>
        </a:defRPr>
      </a:lvl9pPr>
    </p:titleStyle>
    <p:bodyStyle>
      <a:lvl1pPr marL="228600" indent="-228600" algn="l" rtl="0" eaLnBrk="0" fontAlgn="base" hangingPunct="0">
        <a:lnSpc>
          <a:spcPct val="120000"/>
        </a:lnSpc>
        <a:spcBef>
          <a:spcPts val="10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120000"/>
        </a:lnSpc>
        <a:spcBef>
          <a:spcPts val="500"/>
        </a:spcBef>
        <a:spcAft>
          <a:spcPct val="0"/>
        </a:spcAft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AA80B197-C6A6-4CB7-80D0-830A6E1ADC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683" y="301212"/>
            <a:ext cx="10221444" cy="92483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 eaLnBrk="1" hangingPunct="1"/>
            <a:r>
              <a:rPr lang="ro-RO" sz="2400" dirty="0">
                <a:solidFill>
                  <a:srgbClr val="FFFF00"/>
                </a:solidFill>
              </a:rPr>
              <a:t> </a:t>
            </a:r>
            <a:r>
              <a:rPr lang="ro-RO" sz="2400" dirty="0">
                <a:solidFill>
                  <a:srgbClr val="00B050"/>
                </a:solidFill>
              </a:rPr>
              <a:t>First name</a:t>
            </a:r>
            <a:r>
              <a:rPr lang="en-US" sz="2400" dirty="0">
                <a:solidFill>
                  <a:srgbClr val="00B050"/>
                </a:solidFill>
              </a:rPr>
              <a:t>: 	</a:t>
            </a:r>
            <a:r>
              <a:rPr lang="en-US" sz="2400" dirty="0">
                <a:solidFill>
                  <a:srgbClr val="FFFF00"/>
                </a:solidFill>
              </a:rPr>
              <a:t>Akira</a:t>
            </a:r>
            <a:r>
              <a:rPr lang="en-US" sz="2400" dirty="0">
                <a:solidFill>
                  <a:srgbClr val="00B050"/>
                </a:solidFill>
              </a:rPr>
              <a:t>		</a:t>
            </a:r>
            <a:r>
              <a:rPr lang="ro-RO" sz="2400" dirty="0">
                <a:solidFill>
                  <a:srgbClr val="00B050"/>
                </a:solidFill>
              </a:rPr>
              <a:t>family name:</a:t>
            </a:r>
            <a:r>
              <a:rPr lang="ro-RO" sz="2400" dirty="0">
                <a:solidFill>
                  <a:srgbClr val="FFFF00"/>
                </a:solidFill>
              </a:rPr>
              <a:t> </a:t>
            </a:r>
            <a:r>
              <a:rPr lang="en-US" sz="2400" dirty="0">
                <a:solidFill>
                  <a:srgbClr val="FFFF00"/>
                </a:solidFill>
              </a:rPr>
              <a:t>	Kawano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D9DDA4-58FF-4B1F-B6A4-AC34BC307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03698" y="322807"/>
            <a:ext cx="811019" cy="50357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fld id="{56EFF4D2-1A31-4DCB-8DB2-D5CCB2AEBCEF}" type="slidenum"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FB8C29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90000"/>
                </a:lnSpc>
                <a:spcBef>
                  <a:spcPts val="0"/>
                </a:spcBef>
                <a:spcAft>
                  <a:spcPts val="60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B8C29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sp>
        <p:nvSpPr>
          <p:cNvPr id="28" name="Content Placeholder 6">
            <a:extLst>
              <a:ext uri="{FF2B5EF4-FFF2-40B4-BE49-F238E27FC236}">
                <a16:creationId xmlns:a16="http://schemas.microsoft.com/office/drawing/2014/main" id="{905BDF79-CA29-4DA4-AB70-56FB1A6894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234597" y="1937559"/>
            <a:ext cx="6780120" cy="4044787"/>
          </a:xfrm>
          <a:solidFill>
            <a:schemeClr val="accent4">
              <a:lumMod val="20000"/>
              <a:lumOff val="80000"/>
            </a:schemeClr>
          </a:solidFill>
        </p:spPr>
        <p:txBody>
          <a:bodyPr vert="horz" lIns="91440" tIns="45720" rIns="91440" bIns="45720" rtlCol="0" anchor="t">
            <a:normAutofit/>
          </a:bodyPr>
          <a:lstStyle/>
          <a:p>
            <a:pPr marL="0" indent="0" eaLnBrk="1" hangingPunct="1">
              <a:buNone/>
            </a:pPr>
            <a:r>
              <a:rPr lang="en-US" dirty="0">
                <a:solidFill>
                  <a:schemeClr val="bg1"/>
                </a:solidFill>
              </a:rPr>
              <a:t>Experience &amp; Background information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bg1"/>
                </a:solidFill>
              </a:rPr>
              <a:t>Tokyo Electric Power Company, Japan for 34 years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12 year at NPPs, 18 years at Headquarters, 4 years abroad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Pre-operation, Design for ABWR, Maintenance, Outage planning, Nuclear safety management and Organizational and Cultural Reform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US" sz="1400" dirty="0">
                <a:solidFill>
                  <a:schemeClr val="bg1"/>
                </a:solidFill>
              </a:rPr>
              <a:t>My last position: General Manager on Nuclear Safety Management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GB" dirty="0">
                <a:solidFill>
                  <a:schemeClr val="bg1"/>
                </a:solidFill>
              </a:rPr>
              <a:t>International Experience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GB" sz="1400" dirty="0">
                <a:solidFill>
                  <a:schemeClr val="bg1"/>
                </a:solidFill>
              </a:rPr>
              <a:t>IAEA-NSNI</a:t>
            </a:r>
            <a:r>
              <a:rPr lang="en-GB" sz="1400">
                <a:solidFill>
                  <a:schemeClr val="bg1"/>
                </a:solidFill>
              </a:rPr>
              <a:t>: 1996-1999, NENP: 2018-2021</a:t>
            </a:r>
            <a:endParaRPr lang="en-GB" sz="1400" dirty="0">
              <a:solidFill>
                <a:schemeClr val="bg1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GB" sz="1400" dirty="0">
                <a:solidFill>
                  <a:schemeClr val="bg1"/>
                </a:solidFill>
              </a:rPr>
              <a:t>Various Presentations and Reports on the Fukushima Daiichi Accident</a:t>
            </a:r>
          </a:p>
          <a:p>
            <a:pPr lvl="1" eaLnBrk="1" hangingPunct="1">
              <a:buFont typeface="Wingdings" panose="05000000000000000000" pitchFamily="2" charset="2"/>
              <a:buChar char="ü"/>
            </a:pPr>
            <a:r>
              <a:rPr lang="en-GB" sz="1400" dirty="0">
                <a:solidFill>
                  <a:schemeClr val="bg1"/>
                </a:solidFill>
              </a:rPr>
              <a:t>GE Schenectady Factory: 1992-1993</a:t>
            </a:r>
          </a:p>
          <a:p>
            <a:pPr marL="0" indent="0" eaLnBrk="1" hangingPunct="1"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89BCF40-CD0A-4DEE-9608-E93C9933D9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60311" y="1937560"/>
            <a:ext cx="4560528" cy="4044786"/>
          </a:xfrm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/>
                </a:solidFill>
              </a:rPr>
              <a:t>Photo</a:t>
            </a:r>
          </a:p>
        </p:txBody>
      </p:sp>
      <p:sp>
        <p:nvSpPr>
          <p:cNvPr id="6" name="Title 4">
            <a:extLst>
              <a:ext uri="{FF2B5EF4-FFF2-40B4-BE49-F238E27FC236}">
                <a16:creationId xmlns:a16="http://schemas.microsoft.com/office/drawing/2014/main" id="{AA80B197-C6A6-4CB7-80D0-830A6E1ADC1C}"/>
              </a:ext>
            </a:extLst>
          </p:cNvPr>
          <p:cNvSpPr txBox="1">
            <a:spLocks/>
          </p:cNvSpPr>
          <p:nvPr/>
        </p:nvSpPr>
        <p:spPr>
          <a:xfrm>
            <a:off x="246553" y="1012726"/>
            <a:ext cx="10864792" cy="924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 kern="1200" cap="all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2pPr>
            <a:lvl3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3pPr>
            <a:lvl4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4pPr>
            <a:lvl5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5pPr>
            <a:lvl6pPr marL="4572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6pPr>
            <a:lvl7pPr marL="9144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7pPr>
            <a:lvl8pPr marL="13716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8pPr>
            <a:lvl9pPr marL="1828800" algn="ctr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3200">
                <a:solidFill>
                  <a:schemeClr val="accent1"/>
                </a:solidFill>
                <a:latin typeface="Rockwell" panose="02060603020205020403" pitchFamily="18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o-RO" sz="2400" b="0" i="0" u="none" strike="noStrike" kern="1200" cap="all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ckwell" panose="02060603020205020403"/>
                <a:ea typeface="+mj-ea"/>
                <a:cs typeface="+mj-cs"/>
              </a:rPr>
              <a:t>Current POSITION</a:t>
            </a:r>
            <a:r>
              <a:rPr kumimoji="0" lang="en-US" sz="2400" b="0" i="0" u="none" strike="noStrike" kern="1200" cap="all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Rockwell" panose="02060603020205020403"/>
                <a:ea typeface="+mj-ea"/>
                <a:cs typeface="+mj-cs"/>
              </a:rPr>
              <a:t>:  </a:t>
            </a:r>
            <a:r>
              <a:rPr kumimoji="0" lang="en-US" sz="2400" b="0" i="0" u="none" strike="noStrike" kern="1200" cap="all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Rockwell" panose="02060603020205020403"/>
                <a:ea typeface="+mj-ea"/>
                <a:cs typeface="+mj-cs"/>
              </a:rPr>
              <a:t>Senior Nuclear Engineer</a:t>
            </a: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all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Rockwell" panose="02060603020205020403"/>
                <a:ea typeface="+mj-ea"/>
                <a:cs typeface="+mj-cs"/>
              </a:rPr>
              <a:t>                                        Nuclear Power Engineering Section, IAEA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E3B710E-43BF-4C7A-97E7-C5B57034B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7283" y="2230776"/>
            <a:ext cx="9197434" cy="3458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5320985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9D5"/>
      </a:lt2>
      <a:accent1>
        <a:srgbClr val="FB8C29"/>
      </a:accent1>
      <a:accent2>
        <a:srgbClr val="F2C351"/>
      </a:accent2>
      <a:accent3>
        <a:srgbClr val="D0CBA5"/>
      </a:accent3>
      <a:accent4>
        <a:srgbClr val="A2C476"/>
      </a:accent4>
      <a:accent5>
        <a:srgbClr val="57C293"/>
      </a:accent5>
      <a:accent6>
        <a:srgbClr val="06BFDE"/>
      </a:accent6>
      <a:hlink>
        <a:srgbClr val="FBAE29"/>
      </a:hlink>
      <a:folHlink>
        <a:srgbClr val="EDC47E"/>
      </a:folHlink>
    </a:clrScheme>
    <a:fontScheme name="Gallery">
      <a:majorFont>
        <a:latin typeface="Rockwell" panose="020606030202050204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BB5F5D82-B5E9-469E-A815-C655ED4AF24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8a52e8c320b9a064ae3583ae3861c9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8020cb39231a0945110f9cd888b521a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D7FC771-7DFE-49DA-B577-71181BFBCB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EE8C63A-4744-4DE4-BB49-0FF0B5375C6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50072C5-DDE0-4258-BA7A-4D4B80DFA632}">
  <ds:schemaRefs>
    <ds:schemaRef ds:uri="16c05727-aa75-4e4a-9b5f-8a80a1165891"/>
    <ds:schemaRef ds:uri="http://schemas.microsoft.com/office/2006/documentManagement/types"/>
    <ds:schemaRef ds:uri="http://purl.org/dc/dcmitype/"/>
    <ds:schemaRef ds:uri="71af3243-3dd4-4a8d-8c0d-dd76da1f02a5"/>
    <ds:schemaRef ds:uri="http://schemas.openxmlformats.org/package/2006/metadata/core-properties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{572B7D3D-8844-4563-AA0E-76F9418A98F0}tf10001108_win32</Template>
  <TotalTime>637</TotalTime>
  <Words>106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Rockwell</vt:lpstr>
      <vt:lpstr>Wingdings</vt:lpstr>
      <vt:lpstr>Gallery</vt:lpstr>
      <vt:lpstr> First name:  Akira  family name:  Kawano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Configuration management – on line meeting</dc:title>
  <dc:creator>KiSig Kang</dc:creator>
  <cp:keywords/>
  <cp:lastModifiedBy>KAWANO, Akira</cp:lastModifiedBy>
  <cp:revision>37</cp:revision>
  <dcterms:created xsi:type="dcterms:W3CDTF">2021-04-20T06:13:32Z</dcterms:created>
  <dcterms:modified xsi:type="dcterms:W3CDTF">2021-12-02T16:38:00Z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