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8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BF6BAED-F78F-498F-82AF-E48E2C9A2C93}" type="datetimeFigureOut">
              <a:rPr lang="en-US"/>
              <a:pPr>
                <a:defRPr/>
              </a:pPr>
              <a:t>6/2/2014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CBF3A89-2788-4815-A565-418137A5125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4FA2767-2AF2-4DF3-950D-F7AA9D8238B9}"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9A29E09-5EA9-4A25-B862-5A64B0DC352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9A3DA3C-2B87-4650-9764-73631E4E86E0}"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CC3D53C-076D-4281-85FD-FB953F07CC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2F22ABB1-464F-4FEF-AF75-9A666AD96670}" type="datetimeFigureOut">
              <a:rPr lang="en-US"/>
              <a:pPr>
                <a:defRPr/>
              </a:pPr>
              <a:t>6/2/2014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E344EA-B6A7-47B2-859B-67510E4178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5E668A25-8951-44C1-B7D3-60FBF2915694}" type="datetimeFigureOut">
              <a:rPr lang="en-US"/>
              <a:pPr>
                <a:defRPr/>
              </a:pPr>
              <a:t>6/2/2014</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A2966019-3A53-4110-9704-377EE2C439A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1D6FC8A5-0256-47B0-BB20-FC5FEF48858D}" type="datetimeFigureOut">
              <a:rPr lang="en-US"/>
              <a:pPr>
                <a:defRPr/>
              </a:pPr>
              <a:t>6/2/2014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08BCE47-5A44-4046-BF36-79ECC9322D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56D4D0A-88E4-4C55-978D-3F8C7A3EC8BC}" type="datetimeFigureOut">
              <a:rPr lang="en-US"/>
              <a:pPr>
                <a:defRPr/>
              </a:pPr>
              <a:t>6/2/2014</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7AD2F5B-B2A9-4D69-A510-952E3CB146E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A5BFA617-D271-400B-BD88-5C710C5F46FB}" type="datetimeFigureOut">
              <a:rPr lang="en-US"/>
              <a:pPr>
                <a:defRPr/>
              </a:pPr>
              <a:t>6/2/2014</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0720B2D9-8B07-45D0-B794-21A29D66B0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398CB66-3AB3-485E-A55B-57AD76F8C3D2}" type="datetimeFigureOut">
              <a:rPr lang="en-US"/>
              <a:pPr>
                <a:defRPr/>
              </a:pPr>
              <a:t>6/2/2014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BDB6154-455A-4438-A11E-DF8EBE82C9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AF67967-36A0-408E-B6A7-BDB9BD42E68C}" type="datetimeFigureOut">
              <a:rPr lang="en-US"/>
              <a:pPr>
                <a:defRPr/>
              </a:pPr>
              <a:t>6/2/2014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35C91D1-4F65-4506-970E-2452105ED1E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B9D178D-B34D-49B0-AFAB-D32D4E9549B8}" type="datetimeFigureOut">
              <a:rPr lang="en-US"/>
              <a:pPr>
                <a:defRPr/>
              </a:pPr>
              <a:t>6/2/2014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56F1101-6D9B-44C7-81B6-CF5AFB258F4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rtl="0" eaLnBrk="1" fontAlgn="auto" latinLnBrk="0" hangingPunct="1">
              <a:spcBef>
                <a:spcPts val="0"/>
              </a:spcBef>
              <a:spcAft>
                <a:spcPts val="0"/>
              </a:spcAft>
              <a:defRPr kumimoji="0" sz="1000">
                <a:solidFill>
                  <a:schemeClr val="tx1"/>
                </a:solidFill>
                <a:latin typeface="+mn-lt"/>
                <a:cs typeface="+mn-cs"/>
              </a:defRPr>
            </a:lvl1pPr>
            <a:extLst/>
          </a:lstStyle>
          <a:p>
            <a:pPr>
              <a:defRPr/>
            </a:pPr>
            <a:fld id="{F2B6E3E2-C9FA-4B1C-95F6-BFB54C942649}" type="datetimeFigureOut">
              <a:rPr lang="en-US"/>
              <a:pPr>
                <a:defRPr/>
              </a:pPr>
              <a:t>6/2/2014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rtl="0"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rtl="0" eaLnBrk="1" fontAlgn="auto" latinLnBrk="0" hangingPunct="1">
              <a:spcBef>
                <a:spcPts val="0"/>
              </a:spcBef>
              <a:spcAft>
                <a:spcPts val="0"/>
              </a:spcAft>
              <a:defRPr kumimoji="0" sz="1000" b="0">
                <a:solidFill>
                  <a:schemeClr val="tx1"/>
                </a:solidFill>
                <a:latin typeface="+mn-lt"/>
                <a:cs typeface="+mn-cs"/>
              </a:defRPr>
            </a:lvl1pPr>
            <a:extLst/>
          </a:lstStyle>
          <a:p>
            <a:pPr>
              <a:defRPr/>
            </a:pPr>
            <a:fld id="{9F7410AC-C17F-4EA8-9A6C-3BEE13862D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defRPr>
      </a:lvl2pPr>
      <a:lvl3pPr algn="l" rtl="1" eaLnBrk="0" fontAlgn="base" hangingPunct="0">
        <a:spcBef>
          <a:spcPct val="0"/>
        </a:spcBef>
        <a:spcAft>
          <a:spcPct val="0"/>
        </a:spcAft>
        <a:defRPr sz="4100" b="1">
          <a:solidFill>
            <a:schemeClr val="tx2"/>
          </a:solidFill>
          <a:latin typeface="Lucida Sans Unicode" pitchFamily="34" charset="0"/>
        </a:defRPr>
      </a:lvl3pPr>
      <a:lvl4pPr algn="l" rtl="1" eaLnBrk="0" fontAlgn="base" hangingPunct="0">
        <a:spcBef>
          <a:spcPct val="0"/>
        </a:spcBef>
        <a:spcAft>
          <a:spcPct val="0"/>
        </a:spcAft>
        <a:defRPr sz="4100" b="1">
          <a:solidFill>
            <a:schemeClr val="tx2"/>
          </a:solidFill>
          <a:latin typeface="Lucida Sans Unicode" pitchFamily="34" charset="0"/>
        </a:defRPr>
      </a:lvl4pPr>
      <a:lvl5pPr algn="l" rtl="1" eaLnBrk="0" fontAlgn="base" hangingPunct="0">
        <a:spcBef>
          <a:spcPct val="0"/>
        </a:spcBef>
        <a:spcAft>
          <a:spcPct val="0"/>
        </a:spcAft>
        <a:defRPr sz="4100" b="1">
          <a:solidFill>
            <a:schemeClr val="tx2"/>
          </a:solidFill>
          <a:latin typeface="Lucida Sans Unicode" pitchFamily="34" charset="0"/>
        </a:defRPr>
      </a:lvl5pPr>
      <a:lvl6pPr marL="457200" algn="l" rtl="1" fontAlgn="base">
        <a:spcBef>
          <a:spcPct val="0"/>
        </a:spcBef>
        <a:spcAft>
          <a:spcPct val="0"/>
        </a:spcAft>
        <a:defRPr sz="4100" b="1">
          <a:solidFill>
            <a:schemeClr val="tx2"/>
          </a:solidFill>
          <a:latin typeface="Lucida Sans Unicode" pitchFamily="34" charset="0"/>
        </a:defRPr>
      </a:lvl6pPr>
      <a:lvl7pPr marL="914400" algn="l" rtl="1" fontAlgn="base">
        <a:spcBef>
          <a:spcPct val="0"/>
        </a:spcBef>
        <a:spcAft>
          <a:spcPct val="0"/>
        </a:spcAft>
        <a:defRPr sz="4100" b="1">
          <a:solidFill>
            <a:schemeClr val="tx2"/>
          </a:solidFill>
          <a:latin typeface="Lucida Sans Unicode" pitchFamily="34" charset="0"/>
        </a:defRPr>
      </a:lvl7pPr>
      <a:lvl8pPr marL="1371600" algn="l" rtl="1" fontAlgn="base">
        <a:spcBef>
          <a:spcPct val="0"/>
        </a:spcBef>
        <a:spcAft>
          <a:spcPct val="0"/>
        </a:spcAft>
        <a:defRPr sz="4100" b="1">
          <a:solidFill>
            <a:schemeClr val="tx2"/>
          </a:solidFill>
          <a:latin typeface="Lucida Sans Unicode" pitchFamily="34" charset="0"/>
        </a:defRPr>
      </a:lvl8pPr>
      <a:lvl9pPr marL="1828800" algn="l" rtl="1" fontAlgn="base">
        <a:spcBef>
          <a:spcPct val="0"/>
        </a:spcBef>
        <a:spcAft>
          <a:spcPct val="0"/>
        </a:spcAft>
        <a:defRPr sz="4100" b="1">
          <a:solidFill>
            <a:schemeClr val="tx2"/>
          </a:solidFill>
          <a:latin typeface="Lucida Sans Unicode"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2438399"/>
          </a:xfrm>
        </p:spPr>
        <p:txBody>
          <a:bodyPr>
            <a:noAutofit/>
          </a:bodyPr>
          <a:lstStyle/>
          <a:p>
            <a:pPr algn="ctr" eaLnBrk="1" fontAlgn="auto" hangingPunct="1">
              <a:spcAft>
                <a:spcPts val="0"/>
              </a:spcAft>
              <a:defRPr/>
            </a:pPr>
            <a:r>
              <a:rPr lang="fa-IR" sz="3600" dirty="0" smtClean="0">
                <a:cs typeface="B Nazanin" pitchFamily="2" charset="-78"/>
              </a:rPr>
              <a:t>معرفي اجمالي شركت تعميرات و پشتيباني نيروگاههاي اتمي(تپنا</a:t>
            </a:r>
            <a:r>
              <a:rPr lang="fa-IR" sz="3600" dirty="0" smtClean="0">
                <a:cs typeface="B Nazanin" pitchFamily="2" charset="-78"/>
              </a:rPr>
              <a:t>)</a:t>
            </a:r>
            <a:r>
              <a:rPr lang="fa-IR" sz="3600" dirty="0" smtClean="0">
                <a:solidFill>
                  <a:srgbClr val="FF0000"/>
                </a:solidFill>
                <a:cs typeface="B Nazanin" pitchFamily="2" charset="-78"/>
              </a:rPr>
              <a:t/>
            </a:r>
            <a:br>
              <a:rPr lang="fa-IR" sz="3600" dirty="0" smtClean="0">
                <a:solidFill>
                  <a:srgbClr val="FF0000"/>
                </a:solidFill>
                <a:cs typeface="B Nazanin" pitchFamily="2" charset="-78"/>
              </a:rPr>
            </a:br>
            <a:endParaRPr lang="fa-IR" sz="3600" dirty="0">
              <a:cs typeface="B Nazanin" pitchFamily="2" charset="-78"/>
            </a:endParaRPr>
          </a:p>
        </p:txBody>
      </p:sp>
      <p:sp>
        <p:nvSpPr>
          <p:cNvPr id="3" name="Title 1"/>
          <p:cNvSpPr txBox="1">
            <a:spLocks/>
          </p:cNvSpPr>
          <p:nvPr/>
        </p:nvSpPr>
        <p:spPr>
          <a:xfrm>
            <a:off x="381000" y="2286000"/>
            <a:ext cx="8153400" cy="2514600"/>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fa-IR" sz="36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6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6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A General</a:t>
            </a:r>
            <a:r>
              <a:rPr kumimoji="0" lang="en-US"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t>
            </a:r>
            <a:r>
              <a:rPr kumimoji="0" lang="en-US" sz="36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Introduction to NPPs Repairs and  Support Company (TAPNA Co.) </a:t>
            </a:r>
            <a:r>
              <a:rPr kumimoji="0" lang="fa-IR"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36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534400" cy="2849562"/>
          </a:xfrm>
        </p:spPr>
        <p:txBody>
          <a:bodyPr>
            <a:normAutofit fontScale="90000"/>
          </a:bodyPr>
          <a:lstStyle/>
          <a:p>
            <a:pPr marL="742950" indent="-742950" algn="r" eaLnBrk="1" fontAlgn="auto" hangingPunct="1">
              <a:spcAft>
                <a:spcPts val="0"/>
              </a:spcAft>
              <a:defRPr/>
            </a:pPr>
            <a:r>
              <a:rPr lang="fa-IR" sz="2400" dirty="0" smtClean="0">
                <a:cs typeface="B Nazanin" pitchFamily="2" charset="-78"/>
              </a:rPr>
              <a:t>             1) </a:t>
            </a:r>
            <a:r>
              <a:rPr lang="fa-IR" sz="2400" dirty="0" smtClean="0">
                <a:cs typeface="B Nazanin" pitchFamily="2" charset="-78"/>
              </a:rPr>
              <a:t>آموزش پرسنل تعميرات و </a:t>
            </a:r>
            <a:r>
              <a:rPr lang="fa-IR" sz="2400" dirty="0" smtClean="0">
                <a:cs typeface="B Nazanin" pitchFamily="2" charset="-78"/>
              </a:rPr>
              <a:t>نگهداري</a:t>
            </a:r>
            <a:br>
              <a:rPr lang="fa-IR" sz="2400" dirty="0" smtClean="0">
                <a:cs typeface="B Nazanin" pitchFamily="2" charset="-78"/>
              </a:rPr>
            </a:br>
            <a:r>
              <a:rPr lang="fa-IR" sz="2400" dirty="0" smtClean="0">
                <a:cs typeface="B Nazanin" pitchFamily="2" charset="-78"/>
              </a:rPr>
              <a:t>2) </a:t>
            </a:r>
            <a:r>
              <a:rPr lang="fa-IR" sz="2400" dirty="0" smtClean="0">
                <a:cs typeface="B Nazanin" pitchFamily="2" charset="-78"/>
              </a:rPr>
              <a:t>تامين و خريد قطعات يدكي</a:t>
            </a:r>
            <a:br>
              <a:rPr lang="fa-IR" sz="2400" dirty="0" smtClean="0">
                <a:cs typeface="B Nazanin" pitchFamily="2" charset="-78"/>
              </a:rPr>
            </a:br>
            <a:r>
              <a:rPr lang="fa-IR" sz="2400" dirty="0" smtClean="0">
                <a:cs typeface="B Nazanin" pitchFamily="2" charset="-78"/>
              </a:rPr>
              <a:t>3) مشاركت در بروز رساني و ارتقاء سيستمها و تجهيزات فني نيروگاه</a:t>
            </a:r>
            <a:br>
              <a:rPr lang="fa-IR" sz="2400" dirty="0" smtClean="0">
                <a:cs typeface="B Nazanin" pitchFamily="2" charset="-78"/>
              </a:rPr>
            </a:br>
            <a:r>
              <a:rPr lang="fa-IR" sz="2400" dirty="0" smtClean="0">
                <a:cs typeface="B Nazanin" pitchFamily="2" charset="-78"/>
              </a:rPr>
              <a:t>4) بهره گيري از تجهيزات و ابزارآلات جانبي پيشرفته تعميراتي(</a:t>
            </a:r>
            <a:r>
              <a:rPr lang="en-US" sz="1600" dirty="0" smtClean="0">
                <a:cs typeface="B Nazanin" pitchFamily="2" charset="-78"/>
              </a:rPr>
              <a:t>ACCESSORIES</a:t>
            </a:r>
            <a:r>
              <a:rPr lang="fa-IR" sz="2400" dirty="0" smtClean="0">
                <a:cs typeface="B Nazanin" pitchFamily="2" charset="-78"/>
              </a:rPr>
              <a:t>)</a:t>
            </a:r>
            <a:br>
              <a:rPr lang="fa-IR" sz="2400" dirty="0" smtClean="0">
                <a:cs typeface="B Nazanin" pitchFamily="2" charset="-78"/>
              </a:rPr>
            </a:br>
            <a:r>
              <a:rPr lang="fa-IR" sz="2400" dirty="0" smtClean="0">
                <a:cs typeface="B Nazanin" pitchFamily="2" charset="-78"/>
              </a:rPr>
              <a:t>5) بهره گيري از سيستمهاي نوين نرم‌افزاري در حوزه نگهداري و تعميرات(</a:t>
            </a:r>
            <a:r>
              <a:rPr lang="en-US" sz="1600" dirty="0" smtClean="0">
                <a:cs typeface="B Nazanin" pitchFamily="2" charset="-78"/>
              </a:rPr>
              <a:t>CMMS</a:t>
            </a:r>
            <a:r>
              <a:rPr lang="fa-IR" sz="2400" dirty="0" smtClean="0">
                <a:cs typeface="B Nazanin" pitchFamily="2" charset="-78"/>
              </a:rPr>
              <a:t>)</a:t>
            </a:r>
            <a:br>
              <a:rPr lang="fa-IR" sz="2400" dirty="0" smtClean="0">
                <a:cs typeface="B Nazanin" pitchFamily="2" charset="-78"/>
              </a:rPr>
            </a:br>
            <a:r>
              <a:rPr lang="en-US" sz="2400" dirty="0" smtClean="0">
                <a:cs typeface="B Nazanin" pitchFamily="2" charset="-78"/>
              </a:rPr>
              <a:t/>
            </a:r>
            <a:br>
              <a:rPr lang="en-US" sz="2400" dirty="0" smtClean="0">
                <a:cs typeface="B Nazanin" pitchFamily="2" charset="-78"/>
              </a:rPr>
            </a:br>
            <a:endParaRPr lang="fa-IR" sz="2400" dirty="0" smtClean="0">
              <a:cs typeface="B Nazanin" pitchFamily="2" charset="-78"/>
            </a:endParaRPr>
          </a:p>
        </p:txBody>
      </p:sp>
      <p:sp>
        <p:nvSpPr>
          <p:cNvPr id="4" name="Title 2"/>
          <p:cNvSpPr txBox="1">
            <a:spLocks/>
          </p:cNvSpPr>
          <p:nvPr/>
        </p:nvSpPr>
        <p:spPr>
          <a:xfrm>
            <a:off x="381000" y="2362200"/>
            <a:ext cx="8534400" cy="3001962"/>
          </a:xfrm>
          <a:prstGeom prst="rect">
            <a:avLst/>
          </a:prstGeom>
        </p:spPr>
        <p:txBody>
          <a:bodyPr vert="horz" rtlCol="0" anchor="ctr">
            <a:noAutofit/>
            <a:scene3d>
              <a:camera prst="orthographicFront"/>
              <a:lightRig rig="soft" dir="t"/>
            </a:scene3d>
            <a:sp3d prstMaterial="softEdge">
              <a:bevelT w="25400" h="25400"/>
            </a:sp3d>
          </a:bodyPr>
          <a:lstStyle/>
          <a:p>
            <a:pPr marL="742950" marR="0" lvl="0" indent="-742950" algn="l" defTabSz="914400" rtl="1" eaLnBrk="1" fontAlgn="auto" latinLnBrk="0" hangingPunct="1">
              <a:lnSpc>
                <a:spcPct val="100000"/>
              </a:lnSpc>
              <a:spcBef>
                <a:spcPct val="0"/>
              </a:spcBef>
              <a:spcAft>
                <a:spcPts val="0"/>
              </a:spcAft>
              <a:buClrTx/>
              <a:buSzTx/>
              <a:buFontTx/>
              <a:buNone/>
              <a:tabLst/>
              <a:defRPr/>
            </a:pPr>
            <a:r>
              <a:rPr kumimoji="0" lang="fa-IR"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1- Training M&amp;R Personnel;</a:t>
            </a:r>
            <a:b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2- Providing and purchasing the Spare Parts</a:t>
            </a:r>
            <a:b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3- Participating in Updating and Upgrading the technical systems and equipment  of BNPP</a:t>
            </a:r>
            <a:b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4-Enjoying the advanced auxiliary equipment and tools for repair (ACCESSORIES)</a:t>
            </a:r>
            <a:b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5-Enjoying the new software systems in the field of M&amp;R (CMMS)</a:t>
            </a: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697162"/>
          </a:xfrm>
        </p:spPr>
        <p:txBody>
          <a:bodyPr>
            <a:noAutofit/>
          </a:bodyPr>
          <a:lstStyle/>
          <a:p>
            <a:pPr algn="ctr" rtl="0" eaLnBrk="1" fontAlgn="auto" hangingPunct="1">
              <a:spcAft>
                <a:spcPts val="0"/>
              </a:spcAft>
              <a:defRPr/>
            </a:pPr>
            <a:r>
              <a:rPr lang="fa-IR" sz="3600" dirty="0" smtClean="0">
                <a:cs typeface="B Nazanin" pitchFamily="2" charset="-78"/>
              </a:rPr>
              <a:t>شركت تعميرات و پشتيباني نيروگاههاي اتمي (تپنا) با هدف ارائه خدمات پشتيباني و انجام عمليات نگهداري و تعميرات نيروگاههاي اتمي ،‌ در سال </a:t>
            </a:r>
            <a:r>
              <a:rPr lang="fa-IR" sz="3600" dirty="0" smtClean="0">
                <a:cs typeface="B Nazanin" pitchFamily="2" charset="-78"/>
              </a:rPr>
              <a:t>1389 </a:t>
            </a:r>
            <a:r>
              <a:rPr lang="fa-IR" sz="3600" dirty="0" smtClean="0">
                <a:cs typeface="B Nazanin" pitchFamily="2" charset="-78"/>
              </a:rPr>
              <a:t>تاسيس شد</a:t>
            </a:r>
            <a:r>
              <a:rPr lang="fa-IR" sz="3600" dirty="0" smtClean="0">
                <a:cs typeface="B Nazanin" pitchFamily="2" charset="-78"/>
              </a:rPr>
              <a:t>.</a:t>
            </a:r>
            <a:endParaRPr lang="fa-IR" sz="4000" spc="-150" dirty="0" smtClean="0">
              <a:solidFill>
                <a:srgbClr val="FF0000"/>
              </a:solidFill>
              <a:cs typeface="B Nazanin" pitchFamily="2" charset="-78"/>
            </a:endParaRPr>
          </a:p>
        </p:txBody>
      </p:sp>
      <p:sp>
        <p:nvSpPr>
          <p:cNvPr id="4" name="Title 2"/>
          <p:cNvSpPr txBox="1">
            <a:spLocks/>
          </p:cNvSpPr>
          <p:nvPr/>
        </p:nvSpPr>
        <p:spPr>
          <a:xfrm>
            <a:off x="609600" y="2667000"/>
            <a:ext cx="8229600" cy="32305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justLow"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t>
            </a:r>
            <a:r>
              <a:rPr kumimoji="0" lang="en-US" sz="32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NPPs Repairs and Support Company (TAPNA Co.) was established in 2010 with the aim of offering the support services and performing the maintenance and repairs operations of NPPs.</a:t>
            </a:r>
            <a:endParaRPr kumimoji="0" lang="fa-IR" sz="3200" b="1" i="0" u="none" strike="noStrike" kern="1200" cap="none" spc="-15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392362"/>
          </a:xfrm>
        </p:spPr>
        <p:txBody>
          <a:bodyPr>
            <a:normAutofit/>
          </a:bodyPr>
          <a:lstStyle/>
          <a:p>
            <a:pPr algn="ctr" rtl="0" eaLnBrk="1" fontAlgn="auto" hangingPunct="1">
              <a:spcAft>
                <a:spcPts val="0"/>
              </a:spcAft>
              <a:defRPr/>
            </a:pPr>
            <a:r>
              <a:rPr lang="fa-IR" sz="3600" dirty="0" smtClean="0">
                <a:cs typeface="B Nazanin" pitchFamily="2" charset="-78"/>
              </a:rPr>
              <a:t>شركت تپنا از سال 1390 ، فعاليتهاي پشتيباني از شركت بهره برداري نيروگاه اتمي بوشهر را با تامين نيروي انساني مورد نيازآغاز نمود</a:t>
            </a:r>
            <a:r>
              <a:rPr lang="fa-IR" sz="3600" dirty="0" smtClean="0">
                <a:cs typeface="B Nazanin" pitchFamily="2" charset="-78"/>
              </a:rPr>
              <a:t>.</a:t>
            </a:r>
            <a:endParaRPr lang="fa-IR" sz="3600" dirty="0">
              <a:solidFill>
                <a:srgbClr val="FF0000"/>
              </a:solidFill>
              <a:cs typeface="B Nazanin" pitchFamily="2" charset="-78"/>
            </a:endParaRPr>
          </a:p>
        </p:txBody>
      </p:sp>
      <p:sp>
        <p:nvSpPr>
          <p:cNvPr id="4" name="Title 2"/>
          <p:cNvSpPr txBox="1">
            <a:spLocks/>
          </p:cNvSpPr>
          <p:nvPr/>
        </p:nvSpPr>
        <p:spPr>
          <a:xfrm>
            <a:off x="609600" y="3200400"/>
            <a:ext cx="8229600" cy="2392362"/>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TAPNA Co. started its activities since 2011by supporting the BNPP-1 Operating Co. through providing the necessary manpower.</a:t>
            </a:r>
            <a:endParaRPr kumimoji="0" lang="fa-IR" sz="32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382000" cy="2773362"/>
          </a:xfrm>
        </p:spPr>
        <p:txBody>
          <a:bodyPr>
            <a:noAutofit/>
          </a:bodyPr>
          <a:lstStyle/>
          <a:p>
            <a:pPr algn="ctr" rtl="0" eaLnBrk="1" fontAlgn="auto" hangingPunct="1">
              <a:spcAft>
                <a:spcPts val="0"/>
              </a:spcAft>
              <a:defRPr/>
            </a:pPr>
            <a:r>
              <a:rPr lang="fa-IR" sz="3600" dirty="0" smtClean="0">
                <a:cs typeface="B Nazanin" pitchFamily="2" charset="-78"/>
              </a:rPr>
              <a:t>پس از راه اندازي و بهره برداري از نيروگاه اتمي بوشهر ، مسئوليت مديريت و انجام تعميرات </a:t>
            </a:r>
            <a:r>
              <a:rPr lang="fa-IR" sz="3600" dirty="0" smtClean="0">
                <a:cs typeface="B Nazanin" pitchFamily="2" charset="-78"/>
              </a:rPr>
              <a:t>برنامه‌ريزي </a:t>
            </a:r>
            <a:r>
              <a:rPr lang="fa-IR" sz="3600" dirty="0" smtClean="0">
                <a:cs typeface="B Nazanin" pitchFamily="2" charset="-78"/>
              </a:rPr>
              <a:t>شده ، جاري و اضطراري </a:t>
            </a:r>
            <a:r>
              <a:rPr lang="fa-IR" sz="3600" dirty="0" smtClean="0">
                <a:cs typeface="B Nazanin" pitchFamily="2" charset="-78"/>
              </a:rPr>
              <a:t>تجهيزات </a:t>
            </a:r>
            <a:r>
              <a:rPr lang="fa-IR" sz="3600" dirty="0" smtClean="0">
                <a:cs typeface="B Nazanin" pitchFamily="2" charset="-78"/>
              </a:rPr>
              <a:t>نيروگاه به شركت تپنا محول </a:t>
            </a:r>
            <a:r>
              <a:rPr lang="fa-IR" sz="3600" dirty="0" smtClean="0">
                <a:cs typeface="B Nazanin" pitchFamily="2" charset="-78"/>
              </a:rPr>
              <a:t>گرديد.</a:t>
            </a:r>
            <a:endParaRPr lang="fa-IR" sz="3600" dirty="0" smtClean="0">
              <a:cs typeface="B Nazanin" pitchFamily="2" charset="-78"/>
            </a:endParaRPr>
          </a:p>
        </p:txBody>
      </p:sp>
      <p:sp>
        <p:nvSpPr>
          <p:cNvPr id="4" name="Title 2"/>
          <p:cNvSpPr txBox="1">
            <a:spLocks/>
          </p:cNvSpPr>
          <p:nvPr/>
        </p:nvSpPr>
        <p:spPr>
          <a:xfrm>
            <a:off x="533400" y="2895600"/>
            <a:ext cx="8382000" cy="28495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32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After commissioning and operating BNPP-1, the responsibility of managing and performing the planned, current and emergency repairs of NPP equipment was transferred to TAPNA Co.</a:t>
            </a:r>
            <a:r>
              <a:rPr kumimoji="0" lang="fa-IR"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fa-IR"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endParaRPr kumimoji="0" lang="fa-IR" sz="3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579438"/>
            <a:ext cx="8686800" cy="2392362"/>
          </a:xfrm>
        </p:spPr>
        <p:txBody>
          <a:bodyPr>
            <a:noAutofit/>
          </a:bodyPr>
          <a:lstStyle/>
          <a:p>
            <a:pPr algn="ctr" eaLnBrk="1" fontAlgn="auto" hangingPunct="1">
              <a:spcAft>
                <a:spcPts val="0"/>
              </a:spcAft>
              <a:defRPr/>
            </a:pPr>
            <a:r>
              <a:rPr lang="fa-IR" sz="2400" dirty="0" smtClean="0">
                <a:cs typeface="B Nazanin" pitchFamily="2" charset="-78"/>
              </a:rPr>
              <a:t>از اواسط سال 1391 برنامه ريزي جهت انجام اولين دوره تعميرات برنامه ريزي شده نيروگاه در سال 1392 ،‌آغاز و شركت تپنا فعاليتهاي آماده سازي كارگاهها ، تامين نيروي مورد نياز از طريق جذب و استخدام ، بكارگيري شركتهاي پيمانكاري از طريق عقد قرارداد و تامين تجهيزات و ماشين آلات مورد نياز را در برنامه قرارداد را مديريت و اجرا نمود. </a:t>
            </a:r>
            <a:endParaRPr lang="fa-IR" sz="2400" dirty="0" smtClean="0">
              <a:cs typeface="B Nazanin" pitchFamily="2" charset="-78"/>
            </a:endParaRPr>
          </a:p>
        </p:txBody>
      </p:sp>
      <p:sp>
        <p:nvSpPr>
          <p:cNvPr id="13315" name="TextBox 3"/>
          <p:cNvSpPr txBox="1">
            <a:spLocks noChangeArrowheads="1"/>
          </p:cNvSpPr>
          <p:nvPr/>
        </p:nvSpPr>
        <p:spPr bwMode="auto">
          <a:xfrm>
            <a:off x="533400" y="2743200"/>
            <a:ext cx="8153400" cy="2554545"/>
          </a:xfrm>
          <a:prstGeom prst="rect">
            <a:avLst/>
          </a:prstGeom>
          <a:noFill/>
          <a:ln w="9525">
            <a:noFill/>
            <a:miter lim="800000"/>
            <a:headEnd/>
            <a:tailEnd/>
          </a:ln>
        </p:spPr>
        <p:txBody>
          <a:bodyPr wrap="square">
            <a:spAutoFit/>
          </a:bodyPr>
          <a:lstStyle/>
          <a:p>
            <a:pPr algn="just" rtl="0"/>
            <a:r>
              <a:rPr lang="en-US" sz="2000" dirty="0">
                <a:solidFill>
                  <a:srgbClr val="FF0000"/>
                </a:solidFill>
                <a:latin typeface="Lucida Sans Unicode" pitchFamily="34" charset="0"/>
                <a:cs typeface="B Nazanin" pitchFamily="2" charset="-78"/>
              </a:rPr>
              <a:t>From the middle of 2012, planning for performing the first planned repairs of NPP in 2013 began and TAPNA Co. managed and performed the following:  preparation activities of workshops, provision of required manpower since 2013 through recruiting and employing people , employing the contractual companies through concluding the contract and provision of necessary equipment and machinery within the contractual program.</a:t>
            </a:r>
            <a:endParaRPr lang="en-US" sz="2000" dirty="0">
              <a:solidFill>
                <a:srgbClr val="FF0000"/>
              </a:solidFill>
              <a:latin typeface="Lucida Sans Unicode"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392362"/>
          </a:xfrm>
        </p:spPr>
        <p:txBody>
          <a:bodyPr>
            <a:noAutofit/>
          </a:bodyPr>
          <a:lstStyle/>
          <a:p>
            <a:pPr algn="ctr" eaLnBrk="1" fontAlgn="auto" hangingPunct="1">
              <a:spcAft>
                <a:spcPts val="0"/>
              </a:spcAft>
              <a:defRPr/>
            </a:pPr>
            <a:r>
              <a:rPr lang="fa-IR" sz="3600" dirty="0" smtClean="0">
                <a:cs typeface="B Nazanin" pitchFamily="2" charset="-78"/>
              </a:rPr>
              <a:t>پس از كسب آمادگي  و اخذ مجوزهاي قانوني مورد نياز ،‌اولين دوره تعميرات برنامه ريزي شده از بهمن ماه 1392 آغاز و در ارديبهشت سال </a:t>
            </a:r>
            <a:r>
              <a:rPr lang="fa-IR" sz="3600" dirty="0" smtClean="0">
                <a:cs typeface="B Nazanin" pitchFamily="2" charset="-78"/>
              </a:rPr>
              <a:t>1393 </a:t>
            </a:r>
            <a:r>
              <a:rPr lang="fa-IR" sz="3600" dirty="0" smtClean="0">
                <a:cs typeface="B Nazanin" pitchFamily="2" charset="-78"/>
              </a:rPr>
              <a:t>به پايان رسيد.</a:t>
            </a:r>
            <a:r>
              <a:rPr lang="en-US" sz="3600" dirty="0" smtClean="0">
                <a:cs typeface="B Nazanin" pitchFamily="2" charset="-78"/>
              </a:rPr>
              <a:t/>
            </a:r>
            <a:br>
              <a:rPr lang="en-US" sz="3600" dirty="0" smtClean="0">
                <a:cs typeface="B Nazanin" pitchFamily="2" charset="-78"/>
              </a:rPr>
            </a:br>
            <a:endParaRPr lang="fa-IR" sz="3600" dirty="0" smtClean="0">
              <a:cs typeface="B Nazanin" pitchFamily="2" charset="-78"/>
            </a:endParaRPr>
          </a:p>
        </p:txBody>
      </p:sp>
      <p:sp>
        <p:nvSpPr>
          <p:cNvPr id="4" name="Title 2"/>
          <p:cNvSpPr txBox="1">
            <a:spLocks/>
          </p:cNvSpPr>
          <p:nvPr/>
        </p:nvSpPr>
        <p:spPr>
          <a:xfrm>
            <a:off x="609600" y="2971800"/>
            <a:ext cx="8229600" cy="2392362"/>
          </a:xfrm>
          <a:prstGeom prst="rect">
            <a:avLst/>
          </a:prstGeom>
        </p:spPr>
        <p:txBody>
          <a:bodyPr anchor="ctr">
            <a:normAutofit/>
            <a:scene3d>
              <a:camera prst="orthographicFront"/>
              <a:lightRig rig="soft" dir="t"/>
            </a:scene3d>
            <a:sp3d prstMaterial="softEdge">
              <a:bevelT w="25400" h="25400"/>
            </a:sp3d>
          </a:bodyPr>
          <a:lstStyle/>
          <a:p>
            <a:pPr algn="just" rtl="0" fontAlgn="auto">
              <a:spcAft>
                <a:spcPts val="0"/>
              </a:spcAft>
              <a:defRPr/>
            </a:pPr>
            <a:r>
              <a:rPr lang="en-US" sz="3200" dirty="0">
                <a:solidFill>
                  <a:srgbClr val="FF0000"/>
                </a:solidFill>
                <a:effectLst>
                  <a:outerShdw blurRad="31750" dist="25400" dir="5400000" algn="tl" rotWithShape="0">
                    <a:srgbClr val="000000">
                      <a:alpha val="25000"/>
                    </a:srgbClr>
                  </a:outerShdw>
                </a:effectLst>
                <a:latin typeface="+mj-lt"/>
                <a:ea typeface="+mj-ea"/>
                <a:cs typeface="B Nazanin" pitchFamily="2" charset="-78"/>
              </a:rPr>
              <a:t>After getting prepared and obtaining the necessary legal permits, the first planned repairs started since February 2014 and ended in May 2014.</a:t>
            </a:r>
            <a:endParaRPr lang="fa-IR" sz="3200" dirty="0">
              <a:solidFill>
                <a:srgbClr val="FF0000"/>
              </a:solidFill>
              <a:effectLst>
                <a:outerShdw blurRad="31750" dist="25400" dir="5400000" algn="tl" rotWithShape="0">
                  <a:srgbClr val="000000">
                    <a:alpha val="25000"/>
                  </a:srgbClr>
                </a:outerShdw>
              </a:effectLst>
              <a:latin typeface="+mj-lt"/>
              <a:ea typeface="+mj-ea"/>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74638"/>
            <a:ext cx="8610600" cy="2849562"/>
          </a:xfrm>
        </p:spPr>
        <p:txBody>
          <a:bodyPr>
            <a:noAutofit/>
          </a:bodyPr>
          <a:lstStyle/>
          <a:p>
            <a:pPr algn="ctr" rtl="0" eaLnBrk="1" fontAlgn="auto" hangingPunct="1">
              <a:spcAft>
                <a:spcPts val="0"/>
              </a:spcAft>
              <a:defRPr/>
            </a:pPr>
            <a:r>
              <a:rPr lang="fa-IR" sz="3600" dirty="0" smtClean="0">
                <a:cs typeface="B Nazanin" pitchFamily="2" charset="-78"/>
              </a:rPr>
              <a:t>در اين دوره از تعميرات بخشي از فعاليتها به پيمانكاران داخلي و خارجي واگذار و بخشي توسط كاركنان متخصص شركتهاي بهره برداري و تپنا انجام شد</a:t>
            </a:r>
            <a:r>
              <a:rPr lang="fa-IR" sz="3600" dirty="0" smtClean="0">
                <a:cs typeface="B Nazanin" pitchFamily="2" charset="-78"/>
              </a:rPr>
              <a:t>.</a:t>
            </a:r>
            <a:endParaRPr lang="fa-IR" sz="3600" dirty="0" smtClean="0">
              <a:cs typeface="B Nazanin" pitchFamily="2" charset="-78"/>
            </a:endParaRPr>
          </a:p>
        </p:txBody>
      </p:sp>
      <p:sp>
        <p:nvSpPr>
          <p:cNvPr id="4" name="Title 2"/>
          <p:cNvSpPr txBox="1">
            <a:spLocks/>
          </p:cNvSpPr>
          <p:nvPr/>
        </p:nvSpPr>
        <p:spPr>
          <a:xfrm>
            <a:off x="533400" y="2819400"/>
            <a:ext cx="8458200" cy="33067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
            </a:r>
            <a:b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br>
            <a:r>
              <a:rPr kumimoji="0" lang="en-US" sz="28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rPr>
              <a:t>In this period of repairs, a part of activities was handed over to the domestic and international contractors and another  part was implemented by the experts of BNPP-1 Operating Company and TAPNA Company</a:t>
            </a:r>
            <a:r>
              <a:rPr kumimoji="0" lang="en-US"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rPr>
              <a:t>.</a:t>
            </a:r>
            <a:endParaRPr kumimoji="0" lang="fa-IR" sz="28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468562"/>
          </a:xfrm>
        </p:spPr>
        <p:txBody>
          <a:bodyPr>
            <a:noAutofit/>
          </a:bodyPr>
          <a:lstStyle/>
          <a:p>
            <a:pPr algn="ctr" eaLnBrk="1" fontAlgn="auto" hangingPunct="1">
              <a:spcAft>
                <a:spcPts val="0"/>
              </a:spcAft>
              <a:defRPr/>
            </a:pPr>
            <a:r>
              <a:rPr lang="fa-IR" sz="2800" dirty="0" smtClean="0">
                <a:cs typeface="B Nazanin" pitchFamily="2" charset="-78"/>
              </a:rPr>
              <a:t>پس از پايان موفقيت آميز اولين دوره تعميرات برنامه ريزي شده نيروگاه ،‌برنامه ريزي جهت انجام دومين دوره تعميرات برنامه ريزي شده در پايان سال 1393 با هدف كوتاه تر نمودن دوره تعميرات و ارتقاء سطح كيفي و كمي خدمات ارائه شده و لحاظ نمودن پارامترهاي اقتصادي ، در حال آغاز است.</a:t>
            </a:r>
            <a:r>
              <a:rPr lang="en-US" sz="2800" dirty="0" smtClean="0">
                <a:cs typeface="B Nazanin" pitchFamily="2" charset="-78"/>
              </a:rPr>
              <a:t/>
            </a:r>
            <a:br>
              <a:rPr lang="en-US" sz="2800" dirty="0" smtClean="0">
                <a:cs typeface="B Nazanin" pitchFamily="2" charset="-78"/>
              </a:rPr>
            </a:br>
            <a:endParaRPr lang="fa-IR" sz="2800" dirty="0" smtClean="0">
              <a:cs typeface="B Nazanin" pitchFamily="2" charset="-78"/>
            </a:endParaRPr>
          </a:p>
        </p:txBody>
      </p:sp>
      <p:sp>
        <p:nvSpPr>
          <p:cNvPr id="4" name="Title 2"/>
          <p:cNvSpPr txBox="1">
            <a:spLocks/>
          </p:cNvSpPr>
          <p:nvPr/>
        </p:nvSpPr>
        <p:spPr>
          <a:xfrm>
            <a:off x="609600" y="3048000"/>
            <a:ext cx="8229600" cy="2468562"/>
          </a:xfrm>
          <a:prstGeom prst="rect">
            <a:avLst/>
          </a:prstGeom>
        </p:spPr>
        <p:txBody>
          <a:bodyPr anchor="ctr">
            <a:scene3d>
              <a:camera prst="orthographicFront"/>
              <a:lightRig rig="soft" dir="t"/>
            </a:scene3d>
            <a:sp3d prstMaterial="softEdge">
              <a:bevelT w="25400" h="25400"/>
            </a:sp3d>
          </a:bodyPr>
          <a:lstStyle/>
          <a:p>
            <a:pPr algn="just" rtl="0" fontAlgn="auto">
              <a:spcAft>
                <a:spcPts val="0"/>
              </a:spcAft>
              <a:defRPr/>
            </a:pPr>
            <a:r>
              <a:rPr lang="en-US" sz="2400" b="1" dirty="0">
                <a:solidFill>
                  <a:srgbClr val="FF0000"/>
                </a:solidFill>
                <a:effectLst>
                  <a:outerShdw blurRad="31750" dist="25400" dir="5400000" algn="tl" rotWithShape="0">
                    <a:srgbClr val="000000">
                      <a:alpha val="25000"/>
                    </a:srgbClr>
                  </a:outerShdw>
                </a:effectLst>
                <a:latin typeface="+mj-lt"/>
                <a:ea typeface="+mj-ea"/>
                <a:cs typeface="B Nazanin" pitchFamily="2" charset="-78"/>
              </a:rPr>
              <a:t>After the successful accomplishment of first planned repairs of BNPP, planning for performing the second planned repairs at the beginning of 2015 is being started with the aim of shortening the repairs period and promoting the qualitative and quantitative level of services offered and including the economic parameters.  </a:t>
            </a:r>
            <a:endParaRPr lang="fa-IR" sz="2400" b="1" dirty="0">
              <a:solidFill>
                <a:srgbClr val="FF0000"/>
              </a:solidFill>
              <a:effectLst>
                <a:outerShdw blurRad="31750" dist="25400" dir="5400000" algn="tl" rotWithShape="0">
                  <a:srgbClr val="000000">
                    <a:alpha val="25000"/>
                  </a:srgbClr>
                </a:outerShdw>
              </a:effectLst>
              <a:latin typeface="+mj-lt"/>
              <a:ea typeface="+mj-ea"/>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2133600"/>
          </a:xfrm>
        </p:spPr>
        <p:txBody>
          <a:bodyPr>
            <a:noAutofit/>
          </a:bodyPr>
          <a:lstStyle/>
          <a:p>
            <a:pPr algn="ctr" rtl="0" eaLnBrk="1" fontAlgn="auto" hangingPunct="1">
              <a:spcAft>
                <a:spcPts val="0"/>
              </a:spcAft>
              <a:defRPr/>
            </a:pPr>
            <a:r>
              <a:rPr lang="fa-IR" sz="4000" dirty="0" smtClean="0">
                <a:cs typeface="B Nazanin" pitchFamily="2" charset="-78"/>
              </a:rPr>
              <a:t>سرفصلها و زمينه هاي همكاري با شركتهاي مجرب در امر </a:t>
            </a:r>
            <a:r>
              <a:rPr lang="fa-IR" sz="4000" dirty="0" smtClean="0">
                <a:cs typeface="B Nazanin" pitchFamily="2" charset="-78"/>
              </a:rPr>
              <a:t>تعميرات</a:t>
            </a:r>
            <a:r>
              <a:rPr lang="fa-IR" sz="4000" dirty="0" smtClean="0">
                <a:cs typeface="B Nazanin" pitchFamily="2" charset="-78"/>
              </a:rPr>
              <a:t/>
            </a:r>
            <a:br>
              <a:rPr lang="fa-IR" sz="4000" dirty="0" smtClean="0">
                <a:cs typeface="B Nazanin" pitchFamily="2" charset="-78"/>
              </a:rPr>
            </a:br>
            <a:endParaRPr lang="fa-IR" sz="3200" dirty="0">
              <a:solidFill>
                <a:srgbClr val="FF0000"/>
              </a:solidFill>
              <a:cs typeface="B Nazanin" pitchFamily="2" charset="-78"/>
            </a:endParaRPr>
          </a:p>
        </p:txBody>
      </p:sp>
      <p:sp>
        <p:nvSpPr>
          <p:cNvPr id="4" name="Title 2"/>
          <p:cNvSpPr txBox="1">
            <a:spLocks/>
          </p:cNvSpPr>
          <p:nvPr/>
        </p:nvSpPr>
        <p:spPr>
          <a:xfrm>
            <a:off x="533400" y="3200400"/>
            <a:ext cx="8229600" cy="21336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fa-IR" sz="40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kumimoji="0" lang="en-US" sz="40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Titles and Fields of Cooperation with Experienced Companies in Repairs </a:t>
            </a:r>
            <a:endParaRPr kumimoji="0" lang="fa-IR"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221</TotalTime>
  <Words>447</Words>
  <Application>Microsoft Office PowerPoint</Application>
  <PresentationFormat>On-screen Show (4:3)</PresentationFormat>
  <Paragraphs>20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Lucida Sans Unicode</vt:lpstr>
      <vt:lpstr>Wingdings 3</vt:lpstr>
      <vt:lpstr>Verdana</vt:lpstr>
      <vt:lpstr>Wingdings 2</vt:lpstr>
      <vt:lpstr>Calibri</vt:lpstr>
      <vt:lpstr>B Nazanin</vt:lpstr>
      <vt:lpstr>Concourse</vt:lpstr>
      <vt:lpstr>معرفي اجمالي شركت تعميرات و پشتيباني نيروگاههاي اتمي(تپنا) </vt:lpstr>
      <vt:lpstr>شركت تعميرات و پشتيباني نيروگاههاي اتمي (تپنا) با هدف ارائه خدمات پشتيباني و انجام عمليات نگهداري و تعميرات نيروگاههاي اتمي ،‌ در سال 1389 تاسيس شد.</vt:lpstr>
      <vt:lpstr>شركت تپنا از سال 1390 ، فعاليتهاي پشتيباني از شركت بهره برداري نيروگاه اتمي بوشهر را با تامين نيروي انساني مورد نيازآغاز نمود.</vt:lpstr>
      <vt:lpstr>پس از راه اندازي و بهره برداري از نيروگاه اتمي بوشهر ، مسئوليت مديريت و انجام تعميرات برنامه‌ريزي شده ، جاري و اضطراري تجهيزات نيروگاه به شركت تپنا محول گرديد.</vt:lpstr>
      <vt:lpstr>از اواسط سال 1391 برنامه ريزي جهت انجام اولين دوره تعميرات برنامه ريزي شده نيروگاه در سال 1392 ،‌آغاز و شركت تپنا فعاليتهاي آماده سازي كارگاهها ، تامين نيروي مورد نياز از طريق جذب و استخدام ، بكارگيري شركتهاي پيمانكاري از طريق عقد قرارداد و تامين تجهيزات و ماشين آلات مورد نياز را در برنامه قرارداد را مديريت و اجرا نمود. </vt:lpstr>
      <vt:lpstr>پس از كسب آمادگي  و اخذ مجوزهاي قانوني مورد نياز ،‌اولين دوره تعميرات برنامه ريزي شده از بهمن ماه 1392 آغاز و در ارديبهشت سال 1393 به پايان رسيد. </vt:lpstr>
      <vt:lpstr>در اين دوره از تعميرات بخشي از فعاليتها به پيمانكاران داخلي و خارجي واگذار و بخشي توسط كاركنان متخصص شركتهاي بهره برداري و تپنا انجام شد.</vt:lpstr>
      <vt:lpstr>پس از پايان موفقيت آميز اولين دوره تعميرات برنامه ريزي شده نيروگاه ،‌برنامه ريزي جهت انجام دومين دوره تعميرات برنامه ريزي شده در پايان سال 1393 با هدف كوتاه تر نمودن دوره تعميرات و ارتقاء سطح كيفي و كمي خدمات ارائه شده و لحاظ نمودن پارامترهاي اقتصادي ، در حال آغاز است. </vt:lpstr>
      <vt:lpstr>سرفصلها و زمينه هاي همكاري با شركتهاي مجرب در امر تعميرات </vt:lpstr>
      <vt:lpstr>             1) آموزش پرسنل تعميرات و نگهداري 2) تامين و خريد قطعات يدكي 3) مشاركت در بروز رساني و ارتقاء سيستمها و تجهيزات فني نيروگاه 4) بهره گيري از تجهيزات و ابزارآلات جانبي پيشرفته تعميراتي(ACCESSORIES) 5) بهره گيري از سيستمهاي نوين نرم‌افزاري در حوزه نگهداري و تعميرات(CMMS)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اجمالي شركت تعميرات و پشتيباني نيروگاههاي اتمي(تپنا)</dc:title>
  <dc:creator/>
  <cp:lastModifiedBy>hajijalili</cp:lastModifiedBy>
  <cp:revision>63</cp:revision>
  <dcterms:created xsi:type="dcterms:W3CDTF">2006-08-16T00:00:00Z</dcterms:created>
  <dcterms:modified xsi:type="dcterms:W3CDTF">2014-06-02T10:05:34Z</dcterms:modified>
</cp:coreProperties>
</file>