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6" r:id="rId2"/>
    <p:sldId id="394" r:id="rId3"/>
    <p:sldId id="346" r:id="rId4"/>
    <p:sldId id="359" r:id="rId5"/>
    <p:sldId id="406" r:id="rId6"/>
    <p:sldId id="409" r:id="rId7"/>
    <p:sldId id="407" r:id="rId8"/>
    <p:sldId id="374" r:id="rId9"/>
    <p:sldId id="383" r:id="rId10"/>
    <p:sldId id="403" r:id="rId11"/>
    <p:sldId id="400" r:id="rId12"/>
    <p:sldId id="404" r:id="rId13"/>
    <p:sldId id="402" r:id="rId14"/>
    <p:sldId id="397" r:id="rId15"/>
  </p:sldIdLst>
  <p:sldSz cx="9144000" cy="6858000" type="screen4x3"/>
  <p:notesSz cx="7099300" cy="10234613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mjomeh , Ehsan" initials="E,E" lastIdx="9" clrIdx="0"/>
  <p:cmAuthor id="1" name="Matani , Behruz" initials="M,B" lastIdx="12" clrIdx="1"/>
  <p:cmAuthor id="2" name="Mosaddegh , Mahmoud Reza" initials="M,MR" lastIdx="6" clrIdx="2"/>
  <p:cmAuthor id="3" name="NematPasand Shakiba" initials="N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00"/>
    <a:srgbClr val="3333CC"/>
    <a:srgbClr val="FF3399"/>
    <a:srgbClr val="66FF33"/>
    <a:srgbClr val="FFFF00"/>
    <a:srgbClr val="9933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08" autoAdjust="0"/>
    <p:restoredTop sz="96448" autoAdjust="0"/>
  </p:normalViewPr>
  <p:slideViewPr>
    <p:cSldViewPr>
      <p:cViewPr>
        <p:scale>
          <a:sx n="80" d="100"/>
          <a:sy n="80" d="100"/>
        </p:scale>
        <p:origin x="-241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2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1T13:39:28.416" idx="11">
    <p:pos x="5266" y="2356"/>
    <p:text>Bushehr NPP (NPPD, Iran) 
Every first Tuesday of the month, from 9.30 to 10:30 MT (from 10:00 to 11:00 local time) 
NPPD (Iran) 
Every first Monday of the  seasons, from 10.00 to 11:00 MT (from 10:30 to 11:30 local time)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6T10:40:34.711" idx="7">
    <p:pos x="5439" y="2176"/>
    <p:text>اقلام خريداري شده:
دیزل ژنراتورهای 2 و 2/0 مگاوات در تاریخ 10/4/1398 و بر اساس نامه شماره 9893178 – 4100 تحویل قطعی گردید.
دیزل پمپ Q150h900 طی قرارداد شماره 1101/93 تأمین شد و مراحل اولیه تست و پذیرش نیز در نیروگاه انجام پذیرفته است.
تکلیف فنی:
تهیه طرح پایه و تفصیلی بکارگیری دیزل پمپ‌های سیار مقابله با حوادث فراطراحی در واحد یکم نیروگاه اتمی بوشهر تهیه گردید. 
1-	تهیه طرح پایه آبرسانی به مولدبخار، استخرسوخت، مدار اول و مخازن سیستم آب تغذیه اضطراری
تعیین مختصات نقاط اتصال دیزل پمپ سیار به سیستم
تهیه الزامات کلی فرآیندی، پایپینگ و ساپورت گذاری خطوط لوله (Process/piping design criteria)
ارزیابی روش¬های کنترل سطح آب مولد بخار
تعیین مشخصات متریال پایپینگ (Piping material specification)
تعیین میزان سوخت مصرفی و نحوه سوخت رسانی به دیزل پمپ سیار و تهیه لیست مواد مصرفی (Utility Consumption List)
تهیه نقشه جانمایی شاسی حامل تجهیز  در کنار مخزن واسطه  (Equipment Layout)
انجام محاسبات سایزینگ خطوط لوله (Pipe Sizing Calculation)
بررسی اثر متقابل و یکپارچه سازی سیستم¬های مختلف 
تعیین مشخصات لوله فلکسیبل و اتصالات Quick Coupling
2-	تهیه طرح تفصیلی آبرسانی به مولدبخار، استخرسوخت، مدار اول و مخازن سیستم آب تغذیه اضطراری
تحلیل تنش خطوط لوله ثابت و گزارش محاسبات ساپورت¬گذاری
تهیه نقشه¬های جانمایی خطوط لوله
تهیه نقشه¬های ایزومتریک پایپینگ
تهیه نقشه¬های طراحی ساپورت ها
مدلسازی سه بعدی پایپینگ
تهیه لیست استانداردها و کدها
تهیهMTO  ساپورت¬ها 
تهیه دیتاشیت ساپورت های خاص از جمله ساپورت های فنری
تهیه نقشه¬های Embedded plate
تهیه کتابچه (لیست) ساپورت¬ها
تهیه دیتاشیت ولوها
تهیه لیست خرید اقلام  (MR/BOM)
تعیین مشخصات جوش
تهیه جدول کنترل کیفی جوش
تهیه دستورالعمل تست های مخرب و غیرمخرب
3-	اصلاح مدارک طراحی پایه و تفصیلی براساس نقطه¬نظرات شرکت بهره‌برداری و اخذ تأیید طراح
</p:text>
  </p:cm>
  <p:cm authorId="2" dt="2019-11-17T10:45:13.527" idx="1">
    <p:pos x="5446" y="904"/>
    <p:text>مقرر گردید  دو شنبه هر هفته يك ارتباط به صورت فاكس ميان توليد و توسعه و مركز RCC مسكو انجام شود كه در حال حاضر چند ماه است كه با وجود امكانات ارتباط فاكس در دفتر  شركت توليد و توسعه، از طرف دفتر مسكو پيامي ارسال نگرديده است. با پیگیری به عمل‌آمده دستگاه‌ فاکس و مسیر ارتباطی از  طرف تهران سالم می‌باشد. </p:text>
  </p:cm>
  <p:cm authorId="2" dt="2019-11-17T10:45:16.255" idx="2">
    <p:pos x="5185" y="2079"/>
    <p:text>The old video camera used for video conferencing was replaced with a new
one that provides image capture in three directions.
An automated data transmission was arranged to send plant process
parameters (temperature, pressure, etc.) to the Crisis Centre.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1T11:36:05.539" idx="6">
    <p:pos x="5379" y="546"/>
    <p:text>قبل از انجام مانور اطلاعات درخواستي براي RCC تهيه و ارسال مي‌گردد اين اطلاعات شامل زمان انجام ( از قبل تعيين شده)، افراد حاضر در مانو ر مانند رييس شيفت  نيروگاه و غيره مي‌باشد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7T10:48:38.117" idx="3">
    <p:pos x="3306" y="1608"/>
    <p:text>در پايان هر سال ميلادي بنا به درخواست WANO- MC  -RCC تاريخ برگزاري مانور در سال بعد تعيين مي‌شود.  مانور به ترتيب در تاريخ‌هاي 10/10/2017 ، 3/10/2018 و  17/5/2019 انجام شد.
در طي دو سال گذشته 31  مانور درون سايتي و  يك مانور با سازمان‌هاي پاسخ خارج سايت انجام شد.
</p:text>
  </p:cm>
  <p:cm authorId="2" dt="2019-11-17T10:50:27.380" idx="4">
    <p:pos x="4293" y="2544"/>
    <p:text>بر طبق رويه معمول گزارش ارزيابي توسط RCC می‌بایست دوهفته پس از انجام مانور   ارسال گردد كه اين امر پس از  چندین مرتبه پيگيري‌ بعد از سه ماه و به زبان روسي ارسال گرديد.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17T10:52:23.140" idx="5">
    <p:pos x="5064" y="1092"/>
    <p:text> ( موارد پیشنهادی برای پرسش) 
1- ايا الزامي است كه فرم‌هاي استفاده شده در دو زبان روسي و انگليسي باشد.
2- ايا الزامي است كه فرم‌هاي پاسخ داده شده به صورت فاكس و ايميل هم زمان فرستاده شود و يا فقط ايميل كافي است.
1-	How to establish a satellite communication system (non-cable) in crisis management centers and operating the system and given the high cost of establishing a satellite communication system, what is the alternative solution considering the systems used in other countries?
2-	How to download clips and educational files for new systems used in crisis management centers
3-	A sample of activities undertaken to improve relationships with people outside the site in terms of cooperation and support for nuclear activities
</p:text>
  </p:cm>
  <p:cm authorId="2" dt="2019-11-17T10:53:00.612" idx="6">
    <p:pos x="5170" y="1310"/>
    <p:text>با توجه به  هماهنگي‌هاي انجام شده با WANO-MC  RCC تست ويدوكنفرانس در تاريخ‌هاي 15.1.2019، 
9.04.2019،
 2.07.2019 
و  8.10.2019 
برگزار شد.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5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1"/>
          <a:lstStyle>
            <a:lvl1pPr algn="l">
              <a:defRPr sz="1300"/>
            </a:lvl1pPr>
          </a:lstStyle>
          <a:p>
            <a:fld id="{C26A6EA9-2FCF-4640-B3C7-925E5D6CF4DB}" type="datetimeFigureOut">
              <a:rPr lang="fa-IR" smtClean="0"/>
              <a:pPr/>
              <a:t>22/03/1441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5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1" anchor="b"/>
          <a:lstStyle>
            <a:lvl1pPr algn="l">
              <a:defRPr sz="1300"/>
            </a:lvl1pPr>
          </a:lstStyle>
          <a:p>
            <a:fld id="{BCFF8C07-52B2-44BE-B0C6-2CB253B2602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101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rtl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4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rtl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937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rtl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45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rtl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F5D56B-480B-4075-B5A7-43570633447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wanomc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5D56B-480B-4075-B5A7-435706334479}" type="slidenum">
              <a:rPr lang="fa-IR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ABB6A-09CA-42A3-BD26-974FEC84644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9467-D4D9-4ED0-91F7-9E43E37C7D6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C2EB-9A5C-4A02-A88A-85179E56C47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0822-4DA4-46BB-B336-8EB1ECCC6BC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95E9-2202-4599-A358-384FB90EE4A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A034-FB42-44E4-974E-0E97C32A97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CD54-BCA0-4A0E-B40B-696C7A3DD0C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2D28-00DE-4279-9355-CBE79A9099F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2822-AD61-4786-B9BB-625625747A2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7F40-8601-46EF-AEAC-BA7458FD561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9886D-3036-4EC7-A7D4-C5E37E26F68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152BDC-B798-4558-BC2B-A620D81E6E0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455613"/>
            <a:ext cx="9144000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WANO-MC RCC Meeting </a:t>
            </a:r>
          </a:p>
          <a:p>
            <a:pPr>
              <a:defRPr/>
            </a:pPr>
            <a:r>
              <a:rPr lang="en-US" dirty="0" smtClean="0"/>
              <a:t>(03-04.04.2013)</a:t>
            </a:r>
            <a:endParaRPr lang="en-US" dirty="0"/>
          </a:p>
        </p:txBody>
      </p:sp>
      <p:pic>
        <p:nvPicPr>
          <p:cNvPr id="5" name="Picture 2" descr="F:\4-STA_7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18" y="0"/>
            <a:ext cx="9144000" cy="7043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" y="116632"/>
            <a:ext cx="1619673" cy="9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8457" y="1351187"/>
            <a:ext cx="78616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altLang="hu-HU" sz="3600" b="1" dirty="0" smtClean="0">
                <a:solidFill>
                  <a:srgbClr val="005A9E"/>
                </a:solidFill>
                <a:latin typeface="Times New Roman" pitchFamily="18" charset="0"/>
              </a:rPr>
              <a:t>WANO-MC </a:t>
            </a:r>
            <a:r>
              <a:rPr lang="hu-HU" altLang="hu-HU" sz="3600" b="1" dirty="0" smtClean="0">
                <a:solidFill>
                  <a:srgbClr val="005A9E"/>
                </a:solidFill>
                <a:latin typeface="Times New Roman" pitchFamily="18" charset="0"/>
              </a:rPr>
              <a:t>RCC</a:t>
            </a:r>
            <a:r>
              <a:rPr lang="en-US" altLang="hu-HU" sz="3600" b="1" dirty="0" smtClean="0">
                <a:solidFill>
                  <a:srgbClr val="005A9E"/>
                </a:solidFill>
                <a:latin typeface="Times New Roman" pitchFamily="18" charset="0"/>
              </a:rPr>
              <a:t> WG </a:t>
            </a:r>
            <a:r>
              <a:rPr lang="hu-HU" altLang="hu-HU" sz="3600" b="1" dirty="0" smtClean="0">
                <a:solidFill>
                  <a:srgbClr val="005A9E"/>
                </a:solidFill>
                <a:latin typeface="Times New Roman" pitchFamily="18" charset="0"/>
              </a:rPr>
              <a:t>MEETING</a:t>
            </a:r>
            <a:endParaRPr lang="en-US" altLang="hu-HU" sz="3600" b="1" dirty="0" smtClean="0">
              <a:solidFill>
                <a:srgbClr val="005A9E"/>
              </a:solidFill>
              <a:latin typeface="Times New Roman" pitchFamily="18" charset="0"/>
            </a:endParaRPr>
          </a:p>
          <a:p>
            <a:pPr lvl="2" algn="ctr"/>
            <a:r>
              <a:rPr lang="en-US" altLang="hu-HU" sz="3600" b="1" dirty="0">
                <a:solidFill>
                  <a:srgbClr val="005A9E"/>
                </a:solidFill>
                <a:latin typeface="Times New Roman" pitchFamily="18" charset="0"/>
              </a:rPr>
              <a:t>3-4 December 2019</a:t>
            </a:r>
            <a:endParaRPr lang="fa-IR" altLang="hu-HU" sz="3600" b="1" dirty="0">
              <a:solidFill>
                <a:srgbClr val="005A9E"/>
              </a:solidFill>
              <a:latin typeface="Times New Roman" pitchFamily="18" charset="0"/>
            </a:endParaRPr>
          </a:p>
          <a:p>
            <a:pPr lvl="2" algn="ctr" rtl="1"/>
            <a:r>
              <a:rPr lang="ru-RU" sz="2800" b="1" dirty="0" smtClean="0">
                <a:solidFill>
                  <a:srgbClr val="FF0000"/>
                </a:solidFill>
                <a:cs typeface="B Mitra" pitchFamily="2" charset="-78"/>
              </a:rPr>
              <a:t>Собрание/заседание рабочей группы регионального критического центра ВАО АЭС в Москве</a:t>
            </a:r>
          </a:p>
          <a:p>
            <a:pPr lvl="2" algn="ctr" rtl="1"/>
            <a:r>
              <a:rPr lang="ru-RU" sz="2800" b="1" dirty="0" smtClean="0">
                <a:solidFill>
                  <a:srgbClr val="FF0000"/>
                </a:solidFill>
                <a:cs typeface="B Mitra" pitchFamily="2" charset="-78"/>
              </a:rPr>
              <a:t>3-4 декабря 2019г.</a:t>
            </a:r>
            <a:endParaRPr lang="en-US" sz="2800" b="1" dirty="0" smtClean="0">
              <a:solidFill>
                <a:srgbClr val="FF000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7055"/>
            <a:ext cx="8229600" cy="87367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BNPP EP Exercises/Drill</a:t>
            </a:r>
            <a:r>
              <a:rPr lang="en-GB" sz="2400" dirty="0" smtClean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ea typeface="+mn-ea"/>
                <a:cs typeface="B Mitra" pitchFamily="2" charset="-78"/>
              </a:rPr>
              <a:t>Деятельности относительно 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ea typeface="+mn-ea"/>
                <a:cs typeface="B Mitra" pitchFamily="2" charset="-78"/>
              </a:rPr>
              <a:t>EP</a:t>
            </a:r>
            <a:r>
              <a:rPr lang="ru-RU" sz="1800" dirty="0" smtClean="0">
                <a:solidFill>
                  <a:srgbClr val="FFC000"/>
                </a:solidFill>
                <a:latin typeface="Times New Roman" pitchFamily="18" charset="0"/>
                <a:ea typeface="+mn-ea"/>
                <a:cs typeface="B Mitra" pitchFamily="2" charset="-78"/>
              </a:rPr>
              <a:t> АЭС Бушер</a:t>
            </a:r>
            <a:r>
              <a:rPr lang="en-GB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73673"/>
            <a:ext cx="8517632" cy="4705026"/>
          </a:xfrm>
        </p:spPr>
        <p:txBody>
          <a:bodyPr/>
          <a:lstStyle/>
          <a:p>
            <a:pPr marL="457200" lvl="1" indent="0" algn="justLow" rtl="0"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BNPP-1 </a:t>
            </a: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conducted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drills </a:t>
            </a: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15.1.2019, 9.04.2019, 2.07.2019 and 8.10</a:t>
            </a:r>
            <a:r>
              <a:rPr lang="fa-IR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fa-I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>
                <a:latin typeface="Times New Roman" pitchFamily="18" charset="0"/>
                <a:cs typeface="Times New Roman" pitchFamily="18" charset="0"/>
              </a:rPr>
              <a:t> in Cooperation with RCC 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Low" rt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Аварийные тренировки/упражнения, выполняюшие АЭС Бушер-1 совместно с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датах 15.1.2019, 9.04.2019, 2.07.2019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8.10.2019.</a:t>
            </a:r>
          </a:p>
          <a:p>
            <a:pPr marL="457200" lvl="1" indent="0" algn="justLow" rtl="0">
              <a:buNone/>
            </a:pPr>
            <a:endParaRPr lang="fa-I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Low" rtl="0"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-Date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and content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been informed to RCC in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advance.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 rtl="0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Даты содержания должны заранее обявиться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Low" rtl="0">
              <a:buFontTx/>
              <a:buChar char="-"/>
            </a:pPr>
            <a:endParaRPr lang="fa-I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Low" rtl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-Bushehr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NPP -1 conducted  Emergency drill with involvement of the  Iranian Regulatory</a:t>
            </a:r>
            <a:r>
              <a:rPr lang="en-US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Body, NPPD,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Authorize Organizations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general evaluation fulfilled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satisfactorily.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Low" rt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Выполняемые АЭС Бущер-1, аварийные тренировки/упражнения с присувствием  надзорных органов,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NPPD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местные компетентные организации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Общая оценка было удовлетворительно/положительно.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Low" rtl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pic>
        <p:nvPicPr>
          <p:cNvPr id="5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434"/>
            <a:ext cx="8229600" cy="54868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4- WANO-MC Action Plan 2019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лан мероприятий ВАО АЭС в Москве</a:t>
            </a:r>
            <a:r>
              <a:rPr lang="fa-IR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/>
          <a:lstStyle/>
          <a:p>
            <a:pPr marL="342900" lvl="1" indent="-342900" algn="l" rtl="0">
              <a:buFontTx/>
              <a:buChar char="•"/>
            </a:pP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Meeting of the RCC Working </a:t>
            </a:r>
            <a:r>
              <a:rPr lang="en-US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Group</a:t>
            </a:r>
          </a:p>
          <a:p>
            <a:pPr marL="342900" lvl="1" indent="-342900" algn="l" rtl="0">
              <a:buFontTx/>
              <a:buChar char="•"/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Заседание рабочей группы </a:t>
            </a: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RCC </a:t>
            </a:r>
            <a:endParaRPr lang="ru-RU" sz="18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lvl="1" indent="0" algn="l" rtl="0">
              <a:buNone/>
            </a:pPr>
            <a:endParaRPr lang="en-US" sz="18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1" indent="-342900" algn="l" rtl="0">
              <a:buChar char="•"/>
            </a:pPr>
            <a:r>
              <a:rPr lang="en-US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Develop </a:t>
            </a:r>
            <a:r>
              <a:rPr lang="en-US" sz="1800" b="1" dirty="0">
                <a:latin typeface="Times New Roman" pitchFamily="18" charset="0"/>
                <a:ea typeface="+mn-ea"/>
                <a:cs typeface="Times New Roman" pitchFamily="18" charset="0"/>
              </a:rPr>
              <a:t>the WANO MC RCC Action Plan for </a:t>
            </a:r>
            <a:r>
              <a:rPr lang="en-US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2020</a:t>
            </a:r>
            <a:endParaRPr lang="ru-RU" sz="18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1" indent="-342900" algn="l" rtl="0">
              <a:buChar char="•"/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Разработка плана мероприятий регионального критического центра ВАО АЭС в Москве в 2020г.</a:t>
            </a:r>
            <a:endParaRPr lang="en-US" sz="18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 rtl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RCC data bases and send them to the WANO MC (RCC templates 1a, 1b, 1c, 1d, 1e) and templates 6-2, 6-3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обновление база данных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их отправка в центр ВАО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АЭС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Москве (шаблоны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, 1b, 1c, 1d,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1e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и шаблоны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6-2,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6-3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lines, software and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hardware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Линии связи,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програмное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и технический комплекс.</a:t>
            </a:r>
            <a:endParaRPr lang="en-US" sz="1800" dirty="0" smtClean="0"/>
          </a:p>
          <a:p>
            <a:pPr lvl="1" algn="l" rtl="0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pic>
        <p:nvPicPr>
          <p:cNvPr id="5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4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0622"/>
            <a:ext cx="8229600" cy="850106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WANO-MC Action Plan 2019</a:t>
            </a:r>
            <a: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мероприятий ВАО АЭС в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Москве (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WANO-MC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в 2019г.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3877891"/>
          </a:xfrm>
        </p:spPr>
        <p:txBody>
          <a:bodyPr/>
          <a:lstStyle/>
          <a:p>
            <a:pPr algn="justLow" rtl="0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Arrange regular testing of videoconference communication with the OOs/NPPs under the third and second levels of the RCC participation, and optionally, under the first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Координация регулярных испытаний по установлению ВКС с эксплуатирующими организациями/станциями совместно с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второго и треьего этапа и в случае заинтересованности, первого этапа.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submit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technical documentation to the RCC (in Russian or in English), in compliance with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agreed list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Предоставление технической документаций в соотвествие с подтвержденным списком (перечнем) в региональном критическом центре ( на русском и английском языке).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WANO-MC RCC Meeting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pic>
        <p:nvPicPr>
          <p:cNvPr id="5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3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86" y="178841"/>
            <a:ext cx="9096850" cy="6926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WANO-MC Action Plan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fa-I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 мероприятий ВАО АЭС в Москве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b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71537"/>
            <a:ext cx="8229600" cy="5361459"/>
          </a:xfrm>
        </p:spPr>
        <p:txBody>
          <a:bodyPr/>
          <a:lstStyle/>
          <a:p>
            <a:pPr algn="l" rt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Submission of the technical documentation to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Предоставление технической документаций 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drill/exercise at the Bushehr NPP (Iran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Аварийная тренировка (стажировка)/упражнения В АЭС Бушер-1 (Иран)</a:t>
            </a:r>
          </a:p>
          <a:p>
            <a:pPr marL="0" indent="0" algn="l" rtl="0">
              <a:buNone/>
            </a:pPr>
            <a:endParaRPr lang="fa-I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Develop 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for the RCC participation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drill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Разработка плана при участие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аварийной тренировке/упражнении</a:t>
            </a:r>
          </a:p>
          <a:p>
            <a:pPr marL="0" indent="0" algn="l" rtl="0">
              <a:buNone/>
            </a:pPr>
            <a:endParaRPr lang="fa-IR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of the draft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Report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Разработка плана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отчета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2019г.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3-4 December 2019</a:t>
            </a:r>
            <a:endParaRPr lang="en-US" dirty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6235555" y="1196752"/>
            <a:ext cx="2751381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Thank You</a:t>
            </a:r>
            <a:endParaRPr lang="fa-I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5081" y="2996952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B050"/>
                </a:solidFill>
              </a:rPr>
              <a:t>for attention</a:t>
            </a:r>
          </a:p>
          <a:p>
            <a:pPr algn="ctr"/>
            <a:r>
              <a:rPr lang="ru-RU" sz="2400" b="1" dirty="0" smtClean="0">
                <a:cs typeface="B Mitra" pitchFamily="2" charset="-78"/>
              </a:rPr>
              <a:t>Спасибо за внимание</a:t>
            </a:r>
            <a:endParaRPr lang="en-US" sz="2400" b="1" dirty="0" smtClean="0">
              <a:cs typeface="B Mitra" pitchFamily="2" charset="-78"/>
            </a:endParaRPr>
          </a:p>
        </p:txBody>
      </p:sp>
      <p:pic>
        <p:nvPicPr>
          <p:cNvPr id="1028" name="Picture 4" descr="I:\Information\pic imeni\pic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952"/>
            <a:ext cx="5400600" cy="55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7"/>
            <a:ext cx="8229600" cy="5040561"/>
          </a:xfrm>
        </p:spPr>
        <p:txBody>
          <a:bodyPr/>
          <a:lstStyle/>
          <a:p>
            <a:pPr marL="0" indent="0" algn="l" rtl="0">
              <a:buNone/>
            </a:pPr>
            <a:endParaRPr lang="en-US" b="1" dirty="0" smtClean="0">
              <a:solidFill>
                <a:srgbClr val="3333CC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Status of Minutes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2. Status of Action Plan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2018;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BNPP EP Exercises/Drill;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WANO-MC Action Plan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2019;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13;</a:t>
            </a:r>
          </a:p>
          <a:p>
            <a:pPr marL="457200" indent="-457200" algn="l" rtl="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Состояние плана мероприятий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2018г.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 rtl="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Тренировка/упражнения аварийной ситуации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АЭС Бушер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 rtl="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мероприятий ВАО АЭС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Москве в 2019г.</a:t>
            </a:r>
          </a:p>
          <a:p>
            <a:pPr marL="457200" indent="-457200" algn="l" rtl="0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AutoNum type="arabicPeriod"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fa-IR" sz="1800" b="1" dirty="0" smtClean="0">
              <a:latin typeface="Times New Roman" pitchFamily="18" charset="0"/>
              <a:cs typeface="B Mitra" pitchFamily="2" charset="-78"/>
            </a:endParaRPr>
          </a:p>
          <a:p>
            <a:pPr marL="0" indent="0" algn="r">
              <a:buNone/>
            </a:pPr>
            <a:endParaRPr lang="fa-IR" sz="1800" b="1" dirty="0" smtClean="0">
              <a:latin typeface="Times New Roman" pitchFamily="18" charset="0"/>
              <a:cs typeface="B Mitra" pitchFamily="2" charset="-78"/>
            </a:endParaRPr>
          </a:p>
          <a:p>
            <a:pPr marL="0" indent="0" algn="l" rtl="0">
              <a:buNone/>
            </a:pPr>
            <a:endParaRPr lang="en-GB" b="1" dirty="0" smtClean="0"/>
          </a:p>
          <a:p>
            <a:pPr marL="0" indent="0" algn="l" rtl="0">
              <a:buNone/>
            </a:pPr>
            <a:endParaRPr lang="en-GB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9672" y="6237312"/>
            <a:ext cx="2872488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WANO-MC RCC Meeting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2019)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7232" y="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3869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/>
          <a:lstStyle/>
          <a:p>
            <a:pPr marL="857250" lvl="1" indent="-457200" algn="l" rtl="0">
              <a:buNone/>
            </a:pPr>
            <a:r>
              <a:rPr lang="en-US" sz="2000" b="1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612775"/>
          </a:xfrm>
        </p:spPr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90872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RCC members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shall continue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 marL="1778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within the RCC as required by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Regulations</a:t>
            </a:r>
          </a:p>
          <a:p>
            <a:pPr marL="1778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Exchange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Apendix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 ); </a:t>
            </a:r>
          </a:p>
          <a:p>
            <a:pPr marL="177800"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Under control by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NPPD</a:t>
            </a:r>
            <a:endParaRPr lang="fa-IR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algn="r" rtl="1"/>
            <a:endParaRPr lang="ru-RU" sz="1600" b="1" dirty="0" smtClean="0">
              <a:latin typeface="Times New Roman" pitchFamily="18" charset="0"/>
              <a:cs typeface="B Mitra" pitchFamily="2" charset="-78"/>
            </a:endParaRPr>
          </a:p>
          <a:p>
            <a:pPr marL="177800" rtl="1"/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1-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Члены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RCC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(региональный критический центр) должны продолжать обмениваться   информациями с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RCC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на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основе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правил по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обменеу информации (приложение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 G )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;</a:t>
            </a:r>
            <a:endParaRPr lang="fa-IR" sz="1600" b="1" dirty="0" smtClean="0">
              <a:latin typeface="Times New Roman" pitchFamily="18" charset="0"/>
              <a:cs typeface="B Mitra" pitchFamily="2" charset="-78"/>
            </a:endParaRPr>
          </a:p>
          <a:p>
            <a:pPr marL="177800" algn="ctr"/>
            <a:endParaRPr lang="ru-RU" sz="1600" b="1" dirty="0" smtClean="0">
              <a:latin typeface="Times New Roman" pitchFamily="18" charset="0"/>
              <a:cs typeface="B Mitra" pitchFamily="2" charset="-78"/>
            </a:endParaRPr>
          </a:p>
          <a:p>
            <a:pPr marL="177800"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 контролом ядерно-Энергетической Гегенирующей Компании Ирана (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NPPD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7800" algn="ctr"/>
            <a:endParaRPr lang="ru-RU" sz="1600" b="1" dirty="0" smtClean="0">
              <a:latin typeface="Times New Roman" pitchFamily="18" charset="0"/>
              <a:cs typeface="B Mitra" pitchFamily="2" charset="-78"/>
            </a:endParaRPr>
          </a:p>
          <a:p>
            <a:pPr marL="1778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3-The Working Group (WG) members shall provide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 the possibility of RCC/REA VTC tests before 14.04.2017.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/>
            <a:r>
              <a:rPr lang="ru-RU" sz="1600" b="1" dirty="0">
                <a:latin typeface="Times New Roman" pitchFamily="18" charset="0"/>
                <a:cs typeface="B Mitra" pitchFamily="2" charset="-78"/>
              </a:rPr>
              <a:t>3-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Члены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рабочей группы должны разработать информации  по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определению возможеости испытаний </a:t>
            </a:r>
            <a:r>
              <a:rPr lang="en-US" sz="1600" b="1" dirty="0">
                <a:latin typeface="Times New Roman" pitchFamily="18" charset="0"/>
                <a:cs typeface="B Mitra" pitchFamily="2" charset="-78"/>
              </a:rPr>
              <a:t>RCC/REA VTC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 до 14.04.2017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.</a:t>
            </a:r>
          </a:p>
          <a:p>
            <a:pPr marL="177800"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fa-I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buAutoNum type="arabicPeriod"/>
              <a:defRPr/>
            </a:pPr>
            <a:r>
              <a:rPr lang="en-US" sz="28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 of Minutes </a:t>
            </a:r>
            <a:r>
              <a:rPr lang="ru-RU" sz="28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fa-IR" sz="2800" b="1" kern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ru-RU" sz="2400" b="1" kern="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Статус № 13</a:t>
            </a:r>
            <a:endParaRPr lang="en-US" sz="2400" b="1" kern="0" dirty="0">
              <a:solidFill>
                <a:srgbClr val="FFC000"/>
              </a:solidFill>
              <a:latin typeface="Times New Roman" pitchFamily="18" charset="0"/>
              <a:cs typeface="B Mitra" pitchFamily="2" charset="-78"/>
            </a:endParaRPr>
          </a:p>
        </p:txBody>
      </p:sp>
      <p:pic>
        <p:nvPicPr>
          <p:cNvPr id="1026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87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/>
          <a:lstStyle/>
          <a:p>
            <a:pPr marL="857250" lvl="1" indent="-457200" algn="l" rtl="0">
              <a:buNone/>
            </a:pPr>
            <a:r>
              <a:rPr lang="en-US" sz="2000" b="1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612775"/>
          </a:xfrm>
        </p:spPr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8-When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preparing a new version of the Regulations on RCC information exchange, the RCC WG shall define main and backup channels of exchange as follows: main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channel – e-mail, backup channel –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fax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Completed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разработке новой версии правил по обмену информации RCC , рабочие группы должны описывать основные каналы /путы по обмену информации (как электроная почта) и сопровождаюшие каналы (как факс)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В</a:t>
            </a:r>
            <a:r>
              <a:rPr lang="ru-RU" sz="2000" dirty="0" smtClean="0">
                <a:solidFill>
                  <a:srgbClr val="FFC000"/>
                </a:solidFill>
              </a:rPr>
              <a:t>ыполнено</a:t>
            </a:r>
            <a:endParaRPr lang="ru-RU" sz="2000" dirty="0">
              <a:solidFill>
                <a:srgbClr val="FFC000"/>
              </a:solidFill>
            </a:endParaRP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marL="177800" indent="-45720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9-The WG members shall prepare and submit as appropriate to WANO-MC before 01.12.2017 a plant information package to include modernization efforts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457200" algn="ctr"/>
            <a:r>
              <a:rPr lang="en-US" sz="2000" dirty="0" smtClean="0">
                <a:solidFill>
                  <a:srgbClr val="FFC000"/>
                </a:solidFill>
              </a:rPr>
              <a:t>Completed</a:t>
            </a:r>
          </a:p>
          <a:p>
            <a:pPr marL="177800" indent="-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9- Члены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рабочей группы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отправить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ВАО АЭС  в Москве, разработанный информационный пакет станции включая усилия в части моденрнизации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01.12.2017.</a:t>
            </a:r>
          </a:p>
          <a:p>
            <a:pPr marL="177800" indent="-457200" algn="ctr"/>
            <a:r>
              <a:rPr lang="ru-RU" sz="2000" dirty="0">
                <a:solidFill>
                  <a:srgbClr val="FFC000"/>
                </a:solidFill>
              </a:rPr>
              <a:t>Выполнено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buAutoNum type="arabicPeriod"/>
              <a:defRPr/>
            </a:pPr>
            <a:r>
              <a:rPr lang="en-US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 of Minutes </a:t>
            </a:r>
            <a:r>
              <a:rPr lang="ru-RU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fa-IR" sz="2400" b="1" kern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ru-RU" sz="2400" b="1" kern="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Статус № </a:t>
            </a:r>
            <a:r>
              <a:rPr lang="ru-RU" sz="2400" b="1" kern="0" dirty="0" smtClean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13</a:t>
            </a:r>
            <a:endParaRPr lang="ru-RU" sz="2400" b="1" kern="0" dirty="0">
              <a:solidFill>
                <a:srgbClr val="FFC000"/>
              </a:solidFill>
              <a:latin typeface="Times New Roman" pitchFamily="18" charset="0"/>
              <a:cs typeface="B Mitra" pitchFamily="2" charset="-78"/>
            </a:endParaRPr>
          </a:p>
        </p:txBody>
      </p:sp>
      <p:pic>
        <p:nvPicPr>
          <p:cNvPr id="1026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0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1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. Status of Minutes №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13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/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r>
              <a:rPr lang="fa-IR" sz="2400" dirty="0" smtClean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صورت 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وضعیت شماره 13</a:t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endParaRPr lang="fa-IR" sz="2400" dirty="0">
              <a:solidFill>
                <a:srgbClr val="FFC000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685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11-Before  01.04.2017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the WANO-MC WG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shall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supplement the emergency exercise procedure with the result of the self-assessment  made by a plant/utility that underwent exercise/drill</a:t>
            </a:r>
          </a:p>
          <a:p>
            <a:pPr marL="0" indent="0" algn="ctr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fa-IR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11- рабочая группа ВАО АЭС должен дополнять процесс аварийной тренировки, который разработан в результате самопроверки (самооценки), выполняемой АЭС/ служба под стажировки (тренировки)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01.04.2017.</a:t>
            </a:r>
          </a:p>
          <a:p>
            <a:pPr marL="0" indent="0" algn="ctr" rtl="0">
              <a:buNone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</a:p>
          <a:p>
            <a:pPr marL="0" indent="0" algn="l" rtl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12-Before 01.04.2017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WANO MC shall sent to WG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exercise assessment criteria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Plant/utility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shall consider them and share their proposal on RCC emergency exercise assessment criteria before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01.05.2017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1400" b="1" dirty="0">
              <a:latin typeface="Times New Roman" pitchFamily="18" charset="0"/>
              <a:cs typeface="B Mitra" pitchFamily="2" charset="-78"/>
            </a:endParaRPr>
          </a:p>
          <a:p>
            <a:pPr marL="0" indent="0" algn="l" rtl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12- 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ентр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ВАО АЭС  в Москве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WANO-MC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должен отправить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01.04.2017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рабочую группу критерий оценки(проверки) аварийной  тренировки. Станция/указанная служба должна их  рассматривать  и  обявлять свои замечаний относительно критерий оценки аварийной тренировки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01.05.2017.</a:t>
            </a:r>
          </a:p>
          <a:p>
            <a:pPr marL="0" indent="0" algn="ctr" rtl="0">
              <a:buNone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WANO MC RCC Meeting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3-4 December 2019)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1. Status of Minutes № 13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/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صورت وضعیت شماره 13</a:t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33467"/>
          </a:xfrm>
        </p:spPr>
        <p:txBody>
          <a:bodyPr/>
          <a:lstStyle/>
          <a:p>
            <a:pPr marL="0" indent="0" algn="justLow" rtl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13-Before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01.05.2017, plants/utilities shall inform the RCC of dates of emergency exercises/drills in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collaboration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with the RCC in 2017 and ( if any) additional emergency exercises/drills in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collaboration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with the RCC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13-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Станции/службы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(подразделения) должны до 01.05.2017сообщить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конкретную дату аварийной тренировки, которая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проводилась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2017г.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овместно с региональным критическим центром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или существующих других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тренировок.</a:t>
            </a:r>
          </a:p>
          <a:p>
            <a:pPr marL="0" indent="0" algn="ctr" rtl="0">
              <a:buNone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fa-I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 rtl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14-In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order to prepare a report on RCC activity in 2017 in a timely manner, before 01.12.2017, plants/utilities shall inform the RCC about exercise and drills conducted /whiteout the RCC  </a:t>
            </a:r>
          </a:p>
          <a:p>
            <a:pPr marL="0" indent="0" algn="ctr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14-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разработки отчета по деятельности (работы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RCC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2017, на основе дата их выполнения, станция/ соотвествующие подразделения дожны до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01.12.2017 сообщить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RCC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тренировки,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выполняюшие без их участия.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fa-I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VVER Regional  Crisis Center (03-04.04.2013)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1. Status of Minutes № 13</a:t>
            </a: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/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صورت وضعیت شماره 13</a:t>
            </a:r>
            <a:br>
              <a:rPr lang="fa-IR" sz="240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</a:br>
            <a:endParaRPr lang="fa-IR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Low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purpose of practicing during RCC exercise/drills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Plants/utilities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shall,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if possible, sent expert /technical support request to the RCC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Plants/utilities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shall,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if possible, use VTC communication</a:t>
            </a:r>
          </a:p>
          <a:p>
            <a:pPr marL="0" indent="0" algn="ctr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тренировки 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RCC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Станции /подразделения должны обявить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необходимости запрос по применению технической поддержки  и / или экспертного специалиста.</a:t>
            </a:r>
          </a:p>
          <a:p>
            <a:pPr marL="457200" indent="-457200" algn="l" rtl="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Станции 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подразделения(службы)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быть связаны при возможности через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VTC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rtl="0">
              <a:buNone/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</a:p>
          <a:p>
            <a:pPr marL="457200" indent="-457200" algn="l" rtl="0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fa-IR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a-IR" sz="1600" b="1" dirty="0" smtClean="0">
                <a:solidFill>
                  <a:srgbClr val="000000"/>
                </a:solidFill>
                <a:latin typeface="Times New Roman" pitchFamily="18" charset="0"/>
                <a:cs typeface="B Mitra" pitchFamily="2" charset="-78"/>
              </a:rPr>
              <a:t>انجام شده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WANO MC RCC Meeting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3-4 December 2019)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" y="0"/>
            <a:ext cx="14747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/>
          <a:lstStyle/>
          <a:p>
            <a:pPr marL="857250" lvl="1" indent="-457200" algn="l" rtl="0">
              <a:buNone/>
            </a:pPr>
            <a:r>
              <a:rPr lang="en-US" sz="2000" b="1" dirty="0" smtClean="0"/>
              <a:t>	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612775"/>
          </a:xfrm>
        </p:spPr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8489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the VVER NPP RCC action plan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fa-I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плана меропрятии относительно регионального критического центра в АЭС 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VVER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2019г.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ВЫПОЛНЕНО</a:t>
            </a:r>
            <a:endParaRPr lang="fa-IR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RCC operation: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Revision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the RCC data bases (RCC forms: RCC-1a, 1b, 1c, 1d, 1e), forms 6-2, 6-3 and their submission to the WANO Moscow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 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Днйствие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RCC:</a:t>
            </a:r>
          </a:p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Осмотр база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анных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RCC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(формы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RCC: RCC-1a, 1b, 1c, 1d, 1e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формы 6-2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6-3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их предоставление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ВАО АЭС  в г.Москве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en-US" sz="2400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Status of Action Plan  </a:t>
            </a:r>
            <a:r>
              <a:rPr lang="en-US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b="1" kern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ru-RU" sz="2400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Состояние плана мероприятии в 2018г.</a:t>
            </a:r>
          </a:p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endParaRPr lang="fa-IR" sz="2400" b="1" kern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2" y="-24720"/>
            <a:ext cx="1475656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/>
          <a:lstStyle/>
          <a:p>
            <a:pPr marL="857250" lvl="1" indent="-457200" algn="l" rtl="0">
              <a:buNone/>
            </a:pPr>
            <a:r>
              <a:rPr lang="en-US" sz="2000" b="1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5305"/>
            <a:ext cx="2895600" cy="576064"/>
          </a:xfrm>
        </p:spPr>
        <p:txBody>
          <a:bodyPr/>
          <a:lstStyle/>
          <a:p>
            <a:pPr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WANO MC RCC Meeting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(3-4 December 2019)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873673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Implementation of the action plan on organizing communication and data transmission to the RCC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(Organization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of video-conference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communication with NPPD-BNPP-1) </a:t>
            </a:r>
          </a:p>
          <a:p>
            <a:pPr algn="ctr"/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fa-IR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a-IR" sz="1600" b="1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Внедрение/исполнение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плана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мероприятий об организации комуникации и передача данных в региональный критический центр (организация видео-конферанция с 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NPPD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и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BNPP-1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)</a:t>
            </a:r>
            <a:endParaRPr lang="fa-IR" sz="1600" b="1" dirty="0" smtClean="0">
              <a:latin typeface="Times New Roman" pitchFamily="18" charset="0"/>
              <a:cs typeface="B Mitra" pitchFamily="2" charset="-78"/>
            </a:endParaRPr>
          </a:p>
          <a:p>
            <a:pPr algn="ctr" rtl="1"/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endParaRPr lang="en-US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of regular tests of video-conference communication with the RCC participants of 2-nd and 3-rd level </a:t>
            </a:r>
          </a:p>
          <a:p>
            <a:pPr algn="ctr"/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ru-RU" sz="1600" b="1" dirty="0">
                <a:latin typeface="Times New Roman" pitchFamily="18" charset="0"/>
                <a:cs typeface="B Mitra" pitchFamily="2" charset="-78"/>
              </a:rPr>
              <a:t>Выполнение регулярных испытании из осуществления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видео-конферанции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с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  </a:t>
            </a:r>
          </a:p>
          <a:p>
            <a:pPr rtl="1"/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участвующими </a:t>
            </a:r>
            <a:r>
              <a:rPr lang="en-US" sz="1600" b="1" dirty="0">
                <a:latin typeface="Times New Roman" pitchFamily="18" charset="0"/>
                <a:cs typeface="B Mitra" pitchFamily="2" charset="-78"/>
              </a:rPr>
              <a:t>RCC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в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уровнях  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2 и 3.</a:t>
            </a:r>
            <a:endParaRPr lang="fa-IR" sz="1600" b="1" dirty="0">
              <a:latin typeface="Times New Roman" pitchFamily="18" charset="0"/>
              <a:cs typeface="B Mitra" pitchFamily="2" charset="-78"/>
            </a:endParaRP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</a:p>
          <a:p>
            <a:pPr algn="ctr"/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Submission </a:t>
            </a:r>
            <a:r>
              <a:rPr lang="en-US" sz="1600" b="1" dirty="0">
                <a:latin typeface="Times New Roman" pitchFamily="18" charset="0"/>
                <a:cs typeface="B Mitra" pitchFamily="2" charset="-78"/>
              </a:rPr>
              <a:t>of technical documentation of  RCC archive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documentation</a:t>
            </a:r>
          </a:p>
          <a:p>
            <a:pPr algn="ctr"/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Completed</a:t>
            </a:r>
            <a:endPara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B Mitra" pitchFamily="2" charset="-78"/>
              </a:rPr>
              <a:t>Предоставление технической документаций из архива документации </a:t>
            </a:r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RCC</a:t>
            </a:r>
            <a:r>
              <a:rPr lang="ru-RU" sz="1600" b="1" dirty="0" smtClean="0">
                <a:latin typeface="Times New Roman" pitchFamily="18" charset="0"/>
                <a:cs typeface="B Mitra" pitchFamily="2" charset="-78"/>
              </a:rPr>
              <a:t>.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ru-RU" sz="1600" b="1" dirty="0">
                <a:latin typeface="Times New Roman" pitchFamily="18" charset="0"/>
                <a:cs typeface="B Mitra" pitchFamily="2" charset="-78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</a:p>
          <a:p>
            <a:endParaRPr lang="fa-IR" sz="1600" b="1" dirty="0">
              <a:latin typeface="Times New Roman" pitchFamily="18" charset="0"/>
              <a:cs typeface="B Mitra" pitchFamily="2" charset="-78"/>
            </a:endParaRPr>
          </a:p>
          <a:p>
            <a:r>
              <a:rPr lang="fa-IR" sz="2800" b="1" i="1" dirty="0"/>
              <a:t>	</a:t>
            </a:r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en-US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kern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Status of Action Plan </a:t>
            </a:r>
            <a:r>
              <a:rPr lang="en-US" sz="2400" b="1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fa-IR" sz="2400" b="1" kern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ru-RU" sz="2000" b="1" kern="0" dirty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Состояние плана мероприятии в 2018г.</a:t>
            </a:r>
          </a:p>
          <a:p>
            <a:pPr lvl="0" algn="ctr"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endParaRPr lang="en-US" sz="3200" b="1" kern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rm&amp;Form\New NPPD\New Folder\NPPD AR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87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6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Zar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9432</TotalTime>
  <Words>1391</Words>
  <Application>Microsoft Office PowerPoint</Application>
  <PresentationFormat>On-screen Show (4:3)</PresentationFormat>
  <Paragraphs>197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1. Status of Minutes № 13 صورت وضعیت شماره 13 </vt:lpstr>
      <vt:lpstr>1. Status of Minutes № 13 صورت وضعیت شماره 13 </vt:lpstr>
      <vt:lpstr>1. Status of Minutes № 13 صورت وضعیت شماره 13 </vt:lpstr>
      <vt:lpstr>PowerPoint Presentation</vt:lpstr>
      <vt:lpstr>PowerPoint Presentation</vt:lpstr>
      <vt:lpstr>3. BNPP EP Exercises/Drill; Деятельности относительно EP АЭС Бушер </vt:lpstr>
      <vt:lpstr>4- WANO-MC Action Plan 2019 План мероприятий ВАО АЭС в Москве   </vt:lpstr>
      <vt:lpstr>4- WANO-MC Action Plan 2019 План мероприятий ВАО АЭС в Москве (WANO-MC) в 2019г.    </vt:lpstr>
      <vt:lpstr>4- WANO-MC Action Plan 2019 План мероприятий ВАО АЭС в Москве в 2019г.     </vt:lpstr>
      <vt:lpstr>PowerPoint Presentation</vt:lpstr>
    </vt:vector>
  </TitlesOfParts>
  <Company>NPPD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emamjomeh_e</dc:creator>
  <cp:lastModifiedBy>Ghods Mohammad</cp:lastModifiedBy>
  <cp:revision>955</cp:revision>
  <cp:lastPrinted>2016-02-21T06:17:47Z</cp:lastPrinted>
  <dcterms:created xsi:type="dcterms:W3CDTF">2008-04-21T12:11:31Z</dcterms:created>
  <dcterms:modified xsi:type="dcterms:W3CDTF">2019-11-19T14:08:48Z</dcterms:modified>
</cp:coreProperties>
</file>