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4" r:id="rId4"/>
    <p:sldId id="266" r:id="rId5"/>
    <p:sldId id="257" r:id="rId6"/>
    <p:sldId id="258" r:id="rId7"/>
    <p:sldId id="259" r:id="rId8"/>
    <p:sldId id="260" r:id="rId9"/>
    <p:sldId id="262" r:id="rId10"/>
    <p:sldId id="267" r:id="rId11"/>
    <p:sldId id="263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-22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27"/>
            <a:ext cx="609600" cy="388143"/>
          </a:xfrm>
        </p:spPr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171700"/>
            <a:ext cx="6172200" cy="1540193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27"/>
            <a:ext cx="609600" cy="388143"/>
          </a:xfrm>
        </p:spPr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60520" y="2343150"/>
            <a:ext cx="473202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05740"/>
            <a:ext cx="1527048" cy="373761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198596"/>
            <a:ext cx="1524000" cy="3717036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840980" y="763382"/>
            <a:ext cx="150876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7390236" y="2757210"/>
            <a:ext cx="24003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4300538"/>
            <a:ext cx="609600" cy="390906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3813888"/>
            <a:ext cx="6172200" cy="1188132"/>
          </a:xfrm>
        </p:spPr>
        <p:txBody>
          <a:bodyPr>
            <a:normAutofit fontScale="85000" lnSpcReduction="20000"/>
          </a:bodyPr>
          <a:lstStyle/>
          <a:p>
            <a:pPr algn="ctr" rtl="1"/>
            <a:r>
              <a:rPr lang="fa-IR" dirty="0" smtClean="0">
                <a:cs typeface="B Traffic" pitchFamily="2" charset="-78"/>
              </a:rPr>
              <a:t>معاونت برنامه ریزی و توسعه </a:t>
            </a:r>
          </a:p>
          <a:p>
            <a:pPr algn="ctr" rtl="1"/>
            <a:r>
              <a:rPr lang="fa-IR" dirty="0" smtClean="0">
                <a:cs typeface="B Traffic" pitchFamily="2" charset="-78"/>
              </a:rPr>
              <a:t>مدیریت ارتباطات علمی و توسعه اجتماعی</a:t>
            </a:r>
          </a:p>
          <a:p>
            <a:pPr algn="ctr" rtl="1"/>
            <a:r>
              <a:rPr lang="fa-IR" dirty="0" smtClean="0">
                <a:cs typeface="B Traffic" pitchFamily="2" charset="-78"/>
              </a:rPr>
              <a:t/>
            </a:r>
            <a:br>
              <a:rPr lang="fa-IR" dirty="0" smtClean="0">
                <a:cs typeface="B Traffic" pitchFamily="2" charset="-78"/>
              </a:rPr>
            </a:br>
            <a:r>
              <a:rPr lang="fa-IR" dirty="0" smtClean="0">
                <a:cs typeface="B Traffic" pitchFamily="2" charset="-78"/>
              </a:rPr>
              <a:t>(امرداد- 1399)</a:t>
            </a:r>
            <a:br>
              <a:rPr lang="fa-IR" dirty="0" smtClean="0">
                <a:cs typeface="B Traffic" pitchFamily="2" charset="-78"/>
              </a:rPr>
            </a:br>
            <a:endParaRPr lang="en-US" dirty="0">
              <a:cs typeface="B Traffic" pitchFamily="2" charset="-78"/>
            </a:endParaRPr>
          </a:p>
        </p:txBody>
      </p:sp>
      <p:pic>
        <p:nvPicPr>
          <p:cNvPr id="4" name="Picture 3" descr="1419917666537_6-th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86215"/>
            <a:ext cx="5842000" cy="3095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05979"/>
            <a:ext cx="7467600" cy="857250"/>
          </a:xfrm>
        </p:spPr>
        <p:txBody>
          <a:bodyPr/>
          <a:lstStyle/>
          <a:p>
            <a:pPr algn="r" rtl="1"/>
            <a:r>
              <a:rPr lang="fa-IR" b="1" dirty="0" smtClean="0">
                <a:cs typeface="2  Mitra" pitchFamily="2" charset="-78"/>
              </a:rPr>
              <a:t>پشنهادات</a:t>
            </a:r>
            <a:endParaRPr lang="fa-IR" b="1" dirty="0">
              <a:cs typeface="2 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2832" y="1200150"/>
            <a:ext cx="7467600" cy="3655314"/>
          </a:xfrm>
        </p:spPr>
        <p:txBody>
          <a:bodyPr>
            <a:normAutofit/>
          </a:bodyPr>
          <a:lstStyle/>
          <a:p>
            <a:pPr algn="r" rtl="1"/>
            <a:r>
              <a:rPr lang="fa-IR" sz="1700" dirty="0">
                <a:cs typeface="B Mitra" pitchFamily="2" charset="-78"/>
              </a:rPr>
              <a:t>تدقیق وظایف و </a:t>
            </a:r>
            <a:r>
              <a:rPr lang="fa-IR" sz="1700" dirty="0" smtClean="0">
                <a:cs typeface="B Mitra" pitchFamily="2" charset="-78"/>
              </a:rPr>
              <a:t>اختیارات افراد/مدیریت ها و ایجاد هماهنگی فی مابین </a:t>
            </a:r>
            <a:r>
              <a:rPr lang="fa-IR" sz="1700" dirty="0">
                <a:cs typeface="B Mitra" pitchFamily="2" charset="-78"/>
              </a:rPr>
              <a:t>مدیریت های درگیر با موضوع </a:t>
            </a:r>
            <a:r>
              <a:rPr lang="fa-IR" sz="1700" dirty="0">
                <a:cs typeface="B Mitra" pitchFamily="2" charset="-78"/>
              </a:rPr>
              <a:t>جلسه؛</a:t>
            </a:r>
            <a:endParaRPr lang="fa-IR" sz="1700" dirty="0">
              <a:cs typeface="B Mitra" pitchFamily="2" charset="-78"/>
            </a:endParaRPr>
          </a:p>
          <a:p>
            <a:pPr algn="r" rtl="1"/>
            <a:r>
              <a:rPr lang="fa-IR" sz="1700" dirty="0">
                <a:cs typeface="B Mitra" pitchFamily="2" charset="-78"/>
              </a:rPr>
              <a:t>تشکیل کارگروه عملیاتی با حضور نماینده سازمان، شرکت تولید و </a:t>
            </a:r>
            <a:r>
              <a:rPr lang="fa-IR" sz="1700" dirty="0" smtClean="0">
                <a:cs typeface="B Mitra" pitchFamily="2" charset="-78"/>
              </a:rPr>
              <a:t>توسعه، </a:t>
            </a:r>
            <a:r>
              <a:rPr lang="fa-IR" sz="1700" dirty="0">
                <a:cs typeface="B Mitra" pitchFamily="2" charset="-78"/>
              </a:rPr>
              <a:t>شرکت بهره برداری، مدیریت حفاظت و امنیت هسته ای</a:t>
            </a:r>
            <a:r>
              <a:rPr lang="fa-IR" sz="1700" dirty="0" smtClean="0">
                <a:cs typeface="B Mitra" pitchFamily="2" charset="-78"/>
              </a:rPr>
              <a:t>؛</a:t>
            </a:r>
            <a:endParaRPr lang="fa-IR" sz="1700" dirty="0">
              <a:cs typeface="B Mitra" pitchFamily="2" charset="-78"/>
            </a:endParaRPr>
          </a:p>
          <a:p>
            <a:pPr algn="r" rtl="1"/>
            <a:r>
              <a:rPr lang="fa-IR" sz="1700" dirty="0" smtClean="0">
                <a:cs typeface="B Mitra" pitchFamily="2" charset="-78"/>
              </a:rPr>
              <a:t>فعال </a:t>
            </a:r>
            <a:r>
              <a:rPr lang="fa-IR" sz="1700" dirty="0">
                <a:cs typeface="B Mitra" pitchFamily="2" charset="-78"/>
              </a:rPr>
              <a:t>سازی ارتباطات با نهادها و سازمان های درگیر موضوع( </a:t>
            </a:r>
            <a:r>
              <a:rPr lang="fa-IR" sz="1700" dirty="0">
                <a:cs typeface="B Mitra" pitchFamily="2" charset="-78"/>
              </a:rPr>
              <a:t>پدافند؛ </a:t>
            </a:r>
            <a:r>
              <a:rPr lang="fa-IR" sz="1700" dirty="0">
                <a:cs typeface="B Mitra" pitchFamily="2" charset="-78"/>
              </a:rPr>
              <a:t>غیرعامل کشور، پدافند غیرعامل استان </a:t>
            </a:r>
            <a:r>
              <a:rPr lang="fa-IR" sz="1700" dirty="0" smtClean="0">
                <a:cs typeface="B Mitra" pitchFamily="2" charset="-78"/>
              </a:rPr>
              <a:t>بوشهر کارگروه آموزش و اطلاع رسانی قرارگاه پرتویی استان بوشهر)؛</a:t>
            </a:r>
            <a:endParaRPr lang="fa-IR" sz="1700" dirty="0">
              <a:cs typeface="B Mitra" pitchFamily="2" charset="-78"/>
            </a:endParaRPr>
          </a:p>
          <a:p>
            <a:pPr algn="r" rtl="1"/>
            <a:r>
              <a:rPr lang="fa-IR" sz="1700" dirty="0">
                <a:cs typeface="B Mitra" pitchFamily="2" charset="-78"/>
              </a:rPr>
              <a:t>تعیین ردیف بودجه هرینه دهای </a:t>
            </a:r>
            <a:r>
              <a:rPr lang="fa-IR" sz="1700" dirty="0">
                <a:cs typeface="B Mitra" pitchFamily="2" charset="-78"/>
              </a:rPr>
              <a:t>مرتبط؛</a:t>
            </a:r>
            <a:endParaRPr lang="fa-IR" sz="1700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98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7" y="735546"/>
            <a:ext cx="6059689" cy="30243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20824" y="1524186"/>
            <a:ext cx="7467600" cy="72352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a-IR" dirty="0" smtClean="0">
                <a:cs typeface="2  Mitra" pitchFamily="2" charset="-78"/>
              </a:rPr>
              <a:t>تصویر بند مربوطه در مصوبه جلسه قبل</a:t>
            </a:r>
          </a:p>
          <a:p>
            <a:pPr marL="0" indent="0" algn="ctr">
              <a:buNone/>
            </a:pPr>
            <a:r>
              <a:rPr lang="fa-IR" dirty="0" smtClean="0">
                <a:cs typeface="2  Mitra" pitchFamily="2" charset="-78"/>
              </a:rPr>
              <a:t> همراه با توضیحات مربوط به پیگیری های انجام شده</a:t>
            </a:r>
            <a:endParaRPr lang="fa-IR" dirty="0">
              <a:cs typeface="2 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763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736" y="116926"/>
            <a:ext cx="4506520" cy="4885094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70126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11560" y="321354"/>
            <a:ext cx="763284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Courier New" pitchFamily="49" charset="0"/>
              <a:buChar char="o"/>
            </a:pPr>
            <a:r>
              <a:rPr lang="fa-IR" b="1" dirty="0">
                <a:solidFill>
                  <a:schemeClr val="accent1"/>
                </a:solidFill>
                <a:cs typeface="2  Mitra" pitchFamily="2" charset="-78"/>
              </a:rPr>
              <a:t>هدف	</a:t>
            </a:r>
            <a:endParaRPr lang="en-US" b="1" dirty="0">
              <a:solidFill>
                <a:schemeClr val="accent1"/>
              </a:solidFill>
              <a:cs typeface="2  Mitra" pitchFamily="2" charset="-78"/>
            </a:endParaRPr>
          </a:p>
          <a:p>
            <a:pPr algn="r" rtl="1"/>
            <a:r>
              <a:rPr lang="fa-IR" dirty="0">
                <a:cs typeface="2  Mitra" pitchFamily="2" charset="-78"/>
              </a:rPr>
              <a:t>دستورالعمل حاضر، به منظور سازماندهي جهت آموزش و آگاه سازي كاركنان نيروگاه، ساكنين كمپ مسكوني و روستاهاي هليله و بندرگاه نسبت به حوادث هسته‌اي، تدوين شده است.</a:t>
            </a:r>
            <a:endParaRPr lang="en-US" dirty="0">
              <a:cs typeface="2  Mitra" pitchFamily="2" charset="-78"/>
            </a:endParaRPr>
          </a:p>
          <a:p>
            <a:pPr algn="r"/>
            <a:endParaRPr lang="fa-IR" dirty="0">
              <a:cs typeface="2  Mitra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1210274"/>
            <a:ext cx="7632848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Courier New" pitchFamily="49" charset="0"/>
              <a:buChar char="o"/>
            </a:pPr>
            <a:r>
              <a:rPr lang="fa-IR" b="1" dirty="0" smtClean="0">
                <a:solidFill>
                  <a:schemeClr val="accent1"/>
                </a:solidFill>
                <a:cs typeface="2  Mitra" pitchFamily="2" charset="-78"/>
              </a:rPr>
              <a:t>شرح</a:t>
            </a:r>
            <a:r>
              <a:rPr lang="fa-IR" b="1" dirty="0">
                <a:solidFill>
                  <a:schemeClr val="accent1"/>
                </a:solidFill>
                <a:cs typeface="2  Mitra" pitchFamily="2" charset="-78"/>
              </a:rPr>
              <a:t>	</a:t>
            </a:r>
            <a:endParaRPr lang="en-US" b="1" dirty="0">
              <a:solidFill>
                <a:schemeClr val="accent1"/>
              </a:solidFill>
              <a:cs typeface="2  Mitra" pitchFamily="2" charset="-78"/>
            </a:endParaRPr>
          </a:p>
          <a:p>
            <a:pPr algn="r" rtl="1"/>
            <a:r>
              <a:rPr lang="fa-IR" dirty="0">
                <a:cs typeface="2  Mitra" pitchFamily="2" charset="-78"/>
              </a:rPr>
              <a:t>آموزش </a:t>
            </a:r>
            <a:r>
              <a:rPr lang="fa-IR" dirty="0">
                <a:cs typeface="2  Mitra" pitchFamily="2" charset="-78"/>
              </a:rPr>
              <a:t>به موقع و آگاه‌سازي افراد نسبت به حوادث هسته­اي مي‌تواند تا حد بسيار زيادي از عواقب و خسارات بحران‌ها بكاهد. اين دو مقوله اگر توسط متوليان امر به صورت منطقي و با تجزيه و تحليل علمي و روانشناختي بيان گردد، قبل از رخداد بحران يعني در مراحل پيش بينی و پيشگيري و آمادگي، منجر به افزايش توان و ظرفيت عموم جامعه به لحاظ آمادگي در برابر بحران­هاي احتمالي خواهد شد؛ اگر نوع اين آموزش‌ها توسط متخصصين امر به صورت صحيح صورت نگيرد نه تنها مؤثر نخواهد بود بلكه باعث ايجاد تشويش و نگراني و آشفتگي‌هاي رواني جامعه مي‌گردد</a:t>
            </a:r>
            <a:r>
              <a:rPr lang="en-US" dirty="0"/>
              <a:t>.</a:t>
            </a:r>
          </a:p>
          <a:p>
            <a:pPr algn="r"/>
            <a:endParaRPr lang="fa-IR" dirty="0">
              <a:cs typeface="2  Mitra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2838729"/>
            <a:ext cx="7632848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Courier New" pitchFamily="49" charset="0"/>
              <a:buChar char="o"/>
            </a:pPr>
            <a:r>
              <a:rPr lang="fa-IR" b="1" dirty="0" smtClean="0">
                <a:solidFill>
                  <a:schemeClr val="accent1"/>
                </a:solidFill>
                <a:cs typeface="2  Mitra" pitchFamily="2" charset="-78"/>
              </a:rPr>
              <a:t>رویکرد</a:t>
            </a:r>
            <a:r>
              <a:rPr lang="fa-IR" b="1" dirty="0">
                <a:solidFill>
                  <a:schemeClr val="accent1"/>
                </a:solidFill>
                <a:cs typeface="2  Mitra" pitchFamily="2" charset="-78"/>
              </a:rPr>
              <a:t>	</a:t>
            </a:r>
            <a:endParaRPr lang="fa-IR" b="1" dirty="0" smtClean="0">
              <a:solidFill>
                <a:schemeClr val="accent1"/>
              </a:solidFill>
              <a:cs typeface="2  Mitra" pitchFamily="2" charset="-78"/>
            </a:endParaRPr>
          </a:p>
          <a:p>
            <a:pPr marL="285750" lvl="0" indent="-285750" algn="r" rtl="1">
              <a:buFont typeface="Courier New" pitchFamily="49" charset="0"/>
              <a:buChar char="o"/>
            </a:pPr>
            <a:r>
              <a:rPr lang="fa-IR" dirty="0">
                <a:cs typeface="2  Mitra" pitchFamily="2" charset="-78"/>
              </a:rPr>
              <a:t>آموزش و آگاه سازي مردم در قبال حوادث </a:t>
            </a:r>
            <a:r>
              <a:rPr lang="fa-IR" dirty="0">
                <a:cs typeface="2  Mitra" pitchFamily="2" charset="-78"/>
              </a:rPr>
              <a:t>هسته‌اي؛</a:t>
            </a:r>
          </a:p>
          <a:p>
            <a:pPr marL="285750" lvl="0" indent="-285750" algn="r" rtl="1">
              <a:buFont typeface="Courier New" pitchFamily="49" charset="0"/>
              <a:buChar char="o"/>
            </a:pPr>
            <a:r>
              <a:rPr lang="fa-IR" dirty="0">
                <a:cs typeface="2  Mitra" pitchFamily="2" charset="-78"/>
              </a:rPr>
              <a:t>اقدام در جهت كاهش اضطراب و اعتماد سازي در شرايط بحراني</a:t>
            </a:r>
            <a:r>
              <a:rPr lang="fa-IR" dirty="0">
                <a:cs typeface="2  Mitra" pitchFamily="2" charset="-78"/>
              </a:rPr>
              <a:t>؛</a:t>
            </a:r>
          </a:p>
          <a:p>
            <a:pPr marL="285750" lvl="0" indent="-285750" algn="r" rtl="1">
              <a:buFont typeface="Courier New" pitchFamily="49" charset="0"/>
              <a:buChar char="o"/>
            </a:pPr>
            <a:r>
              <a:rPr lang="fa-IR" dirty="0">
                <a:cs typeface="2  Mitra" pitchFamily="2" charset="-78"/>
              </a:rPr>
              <a:t>پاسخ به نيازهاي رسانه‌هاي اجتماعي</a:t>
            </a:r>
            <a:r>
              <a:rPr lang="fa-IR" dirty="0">
                <a:cs typeface="2  Mitra" pitchFamily="2" charset="-78"/>
              </a:rPr>
              <a:t>؛</a:t>
            </a:r>
          </a:p>
          <a:p>
            <a:pPr marL="285750" lvl="0" indent="-285750" algn="r" rtl="1">
              <a:buFont typeface="Courier New" pitchFamily="49" charset="0"/>
              <a:buChar char="o"/>
            </a:pPr>
            <a:r>
              <a:rPr lang="fa-IR" dirty="0">
                <a:cs typeface="2  Mitra" pitchFamily="2" charset="-78"/>
              </a:rPr>
              <a:t>حفظ ارتباطات بين مديريت بحران نيروگاه و سازمان‌هاي مرتبط مطابق با مدرك دستورالعمل نحوه اطلاع رساني شرايط اضطراري هنگام وقوع حادثه در نيروگاه اتمي با كد </a:t>
            </a:r>
            <a:r>
              <a:rPr lang="en-US" dirty="0">
                <a:cs typeface="2  Mitra" pitchFamily="2" charset="-78"/>
              </a:rPr>
              <a:t>99.BU.10.0.GO.INS.CMC0044</a:t>
            </a:r>
            <a:r>
              <a:rPr lang="fa-IR" dirty="0">
                <a:cs typeface="2  Mitra" pitchFamily="2" charset="-78"/>
              </a:rPr>
              <a:t>؛</a:t>
            </a:r>
          </a:p>
          <a:p>
            <a:pPr marL="285750" lvl="0" indent="-285750" algn="r" rtl="1">
              <a:buFont typeface="Courier New" pitchFamily="49" charset="0"/>
              <a:buChar char="o"/>
            </a:pPr>
            <a:r>
              <a:rPr lang="fa-IR" dirty="0">
                <a:cs typeface="2  Mitra" pitchFamily="2" charset="-78"/>
              </a:rPr>
              <a:t>زمينه‌سازي، تسهيل و كمك به شناخت و ارتباط بهينه مردم با سازمان‌ها و نهاد‌هاي امدادرسان در شرايط بحراني.</a:t>
            </a:r>
            <a:endParaRPr lang="en-US" dirty="0">
              <a:cs typeface="2  Mitra" pitchFamily="2" charset="-78"/>
            </a:endParaRPr>
          </a:p>
          <a:p>
            <a:pPr marL="285750" indent="-285750" algn="r" rtl="1">
              <a:buFont typeface="Courier New" pitchFamily="49" charset="0"/>
              <a:buChar char="o"/>
            </a:pPr>
            <a:endParaRPr lang="fa-IR" b="1" dirty="0" smtClean="0">
              <a:solidFill>
                <a:schemeClr val="accent1"/>
              </a:solidFill>
              <a:cs typeface="2  Mitra" pitchFamily="2" charset="-78"/>
            </a:endParaRPr>
          </a:p>
          <a:p>
            <a:pPr marL="285750" lvl="0" indent="-285750" algn="r" rtl="1">
              <a:buFont typeface="Courier New" pitchFamily="49" charset="0"/>
              <a:buChar char="o"/>
            </a:pPr>
            <a:endParaRPr lang="en-US" dirty="0" smtClean="0"/>
          </a:p>
          <a:p>
            <a:pPr marL="285750" indent="-285750" algn="r" rtl="1">
              <a:buFont typeface="Courier New" pitchFamily="49" charset="0"/>
              <a:buChar char="o"/>
            </a:pPr>
            <a:endParaRPr lang="en-US" b="1" dirty="0">
              <a:solidFill>
                <a:schemeClr val="accent1"/>
              </a:solidFill>
              <a:cs typeface="2  Mitra" pitchFamily="2" charset="-78"/>
            </a:endParaRPr>
          </a:p>
          <a:p>
            <a:pPr marL="285750" indent="-285750" algn="r">
              <a:buFont typeface="Courier New" pitchFamily="49" charset="0"/>
              <a:buChar char="o"/>
            </a:pPr>
            <a:endParaRPr lang="fa-IR" dirty="0">
              <a:cs typeface="2 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004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11510"/>
            <a:ext cx="7467600" cy="543707"/>
          </a:xfrm>
        </p:spPr>
        <p:txBody>
          <a:bodyPr>
            <a:normAutofit/>
          </a:bodyPr>
          <a:lstStyle/>
          <a:p>
            <a:pPr algn="ctr" rtl="1"/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اقدامات مرتبط با دستورالعمل آموزش و آگاه سازی عموم</a:t>
            </a:r>
            <a:endParaRPr lang="en-US" sz="28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520" y="1362168"/>
            <a:ext cx="7673280" cy="1911660"/>
          </a:xfrm>
        </p:spPr>
        <p:txBody>
          <a:bodyPr>
            <a:normAutofit fontScale="62500" lnSpcReduction="20000"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2000" b="1" dirty="0" smtClean="0">
                <a:cs typeface="B Mitra" pitchFamily="2" charset="-78"/>
              </a:rPr>
              <a:t>اقدامات مرتبط با آموزش و آگاه سازی در سه سطح زیر طبقه بندی شد: </a:t>
            </a:r>
            <a:endParaRPr lang="fa-IR" sz="2000" b="1" dirty="0" smtClean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endParaRPr lang="fa-IR" sz="2000" b="1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سطح </a:t>
            </a:r>
            <a:r>
              <a:rPr lang="fa-IR" dirty="0" smtClean="0">
                <a:cs typeface="B Mitra" pitchFamily="2" charset="-78"/>
              </a:rPr>
              <a:t>1: قبل از حادثه (اقدامات زیربنایی، آموزش و آگاه سازی</a:t>
            </a:r>
            <a:r>
              <a:rPr lang="fa-IR" dirty="0" smtClean="0">
                <a:cs typeface="B Mitra" pitchFamily="2" charset="-78"/>
              </a:rPr>
              <a:t>)</a:t>
            </a:r>
          </a:p>
          <a:p>
            <a:pPr algn="r" rtl="1"/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سطح 2: هنگام حادثه (اقدامات اجرایی</a:t>
            </a:r>
            <a:r>
              <a:rPr lang="fa-IR" dirty="0" smtClean="0">
                <a:cs typeface="B Mitra" pitchFamily="2" charset="-78"/>
              </a:rPr>
              <a:t>)</a:t>
            </a:r>
          </a:p>
          <a:p>
            <a:pPr algn="r" rtl="1"/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سطح 3: بعد از حادثه (آگاه سازی زمان پایان حادثه و بازگشت به شرایط عادی)</a:t>
            </a:r>
          </a:p>
          <a:p>
            <a:pPr algn="r" rtl="1"/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510"/>
            <a:ext cx="7467600" cy="489701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تعیین شاخص های سطوح تعیین شده </a:t>
            </a:r>
            <a:endParaRPr lang="en-US" sz="28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47664" y="1200150"/>
            <a:ext cx="6377136" cy="3655314"/>
          </a:xfrm>
        </p:spPr>
        <p:txBody>
          <a:bodyPr/>
          <a:lstStyle/>
          <a:p>
            <a:pPr algn="r" rtl="1"/>
            <a:r>
              <a:rPr lang="fa-IR" b="1" dirty="0" smtClean="0">
                <a:cs typeface="B Mitra" pitchFamily="2" charset="-78"/>
              </a:rPr>
              <a:t>نوع اقدام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جامعه هدف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عملیات مرتبط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زمان بندی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مسئول انجام کار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مسئول کنترل فعالیت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هزینه</a:t>
            </a:r>
            <a:endParaRPr lang="en-US" b="1" dirty="0">
              <a:cs typeface="B Mitra" pitchFamily="2" charset="-78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95536" y="1059582"/>
            <a:ext cx="7467600" cy="3655314"/>
          </a:xfrm>
        </p:spPr>
        <p:txBody>
          <a:bodyPr>
            <a:normAutofit fontScale="85000" lnSpcReduction="10000"/>
          </a:bodyPr>
          <a:lstStyle/>
          <a:p>
            <a:pPr algn="r" rtl="1"/>
            <a:r>
              <a:rPr lang="fa-IR" sz="2000" dirty="0" smtClean="0">
                <a:cs typeface="B Mitra" pitchFamily="2" charset="-78"/>
              </a:rPr>
              <a:t>تهیه محتواهای آموزشی شرایط اضطراری با توجه به گروه </a:t>
            </a:r>
            <a:r>
              <a:rPr lang="fa-IR" sz="2000" dirty="0" smtClean="0">
                <a:cs typeface="B Mitra" pitchFamily="2" charset="-78"/>
              </a:rPr>
              <a:t>مخاطبین</a:t>
            </a:r>
            <a:endParaRPr lang="fa-IR" sz="2000" dirty="0" smtClean="0">
              <a:cs typeface="B Mitra" pitchFamily="2" charset="-78"/>
            </a:endParaRPr>
          </a:p>
          <a:p>
            <a:pPr algn="r" rtl="1"/>
            <a:r>
              <a:rPr lang="fa-IR" sz="2000" dirty="0" smtClean="0">
                <a:cs typeface="B Mitra" pitchFamily="2" charset="-78"/>
              </a:rPr>
              <a:t>تدوین دستورالعمل های اقدامات مرتبط با آموزش و اطلاع رسانی در شرایط اضطراری با توجه به گروه های هدف</a:t>
            </a:r>
          </a:p>
          <a:p>
            <a:pPr algn="r" rtl="1"/>
            <a:r>
              <a:rPr lang="fa-IR" sz="2000" dirty="0" smtClean="0">
                <a:cs typeface="B Mitra" pitchFamily="2" charset="-78"/>
              </a:rPr>
              <a:t>تامین زیرساخت های سیستم های ارتباطی </a:t>
            </a:r>
            <a:endParaRPr lang="en-US" sz="2000" dirty="0" smtClean="0">
              <a:cs typeface="B Mitra" pitchFamily="2" charset="-78"/>
            </a:endParaRPr>
          </a:p>
          <a:p>
            <a:pPr algn="just" rtl="1"/>
            <a:r>
              <a:rPr lang="fa-IR" sz="2000" dirty="0" smtClean="0">
                <a:cs typeface="B Mitra" pitchFamily="2" charset="-78"/>
              </a:rPr>
              <a:t>تدوین برنامه اطلاع رسانی حادثه</a:t>
            </a:r>
          </a:p>
          <a:p>
            <a:pPr algn="just" rtl="1"/>
            <a:r>
              <a:rPr lang="fa-IR" sz="2000" dirty="0" smtClean="0">
                <a:cs typeface="B Mitra" pitchFamily="2" charset="-78"/>
              </a:rPr>
              <a:t>تعیین و تامین زیرساخت های اطلاع رسانی</a:t>
            </a:r>
          </a:p>
          <a:p>
            <a:pPr algn="just" rtl="1"/>
            <a:r>
              <a:rPr lang="fa-IR" sz="2000" dirty="0" smtClean="0">
                <a:cs typeface="B Mitra" pitchFamily="2" charset="-78"/>
              </a:rPr>
              <a:t>آشنایی با مدارک، الزامات و توصیه های  </a:t>
            </a:r>
            <a:r>
              <a:rPr lang="en-US" sz="1600" dirty="0" smtClean="0">
                <a:cs typeface="B Mitra" pitchFamily="2" charset="-78"/>
              </a:rPr>
              <a:t>IAEA</a:t>
            </a:r>
            <a:r>
              <a:rPr lang="en-US" sz="2000" dirty="0" smtClean="0">
                <a:cs typeface="B Mitra" pitchFamily="2" charset="-78"/>
              </a:rPr>
              <a:t>  , </a:t>
            </a:r>
            <a:r>
              <a:rPr lang="en-US" sz="1600" dirty="0" smtClean="0">
                <a:cs typeface="B Mitra" pitchFamily="2" charset="-78"/>
              </a:rPr>
              <a:t>WANO</a:t>
            </a:r>
            <a:r>
              <a:rPr lang="en-US" sz="2000" dirty="0" smtClean="0">
                <a:cs typeface="B Mitra" pitchFamily="2" charset="-78"/>
              </a:rPr>
              <a:t> </a:t>
            </a:r>
            <a:r>
              <a:rPr lang="fa-IR" sz="2000" dirty="0" smtClean="0">
                <a:cs typeface="B Mitra" pitchFamily="2" charset="-78"/>
              </a:rPr>
              <a:t> در حوزه آموزش و آگاه سازی مردم در شرایط اضطراری</a:t>
            </a:r>
          </a:p>
          <a:p>
            <a:pPr algn="just" rtl="1"/>
            <a:r>
              <a:rPr lang="fa-IR" sz="2000" dirty="0" smtClean="0">
                <a:cs typeface="B Mitra" pitchFamily="2" charset="-78"/>
              </a:rPr>
              <a:t>تدوین سناریوهای مانورهای شرایط اضطراری</a:t>
            </a:r>
          </a:p>
          <a:p>
            <a:pPr algn="just" rtl="1"/>
            <a:r>
              <a:rPr lang="fa-IR" sz="2000" dirty="0" smtClean="0">
                <a:cs typeface="B Mitra" pitchFamily="2" charset="-78"/>
              </a:rPr>
              <a:t>عقد تفاهم نامه با ارگان های ذیربط در حوزه های آموزش و آگاه سازی  شرایط اضطراری</a:t>
            </a:r>
          </a:p>
          <a:p>
            <a:pPr algn="just" rtl="1"/>
            <a:r>
              <a:rPr lang="fa-IR" sz="2000" dirty="0" smtClean="0">
                <a:cs typeface="B Mitra" pitchFamily="2" charset="-78"/>
              </a:rPr>
              <a:t>تعیین و ابلاغ وظایف معاونت ها/ مدیریت ها، اعضا، کارگروه آموزش و اطلاع رسانی، اعضاء کمیته بحران نیروگاه در حوزه آموزش و اطلاع رسانی</a:t>
            </a:r>
          </a:p>
          <a:p>
            <a:pPr algn="just" rtl="1"/>
            <a:r>
              <a:rPr lang="fa-IR" sz="2000" dirty="0" smtClean="0">
                <a:cs typeface="B Mitra" pitchFamily="2" charset="-78"/>
              </a:rPr>
              <a:t>آشنایی با وظایف قرارگاه پرتوی استان و سازمان پدافند غیر عامل کشور در حوزه آموزش و اطلاع رسانی</a:t>
            </a:r>
          </a:p>
          <a:p>
            <a:pPr algn="just" rtl="1"/>
            <a:endParaRPr lang="en-US" sz="2000" dirty="0" smtClean="0">
              <a:cs typeface="B Mitra" pitchFamily="2" charset="-78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03498"/>
            <a:ext cx="7601272" cy="489701"/>
          </a:xfrm>
        </p:spPr>
        <p:txBody>
          <a:bodyPr>
            <a:noAutofit/>
          </a:bodyPr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اقدامات سطح 1: قبل از حادثه (اقدامات زیربنایی، آموزش و آگاه سازی)</a:t>
            </a:r>
            <a:endParaRPr lang="en-US" sz="20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5536" y="303498"/>
            <a:ext cx="7601272" cy="489701"/>
          </a:xfrm>
        </p:spPr>
        <p:txBody>
          <a:bodyPr>
            <a:noAutofit/>
          </a:bodyPr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اقدامات سطح 2: هنگام حادثه (اقدامات اجرایی)</a:t>
            </a:r>
            <a:endParaRPr lang="en-US" sz="20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763688" y="1059582"/>
            <a:ext cx="6099448" cy="3655314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 smtClean="0">
                <a:cs typeface="B Mitra" pitchFamily="2" charset="-78"/>
              </a:rPr>
              <a:t>فعال سازی سیستم های ارتباطی </a:t>
            </a:r>
          </a:p>
          <a:p>
            <a:pPr algn="r" rtl="1"/>
            <a:r>
              <a:rPr lang="fa-IR" sz="2000" dirty="0" smtClean="0">
                <a:cs typeface="B Mitra" pitchFamily="2" charset="-78"/>
              </a:rPr>
              <a:t>ارسال پیام ها به گروه های ذینفع </a:t>
            </a:r>
          </a:p>
          <a:p>
            <a:pPr algn="r" rtl="1"/>
            <a:r>
              <a:rPr lang="fa-IR" sz="2000" dirty="0" smtClean="0">
                <a:cs typeface="B Mitra" pitchFamily="2" charset="-78"/>
              </a:rPr>
              <a:t>اطلاع رسانی مطابق زونبندی شرایط اضطراری (مثال زون اول: کمپ مسکونی، بندرگاه و .... زون دوم: تنگک. زون سوم: شهر و ...).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520" y="2409732"/>
            <a:ext cx="8280920" cy="489701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small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اقدامات سطح 3: بعد از حادثه  </a:t>
            </a:r>
            <a:endParaRPr kumimoji="0" lang="en-US" sz="2000" b="0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Titr" pitchFamily="2" charset="-78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1115616" y="3165816"/>
            <a:ext cx="6747520" cy="1134126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a-I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آگاه سازی زمان پایان حادثه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a-I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تهیه دستورالعملهای بازگشت برای عموم 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a-I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اطلاع رسانی مطابق زونبندی مدیریت شرایط اضطراری </a:t>
            </a:r>
            <a:endParaRPr kumimoji="0" lang="fa-I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Mitra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1520" y="303498"/>
            <a:ext cx="8280920" cy="489701"/>
          </a:xfrm>
        </p:spPr>
        <p:txBody>
          <a:bodyPr>
            <a:noAutofit/>
          </a:bodyPr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نمونه اقدامات اجرایی فاز قبل از حادثه (شرایط کار عادی نیروگاه)</a:t>
            </a:r>
            <a:endParaRPr lang="en-US" sz="2000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99592" y="1047750"/>
          <a:ext cx="7416822" cy="2337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1512168"/>
                <a:gridCol w="1224136"/>
                <a:gridCol w="1416156"/>
                <a:gridCol w="1320148"/>
                <a:gridCol w="115212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kumimoji="0" lang="fa-IR" sz="1100" b="1" kern="1200" dirty="0" smtClean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B Mitra"/>
                        </a:rPr>
                        <a:t>هزینه</a:t>
                      </a:r>
                      <a:endParaRPr kumimoji="0" lang="en-US" sz="1100" b="1" kern="1200" dirty="0" smtClean="0">
                        <a:solidFill>
                          <a:schemeClr val="lt1"/>
                        </a:solidFill>
                        <a:latin typeface="Calibri"/>
                        <a:ea typeface="Calibri"/>
                        <a:cs typeface="B Mitra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 smtClean="0">
                          <a:latin typeface="Calibri"/>
                          <a:ea typeface="Calibri"/>
                          <a:cs typeface="B Mitra"/>
                        </a:rPr>
                        <a:t>مسئول کنترل فعالیت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Calibri"/>
                          <a:cs typeface="B Mitra"/>
                        </a:rPr>
                        <a:t>اقدام کننده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Calibri"/>
                          <a:cs typeface="B Mitra"/>
                        </a:rPr>
                        <a:t>عملیات مرتبط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Calibri"/>
                          <a:cs typeface="B Mitra"/>
                        </a:rPr>
                        <a:t>جامعه هدف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Calibri"/>
                          <a:cs typeface="B Mitra"/>
                        </a:rPr>
                        <a:t>نوع اقدام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736092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cs typeface="B Mitra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 pitchFamily="2" charset="-78"/>
                        </a:rPr>
                        <a:t>مدیریت شرایط اضطراری</a:t>
                      </a:r>
                      <a:endParaRPr lang="en-US" sz="11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 pitchFamily="2" charset="-78"/>
                        </a:rPr>
                        <a:t>مرکز منابع انسانی و آموزش</a:t>
                      </a:r>
                      <a:endParaRPr lang="en-US" sz="11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 pitchFamily="2" charset="-78"/>
                        </a:rPr>
                        <a:t>اجرای برنامه آموزشی 4 ساعته</a:t>
                      </a:r>
                      <a:endParaRPr lang="en-US" sz="11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 pitchFamily="2" charset="-78"/>
                        </a:rPr>
                        <a:t>کارکنان</a:t>
                      </a:r>
                      <a:endParaRPr lang="en-US" sz="11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 pitchFamily="2" charset="-78"/>
                        </a:rPr>
                        <a:t>(بهره بردار،تپنا، پارسیان مجری طرح و شرکت های تابعه)</a:t>
                      </a:r>
                      <a:endParaRPr lang="en-US" sz="11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Calibri"/>
                          <a:cs typeface="B Mitra" pitchFamily="2" charset="-78"/>
                        </a:rPr>
                        <a:t>اجرای دوره های آموزشی</a:t>
                      </a:r>
                      <a:endParaRPr lang="en-US" sz="900" b="1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288161">
                <a:tc>
                  <a:txBody>
                    <a:bodyPr/>
                    <a:lstStyle/>
                    <a:p>
                      <a:pPr algn="ctr"/>
                      <a:endParaRPr lang="en-US" sz="1100">
                        <a:cs typeface="B Mitra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/>
                        </a:rPr>
                        <a:t>کارگروه آموزش و اطلاع رسانی نیروگاه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/>
                        </a:rPr>
                        <a:t>مدیریت شرایط اضطراری 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/>
                        </a:rPr>
                        <a:t>تهیه ، ترجمه و ارائه مدارک 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/>
                        </a:rPr>
                        <a:t>سازمانهای پاسخگوی استان، اعضاءکارگروه آموزش و اطلاع رسانی نیروگاه و استان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fa-IR" sz="1100" b="1" kern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B Mitra" pitchFamily="2" charset="-78"/>
                        </a:rPr>
                        <a:t>آشنایی با مدارک ،الزامات و توصیه های  </a:t>
                      </a:r>
                      <a:r>
                        <a:rPr kumimoji="0" lang="en-US" sz="1100" b="1" kern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B Mitra" pitchFamily="2" charset="-78"/>
                        </a:rPr>
                        <a:t>IAEA  , WANO </a:t>
                      </a:r>
                      <a:r>
                        <a:rPr kumimoji="0" lang="fa-IR" sz="1100" b="1" kern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B Mitra" pitchFamily="2" charset="-78"/>
                        </a:rPr>
                        <a:t>در حوزه آموزش و آگاه سازی مردم در شرایط اضطراری</a:t>
                      </a:r>
                      <a:endParaRPr kumimoji="0" lang="en-US" sz="1100" b="1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275</TotalTime>
  <Words>526</Words>
  <Application>Microsoft Office PowerPoint</Application>
  <PresentationFormat>On-screen Show (16:9)</PresentationFormat>
  <Paragraphs>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PowerPoint Presentation</vt:lpstr>
      <vt:lpstr>PowerPoint Presentation</vt:lpstr>
      <vt:lpstr>PowerPoint Presentation</vt:lpstr>
      <vt:lpstr>PowerPoint Presentation</vt:lpstr>
      <vt:lpstr>اقدامات مرتبط با دستورالعمل آموزش و آگاه سازی عموم</vt:lpstr>
      <vt:lpstr>تعیین شاخص های سطوح تعیین شده </vt:lpstr>
      <vt:lpstr>اقدامات سطح 1: قبل از حادثه (اقدامات زیربنایی، آموزش و آگاه سازی)</vt:lpstr>
      <vt:lpstr>اقدامات سطح 2: هنگام حادثه (اقدامات اجرایی)</vt:lpstr>
      <vt:lpstr>نمونه اقدامات اجرایی فاز قبل از حادثه (شرایط کار عادی نیروگاه)</vt:lpstr>
      <vt:lpstr>پشنهادات</vt:lpstr>
      <vt:lpstr>PowerPoint Presentation</vt:lpstr>
    </vt:vector>
  </TitlesOfParts>
  <Company>nppd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Mohammadi</dc:creator>
  <cp:lastModifiedBy>Roosta , Ali</cp:lastModifiedBy>
  <cp:revision>72</cp:revision>
  <dcterms:created xsi:type="dcterms:W3CDTF">2019-07-24T08:38:13Z</dcterms:created>
  <dcterms:modified xsi:type="dcterms:W3CDTF">2020-08-10T09:23:17Z</dcterms:modified>
</cp:coreProperties>
</file>