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notesSlides/notesSlide1.xml" ContentType="application/vnd.openxmlformats-officedocument.presentationml.notesSl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3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9749B-BD86-448A-994D-AAB3F8E5FB0E}" type="datetimeFigureOut">
              <a:rPr lang="en-US" smtClean="0"/>
              <a:t>7/17/2017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E61742-B634-4790-A21E-A629B79D7ABF}" type="slidenum">
              <a:rPr lang="en-US" smtClean="0"/>
              <a:t>‹#›</a:t>
            </a:fld>
            <a:endParaRPr lang="en-US"/>
          </a:p>
        </p:txBody>
      </p:sp>
    </p:spTree>
    <p:extLst>
      <p:ext uri="{BB962C8B-B14F-4D97-AF65-F5344CB8AC3E}">
        <p14:creationId xmlns:p14="http://schemas.microsoft.com/office/powerpoint/2010/main" val="1892079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E61742-B634-4790-A21E-A629B79D7ABF}" type="slidenum">
              <a:rPr lang="en-US" smtClean="0"/>
              <a:t>27</a:t>
            </a:fld>
            <a:endParaRPr lang="en-US"/>
          </a:p>
        </p:txBody>
      </p:sp>
    </p:spTree>
    <p:extLst>
      <p:ext uri="{BB962C8B-B14F-4D97-AF65-F5344CB8AC3E}">
        <p14:creationId xmlns:p14="http://schemas.microsoft.com/office/powerpoint/2010/main" val="41261847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9DB5ABB-A6AD-42A3-A497-C44A81759653}" type="datetime1">
              <a:rPr lang="en-US" smtClean="0"/>
              <a:t>7/17/2017</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06ECB2E-1C0D-4248-86C9-6D383E281A6B}" type="datetime1">
              <a:rPr lang="en-US" smtClean="0"/>
              <a:t>7/17/2017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F445CE1-27E7-4ED1-AC29-05EF74CE8AC0}" type="datetime1">
              <a:rPr lang="en-US" smtClean="0"/>
              <a:t>7/17/2017</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87689F-C26F-4698-B639-864136CC5BCC}" type="datetime1">
              <a:rPr lang="en-US" smtClean="0"/>
              <a:t>7/17/2017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3FE9F0F-2CC1-410B-BF89-3B972CE14B3D}" type="datetime1">
              <a:rPr lang="en-US" smtClean="0"/>
              <a:t>7/17/2017</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9F6B87B-7F20-4EBA-8FB4-F6FD5FD86AEA}" type="datetime1">
              <a:rPr lang="en-US" smtClean="0"/>
              <a:t>7/17/2017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9C40C63-E67B-4DF5-9713-52BE688C9B60}" type="datetime1">
              <a:rPr lang="en-US" smtClean="0"/>
              <a:t>7/17/2017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7B134DF-4102-42F0-9A00-D00A39527BFF}" type="datetime1">
              <a:rPr lang="en-US" smtClean="0"/>
              <a:t>7/17/2017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29BDF90-1E33-4E7A-AE48-9EE0438014BB}" type="datetime1">
              <a:rPr lang="en-US" smtClean="0"/>
              <a:t>7/17/2017</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DCA13BA-30EF-4C5F-9ECE-4F564A8464B7}" type="datetime1">
              <a:rPr lang="en-US" smtClean="0"/>
              <a:t>7/17/2017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BB27520-27D5-4089-AAB1-B2FE502C77C9}" type="datetime1">
              <a:rPr lang="en-US" smtClean="0"/>
              <a:t>7/17/2017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96011B8-4B04-4DA3-9418-8F9E2FD59D2A}" type="datetime1">
              <a:rPr lang="en-US" smtClean="0"/>
              <a:t>7/17/2017</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26.xml"/><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a:t>OSART GUIDELINES</a:t>
            </a:r>
          </a:p>
        </p:txBody>
      </p:sp>
      <p:sp>
        <p:nvSpPr>
          <p:cNvPr id="3" name="Subtitle 2"/>
          <p:cNvSpPr>
            <a:spLocks noGrp="1"/>
          </p:cNvSpPr>
          <p:nvPr>
            <p:ph type="subTitle" idx="1"/>
          </p:nvPr>
        </p:nvSpPr>
        <p:spPr/>
        <p:txBody>
          <a:bodyPr>
            <a:normAutofit fontScale="92500"/>
          </a:bodyPr>
          <a:lstStyle/>
          <a:p>
            <a:pPr algn="l"/>
            <a:r>
              <a:rPr lang="en-US" dirty="0"/>
              <a:t>2015 EDITION</a:t>
            </a:r>
          </a:p>
          <a:p>
            <a:pPr algn="l"/>
            <a:r>
              <a:rPr lang="en-US" dirty="0"/>
              <a:t>REFERENCE REPORT FOR IAEA OPERATIONAL</a:t>
            </a:r>
          </a:p>
          <a:p>
            <a:pPr algn="l"/>
            <a:r>
              <a:rPr lang="en-US" dirty="0"/>
              <a:t>SAFETY REVIEW TEAMS (OSARTs)</a:t>
            </a:r>
          </a:p>
        </p:txBody>
      </p:sp>
      <p:sp>
        <p:nvSpPr>
          <p:cNvPr id="4" name="TextBox 3"/>
          <p:cNvSpPr txBox="1"/>
          <p:nvPr/>
        </p:nvSpPr>
        <p:spPr>
          <a:xfrm rot="16200000">
            <a:off x="-1425401" y="2558478"/>
            <a:ext cx="5670204" cy="1862048"/>
          </a:xfrm>
          <a:prstGeom prst="rect">
            <a:avLst/>
          </a:prstGeom>
          <a:noFill/>
        </p:spPr>
        <p:txBody>
          <a:bodyPr wrap="square" rtlCol="0">
            <a:spAutoFit/>
          </a:bodyPr>
          <a:lstStyle/>
          <a:p>
            <a:pPr algn="ctr"/>
            <a:r>
              <a:rPr lang="en-US" sz="115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a:t>
            </a:r>
          </a:p>
        </p:txBody>
      </p:sp>
      <p:sp>
        <p:nvSpPr>
          <p:cNvPr id="5" name="TextBox 4"/>
          <p:cNvSpPr txBox="1"/>
          <p:nvPr/>
        </p:nvSpPr>
        <p:spPr>
          <a:xfrm>
            <a:off x="6254279" y="5181600"/>
            <a:ext cx="2743200" cy="1333057"/>
          </a:xfrm>
          <a:prstGeom prst="rect">
            <a:avLst/>
          </a:prstGeom>
          <a:noFill/>
        </p:spPr>
        <p:txBody>
          <a:bodyPr wrap="square" rtlCol="0">
            <a:spAutoFit/>
          </a:bodyPr>
          <a:lstStyle/>
          <a:p>
            <a:pPr algn="ctr"/>
            <a:endParaRPr lang="fa-IR" sz="1600" dirty="0" smtClean="0"/>
          </a:p>
          <a:p>
            <a:pPr algn="ctr">
              <a:lnSpc>
                <a:spcPct val="150000"/>
              </a:lnSpc>
            </a:pPr>
            <a:r>
              <a:rPr lang="fa-IR" sz="1100" dirty="0" smtClean="0">
                <a:solidFill>
                  <a:schemeClr val="bg1">
                    <a:lumMod val="95000"/>
                  </a:schemeClr>
                </a:solidFill>
                <a:cs typeface="B Titr" panose="00000700000000000000" pitchFamily="2" charset="-78"/>
              </a:rPr>
              <a:t>شركت توليد و توسعه انرژي اتمي</a:t>
            </a:r>
            <a:endParaRPr lang="ru-RU" sz="1100" dirty="0" smtClean="0">
              <a:solidFill>
                <a:schemeClr val="bg1">
                  <a:lumMod val="95000"/>
                </a:schemeClr>
              </a:solidFill>
              <a:cs typeface="B Titr" panose="00000700000000000000" pitchFamily="2" charset="-78"/>
            </a:endParaRPr>
          </a:p>
          <a:p>
            <a:pPr algn="ctr">
              <a:lnSpc>
                <a:spcPct val="150000"/>
              </a:lnSpc>
            </a:pPr>
            <a:r>
              <a:rPr lang="fa-IR" sz="1100" dirty="0" smtClean="0">
                <a:solidFill>
                  <a:schemeClr val="bg1">
                    <a:lumMod val="95000"/>
                  </a:schemeClr>
                </a:solidFill>
                <a:cs typeface="B Titr" panose="00000700000000000000" pitchFamily="2" charset="-78"/>
              </a:rPr>
              <a:t>شركت بهره برداري نيروگاه اتمي بوشهر</a:t>
            </a:r>
            <a:endParaRPr lang="ru-RU" sz="1100" dirty="0" smtClean="0">
              <a:solidFill>
                <a:schemeClr val="bg1">
                  <a:lumMod val="95000"/>
                </a:schemeClr>
              </a:solidFill>
              <a:cs typeface="B Titr" panose="00000700000000000000" pitchFamily="2" charset="-78"/>
            </a:endParaRPr>
          </a:p>
          <a:p>
            <a:pPr algn="ctr">
              <a:lnSpc>
                <a:spcPct val="150000"/>
              </a:lnSpc>
            </a:pPr>
            <a:r>
              <a:rPr lang="fa-IR" sz="1100" dirty="0" smtClean="0">
                <a:solidFill>
                  <a:schemeClr val="bg1">
                    <a:lumMod val="95000"/>
                  </a:schemeClr>
                </a:solidFill>
                <a:cs typeface="B Titr" panose="00000700000000000000" pitchFamily="2" charset="-78"/>
              </a:rPr>
              <a:t>تير 1396</a:t>
            </a:r>
          </a:p>
          <a:p>
            <a:pPr algn="ctr">
              <a:lnSpc>
                <a:spcPct val="150000"/>
              </a:lnSpc>
            </a:pPr>
            <a:r>
              <a:rPr lang="fa-IR" sz="1100" dirty="0" smtClean="0">
                <a:solidFill>
                  <a:schemeClr val="bg1">
                    <a:lumMod val="95000"/>
                  </a:schemeClr>
                </a:solidFill>
                <a:cs typeface="B Titr" panose="00000700000000000000" pitchFamily="2" charset="-78"/>
              </a:rPr>
              <a:t>گردآوري و تنظيم: محسن مؤذن جهرمي</a:t>
            </a:r>
            <a:endParaRPr lang="en-US" sz="1100" dirty="0">
              <a:solidFill>
                <a:schemeClr val="bg1">
                  <a:lumMod val="95000"/>
                </a:schemeClr>
              </a:solidFill>
              <a:cs typeface="B Titr" panose="00000700000000000000" pitchFamily="2" charset="-78"/>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4929" y="5181601"/>
            <a:ext cx="7734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1789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a:bodyPr>
          <a:lstStyle/>
          <a:p>
            <a:pPr marL="0" indent="0">
              <a:buNone/>
            </a:pPr>
            <a:r>
              <a:rPr lang="en-US" sz="1800" b="1" dirty="0"/>
              <a:t>Expectations (Examples from </a:t>
            </a:r>
            <a:r>
              <a:rPr lang="en-US" sz="1800" b="1" dirty="0" smtClean="0"/>
              <a:t>11)</a:t>
            </a:r>
          </a:p>
          <a:p>
            <a:r>
              <a:rPr lang="en-US" sz="1800" dirty="0"/>
              <a:t>The operating organization shall be staffed with competent managers and sufficient qualified personnel for the safe operation of the plant. (SSR-2/2 Requirement 4)</a:t>
            </a:r>
          </a:p>
          <a:p>
            <a:r>
              <a:rPr lang="en-US" sz="1800" dirty="0"/>
              <a:t>The operating organization shall establish and implement a system for plant </a:t>
            </a:r>
            <a:r>
              <a:rPr lang="en-US" sz="1800" dirty="0" smtClean="0"/>
              <a:t>configuration management </a:t>
            </a:r>
            <a:r>
              <a:rPr lang="en-US" sz="1800" dirty="0"/>
              <a:t>to ensure consistency between design requirements, physical configuration and plant documentation. (SSR-2/2 </a:t>
            </a:r>
            <a:r>
              <a:rPr lang="en-US" sz="1800" dirty="0" smtClean="0"/>
              <a:t>requirement </a:t>
            </a:r>
            <a:r>
              <a:rPr lang="en-US" sz="1800" dirty="0"/>
              <a:t>10</a:t>
            </a:r>
            <a:r>
              <a:rPr lang="en-US" sz="1800" dirty="0" smtClean="0"/>
              <a:t>).</a:t>
            </a:r>
          </a:p>
          <a:p>
            <a:r>
              <a:rPr lang="en-US" sz="1800" dirty="0"/>
              <a:t>The operating organization shall establish and maintain a system for the control of </a:t>
            </a:r>
            <a:r>
              <a:rPr lang="en-US" sz="1800" dirty="0" smtClean="0"/>
              <a:t>records and </a:t>
            </a:r>
            <a:r>
              <a:rPr lang="en-US" sz="1800" dirty="0"/>
              <a:t>reports. (SSR-2/2 Requirement 15</a:t>
            </a:r>
            <a:r>
              <a:rPr lang="en-US" sz="1800" dirty="0" smtClean="0"/>
              <a:t>).</a:t>
            </a:r>
          </a:p>
          <a:p>
            <a:r>
              <a:rPr lang="en-US" sz="1800" dirty="0"/>
              <a:t>The operating organization shall ensure that effective programmes for maintenance, </a:t>
            </a:r>
            <a:r>
              <a:rPr lang="en-US" sz="1800" dirty="0" smtClean="0"/>
              <a:t>testing, surveillance </a:t>
            </a:r>
            <a:r>
              <a:rPr lang="en-US" sz="1800" dirty="0"/>
              <a:t>and inspection are established and implemented. (SSR-2/2 Requirement 31).</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TRAINING AND QUALIFICATION</a:t>
            </a:r>
          </a:p>
        </p:txBody>
      </p:sp>
    </p:spTree>
    <p:extLst>
      <p:ext uri="{BB962C8B-B14F-4D97-AF65-F5344CB8AC3E}">
        <p14:creationId xmlns:p14="http://schemas.microsoft.com/office/powerpoint/2010/main" val="415774190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a:bodyPr>
          <a:lstStyle/>
          <a:p>
            <a:pPr marL="0" indent="0">
              <a:lnSpc>
                <a:spcPct val="150000"/>
              </a:lnSpc>
              <a:buNone/>
            </a:pPr>
            <a:r>
              <a:rPr lang="en-US" sz="2000" dirty="0" smtClean="0"/>
              <a:t>Operations involves activities that provide supervision of the operating group which controls safe plant operation. The main function of operations is to run the plant safely and efficiently while adhering to approved procedures, operational limits and conditions (OLCs) and other regulatory requirements. O</a:t>
            </a:r>
            <a:r>
              <a:rPr lang="en-US" sz="2400" dirty="0" smtClean="0"/>
              <a:t>perations covers operations </a:t>
            </a:r>
            <a:r>
              <a:rPr lang="en-US" sz="2400" dirty="0"/>
              <a:t>facilities, operator aids, work authorizations, fire protection and </a:t>
            </a:r>
            <a:r>
              <a:rPr lang="en-US" sz="2400" dirty="0" smtClean="0"/>
              <a:t>accident conditions</a:t>
            </a:r>
            <a:r>
              <a:rPr lang="en-US" sz="2400" dirty="0"/>
              <a:t>.</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OPERATIONS</a:t>
            </a:r>
          </a:p>
        </p:txBody>
      </p:sp>
    </p:spTree>
    <p:extLst>
      <p:ext uri="{BB962C8B-B14F-4D97-AF65-F5344CB8AC3E}">
        <p14:creationId xmlns:p14="http://schemas.microsoft.com/office/powerpoint/2010/main" val="4260348999"/>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a:bodyPr>
          <a:lstStyle/>
          <a:p>
            <a:pPr marL="0" lvl="0" indent="0">
              <a:buClr>
                <a:srgbClr val="073E87"/>
              </a:buClr>
              <a:buNone/>
            </a:pPr>
            <a:r>
              <a:rPr lang="en-US" sz="1800" dirty="0">
                <a:solidFill>
                  <a:prstClr val="black"/>
                </a:solidFill>
              </a:rPr>
              <a:t>Expectations (Examples from </a:t>
            </a:r>
            <a:r>
              <a:rPr lang="en-US" sz="1800" dirty="0" smtClean="0">
                <a:solidFill>
                  <a:prstClr val="black"/>
                </a:solidFill>
              </a:rPr>
              <a:t>15)</a:t>
            </a:r>
          </a:p>
          <a:p>
            <a:pPr>
              <a:buClr>
                <a:srgbClr val="073E87"/>
              </a:buClr>
            </a:pPr>
            <a:r>
              <a:rPr lang="en-US" sz="1800" dirty="0">
                <a:solidFill>
                  <a:prstClr val="black"/>
                </a:solidFill>
              </a:rPr>
              <a:t>The operating organization shall ensure that safety related activities are adequately </a:t>
            </a:r>
            <a:r>
              <a:rPr lang="en-US" sz="1800" dirty="0" err="1">
                <a:solidFill>
                  <a:prstClr val="black"/>
                </a:solidFill>
              </a:rPr>
              <a:t>analysed</a:t>
            </a:r>
            <a:r>
              <a:rPr lang="en-US" sz="1800" dirty="0">
                <a:solidFill>
                  <a:prstClr val="black"/>
                </a:solidFill>
              </a:rPr>
              <a:t> and controlled to ensure that the risks associated with the harmful effects of ionizing radiation are kept as low as reasonably achievable. (SSR-2/2 Requirement 8). </a:t>
            </a:r>
          </a:p>
          <a:p>
            <a:pPr>
              <a:buClr>
                <a:srgbClr val="073E87"/>
              </a:buClr>
            </a:pPr>
            <a:r>
              <a:rPr lang="en-US" sz="1800" dirty="0">
                <a:solidFill>
                  <a:prstClr val="black"/>
                </a:solidFill>
              </a:rPr>
              <a:t>The operating organization shall establish and implement a system for plant configuration management to ensure consistency between design requirements, physical configuration and plant documentation. (SSR-2/2 Requirement 10). </a:t>
            </a:r>
          </a:p>
          <a:p>
            <a:pPr>
              <a:buClr>
                <a:srgbClr val="073E87"/>
              </a:buClr>
            </a:pPr>
            <a:r>
              <a:rPr lang="en-US" sz="1800" dirty="0">
                <a:solidFill>
                  <a:prstClr val="black"/>
                </a:solidFill>
              </a:rPr>
              <a:t>The operating organization shall make arrangements for ensuring fire safety. (SSR-2/2 Requirement 22</a:t>
            </a:r>
            <a:r>
              <a:rPr lang="en-US" sz="1800" dirty="0" smtClean="0">
                <a:solidFill>
                  <a:prstClr val="black"/>
                </a:solidFill>
              </a:rPr>
              <a:t>).</a:t>
            </a:r>
          </a:p>
          <a:p>
            <a:pPr>
              <a:buClr>
                <a:srgbClr val="073E87"/>
              </a:buClr>
            </a:pPr>
            <a:r>
              <a:rPr lang="en-US" sz="1800" dirty="0">
                <a:solidFill>
                  <a:prstClr val="black"/>
                </a:solidFill>
              </a:rPr>
              <a:t>The operating organization shall establish and implement a </a:t>
            </a:r>
            <a:r>
              <a:rPr lang="en-US" sz="1800" dirty="0" err="1">
                <a:solidFill>
                  <a:prstClr val="black"/>
                </a:solidFill>
              </a:rPr>
              <a:t>programme</a:t>
            </a:r>
            <a:r>
              <a:rPr lang="en-US" sz="1800" dirty="0">
                <a:solidFill>
                  <a:prstClr val="black"/>
                </a:solidFill>
              </a:rPr>
              <a:t> to ensure that safety related risks associated with non-radiation-related hazards to personnel involved in </a:t>
            </a:r>
            <a:r>
              <a:rPr lang="en-US" sz="1800" dirty="0" smtClean="0">
                <a:solidFill>
                  <a:prstClr val="black"/>
                </a:solidFill>
              </a:rPr>
              <a:t>activities at </a:t>
            </a:r>
            <a:r>
              <a:rPr lang="en-US" sz="1800" dirty="0">
                <a:solidFill>
                  <a:prstClr val="black"/>
                </a:solidFill>
              </a:rPr>
              <a:t>the plant are kept as low as reasonably achievable (SSR-2/2 Requirement 23). </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OPERATIONS</a:t>
            </a:r>
          </a:p>
        </p:txBody>
      </p:sp>
    </p:spTree>
    <p:extLst>
      <p:ext uri="{BB962C8B-B14F-4D97-AF65-F5344CB8AC3E}">
        <p14:creationId xmlns:p14="http://schemas.microsoft.com/office/powerpoint/2010/main" val="678646466"/>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a:bodyPr>
          <a:lstStyle/>
          <a:p>
            <a:r>
              <a:rPr lang="en-US" sz="1800" dirty="0">
                <a:solidFill>
                  <a:prstClr val="black"/>
                </a:solidFill>
              </a:rPr>
              <a:t>The operating procedures shall be developed that apply comprehensively (for the reactor and its associated facilities) for normal operation, anticipated operational occurrences and accident conditions, in accordance with the policy of the operating organization and the requirements of the regulatory body (SSR-2/2 Requirement 26). </a:t>
            </a:r>
          </a:p>
          <a:p>
            <a:r>
              <a:rPr lang="en-US" sz="1800" dirty="0">
                <a:solidFill>
                  <a:prstClr val="black"/>
                </a:solidFill>
              </a:rPr>
              <a:t>The operating organization shall ensure that operations control rooms and control equipment are maintained in a suitable condition. (SSR-2/2 Requirement 27). </a:t>
            </a:r>
            <a:endParaRPr lang="en-US" sz="1800" dirty="0" smtClean="0">
              <a:solidFill>
                <a:prstClr val="black"/>
              </a:solidFill>
            </a:endParaRPr>
          </a:p>
          <a:p>
            <a:r>
              <a:rPr lang="en-US" sz="1800" dirty="0">
                <a:solidFill>
                  <a:prstClr val="black"/>
                </a:solidFill>
              </a:rPr>
              <a:t>The operating organization shall develop and implement </a:t>
            </a:r>
            <a:r>
              <a:rPr lang="en-US" sz="1800" dirty="0" err="1">
                <a:solidFill>
                  <a:prstClr val="black"/>
                </a:solidFill>
              </a:rPr>
              <a:t>programmes</a:t>
            </a:r>
            <a:r>
              <a:rPr lang="en-US" sz="1800" dirty="0">
                <a:solidFill>
                  <a:prstClr val="black"/>
                </a:solidFill>
              </a:rPr>
              <a:t> to maintain a high standard of material condition, housekeeping and cleanliness in all working areas (SSR-2/2 Requirement 28). </a:t>
            </a:r>
          </a:p>
          <a:p>
            <a:r>
              <a:rPr lang="en-US" sz="1800" dirty="0">
                <a:solidFill>
                  <a:prstClr val="black"/>
                </a:solidFill>
              </a:rPr>
              <a:t>The operating organization shall be responsible and shall make arrangements for all activities associated with core management and with on-site fuel handling. (SSR-2/2 Requirement 30).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OPERATIONS</a:t>
            </a:r>
          </a:p>
        </p:txBody>
      </p:sp>
    </p:spTree>
    <p:extLst>
      <p:ext uri="{BB962C8B-B14F-4D97-AF65-F5344CB8AC3E}">
        <p14:creationId xmlns:p14="http://schemas.microsoft.com/office/powerpoint/2010/main" val="90757272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a:bodyPr>
          <a:lstStyle/>
          <a:p>
            <a:pPr marL="0" indent="0">
              <a:buNone/>
            </a:pPr>
            <a:r>
              <a:rPr lang="en-US" sz="2000" dirty="0"/>
              <a:t>Nuclear installations must be regularly inspected, tested and maintained in accordance with approved procedures to ensure that structures, systems and components continue to be available and to operate as intended, and retain their capability to meet the design objectives and requirements of the safety analysis. The operating organization shall prepare and implement a </a:t>
            </a:r>
            <a:r>
              <a:rPr lang="en-US" sz="2000" dirty="0" err="1"/>
              <a:t>programme</a:t>
            </a:r>
            <a:r>
              <a:rPr lang="en-US" sz="2000" dirty="0"/>
              <a:t> of maintenance, testing, surveillance and inspection of those structures, systems and components which are important to safety.  </a:t>
            </a:r>
          </a:p>
          <a:p>
            <a:pPr marL="0" indent="0">
              <a:buNone/>
            </a:pPr>
            <a:r>
              <a:rPr lang="en-US" sz="2000" dirty="0"/>
              <a:t>For the purpose of these guidelines, maintenance covers in-service inspection, spare parts, materials and outage management. </a:t>
            </a:r>
            <a:endParaRPr lang="en-US" sz="2000" dirty="0" smtClean="0"/>
          </a:p>
          <a:p>
            <a:pPr marL="0" indent="0">
              <a:buNone/>
            </a:pPr>
            <a:r>
              <a:rPr lang="en-US" sz="1700" b="1" dirty="0">
                <a:solidFill>
                  <a:schemeClr val="accent2">
                    <a:lumMod val="75000"/>
                  </a:schemeClr>
                </a:solidFill>
              </a:rPr>
              <a:t>References:[SSR-2/2; GS-R-3; NS-G-2.1; NS-G-2.3; NS-G-2.4; NS-G-2.5; NS-G-2.6; NS-G-2.7; NS-G- 2.8; NS-G-2.11; NS-G-2.12; NS-G-2.14; GS-G-3.1; GS-G-3.5; SSG-3; SSG-25]</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MAINTENANCE</a:t>
            </a:r>
          </a:p>
        </p:txBody>
      </p:sp>
    </p:spTree>
    <p:extLst>
      <p:ext uri="{BB962C8B-B14F-4D97-AF65-F5344CB8AC3E}">
        <p14:creationId xmlns:p14="http://schemas.microsoft.com/office/powerpoint/2010/main" val="3236984662"/>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7239000" cy="5160336"/>
          </a:xfrm>
        </p:spPr>
        <p:txBody>
          <a:bodyPr>
            <a:normAutofit lnSpcReduction="10000"/>
          </a:bodyPr>
          <a:lstStyle/>
          <a:p>
            <a:pPr marL="0" indent="0">
              <a:buNone/>
            </a:pPr>
            <a:r>
              <a:rPr lang="en-US" sz="2000" dirty="0"/>
              <a:t>Expectations (Examples from 15)</a:t>
            </a:r>
          </a:p>
          <a:p>
            <a:r>
              <a:rPr lang="en-US" sz="1800" dirty="0">
                <a:solidFill>
                  <a:prstClr val="black"/>
                </a:solidFill>
              </a:rPr>
              <a:t>The operating organization shall ensure that an effective ageing management </a:t>
            </a:r>
            <a:r>
              <a:rPr lang="en-US" sz="1800" dirty="0" err="1">
                <a:solidFill>
                  <a:prstClr val="black"/>
                </a:solidFill>
              </a:rPr>
              <a:t>programme</a:t>
            </a:r>
            <a:r>
              <a:rPr lang="en-US" sz="1800" dirty="0">
                <a:solidFill>
                  <a:prstClr val="black"/>
                </a:solidFill>
              </a:rPr>
              <a:t> is implemented to ensure that required safety functions of systems, structures and components are fulfilled over the entire operating lifetime of the plant. (SSR-2/2 Requirement 14</a:t>
            </a:r>
            <a:r>
              <a:rPr lang="en-US" sz="1800" dirty="0" smtClean="0">
                <a:solidFill>
                  <a:prstClr val="black"/>
                </a:solidFill>
              </a:rPr>
              <a:t>).</a:t>
            </a:r>
          </a:p>
          <a:p>
            <a:r>
              <a:rPr lang="en-US" sz="1800" dirty="0">
                <a:solidFill>
                  <a:prstClr val="black"/>
                </a:solidFill>
              </a:rPr>
              <a:t>The operating organization shall develop and implement </a:t>
            </a:r>
            <a:r>
              <a:rPr lang="en-US" sz="1800" dirty="0" err="1">
                <a:solidFill>
                  <a:prstClr val="black"/>
                </a:solidFill>
              </a:rPr>
              <a:t>programmes</a:t>
            </a:r>
            <a:r>
              <a:rPr lang="en-US" sz="1800" dirty="0">
                <a:solidFill>
                  <a:prstClr val="black"/>
                </a:solidFill>
              </a:rPr>
              <a:t> to maintain a </a:t>
            </a:r>
            <a:r>
              <a:rPr lang="en-US" sz="1800" dirty="0" smtClean="0">
                <a:solidFill>
                  <a:prstClr val="black"/>
                </a:solidFill>
              </a:rPr>
              <a:t>high standard </a:t>
            </a:r>
            <a:r>
              <a:rPr lang="en-US" sz="1800" dirty="0">
                <a:solidFill>
                  <a:prstClr val="black"/>
                </a:solidFill>
              </a:rPr>
              <a:t>of material condition, housekeeping and cleanliness in all work areas. (</a:t>
            </a:r>
            <a:r>
              <a:rPr lang="en-US" sz="1800" dirty="0" smtClean="0">
                <a:solidFill>
                  <a:prstClr val="black"/>
                </a:solidFill>
              </a:rPr>
              <a:t>SSR-2/2 Requirement </a:t>
            </a:r>
            <a:r>
              <a:rPr lang="en-US" sz="1800" dirty="0">
                <a:solidFill>
                  <a:prstClr val="black"/>
                </a:solidFill>
              </a:rPr>
              <a:t>28).</a:t>
            </a:r>
          </a:p>
          <a:p>
            <a:r>
              <a:rPr lang="en-US" sz="1800" dirty="0">
                <a:solidFill>
                  <a:prstClr val="black"/>
                </a:solidFill>
              </a:rPr>
              <a:t>The operating organization shall ensure that effective </a:t>
            </a:r>
            <a:r>
              <a:rPr lang="en-US" sz="1800" dirty="0" err="1">
                <a:solidFill>
                  <a:prstClr val="black"/>
                </a:solidFill>
              </a:rPr>
              <a:t>programmes</a:t>
            </a:r>
            <a:r>
              <a:rPr lang="en-US" sz="1800" dirty="0">
                <a:solidFill>
                  <a:prstClr val="black"/>
                </a:solidFill>
              </a:rPr>
              <a:t> for maintenance, </a:t>
            </a:r>
            <a:r>
              <a:rPr lang="en-US" sz="1800" dirty="0" smtClean="0">
                <a:solidFill>
                  <a:prstClr val="black"/>
                </a:solidFill>
              </a:rPr>
              <a:t>testing, surveillance </a:t>
            </a:r>
            <a:r>
              <a:rPr lang="en-US" sz="1800" dirty="0">
                <a:solidFill>
                  <a:prstClr val="black"/>
                </a:solidFill>
              </a:rPr>
              <a:t>and inspection are established and implemented. (SSR-2/2 Requirement 31).</a:t>
            </a:r>
          </a:p>
          <a:p>
            <a:r>
              <a:rPr lang="en-US" sz="1800" dirty="0">
                <a:solidFill>
                  <a:prstClr val="black"/>
                </a:solidFill>
              </a:rPr>
              <a:t>The operating organization shall establish and implement arrangements to ensure the </a:t>
            </a:r>
            <a:r>
              <a:rPr lang="en-US" sz="1800" dirty="0" smtClean="0">
                <a:solidFill>
                  <a:prstClr val="black"/>
                </a:solidFill>
              </a:rPr>
              <a:t>effective performance</a:t>
            </a:r>
            <a:r>
              <a:rPr lang="en-US" sz="1800" dirty="0">
                <a:solidFill>
                  <a:prstClr val="black"/>
                </a:solidFill>
              </a:rPr>
              <a:t>, planning and control of work activities during outages. (SSR-2/2 </a:t>
            </a:r>
            <a:r>
              <a:rPr lang="en-US" sz="1800" dirty="0" smtClean="0">
                <a:solidFill>
                  <a:prstClr val="black"/>
                </a:solidFill>
              </a:rPr>
              <a:t>Requirement 32</a:t>
            </a:r>
            <a:r>
              <a:rPr lang="en-US" sz="1800" dirty="0">
                <a:solidFill>
                  <a:prstClr val="black"/>
                </a:solidFill>
              </a:rPr>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MAINTENANCE</a:t>
            </a:r>
          </a:p>
        </p:txBody>
      </p:sp>
    </p:spTree>
    <p:extLst>
      <p:ext uri="{BB962C8B-B14F-4D97-AF65-F5344CB8AC3E}">
        <p14:creationId xmlns:p14="http://schemas.microsoft.com/office/powerpoint/2010/main" val="2763128223"/>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fontScale="70000" lnSpcReduction="20000"/>
          </a:bodyPr>
          <a:lstStyle/>
          <a:p>
            <a:pPr marL="0" indent="0">
              <a:lnSpc>
                <a:spcPct val="170000"/>
              </a:lnSpc>
              <a:buNone/>
            </a:pPr>
            <a:r>
              <a:rPr lang="en-US" dirty="0"/>
              <a:t>Technical support covers all the on-site activities of the technical and engineering </a:t>
            </a:r>
            <a:r>
              <a:rPr lang="en-US" dirty="0" smtClean="0"/>
              <a:t>groups involved </a:t>
            </a:r>
            <a:r>
              <a:rPr lang="en-US" dirty="0"/>
              <a:t>in safety assessment, surveillance testing, plant performance monitoring, </a:t>
            </a:r>
            <a:r>
              <a:rPr lang="en-US" dirty="0" smtClean="0"/>
              <a:t>plant modifications</a:t>
            </a:r>
            <a:r>
              <a:rPr lang="en-US" dirty="0"/>
              <a:t>, reactor engineering, fuel handling, and application of plant process computers.</a:t>
            </a:r>
          </a:p>
          <a:p>
            <a:pPr marL="0" indent="0">
              <a:lnSpc>
                <a:spcPct val="170000"/>
              </a:lnSpc>
              <a:buNone/>
            </a:pPr>
            <a:r>
              <a:rPr lang="en-US" dirty="0"/>
              <a:t>The integration of technical support - with its specialist functions - into the plant </a:t>
            </a:r>
            <a:r>
              <a:rPr lang="en-US" dirty="0" smtClean="0"/>
              <a:t>organization is </a:t>
            </a:r>
            <a:r>
              <a:rPr lang="en-US" dirty="0"/>
              <a:t>important in order to support and ensure the safe operation of the nuclear power plant</a:t>
            </a:r>
            <a:r>
              <a:rPr lang="en-US" dirty="0" smtClean="0"/>
              <a:t>.</a:t>
            </a:r>
          </a:p>
          <a:p>
            <a:pPr marL="0" indent="0">
              <a:lnSpc>
                <a:spcPct val="170000"/>
              </a:lnSpc>
              <a:buNone/>
            </a:pPr>
            <a:endParaRPr lang="en-US" dirty="0"/>
          </a:p>
          <a:p>
            <a:pPr marL="0" indent="0">
              <a:lnSpc>
                <a:spcPct val="170000"/>
              </a:lnSpc>
              <a:buNone/>
            </a:pPr>
            <a:r>
              <a:rPr lang="en-US" sz="2400" b="1" dirty="0">
                <a:solidFill>
                  <a:schemeClr val="accent2">
                    <a:lumMod val="75000"/>
                  </a:schemeClr>
                </a:solidFill>
              </a:rPr>
              <a:t>References: [SSR-2/2; GSR part 4; NS-G-1.1; NS-G-2.1; NS-G-2.2; NS-G-2.3; NS-G-2.4; NS-G-2.5; NSG- 2.6; NS-G-2.8; NS-G-2.12; NS-G-2.14; SSG-2; SSG-3; SSG-25; GS-G-4.1; Safety Reports Series No.3]</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TECHNICAL SUPPORT</a:t>
            </a:r>
          </a:p>
        </p:txBody>
      </p:sp>
    </p:spTree>
    <p:extLst>
      <p:ext uri="{BB962C8B-B14F-4D97-AF65-F5344CB8AC3E}">
        <p14:creationId xmlns:p14="http://schemas.microsoft.com/office/powerpoint/2010/main" val="2782806812"/>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a:bodyPr>
          <a:lstStyle/>
          <a:p>
            <a:pPr marL="0" indent="0">
              <a:buNone/>
            </a:pPr>
            <a:r>
              <a:rPr lang="en-US" sz="2000" dirty="0"/>
              <a:t>Expectations (Examples from </a:t>
            </a:r>
            <a:r>
              <a:rPr lang="en-US" sz="2000" dirty="0" smtClean="0"/>
              <a:t>28)</a:t>
            </a:r>
            <a:endParaRPr lang="en-US" sz="2000" dirty="0"/>
          </a:p>
          <a:p>
            <a:r>
              <a:rPr lang="en-US" sz="2000" dirty="0" smtClean="0"/>
              <a:t>The </a:t>
            </a:r>
            <a:r>
              <a:rPr lang="en-US" sz="2000" dirty="0"/>
              <a:t>operating organization shall establish and implement a </a:t>
            </a:r>
            <a:r>
              <a:rPr lang="en-US" sz="2000" dirty="0" err="1"/>
              <a:t>programme</a:t>
            </a:r>
            <a:r>
              <a:rPr lang="en-US" sz="2000" dirty="0"/>
              <a:t> to </a:t>
            </a:r>
            <a:r>
              <a:rPr lang="en-US" sz="2000" dirty="0" smtClean="0"/>
              <a:t>manage modifications </a:t>
            </a:r>
            <a:r>
              <a:rPr lang="en-US" sz="2000" dirty="0"/>
              <a:t>(SSR-2/2 Requirement 11).</a:t>
            </a:r>
          </a:p>
          <a:p>
            <a:r>
              <a:rPr lang="en-US" sz="2000" dirty="0"/>
              <a:t>Systematic safety assessment of the plant, in </a:t>
            </a:r>
            <a:r>
              <a:rPr lang="en-US" sz="2000" dirty="0" smtClean="0"/>
              <a:t>accordance with </a:t>
            </a:r>
            <a:r>
              <a:rPr lang="en-US" sz="2000" dirty="0"/>
              <a:t>regulatory requirements, </a:t>
            </a:r>
            <a:r>
              <a:rPr lang="en-US" sz="2000" dirty="0" smtClean="0"/>
              <a:t>shall be </a:t>
            </a:r>
            <a:r>
              <a:rPr lang="en-US" sz="2000" dirty="0"/>
              <a:t>performed by the operating organization throughout the plant’s lifetime, with due </a:t>
            </a:r>
            <a:r>
              <a:rPr lang="en-US" sz="2000" dirty="0" smtClean="0"/>
              <a:t>account taken </a:t>
            </a:r>
            <a:r>
              <a:rPr lang="en-US" sz="2000" dirty="0"/>
              <a:t>of operating experience and significant new safety related information from all </a:t>
            </a:r>
            <a:r>
              <a:rPr lang="en-US" sz="2000" dirty="0" smtClean="0"/>
              <a:t>relevant sources </a:t>
            </a:r>
            <a:r>
              <a:rPr lang="en-US" sz="2000" dirty="0"/>
              <a:t>(SSR-2/2 Requirement 12).</a:t>
            </a:r>
          </a:p>
          <a:p>
            <a:r>
              <a:rPr lang="en-US" sz="2000" dirty="0"/>
              <a:t>The operating organization shall ensure that a systematic assessment is carried out to </a:t>
            </a:r>
            <a:r>
              <a:rPr lang="en-US" sz="2000" dirty="0" smtClean="0"/>
              <a:t>provide reliable </a:t>
            </a:r>
            <a:r>
              <a:rPr lang="en-US" sz="2000" dirty="0"/>
              <a:t>confirmation that safety related items are capable of the required performance for </a:t>
            </a:r>
            <a:r>
              <a:rPr lang="en-US" sz="2000" dirty="0" smtClean="0"/>
              <a:t>all operational </a:t>
            </a:r>
            <a:r>
              <a:rPr lang="en-US" sz="2000" dirty="0"/>
              <a:t>states and for accident conditions (SSR-2/2 Requirement 13</a:t>
            </a:r>
            <a:r>
              <a:rPr lang="en-US" sz="2000" dirty="0" smtClean="0"/>
              <a:t>)</a:t>
            </a:r>
          </a:p>
          <a:p>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TECHNICAL SUPPORT</a:t>
            </a:r>
          </a:p>
        </p:txBody>
      </p:sp>
    </p:spTree>
    <p:extLst>
      <p:ext uri="{BB962C8B-B14F-4D97-AF65-F5344CB8AC3E}">
        <p14:creationId xmlns:p14="http://schemas.microsoft.com/office/powerpoint/2010/main" val="1500253476"/>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239000" cy="5486400"/>
          </a:xfrm>
        </p:spPr>
        <p:txBody>
          <a:bodyPr>
            <a:normAutofit/>
          </a:bodyPr>
          <a:lstStyle/>
          <a:p>
            <a:r>
              <a:rPr lang="en-US" sz="2000" dirty="0"/>
              <a:t>Where applicable, the operating organization shall establish and implement </a:t>
            </a:r>
            <a:r>
              <a:rPr lang="en-US" sz="2000" dirty="0" smtClean="0"/>
              <a:t>a comprehensive </a:t>
            </a:r>
            <a:r>
              <a:rPr lang="en-US" sz="2000" dirty="0" err="1" smtClean="0"/>
              <a:t>programme</a:t>
            </a:r>
            <a:r>
              <a:rPr lang="en-US" sz="2000" dirty="0" smtClean="0"/>
              <a:t> </a:t>
            </a:r>
            <a:r>
              <a:rPr lang="en-US" sz="2000" dirty="0"/>
              <a:t>for ensuring the long term safe operation of the plant beyond a </a:t>
            </a:r>
            <a:r>
              <a:rPr lang="en-US" sz="2000" dirty="0" smtClean="0"/>
              <a:t>timeframe established </a:t>
            </a:r>
            <a:r>
              <a:rPr lang="en-US" sz="2000" dirty="0"/>
              <a:t>in the license conditions, design limits, safety standards and/or regulations (</a:t>
            </a:r>
            <a:r>
              <a:rPr lang="en-US" sz="2000" dirty="0" smtClean="0"/>
              <a:t>SSR- 2/2 </a:t>
            </a:r>
            <a:r>
              <a:rPr lang="en-US" sz="2000" dirty="0"/>
              <a:t>Requirement 16</a:t>
            </a:r>
            <a:r>
              <a:rPr lang="en-US" sz="2000" dirty="0" smtClean="0"/>
              <a:t>).</a:t>
            </a:r>
          </a:p>
          <a:p>
            <a:r>
              <a:rPr lang="en-US" sz="2000" dirty="0"/>
              <a:t>The operating procedures shall be developed that apply comprehensively (for the reactor </a:t>
            </a:r>
            <a:r>
              <a:rPr lang="en-US" sz="2000" dirty="0" smtClean="0"/>
              <a:t>and its </a:t>
            </a:r>
            <a:r>
              <a:rPr lang="en-US" sz="2000" dirty="0"/>
              <a:t>associated facilities) for normal operation, anticipated operational occurrences and </a:t>
            </a:r>
            <a:r>
              <a:rPr lang="en-US" sz="2000" dirty="0" smtClean="0"/>
              <a:t>accident conditions</a:t>
            </a:r>
            <a:r>
              <a:rPr lang="en-US" sz="2000" dirty="0"/>
              <a:t>, in accordance with the policy of the operating organization and the </a:t>
            </a:r>
            <a:r>
              <a:rPr lang="en-US" sz="2000" dirty="0" smtClean="0"/>
              <a:t>requirements of </a:t>
            </a:r>
            <a:r>
              <a:rPr lang="en-US" sz="2000" dirty="0"/>
              <a:t>the regulatory body (SSR-2/2 Requirement 26).</a:t>
            </a:r>
          </a:p>
          <a:p>
            <a:r>
              <a:rPr lang="en-US" sz="2000" dirty="0"/>
              <a:t>The operating organization shall be responsible and shall make arrangements for all </a:t>
            </a:r>
            <a:r>
              <a:rPr lang="en-US" sz="2000" dirty="0" smtClean="0"/>
              <a:t>activities associated </a:t>
            </a:r>
            <a:r>
              <a:rPr lang="en-US" sz="2000" dirty="0"/>
              <a:t>with core management and with on-site fuel handling. (SSR-2/2 Requirement 30)</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7"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TECHNICAL SUPPORT</a:t>
            </a:r>
          </a:p>
        </p:txBody>
      </p:sp>
    </p:spTree>
    <p:extLst>
      <p:ext uri="{BB962C8B-B14F-4D97-AF65-F5344CB8AC3E}">
        <p14:creationId xmlns:p14="http://schemas.microsoft.com/office/powerpoint/2010/main" val="1123035851"/>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TECHNICAL SUPPORT</a:t>
            </a:r>
          </a:p>
        </p:txBody>
      </p:sp>
      <p:sp>
        <p:nvSpPr>
          <p:cNvPr id="3" name="Content Placeholder 2"/>
          <p:cNvSpPr>
            <a:spLocks noGrp="1"/>
          </p:cNvSpPr>
          <p:nvPr>
            <p:ph idx="1"/>
          </p:nvPr>
        </p:nvSpPr>
        <p:spPr/>
        <p:txBody>
          <a:bodyPr/>
          <a:lstStyle/>
          <a:p>
            <a:r>
              <a:rPr lang="en-US" dirty="0"/>
              <a:t>Both deterministic and probabilistic approaches shall be included in the safety analysis (</a:t>
            </a:r>
            <a:r>
              <a:rPr lang="en-US" dirty="0" smtClean="0"/>
              <a:t>GSR part </a:t>
            </a:r>
            <a:r>
              <a:rPr lang="en-US" dirty="0"/>
              <a:t>4 Requirement 15</a:t>
            </a:r>
            <a:r>
              <a:rPr lang="en-US" dirty="0" smtClean="0"/>
              <a:t>).</a:t>
            </a:r>
          </a:p>
          <a:p>
            <a:pPr marL="0" indent="0">
              <a:buNone/>
            </a:pPr>
            <a:endParaRPr lang="en-US" dirty="0"/>
          </a:p>
          <a:p>
            <a:r>
              <a:rPr lang="en-US" dirty="0"/>
              <a:t>The safety assessment shall be periodically reviewed and updated (GSR part </a:t>
            </a:r>
            <a:r>
              <a:rPr lang="en-US" dirty="0" smtClean="0"/>
              <a:t>4 Requirement 24</a:t>
            </a:r>
            <a:r>
              <a:rPr lang="en-US"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Tree>
    <p:extLst>
      <p:ext uri="{BB962C8B-B14F-4D97-AF65-F5344CB8AC3E}">
        <p14:creationId xmlns:p14="http://schemas.microsoft.com/office/powerpoint/2010/main" val="88534999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r>
              <a:rPr lang="en-US" dirty="0"/>
              <a:t>USE OF OSART </a:t>
            </a:r>
            <a:r>
              <a:rPr lang="en-US" dirty="0" smtClean="0"/>
              <a:t>GUIDELINES</a:t>
            </a:r>
            <a:endParaRPr lang="en-US" dirty="0"/>
          </a:p>
        </p:txBody>
      </p:sp>
      <p:sp>
        <p:nvSpPr>
          <p:cNvPr id="3" name="Content Placeholder 2"/>
          <p:cNvSpPr>
            <a:spLocks noGrp="1"/>
          </p:cNvSpPr>
          <p:nvPr>
            <p:ph idx="1"/>
          </p:nvPr>
        </p:nvSpPr>
        <p:spPr>
          <a:xfrm>
            <a:off x="152400" y="1219200"/>
            <a:ext cx="7924800" cy="5236536"/>
          </a:xfrm>
        </p:spPr>
        <p:txBody>
          <a:bodyPr>
            <a:noAutofit/>
          </a:bodyPr>
          <a:lstStyle/>
          <a:p>
            <a:pPr marL="0" indent="0">
              <a:lnSpc>
                <a:spcPct val="150000"/>
              </a:lnSpc>
              <a:buNone/>
            </a:pPr>
            <a:r>
              <a:rPr lang="en-US" sz="2000" dirty="0"/>
              <a:t>These guidelines have been prepared to provide a basic structure and common terms of reference, both across the various areas covered by an OSART mission and across all the missions in the programme. As such, they are addressed - and </a:t>
            </a:r>
            <a:r>
              <a:rPr lang="en-US" sz="2000" u="sng" dirty="0"/>
              <a:t>should give guidance on how to prepare for and conduct an OSART mission </a:t>
            </a:r>
            <a:r>
              <a:rPr lang="en-US" sz="2000" dirty="0"/>
              <a:t>– to:</a:t>
            </a:r>
          </a:p>
          <a:p>
            <a:pPr>
              <a:lnSpc>
                <a:spcPct val="150000"/>
              </a:lnSpc>
            </a:pPr>
            <a:r>
              <a:rPr lang="en-US" sz="2200" i="1" dirty="0">
                <a:solidFill>
                  <a:srgbClr val="FF0000"/>
                </a:solidFill>
              </a:rPr>
              <a:t>The team members of the OSART mission;</a:t>
            </a:r>
          </a:p>
          <a:p>
            <a:pPr>
              <a:lnSpc>
                <a:spcPct val="150000"/>
              </a:lnSpc>
            </a:pPr>
            <a:r>
              <a:rPr lang="en-US" sz="2200" i="1" dirty="0">
                <a:solidFill>
                  <a:srgbClr val="FF0000"/>
                </a:solidFill>
              </a:rPr>
              <a:t>The host nuclear power plant receiving the OSART mission;</a:t>
            </a:r>
          </a:p>
          <a:p>
            <a:pPr>
              <a:lnSpc>
                <a:spcPct val="150000"/>
              </a:lnSpc>
            </a:pPr>
            <a:r>
              <a:rPr lang="en-US" sz="2200" i="1" dirty="0">
                <a:solidFill>
                  <a:srgbClr val="FF0000"/>
                </a:solidFill>
              </a:rPr>
              <a:t>The host country that has invited the OSART mission.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Tree>
    <p:extLst>
      <p:ext uri="{BB962C8B-B14F-4D97-AF65-F5344CB8AC3E}">
        <p14:creationId xmlns:p14="http://schemas.microsoft.com/office/powerpoint/2010/main" val="127865349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OPERATIONAL EXPERIENCE FEEDBACK</a:t>
            </a:r>
          </a:p>
        </p:txBody>
      </p:sp>
      <p:sp>
        <p:nvSpPr>
          <p:cNvPr id="3" name="Content Placeholder 2"/>
          <p:cNvSpPr>
            <a:spLocks noGrp="1"/>
          </p:cNvSpPr>
          <p:nvPr>
            <p:ph idx="1"/>
          </p:nvPr>
        </p:nvSpPr>
        <p:spPr>
          <a:xfrm>
            <a:off x="457200" y="1600200"/>
            <a:ext cx="7239000" cy="4191000"/>
          </a:xfrm>
        </p:spPr>
        <p:txBody>
          <a:bodyPr>
            <a:normAutofit/>
          </a:bodyPr>
          <a:lstStyle/>
          <a:p>
            <a:pPr>
              <a:lnSpc>
                <a:spcPct val="150000"/>
              </a:lnSpc>
            </a:pPr>
            <a:r>
              <a:rPr lang="en-US" dirty="0"/>
              <a:t>The operating organization shall establish an operating experience </a:t>
            </a:r>
            <a:r>
              <a:rPr lang="en-US" dirty="0" err="1"/>
              <a:t>programme</a:t>
            </a:r>
            <a:r>
              <a:rPr lang="en-US" dirty="0"/>
              <a:t> to learn </a:t>
            </a:r>
            <a:r>
              <a:rPr lang="en-US" dirty="0" smtClean="0"/>
              <a:t>from events </a:t>
            </a:r>
            <a:r>
              <a:rPr lang="en-US" dirty="0"/>
              <a:t>at the plant, and events in the nuclear industry and other industries worldwide (</a:t>
            </a:r>
            <a:r>
              <a:rPr lang="en-US" dirty="0" smtClean="0"/>
              <a:t>SSR-2/2 </a:t>
            </a:r>
            <a:r>
              <a:rPr lang="en-US" dirty="0"/>
              <a:t>Requirement 24</a:t>
            </a:r>
            <a:r>
              <a:rPr lang="en-US" dirty="0" smtClean="0"/>
              <a:t>).</a:t>
            </a:r>
          </a:p>
          <a:p>
            <a:pPr marL="0" indent="0">
              <a:lnSpc>
                <a:spcPct val="150000"/>
              </a:lnSpc>
              <a:buNone/>
            </a:pPr>
            <a:r>
              <a:rPr lang="en-US" sz="2000" dirty="0">
                <a:solidFill>
                  <a:srgbClr val="00B050"/>
                </a:solidFill>
              </a:rPr>
              <a:t>References</a:t>
            </a:r>
            <a:r>
              <a:rPr lang="en-US" sz="2000" dirty="0" smtClean="0">
                <a:solidFill>
                  <a:srgbClr val="00B050"/>
                </a:solidFill>
              </a:rPr>
              <a:t>:[</a:t>
            </a:r>
            <a:r>
              <a:rPr lang="en-US" sz="2000" dirty="0">
                <a:solidFill>
                  <a:srgbClr val="00B050"/>
                </a:solidFill>
              </a:rPr>
              <a:t>SSR-2/2; NS-G-2.4; NS-G-2.11; GS-G-3.1; GS-G-3.5]</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6" name="TextBox 5"/>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Tree>
    <p:extLst>
      <p:ext uri="{BB962C8B-B14F-4D97-AF65-F5344CB8AC3E}">
        <p14:creationId xmlns:p14="http://schemas.microsoft.com/office/powerpoint/2010/main" val="3740905579"/>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a:bodyPr>
          <a:lstStyle/>
          <a:p>
            <a:pPr marL="0" indent="0">
              <a:lnSpc>
                <a:spcPct val="150000"/>
              </a:lnSpc>
              <a:buNone/>
            </a:pPr>
            <a:r>
              <a:rPr lang="en-US" sz="2000" dirty="0"/>
              <a:t>The radiation protection (RP) regime established and implemented by the </a:t>
            </a:r>
            <a:r>
              <a:rPr lang="en-US" sz="2000" dirty="0" smtClean="0"/>
              <a:t>operating organization </a:t>
            </a:r>
            <a:r>
              <a:rPr lang="en-US" sz="2000" dirty="0"/>
              <a:t>at a nuclear power plant should ensure that in all operational states, doses due </a:t>
            </a:r>
            <a:r>
              <a:rPr lang="en-US" sz="2000" dirty="0" smtClean="0"/>
              <a:t>to exposure </a:t>
            </a:r>
            <a:r>
              <a:rPr lang="en-US" sz="2000" dirty="0"/>
              <a:t>to ionizing radiation in the plant or due to any planned releases of </a:t>
            </a:r>
            <a:r>
              <a:rPr lang="en-US" sz="2000" dirty="0" smtClean="0"/>
              <a:t>radioactive material </a:t>
            </a:r>
            <a:r>
              <a:rPr lang="en-US" sz="2000" dirty="0"/>
              <a:t>from the plant are kept below prescribed limits and are ALARA</a:t>
            </a:r>
            <a:r>
              <a:rPr lang="en-US" sz="2000" dirty="0" smtClean="0"/>
              <a:t>.</a:t>
            </a:r>
          </a:p>
          <a:p>
            <a:pPr marL="0" indent="0">
              <a:lnSpc>
                <a:spcPct val="150000"/>
              </a:lnSpc>
              <a:buNone/>
            </a:pPr>
            <a:endParaRPr lang="en-US" sz="2000" dirty="0"/>
          </a:p>
          <a:p>
            <a:pPr marL="0" indent="0">
              <a:lnSpc>
                <a:spcPct val="150000"/>
              </a:lnSpc>
              <a:buNone/>
            </a:pPr>
            <a:r>
              <a:rPr lang="en-US" sz="1600" dirty="0" smtClean="0">
                <a:solidFill>
                  <a:srgbClr val="00B050"/>
                </a:solidFill>
              </a:rPr>
              <a:t>References: [</a:t>
            </a:r>
            <a:r>
              <a:rPr lang="en-US" sz="1600" dirty="0">
                <a:solidFill>
                  <a:srgbClr val="00B050"/>
                </a:solidFill>
              </a:rPr>
              <a:t>SSR-2/2; GSR part 3; NS-G-2.3; NS-G-2.4; NS-G-2.5; NS-G-2.6; NS-G-2.7; NS-G-2.8; </a:t>
            </a:r>
            <a:r>
              <a:rPr lang="en-US" sz="1600" dirty="0" smtClean="0">
                <a:solidFill>
                  <a:srgbClr val="00B050"/>
                </a:solidFill>
              </a:rPr>
              <a:t>NSG- 2.11</a:t>
            </a:r>
            <a:r>
              <a:rPr lang="en-US" sz="1600" dirty="0">
                <a:solidFill>
                  <a:srgbClr val="00B050"/>
                </a:solidFill>
              </a:rPr>
              <a:t>; NS-G-2.12; RS-G-1.1; RS-G-1.2; RS-G-1.3; RS-G-1.8; SSG-3; SSG-25]</a:t>
            </a:r>
            <a:endParaRPr lang="en-US" sz="1600" dirty="0" smtClean="0">
              <a:solidFill>
                <a:srgbClr val="00B05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5"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RADIATION PROTECTION</a:t>
            </a:r>
          </a:p>
        </p:txBody>
      </p:sp>
      <p:sp>
        <p:nvSpPr>
          <p:cNvPr id="6" name="TextBox 5"/>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Tree>
    <p:extLst>
      <p:ext uri="{BB962C8B-B14F-4D97-AF65-F5344CB8AC3E}">
        <p14:creationId xmlns:p14="http://schemas.microsoft.com/office/powerpoint/2010/main" val="1195813982"/>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a:bodyPr>
          <a:lstStyle/>
          <a:p>
            <a:pPr marL="0" indent="0">
              <a:buNone/>
            </a:pPr>
            <a:r>
              <a:rPr lang="en-US" sz="2000" dirty="0"/>
              <a:t>Expectations (Examples from </a:t>
            </a:r>
            <a:r>
              <a:rPr lang="en-US" sz="2000" dirty="0" smtClean="0"/>
              <a:t>27)</a:t>
            </a:r>
            <a:endParaRPr lang="en-US" sz="2000" dirty="0"/>
          </a:p>
          <a:p>
            <a:r>
              <a:rPr lang="en-US" sz="2000" dirty="0" smtClean="0"/>
              <a:t>Parties </a:t>
            </a:r>
            <a:r>
              <a:rPr lang="en-US" sz="2000" dirty="0"/>
              <a:t>with responsibilities for protection and safety shall ensure that the principles </a:t>
            </a:r>
            <a:r>
              <a:rPr lang="en-US" sz="2000" dirty="0" smtClean="0"/>
              <a:t>of radiation </a:t>
            </a:r>
            <a:r>
              <a:rPr lang="en-US" sz="2000" dirty="0"/>
              <a:t>protection are applied for all exposure situations. (GSR part </a:t>
            </a:r>
            <a:r>
              <a:rPr lang="en-US" sz="2000" dirty="0" smtClean="0"/>
              <a:t>3 Requirement </a:t>
            </a:r>
            <a:r>
              <a:rPr lang="en-US" sz="2000" dirty="0"/>
              <a:t>1).</a:t>
            </a:r>
          </a:p>
          <a:p>
            <a:r>
              <a:rPr lang="en-US" sz="2000" dirty="0"/>
              <a:t>Registrants and licensees shall be responsible for protection and safety in planned </a:t>
            </a:r>
            <a:r>
              <a:rPr lang="en-US" sz="2000" dirty="0" smtClean="0"/>
              <a:t>exposure situations</a:t>
            </a:r>
            <a:r>
              <a:rPr lang="en-US" sz="2000" dirty="0"/>
              <a:t>. (GSR part 3 Requirement 9).</a:t>
            </a:r>
          </a:p>
          <a:p>
            <a:r>
              <a:rPr lang="en-US" sz="2000" dirty="0"/>
              <a:t>Registrants and licensees and employers shall conduct monitoring to verify compliance </a:t>
            </a:r>
            <a:r>
              <a:rPr lang="en-US" sz="2000" dirty="0" smtClean="0"/>
              <a:t>with the </a:t>
            </a:r>
            <a:r>
              <a:rPr lang="en-US" sz="2000" dirty="0"/>
              <a:t>requirements for protection and safety. (GSR part 3 Requirement 14).</a:t>
            </a:r>
          </a:p>
          <a:p>
            <a:r>
              <a:rPr lang="en-US" sz="2000" dirty="0"/>
              <a:t>Registrants and licensees shall conduct formal investigations of abnormal conditions </a:t>
            </a:r>
            <a:r>
              <a:rPr lang="en-US" sz="2000" dirty="0" smtClean="0"/>
              <a:t>arising in </a:t>
            </a:r>
            <a:r>
              <a:rPr lang="en-US" sz="2000" dirty="0"/>
              <a:t>the operation of facilities or the conduct of activities, and shall disseminate information </a:t>
            </a:r>
            <a:r>
              <a:rPr lang="en-US" sz="2000" dirty="0" smtClean="0"/>
              <a:t>that is </a:t>
            </a:r>
            <a:r>
              <a:rPr lang="en-US" sz="2000" dirty="0"/>
              <a:t>significant for protection and safety. (GSR part 3 Requirement 16</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RADIATION PROTECTION</a:t>
            </a:r>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Tree>
    <p:extLst>
      <p:ext uri="{BB962C8B-B14F-4D97-AF65-F5344CB8AC3E}">
        <p14:creationId xmlns:p14="http://schemas.microsoft.com/office/powerpoint/2010/main" val="2384072329"/>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Autofit/>
          </a:bodyPr>
          <a:lstStyle/>
          <a:p>
            <a:r>
              <a:rPr lang="en-US" sz="2000" dirty="0"/>
              <a:t>Registrants and licensees shall ensure the safety of radiation generators and radioactive sources. (GSR part 3 Requirement 17</a:t>
            </a:r>
            <a:r>
              <a:rPr lang="en-US" sz="2000" dirty="0" smtClean="0"/>
              <a:t>).</a:t>
            </a:r>
          </a:p>
          <a:p>
            <a:r>
              <a:rPr lang="en-US" sz="2000" dirty="0" smtClean="0"/>
              <a:t>Employers</a:t>
            </a:r>
            <a:r>
              <a:rPr lang="en-US" sz="2000" dirty="0"/>
              <a:t>, registrants and licensees shall be responsible for the protection of workers against occupational exposure. Employers, registrants and licensees shall ensure that protection and safety is optimized and that the dose limits for occupational exposure are not exceeded (GSR part 3 Requirement 21</a:t>
            </a:r>
            <a:r>
              <a:rPr lang="en-US" sz="2000" dirty="0" smtClean="0"/>
              <a:t>).</a:t>
            </a:r>
          </a:p>
          <a:p>
            <a:r>
              <a:rPr lang="en-US" sz="2000" dirty="0"/>
              <a:t>Workers shall </a:t>
            </a:r>
            <a:r>
              <a:rPr lang="en-US" sz="2000" dirty="0" smtClean="0"/>
              <a:t>fulfill </a:t>
            </a:r>
            <a:r>
              <a:rPr lang="en-US" sz="2000" dirty="0"/>
              <a:t>their obligations and carry out their duties for protection and safety (</a:t>
            </a:r>
            <a:r>
              <a:rPr lang="en-US" sz="2000" dirty="0" smtClean="0"/>
              <a:t>GSR part </a:t>
            </a:r>
            <a:r>
              <a:rPr lang="en-US" sz="2000" dirty="0"/>
              <a:t>3 Requirement 22).</a:t>
            </a:r>
          </a:p>
          <a:p>
            <a:r>
              <a:rPr lang="en-US" sz="2000" dirty="0"/>
              <a:t>The regulatory body and relevant parties shall ensure that </a:t>
            </a:r>
            <a:r>
              <a:rPr lang="en-US" sz="2000" dirty="0" err="1"/>
              <a:t>programmes</a:t>
            </a:r>
            <a:r>
              <a:rPr lang="en-US" sz="2000" dirty="0"/>
              <a:t> for source </a:t>
            </a:r>
            <a:r>
              <a:rPr lang="en-US" sz="2000" dirty="0" smtClean="0"/>
              <a:t>monitoring and </a:t>
            </a:r>
            <a:r>
              <a:rPr lang="en-US" sz="2000" dirty="0"/>
              <a:t>environmental monitoring are in place, and that the results from the monitoring </a:t>
            </a:r>
            <a:r>
              <a:rPr lang="en-US" sz="2000" dirty="0" smtClean="0"/>
              <a:t>are recorded </a:t>
            </a:r>
            <a:r>
              <a:rPr lang="en-US" sz="2000" dirty="0"/>
              <a:t>and are made available (GSR part 3 Requirement 32).</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
        <p:nvSpPr>
          <p:cNvPr id="5"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RADIATION PROTECTION</a:t>
            </a:r>
          </a:p>
        </p:txBody>
      </p:sp>
      <p:sp>
        <p:nvSpPr>
          <p:cNvPr id="6" name="TextBox 5"/>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Tree>
    <p:extLst>
      <p:ext uri="{BB962C8B-B14F-4D97-AF65-F5344CB8AC3E}">
        <p14:creationId xmlns:p14="http://schemas.microsoft.com/office/powerpoint/2010/main" val="3346784546"/>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a:bodyPr>
          <a:lstStyle/>
          <a:p>
            <a:pPr marL="0" indent="0">
              <a:buNone/>
            </a:pPr>
            <a:r>
              <a:rPr lang="en-US" dirty="0"/>
              <a:t>Chemistry involves activities of chemical treatment to maintain the integrity of the </a:t>
            </a:r>
            <a:r>
              <a:rPr lang="en-US" dirty="0" smtClean="0"/>
              <a:t>barriers retaining </a:t>
            </a:r>
            <a:r>
              <a:rPr lang="en-US" dirty="0"/>
              <a:t>radioactivity, including fuel cladding and the primary circuit. Chemistry </a:t>
            </a:r>
            <a:r>
              <a:rPr lang="en-US" dirty="0" smtClean="0"/>
              <a:t>activities have </a:t>
            </a:r>
            <a:r>
              <a:rPr lang="en-US" dirty="0"/>
              <a:t>a direct impact in limiting all kinds of corrosion processes causing either direct </a:t>
            </a:r>
            <a:r>
              <a:rPr lang="en-US" dirty="0" smtClean="0"/>
              <a:t>breaches of </a:t>
            </a:r>
            <a:r>
              <a:rPr lang="en-US" dirty="0"/>
              <a:t>safety barriers or their weakening, so that failure could occur during a transient</a:t>
            </a:r>
            <a:r>
              <a:rPr lang="en-US" dirty="0" smtClean="0"/>
              <a:t>.</a:t>
            </a:r>
          </a:p>
          <a:p>
            <a:pPr marL="0" indent="0">
              <a:buNone/>
            </a:pPr>
            <a:endParaRPr lang="en-US" dirty="0"/>
          </a:p>
          <a:p>
            <a:pPr marL="0" indent="0">
              <a:buNone/>
            </a:pPr>
            <a:r>
              <a:rPr lang="en-US" sz="1800" b="1" dirty="0">
                <a:solidFill>
                  <a:srgbClr val="00B050"/>
                </a:solidFill>
              </a:rPr>
              <a:t>References</a:t>
            </a:r>
            <a:r>
              <a:rPr lang="en-US" sz="1800" b="1" dirty="0" smtClean="0">
                <a:solidFill>
                  <a:srgbClr val="00B050"/>
                </a:solidFill>
              </a:rPr>
              <a:t>: </a:t>
            </a:r>
            <a:r>
              <a:rPr lang="en-US" sz="1800" dirty="0" smtClean="0">
                <a:solidFill>
                  <a:srgbClr val="00B050"/>
                </a:solidFill>
              </a:rPr>
              <a:t>[</a:t>
            </a:r>
            <a:r>
              <a:rPr lang="en-US" sz="1800" dirty="0">
                <a:solidFill>
                  <a:srgbClr val="00B050"/>
                </a:solidFill>
              </a:rPr>
              <a:t>SSR-2/2; GSR part 3; NS-G-2.3; NS-G-2.4; NS-G-2.11; GS-G-4.1; SSG-3]</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
        <p:nvSpPr>
          <p:cNvPr id="5"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CHEMISTRY</a:t>
            </a:r>
          </a:p>
        </p:txBody>
      </p:sp>
      <p:sp>
        <p:nvSpPr>
          <p:cNvPr id="6" name="TextBox 5"/>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Tree>
    <p:extLst>
      <p:ext uri="{BB962C8B-B14F-4D97-AF65-F5344CB8AC3E}">
        <p14:creationId xmlns:p14="http://schemas.microsoft.com/office/powerpoint/2010/main" val="1028159752"/>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fontScale="92500"/>
          </a:bodyPr>
          <a:lstStyle/>
          <a:p>
            <a:pPr marL="0" indent="0">
              <a:buNone/>
            </a:pPr>
            <a:r>
              <a:rPr lang="en-US" sz="2800" dirty="0"/>
              <a:t>Expectations (Examples from </a:t>
            </a:r>
            <a:r>
              <a:rPr lang="en-US" sz="2800" dirty="0" smtClean="0"/>
              <a:t>18)</a:t>
            </a:r>
            <a:endParaRPr lang="en-US" sz="2800" dirty="0"/>
          </a:p>
          <a:p>
            <a:r>
              <a:rPr lang="en-US" dirty="0" smtClean="0"/>
              <a:t>The </a:t>
            </a:r>
            <a:r>
              <a:rPr lang="en-US" dirty="0"/>
              <a:t>operating organization shall establish and implement a </a:t>
            </a:r>
            <a:r>
              <a:rPr lang="en-US" dirty="0" err="1"/>
              <a:t>programme</a:t>
            </a:r>
            <a:r>
              <a:rPr lang="en-US" dirty="0"/>
              <a:t> for the </a:t>
            </a:r>
            <a:r>
              <a:rPr lang="en-US" dirty="0" smtClean="0"/>
              <a:t>management of </a:t>
            </a:r>
            <a:r>
              <a:rPr lang="en-US" dirty="0"/>
              <a:t>radioactive waste. (SSR-2/2 Requirement 21</a:t>
            </a:r>
            <a:r>
              <a:rPr lang="en-US" dirty="0" smtClean="0"/>
              <a:t>).</a:t>
            </a:r>
          </a:p>
          <a:p>
            <a:r>
              <a:rPr lang="en-US" dirty="0"/>
              <a:t>The operating organization shall establish and implement a </a:t>
            </a:r>
            <a:r>
              <a:rPr lang="en-US" dirty="0" err="1"/>
              <a:t>programme</a:t>
            </a:r>
            <a:r>
              <a:rPr lang="en-US" dirty="0"/>
              <a:t> to provide </a:t>
            </a:r>
            <a:r>
              <a:rPr lang="en-US" dirty="0" smtClean="0"/>
              <a:t>the necessary </a:t>
            </a:r>
            <a:r>
              <a:rPr lang="en-US" dirty="0"/>
              <a:t>support for chemistry </a:t>
            </a:r>
            <a:r>
              <a:rPr lang="en-US" dirty="0" smtClean="0"/>
              <a:t>and radiochemistry </a:t>
            </a:r>
            <a:r>
              <a:rPr lang="en-US" dirty="0"/>
              <a:t>(SSR-2/2 Requirement 29</a:t>
            </a:r>
            <a:r>
              <a:rPr lang="en-US" dirty="0" smtClean="0"/>
              <a:t>).</a:t>
            </a:r>
          </a:p>
          <a:p>
            <a:r>
              <a:rPr lang="en-US" dirty="0"/>
              <a:t>Relevant parties shall ensure that radioactive waste and discharges of radioactive material </a:t>
            </a:r>
            <a:r>
              <a:rPr lang="en-US" dirty="0" smtClean="0"/>
              <a:t>to the </a:t>
            </a:r>
            <a:r>
              <a:rPr lang="en-US" dirty="0"/>
              <a:t>environment are managed in accordance with the authorization (GSR part 3 </a:t>
            </a:r>
            <a:r>
              <a:rPr lang="en-US" dirty="0" smtClean="0"/>
              <a:t>Requirement 31</a:t>
            </a:r>
            <a:r>
              <a:rPr lang="en-US"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5"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CHEMISTRY</a:t>
            </a:r>
          </a:p>
        </p:txBody>
      </p:sp>
      <p:sp>
        <p:nvSpPr>
          <p:cNvPr id="6" name="TextBox 5"/>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Tree>
    <p:extLst>
      <p:ext uri="{BB962C8B-B14F-4D97-AF65-F5344CB8AC3E}">
        <p14:creationId xmlns:p14="http://schemas.microsoft.com/office/powerpoint/2010/main" val="2284011953"/>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a:bodyPr>
          <a:lstStyle/>
          <a:p>
            <a:pPr marL="0" indent="0">
              <a:buNone/>
            </a:pPr>
            <a:r>
              <a:rPr lang="en-US" sz="2000" dirty="0"/>
              <a:t>Emergency preparedness is the capability to take actions that will effectively mitigate </a:t>
            </a:r>
            <a:r>
              <a:rPr lang="en-US" sz="2000" dirty="0" smtClean="0"/>
              <a:t>the consequences </a:t>
            </a:r>
            <a:r>
              <a:rPr lang="en-US" sz="2000" dirty="0"/>
              <a:t>of an emergency threatening human life, health, property and the </a:t>
            </a:r>
            <a:r>
              <a:rPr lang="en-US" sz="2000" dirty="0" smtClean="0"/>
              <a:t>environment. The </a:t>
            </a:r>
            <a:r>
              <a:rPr lang="en-US" sz="2000" dirty="0"/>
              <a:t>goal of emergency preparedness is to ensure that an adequate capability is in place for </a:t>
            </a:r>
            <a:r>
              <a:rPr lang="en-US" sz="2000" dirty="0" smtClean="0"/>
              <a:t>a timely</a:t>
            </a:r>
            <a:r>
              <a:rPr lang="en-US" sz="2000" dirty="0"/>
              <a:t>, managed, controlled, </a:t>
            </a:r>
            <a:r>
              <a:rPr lang="en-US" sz="2000" dirty="0" err="1"/>
              <a:t>co-ordinated</a:t>
            </a:r>
            <a:r>
              <a:rPr lang="en-US" sz="2000" dirty="0"/>
              <a:t> and effective response to an emergency at </a:t>
            </a:r>
            <a:r>
              <a:rPr lang="en-US" sz="2000" dirty="0" smtClean="0"/>
              <a:t>operator, local</a:t>
            </a:r>
            <a:r>
              <a:rPr lang="en-US" sz="2000" dirty="0"/>
              <a:t>, regional, national and, as appropriate, international level. Emergency response is </a:t>
            </a:r>
            <a:r>
              <a:rPr lang="en-US" sz="2000" dirty="0" smtClean="0"/>
              <a:t>the performance </a:t>
            </a:r>
            <a:r>
              <a:rPr lang="en-US" sz="2000" dirty="0"/>
              <a:t>of those actions</a:t>
            </a:r>
            <a:r>
              <a:rPr lang="en-US" sz="2000" dirty="0" smtClean="0"/>
              <a:t>.</a:t>
            </a:r>
          </a:p>
          <a:p>
            <a:pPr marL="0" indent="0">
              <a:buNone/>
            </a:pPr>
            <a:endParaRPr lang="en-US" sz="2000" dirty="0"/>
          </a:p>
          <a:p>
            <a:pPr marL="0" indent="0">
              <a:buNone/>
            </a:pPr>
            <a:endParaRPr lang="en-US" sz="2000" dirty="0" smtClean="0"/>
          </a:p>
          <a:p>
            <a:pPr marL="0" indent="0">
              <a:buNone/>
            </a:pPr>
            <a:r>
              <a:rPr lang="en-US" sz="1600" b="1" dirty="0">
                <a:solidFill>
                  <a:srgbClr val="00B050"/>
                </a:solidFill>
              </a:rPr>
              <a:t>References</a:t>
            </a:r>
            <a:r>
              <a:rPr lang="en-US" sz="1600" b="1" dirty="0" smtClean="0">
                <a:solidFill>
                  <a:srgbClr val="00B050"/>
                </a:solidFill>
              </a:rPr>
              <a:t>: </a:t>
            </a:r>
            <a:r>
              <a:rPr lang="en-US" sz="1600" dirty="0" smtClean="0">
                <a:solidFill>
                  <a:srgbClr val="00B050"/>
                </a:solidFill>
              </a:rPr>
              <a:t>[</a:t>
            </a:r>
            <a:r>
              <a:rPr lang="en-US" sz="1600" dirty="0">
                <a:solidFill>
                  <a:srgbClr val="00B050"/>
                </a:solidFill>
              </a:rPr>
              <a:t>GSR Part 7, SSR-2/2; GSR part 2; NS-G-2.4; NS-G-2.8: NS-G-2.14; GS-G-2.1; GSG-2; </a:t>
            </a:r>
            <a:r>
              <a:rPr lang="en-US" sz="1600" dirty="0" smtClean="0">
                <a:solidFill>
                  <a:srgbClr val="00B050"/>
                </a:solidFill>
              </a:rPr>
              <a:t>GSG- 4.1</a:t>
            </a:r>
            <a:r>
              <a:rPr lang="en-US" sz="1600" dirty="0">
                <a:solidFill>
                  <a:srgbClr val="00B050"/>
                </a:solidFill>
              </a:rPr>
              <a:t>; RS-G-1.1; SSG-3; SSG-4; SSG-25]</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
        <p:nvSpPr>
          <p:cNvPr id="5"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EMERGENCY PREPAREDNESS AND RESPONSE</a:t>
            </a:r>
          </a:p>
        </p:txBody>
      </p:sp>
      <p:sp>
        <p:nvSpPr>
          <p:cNvPr id="6" name="TextBox 5"/>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Tree>
    <p:extLst>
      <p:ext uri="{BB962C8B-B14F-4D97-AF65-F5344CB8AC3E}">
        <p14:creationId xmlns:p14="http://schemas.microsoft.com/office/powerpoint/2010/main" val="3246932566"/>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lnSpcReduction="10000"/>
          </a:bodyPr>
          <a:lstStyle/>
          <a:p>
            <a:pPr marL="0" indent="0">
              <a:lnSpc>
                <a:spcPct val="150000"/>
              </a:lnSpc>
              <a:buNone/>
            </a:pPr>
            <a:r>
              <a:rPr lang="en-US" sz="1800" dirty="0"/>
              <a:t>Expectations (Examples from </a:t>
            </a:r>
            <a:r>
              <a:rPr lang="en-US" sz="1800" dirty="0" smtClean="0"/>
              <a:t>23)</a:t>
            </a:r>
            <a:endParaRPr lang="en-US" sz="1800" dirty="0"/>
          </a:p>
          <a:p>
            <a:pPr>
              <a:lnSpc>
                <a:spcPct val="150000"/>
              </a:lnSpc>
            </a:pPr>
            <a:r>
              <a:rPr lang="en-US" sz="1800" dirty="0" smtClean="0"/>
              <a:t>The </a:t>
            </a:r>
            <a:r>
              <a:rPr lang="en-US" sz="1800" dirty="0"/>
              <a:t>government shall make provisions to ensure that roles and responsibilities </a:t>
            </a:r>
            <a:r>
              <a:rPr lang="en-US" sz="1800" dirty="0" smtClean="0"/>
              <a:t>for preparedness </a:t>
            </a:r>
            <a:r>
              <a:rPr lang="en-US" sz="1800" dirty="0"/>
              <a:t>and response for a nuclear or radiological emergency are clearly specified </a:t>
            </a:r>
            <a:r>
              <a:rPr lang="en-US" sz="1800" dirty="0" smtClean="0"/>
              <a:t>and assigned</a:t>
            </a:r>
            <a:r>
              <a:rPr lang="en-US" sz="1800" dirty="0"/>
              <a:t>. The operating organization shall establish and maintain arrangements for </a:t>
            </a:r>
            <a:r>
              <a:rPr lang="en-US" sz="1800" dirty="0" smtClean="0"/>
              <a:t>on-site preparedness </a:t>
            </a:r>
            <a:r>
              <a:rPr lang="en-US" sz="1800" dirty="0"/>
              <a:t>and response for a nuclear or radiological emergency for facilities or </a:t>
            </a:r>
            <a:r>
              <a:rPr lang="en-US" sz="1800" dirty="0" smtClean="0"/>
              <a:t>activities under </a:t>
            </a:r>
            <a:r>
              <a:rPr lang="en-US" sz="1800" dirty="0"/>
              <a:t>its responsibility, in accordance with the applicable requirements. The </a:t>
            </a:r>
            <a:r>
              <a:rPr lang="en-US" sz="1800" dirty="0" smtClean="0"/>
              <a:t>operating organization </a:t>
            </a:r>
            <a:r>
              <a:rPr lang="en-US" sz="1800" dirty="0"/>
              <a:t>shall demonstrate that, and </a:t>
            </a:r>
            <a:r>
              <a:rPr lang="en-US" sz="1800" dirty="0" smtClean="0"/>
              <a:t>shall provide </a:t>
            </a:r>
            <a:r>
              <a:rPr lang="en-US" sz="1800" dirty="0"/>
              <a:t>the regulatory body with an </a:t>
            </a:r>
            <a:r>
              <a:rPr lang="en-US" sz="1800" dirty="0" smtClean="0"/>
              <a:t>assurance that</a:t>
            </a:r>
            <a:r>
              <a:rPr lang="en-US" sz="1800" dirty="0"/>
              <a:t>, emergency arrangements are in place for an effective response on the site to a nuclear </a:t>
            </a:r>
            <a:r>
              <a:rPr lang="en-US" sz="1800" dirty="0" smtClean="0"/>
              <a:t>or radiological </a:t>
            </a:r>
            <a:r>
              <a:rPr lang="en-US" sz="1800" dirty="0"/>
              <a:t>emergency, in relation to the facility or the activity under its responsibility. (</a:t>
            </a:r>
            <a:r>
              <a:rPr lang="en-US" sz="1800" dirty="0" smtClean="0"/>
              <a:t>GSR Part </a:t>
            </a:r>
            <a:r>
              <a:rPr lang="en-US" sz="1800" dirty="0"/>
              <a:t>7, Requirement 2).</a:t>
            </a:r>
            <a:endParaRPr lang="en-US" sz="1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EMERGENCY PREPAREDNESS AND RESPONSE</a:t>
            </a:r>
          </a:p>
        </p:txBody>
      </p:sp>
    </p:spTree>
    <p:extLst>
      <p:ext uri="{BB962C8B-B14F-4D97-AF65-F5344CB8AC3E}">
        <p14:creationId xmlns:p14="http://schemas.microsoft.com/office/powerpoint/2010/main" val="2768212946"/>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a:bodyPr>
          <a:lstStyle/>
          <a:p>
            <a:r>
              <a:rPr lang="en-US" sz="2000" dirty="0"/>
              <a:t>The government shall ensure that arrangements are in place to assess emergency </a:t>
            </a:r>
            <a:r>
              <a:rPr lang="en-US" sz="2000" dirty="0" smtClean="0"/>
              <a:t>conditions and </a:t>
            </a:r>
            <a:r>
              <a:rPr lang="en-US" sz="2000" dirty="0"/>
              <a:t>to take urgent protective actions and other response actions effectively in a nuclear </a:t>
            </a:r>
            <a:r>
              <a:rPr lang="en-US" sz="2000" dirty="0" smtClean="0"/>
              <a:t>or radiological </a:t>
            </a:r>
            <a:r>
              <a:rPr lang="en-US" sz="2000" dirty="0"/>
              <a:t>emergency. (GSR Part 7, Requirement 9</a:t>
            </a:r>
            <a:r>
              <a:rPr lang="en-US" sz="2000" dirty="0" smtClean="0"/>
              <a:t>)</a:t>
            </a:r>
          </a:p>
          <a:p>
            <a:r>
              <a:rPr lang="en-US" sz="2000" dirty="0"/>
              <a:t>The government shall ensure that any nuclear or radiological emergency and </a:t>
            </a:r>
            <a:r>
              <a:rPr lang="en-US" sz="2000" dirty="0" smtClean="0"/>
              <a:t>corresponding emergency </a:t>
            </a:r>
            <a:r>
              <a:rPr lang="en-US" sz="2000" dirty="0"/>
              <a:t>response are </a:t>
            </a:r>
            <a:r>
              <a:rPr lang="en-US" sz="2000" dirty="0" err="1"/>
              <a:t>analysed</a:t>
            </a:r>
            <a:r>
              <a:rPr lang="en-US" sz="2000" dirty="0"/>
              <a:t> in order to identify actions to be taken to prevent </a:t>
            </a:r>
            <a:r>
              <a:rPr lang="en-US" sz="2000" dirty="0" smtClean="0"/>
              <a:t>other emergencies </a:t>
            </a:r>
            <a:r>
              <a:rPr lang="en-US" sz="2000" dirty="0"/>
              <a:t>and to improve emergency arrangements (GSR Part 7, Requirement 19</a:t>
            </a:r>
            <a:r>
              <a:rPr lang="en-US" sz="2000" dirty="0" smtClean="0"/>
              <a:t>).</a:t>
            </a:r>
          </a:p>
          <a:p>
            <a:r>
              <a:rPr lang="en-US" sz="2000" dirty="0"/>
              <a:t>The government shall ensure that personnel relevant for emergency response shall take part </a:t>
            </a:r>
            <a:r>
              <a:rPr lang="en-US" sz="2000" dirty="0" smtClean="0"/>
              <a:t>in regular </a:t>
            </a:r>
            <a:r>
              <a:rPr lang="en-US" sz="2000" dirty="0"/>
              <a:t>training, drills and exercises to ensure that they are able to perform their </a:t>
            </a:r>
            <a:r>
              <a:rPr lang="en-US" sz="2000" dirty="0" smtClean="0"/>
              <a:t>assigned response </a:t>
            </a:r>
            <a:r>
              <a:rPr lang="en-US" sz="2000" dirty="0"/>
              <a:t>functions effectively in a nuclear or radiological emergency (GSR Part </a:t>
            </a:r>
            <a:r>
              <a:rPr lang="en-US" sz="2000" dirty="0" smtClean="0"/>
              <a:t>7, Requirement </a:t>
            </a:r>
            <a:r>
              <a:rPr lang="en-US" sz="2000" dirty="0"/>
              <a:t>25).</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EMERGENCY PREPAREDNESS AND RESPONSE</a:t>
            </a:r>
          </a:p>
        </p:txBody>
      </p:sp>
    </p:spTree>
    <p:extLst>
      <p:ext uri="{BB962C8B-B14F-4D97-AF65-F5344CB8AC3E}">
        <p14:creationId xmlns:p14="http://schemas.microsoft.com/office/powerpoint/2010/main" val="2385305184"/>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239000" cy="4419600"/>
          </a:xfrm>
        </p:spPr>
        <p:txBody>
          <a:bodyPr>
            <a:normAutofit/>
          </a:bodyPr>
          <a:lstStyle/>
          <a:p>
            <a:pPr marL="0" indent="0">
              <a:buNone/>
            </a:pPr>
            <a:r>
              <a:rPr lang="en-US" sz="2400" dirty="0"/>
              <a:t>Consideration of accidents more severe than the design basis accidents at nuclear power</a:t>
            </a:r>
          </a:p>
          <a:p>
            <a:pPr marL="0" indent="0">
              <a:buNone/>
            </a:pPr>
            <a:r>
              <a:rPr lang="en-US" sz="2400" dirty="0"/>
              <a:t>plants is an essential component of the </a:t>
            </a:r>
            <a:r>
              <a:rPr lang="en-US" sz="2400" dirty="0" err="1"/>
              <a:t>defence</a:t>
            </a:r>
            <a:r>
              <a:rPr lang="en-US" sz="2400" dirty="0"/>
              <a:t>-in-depth approach used in ensuring nuclear</a:t>
            </a:r>
          </a:p>
          <a:p>
            <a:pPr marL="0" indent="0">
              <a:buNone/>
            </a:pPr>
            <a:r>
              <a:rPr lang="en-US" sz="2400" dirty="0"/>
              <a:t>safety. The probability of occurrence of such accidents is very low but such an accident may</a:t>
            </a:r>
          </a:p>
          <a:p>
            <a:pPr marL="0" indent="0">
              <a:buNone/>
            </a:pPr>
            <a:r>
              <a:rPr lang="en-US" sz="2400" dirty="0"/>
              <a:t>lead to significant consequences</a:t>
            </a:r>
            <a:r>
              <a:rPr lang="en-US" sz="2400" dirty="0" smtClean="0"/>
              <a:t>.</a:t>
            </a:r>
          </a:p>
          <a:p>
            <a:pPr marL="0" indent="0">
              <a:buNone/>
            </a:pPr>
            <a:endParaRPr lang="en-US" sz="2400" dirty="0"/>
          </a:p>
          <a:p>
            <a:pPr marL="0" indent="0">
              <a:buNone/>
            </a:pPr>
            <a:r>
              <a:rPr lang="en-US" sz="1600" b="1" dirty="0" smtClean="0">
                <a:solidFill>
                  <a:srgbClr val="00B050"/>
                </a:solidFill>
              </a:rPr>
              <a:t>References: </a:t>
            </a:r>
            <a:r>
              <a:rPr lang="en-US" sz="1600" dirty="0" smtClean="0">
                <a:solidFill>
                  <a:srgbClr val="00B050"/>
                </a:solidFill>
              </a:rPr>
              <a:t>[</a:t>
            </a:r>
            <a:r>
              <a:rPr lang="en-US" sz="1600" dirty="0">
                <a:solidFill>
                  <a:srgbClr val="00B050"/>
                </a:solidFill>
              </a:rPr>
              <a:t>SSR-2/2; GSR part 4; NS-G-2.3; NS-G-2.8; NS-G-2.14; NS-G-2.15; GS-G-4.1; </a:t>
            </a:r>
            <a:r>
              <a:rPr lang="en-US" sz="1600" dirty="0" smtClean="0">
                <a:solidFill>
                  <a:srgbClr val="00B050"/>
                </a:solidFill>
              </a:rPr>
              <a:t>SSG-3; SSG-4</a:t>
            </a:r>
            <a:r>
              <a:rPr lang="en-US" sz="1600" dirty="0">
                <a:solidFill>
                  <a:srgbClr val="00B050"/>
                </a:solidFill>
              </a:rPr>
              <a:t>; SSG-25]</a:t>
            </a:r>
            <a:endParaRPr lang="en-US" sz="1600" dirty="0">
              <a:solidFill>
                <a:srgbClr val="00B05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smtClean="0"/>
              <a:t>SPECIFIC GUIDELINES:</a:t>
            </a:r>
            <a:br>
              <a:rPr lang="en-US" sz="2400" dirty="0" smtClean="0"/>
            </a:br>
            <a:r>
              <a:rPr lang="en-US" sz="2400" dirty="0">
                <a:solidFill>
                  <a:schemeClr val="accent4">
                    <a:lumMod val="75000"/>
                  </a:schemeClr>
                </a:solidFill>
              </a:rPr>
              <a:t>ACCIDENT </a:t>
            </a:r>
            <a:r>
              <a:rPr lang="en-US" sz="2400" dirty="0" smtClean="0">
                <a:solidFill>
                  <a:schemeClr val="accent4">
                    <a:lumMod val="75000"/>
                  </a:schemeClr>
                </a:solidFill>
              </a:rPr>
              <a:t>MANAGEMENT</a:t>
            </a:r>
            <a:endParaRPr lang="en-US" sz="2400" dirty="0">
              <a:solidFill>
                <a:schemeClr val="accent4">
                  <a:lumMod val="75000"/>
                </a:schemeClr>
              </a:solidFill>
            </a:endParaRPr>
          </a:p>
        </p:txBody>
      </p:sp>
    </p:spTree>
    <p:extLst>
      <p:ext uri="{BB962C8B-B14F-4D97-AF65-F5344CB8AC3E}">
        <p14:creationId xmlns:p14="http://schemas.microsoft.com/office/powerpoint/2010/main" val="3406147108"/>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a:t>OSART review areas</a:t>
            </a:r>
          </a:p>
        </p:txBody>
      </p:sp>
      <p:sp>
        <p:nvSpPr>
          <p:cNvPr id="3" name="Content Placeholder 2"/>
          <p:cNvSpPr>
            <a:spLocks noGrp="1"/>
          </p:cNvSpPr>
          <p:nvPr>
            <p:ph idx="1"/>
          </p:nvPr>
        </p:nvSpPr>
        <p:spPr>
          <a:xfrm>
            <a:off x="457200" y="1143000"/>
            <a:ext cx="7239000" cy="5334000"/>
          </a:xfrm>
        </p:spPr>
        <p:txBody>
          <a:bodyPr>
            <a:noAutofit/>
          </a:bodyPr>
          <a:lstStyle/>
          <a:p>
            <a:pPr marL="0" indent="0">
              <a:buNone/>
            </a:pPr>
            <a:r>
              <a:rPr lang="en-US" sz="1800" dirty="0"/>
              <a:t>(1) Leadership and management for safety (LM)</a:t>
            </a:r>
          </a:p>
          <a:p>
            <a:pPr marL="0" indent="0">
              <a:buNone/>
            </a:pPr>
            <a:r>
              <a:rPr lang="en-US" sz="1800" dirty="0"/>
              <a:t>(2) Training and qualification (TQ)</a:t>
            </a:r>
          </a:p>
          <a:p>
            <a:pPr marL="0" indent="0">
              <a:buNone/>
            </a:pPr>
            <a:r>
              <a:rPr lang="en-US" sz="1800" dirty="0"/>
              <a:t>(3) Operations (OPS)</a:t>
            </a:r>
          </a:p>
          <a:p>
            <a:pPr marL="0" indent="0">
              <a:buNone/>
            </a:pPr>
            <a:r>
              <a:rPr lang="en-US" sz="1800" dirty="0"/>
              <a:t>(4) Maintenance (MA)</a:t>
            </a:r>
          </a:p>
          <a:p>
            <a:pPr marL="0" indent="0">
              <a:buNone/>
            </a:pPr>
            <a:r>
              <a:rPr lang="en-US" sz="1800" dirty="0"/>
              <a:t>(5) Technical support (TS)</a:t>
            </a:r>
          </a:p>
          <a:p>
            <a:pPr marL="0" indent="0">
              <a:buNone/>
            </a:pPr>
            <a:r>
              <a:rPr lang="en-US" sz="1800" dirty="0"/>
              <a:t>(6) Operating experience feedback (OE) 2</a:t>
            </a:r>
          </a:p>
          <a:p>
            <a:pPr marL="0" indent="0">
              <a:buNone/>
            </a:pPr>
            <a:r>
              <a:rPr lang="en-US" sz="1800" dirty="0"/>
              <a:t>(7) Radiation protection (RP)</a:t>
            </a:r>
          </a:p>
          <a:p>
            <a:pPr marL="0" indent="0">
              <a:buNone/>
            </a:pPr>
            <a:r>
              <a:rPr lang="en-US" sz="1800" dirty="0"/>
              <a:t>(8) Chemistry (CH)</a:t>
            </a:r>
          </a:p>
          <a:p>
            <a:pPr marL="0" indent="0">
              <a:buNone/>
            </a:pPr>
            <a:r>
              <a:rPr lang="en-US" sz="1800" dirty="0"/>
              <a:t>(9) Emergency preparedness and response (EPR)</a:t>
            </a:r>
          </a:p>
          <a:p>
            <a:pPr marL="0" indent="0">
              <a:buNone/>
            </a:pPr>
            <a:r>
              <a:rPr lang="en-US" sz="1800" dirty="0"/>
              <a:t>(10) Accident management (AM)</a:t>
            </a:r>
          </a:p>
          <a:p>
            <a:pPr marL="0" indent="0">
              <a:buNone/>
            </a:pPr>
            <a:r>
              <a:rPr lang="en-US" sz="1800" dirty="0"/>
              <a:t>(11) Human-technology-organization interaction (HTO)</a:t>
            </a:r>
          </a:p>
          <a:p>
            <a:pPr marL="0" indent="0">
              <a:buNone/>
            </a:pPr>
            <a:r>
              <a:rPr lang="en-US" sz="1800" dirty="0"/>
              <a:t>(</a:t>
            </a:r>
            <a:r>
              <a:rPr lang="en-US" sz="1800" dirty="0">
                <a:solidFill>
                  <a:srgbClr val="FF0000"/>
                </a:solidFill>
              </a:rPr>
              <a:t>12) Long term operation (LTO)</a:t>
            </a:r>
          </a:p>
          <a:p>
            <a:pPr marL="0" indent="0">
              <a:buNone/>
            </a:pPr>
            <a:r>
              <a:rPr lang="en-US" sz="1800" dirty="0">
                <a:solidFill>
                  <a:srgbClr val="FF0000"/>
                </a:solidFill>
              </a:rPr>
              <a:t>(13) Commissioning (COM)</a:t>
            </a:r>
          </a:p>
          <a:p>
            <a:pPr marL="0" indent="0">
              <a:buNone/>
            </a:pPr>
            <a:r>
              <a:rPr lang="en-US" sz="1800" dirty="0">
                <a:solidFill>
                  <a:srgbClr val="FF0000"/>
                </a:solidFill>
              </a:rPr>
              <a:t>(14) Transitional period from operation to decommissioning (TRAD)</a:t>
            </a:r>
          </a:p>
          <a:p>
            <a:pPr marL="0" indent="0">
              <a:buNone/>
            </a:pPr>
            <a:r>
              <a:rPr lang="en-US" sz="1800" dirty="0">
                <a:solidFill>
                  <a:srgbClr val="FF0000"/>
                </a:solidFill>
              </a:rPr>
              <a:t>(15) Use of PSA for plant operational safety improvements (PPSA).</a:t>
            </a:r>
          </a:p>
        </p:txBody>
      </p:sp>
      <p:sp>
        <p:nvSpPr>
          <p:cNvPr id="6" name="TextBox 5"/>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07930802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57800"/>
          </a:xfrm>
        </p:spPr>
        <p:txBody>
          <a:bodyPr>
            <a:normAutofit/>
          </a:bodyPr>
          <a:lstStyle/>
          <a:p>
            <a:r>
              <a:rPr lang="en-US" sz="2400" dirty="0"/>
              <a:t>The performance of a facility or activity in all operational states and, as necessary, in the </a:t>
            </a:r>
            <a:r>
              <a:rPr lang="en-US" sz="2400" dirty="0" smtClean="0"/>
              <a:t>post operational phase </a:t>
            </a:r>
            <a:r>
              <a:rPr lang="en-US" sz="2400" dirty="0"/>
              <a:t>shall be assessed in the safety analysis (GSR part 4 Requirement 14).</a:t>
            </a:r>
          </a:p>
          <a:p>
            <a:r>
              <a:rPr lang="en-US" sz="2400" dirty="0"/>
              <a:t>Data on operational safety performance shall be collected and assessed (GSR part </a:t>
            </a:r>
            <a:r>
              <a:rPr lang="en-US" sz="2400" dirty="0" smtClean="0"/>
              <a:t>4 Requirement </a:t>
            </a:r>
            <a:r>
              <a:rPr lang="en-US" sz="2400" dirty="0"/>
              <a:t>19).</a:t>
            </a:r>
          </a:p>
          <a:p>
            <a:r>
              <a:rPr lang="en-US" sz="2400" dirty="0"/>
              <a:t>The safety assessment shall be periodically reviewed and updated (GSR part </a:t>
            </a:r>
            <a:r>
              <a:rPr lang="en-US" sz="2400" dirty="0" smtClean="0"/>
              <a:t>4 Requirement 24</a:t>
            </a:r>
            <a:r>
              <a:rPr lang="en-US" sz="2400" dirty="0"/>
              <a:t>).</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smtClean="0"/>
              <a:t>SPECIFIC GUIDELINES:</a:t>
            </a:r>
            <a:br>
              <a:rPr lang="en-US" sz="2400" dirty="0" smtClean="0"/>
            </a:br>
            <a:r>
              <a:rPr lang="en-US" sz="2400" dirty="0">
                <a:solidFill>
                  <a:schemeClr val="accent4">
                    <a:lumMod val="75000"/>
                  </a:schemeClr>
                </a:solidFill>
              </a:rPr>
              <a:t>ACCIDENT </a:t>
            </a:r>
            <a:r>
              <a:rPr lang="en-US" sz="2400" dirty="0" smtClean="0">
                <a:solidFill>
                  <a:schemeClr val="accent4">
                    <a:lumMod val="75000"/>
                  </a:schemeClr>
                </a:solidFill>
              </a:rPr>
              <a:t>MANAGEMENT</a:t>
            </a:r>
            <a:endParaRPr lang="en-US" sz="2400" dirty="0">
              <a:solidFill>
                <a:schemeClr val="accent4">
                  <a:lumMod val="75000"/>
                </a:schemeClr>
              </a:solidFill>
            </a:endParaRPr>
          </a:p>
        </p:txBody>
      </p:sp>
    </p:spTree>
    <p:extLst>
      <p:ext uri="{BB962C8B-B14F-4D97-AF65-F5344CB8AC3E}">
        <p14:creationId xmlns:p14="http://schemas.microsoft.com/office/powerpoint/2010/main" val="891242398"/>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7239000" cy="2895600"/>
          </a:xfrm>
        </p:spPr>
        <p:txBody>
          <a:bodyPr>
            <a:noAutofit/>
          </a:bodyPr>
          <a:lstStyle/>
          <a:p>
            <a:pPr algn="ctr"/>
            <a:r>
              <a:rPr lang="en-US" sz="4800" dirty="0" smtClean="0"/>
              <a:t>Thanks' for your attention</a:t>
            </a:r>
            <a:br>
              <a:rPr lang="en-US" sz="4800" dirty="0" smtClean="0"/>
            </a:br>
            <a:r>
              <a:rPr lang="en-US" sz="8000" dirty="0"/>
              <a:t>?</a:t>
            </a:r>
            <a:r>
              <a:rPr lang="en-US" sz="4800" dirty="0" smtClean="0"/>
              <a:t> </a:t>
            </a:r>
            <a:endParaRPr lang="en-US" sz="4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Tree>
    <p:extLst>
      <p:ext uri="{BB962C8B-B14F-4D97-AF65-F5344CB8AC3E}">
        <p14:creationId xmlns:p14="http://schemas.microsoft.com/office/powerpoint/2010/main" val="370095159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lstStyle/>
          <a:p>
            <a:r>
              <a:rPr lang="en-US" dirty="0"/>
              <a:t>Evaluation criteria</a:t>
            </a:r>
          </a:p>
        </p:txBody>
      </p:sp>
      <p:sp>
        <p:nvSpPr>
          <p:cNvPr id="3" name="Content Placeholder 2"/>
          <p:cNvSpPr>
            <a:spLocks noGrp="1"/>
          </p:cNvSpPr>
          <p:nvPr>
            <p:ph idx="1"/>
          </p:nvPr>
        </p:nvSpPr>
        <p:spPr>
          <a:xfrm>
            <a:off x="457200" y="1066800"/>
            <a:ext cx="7239000" cy="5388936"/>
          </a:xfrm>
        </p:spPr>
        <p:txBody>
          <a:bodyPr>
            <a:normAutofit/>
          </a:bodyPr>
          <a:lstStyle/>
          <a:p>
            <a:pPr marL="0" indent="0">
              <a:lnSpc>
                <a:spcPct val="150000"/>
              </a:lnSpc>
              <a:buNone/>
            </a:pPr>
            <a:r>
              <a:rPr lang="en-US" sz="2000" dirty="0"/>
              <a:t>The focus of an OSART mission is on identifying gaps from IAEA Safety Standards, since they represent the largest opportunities for safety improvement at the plant being reviewed.</a:t>
            </a:r>
          </a:p>
          <a:p>
            <a:pPr marL="0" indent="0">
              <a:lnSpc>
                <a:spcPct val="150000"/>
              </a:lnSpc>
              <a:buNone/>
            </a:pPr>
            <a:r>
              <a:rPr lang="en-US" sz="2000" dirty="0"/>
              <a:t>The OSART review thus provides an objective comparison of the observed plant safety</a:t>
            </a:r>
          </a:p>
          <a:p>
            <a:pPr marL="0" indent="0">
              <a:lnSpc>
                <a:spcPct val="150000"/>
              </a:lnSpc>
              <a:buNone/>
            </a:pPr>
            <a:r>
              <a:rPr lang="en-US" sz="2000" dirty="0"/>
              <a:t>performance with the IAEA safety standards. This comparison may result in a </a:t>
            </a:r>
            <a:r>
              <a:rPr lang="en-US" sz="2000" dirty="0">
                <a:solidFill>
                  <a:srgbClr val="FF0000"/>
                </a:solidFill>
              </a:rPr>
              <a:t>recommendation</a:t>
            </a:r>
            <a:r>
              <a:rPr lang="en-US" sz="2000" dirty="0"/>
              <a:t>, </a:t>
            </a:r>
            <a:r>
              <a:rPr lang="en-US" sz="2000" dirty="0">
                <a:solidFill>
                  <a:schemeClr val="accent1">
                    <a:lumMod val="75000"/>
                  </a:schemeClr>
                </a:solidFill>
              </a:rPr>
              <a:t>suggestion</a:t>
            </a:r>
            <a:r>
              <a:rPr lang="en-US" sz="2000" dirty="0"/>
              <a:t>, </a:t>
            </a:r>
            <a:r>
              <a:rPr lang="en-US" sz="2000" dirty="0">
                <a:solidFill>
                  <a:srgbClr val="00B050"/>
                </a:solidFill>
              </a:rPr>
              <a:t>self-identified issue</a:t>
            </a:r>
            <a:r>
              <a:rPr lang="en-US" sz="2000" dirty="0"/>
              <a:t> or </a:t>
            </a:r>
            <a:r>
              <a:rPr lang="en-US" sz="2000" dirty="0">
                <a:solidFill>
                  <a:srgbClr val="00B050"/>
                </a:solidFill>
              </a:rPr>
              <a:t>good practice</a:t>
            </a:r>
            <a:r>
              <a:rPr lang="en-US" sz="2000" dirty="0"/>
              <a:t>.</a:t>
            </a:r>
          </a:p>
        </p:txBody>
      </p:sp>
      <p:sp>
        <p:nvSpPr>
          <p:cNvPr id="4" name="TextBox 3"/>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8907442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a:bodyPr>
          <a:lstStyle/>
          <a:p>
            <a:r>
              <a:rPr lang="en-US" sz="2000" b="1" dirty="0">
                <a:solidFill>
                  <a:srgbClr val="FF0000"/>
                </a:solidFill>
              </a:rPr>
              <a:t>Recommendation</a:t>
            </a:r>
          </a:p>
          <a:p>
            <a:pPr marL="0" indent="0">
              <a:buNone/>
            </a:pPr>
            <a:r>
              <a:rPr lang="en-US" sz="2000" dirty="0"/>
              <a:t>A recommendation is advice on what improvements in operational safety should be made </a:t>
            </a:r>
            <a:r>
              <a:rPr lang="en-US" sz="2000" dirty="0" smtClean="0"/>
              <a:t>in the </a:t>
            </a:r>
            <a:r>
              <a:rPr lang="en-US" sz="2000" dirty="0"/>
              <a:t>activity or programme that has been evaluated</a:t>
            </a:r>
            <a:r>
              <a:rPr lang="en-US" sz="2000" dirty="0" smtClean="0"/>
              <a:t>.</a:t>
            </a:r>
          </a:p>
          <a:p>
            <a:r>
              <a:rPr lang="en-US" sz="2000" b="1" dirty="0">
                <a:solidFill>
                  <a:schemeClr val="accent1">
                    <a:lumMod val="75000"/>
                  </a:schemeClr>
                </a:solidFill>
              </a:rPr>
              <a:t>Suggestion</a:t>
            </a:r>
          </a:p>
          <a:p>
            <a:pPr marL="0" indent="0">
              <a:buNone/>
            </a:pPr>
            <a:r>
              <a:rPr lang="en-US" sz="2000" dirty="0"/>
              <a:t>A suggestion is advice on an opportunity for safety improvement not directly related </a:t>
            </a:r>
            <a:r>
              <a:rPr lang="en-US" sz="2000" dirty="0" smtClean="0"/>
              <a:t>to inadequate </a:t>
            </a:r>
            <a:r>
              <a:rPr lang="en-US" sz="2000" dirty="0"/>
              <a:t>conformance with the IAEA Safety Requirements</a:t>
            </a:r>
            <a:r>
              <a:rPr lang="en-US" sz="2000" dirty="0" smtClean="0"/>
              <a:t>.</a:t>
            </a:r>
          </a:p>
          <a:p>
            <a:r>
              <a:rPr lang="en-US" sz="2000" b="1" dirty="0">
                <a:solidFill>
                  <a:srgbClr val="00B050"/>
                </a:solidFill>
              </a:rPr>
              <a:t>Self-identified issue</a:t>
            </a:r>
          </a:p>
          <a:p>
            <a:pPr marL="0" indent="0">
              <a:buNone/>
            </a:pPr>
            <a:r>
              <a:rPr lang="en-US" sz="2000" dirty="0"/>
              <a:t>A self-identified issue is documented by the OSART team in recognition of plant </a:t>
            </a:r>
            <a:r>
              <a:rPr lang="en-US" sz="2000" dirty="0" err="1" smtClean="0"/>
              <a:t>actionstaken</a:t>
            </a:r>
            <a:r>
              <a:rPr lang="en-US" sz="2000" dirty="0" smtClean="0"/>
              <a:t> </a:t>
            </a:r>
            <a:r>
              <a:rPr lang="en-US" sz="2000" dirty="0"/>
              <a:t>to address inadequate conformance with the IAEA Safety Requirements identified in</a:t>
            </a:r>
          </a:p>
          <a:p>
            <a:pPr marL="0" indent="0">
              <a:buNone/>
            </a:pPr>
            <a:r>
              <a:rPr lang="en-US" sz="2000" dirty="0"/>
              <a:t>the self-assessment made by the plant prior to the mission and reported to the OSART team.</a:t>
            </a:r>
          </a:p>
        </p:txBody>
      </p:sp>
      <p:sp>
        <p:nvSpPr>
          <p:cNvPr id="4" name="Title 1"/>
          <p:cNvSpPr>
            <a:spLocks noGrp="1"/>
          </p:cNvSpPr>
          <p:nvPr>
            <p:ph type="title"/>
          </p:nvPr>
        </p:nvSpPr>
        <p:spPr>
          <a:xfrm>
            <a:off x="457200" y="320040"/>
            <a:ext cx="7239000" cy="594360"/>
          </a:xfrm>
        </p:spPr>
        <p:txBody>
          <a:bodyPr/>
          <a:lstStyle/>
          <a:p>
            <a:r>
              <a:rPr lang="en-US" dirty="0"/>
              <a:t>Evaluation criteria</a:t>
            </a:r>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9877143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7239000" cy="4626936"/>
          </a:xfrm>
        </p:spPr>
        <p:txBody>
          <a:bodyPr/>
          <a:lstStyle/>
          <a:p>
            <a:r>
              <a:rPr lang="en-US" b="1" dirty="0">
                <a:solidFill>
                  <a:srgbClr val="00B050"/>
                </a:solidFill>
              </a:rPr>
              <a:t>Good practice</a:t>
            </a:r>
          </a:p>
          <a:p>
            <a:pPr marL="0" indent="0">
              <a:buNone/>
            </a:pPr>
            <a:r>
              <a:rPr lang="en-US" sz="2000" dirty="0"/>
              <a:t>A good practice is an outstanding and proven programme, activity or equipment in use </a:t>
            </a:r>
            <a:r>
              <a:rPr lang="en-US" sz="2000" dirty="0" smtClean="0"/>
              <a:t>that contributes </a:t>
            </a:r>
            <a:r>
              <a:rPr lang="en-US" sz="2000" dirty="0"/>
              <a:t>directly or indirectly to operational safety and sustained good performance</a:t>
            </a:r>
            <a:r>
              <a:rPr lang="en-US" sz="2000" dirty="0" smtClean="0"/>
              <a:t>.</a:t>
            </a:r>
            <a:r>
              <a:rPr lang="en-US" sz="2000" dirty="0"/>
              <a:t> It should be superior enough and have broad </a:t>
            </a:r>
            <a:r>
              <a:rPr lang="en-US" sz="2000" dirty="0" smtClean="0"/>
              <a:t>enough application </a:t>
            </a:r>
            <a:r>
              <a:rPr lang="en-US" sz="2000" dirty="0"/>
              <a:t>to be brought to the attention of other nuclear power plants and be worthy of </a:t>
            </a:r>
            <a:r>
              <a:rPr lang="en-US" sz="2000" dirty="0" smtClean="0"/>
              <a:t>their consideration </a:t>
            </a:r>
            <a:r>
              <a:rPr lang="en-US" sz="2000" dirty="0"/>
              <a:t>in the general drive for excellence.</a:t>
            </a:r>
          </a:p>
        </p:txBody>
      </p:sp>
      <p:sp>
        <p:nvSpPr>
          <p:cNvPr id="4" name="Title 1"/>
          <p:cNvSpPr>
            <a:spLocks noGrp="1"/>
          </p:cNvSpPr>
          <p:nvPr>
            <p:ph type="title"/>
          </p:nvPr>
        </p:nvSpPr>
        <p:spPr>
          <a:xfrm>
            <a:off x="457200" y="320040"/>
            <a:ext cx="7239000" cy="594360"/>
          </a:xfrm>
        </p:spPr>
        <p:txBody>
          <a:bodyPr/>
          <a:lstStyle/>
          <a:p>
            <a:r>
              <a:rPr lang="en-US" dirty="0"/>
              <a:t>Evaluation criteria</a:t>
            </a:r>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03704338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fontScale="92500" lnSpcReduction="10000"/>
          </a:bodyPr>
          <a:lstStyle/>
          <a:p>
            <a:pPr marL="0" indent="0">
              <a:lnSpc>
                <a:spcPct val="150000"/>
              </a:lnSpc>
              <a:buNone/>
            </a:pPr>
            <a:r>
              <a:rPr lang="en-US" sz="2000" dirty="0"/>
              <a:t>The safe and reliable conduct of a nuclear power plant implies the management of </a:t>
            </a:r>
            <a:r>
              <a:rPr lang="en-US" sz="2000" dirty="0" smtClean="0"/>
              <a:t>numerous activities </a:t>
            </a:r>
            <a:r>
              <a:rPr lang="en-US" sz="2000" dirty="0"/>
              <a:t>in various areas - including nuclear safety, health, the environment, security, </a:t>
            </a:r>
            <a:r>
              <a:rPr lang="en-US" sz="2000" dirty="0" smtClean="0"/>
              <a:t>quality, industrial </a:t>
            </a:r>
            <a:r>
              <a:rPr lang="en-US" sz="2000" dirty="0"/>
              <a:t>safety - and of social and economic elements. All these elements must be </a:t>
            </a:r>
            <a:r>
              <a:rPr lang="en-US" sz="2000" dirty="0" smtClean="0"/>
              <a:t>integrated in </a:t>
            </a:r>
            <a:r>
              <a:rPr lang="en-US" sz="2000" dirty="0"/>
              <a:t>a management system to ensure that safety is not compromised and remains the </a:t>
            </a:r>
            <a:r>
              <a:rPr lang="en-US" sz="2000" dirty="0" smtClean="0"/>
              <a:t>first priority</a:t>
            </a:r>
            <a:r>
              <a:rPr lang="en-US" sz="2000" dirty="0"/>
              <a:t>. Senior management shall establish, implement and continuously improve </a:t>
            </a:r>
            <a:r>
              <a:rPr lang="en-US" sz="2000" dirty="0" smtClean="0"/>
              <a:t>this integrated </a:t>
            </a:r>
            <a:r>
              <a:rPr lang="en-US" sz="2000" dirty="0"/>
              <a:t>management system, and shall determine and provide the competences and (human</a:t>
            </a:r>
          </a:p>
          <a:p>
            <a:pPr marL="0" indent="0">
              <a:lnSpc>
                <a:spcPct val="150000"/>
              </a:lnSpc>
              <a:buNone/>
            </a:pPr>
            <a:r>
              <a:rPr lang="en-US" sz="2000" dirty="0"/>
              <a:t>and other) resources necessary to carry out the activities of the organization</a:t>
            </a:r>
            <a:r>
              <a:rPr lang="en-US" sz="2000" dirty="0" smtClean="0"/>
              <a:t>.</a:t>
            </a:r>
          </a:p>
          <a:p>
            <a:pPr marL="0" indent="0">
              <a:buNone/>
            </a:pPr>
            <a:r>
              <a:rPr lang="en-US" sz="1800" b="1" dirty="0" smtClean="0">
                <a:solidFill>
                  <a:schemeClr val="accent2">
                    <a:lumMod val="75000"/>
                  </a:schemeClr>
                </a:solidFill>
              </a:rPr>
              <a:t>References: </a:t>
            </a:r>
            <a:r>
              <a:rPr lang="en-US" sz="1800" dirty="0" smtClean="0">
                <a:solidFill>
                  <a:schemeClr val="accent2">
                    <a:lumMod val="75000"/>
                  </a:schemeClr>
                </a:solidFill>
              </a:rPr>
              <a:t>[</a:t>
            </a:r>
            <a:r>
              <a:rPr lang="en-US" sz="1800" dirty="0">
                <a:solidFill>
                  <a:schemeClr val="accent2">
                    <a:lumMod val="75000"/>
                  </a:schemeClr>
                </a:solidFill>
              </a:rPr>
              <a:t>SSR-2/2; GSR part 2; GSR part 4; GS-G-3.1; GS-G-3.5; NS-G-2.4; NS-G-2.8]</a:t>
            </a:r>
            <a:endParaRPr lang="en-US" sz="2000" dirty="0">
              <a:solidFill>
                <a:schemeClr val="accent2">
                  <a:lumMod val="75000"/>
                </a:schemeClr>
              </a:solidFill>
            </a:endParaRPr>
          </a:p>
        </p:txBody>
      </p:sp>
      <p:sp>
        <p:nvSpPr>
          <p:cNvPr id="4"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LEADERSHIP AND MANAGEMENT FOR SAFETY</a:t>
            </a:r>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41629045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7620000" cy="5486400"/>
          </a:xfrm>
        </p:spPr>
        <p:txBody>
          <a:bodyPr>
            <a:noAutofit/>
          </a:bodyPr>
          <a:lstStyle/>
          <a:p>
            <a:pPr marL="0" indent="0">
              <a:lnSpc>
                <a:spcPct val="170000"/>
              </a:lnSpc>
              <a:buNone/>
            </a:pPr>
            <a:r>
              <a:rPr lang="en-US" sz="1400" b="1" dirty="0" smtClean="0"/>
              <a:t>Expectations (Examples from 25)</a:t>
            </a:r>
            <a:endParaRPr lang="en-US" sz="1400" b="1" dirty="0"/>
          </a:p>
          <a:p>
            <a:r>
              <a:rPr lang="en-US" sz="1400" dirty="0"/>
              <a:t>The </a:t>
            </a:r>
            <a:r>
              <a:rPr lang="en-US" sz="1400" dirty="0" smtClean="0"/>
              <a:t>operating </a:t>
            </a:r>
            <a:r>
              <a:rPr lang="en-US" sz="1400" dirty="0"/>
              <a:t>organization shall have the prime responsibility for safety in the operation of </a:t>
            </a:r>
            <a:r>
              <a:rPr lang="en-US" sz="1400" dirty="0" smtClean="0"/>
              <a:t>a nuclear </a:t>
            </a:r>
            <a:r>
              <a:rPr lang="en-US" sz="1400" dirty="0"/>
              <a:t>power plant. (SSR-2/2 Requirement 1).</a:t>
            </a:r>
          </a:p>
          <a:p>
            <a:r>
              <a:rPr lang="en-US" sz="1400" dirty="0"/>
              <a:t>The operating organization shall establish, implement, assess and continually improve </a:t>
            </a:r>
            <a:r>
              <a:rPr lang="en-US" sz="1400" dirty="0" smtClean="0"/>
              <a:t>an integrated </a:t>
            </a:r>
            <a:r>
              <a:rPr lang="en-US" sz="1400" dirty="0"/>
              <a:t>management system. (SSR-2/2 Requirement 2).</a:t>
            </a:r>
          </a:p>
          <a:p>
            <a:r>
              <a:rPr lang="en-US" sz="1400" dirty="0"/>
              <a:t>The structure of the operating organization, and functions, roles and responsibilities of </a:t>
            </a:r>
            <a:r>
              <a:rPr lang="en-US" sz="1400" dirty="0" smtClean="0"/>
              <a:t>its personnel</a:t>
            </a:r>
            <a:r>
              <a:rPr lang="en-US" sz="1400" dirty="0"/>
              <a:t>, shall be established and documented. (SSR-2/2 Requirement 3).</a:t>
            </a:r>
          </a:p>
          <a:p>
            <a:r>
              <a:rPr lang="en-US" sz="1400" dirty="0" smtClean="0"/>
              <a:t>The </a:t>
            </a:r>
            <a:r>
              <a:rPr lang="en-US" sz="1400" dirty="0"/>
              <a:t>operating organization shall establish and implement operational polices that give </a:t>
            </a:r>
            <a:r>
              <a:rPr lang="en-US" sz="1400" dirty="0" smtClean="0"/>
              <a:t>safety highest </a:t>
            </a:r>
            <a:r>
              <a:rPr lang="en-US" sz="1400" dirty="0"/>
              <a:t>priority. (SSR-2/2 Requirement 5).</a:t>
            </a:r>
          </a:p>
          <a:p>
            <a:r>
              <a:rPr lang="en-US" sz="1400" dirty="0"/>
              <a:t>The operating organization shall ensure that all activities that may affect safety are performed </a:t>
            </a:r>
            <a:r>
              <a:rPr lang="en-US" sz="1400" dirty="0" smtClean="0"/>
              <a:t>by </a:t>
            </a:r>
            <a:r>
              <a:rPr lang="en-US" sz="1400" dirty="0"/>
              <a:t>suitably qualified and competent persons. (SSR-2/2 Requirement 7</a:t>
            </a:r>
            <a:r>
              <a:rPr lang="en-US" sz="1400" dirty="0" smtClean="0"/>
              <a:t>).</a:t>
            </a:r>
          </a:p>
          <a:p>
            <a:r>
              <a:rPr lang="en-US" sz="1400" dirty="0"/>
              <a:t>The operating organization shall establish a system for continuous monitoring </a:t>
            </a:r>
            <a:r>
              <a:rPr lang="en-US" sz="1400" dirty="0" smtClean="0"/>
              <a:t>and periodic review </a:t>
            </a:r>
            <a:r>
              <a:rPr lang="en-US" sz="1400" dirty="0"/>
              <a:t>of the safety of the plant and of the performance of the operating organization. (</a:t>
            </a:r>
            <a:r>
              <a:rPr lang="en-US" sz="1400" dirty="0" smtClean="0"/>
              <a:t>SSR- 2/2 </a:t>
            </a:r>
            <a:r>
              <a:rPr lang="en-US" sz="1400" dirty="0"/>
              <a:t>Requirement 9</a:t>
            </a:r>
            <a:r>
              <a:rPr lang="en-US" sz="1400" dirty="0" smtClean="0"/>
              <a:t>).</a:t>
            </a:r>
          </a:p>
          <a:p>
            <a:r>
              <a:rPr lang="en-US" sz="1400" dirty="0"/>
              <a:t>The operating organization shall establish a system for continuous monitoring and </a:t>
            </a:r>
            <a:r>
              <a:rPr lang="en-US" sz="1400" dirty="0" smtClean="0"/>
              <a:t>periodic review </a:t>
            </a:r>
            <a:r>
              <a:rPr lang="en-US" sz="1400" dirty="0"/>
              <a:t>of the safety of the plant and of the performance of the operating organization. (</a:t>
            </a:r>
            <a:r>
              <a:rPr lang="en-US" sz="1400" dirty="0" smtClean="0"/>
              <a:t>SSR-2/2 </a:t>
            </a:r>
            <a:r>
              <a:rPr lang="en-US" sz="1400" dirty="0"/>
              <a:t>Requirement 9).</a:t>
            </a:r>
          </a:p>
          <a:p>
            <a:r>
              <a:rPr lang="en-US" sz="1400" dirty="0"/>
              <a:t>The operating organization shall establish and implement a programme to </a:t>
            </a:r>
            <a:r>
              <a:rPr lang="en-US" sz="1400" dirty="0" smtClean="0"/>
              <a:t>manage modifications</a:t>
            </a:r>
            <a:r>
              <a:rPr lang="en-US" sz="1400" dirty="0"/>
              <a:t>. (SSR-2/2 Requirement 10</a:t>
            </a:r>
            <a:r>
              <a:rPr lang="en-US" sz="1400" dirty="0" smtClean="0"/>
              <a:t>).</a:t>
            </a:r>
          </a:p>
          <a:p>
            <a:r>
              <a:rPr lang="en-US" sz="1400" dirty="0"/>
              <a:t>The operating organization shall establish an operating experience programme to learn </a:t>
            </a:r>
            <a:r>
              <a:rPr lang="en-US" sz="1400" dirty="0" smtClean="0"/>
              <a:t>from events </a:t>
            </a:r>
            <a:r>
              <a:rPr lang="en-US" sz="1400" dirty="0"/>
              <a:t>at the plant, and events in the nuclear industry and other industries worldwide. (</a:t>
            </a:r>
            <a:r>
              <a:rPr lang="en-US" sz="1400" dirty="0" smtClean="0"/>
              <a:t>SSR-2/2 </a:t>
            </a:r>
            <a:r>
              <a:rPr lang="en-US" sz="1400" dirty="0"/>
              <a:t>Requirement 24).</a:t>
            </a:r>
          </a:p>
        </p:txBody>
      </p:sp>
      <p:sp>
        <p:nvSpPr>
          <p:cNvPr id="4"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LEADERSHIP AND MANAGEMENT FOR SAFETY</a:t>
            </a:r>
          </a:p>
        </p:txBody>
      </p:sp>
      <p:sp>
        <p:nvSpPr>
          <p:cNvPr id="5" name="Slide Number Placeholder 4"/>
          <p:cNvSpPr>
            <a:spLocks noGrp="1"/>
          </p:cNvSpPr>
          <p:nvPr>
            <p:ph type="sldNum" sz="quarter" idx="12"/>
          </p:nvPr>
        </p:nvSpPr>
        <p:spPr/>
        <p:txBody>
          <a:bodyPr/>
          <a:lstStyle/>
          <a:p>
            <a:fld id="{B6F15528-21DE-4FAA-801E-634DDDAF4B2B}" type="slidenum">
              <a:rPr lang="en-US" sz="1200" smtClean="0"/>
              <a:pPr/>
              <a:t>8</a:t>
            </a:fld>
            <a:endParaRPr lang="en-US" sz="1200"/>
          </a:p>
        </p:txBody>
      </p:sp>
      <p:sp>
        <p:nvSpPr>
          <p:cNvPr id="6" name="TextBox 5"/>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Tree>
    <p:extLst>
      <p:ext uri="{BB962C8B-B14F-4D97-AF65-F5344CB8AC3E}">
        <p14:creationId xmlns:p14="http://schemas.microsoft.com/office/powerpoint/2010/main" val="202940185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a:bodyPr>
          <a:lstStyle/>
          <a:p>
            <a:pPr marL="0" indent="0">
              <a:lnSpc>
                <a:spcPct val="150000"/>
              </a:lnSpc>
              <a:buNone/>
            </a:pPr>
            <a:r>
              <a:rPr lang="en-US" sz="1900" dirty="0"/>
              <a:t>To achieve and maintain high safety standards, nuclear power plants are required to be staffed by an adequate number of highly qualified and experienced personnel. It is the responsibility of the operating organization to ensure that all plant personnel receive appropriate training, and that only personnel with suitable qualifications are assigned job functions at the nuclear plant</a:t>
            </a:r>
            <a:r>
              <a:rPr lang="en-US" sz="1900" dirty="0" smtClean="0"/>
              <a:t>.</a:t>
            </a:r>
          </a:p>
          <a:p>
            <a:pPr marL="0" indent="0">
              <a:lnSpc>
                <a:spcPct val="90000"/>
              </a:lnSpc>
              <a:buNone/>
            </a:pPr>
            <a:r>
              <a:rPr lang="en-US" sz="1700" b="1" dirty="0">
                <a:solidFill>
                  <a:schemeClr val="accent2">
                    <a:lumMod val="75000"/>
                  </a:schemeClr>
                </a:solidFill>
              </a:rPr>
              <a:t>References: [SSR-2/2; NS-G-2.3; NS-G-2.6; NS-G-2.8; NS-G-2.12; NS-G-2.14; GS-G-3.1; SSG-3; SSG- 25]</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TextBox 4"/>
          <p:cNvSpPr txBox="1"/>
          <p:nvPr/>
        </p:nvSpPr>
        <p:spPr>
          <a:xfrm rot="5400000">
            <a:off x="5459968" y="2945368"/>
            <a:ext cx="6324600" cy="738664"/>
          </a:xfrm>
          <a:prstGeom prst="rect">
            <a:avLst/>
          </a:prstGeom>
          <a:noFill/>
        </p:spPr>
        <p:txBody>
          <a:bodyPr wrap="square" rtlCol="0">
            <a:spAutoFit/>
          </a:bodyPr>
          <a:lstStyle/>
          <a:p>
            <a:pPr algn="ctr"/>
            <a:r>
              <a:rPr lang="en-US"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OSART GUIDELINES</a:t>
            </a:r>
          </a:p>
        </p:txBody>
      </p:sp>
      <p:sp>
        <p:nvSpPr>
          <p:cNvPr id="6" name="Title 1"/>
          <p:cNvSpPr>
            <a:spLocks noGrp="1"/>
          </p:cNvSpPr>
          <p:nvPr>
            <p:ph type="title"/>
          </p:nvPr>
        </p:nvSpPr>
        <p:spPr>
          <a:xfrm>
            <a:off x="457200" y="228600"/>
            <a:ext cx="7239000" cy="822960"/>
          </a:xfrm>
        </p:spPr>
        <p:txBody>
          <a:bodyPr>
            <a:noAutofit/>
          </a:bodyPr>
          <a:lstStyle/>
          <a:p>
            <a:pPr algn="ctr"/>
            <a:r>
              <a:rPr lang="en-US" sz="2400" dirty="0"/>
              <a:t>SPECIFIC </a:t>
            </a:r>
            <a:r>
              <a:rPr lang="en-US" sz="2400" dirty="0" smtClean="0"/>
              <a:t>GUIDELINES:</a:t>
            </a:r>
            <a:r>
              <a:rPr lang="en-US" sz="2400" dirty="0"/>
              <a:t/>
            </a:r>
            <a:br>
              <a:rPr lang="en-US" sz="2400" dirty="0"/>
            </a:br>
            <a:r>
              <a:rPr lang="en-US" sz="2400" dirty="0">
                <a:solidFill>
                  <a:schemeClr val="accent4">
                    <a:lumMod val="75000"/>
                  </a:schemeClr>
                </a:solidFill>
              </a:rPr>
              <a:t>TRAINING AND QUALIFICATION</a:t>
            </a:r>
          </a:p>
        </p:txBody>
      </p:sp>
    </p:spTree>
    <p:extLst>
      <p:ext uri="{BB962C8B-B14F-4D97-AF65-F5344CB8AC3E}">
        <p14:creationId xmlns:p14="http://schemas.microsoft.com/office/powerpoint/2010/main" val="331080200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10.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11.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12.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13.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14.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15.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16.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17.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18.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19.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2.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20.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21.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22.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23.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24.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25.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26.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27.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28.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29.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3.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30.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4.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5.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6.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7.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8.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9.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docProps/app.xml><?xml version="1.0" encoding="utf-8"?>
<Properties xmlns="http://schemas.openxmlformats.org/officeDocument/2006/extended-properties" xmlns:vt="http://schemas.openxmlformats.org/officeDocument/2006/docPropsVTypes">
  <Template/>
  <TotalTime>660</TotalTime>
  <Words>3257</Words>
  <Application>Microsoft Office PowerPoint</Application>
  <PresentationFormat>On-screen Show (4:3)</PresentationFormat>
  <Paragraphs>223</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Opulent</vt:lpstr>
      <vt:lpstr>OSART GUIDELINES</vt:lpstr>
      <vt:lpstr>USE OF OSART GUIDELINES</vt:lpstr>
      <vt:lpstr>OSART review areas</vt:lpstr>
      <vt:lpstr>Evaluation criteria</vt:lpstr>
      <vt:lpstr>Evaluation criteria</vt:lpstr>
      <vt:lpstr>Evaluation criteria</vt:lpstr>
      <vt:lpstr>SPECIFIC GUIDELINES: LEADERSHIP AND MANAGEMENT FOR SAFETY</vt:lpstr>
      <vt:lpstr>SPECIFIC GUIDELINES: LEADERSHIP AND MANAGEMENT FOR SAFETY</vt:lpstr>
      <vt:lpstr>SPECIFIC GUIDELINES: TRAINING AND QUALIFICATION</vt:lpstr>
      <vt:lpstr>SPECIFIC GUIDELINES: TRAINING AND QUALIFICATION</vt:lpstr>
      <vt:lpstr>SPECIFIC GUIDELINES: OPERATIONS</vt:lpstr>
      <vt:lpstr>SPECIFIC GUIDELINES: OPERATIONS</vt:lpstr>
      <vt:lpstr>SPECIFIC GUIDELINES: OPERATIONS</vt:lpstr>
      <vt:lpstr>SPECIFIC GUIDELINES: MAINTENANCE</vt:lpstr>
      <vt:lpstr>SPECIFIC GUIDELINES: MAINTENANCE</vt:lpstr>
      <vt:lpstr>SPECIFIC GUIDELINES: TECHNICAL SUPPORT</vt:lpstr>
      <vt:lpstr>SPECIFIC GUIDELINES: TECHNICAL SUPPORT</vt:lpstr>
      <vt:lpstr>SPECIFIC GUIDELINES: TECHNICAL SUPPORT</vt:lpstr>
      <vt:lpstr>SPECIFIC GUIDELINES: TECHNICAL SUPPORT</vt:lpstr>
      <vt:lpstr>SPECIFIC GUIDELINES: OPERATIONAL EXPERIENCE FEEDBACK</vt:lpstr>
      <vt:lpstr>SPECIFIC GUIDELINES: RADIATION PROTECTION</vt:lpstr>
      <vt:lpstr>SPECIFIC GUIDELINES: RADIATION PROTECTION</vt:lpstr>
      <vt:lpstr>SPECIFIC GUIDELINES: RADIATION PROTECTION</vt:lpstr>
      <vt:lpstr>SPECIFIC GUIDELINES: CHEMISTRY</vt:lpstr>
      <vt:lpstr>SPECIFIC GUIDELINES: CHEMISTRY</vt:lpstr>
      <vt:lpstr>SPECIFIC GUIDELINES: EMERGENCY PREPAREDNESS AND RESPONSE</vt:lpstr>
      <vt:lpstr>SPECIFIC GUIDELINES: EMERGENCY PREPAREDNESS AND RESPONSE</vt:lpstr>
      <vt:lpstr>SPECIFIC GUIDELINES: EMERGENCY PREPAREDNESS AND RESPONSE</vt:lpstr>
      <vt:lpstr>SPECIFIC GUIDELINES: ACCIDENT MANAGEMENT</vt:lpstr>
      <vt:lpstr>SPECIFIC GUIDELINES: ACCIDENT MANAGEMENT</vt:lpstr>
      <vt:lpstr>Thanks' for your attention ?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OSART GUIDELINES</dc:title>
  <dc:creator>Moazzen , Mohsen</dc:creator>
  <cp:lastModifiedBy>Moazzen , Mohsen</cp:lastModifiedBy>
  <cp:revision>43</cp:revision>
  <dcterms:created xsi:type="dcterms:W3CDTF">2006-08-16T00:00:00Z</dcterms:created>
  <dcterms:modified xsi:type="dcterms:W3CDTF">2017-07-17T12:20:26Z</dcterms:modified>
</cp:coreProperties>
</file>