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7" r:id="rId1"/>
  </p:sldMasterIdLst>
  <p:notesMasterIdLst>
    <p:notesMasterId r:id="rId22"/>
  </p:notesMasterIdLst>
  <p:handoutMasterIdLst>
    <p:handoutMasterId r:id="rId23"/>
  </p:handoutMasterIdLst>
  <p:sldIdLst>
    <p:sldId id="312" r:id="rId2"/>
    <p:sldId id="372" r:id="rId3"/>
    <p:sldId id="373" r:id="rId4"/>
    <p:sldId id="379" r:id="rId5"/>
    <p:sldId id="383" r:id="rId6"/>
    <p:sldId id="380" r:id="rId7"/>
    <p:sldId id="381" r:id="rId8"/>
    <p:sldId id="309" r:id="rId9"/>
    <p:sldId id="347" r:id="rId10"/>
    <p:sldId id="348" r:id="rId11"/>
    <p:sldId id="349" r:id="rId12"/>
    <p:sldId id="350" r:id="rId13"/>
    <p:sldId id="351" r:id="rId14"/>
    <p:sldId id="364" r:id="rId15"/>
    <p:sldId id="357" r:id="rId16"/>
    <p:sldId id="366" r:id="rId17"/>
    <p:sldId id="367" r:id="rId18"/>
    <p:sldId id="368" r:id="rId19"/>
    <p:sldId id="369" r:id="rId20"/>
    <p:sldId id="370" r:id="rId21"/>
  </p:sldIdLst>
  <p:sldSz cx="9144000" cy="6858000" type="screen4x3"/>
  <p:notesSz cx="6858000" cy="9144000"/>
  <p:defaultTextStyle>
    <a:defPPr>
      <a:defRPr lang="fa-I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CC"/>
    <a:srgbClr val="FF9900"/>
    <a:srgbClr val="FF3300"/>
    <a:srgbClr val="FFFF66"/>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466" autoAdjust="0"/>
    <p:restoredTop sz="94709" autoAdjust="0"/>
  </p:normalViewPr>
  <p:slideViewPr>
    <p:cSldViewPr>
      <p:cViewPr varScale="1">
        <p:scale>
          <a:sx n="70" d="100"/>
          <a:sy n="70" d="100"/>
        </p:scale>
        <p:origin x="-17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96"/>
    </p:cViewPr>
  </p:sorterViewPr>
  <p:notesViewPr>
    <p:cSldViewPr>
      <p:cViewPr varScale="1">
        <p:scale>
          <a:sx n="56" d="100"/>
          <a:sy n="56"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22886A6C-07DF-4335-9D83-AE85220D4F34}" type="datetimeFigureOut">
              <a:rPr lang="en-US"/>
              <a:pPr>
                <a:defRPr/>
              </a:pPr>
              <a:t>2/24/2016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0C397A-1446-4030-B044-DB27A8A00F77}" type="slidenum">
              <a:rPr lang="ar-SA"/>
              <a:pPr/>
              <a:t>‹#›</a:t>
            </a:fld>
            <a:endParaRPr lang="en-US"/>
          </a:p>
        </p:txBody>
      </p:sp>
    </p:spTree>
    <p:extLst>
      <p:ext uri="{BB962C8B-B14F-4D97-AF65-F5344CB8AC3E}">
        <p14:creationId xmlns:p14="http://schemas.microsoft.com/office/powerpoint/2010/main" xmlns="" val="309070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ADC6626-79F8-49D0-B2AC-9AAA34D2F922}" type="slidenum">
              <a:rPr lang="fa-IR"/>
              <a:pPr>
                <a:defRPr/>
              </a:pPr>
              <a:t>‹#›</a:t>
            </a:fld>
            <a:endParaRPr lang="en-US"/>
          </a:p>
        </p:txBody>
      </p:sp>
    </p:spTree>
    <p:extLst>
      <p:ext uri="{BB962C8B-B14F-4D97-AF65-F5344CB8AC3E}">
        <p14:creationId xmlns:p14="http://schemas.microsoft.com/office/powerpoint/2010/main" xmlns="" val="1883769226"/>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91F11-34B2-4A0A-856A-02AC4B825361}" type="slidenum">
              <a:rPr lang="en-US"/>
              <a:pPr/>
              <a:t>7</a:t>
            </a:fld>
            <a:endParaRPr lang="en-US"/>
          </a:p>
        </p:txBody>
      </p:sp>
      <p:sp>
        <p:nvSpPr>
          <p:cNvPr id="64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ADC6626-79F8-49D0-B2AC-9AAA34D2F922}" type="slidenum">
              <a:rPr lang="fa-IR"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5106" name="Group 2"/>
          <p:cNvGrpSpPr>
            <a:grpSpLocks/>
          </p:cNvGrpSpPr>
          <p:nvPr/>
        </p:nvGrpSpPr>
        <p:grpSpPr bwMode="auto">
          <a:xfrm>
            <a:off x="0" y="117475"/>
            <a:ext cx="9142413" cy="6738938"/>
            <a:chOff x="0" y="74"/>
            <a:chExt cx="5759" cy="4245"/>
          </a:xfrm>
        </p:grpSpPr>
        <p:sp>
          <p:nvSpPr>
            <p:cNvPr id="175107" name="Rectangle 3"/>
            <p:cNvSpPr>
              <a:spLocks noChangeArrowheads="1"/>
            </p:cNvSpPr>
            <p:nvPr/>
          </p:nvSpPr>
          <p:spPr bwMode="invGray">
            <a:xfrm>
              <a:off x="432" y="4113"/>
              <a:ext cx="2208" cy="206"/>
            </a:xfrm>
            <a:prstGeom prst="rect">
              <a:avLst/>
            </a:prstGeom>
            <a:solidFill>
              <a:schemeClr val="hlink"/>
            </a:solidFill>
            <a:ln w="9525">
              <a:noFill/>
              <a:miter lim="800000"/>
              <a:headEnd/>
              <a:tailEnd/>
            </a:ln>
            <a:effectLst/>
          </p:spPr>
          <p:txBody>
            <a:bodyPr/>
            <a:lstStyle/>
            <a:p>
              <a:endParaRPr lang="fa-IR"/>
            </a:p>
          </p:txBody>
        </p:sp>
        <p:sp>
          <p:nvSpPr>
            <p:cNvPr id="175108" name="Rectangle 4"/>
            <p:cNvSpPr>
              <a:spLocks noChangeArrowheads="1"/>
            </p:cNvSpPr>
            <p:nvPr/>
          </p:nvSpPr>
          <p:spPr bwMode="invGray">
            <a:xfrm>
              <a:off x="432" y="1536"/>
              <a:ext cx="5327" cy="480"/>
            </a:xfrm>
            <a:prstGeom prst="rect">
              <a:avLst/>
            </a:prstGeom>
            <a:solidFill>
              <a:schemeClr val="hlink"/>
            </a:solidFill>
            <a:ln w="9525">
              <a:noFill/>
              <a:miter lim="800000"/>
              <a:headEnd/>
              <a:tailEnd/>
            </a:ln>
            <a:effectLst/>
          </p:spPr>
          <p:txBody>
            <a:bodyPr/>
            <a:lstStyle/>
            <a:p>
              <a:endParaRPr lang="fa-IR"/>
            </a:p>
          </p:txBody>
        </p:sp>
        <p:sp>
          <p:nvSpPr>
            <p:cNvPr id="175109" name="Oval 5"/>
            <p:cNvSpPr>
              <a:spLocks noChangeArrowheads="1"/>
            </p:cNvSpPr>
            <p:nvPr/>
          </p:nvSpPr>
          <p:spPr bwMode="invGray">
            <a:xfrm>
              <a:off x="555" y="74"/>
              <a:ext cx="42" cy="42"/>
            </a:xfrm>
            <a:prstGeom prst="ellipse">
              <a:avLst/>
            </a:prstGeom>
            <a:solidFill>
              <a:schemeClr val="tx2"/>
            </a:solidFill>
            <a:ln w="9525">
              <a:noFill/>
              <a:round/>
              <a:headEnd/>
              <a:tailEnd/>
            </a:ln>
            <a:effectLst/>
          </p:spPr>
          <p:txBody>
            <a:bodyPr/>
            <a:lstStyle/>
            <a:p>
              <a:endParaRPr lang="fa-IR"/>
            </a:p>
          </p:txBody>
        </p:sp>
        <p:sp>
          <p:nvSpPr>
            <p:cNvPr id="175110" name="Oval 6"/>
            <p:cNvSpPr>
              <a:spLocks noChangeArrowheads="1"/>
            </p:cNvSpPr>
            <p:nvPr/>
          </p:nvSpPr>
          <p:spPr bwMode="invGray">
            <a:xfrm>
              <a:off x="555" y="219"/>
              <a:ext cx="42" cy="41"/>
            </a:xfrm>
            <a:prstGeom prst="ellipse">
              <a:avLst/>
            </a:prstGeom>
            <a:solidFill>
              <a:schemeClr val="tx2"/>
            </a:solidFill>
            <a:ln w="9525">
              <a:noFill/>
              <a:round/>
              <a:headEnd/>
              <a:tailEnd/>
            </a:ln>
            <a:effectLst/>
          </p:spPr>
          <p:txBody>
            <a:bodyPr/>
            <a:lstStyle/>
            <a:p>
              <a:endParaRPr lang="fa-IR"/>
            </a:p>
          </p:txBody>
        </p:sp>
        <p:sp>
          <p:nvSpPr>
            <p:cNvPr id="175111" name="Oval 7"/>
            <p:cNvSpPr>
              <a:spLocks noChangeArrowheads="1"/>
            </p:cNvSpPr>
            <p:nvPr/>
          </p:nvSpPr>
          <p:spPr bwMode="invGray">
            <a:xfrm>
              <a:off x="555" y="362"/>
              <a:ext cx="42" cy="41"/>
            </a:xfrm>
            <a:prstGeom prst="ellipse">
              <a:avLst/>
            </a:prstGeom>
            <a:solidFill>
              <a:schemeClr val="tx2"/>
            </a:solidFill>
            <a:ln w="9525">
              <a:noFill/>
              <a:round/>
              <a:headEnd/>
              <a:tailEnd/>
            </a:ln>
            <a:effectLst/>
          </p:spPr>
          <p:txBody>
            <a:bodyPr/>
            <a:lstStyle/>
            <a:p>
              <a:endParaRPr lang="fa-IR"/>
            </a:p>
          </p:txBody>
        </p:sp>
        <p:sp>
          <p:nvSpPr>
            <p:cNvPr id="175112" name="Oval 8"/>
            <p:cNvSpPr>
              <a:spLocks noChangeArrowheads="1"/>
            </p:cNvSpPr>
            <p:nvPr/>
          </p:nvSpPr>
          <p:spPr bwMode="invGray">
            <a:xfrm>
              <a:off x="555" y="651"/>
              <a:ext cx="42" cy="41"/>
            </a:xfrm>
            <a:prstGeom prst="ellipse">
              <a:avLst/>
            </a:prstGeom>
            <a:solidFill>
              <a:schemeClr val="tx2"/>
            </a:solidFill>
            <a:ln w="9525">
              <a:noFill/>
              <a:round/>
              <a:headEnd/>
              <a:tailEnd/>
            </a:ln>
            <a:effectLst/>
          </p:spPr>
          <p:txBody>
            <a:bodyPr/>
            <a:lstStyle/>
            <a:p>
              <a:endParaRPr lang="fa-IR"/>
            </a:p>
          </p:txBody>
        </p:sp>
        <p:sp>
          <p:nvSpPr>
            <p:cNvPr id="175113" name="Oval 9"/>
            <p:cNvSpPr>
              <a:spLocks noChangeArrowheads="1"/>
            </p:cNvSpPr>
            <p:nvPr/>
          </p:nvSpPr>
          <p:spPr bwMode="invGray">
            <a:xfrm>
              <a:off x="555" y="794"/>
              <a:ext cx="42" cy="42"/>
            </a:xfrm>
            <a:prstGeom prst="ellipse">
              <a:avLst/>
            </a:prstGeom>
            <a:solidFill>
              <a:schemeClr val="tx2"/>
            </a:solidFill>
            <a:ln w="9525">
              <a:noFill/>
              <a:round/>
              <a:headEnd/>
              <a:tailEnd/>
            </a:ln>
            <a:effectLst/>
          </p:spPr>
          <p:txBody>
            <a:bodyPr/>
            <a:lstStyle/>
            <a:p>
              <a:endParaRPr lang="fa-IR"/>
            </a:p>
          </p:txBody>
        </p:sp>
        <p:sp>
          <p:nvSpPr>
            <p:cNvPr id="175114" name="Oval 10"/>
            <p:cNvSpPr>
              <a:spLocks noChangeArrowheads="1"/>
            </p:cNvSpPr>
            <p:nvPr/>
          </p:nvSpPr>
          <p:spPr bwMode="invGray">
            <a:xfrm>
              <a:off x="555" y="939"/>
              <a:ext cx="42" cy="41"/>
            </a:xfrm>
            <a:prstGeom prst="ellipse">
              <a:avLst/>
            </a:prstGeom>
            <a:solidFill>
              <a:schemeClr val="tx2"/>
            </a:solidFill>
            <a:ln w="9525">
              <a:noFill/>
              <a:round/>
              <a:headEnd/>
              <a:tailEnd/>
            </a:ln>
            <a:effectLst/>
          </p:spPr>
          <p:txBody>
            <a:bodyPr/>
            <a:lstStyle/>
            <a:p>
              <a:endParaRPr lang="fa-IR"/>
            </a:p>
          </p:txBody>
        </p:sp>
        <p:sp>
          <p:nvSpPr>
            <p:cNvPr id="175115" name="Oval 11"/>
            <p:cNvSpPr>
              <a:spLocks noChangeArrowheads="1"/>
            </p:cNvSpPr>
            <p:nvPr/>
          </p:nvSpPr>
          <p:spPr bwMode="invGray">
            <a:xfrm>
              <a:off x="555" y="1082"/>
              <a:ext cx="42" cy="41"/>
            </a:xfrm>
            <a:prstGeom prst="ellipse">
              <a:avLst/>
            </a:prstGeom>
            <a:solidFill>
              <a:schemeClr val="tx2"/>
            </a:solidFill>
            <a:ln w="9525">
              <a:noFill/>
              <a:round/>
              <a:headEnd/>
              <a:tailEnd/>
            </a:ln>
            <a:effectLst/>
          </p:spPr>
          <p:txBody>
            <a:bodyPr/>
            <a:lstStyle/>
            <a:p>
              <a:endParaRPr lang="fa-IR"/>
            </a:p>
          </p:txBody>
        </p:sp>
        <p:sp>
          <p:nvSpPr>
            <p:cNvPr id="175116" name="Oval 12"/>
            <p:cNvSpPr>
              <a:spLocks noChangeArrowheads="1"/>
            </p:cNvSpPr>
            <p:nvPr/>
          </p:nvSpPr>
          <p:spPr bwMode="invGray">
            <a:xfrm>
              <a:off x="555" y="1227"/>
              <a:ext cx="42" cy="40"/>
            </a:xfrm>
            <a:prstGeom prst="ellipse">
              <a:avLst/>
            </a:prstGeom>
            <a:solidFill>
              <a:schemeClr val="tx2"/>
            </a:solidFill>
            <a:ln w="9525">
              <a:noFill/>
              <a:round/>
              <a:headEnd/>
              <a:tailEnd/>
            </a:ln>
            <a:effectLst/>
          </p:spPr>
          <p:txBody>
            <a:bodyPr/>
            <a:lstStyle/>
            <a:p>
              <a:endParaRPr lang="fa-IR"/>
            </a:p>
          </p:txBody>
        </p:sp>
        <p:sp>
          <p:nvSpPr>
            <p:cNvPr id="175117" name="Oval 13"/>
            <p:cNvSpPr>
              <a:spLocks noChangeArrowheads="1"/>
            </p:cNvSpPr>
            <p:nvPr/>
          </p:nvSpPr>
          <p:spPr bwMode="invGray">
            <a:xfrm>
              <a:off x="555" y="1371"/>
              <a:ext cx="42" cy="41"/>
            </a:xfrm>
            <a:prstGeom prst="ellipse">
              <a:avLst/>
            </a:prstGeom>
            <a:solidFill>
              <a:schemeClr val="tx2"/>
            </a:solidFill>
            <a:ln w="9525">
              <a:noFill/>
              <a:round/>
              <a:headEnd/>
              <a:tailEnd/>
            </a:ln>
            <a:effectLst/>
          </p:spPr>
          <p:txBody>
            <a:bodyPr/>
            <a:lstStyle/>
            <a:p>
              <a:endParaRPr lang="fa-IR"/>
            </a:p>
          </p:txBody>
        </p:sp>
        <p:grpSp>
          <p:nvGrpSpPr>
            <p:cNvPr id="175118" name="Group 14"/>
            <p:cNvGrpSpPr>
              <a:grpSpLocks/>
            </p:cNvGrpSpPr>
            <p:nvPr/>
          </p:nvGrpSpPr>
          <p:grpSpPr bwMode="auto">
            <a:xfrm>
              <a:off x="2859" y="4202"/>
              <a:ext cx="2729" cy="41"/>
              <a:chOff x="2859" y="4202"/>
              <a:chExt cx="2729" cy="41"/>
            </a:xfrm>
          </p:grpSpPr>
          <p:sp>
            <p:nvSpPr>
              <p:cNvPr id="175119" name="Oval 15"/>
              <p:cNvSpPr>
                <a:spLocks noChangeArrowheads="1"/>
              </p:cNvSpPr>
              <p:nvPr/>
            </p:nvSpPr>
            <p:spPr bwMode="invGray">
              <a:xfrm>
                <a:off x="2859" y="4202"/>
                <a:ext cx="42" cy="41"/>
              </a:xfrm>
              <a:prstGeom prst="ellipse">
                <a:avLst/>
              </a:prstGeom>
              <a:solidFill>
                <a:schemeClr val="tx2"/>
              </a:solidFill>
              <a:ln w="9525">
                <a:noFill/>
                <a:round/>
                <a:headEnd/>
                <a:tailEnd/>
              </a:ln>
              <a:effectLst/>
            </p:spPr>
            <p:txBody>
              <a:bodyPr/>
              <a:lstStyle/>
              <a:p>
                <a:endParaRPr lang="fa-IR"/>
              </a:p>
            </p:txBody>
          </p:sp>
          <p:sp>
            <p:nvSpPr>
              <p:cNvPr id="175120" name="Oval 16"/>
              <p:cNvSpPr>
                <a:spLocks noChangeArrowheads="1"/>
              </p:cNvSpPr>
              <p:nvPr/>
            </p:nvSpPr>
            <p:spPr bwMode="invGray">
              <a:xfrm>
                <a:off x="3243" y="4202"/>
                <a:ext cx="42" cy="41"/>
              </a:xfrm>
              <a:prstGeom prst="ellipse">
                <a:avLst/>
              </a:prstGeom>
              <a:solidFill>
                <a:schemeClr val="tx2"/>
              </a:solidFill>
              <a:ln w="9525">
                <a:noFill/>
                <a:round/>
                <a:headEnd/>
                <a:tailEnd/>
              </a:ln>
              <a:effectLst/>
            </p:spPr>
            <p:txBody>
              <a:bodyPr/>
              <a:lstStyle/>
              <a:p>
                <a:endParaRPr lang="fa-IR"/>
              </a:p>
            </p:txBody>
          </p:sp>
          <p:sp>
            <p:nvSpPr>
              <p:cNvPr id="175121" name="Oval 17"/>
              <p:cNvSpPr>
                <a:spLocks noChangeArrowheads="1"/>
              </p:cNvSpPr>
              <p:nvPr/>
            </p:nvSpPr>
            <p:spPr bwMode="invGray">
              <a:xfrm>
                <a:off x="3627" y="4202"/>
                <a:ext cx="41" cy="41"/>
              </a:xfrm>
              <a:prstGeom prst="ellipse">
                <a:avLst/>
              </a:prstGeom>
              <a:solidFill>
                <a:schemeClr val="tx2"/>
              </a:solidFill>
              <a:ln w="9525">
                <a:noFill/>
                <a:round/>
                <a:headEnd/>
                <a:tailEnd/>
              </a:ln>
              <a:effectLst/>
            </p:spPr>
            <p:txBody>
              <a:bodyPr/>
              <a:lstStyle/>
              <a:p>
                <a:endParaRPr lang="fa-IR"/>
              </a:p>
            </p:txBody>
          </p:sp>
          <p:sp>
            <p:nvSpPr>
              <p:cNvPr id="175122" name="Oval 18"/>
              <p:cNvSpPr>
                <a:spLocks noChangeArrowheads="1"/>
              </p:cNvSpPr>
              <p:nvPr/>
            </p:nvSpPr>
            <p:spPr bwMode="invGray">
              <a:xfrm>
                <a:off x="4011" y="4202"/>
                <a:ext cx="41" cy="41"/>
              </a:xfrm>
              <a:prstGeom prst="ellipse">
                <a:avLst/>
              </a:prstGeom>
              <a:solidFill>
                <a:schemeClr val="tx2"/>
              </a:solidFill>
              <a:ln w="9525">
                <a:noFill/>
                <a:round/>
                <a:headEnd/>
                <a:tailEnd/>
              </a:ln>
              <a:effectLst/>
            </p:spPr>
            <p:txBody>
              <a:bodyPr/>
              <a:lstStyle/>
              <a:p>
                <a:endParaRPr lang="fa-IR"/>
              </a:p>
            </p:txBody>
          </p:sp>
          <p:sp>
            <p:nvSpPr>
              <p:cNvPr id="175123" name="Oval 19"/>
              <p:cNvSpPr>
                <a:spLocks noChangeArrowheads="1"/>
              </p:cNvSpPr>
              <p:nvPr/>
            </p:nvSpPr>
            <p:spPr bwMode="invGray">
              <a:xfrm>
                <a:off x="4395" y="4202"/>
                <a:ext cx="42" cy="41"/>
              </a:xfrm>
              <a:prstGeom prst="ellipse">
                <a:avLst/>
              </a:prstGeom>
              <a:solidFill>
                <a:schemeClr val="tx2"/>
              </a:solidFill>
              <a:ln w="9525">
                <a:noFill/>
                <a:round/>
                <a:headEnd/>
                <a:tailEnd/>
              </a:ln>
              <a:effectLst/>
            </p:spPr>
            <p:txBody>
              <a:bodyPr/>
              <a:lstStyle/>
              <a:p>
                <a:endParaRPr lang="fa-IR"/>
              </a:p>
            </p:txBody>
          </p:sp>
          <p:sp>
            <p:nvSpPr>
              <p:cNvPr id="175124" name="Oval 20"/>
              <p:cNvSpPr>
                <a:spLocks noChangeArrowheads="1"/>
              </p:cNvSpPr>
              <p:nvPr/>
            </p:nvSpPr>
            <p:spPr bwMode="invGray">
              <a:xfrm>
                <a:off x="4779" y="4202"/>
                <a:ext cx="42" cy="41"/>
              </a:xfrm>
              <a:prstGeom prst="ellipse">
                <a:avLst/>
              </a:prstGeom>
              <a:solidFill>
                <a:schemeClr val="tx2"/>
              </a:solidFill>
              <a:ln w="9525">
                <a:noFill/>
                <a:round/>
                <a:headEnd/>
                <a:tailEnd/>
              </a:ln>
              <a:effectLst/>
            </p:spPr>
            <p:txBody>
              <a:bodyPr/>
              <a:lstStyle/>
              <a:p>
                <a:endParaRPr lang="fa-IR"/>
              </a:p>
            </p:txBody>
          </p:sp>
          <p:sp>
            <p:nvSpPr>
              <p:cNvPr id="175125" name="Oval 21"/>
              <p:cNvSpPr>
                <a:spLocks noChangeArrowheads="1"/>
              </p:cNvSpPr>
              <p:nvPr/>
            </p:nvSpPr>
            <p:spPr bwMode="invGray">
              <a:xfrm>
                <a:off x="5163" y="4202"/>
                <a:ext cx="42" cy="41"/>
              </a:xfrm>
              <a:prstGeom prst="ellipse">
                <a:avLst/>
              </a:prstGeom>
              <a:solidFill>
                <a:schemeClr val="tx2"/>
              </a:solidFill>
              <a:ln w="9525">
                <a:noFill/>
                <a:round/>
                <a:headEnd/>
                <a:tailEnd/>
              </a:ln>
              <a:effectLst/>
            </p:spPr>
            <p:txBody>
              <a:bodyPr/>
              <a:lstStyle/>
              <a:p>
                <a:endParaRPr lang="fa-IR"/>
              </a:p>
            </p:txBody>
          </p:sp>
          <p:sp>
            <p:nvSpPr>
              <p:cNvPr id="175126" name="Oval 22"/>
              <p:cNvSpPr>
                <a:spLocks noChangeArrowheads="1"/>
              </p:cNvSpPr>
              <p:nvPr/>
            </p:nvSpPr>
            <p:spPr bwMode="invGray">
              <a:xfrm>
                <a:off x="5547" y="4202"/>
                <a:ext cx="41" cy="41"/>
              </a:xfrm>
              <a:prstGeom prst="ellipse">
                <a:avLst/>
              </a:prstGeom>
              <a:solidFill>
                <a:schemeClr val="tx2"/>
              </a:solidFill>
              <a:ln w="9525">
                <a:noFill/>
                <a:round/>
                <a:headEnd/>
                <a:tailEnd/>
              </a:ln>
              <a:effectLst/>
            </p:spPr>
            <p:txBody>
              <a:bodyPr/>
              <a:lstStyle/>
              <a:p>
                <a:endParaRPr lang="fa-IR"/>
              </a:p>
            </p:txBody>
          </p:sp>
        </p:grpSp>
        <p:sp>
          <p:nvSpPr>
            <p:cNvPr id="175127" name="Oval 23"/>
            <p:cNvSpPr>
              <a:spLocks noChangeArrowheads="1"/>
            </p:cNvSpPr>
            <p:nvPr/>
          </p:nvSpPr>
          <p:spPr bwMode="invGray">
            <a:xfrm>
              <a:off x="555" y="507"/>
              <a:ext cx="42" cy="40"/>
            </a:xfrm>
            <a:prstGeom prst="ellipse">
              <a:avLst/>
            </a:prstGeom>
            <a:solidFill>
              <a:schemeClr val="tx2"/>
            </a:solidFill>
            <a:ln w="9525">
              <a:noFill/>
              <a:round/>
              <a:headEnd/>
              <a:tailEnd/>
            </a:ln>
            <a:effectLst/>
          </p:spPr>
          <p:txBody>
            <a:bodyPr/>
            <a:lstStyle/>
            <a:p>
              <a:endParaRPr lang="fa-IR"/>
            </a:p>
          </p:txBody>
        </p:sp>
        <p:grpSp>
          <p:nvGrpSpPr>
            <p:cNvPr id="175128" name="Group 24"/>
            <p:cNvGrpSpPr>
              <a:grpSpLocks/>
            </p:cNvGrpSpPr>
            <p:nvPr/>
          </p:nvGrpSpPr>
          <p:grpSpPr bwMode="auto">
            <a:xfrm>
              <a:off x="0" y="2327"/>
              <a:ext cx="1203" cy="1203"/>
              <a:chOff x="0" y="2327"/>
              <a:chExt cx="1203" cy="1203"/>
            </a:xfrm>
          </p:grpSpPr>
          <p:sp>
            <p:nvSpPr>
              <p:cNvPr id="175129" name="Freeform 25"/>
              <p:cNvSpPr>
                <a:spLocks/>
              </p:cNvSpPr>
              <p:nvPr/>
            </p:nvSpPr>
            <p:spPr bwMode="invGray">
              <a:xfrm>
                <a:off x="0" y="2394"/>
                <a:ext cx="443" cy="1033"/>
              </a:xfrm>
              <a:custGeom>
                <a:avLst/>
                <a:gdLst/>
                <a:ahLst/>
                <a:cxnLst>
                  <a:cxn ang="0">
                    <a:pos x="290" y="1016"/>
                  </a:cxn>
                  <a:cxn ang="0">
                    <a:pos x="316" y="974"/>
                  </a:cxn>
                  <a:cxn ang="0">
                    <a:pos x="354" y="920"/>
                  </a:cxn>
                  <a:cxn ang="0">
                    <a:pos x="384" y="884"/>
                  </a:cxn>
                  <a:cxn ang="0">
                    <a:pos x="381" y="832"/>
                  </a:cxn>
                  <a:cxn ang="0">
                    <a:pos x="370" y="794"/>
                  </a:cxn>
                  <a:cxn ang="0">
                    <a:pos x="361" y="760"/>
                  </a:cxn>
                  <a:cxn ang="0">
                    <a:pos x="361" y="734"/>
                  </a:cxn>
                  <a:cxn ang="0">
                    <a:pos x="359" y="707"/>
                  </a:cxn>
                  <a:cxn ang="0">
                    <a:pos x="373" y="691"/>
                  </a:cxn>
                  <a:cxn ang="0">
                    <a:pos x="391" y="686"/>
                  </a:cxn>
                  <a:cxn ang="0">
                    <a:pos x="395" y="680"/>
                  </a:cxn>
                  <a:cxn ang="0">
                    <a:pos x="390" y="671"/>
                  </a:cxn>
                  <a:cxn ang="0">
                    <a:pos x="386" y="660"/>
                  </a:cxn>
                  <a:cxn ang="0">
                    <a:pos x="437" y="635"/>
                  </a:cxn>
                  <a:cxn ang="0">
                    <a:pos x="442" y="619"/>
                  </a:cxn>
                  <a:cxn ang="0">
                    <a:pos x="438" y="604"/>
                  </a:cxn>
                  <a:cxn ang="0">
                    <a:pos x="400" y="543"/>
                  </a:cxn>
                  <a:cxn ang="0">
                    <a:pos x="384" y="474"/>
                  </a:cxn>
                  <a:cxn ang="0">
                    <a:pos x="354" y="455"/>
                  </a:cxn>
                  <a:cxn ang="0">
                    <a:pos x="326" y="433"/>
                  </a:cxn>
                  <a:cxn ang="0">
                    <a:pos x="312" y="411"/>
                  </a:cxn>
                  <a:cxn ang="0">
                    <a:pos x="307" y="391"/>
                  </a:cxn>
                  <a:cxn ang="0">
                    <a:pos x="290" y="339"/>
                  </a:cxn>
                  <a:cxn ang="0">
                    <a:pos x="308" y="289"/>
                  </a:cxn>
                  <a:cxn ang="0">
                    <a:pos x="298" y="278"/>
                  </a:cxn>
                  <a:cxn ang="0">
                    <a:pos x="280" y="307"/>
                  </a:cxn>
                  <a:cxn ang="0">
                    <a:pos x="269" y="283"/>
                  </a:cxn>
                  <a:cxn ang="0">
                    <a:pos x="272" y="224"/>
                  </a:cxn>
                  <a:cxn ang="0">
                    <a:pos x="280" y="177"/>
                  </a:cxn>
                  <a:cxn ang="0">
                    <a:pos x="280" y="146"/>
                  </a:cxn>
                  <a:cxn ang="0">
                    <a:pos x="281" y="123"/>
                  </a:cxn>
                  <a:cxn ang="0">
                    <a:pos x="290" y="104"/>
                  </a:cxn>
                  <a:cxn ang="0">
                    <a:pos x="296" y="97"/>
                  </a:cxn>
                  <a:cxn ang="0">
                    <a:pos x="298" y="94"/>
                  </a:cxn>
                  <a:cxn ang="0">
                    <a:pos x="301" y="92"/>
                  </a:cxn>
                  <a:cxn ang="0">
                    <a:pos x="307" y="83"/>
                  </a:cxn>
                  <a:cxn ang="0">
                    <a:pos x="317" y="79"/>
                  </a:cxn>
                  <a:cxn ang="0">
                    <a:pos x="328" y="77"/>
                  </a:cxn>
                  <a:cxn ang="0">
                    <a:pos x="337" y="74"/>
                  </a:cxn>
                  <a:cxn ang="0">
                    <a:pos x="345" y="67"/>
                  </a:cxn>
                  <a:cxn ang="0">
                    <a:pos x="337" y="50"/>
                  </a:cxn>
                  <a:cxn ang="0">
                    <a:pos x="337" y="47"/>
                  </a:cxn>
                  <a:cxn ang="0">
                    <a:pos x="337" y="43"/>
                  </a:cxn>
                  <a:cxn ang="0">
                    <a:pos x="337" y="41"/>
                  </a:cxn>
                  <a:cxn ang="0">
                    <a:pos x="334" y="38"/>
                  </a:cxn>
                  <a:cxn ang="0">
                    <a:pos x="321" y="21"/>
                  </a:cxn>
                  <a:cxn ang="0">
                    <a:pos x="316" y="0"/>
                  </a:cxn>
                  <a:cxn ang="0">
                    <a:pos x="188" y="94"/>
                  </a:cxn>
                  <a:cxn ang="0">
                    <a:pos x="88" y="218"/>
                  </a:cxn>
                  <a:cxn ang="0">
                    <a:pos x="21" y="366"/>
                  </a:cxn>
                  <a:cxn ang="0">
                    <a:pos x="0" y="530"/>
                  </a:cxn>
                  <a:cxn ang="0">
                    <a:pos x="20" y="680"/>
                  </a:cxn>
                  <a:cxn ang="0">
                    <a:pos x="74" y="819"/>
                  </a:cxn>
                  <a:cxn ang="0">
                    <a:pos x="160" y="938"/>
                  </a:cxn>
                  <a:cxn ang="0">
                    <a:pos x="272" y="1032"/>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6" y="97"/>
                    </a:lnTo>
                    <a:lnTo>
                      <a:pt x="298" y="94"/>
                    </a:lnTo>
                    <a:lnTo>
                      <a:pt x="298" y="94"/>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50"/>
                    </a:lnTo>
                    <a:lnTo>
                      <a:pt x="337" y="47"/>
                    </a:lnTo>
                    <a:lnTo>
                      <a:pt x="337" y="47"/>
                    </a:lnTo>
                    <a:lnTo>
                      <a:pt x="337" y="43"/>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w="9525">
                <a:noFill/>
                <a:round/>
                <a:headEnd type="none" w="sm" len="sm"/>
                <a:tailEnd type="none" w="sm" len="sm"/>
              </a:ln>
              <a:effectLst/>
            </p:spPr>
            <p:txBody>
              <a:bodyPr/>
              <a:lstStyle/>
              <a:p>
                <a:endParaRPr lang="fa-IR"/>
              </a:p>
            </p:txBody>
          </p:sp>
          <p:sp>
            <p:nvSpPr>
              <p:cNvPr id="175130" name="Freeform 26"/>
              <p:cNvSpPr>
                <a:spLocks/>
              </p:cNvSpPr>
              <p:nvPr/>
            </p:nvSpPr>
            <p:spPr bwMode="invGray">
              <a:xfrm>
                <a:off x="379" y="2327"/>
                <a:ext cx="824" cy="1203"/>
              </a:xfrm>
              <a:custGeom>
                <a:avLst/>
                <a:gdLst/>
                <a:ahLst/>
                <a:cxnLst>
                  <a:cxn ang="0">
                    <a:pos x="796" y="688"/>
                  </a:cxn>
                  <a:cxn ang="0">
                    <a:pos x="756" y="641"/>
                  </a:cxn>
                  <a:cxn ang="0">
                    <a:pos x="812" y="615"/>
                  </a:cxn>
                  <a:cxn ang="0">
                    <a:pos x="814" y="502"/>
                  </a:cxn>
                  <a:cxn ang="0">
                    <a:pos x="705" y="247"/>
                  </a:cxn>
                  <a:cxn ang="0">
                    <a:pos x="651" y="262"/>
                  </a:cxn>
                  <a:cxn ang="0">
                    <a:pos x="574" y="289"/>
                  </a:cxn>
                  <a:cxn ang="0">
                    <a:pos x="536" y="258"/>
                  </a:cxn>
                  <a:cxn ang="0">
                    <a:pos x="563" y="170"/>
                  </a:cxn>
                  <a:cxn ang="0">
                    <a:pos x="532" y="81"/>
                  </a:cxn>
                  <a:cxn ang="0">
                    <a:pos x="455" y="56"/>
                  </a:cxn>
                  <a:cxn ang="0">
                    <a:pos x="484" y="150"/>
                  </a:cxn>
                  <a:cxn ang="0">
                    <a:pos x="465" y="190"/>
                  </a:cxn>
                  <a:cxn ang="0">
                    <a:pos x="442" y="200"/>
                  </a:cxn>
                  <a:cxn ang="0">
                    <a:pos x="419" y="164"/>
                  </a:cxn>
                  <a:cxn ang="0">
                    <a:pos x="381" y="108"/>
                  </a:cxn>
                  <a:cxn ang="0">
                    <a:pos x="406" y="108"/>
                  </a:cxn>
                  <a:cxn ang="0">
                    <a:pos x="424" y="72"/>
                  </a:cxn>
                  <a:cxn ang="0">
                    <a:pos x="325" y="0"/>
                  </a:cxn>
                  <a:cxn ang="0">
                    <a:pos x="281" y="27"/>
                  </a:cxn>
                  <a:cxn ang="0">
                    <a:pos x="240" y="72"/>
                  </a:cxn>
                  <a:cxn ang="0">
                    <a:pos x="209" y="114"/>
                  </a:cxn>
                  <a:cxn ang="0">
                    <a:pos x="209" y="150"/>
                  </a:cxn>
                  <a:cxn ang="0">
                    <a:pos x="240" y="164"/>
                  </a:cxn>
                  <a:cxn ang="0">
                    <a:pos x="209" y="222"/>
                  </a:cxn>
                  <a:cxn ang="0">
                    <a:pos x="213" y="242"/>
                  </a:cxn>
                  <a:cxn ang="0">
                    <a:pos x="267" y="222"/>
                  </a:cxn>
                  <a:cxn ang="0">
                    <a:pos x="303" y="170"/>
                  </a:cxn>
                  <a:cxn ang="0">
                    <a:pos x="354" y="231"/>
                  </a:cxn>
                  <a:cxn ang="0">
                    <a:pos x="372" y="291"/>
                  </a:cxn>
                  <a:cxn ang="0">
                    <a:pos x="348" y="294"/>
                  </a:cxn>
                  <a:cxn ang="0">
                    <a:pos x="298" y="309"/>
                  </a:cxn>
                  <a:cxn ang="0">
                    <a:pos x="323" y="330"/>
                  </a:cxn>
                  <a:cxn ang="0">
                    <a:pos x="260" y="339"/>
                  </a:cxn>
                  <a:cxn ang="0">
                    <a:pos x="189" y="411"/>
                  </a:cxn>
                  <a:cxn ang="0">
                    <a:pos x="184" y="469"/>
                  </a:cxn>
                  <a:cxn ang="0">
                    <a:pos x="148" y="435"/>
                  </a:cxn>
                  <a:cxn ang="0">
                    <a:pos x="83" y="402"/>
                  </a:cxn>
                  <a:cxn ang="0">
                    <a:pos x="0" y="455"/>
                  </a:cxn>
                  <a:cxn ang="0">
                    <a:pos x="54" y="496"/>
                  </a:cxn>
                  <a:cxn ang="0">
                    <a:pos x="74" y="485"/>
                  </a:cxn>
                  <a:cxn ang="0">
                    <a:pos x="54" y="608"/>
                  </a:cxn>
                  <a:cxn ang="0">
                    <a:pos x="132" y="641"/>
                  </a:cxn>
                  <a:cxn ang="0">
                    <a:pos x="195" y="661"/>
                  </a:cxn>
                  <a:cxn ang="0">
                    <a:pos x="249" y="744"/>
                  </a:cxn>
                  <a:cxn ang="0">
                    <a:pos x="334" y="886"/>
                  </a:cxn>
                  <a:cxn ang="0">
                    <a:pos x="391" y="1007"/>
                  </a:cxn>
                  <a:cxn ang="0">
                    <a:pos x="292" y="1052"/>
                  </a:cxn>
                  <a:cxn ang="0">
                    <a:pos x="182" y="1105"/>
                  </a:cxn>
                  <a:cxn ang="0">
                    <a:pos x="68" y="1180"/>
                  </a:cxn>
                  <a:cxn ang="0">
                    <a:pos x="200" y="1202"/>
                  </a:cxn>
                  <a:cxn ang="0">
                    <a:pos x="417" y="1168"/>
                  </a:cxn>
                  <a:cxn ang="0">
                    <a:pos x="613" y="1052"/>
                  </a:cxn>
                  <a:cxn ang="0">
                    <a:pos x="610" y="929"/>
                  </a:cxn>
                  <a:cxn ang="0">
                    <a:pos x="543" y="888"/>
                  </a:cxn>
                  <a:cxn ang="0">
                    <a:pos x="567" y="791"/>
                  </a:cxn>
                  <a:cxn ang="0">
                    <a:pos x="655" y="738"/>
                  </a:cxn>
                  <a:cxn ang="0">
                    <a:pos x="725" y="713"/>
                  </a:cxn>
                  <a:cxn ang="0">
                    <a:pos x="792" y="729"/>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108"/>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0"/>
                    </a:lnTo>
                    <a:lnTo>
                      <a:pt x="209" y="110"/>
                    </a:lnTo>
                    <a:lnTo>
                      <a:pt x="209" y="114"/>
                    </a:lnTo>
                    <a:lnTo>
                      <a:pt x="184" y="139"/>
                    </a:lnTo>
                    <a:lnTo>
                      <a:pt x="184" y="139"/>
                    </a:lnTo>
                    <a:lnTo>
                      <a:pt x="184" y="139"/>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09" y="238"/>
                    </a:lnTo>
                    <a:lnTo>
                      <a:pt x="213" y="242"/>
                    </a:lnTo>
                    <a:lnTo>
                      <a:pt x="213" y="242"/>
                    </a:lnTo>
                    <a:lnTo>
                      <a:pt x="215" y="244"/>
                    </a:lnTo>
                    <a:lnTo>
                      <a:pt x="231" y="233"/>
                    </a:lnTo>
                    <a:lnTo>
                      <a:pt x="260" y="231"/>
                    </a:lnTo>
                    <a:lnTo>
                      <a:pt x="260" y="227"/>
                    </a:lnTo>
                    <a:lnTo>
                      <a:pt x="262" y="226"/>
                    </a:lnTo>
                    <a:lnTo>
                      <a:pt x="265" y="226"/>
                    </a:lnTo>
                    <a:lnTo>
                      <a:pt x="267" y="222"/>
                    </a:lnTo>
                    <a:lnTo>
                      <a:pt x="267" y="200"/>
                    </a:lnTo>
                    <a:lnTo>
                      <a:pt x="289" y="155"/>
                    </a:lnTo>
                    <a:lnTo>
                      <a:pt x="289" y="155"/>
                    </a:lnTo>
                    <a:lnTo>
                      <a:pt x="292" y="155"/>
                    </a:lnTo>
                    <a:lnTo>
                      <a:pt x="292"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23" y="330"/>
                    </a:lnTo>
                    <a:lnTo>
                      <a:pt x="319" y="334"/>
                    </a:lnTo>
                    <a:lnTo>
                      <a:pt x="317" y="339"/>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w="9525">
                <a:noFill/>
                <a:round/>
                <a:headEnd type="none" w="sm" len="sm"/>
                <a:tailEnd type="none" w="sm" len="sm"/>
              </a:ln>
              <a:effectLst/>
            </p:spPr>
            <p:txBody>
              <a:bodyPr/>
              <a:lstStyle/>
              <a:p>
                <a:endParaRPr lang="fa-IR"/>
              </a:p>
            </p:txBody>
          </p:sp>
          <p:sp>
            <p:nvSpPr>
              <p:cNvPr id="175131" name="Freeform 27"/>
              <p:cNvSpPr>
                <a:spLocks/>
              </p:cNvSpPr>
              <p:nvPr/>
            </p:nvSpPr>
            <p:spPr bwMode="invGray">
              <a:xfrm>
                <a:off x="530" y="2834"/>
                <a:ext cx="63" cy="73"/>
              </a:xfrm>
              <a:custGeom>
                <a:avLst/>
                <a:gdLst/>
                <a:ahLst/>
                <a:cxnLst>
                  <a:cxn ang="0">
                    <a:pos x="42" y="65"/>
                  </a:cxn>
                  <a:cxn ang="0">
                    <a:pos x="58" y="72"/>
                  </a:cxn>
                  <a:cxn ang="0">
                    <a:pos x="62" y="72"/>
                  </a:cxn>
                  <a:cxn ang="0">
                    <a:pos x="62" y="67"/>
                  </a:cxn>
                  <a:cxn ang="0">
                    <a:pos x="58" y="65"/>
                  </a:cxn>
                  <a:cxn ang="0">
                    <a:pos x="58" y="62"/>
                  </a:cxn>
                  <a:cxn ang="0">
                    <a:pos x="44" y="56"/>
                  </a:cxn>
                  <a:cxn ang="0">
                    <a:pos x="37" y="45"/>
                  </a:cxn>
                  <a:cxn ang="0">
                    <a:pos x="31" y="34"/>
                  </a:cxn>
                  <a:cxn ang="0">
                    <a:pos x="26" y="20"/>
                  </a:cxn>
                  <a:cxn ang="0">
                    <a:pos x="9" y="0"/>
                  </a:cxn>
                  <a:cxn ang="0">
                    <a:pos x="6" y="4"/>
                  </a:cxn>
                  <a:cxn ang="0">
                    <a:pos x="2" y="9"/>
                  </a:cxn>
                  <a:cxn ang="0">
                    <a:pos x="0" y="11"/>
                  </a:cxn>
                  <a:cxn ang="0">
                    <a:pos x="0" y="18"/>
                  </a:cxn>
                  <a:cxn ang="0">
                    <a:pos x="0" y="20"/>
                  </a:cxn>
                  <a:cxn ang="0">
                    <a:pos x="0" y="20"/>
                  </a:cxn>
                  <a:cxn ang="0">
                    <a:pos x="0" y="20"/>
                  </a:cxn>
                  <a:cxn ang="0">
                    <a:pos x="0" y="20"/>
                  </a:cxn>
                  <a:cxn ang="0">
                    <a:pos x="9" y="31"/>
                  </a:cxn>
                  <a:cxn ang="0">
                    <a:pos x="20" y="45"/>
                  </a:cxn>
                  <a:cxn ang="0">
                    <a:pos x="31" y="56"/>
                  </a:cxn>
                  <a:cxn ang="0">
                    <a:pos x="42" y="6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0" y="20"/>
                    </a:lnTo>
                    <a:lnTo>
                      <a:pt x="0" y="20"/>
                    </a:lnTo>
                    <a:lnTo>
                      <a:pt x="0" y="20"/>
                    </a:lnTo>
                    <a:lnTo>
                      <a:pt x="9" y="31"/>
                    </a:lnTo>
                    <a:lnTo>
                      <a:pt x="20" y="45"/>
                    </a:lnTo>
                    <a:lnTo>
                      <a:pt x="31" y="56"/>
                    </a:lnTo>
                    <a:lnTo>
                      <a:pt x="42" y="65"/>
                    </a:lnTo>
                  </a:path>
                </a:pathLst>
              </a:custGeom>
              <a:solidFill>
                <a:schemeClr val="folHlink"/>
              </a:solidFill>
              <a:ln w="9525">
                <a:noFill/>
                <a:round/>
                <a:headEnd type="none" w="sm" len="sm"/>
                <a:tailEnd type="none" w="sm" len="sm"/>
              </a:ln>
              <a:effectLst/>
            </p:spPr>
            <p:txBody>
              <a:bodyPr/>
              <a:lstStyle/>
              <a:p>
                <a:endParaRPr lang="fa-IR"/>
              </a:p>
            </p:txBody>
          </p:sp>
        </p:grpSp>
      </p:grpSp>
      <p:sp>
        <p:nvSpPr>
          <p:cNvPr id="175132"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75133"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175134" name="Rectangle 30"/>
          <p:cNvSpPr>
            <a:spLocks noGrp="1" noChangeArrowheads="1"/>
          </p:cNvSpPr>
          <p:nvPr>
            <p:ph type="dt" sz="quarter" idx="2"/>
          </p:nvPr>
        </p:nvSpPr>
        <p:spPr/>
        <p:txBody>
          <a:bodyPr/>
          <a:lstStyle>
            <a:lvl1pPr>
              <a:defRPr>
                <a:solidFill>
                  <a:srgbClr val="FFFFFF"/>
                </a:solidFill>
              </a:defRPr>
            </a:lvl1pPr>
          </a:lstStyle>
          <a:p>
            <a:fld id="{261FA923-B8DC-4A4D-BE80-4B987D35142B}" type="datetimeFigureOut">
              <a:rPr lang="ar-SA"/>
              <a:pPr/>
              <a:t>16/05/1437</a:t>
            </a:fld>
            <a:endParaRPr lang="en-US"/>
          </a:p>
        </p:txBody>
      </p:sp>
      <p:sp>
        <p:nvSpPr>
          <p:cNvPr id="175135" name="Rectangle 31"/>
          <p:cNvSpPr>
            <a:spLocks noGrp="1" noChangeArrowheads="1"/>
          </p:cNvSpPr>
          <p:nvPr>
            <p:ph type="ftr" sz="quarter" idx="3"/>
          </p:nvPr>
        </p:nvSpPr>
        <p:spPr/>
        <p:txBody>
          <a:bodyPr/>
          <a:lstStyle>
            <a:lvl1pPr>
              <a:defRPr>
                <a:solidFill>
                  <a:srgbClr val="FFFFFF"/>
                </a:solidFill>
              </a:defRPr>
            </a:lvl1pPr>
          </a:lstStyle>
          <a:p>
            <a:endParaRPr lang="en-US"/>
          </a:p>
        </p:txBody>
      </p:sp>
      <p:sp>
        <p:nvSpPr>
          <p:cNvPr id="175136" name="Rectangle 32"/>
          <p:cNvSpPr>
            <a:spLocks noGrp="1" noChangeArrowheads="1"/>
          </p:cNvSpPr>
          <p:nvPr>
            <p:ph type="sldNum" sz="quarter" idx="4"/>
          </p:nvPr>
        </p:nvSpPr>
        <p:spPr/>
        <p:txBody>
          <a:bodyPr/>
          <a:lstStyle>
            <a:lvl1pPr>
              <a:defRPr>
                <a:solidFill>
                  <a:srgbClr val="FFFFFF"/>
                </a:solidFill>
              </a:defRPr>
            </a:lvl1pPr>
          </a:lstStyle>
          <a:p>
            <a:fld id="{C50B4B3A-31A5-4B05-9B2D-5AE2256B8A8A}"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E1CFABC4-954B-438B-98D9-B8359C1CFE4A}" type="datetimeFigureOut">
              <a:rPr lang="ar-SA"/>
              <a:pPr/>
              <a:t>16/05/1437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BD231C-0909-431E-9C3C-C6F7876ABD49}"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10031331-85AD-4EAA-AB8D-652E3A4C93E8}" type="datetimeFigureOut">
              <a:rPr lang="ar-SA"/>
              <a:pPr/>
              <a:t>16/05/1437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46BBD-BEDF-494E-A90F-F42DE05658EC}"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096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85800" y="1981200"/>
            <a:ext cx="7772400" cy="4114800"/>
          </a:xfrm>
        </p:spPr>
        <p:txBody>
          <a:bodyPr/>
          <a:lstStyle/>
          <a:p>
            <a:endParaRPr lang="fa-IR"/>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ru-RU"/>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ru-RU"/>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r>
              <a:rPr lang="ru-RU"/>
              <a:t>МП-</a:t>
            </a:r>
            <a:fld id="{BC583914-24DB-410C-A783-E92E91E14DC0}"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C293B5E7-385F-4ED1-A18E-84C64665E60B}" type="datetimeFigureOut">
              <a:rPr lang="ar-SA"/>
              <a:pPr/>
              <a:t>16/05/1437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41B0CC-B142-45C7-B7D8-F76282CB77F5}"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6F8FD3B-4067-4A68-B781-F762571724E4}" type="datetimeFigureOut">
              <a:rPr lang="ar-SA"/>
              <a:pPr/>
              <a:t>16/05/1437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76FEAD-7F38-4DAF-81BC-776A0F8149F1}"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CDC8C46A-438C-4C17-9F00-4A00A465C3FD}" type="datetimeFigureOut">
              <a:rPr lang="ar-SA"/>
              <a:pPr/>
              <a:t>16/05/1437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2AE685-1A17-41E8-961B-181D31371F6D}"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CAFB3FF4-304C-431D-AF28-06D1084734F5}" type="datetimeFigureOut">
              <a:rPr lang="ar-SA"/>
              <a:pPr/>
              <a:t>16/05/1437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8931B11-5BEC-408F-AA91-D9E08AE9B0A0}"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FE13B7F1-083F-4714-96F8-2A9A407F19A7}" type="datetimeFigureOut">
              <a:rPr lang="ar-SA"/>
              <a:pPr/>
              <a:t>16/05/1437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EE16849-8944-4FCF-9DA4-B7C7EFF26B2A}"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5FCD6D1-9499-417C-9567-5EBA4C6CDFCC}" type="datetimeFigureOut">
              <a:rPr lang="ar-SA"/>
              <a:pPr/>
              <a:t>16/05/1437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70813AF-0DA0-4634-9196-3139077A745E}"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4C4274B-2E65-4AD3-B0CE-2AD4C5253AB8}" type="datetimeFigureOut">
              <a:rPr lang="ar-SA"/>
              <a:pPr/>
              <a:t>16/05/1437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420D0F-6CAA-44E6-895C-2BCEF3DE05E5}"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ABC7718-A0D7-4DFC-960A-DB3BBE11F27F}" type="datetimeFigureOut">
              <a:rPr lang="ar-SA"/>
              <a:pPr/>
              <a:t>16/05/1437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97C3A8-E808-46E6-A9F2-EE111A0FD793}"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082" name="Group 2"/>
          <p:cNvGrpSpPr>
            <a:grpSpLocks/>
          </p:cNvGrpSpPr>
          <p:nvPr/>
        </p:nvGrpSpPr>
        <p:grpSpPr bwMode="auto">
          <a:xfrm>
            <a:off x="685800" y="117475"/>
            <a:ext cx="8456613" cy="6738938"/>
            <a:chOff x="432" y="74"/>
            <a:chExt cx="5327" cy="4245"/>
          </a:xfrm>
        </p:grpSpPr>
        <p:sp>
          <p:nvSpPr>
            <p:cNvPr id="174083" name="Rectangle 3"/>
            <p:cNvSpPr>
              <a:spLocks noChangeArrowheads="1"/>
            </p:cNvSpPr>
            <p:nvPr/>
          </p:nvSpPr>
          <p:spPr bwMode="invGray">
            <a:xfrm>
              <a:off x="432" y="4176"/>
              <a:ext cx="2208" cy="143"/>
            </a:xfrm>
            <a:prstGeom prst="rect">
              <a:avLst/>
            </a:prstGeom>
            <a:solidFill>
              <a:schemeClr val="hlink"/>
            </a:solidFill>
            <a:ln w="9525">
              <a:noFill/>
              <a:miter lim="800000"/>
              <a:headEnd/>
              <a:tailEnd/>
            </a:ln>
            <a:effectLst/>
          </p:spPr>
          <p:txBody>
            <a:bodyPr/>
            <a:lstStyle/>
            <a:p>
              <a:endParaRPr lang="fa-IR"/>
            </a:p>
          </p:txBody>
        </p:sp>
        <p:grpSp>
          <p:nvGrpSpPr>
            <p:cNvPr id="174084" name="Group 4"/>
            <p:cNvGrpSpPr>
              <a:grpSpLocks/>
            </p:cNvGrpSpPr>
            <p:nvPr/>
          </p:nvGrpSpPr>
          <p:grpSpPr bwMode="auto">
            <a:xfrm>
              <a:off x="2859" y="4250"/>
              <a:ext cx="2729" cy="41"/>
              <a:chOff x="2859" y="4250"/>
              <a:chExt cx="2729" cy="41"/>
            </a:xfrm>
          </p:grpSpPr>
          <p:sp>
            <p:nvSpPr>
              <p:cNvPr id="174085" name="Oval 5"/>
              <p:cNvSpPr>
                <a:spLocks noChangeArrowheads="1"/>
              </p:cNvSpPr>
              <p:nvPr/>
            </p:nvSpPr>
            <p:spPr bwMode="invGray">
              <a:xfrm>
                <a:off x="2859" y="4250"/>
                <a:ext cx="42" cy="41"/>
              </a:xfrm>
              <a:prstGeom prst="ellipse">
                <a:avLst/>
              </a:prstGeom>
              <a:solidFill>
                <a:schemeClr val="tx2"/>
              </a:solidFill>
              <a:ln w="9525">
                <a:noFill/>
                <a:round/>
                <a:headEnd/>
                <a:tailEnd/>
              </a:ln>
              <a:effectLst/>
            </p:spPr>
            <p:txBody>
              <a:bodyPr/>
              <a:lstStyle/>
              <a:p>
                <a:endParaRPr lang="fa-IR"/>
              </a:p>
            </p:txBody>
          </p:sp>
          <p:sp>
            <p:nvSpPr>
              <p:cNvPr id="174086" name="Oval 6"/>
              <p:cNvSpPr>
                <a:spLocks noChangeArrowheads="1"/>
              </p:cNvSpPr>
              <p:nvPr/>
            </p:nvSpPr>
            <p:spPr bwMode="invGray">
              <a:xfrm>
                <a:off x="3243" y="4250"/>
                <a:ext cx="42" cy="41"/>
              </a:xfrm>
              <a:prstGeom prst="ellipse">
                <a:avLst/>
              </a:prstGeom>
              <a:solidFill>
                <a:schemeClr val="tx2"/>
              </a:solidFill>
              <a:ln w="9525">
                <a:noFill/>
                <a:round/>
                <a:headEnd/>
                <a:tailEnd/>
              </a:ln>
              <a:effectLst/>
            </p:spPr>
            <p:txBody>
              <a:bodyPr/>
              <a:lstStyle/>
              <a:p>
                <a:endParaRPr lang="fa-IR"/>
              </a:p>
            </p:txBody>
          </p:sp>
          <p:sp>
            <p:nvSpPr>
              <p:cNvPr id="174087" name="Oval 7"/>
              <p:cNvSpPr>
                <a:spLocks noChangeArrowheads="1"/>
              </p:cNvSpPr>
              <p:nvPr/>
            </p:nvSpPr>
            <p:spPr bwMode="invGray">
              <a:xfrm>
                <a:off x="3627" y="4250"/>
                <a:ext cx="41" cy="41"/>
              </a:xfrm>
              <a:prstGeom prst="ellipse">
                <a:avLst/>
              </a:prstGeom>
              <a:solidFill>
                <a:schemeClr val="tx2"/>
              </a:solidFill>
              <a:ln w="9525">
                <a:noFill/>
                <a:round/>
                <a:headEnd/>
                <a:tailEnd/>
              </a:ln>
              <a:effectLst/>
            </p:spPr>
            <p:txBody>
              <a:bodyPr/>
              <a:lstStyle/>
              <a:p>
                <a:endParaRPr lang="fa-IR"/>
              </a:p>
            </p:txBody>
          </p:sp>
          <p:sp>
            <p:nvSpPr>
              <p:cNvPr id="174088" name="Oval 8"/>
              <p:cNvSpPr>
                <a:spLocks noChangeArrowheads="1"/>
              </p:cNvSpPr>
              <p:nvPr/>
            </p:nvSpPr>
            <p:spPr bwMode="invGray">
              <a:xfrm>
                <a:off x="4011" y="4250"/>
                <a:ext cx="41" cy="41"/>
              </a:xfrm>
              <a:prstGeom prst="ellipse">
                <a:avLst/>
              </a:prstGeom>
              <a:solidFill>
                <a:schemeClr val="tx2"/>
              </a:solidFill>
              <a:ln w="9525">
                <a:noFill/>
                <a:round/>
                <a:headEnd/>
                <a:tailEnd/>
              </a:ln>
              <a:effectLst/>
            </p:spPr>
            <p:txBody>
              <a:bodyPr/>
              <a:lstStyle/>
              <a:p>
                <a:endParaRPr lang="fa-IR"/>
              </a:p>
            </p:txBody>
          </p:sp>
          <p:sp>
            <p:nvSpPr>
              <p:cNvPr id="174089" name="Oval 9"/>
              <p:cNvSpPr>
                <a:spLocks noChangeArrowheads="1"/>
              </p:cNvSpPr>
              <p:nvPr/>
            </p:nvSpPr>
            <p:spPr bwMode="invGray">
              <a:xfrm>
                <a:off x="4395" y="4250"/>
                <a:ext cx="42" cy="41"/>
              </a:xfrm>
              <a:prstGeom prst="ellipse">
                <a:avLst/>
              </a:prstGeom>
              <a:solidFill>
                <a:schemeClr val="tx2"/>
              </a:solidFill>
              <a:ln w="9525">
                <a:noFill/>
                <a:round/>
                <a:headEnd/>
                <a:tailEnd/>
              </a:ln>
              <a:effectLst/>
            </p:spPr>
            <p:txBody>
              <a:bodyPr/>
              <a:lstStyle/>
              <a:p>
                <a:endParaRPr lang="fa-IR"/>
              </a:p>
            </p:txBody>
          </p:sp>
          <p:sp>
            <p:nvSpPr>
              <p:cNvPr id="174090" name="Oval 10"/>
              <p:cNvSpPr>
                <a:spLocks noChangeArrowheads="1"/>
              </p:cNvSpPr>
              <p:nvPr/>
            </p:nvSpPr>
            <p:spPr bwMode="invGray">
              <a:xfrm>
                <a:off x="4779" y="4250"/>
                <a:ext cx="42" cy="41"/>
              </a:xfrm>
              <a:prstGeom prst="ellipse">
                <a:avLst/>
              </a:prstGeom>
              <a:solidFill>
                <a:schemeClr val="tx2"/>
              </a:solidFill>
              <a:ln w="9525">
                <a:noFill/>
                <a:round/>
                <a:headEnd/>
                <a:tailEnd/>
              </a:ln>
              <a:effectLst/>
            </p:spPr>
            <p:txBody>
              <a:bodyPr/>
              <a:lstStyle/>
              <a:p>
                <a:endParaRPr lang="fa-IR"/>
              </a:p>
            </p:txBody>
          </p:sp>
          <p:sp>
            <p:nvSpPr>
              <p:cNvPr id="174091" name="Oval 11"/>
              <p:cNvSpPr>
                <a:spLocks noChangeArrowheads="1"/>
              </p:cNvSpPr>
              <p:nvPr/>
            </p:nvSpPr>
            <p:spPr bwMode="invGray">
              <a:xfrm>
                <a:off x="5163" y="4250"/>
                <a:ext cx="42" cy="41"/>
              </a:xfrm>
              <a:prstGeom prst="ellipse">
                <a:avLst/>
              </a:prstGeom>
              <a:solidFill>
                <a:schemeClr val="tx2"/>
              </a:solidFill>
              <a:ln w="9525">
                <a:noFill/>
                <a:round/>
                <a:headEnd/>
                <a:tailEnd/>
              </a:ln>
              <a:effectLst/>
            </p:spPr>
            <p:txBody>
              <a:bodyPr/>
              <a:lstStyle/>
              <a:p>
                <a:endParaRPr lang="fa-IR"/>
              </a:p>
            </p:txBody>
          </p:sp>
          <p:sp>
            <p:nvSpPr>
              <p:cNvPr id="174092" name="Oval 12"/>
              <p:cNvSpPr>
                <a:spLocks noChangeArrowheads="1"/>
              </p:cNvSpPr>
              <p:nvPr/>
            </p:nvSpPr>
            <p:spPr bwMode="invGray">
              <a:xfrm>
                <a:off x="5547" y="4250"/>
                <a:ext cx="41" cy="41"/>
              </a:xfrm>
              <a:prstGeom prst="ellipse">
                <a:avLst/>
              </a:prstGeom>
              <a:solidFill>
                <a:schemeClr val="tx2"/>
              </a:solidFill>
              <a:ln w="9525">
                <a:noFill/>
                <a:round/>
                <a:headEnd/>
                <a:tailEnd/>
              </a:ln>
              <a:effectLst/>
            </p:spPr>
            <p:txBody>
              <a:bodyPr/>
              <a:lstStyle/>
              <a:p>
                <a:endParaRPr lang="fa-IR"/>
              </a:p>
            </p:txBody>
          </p:sp>
        </p:grpSp>
        <p:sp>
          <p:nvSpPr>
            <p:cNvPr id="174093" name="Rectangle 13"/>
            <p:cNvSpPr>
              <a:spLocks noChangeArrowheads="1"/>
            </p:cNvSpPr>
            <p:nvPr/>
          </p:nvSpPr>
          <p:spPr bwMode="invGray">
            <a:xfrm>
              <a:off x="480" y="480"/>
              <a:ext cx="5279" cy="480"/>
            </a:xfrm>
            <a:prstGeom prst="rect">
              <a:avLst/>
            </a:prstGeom>
            <a:solidFill>
              <a:schemeClr val="hlink"/>
            </a:solidFill>
            <a:ln w="9525">
              <a:noFill/>
              <a:miter lim="800000"/>
              <a:headEnd/>
              <a:tailEnd/>
            </a:ln>
            <a:effectLst/>
          </p:spPr>
          <p:txBody>
            <a:bodyPr/>
            <a:lstStyle/>
            <a:p>
              <a:endParaRPr lang="fa-IR"/>
            </a:p>
          </p:txBody>
        </p:sp>
        <p:sp>
          <p:nvSpPr>
            <p:cNvPr id="174094" name="Oval 14"/>
            <p:cNvSpPr>
              <a:spLocks noChangeArrowheads="1"/>
            </p:cNvSpPr>
            <p:nvPr/>
          </p:nvSpPr>
          <p:spPr bwMode="invGray">
            <a:xfrm>
              <a:off x="507" y="74"/>
              <a:ext cx="42" cy="42"/>
            </a:xfrm>
            <a:prstGeom prst="ellipse">
              <a:avLst/>
            </a:prstGeom>
            <a:solidFill>
              <a:schemeClr val="tx2"/>
            </a:solidFill>
            <a:ln w="9525">
              <a:noFill/>
              <a:round/>
              <a:headEnd/>
              <a:tailEnd/>
            </a:ln>
            <a:effectLst/>
          </p:spPr>
          <p:txBody>
            <a:bodyPr/>
            <a:lstStyle/>
            <a:p>
              <a:endParaRPr lang="fa-IR"/>
            </a:p>
          </p:txBody>
        </p:sp>
        <p:sp>
          <p:nvSpPr>
            <p:cNvPr id="174095" name="Oval 15"/>
            <p:cNvSpPr>
              <a:spLocks noChangeArrowheads="1"/>
            </p:cNvSpPr>
            <p:nvPr/>
          </p:nvSpPr>
          <p:spPr bwMode="invGray">
            <a:xfrm>
              <a:off x="507" y="219"/>
              <a:ext cx="42" cy="41"/>
            </a:xfrm>
            <a:prstGeom prst="ellipse">
              <a:avLst/>
            </a:prstGeom>
            <a:solidFill>
              <a:schemeClr val="tx2"/>
            </a:solidFill>
            <a:ln w="9525">
              <a:noFill/>
              <a:round/>
              <a:headEnd/>
              <a:tailEnd/>
            </a:ln>
            <a:effectLst/>
          </p:spPr>
          <p:txBody>
            <a:bodyPr/>
            <a:lstStyle/>
            <a:p>
              <a:endParaRPr lang="fa-IR"/>
            </a:p>
          </p:txBody>
        </p:sp>
        <p:sp>
          <p:nvSpPr>
            <p:cNvPr id="174096" name="Oval 16"/>
            <p:cNvSpPr>
              <a:spLocks noChangeArrowheads="1"/>
            </p:cNvSpPr>
            <p:nvPr/>
          </p:nvSpPr>
          <p:spPr bwMode="invGray">
            <a:xfrm>
              <a:off x="507" y="362"/>
              <a:ext cx="42" cy="41"/>
            </a:xfrm>
            <a:prstGeom prst="ellipse">
              <a:avLst/>
            </a:prstGeom>
            <a:solidFill>
              <a:schemeClr val="tx2"/>
            </a:solidFill>
            <a:ln w="9525">
              <a:noFill/>
              <a:round/>
              <a:headEnd/>
              <a:tailEnd/>
            </a:ln>
            <a:effectLst/>
          </p:spPr>
          <p:txBody>
            <a:bodyPr/>
            <a:lstStyle/>
            <a:p>
              <a:endParaRPr lang="fa-IR"/>
            </a:p>
          </p:txBody>
        </p:sp>
      </p:grpSp>
      <p:sp>
        <p:nvSpPr>
          <p:cNvPr id="174097" name="Rectangle 17"/>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74098" name="Rectangle 1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099"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defRPr>
            </a:lvl1pPr>
          </a:lstStyle>
          <a:p>
            <a:fld id="{1C7315D6-93BB-48D0-9E13-749BAD7D057A}" type="datetimeFigureOut">
              <a:rPr lang="ar-SA"/>
              <a:pPr/>
              <a:t>16/05/1437</a:t>
            </a:fld>
            <a:endParaRPr lang="en-US"/>
          </a:p>
        </p:txBody>
      </p:sp>
      <p:sp>
        <p:nvSpPr>
          <p:cNvPr id="174100"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defRPr>
            </a:lvl1pPr>
          </a:lstStyle>
          <a:p>
            <a:endParaRPr lang="en-US"/>
          </a:p>
        </p:txBody>
      </p:sp>
      <p:sp>
        <p:nvSpPr>
          <p:cNvPr id="174101"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mn-lt"/>
              </a:defRPr>
            </a:lvl1pPr>
          </a:lstStyle>
          <a:p>
            <a:fld id="{BBBC56C7-7C1A-4AA5-A05E-E9F148D84B02}"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txStyles>
    <p:titleStyle>
      <a:lvl1pPr algn="ctr" rtl="1" fontAlgn="base">
        <a:spcBef>
          <a:spcPct val="0"/>
        </a:spcBef>
        <a:spcAft>
          <a:spcPct val="0"/>
        </a:spcAft>
        <a:defRPr kumimoji="1" sz="4400">
          <a:solidFill>
            <a:schemeClr val="tx2"/>
          </a:solidFill>
          <a:latin typeface="+mj-lt"/>
          <a:ea typeface="+mj-ea"/>
          <a:cs typeface="+mj-cs"/>
        </a:defRPr>
      </a:lvl1pPr>
      <a:lvl2pPr algn="ctr" rtl="1" fontAlgn="base">
        <a:spcBef>
          <a:spcPct val="0"/>
        </a:spcBef>
        <a:spcAft>
          <a:spcPct val="0"/>
        </a:spcAft>
        <a:defRPr kumimoji="1" sz="4400">
          <a:solidFill>
            <a:schemeClr val="tx2"/>
          </a:solidFill>
          <a:latin typeface="Times New Roman" pitchFamily="18" charset="0"/>
          <a:cs typeface="Arial" pitchFamily="34" charset="0"/>
        </a:defRPr>
      </a:lvl2pPr>
      <a:lvl3pPr algn="ctr" rtl="1" fontAlgn="base">
        <a:spcBef>
          <a:spcPct val="0"/>
        </a:spcBef>
        <a:spcAft>
          <a:spcPct val="0"/>
        </a:spcAft>
        <a:defRPr kumimoji="1" sz="4400">
          <a:solidFill>
            <a:schemeClr val="tx2"/>
          </a:solidFill>
          <a:latin typeface="Times New Roman" pitchFamily="18" charset="0"/>
          <a:cs typeface="Arial" pitchFamily="34" charset="0"/>
        </a:defRPr>
      </a:lvl3pPr>
      <a:lvl4pPr algn="ctr" rtl="1" fontAlgn="base">
        <a:spcBef>
          <a:spcPct val="0"/>
        </a:spcBef>
        <a:spcAft>
          <a:spcPct val="0"/>
        </a:spcAft>
        <a:defRPr kumimoji="1" sz="4400">
          <a:solidFill>
            <a:schemeClr val="tx2"/>
          </a:solidFill>
          <a:latin typeface="Times New Roman" pitchFamily="18" charset="0"/>
          <a:cs typeface="Arial" pitchFamily="34" charset="0"/>
        </a:defRPr>
      </a:lvl4pPr>
      <a:lvl5pPr algn="ctr" rtl="1" fontAlgn="base">
        <a:spcBef>
          <a:spcPct val="0"/>
        </a:spcBef>
        <a:spcAft>
          <a:spcPct val="0"/>
        </a:spcAft>
        <a:defRPr kumimoji="1" sz="4400">
          <a:solidFill>
            <a:schemeClr val="tx2"/>
          </a:solidFill>
          <a:latin typeface="Times New Roman" pitchFamily="18" charset="0"/>
          <a:cs typeface="Arial" pitchFamily="34" charset="0"/>
        </a:defRPr>
      </a:lvl5pPr>
      <a:lvl6pPr marL="457200" algn="ctr" rtl="1" fontAlgn="base">
        <a:spcBef>
          <a:spcPct val="0"/>
        </a:spcBef>
        <a:spcAft>
          <a:spcPct val="0"/>
        </a:spcAft>
        <a:defRPr kumimoji="1" sz="4400">
          <a:solidFill>
            <a:schemeClr val="tx2"/>
          </a:solidFill>
          <a:latin typeface="Times New Roman" pitchFamily="18" charset="0"/>
          <a:cs typeface="Arial" pitchFamily="34" charset="0"/>
        </a:defRPr>
      </a:lvl6pPr>
      <a:lvl7pPr marL="914400" algn="ctr" rtl="1" fontAlgn="base">
        <a:spcBef>
          <a:spcPct val="0"/>
        </a:spcBef>
        <a:spcAft>
          <a:spcPct val="0"/>
        </a:spcAft>
        <a:defRPr kumimoji="1" sz="4400">
          <a:solidFill>
            <a:schemeClr val="tx2"/>
          </a:solidFill>
          <a:latin typeface="Times New Roman" pitchFamily="18" charset="0"/>
          <a:cs typeface="Arial" pitchFamily="34" charset="0"/>
        </a:defRPr>
      </a:lvl7pPr>
      <a:lvl8pPr marL="1371600" algn="ctr" rtl="1" fontAlgn="base">
        <a:spcBef>
          <a:spcPct val="0"/>
        </a:spcBef>
        <a:spcAft>
          <a:spcPct val="0"/>
        </a:spcAft>
        <a:defRPr kumimoji="1" sz="4400">
          <a:solidFill>
            <a:schemeClr val="tx2"/>
          </a:solidFill>
          <a:latin typeface="Times New Roman" pitchFamily="18" charset="0"/>
          <a:cs typeface="Arial" pitchFamily="34" charset="0"/>
        </a:defRPr>
      </a:lvl8pPr>
      <a:lvl9pPr marL="1828800" algn="ctr" rtl="1" fontAlgn="base">
        <a:spcBef>
          <a:spcPct val="0"/>
        </a:spcBef>
        <a:spcAft>
          <a:spcPct val="0"/>
        </a:spcAft>
        <a:defRPr kumimoji="1" sz="4400">
          <a:solidFill>
            <a:schemeClr val="tx2"/>
          </a:solidFill>
          <a:latin typeface="Times New Roman" pitchFamily="18" charset="0"/>
          <a:cs typeface="Arial" pitchFamily="34" charset="0"/>
        </a:defRPr>
      </a:lvl9pPr>
    </p:titleStyle>
    <p:bodyStyle>
      <a:lvl1pPr marL="342900" indent="-342900" algn="r" rtl="1" fontAlgn="base">
        <a:spcBef>
          <a:spcPct val="20000"/>
        </a:spcBef>
        <a:spcAft>
          <a:spcPct val="0"/>
        </a:spcAft>
        <a:buChar char="•"/>
        <a:defRPr kumimoji="1" sz="3200">
          <a:solidFill>
            <a:schemeClr val="tx1"/>
          </a:solidFill>
          <a:latin typeface="+mn-lt"/>
          <a:ea typeface="+mn-ea"/>
          <a:cs typeface="+mn-cs"/>
        </a:defRPr>
      </a:lvl1pPr>
      <a:lvl2pPr marL="742950" indent="-285750" algn="r" rtl="1" fontAlgn="base">
        <a:spcBef>
          <a:spcPct val="20000"/>
        </a:spcBef>
        <a:spcAft>
          <a:spcPct val="0"/>
        </a:spcAft>
        <a:buChar char="–"/>
        <a:defRPr kumimoji="1" sz="2800">
          <a:solidFill>
            <a:schemeClr val="tx1"/>
          </a:solidFill>
          <a:latin typeface="+mn-lt"/>
          <a:cs typeface="+mn-cs"/>
        </a:defRPr>
      </a:lvl2pPr>
      <a:lvl3pPr marL="1143000" indent="-228600" algn="r" rtl="1" fontAlgn="base">
        <a:spcBef>
          <a:spcPct val="20000"/>
        </a:spcBef>
        <a:spcAft>
          <a:spcPct val="0"/>
        </a:spcAft>
        <a:buChar char="•"/>
        <a:defRPr kumimoji="1" sz="2400">
          <a:solidFill>
            <a:schemeClr val="tx1"/>
          </a:solidFill>
          <a:latin typeface="+mn-lt"/>
          <a:cs typeface="+mn-cs"/>
        </a:defRPr>
      </a:lvl3pPr>
      <a:lvl4pPr marL="1600200" indent="-228600" algn="r" rtl="1" fontAlgn="base">
        <a:spcBef>
          <a:spcPct val="20000"/>
        </a:spcBef>
        <a:spcAft>
          <a:spcPct val="0"/>
        </a:spcAft>
        <a:buChar char="–"/>
        <a:defRPr kumimoji="1" sz="2000">
          <a:solidFill>
            <a:schemeClr val="tx1"/>
          </a:solidFill>
          <a:latin typeface="+mn-lt"/>
          <a:cs typeface="+mn-cs"/>
        </a:defRPr>
      </a:lvl4pPr>
      <a:lvl5pPr marL="2057400" indent="-228600" algn="r" rtl="1" fontAlgn="base">
        <a:spcBef>
          <a:spcPct val="20000"/>
        </a:spcBef>
        <a:spcAft>
          <a:spcPct val="0"/>
        </a:spcAft>
        <a:buChar char="•"/>
        <a:defRPr kumimoji="1" sz="2000">
          <a:solidFill>
            <a:schemeClr val="tx1"/>
          </a:solidFill>
          <a:latin typeface="+mn-lt"/>
          <a:cs typeface="+mn-cs"/>
        </a:defRPr>
      </a:lvl5pPr>
      <a:lvl6pPr marL="2514600" indent="-228600" algn="r" rtl="1" fontAlgn="base">
        <a:spcBef>
          <a:spcPct val="20000"/>
        </a:spcBef>
        <a:spcAft>
          <a:spcPct val="0"/>
        </a:spcAft>
        <a:buChar char="•"/>
        <a:defRPr kumimoji="1" sz="2000">
          <a:solidFill>
            <a:schemeClr val="tx1"/>
          </a:solidFill>
          <a:latin typeface="+mn-lt"/>
          <a:cs typeface="+mn-cs"/>
        </a:defRPr>
      </a:lvl6pPr>
      <a:lvl7pPr marL="2971800" indent="-228600" algn="r" rtl="1" fontAlgn="base">
        <a:spcBef>
          <a:spcPct val="20000"/>
        </a:spcBef>
        <a:spcAft>
          <a:spcPct val="0"/>
        </a:spcAft>
        <a:buChar char="•"/>
        <a:defRPr kumimoji="1" sz="2000">
          <a:solidFill>
            <a:schemeClr val="tx1"/>
          </a:solidFill>
          <a:latin typeface="+mn-lt"/>
          <a:cs typeface="+mn-cs"/>
        </a:defRPr>
      </a:lvl7pPr>
      <a:lvl8pPr marL="3429000" indent="-228600" algn="r" rtl="1" fontAlgn="base">
        <a:spcBef>
          <a:spcPct val="20000"/>
        </a:spcBef>
        <a:spcAft>
          <a:spcPct val="0"/>
        </a:spcAft>
        <a:buChar char="•"/>
        <a:defRPr kumimoji="1" sz="2000">
          <a:solidFill>
            <a:schemeClr val="tx1"/>
          </a:solidFill>
          <a:latin typeface="+mn-lt"/>
          <a:cs typeface="+mn-cs"/>
        </a:defRPr>
      </a:lvl8pPr>
      <a:lvl9pPr marL="3886200" indent="-228600" algn="r" rtl="1" fontAlgn="base">
        <a:spcBef>
          <a:spcPct val="20000"/>
        </a:spcBef>
        <a:spcAft>
          <a:spcPct val="0"/>
        </a:spcAft>
        <a:buChar char="•"/>
        <a:defRPr kumimoji="1"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57200" y="6243638"/>
            <a:ext cx="2133600" cy="457200"/>
          </a:xfrm>
          <a:noFill/>
          <a:ln w="9525">
            <a:headEnd/>
            <a:tailEnd/>
          </a:ln>
        </p:spPr>
        <p:txBody>
          <a:bodyPr anchor="b"/>
          <a:lstStyle/>
          <a:p>
            <a:pPr algn="l" eaLnBrk="1" hangingPunct="1">
              <a:spcBef>
                <a:spcPct val="0"/>
              </a:spcBef>
              <a:defRPr/>
            </a:pPr>
            <a:fld id="{94D73E7A-9C58-4D4C-8379-7BF552864433}" type="slidenum">
              <a:rPr lang="ar-SA" sz="1200">
                <a:effectLst>
                  <a:outerShdw blurRad="38100" dist="38100" dir="2700000" algn="tl">
                    <a:srgbClr val="000000"/>
                  </a:outerShdw>
                </a:effectLst>
                <a:latin typeface="Arial" charset="0"/>
                <a:cs typeface="Arial" charset="0"/>
              </a:rPr>
              <a:pPr algn="l" eaLnBrk="1" hangingPunct="1">
                <a:spcBef>
                  <a:spcPct val="0"/>
                </a:spcBef>
                <a:defRPr/>
              </a:pPr>
              <a:t>1</a:t>
            </a:fld>
            <a:endParaRPr lang="en-US" sz="1200">
              <a:effectLst>
                <a:outerShdw blurRad="38100" dist="38100" dir="2700000" algn="tl">
                  <a:srgbClr val="000000"/>
                </a:outerShdw>
              </a:effectLst>
              <a:latin typeface="Arial" charset="0"/>
              <a:cs typeface="Arial" charset="0"/>
            </a:endParaRPr>
          </a:p>
        </p:txBody>
      </p:sp>
      <p:sp>
        <p:nvSpPr>
          <p:cNvPr id="10243" name="Rectangle 2"/>
          <p:cNvSpPr>
            <a:spLocks noGrp="1" noChangeArrowheads="1"/>
          </p:cNvSpPr>
          <p:nvPr>
            <p:ph type="title" idx="4294967295"/>
          </p:nvPr>
        </p:nvSpPr>
        <p:spPr>
          <a:xfrm>
            <a:off x="214282" y="0"/>
            <a:ext cx="8715436" cy="990600"/>
          </a:xfrm>
        </p:spPr>
        <p:txBody>
          <a:bodyPr lIns="91440" tIns="45720" rIns="91440" bIns="45720"/>
          <a:lstStyle/>
          <a:p>
            <a:pPr rtl="0"/>
            <a:r>
              <a:rPr lang="en-US" sz="3200" b="1" dirty="0" err="1" smtClean="0">
                <a:solidFill>
                  <a:srgbClr val="FFFFCC"/>
                </a:solidFill>
                <a:cs typeface="Nazanin" pitchFamily="2" charset="-78"/>
              </a:rPr>
              <a:t>Bushehr</a:t>
            </a:r>
            <a:r>
              <a:rPr lang="en-US" sz="3200" b="1" dirty="0" smtClean="0">
                <a:solidFill>
                  <a:srgbClr val="FFFFCC"/>
                </a:solidFill>
                <a:cs typeface="Nazanin" pitchFamily="2" charset="-78"/>
              </a:rPr>
              <a:t> </a:t>
            </a:r>
            <a:r>
              <a:rPr lang="en-US" sz="3200" b="1" dirty="0" smtClean="0">
                <a:solidFill>
                  <a:srgbClr val="FFFFCC"/>
                </a:solidFill>
                <a:cs typeface="Nazanin" pitchFamily="2" charset="-78"/>
              </a:rPr>
              <a:t>Training &amp; Human Resource </a:t>
            </a:r>
            <a:r>
              <a:rPr lang="en-US" sz="3200" b="1" dirty="0" smtClean="0">
                <a:solidFill>
                  <a:srgbClr val="FFFFCC"/>
                </a:solidFill>
                <a:cs typeface="Nazanin" pitchFamily="2" charset="-78"/>
              </a:rPr>
              <a:t>Centre</a:t>
            </a:r>
            <a:br>
              <a:rPr lang="en-US" sz="3200" b="1" dirty="0" smtClean="0">
                <a:solidFill>
                  <a:srgbClr val="FFFFCC"/>
                </a:solidFill>
                <a:cs typeface="Nazanin" pitchFamily="2" charset="-78"/>
              </a:rPr>
            </a:br>
            <a:r>
              <a:rPr lang="en-US" sz="3200" b="1" dirty="0" smtClean="0">
                <a:solidFill>
                  <a:srgbClr val="FFFFCC"/>
                </a:solidFill>
                <a:cs typeface="Nazanin" pitchFamily="2" charset="-78"/>
              </a:rPr>
              <a:t>BTC</a:t>
            </a:r>
            <a:endParaRPr lang="en-US" sz="3200" b="1" dirty="0">
              <a:solidFill>
                <a:srgbClr val="FFFFCC"/>
              </a:solidFill>
              <a:cs typeface="Traffic" pitchFamily="2" charset="-78"/>
            </a:endParaRPr>
          </a:p>
        </p:txBody>
      </p:sp>
      <p:pic>
        <p:nvPicPr>
          <p:cNvPr id="7172" name="Picture 5"/>
          <p:cNvPicPr>
            <a:picLocks noGrp="1" noChangeAspect="1" noChangeArrowheads="1"/>
          </p:cNvPicPr>
          <p:nvPr>
            <p:ph idx="4294967295"/>
          </p:nvPr>
        </p:nvPicPr>
        <p:blipFill>
          <a:blip r:embed="rId2" cstate="print"/>
          <a:srcRect/>
          <a:stretch>
            <a:fillRect/>
          </a:stretch>
        </p:blipFill>
        <p:spPr>
          <a:xfrm>
            <a:off x="0" y="1000125"/>
            <a:ext cx="9144000" cy="5172075"/>
          </a:xfrm>
        </p:spPr>
      </p:pic>
      <p:pic>
        <p:nvPicPr>
          <p:cNvPr id="6" name="Picture 1" descr="BNPP_LOGO2"/>
          <p:cNvPicPr>
            <a:picLocks noChangeAspect="1" noChangeArrowheads="1"/>
          </p:cNvPicPr>
          <p:nvPr/>
        </p:nvPicPr>
        <p:blipFill>
          <a:blip r:embed="rId3"/>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43852" cy="1033450"/>
          </a:xfrm>
        </p:spPr>
        <p:txBody>
          <a:bodyPr/>
          <a:lstStyle/>
          <a:p>
            <a:r>
              <a:rPr lang="en-US" sz="2800" b="1" dirty="0" smtClean="0">
                <a:solidFill>
                  <a:srgbClr val="FFFFCC"/>
                </a:solidFill>
                <a:cs typeface="B Titr" pitchFamily="2" charset="-78"/>
              </a:rPr>
              <a:t>Structure of Bushehr Training and Human Resource Centre</a:t>
            </a:r>
            <a:endParaRPr lang="fa-IR" sz="2800" dirty="0">
              <a:solidFill>
                <a:srgbClr val="FFFFCC"/>
              </a:solidFill>
            </a:endParaRPr>
          </a:p>
        </p:txBody>
      </p:sp>
      <p:grpSp>
        <p:nvGrpSpPr>
          <p:cNvPr id="4" name="Content Placeholder 3"/>
          <p:cNvGrpSpPr>
            <a:grpSpLocks noGrp="1"/>
          </p:cNvGrpSpPr>
          <p:nvPr/>
        </p:nvGrpSpPr>
        <p:grpSpPr>
          <a:xfrm>
            <a:off x="571472" y="2626067"/>
            <a:ext cx="8001056" cy="3374682"/>
            <a:chOff x="522318" y="1943194"/>
            <a:chExt cx="8250040" cy="3518758"/>
          </a:xfrm>
        </p:grpSpPr>
        <p:sp>
          <p:nvSpPr>
            <p:cNvPr id="6" name="_s2054"/>
            <p:cNvSpPr>
              <a:spLocks noChangeArrowheads="1"/>
            </p:cNvSpPr>
            <p:nvPr/>
          </p:nvSpPr>
          <p:spPr bwMode="auto">
            <a:xfrm>
              <a:off x="2691921" y="3040714"/>
              <a:ext cx="1278023" cy="57150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rtl="0"/>
              <a:r>
                <a:rPr lang="en-US" sz="1200" b="1" dirty="0" smtClean="0">
                  <a:latin typeface="Arial" charset="0"/>
                  <a:cs typeface="B Nazanin" pitchFamily="2" charset="-78"/>
                </a:rPr>
                <a:t>Deputy</a:t>
              </a:r>
              <a:endParaRPr lang="en-US" sz="1200" b="1" dirty="0">
                <a:latin typeface="Arial" charset="0"/>
                <a:cs typeface="B Nazanin" pitchFamily="2" charset="-78"/>
              </a:endParaRPr>
            </a:p>
          </p:txBody>
        </p:sp>
        <p:sp>
          <p:nvSpPr>
            <p:cNvPr id="7" name="_s2054"/>
            <p:cNvSpPr>
              <a:spLocks noChangeArrowheads="1"/>
            </p:cNvSpPr>
            <p:nvPr/>
          </p:nvSpPr>
          <p:spPr bwMode="auto">
            <a:xfrm>
              <a:off x="6636187" y="4683789"/>
              <a:ext cx="2136171" cy="7036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lvl="0" algn="ctr"/>
              <a:r>
                <a:rPr lang="en-US" sz="1200" b="1" dirty="0" smtClean="0">
                  <a:latin typeface="Arial" charset="0"/>
                  <a:cs typeface="B Nazanin" pitchFamily="2" charset="-78"/>
                </a:rPr>
                <a:t>Simulator Training Section </a:t>
              </a:r>
            </a:p>
            <a:p>
              <a:pPr lvl="0" algn="ctr"/>
              <a:r>
                <a:rPr lang="en-US" sz="1200" b="1" dirty="0" smtClean="0">
                  <a:latin typeface="Arial" charset="0"/>
                  <a:cs typeface="B Nazanin" pitchFamily="2" charset="-78"/>
                </a:rPr>
                <a:t>Manager</a:t>
              </a:r>
              <a:endParaRPr lang="fa-IR" sz="1200" b="1" dirty="0" smtClean="0">
                <a:latin typeface="Arial" charset="0"/>
                <a:cs typeface="B Nazanin" pitchFamily="2" charset="-78"/>
              </a:endParaRPr>
            </a:p>
          </p:txBody>
        </p:sp>
        <p:sp>
          <p:nvSpPr>
            <p:cNvPr id="8" name="_s2054"/>
            <p:cNvSpPr>
              <a:spLocks noChangeArrowheads="1"/>
            </p:cNvSpPr>
            <p:nvPr/>
          </p:nvSpPr>
          <p:spPr bwMode="auto">
            <a:xfrm>
              <a:off x="3395100" y="4642586"/>
              <a:ext cx="2117469" cy="81936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rtl="0"/>
              <a:endParaRPr lang="fa-IR" sz="1200" b="1" dirty="0" smtClean="0">
                <a:cs typeface="B Nazanin" pitchFamily="2" charset="-78"/>
              </a:endParaRPr>
            </a:p>
            <a:p>
              <a:pPr algn="ctr" rtl="0"/>
              <a:endParaRPr lang="fa-IR" sz="1200" b="1" dirty="0" smtClean="0">
                <a:cs typeface="B Nazanin" pitchFamily="2" charset="-78"/>
              </a:endParaRPr>
            </a:p>
            <a:p>
              <a:pPr algn="ctr" rtl="0"/>
              <a:r>
                <a:rPr lang="en-US" sz="1200" b="1" dirty="0" smtClean="0">
                  <a:cs typeface="B Nazanin" pitchFamily="2" charset="-78"/>
                </a:rPr>
                <a:t>Training Planning and</a:t>
              </a:r>
            </a:p>
            <a:p>
              <a:pPr algn="ctr" rtl="0"/>
              <a:r>
                <a:rPr lang="en-US" sz="1200" b="1" dirty="0" smtClean="0">
                  <a:cs typeface="B Nazanin" pitchFamily="2" charset="-78"/>
                </a:rPr>
                <a:t> HRD Section</a:t>
              </a:r>
            </a:p>
            <a:p>
              <a:pPr algn="ctr" rtl="0"/>
              <a:r>
                <a:rPr lang="en-US" sz="1200" b="1" dirty="0" smtClean="0">
                  <a:cs typeface="B Nazanin" pitchFamily="2" charset="-78"/>
                </a:rPr>
                <a:t> Manager</a:t>
              </a:r>
            </a:p>
            <a:p>
              <a:pPr algn="ctr" rtl="0"/>
              <a:endParaRPr lang="en-US" sz="1200" b="1" dirty="0" smtClean="0">
                <a:cs typeface="B Nazanin" pitchFamily="2" charset="-78"/>
              </a:endParaRPr>
            </a:p>
            <a:p>
              <a:pPr algn="ctr" rtl="0"/>
              <a:endParaRPr lang="en-US" sz="1200" b="1" dirty="0">
                <a:cs typeface="B Nazanin" pitchFamily="2" charset="-78"/>
              </a:endParaRPr>
            </a:p>
          </p:txBody>
        </p:sp>
        <p:sp>
          <p:nvSpPr>
            <p:cNvPr id="9" name="_s2054"/>
            <p:cNvSpPr>
              <a:spLocks noChangeArrowheads="1"/>
            </p:cNvSpPr>
            <p:nvPr/>
          </p:nvSpPr>
          <p:spPr bwMode="auto">
            <a:xfrm>
              <a:off x="522318" y="4643446"/>
              <a:ext cx="1642310" cy="818506"/>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dirty="0" smtClean="0">
                  <a:latin typeface="Arial" charset="0"/>
                  <a:cs typeface="B Nazanin" pitchFamily="2" charset="-78"/>
                </a:rPr>
                <a:t>Training Section</a:t>
              </a:r>
            </a:p>
            <a:p>
              <a:pPr algn="ctr"/>
              <a:r>
                <a:rPr lang="en-US" sz="1200" b="1" dirty="0" smtClean="0">
                  <a:latin typeface="Arial" charset="0"/>
                  <a:cs typeface="B Nazanin" pitchFamily="2" charset="-78"/>
                </a:rPr>
                <a:t>Manager</a:t>
              </a:r>
              <a:endParaRPr lang="fa-IR" sz="1200" b="1" dirty="0" smtClean="0">
                <a:latin typeface="Arial" charset="0"/>
                <a:cs typeface="B Nazanin" pitchFamily="2" charset="-78"/>
              </a:endParaRPr>
            </a:p>
          </p:txBody>
        </p:sp>
        <p:sp>
          <p:nvSpPr>
            <p:cNvPr id="11" name="Line 51"/>
            <p:cNvSpPr>
              <a:spLocks noChangeShapeType="1"/>
            </p:cNvSpPr>
            <p:nvPr/>
          </p:nvSpPr>
          <p:spPr bwMode="auto">
            <a:xfrm>
              <a:off x="3973602" y="3326465"/>
              <a:ext cx="504000" cy="0"/>
            </a:xfrm>
            <a:prstGeom prst="line">
              <a:avLst/>
            </a:prstGeom>
            <a:noFill/>
            <a:ln w="9525">
              <a:solidFill>
                <a:schemeClr val="tx1"/>
              </a:solidFill>
              <a:round/>
              <a:headEnd/>
              <a:tailEnd/>
            </a:ln>
          </p:spPr>
          <p:txBody>
            <a:bodyPr/>
            <a:lstStyle/>
            <a:p>
              <a:endParaRPr lang="fa-IR"/>
            </a:p>
          </p:txBody>
        </p:sp>
        <p:sp>
          <p:nvSpPr>
            <p:cNvPr id="12" name="Line 54"/>
            <p:cNvSpPr>
              <a:spLocks noChangeShapeType="1"/>
            </p:cNvSpPr>
            <p:nvPr/>
          </p:nvSpPr>
          <p:spPr bwMode="auto">
            <a:xfrm>
              <a:off x="1370327" y="3842721"/>
              <a:ext cx="6371994" cy="0"/>
            </a:xfrm>
            <a:prstGeom prst="line">
              <a:avLst/>
            </a:prstGeom>
            <a:noFill/>
            <a:ln w="9525">
              <a:solidFill>
                <a:schemeClr val="tx1"/>
              </a:solidFill>
              <a:round/>
              <a:headEnd/>
              <a:tailEnd/>
            </a:ln>
          </p:spPr>
          <p:txBody>
            <a:bodyPr/>
            <a:lstStyle/>
            <a:p>
              <a:endParaRPr lang="fa-IR"/>
            </a:p>
          </p:txBody>
        </p:sp>
        <p:sp>
          <p:nvSpPr>
            <p:cNvPr id="13" name="Line 79"/>
            <p:cNvSpPr>
              <a:spLocks noChangeShapeType="1"/>
            </p:cNvSpPr>
            <p:nvPr/>
          </p:nvSpPr>
          <p:spPr bwMode="auto">
            <a:xfrm>
              <a:off x="7742164" y="3842720"/>
              <a:ext cx="0" cy="842400"/>
            </a:xfrm>
            <a:prstGeom prst="line">
              <a:avLst/>
            </a:prstGeom>
            <a:noFill/>
            <a:ln w="9525">
              <a:solidFill>
                <a:schemeClr val="tx1"/>
              </a:solidFill>
              <a:round/>
              <a:headEnd/>
              <a:tailEnd/>
            </a:ln>
          </p:spPr>
          <p:txBody>
            <a:bodyPr/>
            <a:lstStyle/>
            <a:p>
              <a:endParaRPr lang="fa-IR"/>
            </a:p>
          </p:txBody>
        </p:sp>
        <p:sp>
          <p:nvSpPr>
            <p:cNvPr id="14" name="Line 47"/>
            <p:cNvSpPr>
              <a:spLocks noChangeShapeType="1"/>
            </p:cNvSpPr>
            <p:nvPr/>
          </p:nvSpPr>
          <p:spPr bwMode="auto">
            <a:xfrm>
              <a:off x="1357004" y="3841216"/>
              <a:ext cx="0" cy="842400"/>
            </a:xfrm>
            <a:prstGeom prst="line">
              <a:avLst/>
            </a:prstGeom>
            <a:noFill/>
            <a:ln w="9525">
              <a:solidFill>
                <a:schemeClr val="tx1"/>
              </a:solidFill>
              <a:round/>
              <a:headEnd/>
              <a:tailEnd/>
            </a:ln>
          </p:spPr>
          <p:txBody>
            <a:bodyPr/>
            <a:lstStyle/>
            <a:p>
              <a:endParaRPr lang="fa-IR"/>
            </a:p>
          </p:txBody>
        </p:sp>
        <p:sp>
          <p:nvSpPr>
            <p:cNvPr id="15" name="Line 79"/>
            <p:cNvSpPr>
              <a:spLocks noChangeShapeType="1"/>
            </p:cNvSpPr>
            <p:nvPr/>
          </p:nvSpPr>
          <p:spPr bwMode="auto">
            <a:xfrm>
              <a:off x="4482912" y="3839978"/>
              <a:ext cx="0" cy="792000"/>
            </a:xfrm>
            <a:prstGeom prst="line">
              <a:avLst/>
            </a:prstGeom>
            <a:noFill/>
            <a:ln w="9525">
              <a:solidFill>
                <a:schemeClr val="tx1"/>
              </a:solidFill>
              <a:round/>
              <a:headEnd/>
              <a:tailEnd/>
            </a:ln>
          </p:spPr>
          <p:txBody>
            <a:bodyPr/>
            <a:lstStyle/>
            <a:p>
              <a:endParaRPr lang="fa-IR"/>
            </a:p>
          </p:txBody>
        </p:sp>
        <p:sp>
          <p:nvSpPr>
            <p:cNvPr id="16" name="_s2054"/>
            <p:cNvSpPr>
              <a:spLocks noChangeArrowheads="1"/>
            </p:cNvSpPr>
            <p:nvPr/>
          </p:nvSpPr>
          <p:spPr bwMode="auto">
            <a:xfrm>
              <a:off x="3566975" y="1943194"/>
              <a:ext cx="1767867" cy="6683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en-US" sz="1200" b="1" dirty="0" smtClean="0">
                <a:cs typeface="Nazanin" pitchFamily="2" charset="-78"/>
              </a:endParaRPr>
            </a:p>
            <a:p>
              <a:pPr algn="ctr"/>
              <a:r>
                <a:rPr lang="en-US" sz="1200" b="1" dirty="0" smtClean="0">
                  <a:cs typeface="Nazanin" pitchFamily="2" charset="-78"/>
                </a:rPr>
                <a:t>Training and</a:t>
              </a:r>
            </a:p>
            <a:p>
              <a:pPr algn="ctr"/>
              <a:r>
                <a:rPr lang="en-US" sz="1200" b="1" dirty="0" smtClean="0">
                  <a:cs typeface="Nazanin" pitchFamily="2" charset="-78"/>
                </a:rPr>
                <a:t> HR Centre</a:t>
              </a:r>
            </a:p>
            <a:p>
              <a:pPr algn="ctr" rtl="0"/>
              <a:endParaRPr lang="fa-IR" sz="1200" b="1" dirty="0" smtClean="0">
                <a:latin typeface="Arial" charset="0"/>
                <a:cs typeface="B Nazanin" pitchFamily="2" charset="-78"/>
              </a:endParaRPr>
            </a:p>
          </p:txBody>
        </p:sp>
        <p:sp>
          <p:nvSpPr>
            <p:cNvPr id="22" name="_s2054"/>
            <p:cNvSpPr>
              <a:spLocks noChangeArrowheads="1"/>
            </p:cNvSpPr>
            <p:nvPr/>
          </p:nvSpPr>
          <p:spPr bwMode="auto">
            <a:xfrm>
              <a:off x="5079927" y="3040713"/>
              <a:ext cx="1278023" cy="57150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rtl="0"/>
              <a:endParaRPr lang="en-US" sz="1200" b="1" dirty="0" smtClean="0">
                <a:latin typeface="Arial" charset="0"/>
                <a:cs typeface="B Nazanin" pitchFamily="2" charset="-78"/>
              </a:endParaRPr>
            </a:p>
            <a:p>
              <a:pPr algn="ctr" rtl="0"/>
              <a:r>
                <a:rPr lang="en-US" sz="1200" b="1" dirty="0" smtClean="0">
                  <a:latin typeface="Arial" charset="0"/>
                  <a:cs typeface="B Nazanin" pitchFamily="2" charset="-78"/>
                </a:rPr>
                <a:t>Office Manager</a:t>
              </a:r>
              <a:endParaRPr lang="fa-IR" sz="1200" b="1" dirty="0" smtClean="0">
                <a:latin typeface="Arial" charset="0"/>
                <a:cs typeface="B Nazanin" pitchFamily="2" charset="-78"/>
              </a:endParaRPr>
            </a:p>
            <a:p>
              <a:pPr algn="ctr" rtl="0"/>
              <a:endParaRPr lang="fa-IR" sz="1200" b="1" dirty="0" smtClean="0">
                <a:latin typeface="Arial" charset="0"/>
                <a:cs typeface="B Nazanin" pitchFamily="2" charset="-78"/>
              </a:endParaRPr>
            </a:p>
          </p:txBody>
        </p:sp>
        <p:cxnSp>
          <p:nvCxnSpPr>
            <p:cNvPr id="24" name="Straight Connector 23"/>
            <p:cNvCxnSpPr>
              <a:stCxn id="11" idx="1"/>
              <a:endCxn id="22" idx="1"/>
            </p:cNvCxnSpPr>
            <p:nvPr/>
          </p:nvCxnSpPr>
          <p:spPr bwMode="auto">
            <a:xfrm rot="5400000" flipH="1" flipV="1">
              <a:off x="4778764" y="3025303"/>
              <a:ext cx="0" cy="60232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5" name="TextBox 24"/>
          <p:cNvSpPr txBox="1"/>
          <p:nvPr/>
        </p:nvSpPr>
        <p:spPr>
          <a:xfrm>
            <a:off x="7572396" y="1785926"/>
            <a:ext cx="1428760" cy="800219"/>
          </a:xfrm>
          <a:prstGeom prst="rect">
            <a:avLst/>
          </a:prstGeom>
          <a:noFill/>
        </p:spPr>
        <p:txBody>
          <a:bodyPr wrap="square" rtlCol="0">
            <a:spAutoFit/>
          </a:bodyPr>
          <a:lstStyle/>
          <a:p>
            <a:r>
              <a:rPr lang="en-US" dirty="0" smtClean="0">
                <a:solidFill>
                  <a:srgbClr val="FF0000"/>
                </a:solidFill>
              </a:rPr>
              <a:t>Totally :</a:t>
            </a:r>
          </a:p>
          <a:p>
            <a:pPr>
              <a:buFont typeface="Arial" pitchFamily="34" charset="0"/>
              <a:buChar char="•"/>
            </a:pPr>
            <a:r>
              <a:rPr lang="en-US" sz="1400" dirty="0" smtClean="0"/>
              <a:t> 46 Experts</a:t>
            </a:r>
          </a:p>
          <a:p>
            <a:pPr>
              <a:buFont typeface="Arial" pitchFamily="34" charset="0"/>
              <a:buChar char="•"/>
            </a:pPr>
            <a:r>
              <a:rPr lang="en-US" sz="1400" dirty="0" smtClean="0"/>
              <a:t> 7 Technicians</a:t>
            </a:r>
            <a:endParaRPr lang="en-US" sz="1400" dirty="0"/>
          </a:p>
        </p:txBody>
      </p:sp>
      <p:sp>
        <p:nvSpPr>
          <p:cNvPr id="26" name="Line 79"/>
          <p:cNvSpPr>
            <a:spLocks noChangeShapeType="1"/>
          </p:cNvSpPr>
          <p:nvPr/>
        </p:nvSpPr>
        <p:spPr bwMode="auto">
          <a:xfrm>
            <a:off x="4367211" y="3276599"/>
            <a:ext cx="45719" cy="1214446"/>
          </a:xfrm>
          <a:prstGeom prst="line">
            <a:avLst/>
          </a:prstGeom>
          <a:noFill/>
          <a:ln w="9525">
            <a:solidFill>
              <a:schemeClr val="tx1"/>
            </a:solidFill>
            <a:round/>
            <a:headEnd/>
            <a:tailEnd/>
          </a:ln>
        </p:spPr>
        <p:txBody>
          <a:bodyPr/>
          <a:lstStyle/>
          <a:p>
            <a:endParaRPr lang="fa-IR"/>
          </a:p>
        </p:txBody>
      </p:sp>
      <p:pic>
        <p:nvPicPr>
          <p:cNvPr id="18" name="Picture 1" descr="BNPP_LOGO2"/>
          <p:cNvPicPr>
            <a:picLocks noChangeAspect="1" noChangeArrowheads="1"/>
          </p:cNvPicPr>
          <p:nvPr/>
        </p:nvPicPr>
        <p:blipFill>
          <a:blip r:embed="rId2"/>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1480"/>
            <a:ext cx="7772400" cy="1143000"/>
          </a:xfrm>
        </p:spPr>
        <p:txBody>
          <a:bodyPr/>
          <a:lstStyle/>
          <a:p>
            <a:r>
              <a:rPr lang="en-US" sz="3600" b="1" dirty="0" smtClean="0">
                <a:solidFill>
                  <a:srgbClr val="FFFFCC"/>
                </a:solidFill>
                <a:cs typeface="B Titr" pitchFamily="2" charset="-78"/>
              </a:rPr>
              <a:t> Structure of Training Section</a:t>
            </a:r>
            <a:endParaRPr lang="fa-IR" sz="3600" dirty="0">
              <a:solidFill>
                <a:srgbClr val="FFFFCC"/>
              </a:solidFill>
            </a:endParaRPr>
          </a:p>
        </p:txBody>
      </p:sp>
      <p:grpSp>
        <p:nvGrpSpPr>
          <p:cNvPr id="4" name="Content Placeholder 3"/>
          <p:cNvGrpSpPr>
            <a:grpSpLocks noGrp="1"/>
          </p:cNvGrpSpPr>
          <p:nvPr/>
        </p:nvGrpSpPr>
        <p:grpSpPr>
          <a:xfrm>
            <a:off x="714348" y="2000240"/>
            <a:ext cx="7761278" cy="4146922"/>
            <a:chOff x="428596" y="1785925"/>
            <a:chExt cx="8286808" cy="4027195"/>
          </a:xfrm>
        </p:grpSpPr>
        <p:grpSp>
          <p:nvGrpSpPr>
            <p:cNvPr id="5" name="Group 32"/>
            <p:cNvGrpSpPr/>
            <p:nvPr/>
          </p:nvGrpSpPr>
          <p:grpSpPr>
            <a:xfrm>
              <a:off x="428596" y="1785925"/>
              <a:ext cx="7349732" cy="3995998"/>
              <a:chOff x="620629" y="1809152"/>
              <a:chExt cx="7182313" cy="2501655"/>
            </a:xfrm>
          </p:grpSpPr>
          <p:sp>
            <p:nvSpPr>
              <p:cNvPr id="20" name="_s2054"/>
              <p:cNvSpPr>
                <a:spLocks noChangeArrowheads="1"/>
              </p:cNvSpPr>
              <p:nvPr/>
            </p:nvSpPr>
            <p:spPr bwMode="auto">
              <a:xfrm>
                <a:off x="3800877" y="1809152"/>
                <a:ext cx="1565292" cy="489326"/>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400" b="1" dirty="0" smtClean="0">
                    <a:cs typeface="B Nazanin" pitchFamily="2" charset="-78"/>
                  </a:rPr>
                  <a:t>Training Section </a:t>
                </a:r>
              </a:p>
              <a:p>
                <a:pPr algn="ctr"/>
                <a:r>
                  <a:rPr lang="en-US" sz="1400" b="1" dirty="0" smtClean="0">
                    <a:cs typeface="B Nazanin" pitchFamily="2" charset="-78"/>
                  </a:rPr>
                  <a:t>Manager</a:t>
                </a:r>
                <a:endParaRPr lang="en-US" sz="1400" b="1" dirty="0">
                  <a:cs typeface="B Nazanin" pitchFamily="2" charset="-78"/>
                </a:endParaRPr>
              </a:p>
            </p:txBody>
          </p:sp>
          <p:sp>
            <p:nvSpPr>
              <p:cNvPr id="21" name="_s2054"/>
              <p:cNvSpPr>
                <a:spLocks noChangeArrowheads="1"/>
              </p:cNvSpPr>
              <p:nvPr/>
            </p:nvSpPr>
            <p:spPr bwMode="auto">
              <a:xfrm>
                <a:off x="620629" y="3842494"/>
                <a:ext cx="1814754" cy="4683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en-US" sz="1200" b="1" dirty="0" smtClean="0">
                  <a:latin typeface="Arial" charset="0"/>
                  <a:cs typeface="B Nazanin" pitchFamily="2" charset="-78"/>
                </a:endParaRPr>
              </a:p>
              <a:p>
                <a:pPr algn="ctr"/>
                <a:endParaRPr lang="en-US" sz="1200" b="1" dirty="0" smtClean="0">
                  <a:latin typeface="Arial" charset="0"/>
                  <a:cs typeface="B Nazanin" pitchFamily="2" charset="-78"/>
                </a:endParaRPr>
              </a:p>
              <a:p>
                <a:pPr algn="ctr"/>
                <a:endParaRPr lang="en-US" sz="1200" b="1" dirty="0" smtClean="0">
                  <a:latin typeface="Arial" charset="0"/>
                  <a:cs typeface="B Nazanin" pitchFamily="2" charset="-78"/>
                </a:endParaRPr>
              </a:p>
              <a:p>
                <a:pPr algn="ctr"/>
                <a:r>
                  <a:rPr lang="en-US" sz="1200" b="1" dirty="0" smtClean="0">
                    <a:latin typeface="Arial" charset="0"/>
                    <a:cs typeface="B Nazanin" pitchFamily="2" charset="-78"/>
                  </a:rPr>
                  <a:t>Operation Personnel </a:t>
                </a:r>
              </a:p>
              <a:p>
                <a:pPr algn="ctr"/>
                <a:r>
                  <a:rPr lang="en-US" sz="1200" b="1" dirty="0" smtClean="0">
                    <a:latin typeface="Arial" charset="0"/>
                    <a:cs typeface="B Nazanin" pitchFamily="2" charset="-78"/>
                  </a:rPr>
                  <a:t>Training group</a:t>
                </a:r>
              </a:p>
              <a:p>
                <a:pPr algn="ctr"/>
                <a:r>
                  <a:rPr lang="en-US" sz="1200" b="1" dirty="0" smtClean="0">
                    <a:latin typeface="Arial" charset="0"/>
                    <a:cs typeface="B Nazanin" pitchFamily="2" charset="-78"/>
                  </a:rPr>
                  <a:t>Instructors</a:t>
                </a:r>
              </a:p>
              <a:p>
                <a:pPr algn="ctr"/>
                <a:r>
                  <a:rPr lang="en-US" sz="1200" b="1" dirty="0" smtClean="0">
                    <a:latin typeface="Arial" charset="0"/>
                    <a:cs typeface="B Nazanin" pitchFamily="2" charset="-78"/>
                  </a:rPr>
                  <a:t>  </a:t>
                </a:r>
              </a:p>
              <a:p>
                <a:pPr algn="ctr" rtl="0"/>
                <a:endParaRPr lang="fa-IR" sz="1200" b="1" dirty="0" smtClean="0">
                  <a:latin typeface="Arial" charset="0"/>
                  <a:cs typeface="B Nazanin" pitchFamily="2" charset="-78"/>
                </a:endParaRPr>
              </a:p>
              <a:p>
                <a:pPr algn="ctr" rtl="0"/>
                <a:endParaRPr lang="en-US" sz="1200" b="1" dirty="0">
                  <a:latin typeface="Arial" charset="0"/>
                  <a:cs typeface="B Nazanin" pitchFamily="2" charset="-78"/>
                </a:endParaRPr>
              </a:p>
            </p:txBody>
          </p:sp>
          <p:sp>
            <p:nvSpPr>
              <p:cNvPr id="22" name="Line 47"/>
              <p:cNvSpPr>
                <a:spLocks noChangeShapeType="1"/>
              </p:cNvSpPr>
              <p:nvPr/>
            </p:nvSpPr>
            <p:spPr bwMode="auto">
              <a:xfrm>
                <a:off x="4582592" y="2283080"/>
                <a:ext cx="0" cy="517774"/>
              </a:xfrm>
              <a:prstGeom prst="line">
                <a:avLst/>
              </a:prstGeom>
              <a:noFill/>
              <a:ln w="9525">
                <a:solidFill>
                  <a:schemeClr val="tx1"/>
                </a:solidFill>
                <a:round/>
                <a:headEnd/>
                <a:tailEnd/>
              </a:ln>
            </p:spPr>
            <p:txBody>
              <a:bodyPr/>
              <a:lstStyle/>
              <a:p>
                <a:endParaRPr lang="fa-IR"/>
              </a:p>
            </p:txBody>
          </p:sp>
          <p:sp>
            <p:nvSpPr>
              <p:cNvPr id="23" name="Line 54"/>
              <p:cNvSpPr>
                <a:spLocks noChangeShapeType="1"/>
              </p:cNvSpPr>
              <p:nvPr/>
            </p:nvSpPr>
            <p:spPr bwMode="auto">
              <a:xfrm>
                <a:off x="1540911" y="2799371"/>
                <a:ext cx="6262031" cy="0"/>
              </a:xfrm>
              <a:prstGeom prst="line">
                <a:avLst/>
              </a:prstGeom>
              <a:noFill/>
              <a:ln w="9525">
                <a:solidFill>
                  <a:schemeClr val="tx1"/>
                </a:solidFill>
                <a:round/>
                <a:headEnd/>
                <a:tailEnd/>
              </a:ln>
            </p:spPr>
            <p:txBody>
              <a:bodyPr/>
              <a:lstStyle/>
              <a:p>
                <a:endParaRPr lang="fa-IR"/>
              </a:p>
            </p:txBody>
          </p:sp>
        </p:grpSp>
        <p:sp>
          <p:nvSpPr>
            <p:cNvPr id="6" name="Line 47"/>
            <p:cNvSpPr>
              <a:spLocks noChangeShapeType="1"/>
            </p:cNvSpPr>
            <p:nvPr/>
          </p:nvSpPr>
          <p:spPr bwMode="auto">
            <a:xfrm>
              <a:off x="1357004" y="4553250"/>
              <a:ext cx="0" cy="467470"/>
            </a:xfrm>
            <a:prstGeom prst="line">
              <a:avLst/>
            </a:prstGeom>
            <a:noFill/>
            <a:ln w="9525">
              <a:solidFill>
                <a:schemeClr val="tx1"/>
              </a:solidFill>
              <a:round/>
              <a:headEnd/>
              <a:tailEnd/>
            </a:ln>
          </p:spPr>
          <p:txBody>
            <a:bodyPr/>
            <a:lstStyle/>
            <a:p>
              <a:endParaRPr lang="fa-IR"/>
            </a:p>
          </p:txBody>
        </p:sp>
        <p:sp>
          <p:nvSpPr>
            <p:cNvPr id="8" name="_s2054"/>
            <p:cNvSpPr>
              <a:spLocks noChangeArrowheads="1"/>
            </p:cNvSpPr>
            <p:nvPr/>
          </p:nvSpPr>
          <p:spPr bwMode="auto">
            <a:xfrm>
              <a:off x="2458684" y="5033871"/>
              <a:ext cx="1951447" cy="748056"/>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rtl="0"/>
              <a:endParaRPr lang="fa-IR" sz="1200" b="1" dirty="0" smtClean="0">
                <a:latin typeface="Arial" charset="0"/>
                <a:cs typeface="B Nazanin" pitchFamily="2" charset="-78"/>
              </a:endParaRPr>
            </a:p>
            <a:p>
              <a:pPr algn="ctr"/>
              <a:r>
                <a:rPr lang="en-US" sz="1200" b="1" dirty="0" smtClean="0">
                  <a:latin typeface="Arial" charset="0"/>
                  <a:cs typeface="B Nazanin" pitchFamily="2" charset="-78"/>
                </a:rPr>
                <a:t>Maintenance Personnel </a:t>
              </a:r>
            </a:p>
            <a:p>
              <a:pPr algn="ctr"/>
              <a:r>
                <a:rPr lang="en-US" sz="1200" b="1" dirty="0" smtClean="0">
                  <a:latin typeface="Arial" charset="0"/>
                  <a:cs typeface="B Nazanin" pitchFamily="2" charset="-78"/>
                </a:rPr>
                <a:t>Training group</a:t>
              </a:r>
            </a:p>
            <a:p>
              <a:pPr algn="ctr"/>
              <a:r>
                <a:rPr lang="en-US" sz="1200" b="1" dirty="0" smtClean="0">
                  <a:latin typeface="Arial" charset="0"/>
                  <a:cs typeface="B Nazanin" pitchFamily="2" charset="-78"/>
                </a:rPr>
                <a:t>Instructors</a:t>
              </a:r>
            </a:p>
            <a:p>
              <a:pPr algn="ctr" rtl="0"/>
              <a:endParaRPr lang="en-US" sz="1200" b="1" dirty="0">
                <a:latin typeface="Arial" charset="0"/>
                <a:cs typeface="B Nazanin" pitchFamily="2" charset="-78"/>
              </a:endParaRPr>
            </a:p>
          </p:txBody>
        </p:sp>
        <p:sp>
          <p:nvSpPr>
            <p:cNvPr id="9" name="_s2054"/>
            <p:cNvSpPr>
              <a:spLocks noChangeArrowheads="1"/>
            </p:cNvSpPr>
            <p:nvPr/>
          </p:nvSpPr>
          <p:spPr bwMode="auto">
            <a:xfrm>
              <a:off x="4832187" y="5065064"/>
              <a:ext cx="1736033" cy="748056"/>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en-US" sz="1200" b="1" dirty="0" smtClean="0">
                <a:latin typeface="Arial" charset="0"/>
                <a:cs typeface="B Nazanin" pitchFamily="2" charset="-78"/>
              </a:endParaRPr>
            </a:p>
            <a:p>
              <a:pPr algn="ctr"/>
              <a:r>
                <a:rPr lang="en-US" sz="1200" b="1" dirty="0" smtClean="0">
                  <a:latin typeface="Arial" charset="0"/>
                  <a:cs typeface="B Nazanin" pitchFamily="2" charset="-78"/>
                </a:rPr>
                <a:t>General Training </a:t>
              </a:r>
            </a:p>
            <a:p>
              <a:pPr algn="ctr"/>
              <a:r>
                <a:rPr lang="en-US" sz="1200" b="1" dirty="0" smtClean="0">
                  <a:latin typeface="Arial" charset="0"/>
                  <a:cs typeface="B Nazanin" pitchFamily="2" charset="-78"/>
                </a:rPr>
                <a:t>group</a:t>
              </a:r>
            </a:p>
            <a:p>
              <a:pPr algn="ctr"/>
              <a:r>
                <a:rPr lang="en-US" sz="1200" b="1" dirty="0" smtClean="0">
                  <a:latin typeface="Arial" charset="0"/>
                  <a:cs typeface="B Nazanin" pitchFamily="2" charset="-78"/>
                </a:rPr>
                <a:t>Instructors</a:t>
              </a:r>
            </a:p>
            <a:p>
              <a:pPr algn="ctr"/>
              <a:endParaRPr lang="en-US" sz="1200" b="1" dirty="0" smtClean="0">
                <a:latin typeface="Arial" charset="0"/>
                <a:cs typeface="B Nazanin" pitchFamily="2" charset="-78"/>
              </a:endParaRPr>
            </a:p>
          </p:txBody>
        </p:sp>
        <p:sp>
          <p:nvSpPr>
            <p:cNvPr id="10" name="_s2054"/>
            <p:cNvSpPr>
              <a:spLocks noChangeArrowheads="1"/>
            </p:cNvSpPr>
            <p:nvPr/>
          </p:nvSpPr>
          <p:spPr bwMode="auto">
            <a:xfrm>
              <a:off x="6835712" y="5033870"/>
              <a:ext cx="1879692" cy="748056"/>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en-US" sz="1200" b="1" dirty="0" smtClean="0">
                <a:latin typeface="Arial" charset="0"/>
                <a:cs typeface="B Nazanin" pitchFamily="2" charset="-78"/>
              </a:endParaRPr>
            </a:p>
            <a:p>
              <a:pPr algn="ctr"/>
              <a:r>
                <a:rPr lang="en-US" sz="1200" b="1" dirty="0" smtClean="0">
                  <a:latin typeface="Arial" charset="0"/>
                  <a:cs typeface="B Nazanin" pitchFamily="2" charset="-78"/>
                </a:rPr>
                <a:t>Engineering Personnel </a:t>
              </a:r>
            </a:p>
            <a:p>
              <a:pPr algn="ctr"/>
              <a:r>
                <a:rPr lang="en-US" sz="1200" b="1" dirty="0" smtClean="0">
                  <a:latin typeface="Arial" charset="0"/>
                  <a:cs typeface="B Nazanin" pitchFamily="2" charset="-78"/>
                </a:rPr>
                <a:t>Training group</a:t>
              </a:r>
            </a:p>
            <a:p>
              <a:pPr algn="ctr"/>
              <a:r>
                <a:rPr lang="en-US" sz="1200" b="1" dirty="0" smtClean="0">
                  <a:latin typeface="Arial" charset="0"/>
                  <a:cs typeface="B Nazanin" pitchFamily="2" charset="-78"/>
                </a:rPr>
                <a:t>Instructors</a:t>
              </a:r>
            </a:p>
            <a:p>
              <a:pPr algn="ctr" rtl="0"/>
              <a:endParaRPr lang="fa-IR" sz="1200" b="1" dirty="0" smtClean="0">
                <a:latin typeface="Arial" charset="0"/>
                <a:cs typeface="B Nazanin" pitchFamily="2" charset="-78"/>
              </a:endParaRPr>
            </a:p>
          </p:txBody>
        </p:sp>
        <p:sp>
          <p:nvSpPr>
            <p:cNvPr id="14" name="Line 79"/>
            <p:cNvSpPr>
              <a:spLocks noChangeShapeType="1"/>
            </p:cNvSpPr>
            <p:nvPr/>
          </p:nvSpPr>
          <p:spPr bwMode="auto">
            <a:xfrm>
              <a:off x="3416929" y="3367645"/>
              <a:ext cx="0" cy="1656000"/>
            </a:xfrm>
            <a:prstGeom prst="line">
              <a:avLst/>
            </a:prstGeom>
            <a:noFill/>
            <a:ln w="9525">
              <a:solidFill>
                <a:schemeClr val="tx1"/>
              </a:solidFill>
              <a:round/>
              <a:headEnd/>
              <a:tailEnd/>
            </a:ln>
          </p:spPr>
          <p:txBody>
            <a:bodyPr/>
            <a:lstStyle/>
            <a:p>
              <a:endParaRPr lang="fa-IR"/>
            </a:p>
          </p:txBody>
        </p:sp>
        <p:sp>
          <p:nvSpPr>
            <p:cNvPr id="15" name="_s2054"/>
            <p:cNvSpPr>
              <a:spLocks noChangeArrowheads="1"/>
            </p:cNvSpPr>
            <p:nvPr/>
          </p:nvSpPr>
          <p:spPr bwMode="auto">
            <a:xfrm>
              <a:off x="428596" y="3809752"/>
              <a:ext cx="1857056" cy="74890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en-US" sz="1200" b="1" dirty="0" smtClean="0">
                <a:latin typeface="Arial" charset="0"/>
                <a:cs typeface="B Nazanin" pitchFamily="2" charset="-78"/>
              </a:endParaRPr>
            </a:p>
            <a:p>
              <a:pPr algn="ctr"/>
              <a:r>
                <a:rPr lang="en-US" sz="1200" b="1" dirty="0" smtClean="0">
                  <a:latin typeface="Arial" charset="0"/>
                  <a:cs typeface="B Nazanin" pitchFamily="2" charset="-78"/>
                </a:rPr>
                <a:t>Operation Personnel </a:t>
              </a:r>
            </a:p>
            <a:p>
              <a:pPr algn="ctr"/>
              <a:r>
                <a:rPr lang="en-US" sz="1200" b="1" dirty="0" smtClean="0">
                  <a:latin typeface="Arial" charset="0"/>
                  <a:cs typeface="B Nazanin" pitchFamily="2" charset="-78"/>
                </a:rPr>
                <a:t>Training group </a:t>
              </a:r>
            </a:p>
            <a:p>
              <a:pPr algn="ctr"/>
              <a:r>
                <a:rPr lang="en-US" sz="1200" b="1" dirty="0" smtClean="0">
                  <a:latin typeface="Arial" charset="0"/>
                  <a:cs typeface="B Nazanin" pitchFamily="2" charset="-78"/>
                </a:rPr>
                <a:t>supervisor</a:t>
              </a:r>
            </a:p>
            <a:p>
              <a:pPr algn="ctr"/>
              <a:endParaRPr lang="fa-IR" sz="1200" b="1" dirty="0" smtClean="0">
                <a:latin typeface="Arial" charset="0"/>
                <a:cs typeface="B Nazanin" pitchFamily="2" charset="-78"/>
              </a:endParaRPr>
            </a:p>
          </p:txBody>
        </p:sp>
        <p:sp>
          <p:nvSpPr>
            <p:cNvPr id="17" name="Line 47"/>
            <p:cNvSpPr>
              <a:spLocks noChangeShapeType="1"/>
            </p:cNvSpPr>
            <p:nvPr/>
          </p:nvSpPr>
          <p:spPr bwMode="auto">
            <a:xfrm>
              <a:off x="1357290" y="3369249"/>
              <a:ext cx="0" cy="432000"/>
            </a:xfrm>
            <a:prstGeom prst="line">
              <a:avLst/>
            </a:prstGeom>
            <a:noFill/>
            <a:ln w="9525">
              <a:solidFill>
                <a:schemeClr val="tx1"/>
              </a:solidFill>
              <a:round/>
              <a:headEnd/>
              <a:tailEnd/>
            </a:ln>
          </p:spPr>
          <p:txBody>
            <a:bodyPr/>
            <a:lstStyle/>
            <a:p>
              <a:endParaRPr lang="fa-IR"/>
            </a:p>
          </p:txBody>
        </p:sp>
        <p:sp>
          <p:nvSpPr>
            <p:cNvPr id="18" name="Line 79"/>
            <p:cNvSpPr>
              <a:spLocks noChangeShapeType="1"/>
            </p:cNvSpPr>
            <p:nvPr/>
          </p:nvSpPr>
          <p:spPr bwMode="auto">
            <a:xfrm>
              <a:off x="5643569" y="3369437"/>
              <a:ext cx="48815" cy="1695628"/>
            </a:xfrm>
            <a:prstGeom prst="line">
              <a:avLst/>
            </a:prstGeom>
            <a:noFill/>
            <a:ln w="9525">
              <a:solidFill>
                <a:schemeClr val="tx1"/>
              </a:solidFill>
              <a:round/>
              <a:headEnd/>
              <a:tailEnd/>
            </a:ln>
          </p:spPr>
          <p:txBody>
            <a:bodyPr/>
            <a:lstStyle/>
            <a:p>
              <a:endParaRPr lang="fa-IR"/>
            </a:p>
          </p:txBody>
        </p:sp>
        <p:sp>
          <p:nvSpPr>
            <p:cNvPr id="19" name="Line 79"/>
            <p:cNvSpPr>
              <a:spLocks noChangeShapeType="1"/>
            </p:cNvSpPr>
            <p:nvPr/>
          </p:nvSpPr>
          <p:spPr bwMode="auto">
            <a:xfrm>
              <a:off x="7774835" y="3369625"/>
              <a:ext cx="0" cy="1656000"/>
            </a:xfrm>
            <a:prstGeom prst="line">
              <a:avLst/>
            </a:prstGeom>
            <a:noFill/>
            <a:ln w="9525">
              <a:solidFill>
                <a:schemeClr val="tx1"/>
              </a:solidFill>
              <a:round/>
              <a:headEnd/>
              <a:tailEnd/>
            </a:ln>
          </p:spPr>
          <p:txBody>
            <a:bodyPr/>
            <a:lstStyle/>
            <a:p>
              <a:endParaRPr lang="fa-IR"/>
            </a:p>
          </p:txBody>
        </p:sp>
      </p:grpSp>
      <p:pic>
        <p:nvPicPr>
          <p:cNvPr id="24" name="Picture 1" descr="BNPP_LOGO2"/>
          <p:cNvPicPr>
            <a:picLocks noChangeAspect="1" noChangeArrowheads="1"/>
          </p:cNvPicPr>
          <p:nvPr/>
        </p:nvPicPr>
        <p:blipFill>
          <a:blip r:embed="rId2"/>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042294"/>
            <a:ext cx="8858312" cy="890574"/>
          </a:xfrm>
        </p:spPr>
        <p:txBody>
          <a:bodyPr/>
          <a:lstStyle/>
          <a:p>
            <a:r>
              <a:rPr lang="en-US" sz="2800" b="1" dirty="0" smtClean="0">
                <a:solidFill>
                  <a:srgbClr val="FFFFCC"/>
                </a:solidFill>
                <a:cs typeface="B Titr" pitchFamily="2" charset="-78"/>
              </a:rPr>
              <a:t>Structure of Training Planning and HRD  Section </a:t>
            </a:r>
            <a:r>
              <a:rPr lang="fa-IR" sz="3200" b="1" dirty="0" smtClean="0">
                <a:solidFill>
                  <a:srgbClr val="FFFFCC"/>
                </a:solidFill>
                <a:cs typeface="B Titr" pitchFamily="2" charset="-78"/>
              </a:rPr>
              <a:t/>
            </a:r>
            <a:br>
              <a:rPr lang="fa-IR" sz="3200" b="1" dirty="0" smtClean="0">
                <a:solidFill>
                  <a:srgbClr val="FFFFCC"/>
                </a:solidFill>
                <a:cs typeface="B Titr" pitchFamily="2" charset="-78"/>
              </a:rPr>
            </a:br>
            <a:endParaRPr lang="fa-IR" dirty="0">
              <a:solidFill>
                <a:srgbClr val="FFFFCC"/>
              </a:solidFill>
            </a:endParaRPr>
          </a:p>
        </p:txBody>
      </p:sp>
      <p:grpSp>
        <p:nvGrpSpPr>
          <p:cNvPr id="4" name="Content Placeholder 3"/>
          <p:cNvGrpSpPr>
            <a:grpSpLocks noGrp="1"/>
          </p:cNvGrpSpPr>
          <p:nvPr/>
        </p:nvGrpSpPr>
        <p:grpSpPr>
          <a:xfrm>
            <a:off x="433358" y="1981200"/>
            <a:ext cx="7424790" cy="2700027"/>
            <a:chOff x="233206" y="1571612"/>
            <a:chExt cx="7847949" cy="2415215"/>
          </a:xfrm>
        </p:grpSpPr>
        <p:sp>
          <p:nvSpPr>
            <p:cNvPr id="5" name="_s2054"/>
            <p:cNvSpPr>
              <a:spLocks noChangeArrowheads="1"/>
            </p:cNvSpPr>
            <p:nvPr/>
          </p:nvSpPr>
          <p:spPr bwMode="auto">
            <a:xfrm>
              <a:off x="2871002" y="1571612"/>
              <a:ext cx="3020379" cy="57150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600" b="1" dirty="0" smtClean="0">
                  <a:cs typeface="B Nazanin" pitchFamily="2" charset="-78"/>
                </a:rPr>
                <a:t>Training Planning and </a:t>
              </a:r>
            </a:p>
            <a:p>
              <a:pPr algn="ctr"/>
              <a:r>
                <a:rPr lang="en-US" sz="1600" b="1" dirty="0" smtClean="0">
                  <a:cs typeface="B Nazanin" pitchFamily="2" charset="-78"/>
                </a:rPr>
                <a:t>HRD Section Manager</a:t>
              </a:r>
              <a:endParaRPr lang="en-US" sz="1600" b="1" dirty="0">
                <a:cs typeface="B Nazanin" pitchFamily="2" charset="-78"/>
              </a:endParaRPr>
            </a:p>
          </p:txBody>
        </p:sp>
        <p:sp>
          <p:nvSpPr>
            <p:cNvPr id="7" name="Line 47"/>
            <p:cNvSpPr>
              <a:spLocks noChangeShapeType="1"/>
            </p:cNvSpPr>
            <p:nvPr/>
          </p:nvSpPr>
          <p:spPr bwMode="auto">
            <a:xfrm>
              <a:off x="4482913" y="2143116"/>
              <a:ext cx="0" cy="900000"/>
            </a:xfrm>
            <a:prstGeom prst="line">
              <a:avLst/>
            </a:prstGeom>
            <a:noFill/>
            <a:ln w="9525">
              <a:solidFill>
                <a:schemeClr val="tx1"/>
              </a:solidFill>
              <a:round/>
              <a:headEnd/>
              <a:tailEnd/>
            </a:ln>
          </p:spPr>
          <p:txBody>
            <a:bodyPr/>
            <a:lstStyle/>
            <a:p>
              <a:endParaRPr lang="fa-IR"/>
            </a:p>
          </p:txBody>
        </p:sp>
        <p:sp>
          <p:nvSpPr>
            <p:cNvPr id="8" name="Line 54"/>
            <p:cNvSpPr>
              <a:spLocks noChangeShapeType="1"/>
            </p:cNvSpPr>
            <p:nvPr/>
          </p:nvSpPr>
          <p:spPr bwMode="auto">
            <a:xfrm>
              <a:off x="1360814" y="3024467"/>
              <a:ext cx="6720341" cy="40897"/>
            </a:xfrm>
            <a:prstGeom prst="line">
              <a:avLst/>
            </a:prstGeom>
            <a:noFill/>
            <a:ln w="9525">
              <a:solidFill>
                <a:schemeClr val="tx1"/>
              </a:solidFill>
              <a:round/>
              <a:headEnd/>
              <a:tailEnd/>
            </a:ln>
          </p:spPr>
          <p:txBody>
            <a:bodyPr/>
            <a:lstStyle/>
            <a:p>
              <a:endParaRPr lang="fa-IR"/>
            </a:p>
          </p:txBody>
        </p:sp>
        <p:sp>
          <p:nvSpPr>
            <p:cNvPr id="18" name="_s2054"/>
            <p:cNvSpPr>
              <a:spLocks noChangeArrowheads="1"/>
            </p:cNvSpPr>
            <p:nvPr/>
          </p:nvSpPr>
          <p:spPr bwMode="auto">
            <a:xfrm>
              <a:off x="233206" y="3377910"/>
              <a:ext cx="2158914" cy="608917"/>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en-US" sz="1200" b="1" dirty="0" smtClean="0">
                <a:latin typeface="Arial" charset="0"/>
                <a:cs typeface="B Nazanin" pitchFamily="2" charset="-78"/>
              </a:endParaRPr>
            </a:p>
            <a:p>
              <a:pPr algn="ctr"/>
              <a:r>
                <a:rPr lang="en-US" sz="1200" b="1" dirty="0" smtClean="0">
                  <a:latin typeface="Arial" charset="0"/>
                  <a:cs typeface="B Nazanin" pitchFamily="2" charset="-78"/>
                </a:rPr>
                <a:t>Recruitment, Maintenance </a:t>
              </a:r>
            </a:p>
            <a:p>
              <a:pPr algn="ctr"/>
              <a:r>
                <a:rPr lang="en-US" sz="1200" b="1" dirty="0" smtClean="0">
                  <a:latin typeface="Arial" charset="0"/>
                  <a:cs typeface="B Nazanin" pitchFamily="2" charset="-78"/>
                </a:rPr>
                <a:t>and Promotion of HR group</a:t>
              </a:r>
            </a:p>
            <a:p>
              <a:pPr algn="ctr"/>
              <a:endParaRPr lang="en-US" sz="1200" b="1" dirty="0">
                <a:latin typeface="Arial" charset="0"/>
                <a:cs typeface="B Nazanin" pitchFamily="2" charset="-78"/>
              </a:endParaRPr>
            </a:p>
          </p:txBody>
        </p:sp>
        <p:sp>
          <p:nvSpPr>
            <p:cNvPr id="20" name="_s2054"/>
            <p:cNvSpPr>
              <a:spLocks noChangeArrowheads="1"/>
            </p:cNvSpPr>
            <p:nvPr/>
          </p:nvSpPr>
          <p:spPr bwMode="auto">
            <a:xfrm>
              <a:off x="2554480" y="3357562"/>
              <a:ext cx="2156798" cy="608917"/>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dirty="0" smtClean="0">
                  <a:latin typeface="Arial" charset="0"/>
                  <a:cs typeface="B Nazanin" pitchFamily="2" charset="-78"/>
                </a:rPr>
                <a:t>Training Documentation &amp;</a:t>
              </a:r>
            </a:p>
            <a:p>
              <a:pPr algn="ctr"/>
              <a:r>
                <a:rPr lang="en-US" sz="1200" b="1" dirty="0" smtClean="0">
                  <a:latin typeface="Arial" charset="0"/>
                  <a:cs typeface="B Nazanin" pitchFamily="2" charset="-78"/>
                </a:rPr>
                <a:t> Planning group</a:t>
              </a:r>
              <a:endParaRPr lang="en-US" sz="1200" b="1" dirty="0">
                <a:latin typeface="Arial" charset="0"/>
                <a:cs typeface="B Nazanin" pitchFamily="2" charset="-78"/>
              </a:endParaRPr>
            </a:p>
          </p:txBody>
        </p:sp>
        <p:sp>
          <p:nvSpPr>
            <p:cNvPr id="22" name="_s2054"/>
            <p:cNvSpPr>
              <a:spLocks noChangeArrowheads="1"/>
            </p:cNvSpPr>
            <p:nvPr/>
          </p:nvSpPr>
          <p:spPr bwMode="auto">
            <a:xfrm>
              <a:off x="4901852" y="3368172"/>
              <a:ext cx="2038755" cy="608917"/>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dirty="0" smtClean="0">
                  <a:latin typeface="Arial" charset="0"/>
                  <a:cs typeface="B Nazanin" pitchFamily="2" charset="-78"/>
                </a:rPr>
                <a:t>License &amp; Examination </a:t>
              </a:r>
            </a:p>
            <a:p>
              <a:pPr algn="ctr"/>
              <a:r>
                <a:rPr lang="en-US" sz="1200" b="1" dirty="0" smtClean="0">
                  <a:latin typeface="Arial" charset="0"/>
                  <a:cs typeface="B Nazanin" pitchFamily="2" charset="-78"/>
                </a:rPr>
                <a:t>group</a:t>
              </a:r>
              <a:endParaRPr lang="en-US" sz="1200" b="1" dirty="0">
                <a:latin typeface="Arial" charset="0"/>
                <a:cs typeface="B Nazanin" pitchFamily="2" charset="-78"/>
              </a:endParaRPr>
            </a:p>
          </p:txBody>
        </p:sp>
        <p:sp>
          <p:nvSpPr>
            <p:cNvPr id="25" name="Line 47"/>
            <p:cNvSpPr>
              <a:spLocks noChangeShapeType="1"/>
            </p:cNvSpPr>
            <p:nvPr/>
          </p:nvSpPr>
          <p:spPr bwMode="auto">
            <a:xfrm>
              <a:off x="1366534" y="3051764"/>
              <a:ext cx="0" cy="342000"/>
            </a:xfrm>
            <a:prstGeom prst="line">
              <a:avLst/>
            </a:prstGeom>
            <a:noFill/>
            <a:ln w="9525">
              <a:solidFill>
                <a:schemeClr val="tx1"/>
              </a:solidFill>
              <a:round/>
              <a:headEnd/>
              <a:tailEnd/>
            </a:ln>
          </p:spPr>
          <p:txBody>
            <a:bodyPr/>
            <a:lstStyle/>
            <a:p>
              <a:endParaRPr lang="fa-IR"/>
            </a:p>
          </p:txBody>
        </p:sp>
        <p:sp>
          <p:nvSpPr>
            <p:cNvPr id="26" name="Line 47"/>
            <p:cNvSpPr>
              <a:spLocks noChangeShapeType="1"/>
            </p:cNvSpPr>
            <p:nvPr/>
          </p:nvSpPr>
          <p:spPr bwMode="auto">
            <a:xfrm>
              <a:off x="3532551" y="3047997"/>
              <a:ext cx="0" cy="306000"/>
            </a:xfrm>
            <a:prstGeom prst="line">
              <a:avLst/>
            </a:prstGeom>
            <a:noFill/>
            <a:ln w="9525">
              <a:solidFill>
                <a:schemeClr val="tx1"/>
              </a:solidFill>
              <a:round/>
              <a:headEnd/>
              <a:tailEnd/>
            </a:ln>
          </p:spPr>
          <p:txBody>
            <a:bodyPr/>
            <a:lstStyle/>
            <a:p>
              <a:endParaRPr lang="fa-IR"/>
            </a:p>
          </p:txBody>
        </p:sp>
        <p:sp>
          <p:nvSpPr>
            <p:cNvPr id="27" name="Line 47"/>
            <p:cNvSpPr>
              <a:spLocks noChangeShapeType="1"/>
            </p:cNvSpPr>
            <p:nvPr/>
          </p:nvSpPr>
          <p:spPr bwMode="auto">
            <a:xfrm>
              <a:off x="5862193" y="3040501"/>
              <a:ext cx="0" cy="306000"/>
            </a:xfrm>
            <a:prstGeom prst="line">
              <a:avLst/>
            </a:prstGeom>
            <a:noFill/>
            <a:ln w="9525">
              <a:solidFill>
                <a:schemeClr val="tx1"/>
              </a:solidFill>
              <a:round/>
              <a:headEnd/>
              <a:tailEnd/>
            </a:ln>
          </p:spPr>
          <p:txBody>
            <a:bodyPr/>
            <a:lstStyle/>
            <a:p>
              <a:endParaRPr lang="fa-IR"/>
            </a:p>
          </p:txBody>
        </p:sp>
      </p:grpSp>
      <p:sp>
        <p:nvSpPr>
          <p:cNvPr id="29" name="_s2054"/>
          <p:cNvSpPr>
            <a:spLocks noChangeArrowheads="1"/>
          </p:cNvSpPr>
          <p:nvPr/>
        </p:nvSpPr>
        <p:spPr bwMode="auto">
          <a:xfrm>
            <a:off x="7002249" y="3977756"/>
            <a:ext cx="1704957" cy="68072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dirty="0" smtClean="0">
                <a:latin typeface="Arial" charset="0"/>
                <a:cs typeface="B Nazanin" pitchFamily="2" charset="-78"/>
              </a:rPr>
              <a:t>Psycho-Physiological </a:t>
            </a:r>
          </a:p>
          <a:p>
            <a:pPr algn="ctr"/>
            <a:r>
              <a:rPr lang="en-US" sz="1200" b="1" dirty="0" smtClean="0">
                <a:latin typeface="Arial" charset="0"/>
                <a:cs typeface="B Nazanin" pitchFamily="2" charset="-78"/>
              </a:rPr>
              <a:t>Laboratory</a:t>
            </a:r>
            <a:endParaRPr lang="en-US" sz="1200" b="1" dirty="0">
              <a:latin typeface="Arial" charset="0"/>
              <a:cs typeface="B Nazanin" pitchFamily="2" charset="-78"/>
            </a:endParaRPr>
          </a:p>
        </p:txBody>
      </p:sp>
      <p:sp>
        <p:nvSpPr>
          <p:cNvPr id="30" name="Line 47"/>
          <p:cNvSpPr>
            <a:spLocks noChangeShapeType="1"/>
          </p:cNvSpPr>
          <p:nvPr/>
        </p:nvSpPr>
        <p:spPr bwMode="auto">
          <a:xfrm>
            <a:off x="7847854" y="3631686"/>
            <a:ext cx="0" cy="342085"/>
          </a:xfrm>
          <a:prstGeom prst="line">
            <a:avLst/>
          </a:prstGeom>
          <a:noFill/>
          <a:ln w="9525">
            <a:solidFill>
              <a:schemeClr val="tx1"/>
            </a:solidFill>
            <a:round/>
            <a:headEnd/>
            <a:tailEnd/>
          </a:ln>
        </p:spPr>
        <p:txBody>
          <a:bodyPr/>
          <a:lstStyle/>
          <a:p>
            <a:endParaRPr lang="fa-IR"/>
          </a:p>
        </p:txBody>
      </p:sp>
      <p:pic>
        <p:nvPicPr>
          <p:cNvPr id="15" name="Picture 1" descr="BNPP_LOGO2"/>
          <p:cNvPicPr>
            <a:picLocks noChangeAspect="1" noChangeArrowheads="1"/>
          </p:cNvPicPr>
          <p:nvPr/>
        </p:nvPicPr>
        <p:blipFill>
          <a:blip r:embed="rId2"/>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5170"/>
            <a:ext cx="8315356" cy="1143000"/>
          </a:xfrm>
        </p:spPr>
        <p:txBody>
          <a:bodyPr/>
          <a:lstStyle/>
          <a:p>
            <a:r>
              <a:rPr lang="en-US" sz="3600" b="1" dirty="0" smtClean="0">
                <a:solidFill>
                  <a:srgbClr val="FFFFCC"/>
                </a:solidFill>
                <a:cs typeface="B Titr" pitchFamily="2" charset="-78"/>
              </a:rPr>
              <a:t>Structure of Simulator Training Section</a:t>
            </a:r>
            <a:endParaRPr lang="fa-IR" sz="3600" dirty="0">
              <a:solidFill>
                <a:srgbClr val="FFFFCC"/>
              </a:solidFill>
            </a:endParaRPr>
          </a:p>
        </p:txBody>
      </p:sp>
      <p:grpSp>
        <p:nvGrpSpPr>
          <p:cNvPr id="4" name="Content Placeholder 3"/>
          <p:cNvGrpSpPr>
            <a:grpSpLocks noGrp="1"/>
          </p:cNvGrpSpPr>
          <p:nvPr/>
        </p:nvGrpSpPr>
        <p:grpSpPr>
          <a:xfrm>
            <a:off x="642910" y="1928802"/>
            <a:ext cx="7772400" cy="2933583"/>
            <a:chOff x="1500166" y="1499440"/>
            <a:chExt cx="5988917" cy="2963717"/>
          </a:xfrm>
        </p:grpSpPr>
        <p:sp>
          <p:nvSpPr>
            <p:cNvPr id="5" name="_s2054"/>
            <p:cNvSpPr>
              <a:spLocks noChangeArrowheads="1"/>
            </p:cNvSpPr>
            <p:nvPr/>
          </p:nvSpPr>
          <p:spPr bwMode="auto">
            <a:xfrm>
              <a:off x="3259222" y="1499440"/>
              <a:ext cx="2428892" cy="6436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600" b="1" dirty="0" smtClean="0">
                  <a:cs typeface="B Nazanin" pitchFamily="2" charset="-78"/>
                </a:rPr>
                <a:t>Simulator Training Section</a:t>
              </a:r>
            </a:p>
            <a:p>
              <a:pPr algn="ctr"/>
              <a:r>
                <a:rPr lang="en-US" sz="1600" b="1" dirty="0" smtClean="0">
                  <a:cs typeface="B Nazanin" pitchFamily="2" charset="-78"/>
                </a:rPr>
                <a:t> Manager</a:t>
              </a:r>
              <a:endParaRPr lang="en-US" sz="1600" b="1" dirty="0">
                <a:cs typeface="B Nazanin" pitchFamily="2" charset="-78"/>
              </a:endParaRPr>
            </a:p>
          </p:txBody>
        </p:sp>
        <p:sp>
          <p:nvSpPr>
            <p:cNvPr id="7" name="Line 47"/>
            <p:cNvSpPr>
              <a:spLocks noChangeShapeType="1"/>
            </p:cNvSpPr>
            <p:nvPr/>
          </p:nvSpPr>
          <p:spPr bwMode="auto">
            <a:xfrm>
              <a:off x="4482913" y="2143116"/>
              <a:ext cx="0" cy="900000"/>
            </a:xfrm>
            <a:prstGeom prst="line">
              <a:avLst/>
            </a:prstGeom>
            <a:noFill/>
            <a:ln w="9525">
              <a:solidFill>
                <a:schemeClr val="tx1"/>
              </a:solidFill>
              <a:round/>
              <a:headEnd/>
              <a:tailEnd/>
            </a:ln>
          </p:spPr>
          <p:txBody>
            <a:bodyPr/>
            <a:lstStyle/>
            <a:p>
              <a:endParaRPr lang="fa-IR"/>
            </a:p>
          </p:txBody>
        </p:sp>
        <p:sp>
          <p:nvSpPr>
            <p:cNvPr id="8" name="Line 54"/>
            <p:cNvSpPr>
              <a:spLocks noChangeShapeType="1"/>
            </p:cNvSpPr>
            <p:nvPr/>
          </p:nvSpPr>
          <p:spPr bwMode="auto">
            <a:xfrm>
              <a:off x="2368392" y="3044916"/>
              <a:ext cx="4248000" cy="0"/>
            </a:xfrm>
            <a:prstGeom prst="line">
              <a:avLst/>
            </a:prstGeom>
            <a:noFill/>
            <a:ln w="9525">
              <a:solidFill>
                <a:schemeClr val="tx1"/>
              </a:solidFill>
              <a:round/>
              <a:headEnd/>
              <a:tailEnd/>
            </a:ln>
          </p:spPr>
          <p:txBody>
            <a:bodyPr/>
            <a:lstStyle/>
            <a:p>
              <a:endParaRPr lang="fa-IR"/>
            </a:p>
          </p:txBody>
        </p:sp>
        <p:sp>
          <p:nvSpPr>
            <p:cNvPr id="13" name="_s2054"/>
            <p:cNvSpPr>
              <a:spLocks noChangeArrowheads="1"/>
            </p:cNvSpPr>
            <p:nvPr/>
          </p:nvSpPr>
          <p:spPr bwMode="auto">
            <a:xfrm>
              <a:off x="1500166" y="3854240"/>
              <a:ext cx="1736033" cy="608917"/>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en-US" sz="1200" b="1" dirty="0" smtClean="0">
                <a:latin typeface="Arial" charset="0"/>
                <a:cs typeface="B Nazanin" pitchFamily="2" charset="-78"/>
              </a:endParaRPr>
            </a:p>
            <a:p>
              <a:pPr algn="ctr"/>
              <a:r>
                <a:rPr lang="en-US" sz="1200" b="1" dirty="0" smtClean="0">
                  <a:latin typeface="Arial" charset="0"/>
                  <a:cs typeface="B Nazanin" pitchFamily="2" charset="-78"/>
                </a:rPr>
                <a:t>Simulator Training </a:t>
              </a:r>
            </a:p>
            <a:p>
              <a:pPr algn="ctr"/>
              <a:r>
                <a:rPr lang="en-US" sz="1200" b="1" dirty="0" smtClean="0">
                  <a:latin typeface="Arial" charset="0"/>
                  <a:cs typeface="B Nazanin" pitchFamily="2" charset="-78"/>
                </a:rPr>
                <a:t>Instructors group</a:t>
              </a:r>
            </a:p>
            <a:p>
              <a:pPr algn="ctr"/>
              <a:endParaRPr lang="en-US" sz="1200" b="1" dirty="0" smtClean="0">
                <a:latin typeface="Arial" charset="0"/>
                <a:cs typeface="B Nazanin" pitchFamily="2" charset="-78"/>
              </a:endParaRPr>
            </a:p>
          </p:txBody>
        </p:sp>
        <p:sp>
          <p:nvSpPr>
            <p:cNvPr id="15" name="_s2054"/>
            <p:cNvSpPr>
              <a:spLocks noChangeArrowheads="1"/>
            </p:cNvSpPr>
            <p:nvPr/>
          </p:nvSpPr>
          <p:spPr bwMode="auto">
            <a:xfrm>
              <a:off x="5753050" y="3833878"/>
              <a:ext cx="1736033" cy="608917"/>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dirty="0" smtClean="0">
                  <a:latin typeface="Arial" charset="0"/>
                  <a:cs typeface="B Nazanin" pitchFamily="2" charset="-78"/>
                </a:rPr>
                <a:t>Simulator Development and </a:t>
              </a:r>
            </a:p>
            <a:p>
              <a:pPr algn="ctr"/>
              <a:r>
                <a:rPr lang="en-US" sz="1200" b="1" dirty="0" smtClean="0">
                  <a:latin typeface="Arial" charset="0"/>
                  <a:cs typeface="B Nazanin" pitchFamily="2" charset="-78"/>
                </a:rPr>
                <a:t>Maintenance group</a:t>
              </a:r>
              <a:endParaRPr lang="en-US" sz="1200" b="1" dirty="0">
                <a:latin typeface="Arial" charset="0"/>
                <a:cs typeface="B Nazanin" pitchFamily="2" charset="-78"/>
              </a:endParaRPr>
            </a:p>
          </p:txBody>
        </p:sp>
        <p:sp>
          <p:nvSpPr>
            <p:cNvPr id="18" name="Line 47"/>
            <p:cNvSpPr>
              <a:spLocks noChangeShapeType="1"/>
            </p:cNvSpPr>
            <p:nvPr/>
          </p:nvSpPr>
          <p:spPr bwMode="auto">
            <a:xfrm>
              <a:off x="2357422" y="3035997"/>
              <a:ext cx="0" cy="828000"/>
            </a:xfrm>
            <a:prstGeom prst="line">
              <a:avLst/>
            </a:prstGeom>
            <a:noFill/>
            <a:ln w="9525">
              <a:solidFill>
                <a:schemeClr val="tx1"/>
              </a:solidFill>
              <a:round/>
              <a:headEnd/>
              <a:tailEnd/>
            </a:ln>
          </p:spPr>
          <p:txBody>
            <a:bodyPr/>
            <a:lstStyle/>
            <a:p>
              <a:endParaRPr lang="fa-IR"/>
            </a:p>
          </p:txBody>
        </p:sp>
        <p:sp>
          <p:nvSpPr>
            <p:cNvPr id="19" name="Line 47"/>
            <p:cNvSpPr>
              <a:spLocks noChangeShapeType="1"/>
            </p:cNvSpPr>
            <p:nvPr/>
          </p:nvSpPr>
          <p:spPr bwMode="auto">
            <a:xfrm>
              <a:off x="6619764" y="3035997"/>
              <a:ext cx="0" cy="792000"/>
            </a:xfrm>
            <a:prstGeom prst="line">
              <a:avLst/>
            </a:prstGeom>
            <a:noFill/>
            <a:ln w="9525">
              <a:solidFill>
                <a:schemeClr val="tx1"/>
              </a:solidFill>
              <a:round/>
              <a:headEnd/>
              <a:tailEnd/>
            </a:ln>
          </p:spPr>
          <p:txBody>
            <a:bodyPr/>
            <a:lstStyle/>
            <a:p>
              <a:endParaRPr lang="fa-IR"/>
            </a:p>
          </p:txBody>
        </p:sp>
      </p:grpSp>
      <p:pic>
        <p:nvPicPr>
          <p:cNvPr id="11" name="Picture 1" descr="BNPP_LOGO2"/>
          <p:cNvPicPr>
            <a:picLocks noChangeAspect="1" noChangeArrowheads="1"/>
          </p:cNvPicPr>
          <p:nvPr/>
        </p:nvPicPr>
        <p:blipFill>
          <a:blip r:embed="rId2"/>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C:\Documents and Settings\yadollahi_m\Desktop\كارگاه آموزشي2\BTC photoes\IMG_4419.jpg"/>
          <p:cNvPicPr>
            <a:picLocks noChangeAspect="1" noChangeArrowheads="1"/>
          </p:cNvPicPr>
          <p:nvPr/>
        </p:nvPicPr>
        <p:blipFill>
          <a:blip r:embed="rId2" cstate="print"/>
          <a:srcRect/>
          <a:stretch>
            <a:fillRect/>
          </a:stretch>
        </p:blipFill>
        <p:spPr bwMode="auto">
          <a:xfrm>
            <a:off x="0" y="1571612"/>
            <a:ext cx="8786842" cy="5072071"/>
          </a:xfrm>
          <a:prstGeom prst="rect">
            <a:avLst/>
          </a:prstGeom>
          <a:noFill/>
        </p:spPr>
      </p:pic>
      <p:sp>
        <p:nvSpPr>
          <p:cNvPr id="3" name="TextBox 2"/>
          <p:cNvSpPr txBox="1"/>
          <p:nvPr/>
        </p:nvSpPr>
        <p:spPr>
          <a:xfrm>
            <a:off x="785786" y="861996"/>
            <a:ext cx="8001056" cy="523220"/>
          </a:xfrm>
          <a:prstGeom prst="rect">
            <a:avLst/>
          </a:prstGeom>
          <a:noFill/>
        </p:spPr>
        <p:txBody>
          <a:bodyPr wrap="square" rtlCol="1">
            <a:spAutoFit/>
          </a:bodyPr>
          <a:lstStyle/>
          <a:p>
            <a:pPr algn="ctr"/>
            <a:r>
              <a:rPr lang="en-US" sz="2800" b="1" dirty="0" smtClean="0">
                <a:solidFill>
                  <a:srgbClr val="FFFFCC"/>
                </a:solidFill>
                <a:cs typeface="Nazanin" pitchFamily="2" charset="-78"/>
              </a:rPr>
              <a:t>Bushehr Training &amp; Human Resource Centre</a:t>
            </a:r>
            <a:endParaRPr lang="fa-IR" sz="2800" dirty="0"/>
          </a:p>
        </p:txBody>
      </p:sp>
      <p:pic>
        <p:nvPicPr>
          <p:cNvPr id="4" name="Picture 1" descr="BNPP_LOGO2"/>
          <p:cNvPicPr>
            <a:picLocks noChangeAspect="1" noChangeArrowheads="1"/>
          </p:cNvPicPr>
          <p:nvPr/>
        </p:nvPicPr>
        <p:blipFill>
          <a:blip r:embed="rId3"/>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5170"/>
            <a:ext cx="7772400" cy="1143000"/>
          </a:xfrm>
        </p:spPr>
        <p:txBody>
          <a:bodyPr/>
          <a:lstStyle/>
          <a:p>
            <a:r>
              <a:rPr lang="en-US" dirty="0" smtClean="0">
                <a:cs typeface="Nazanin" pitchFamily="2" charset="-78"/>
              </a:rPr>
              <a:t>Facilities of BTC</a:t>
            </a:r>
            <a:endParaRPr lang="fa-IR" dirty="0"/>
          </a:p>
        </p:txBody>
      </p:sp>
      <p:graphicFrame>
        <p:nvGraphicFramePr>
          <p:cNvPr id="4" name="Group 71"/>
          <p:cNvGraphicFramePr>
            <a:graphicFrameLocks/>
          </p:cNvGraphicFramePr>
          <p:nvPr/>
        </p:nvGraphicFramePr>
        <p:xfrm>
          <a:off x="5429256" y="1956921"/>
          <a:ext cx="3157502" cy="3740001"/>
        </p:xfrm>
        <a:graphic>
          <a:graphicData uri="http://schemas.openxmlformats.org/drawingml/2006/table">
            <a:tbl>
              <a:tblPr/>
              <a:tblGrid>
                <a:gridCol w="1699351"/>
                <a:gridCol w="822272"/>
                <a:gridCol w="635879"/>
              </a:tblGrid>
              <a:tr h="114920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kern="1200" cap="none" normalizeH="0" baseline="0" dirty="0" smtClean="0">
                          <a:ln>
                            <a:noFill/>
                          </a:ln>
                          <a:solidFill>
                            <a:schemeClr val="tx1"/>
                          </a:solidFill>
                          <a:effectLst>
                            <a:outerShdw blurRad="38100" dist="38100" dir="2700000" algn="tl">
                              <a:srgbClr val="000000"/>
                            </a:outerShdw>
                          </a:effectLst>
                          <a:latin typeface="Tahoma" pitchFamily="34" charset="0"/>
                          <a:ea typeface="+mn-ea"/>
                          <a:cs typeface="Nazanin" pitchFamily="2" charset="-78"/>
                        </a:rPr>
                        <a:t>Capacity</a:t>
                      </a:r>
                      <a:r>
                        <a:rPr kumimoji="0" lang="en-US" sz="3200" b="1" i="0" u="none" strike="noStrike" kern="1200" cap="none" normalizeH="0" baseline="0" dirty="0" smtClean="0">
                          <a:ln>
                            <a:noFill/>
                          </a:ln>
                          <a:solidFill>
                            <a:schemeClr val="tx1"/>
                          </a:solidFill>
                          <a:effectLst>
                            <a:outerShdw blurRad="38100" dist="38100" dir="2700000" algn="tl">
                              <a:srgbClr val="000000"/>
                            </a:outerShdw>
                          </a:effectLst>
                          <a:latin typeface="Tahoma" pitchFamily="34" charset="0"/>
                          <a:ea typeface="+mn-ea"/>
                          <a:cs typeface="Nazanin" pitchFamily="2" charset="-78"/>
                        </a:rPr>
                        <a:t>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kern="1200" cap="none" normalizeH="0" baseline="0" dirty="0" smtClean="0">
                          <a:ln>
                            <a:noFill/>
                          </a:ln>
                          <a:solidFill>
                            <a:schemeClr val="tx1"/>
                          </a:solidFill>
                          <a:effectLst>
                            <a:outerShdw blurRad="38100" dist="38100" dir="2700000" algn="tl">
                              <a:srgbClr val="000000"/>
                            </a:outerShdw>
                          </a:effectLst>
                          <a:latin typeface="Tahoma" pitchFamily="34" charset="0"/>
                          <a:ea typeface="+mn-ea"/>
                          <a:cs typeface="Nazanin" pitchFamily="2" charset="-78"/>
                        </a:rPr>
                        <a:t>(person)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kern="1200" cap="none" normalizeH="0" baseline="0" dirty="0" smtClean="0">
                          <a:ln>
                            <a:noFill/>
                          </a:ln>
                          <a:solidFill>
                            <a:schemeClr val="tx1"/>
                          </a:solidFill>
                          <a:effectLst>
                            <a:outerShdw blurRad="38100" dist="38100" dir="2700000" algn="tl">
                              <a:srgbClr val="000000"/>
                            </a:outerShdw>
                          </a:effectLst>
                          <a:latin typeface="Tahoma" pitchFamily="34" charset="0"/>
                          <a:ea typeface="+mn-ea"/>
                          <a:cs typeface="Nazanin" pitchFamily="2" charset="-78"/>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Nazanin" pitchFamily="2" charset="-78"/>
                        </a:rPr>
                        <a:t>Classrooms</a:t>
                      </a:r>
                    </a:p>
                  </a:txBody>
                  <a:tcPr vert="vert"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0093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93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93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93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93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 name="Picture 2" descr="C:\Documents and Settings\yadollahi_m\Desktop\كارگاه آموزشي2\BTC photoes\IMG_4334.jpg"/>
          <p:cNvPicPr>
            <a:picLocks noGrp="1" noChangeAspect="1" noChangeArrowheads="1"/>
          </p:cNvPicPr>
          <p:nvPr>
            <p:ph idx="1"/>
          </p:nvPr>
        </p:nvPicPr>
        <p:blipFill>
          <a:blip r:embed="rId2" cstate="print"/>
          <a:srcRect/>
          <a:stretch>
            <a:fillRect/>
          </a:stretch>
        </p:blipFill>
        <p:spPr bwMode="auto">
          <a:xfrm>
            <a:off x="928662" y="2643182"/>
            <a:ext cx="3071834" cy="2309834"/>
          </a:xfrm>
          <a:prstGeom prst="rect">
            <a:avLst/>
          </a:prstGeom>
          <a:noFill/>
        </p:spPr>
      </p:pic>
      <p:pic>
        <p:nvPicPr>
          <p:cNvPr id="7" name="Picture 1" descr="BNPP_LOGO2"/>
          <p:cNvPicPr>
            <a:picLocks noChangeAspect="1" noChangeArrowheads="1"/>
          </p:cNvPicPr>
          <p:nvPr/>
        </p:nvPicPr>
        <p:blipFill>
          <a:blip r:embed="rId3"/>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Nazanin" pitchFamily="2" charset="-78"/>
              </a:rPr>
              <a:t>Facilities of BTC</a:t>
            </a:r>
            <a:endParaRPr lang="fa-IR" dirty="0"/>
          </a:p>
        </p:txBody>
      </p:sp>
      <p:pic>
        <p:nvPicPr>
          <p:cNvPr id="9" name="Picture 6" descr="C:\Documents and Settings\yadollahi_m\Desktop\كارگاه آموزشي2\BTC photoes\IMG_4342.jpg"/>
          <p:cNvPicPr>
            <a:picLocks noGrp="1" noChangeAspect="1" noChangeArrowheads="1"/>
          </p:cNvPicPr>
          <p:nvPr>
            <p:ph idx="1"/>
          </p:nvPr>
        </p:nvPicPr>
        <p:blipFill>
          <a:blip r:embed="rId2" cstate="print"/>
          <a:srcRect/>
          <a:stretch>
            <a:fillRect/>
          </a:stretch>
        </p:blipFill>
        <p:spPr bwMode="auto">
          <a:xfrm flipH="1">
            <a:off x="857222" y="1643050"/>
            <a:ext cx="3143513" cy="2357454"/>
          </a:xfrm>
          <a:prstGeom prst="rect">
            <a:avLst/>
          </a:prstGeom>
          <a:noFill/>
        </p:spPr>
      </p:pic>
      <p:pic>
        <p:nvPicPr>
          <p:cNvPr id="182275" name="Picture 3" descr="C:\Documents and Settings\yadollahi_m\Desktop\كارگاه آموزشي2\BTC photoes\IMG_4337.jpg"/>
          <p:cNvPicPr>
            <a:picLocks noChangeAspect="1" noChangeArrowheads="1"/>
          </p:cNvPicPr>
          <p:nvPr/>
        </p:nvPicPr>
        <p:blipFill>
          <a:blip r:embed="rId3" cstate="print"/>
          <a:srcRect/>
          <a:stretch>
            <a:fillRect/>
          </a:stretch>
        </p:blipFill>
        <p:spPr bwMode="auto">
          <a:xfrm>
            <a:off x="5143504" y="3929066"/>
            <a:ext cx="3200296" cy="2500330"/>
          </a:xfrm>
          <a:prstGeom prst="rect">
            <a:avLst/>
          </a:prstGeom>
          <a:noFill/>
        </p:spPr>
      </p:pic>
      <p:sp>
        <p:nvSpPr>
          <p:cNvPr id="11" name="TextBox 10"/>
          <p:cNvSpPr txBox="1"/>
          <p:nvPr/>
        </p:nvSpPr>
        <p:spPr>
          <a:xfrm>
            <a:off x="4357686" y="1571612"/>
            <a:ext cx="4286280" cy="1938992"/>
          </a:xfrm>
          <a:prstGeom prst="rect">
            <a:avLst/>
          </a:prstGeom>
          <a:noFill/>
        </p:spPr>
        <p:txBody>
          <a:bodyPr wrap="square" rtlCol="1">
            <a:spAutoFit/>
          </a:bodyPr>
          <a:lstStyle/>
          <a:p>
            <a:r>
              <a:rPr lang="en-US" sz="2400" dirty="0" smtClean="0"/>
              <a:t>Computer-Based Training</a:t>
            </a:r>
            <a:endParaRPr lang="fa-IR" sz="2400" dirty="0" smtClean="0"/>
          </a:p>
          <a:p>
            <a:pPr>
              <a:buFont typeface="Arial" pitchFamily="34" charset="0"/>
              <a:buChar char="•"/>
            </a:pPr>
            <a:r>
              <a:rPr lang="en-GB" sz="2400" dirty="0" smtClean="0"/>
              <a:t> CBT-SA</a:t>
            </a:r>
          </a:p>
          <a:p>
            <a:pPr>
              <a:buFont typeface="Arial" pitchFamily="34" charset="0"/>
              <a:buChar char="•"/>
            </a:pPr>
            <a:r>
              <a:rPr lang="en-GB" sz="2400" dirty="0" smtClean="0"/>
              <a:t> CBT-R</a:t>
            </a:r>
          </a:p>
          <a:p>
            <a:pPr>
              <a:buFont typeface="Arial" pitchFamily="34" charset="0"/>
              <a:buChar char="•"/>
            </a:pPr>
            <a:r>
              <a:rPr lang="en-GB" sz="2400" dirty="0" smtClean="0">
                <a:solidFill>
                  <a:srgbClr val="FF0000"/>
                </a:solidFill>
              </a:rPr>
              <a:t> CBT-M</a:t>
            </a:r>
          </a:p>
          <a:p>
            <a:pPr>
              <a:buFont typeface="Arial" pitchFamily="34" charset="0"/>
              <a:buChar char="•"/>
            </a:pPr>
            <a:r>
              <a:rPr lang="en-GB" sz="2400" dirty="0" smtClean="0">
                <a:solidFill>
                  <a:srgbClr val="FF0000"/>
                </a:solidFill>
              </a:rPr>
              <a:t> CBT-PS&amp;E</a:t>
            </a:r>
            <a:endParaRPr lang="fa-IR" sz="2400" dirty="0">
              <a:solidFill>
                <a:srgbClr val="FF0000"/>
              </a:solidFill>
            </a:endParaRPr>
          </a:p>
        </p:txBody>
      </p:sp>
      <p:sp>
        <p:nvSpPr>
          <p:cNvPr id="12" name="TextBox 11"/>
          <p:cNvSpPr txBox="1"/>
          <p:nvPr/>
        </p:nvSpPr>
        <p:spPr>
          <a:xfrm>
            <a:off x="1714480" y="5488560"/>
            <a:ext cx="2928958" cy="369332"/>
          </a:xfrm>
          <a:prstGeom prst="rect">
            <a:avLst/>
          </a:prstGeom>
          <a:noFill/>
        </p:spPr>
        <p:txBody>
          <a:bodyPr wrap="square" rtlCol="1">
            <a:spAutoFit/>
          </a:bodyPr>
          <a:lstStyle/>
          <a:p>
            <a:pPr algn="r" rtl="1"/>
            <a:r>
              <a:rPr lang="en-GB" dirty="0" smtClean="0"/>
              <a:t>Self Study Classroom</a:t>
            </a:r>
            <a:endParaRPr lang="fa-IR" dirty="0"/>
          </a:p>
        </p:txBody>
      </p:sp>
      <p:pic>
        <p:nvPicPr>
          <p:cNvPr id="7" name="Picture 1" descr="BNPP_LOGO2"/>
          <p:cNvPicPr>
            <a:picLocks noChangeAspect="1" noChangeArrowheads="1"/>
          </p:cNvPicPr>
          <p:nvPr/>
        </p:nvPicPr>
        <p:blipFill>
          <a:blip r:embed="rId4"/>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Nazanin" pitchFamily="2" charset="-78"/>
              </a:rPr>
              <a:t>Facilities of BTC</a:t>
            </a:r>
            <a:endParaRPr lang="fa-IR" dirty="0"/>
          </a:p>
        </p:txBody>
      </p:sp>
      <p:pic>
        <p:nvPicPr>
          <p:cNvPr id="183298" name="Picture 2" descr="C:\Documents and Settings\yadollahi_m\Desktop\كارگاه آموزشي2\BTC photoes\IMG_4317.jpg"/>
          <p:cNvPicPr>
            <a:picLocks noGrp="1" noChangeAspect="1" noChangeArrowheads="1"/>
          </p:cNvPicPr>
          <p:nvPr>
            <p:ph idx="1"/>
          </p:nvPr>
        </p:nvPicPr>
        <p:blipFill>
          <a:blip r:embed="rId2" cstate="print"/>
          <a:srcRect/>
          <a:stretch>
            <a:fillRect/>
          </a:stretch>
        </p:blipFill>
        <p:spPr bwMode="auto">
          <a:xfrm>
            <a:off x="665224" y="1981200"/>
            <a:ext cx="3621024" cy="2414016"/>
          </a:xfrm>
          <a:prstGeom prst="rect">
            <a:avLst/>
          </a:prstGeom>
          <a:noFill/>
        </p:spPr>
      </p:pic>
      <p:pic>
        <p:nvPicPr>
          <p:cNvPr id="183299" name="Picture 3" descr="C:\Documents and Settings\yadollahi_m\Desktop\كارگاه آموزشي2\BTC photoes\IMG_4315.jpg"/>
          <p:cNvPicPr>
            <a:picLocks noChangeAspect="1" noChangeArrowheads="1"/>
          </p:cNvPicPr>
          <p:nvPr/>
        </p:nvPicPr>
        <p:blipFill>
          <a:blip r:embed="rId3" cstate="print"/>
          <a:srcRect/>
          <a:stretch>
            <a:fillRect/>
          </a:stretch>
        </p:blipFill>
        <p:spPr bwMode="auto">
          <a:xfrm>
            <a:off x="5050794" y="4214818"/>
            <a:ext cx="3450296" cy="2300197"/>
          </a:xfrm>
          <a:prstGeom prst="rect">
            <a:avLst/>
          </a:prstGeom>
          <a:noFill/>
        </p:spPr>
      </p:pic>
      <p:sp>
        <p:nvSpPr>
          <p:cNvPr id="8" name="TextBox 7"/>
          <p:cNvSpPr txBox="1"/>
          <p:nvPr/>
        </p:nvSpPr>
        <p:spPr>
          <a:xfrm>
            <a:off x="4643438" y="2786058"/>
            <a:ext cx="1071570" cy="400110"/>
          </a:xfrm>
          <a:prstGeom prst="rect">
            <a:avLst/>
          </a:prstGeom>
          <a:noFill/>
        </p:spPr>
        <p:txBody>
          <a:bodyPr wrap="square" rtlCol="1">
            <a:spAutoFit/>
          </a:bodyPr>
          <a:lstStyle/>
          <a:p>
            <a:r>
              <a:rPr lang="en-US" sz="2000" dirty="0" smtClean="0"/>
              <a:t>Library </a:t>
            </a:r>
            <a:endParaRPr lang="fa-IR" dirty="0"/>
          </a:p>
        </p:txBody>
      </p:sp>
      <p:sp>
        <p:nvSpPr>
          <p:cNvPr id="9" name="TextBox 8"/>
          <p:cNvSpPr txBox="1"/>
          <p:nvPr/>
        </p:nvSpPr>
        <p:spPr>
          <a:xfrm>
            <a:off x="2786050" y="5417122"/>
            <a:ext cx="2286016" cy="369332"/>
          </a:xfrm>
          <a:prstGeom prst="rect">
            <a:avLst/>
          </a:prstGeom>
          <a:noFill/>
        </p:spPr>
        <p:txBody>
          <a:bodyPr wrap="square" rtlCol="1">
            <a:spAutoFit/>
          </a:bodyPr>
          <a:lstStyle/>
          <a:p>
            <a:r>
              <a:rPr lang="en-US" dirty="0" smtClean="0"/>
              <a:t>Technical Archive</a:t>
            </a:r>
            <a:endParaRPr lang="fa-IR" dirty="0"/>
          </a:p>
        </p:txBody>
      </p:sp>
      <p:pic>
        <p:nvPicPr>
          <p:cNvPr id="7" name="Picture 1" descr="BNPP_LOGO2"/>
          <p:cNvPicPr>
            <a:picLocks noChangeAspect="1" noChangeArrowheads="1"/>
          </p:cNvPicPr>
          <p:nvPr/>
        </p:nvPicPr>
        <p:blipFill>
          <a:blip r:embed="rId4"/>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2258"/>
            <a:ext cx="7815290" cy="819136"/>
          </a:xfrm>
        </p:spPr>
        <p:txBody>
          <a:bodyPr/>
          <a:lstStyle/>
          <a:p>
            <a:r>
              <a:rPr lang="en-US" dirty="0" smtClean="0">
                <a:cs typeface="Nazanin" pitchFamily="2" charset="-78"/>
              </a:rPr>
              <a:t>Facilities of BTC</a:t>
            </a:r>
            <a:endParaRPr lang="fa-IR" dirty="0"/>
          </a:p>
        </p:txBody>
      </p:sp>
      <p:pic>
        <p:nvPicPr>
          <p:cNvPr id="184322" name="Picture 2" descr="C:\Documents and Settings\yadollahi_m\Desktop\كارگاه آموزشي2\BTC photoes\IMG_4376.jpg"/>
          <p:cNvPicPr>
            <a:picLocks noGrp="1" noChangeAspect="1" noChangeArrowheads="1"/>
          </p:cNvPicPr>
          <p:nvPr>
            <p:ph idx="1"/>
          </p:nvPr>
        </p:nvPicPr>
        <p:blipFill>
          <a:blip r:embed="rId2" cstate="print"/>
          <a:srcRect/>
          <a:stretch>
            <a:fillRect/>
          </a:stretch>
        </p:blipFill>
        <p:spPr bwMode="auto">
          <a:xfrm>
            <a:off x="4162084" y="1532832"/>
            <a:ext cx="4393436" cy="2928957"/>
          </a:xfrm>
          <a:prstGeom prst="rect">
            <a:avLst/>
          </a:prstGeom>
          <a:noFill/>
        </p:spPr>
      </p:pic>
      <p:pic>
        <p:nvPicPr>
          <p:cNvPr id="184324" name="Picture 4" descr="C:\Documents and Settings\yadollahi_m\Desktop\كارگاه آموزشي2\BTC photoes\IMG_4374.jpg"/>
          <p:cNvPicPr>
            <a:picLocks noChangeAspect="1" noChangeArrowheads="1"/>
          </p:cNvPicPr>
          <p:nvPr/>
        </p:nvPicPr>
        <p:blipFill>
          <a:blip r:embed="rId3" cstate="print"/>
          <a:srcRect/>
          <a:stretch>
            <a:fillRect/>
          </a:stretch>
        </p:blipFill>
        <p:spPr bwMode="auto">
          <a:xfrm>
            <a:off x="1142976" y="2190741"/>
            <a:ext cx="2286016" cy="1524011"/>
          </a:xfrm>
          <a:prstGeom prst="rect">
            <a:avLst/>
          </a:prstGeom>
          <a:noFill/>
        </p:spPr>
      </p:pic>
      <p:pic>
        <p:nvPicPr>
          <p:cNvPr id="184325" name="Picture 5" descr="C:\Documents and Settings\yadollahi_m\Desktop\كارگاه آموزشي2\BTC photoes\IMG_4371.jpg"/>
          <p:cNvPicPr>
            <a:picLocks noChangeAspect="1" noChangeArrowheads="1"/>
          </p:cNvPicPr>
          <p:nvPr/>
        </p:nvPicPr>
        <p:blipFill>
          <a:blip r:embed="rId4" cstate="print"/>
          <a:srcRect/>
          <a:stretch>
            <a:fillRect/>
          </a:stretch>
        </p:blipFill>
        <p:spPr bwMode="auto">
          <a:xfrm>
            <a:off x="571472" y="4143379"/>
            <a:ext cx="3571900" cy="2381267"/>
          </a:xfrm>
          <a:prstGeom prst="rect">
            <a:avLst/>
          </a:prstGeom>
          <a:noFill/>
        </p:spPr>
      </p:pic>
      <p:sp>
        <p:nvSpPr>
          <p:cNvPr id="6" name="TextBox 5"/>
          <p:cNvSpPr txBox="1"/>
          <p:nvPr/>
        </p:nvSpPr>
        <p:spPr>
          <a:xfrm>
            <a:off x="5143504" y="5143512"/>
            <a:ext cx="2357454" cy="369332"/>
          </a:xfrm>
          <a:prstGeom prst="rect">
            <a:avLst/>
          </a:prstGeom>
          <a:noFill/>
        </p:spPr>
        <p:txBody>
          <a:bodyPr wrap="square" rtlCol="0">
            <a:spAutoFit/>
          </a:bodyPr>
          <a:lstStyle/>
          <a:p>
            <a:r>
              <a:rPr lang="en-US" dirty="0" smtClean="0"/>
              <a:t>Amphitheater</a:t>
            </a:r>
            <a:endParaRPr lang="en-US" dirty="0"/>
          </a:p>
        </p:txBody>
      </p:sp>
      <p:pic>
        <p:nvPicPr>
          <p:cNvPr id="7" name="Picture 1" descr="BNPP_LOGO2"/>
          <p:cNvPicPr>
            <a:picLocks noChangeAspect="1" noChangeArrowheads="1"/>
          </p:cNvPicPr>
          <p:nvPr/>
        </p:nvPicPr>
        <p:blipFill>
          <a:blip r:embed="rId5"/>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42"/>
            <a:ext cx="7772400" cy="1143000"/>
          </a:xfrm>
        </p:spPr>
        <p:txBody>
          <a:bodyPr/>
          <a:lstStyle/>
          <a:p>
            <a:r>
              <a:rPr lang="en-US" dirty="0" smtClean="0">
                <a:cs typeface="Nazanin" pitchFamily="2" charset="-78"/>
              </a:rPr>
              <a:t>Facilities of BTC</a:t>
            </a:r>
            <a:endParaRPr lang="fa-IR" dirty="0"/>
          </a:p>
        </p:txBody>
      </p:sp>
      <p:pic>
        <p:nvPicPr>
          <p:cNvPr id="185346" name="Picture 2" descr="C:\Documents and Settings\yadollahi_m\Desktop\كارگاه آموزشي2\BTC photoes\IMG_4397.jpg"/>
          <p:cNvPicPr>
            <a:picLocks noGrp="1" noChangeAspect="1" noChangeArrowheads="1"/>
          </p:cNvPicPr>
          <p:nvPr>
            <p:ph idx="1"/>
          </p:nvPr>
        </p:nvPicPr>
        <p:blipFill>
          <a:blip r:embed="rId2" cstate="print"/>
          <a:srcRect/>
          <a:stretch>
            <a:fillRect/>
          </a:stretch>
        </p:blipFill>
        <p:spPr bwMode="auto">
          <a:xfrm>
            <a:off x="3428992" y="2214554"/>
            <a:ext cx="5702615" cy="3643338"/>
          </a:xfrm>
          <a:prstGeom prst="rect">
            <a:avLst/>
          </a:prstGeom>
          <a:noFill/>
        </p:spPr>
      </p:pic>
      <p:pic>
        <p:nvPicPr>
          <p:cNvPr id="185348" name="Picture 4" descr="C:\Documents and Settings\yadollahi_m\Desktop\كارگاه آموزشي2\BTC photoes\IMG_4400.jpg"/>
          <p:cNvPicPr>
            <a:picLocks noChangeAspect="1" noChangeArrowheads="1"/>
          </p:cNvPicPr>
          <p:nvPr/>
        </p:nvPicPr>
        <p:blipFill>
          <a:blip r:embed="rId3" cstate="print"/>
          <a:srcRect/>
          <a:stretch>
            <a:fillRect/>
          </a:stretch>
        </p:blipFill>
        <p:spPr bwMode="auto">
          <a:xfrm>
            <a:off x="966762" y="4214818"/>
            <a:ext cx="2414446" cy="1609631"/>
          </a:xfrm>
          <a:prstGeom prst="rect">
            <a:avLst/>
          </a:prstGeom>
          <a:noFill/>
        </p:spPr>
      </p:pic>
      <p:sp>
        <p:nvSpPr>
          <p:cNvPr id="6" name="TextBox 5"/>
          <p:cNvSpPr txBox="1"/>
          <p:nvPr/>
        </p:nvSpPr>
        <p:spPr>
          <a:xfrm>
            <a:off x="3286116" y="6023898"/>
            <a:ext cx="4071966" cy="369332"/>
          </a:xfrm>
          <a:prstGeom prst="rect">
            <a:avLst/>
          </a:prstGeom>
          <a:noFill/>
        </p:spPr>
        <p:txBody>
          <a:bodyPr wrap="square" rtlCol="0">
            <a:spAutoFit/>
          </a:bodyPr>
          <a:lstStyle/>
          <a:p>
            <a:pPr algn="ctr"/>
            <a:r>
              <a:rPr lang="en-US" dirty="0" smtClean="0"/>
              <a:t>Simulator Room</a:t>
            </a:r>
            <a:endParaRPr lang="en-US" dirty="0"/>
          </a:p>
        </p:txBody>
      </p:sp>
      <p:pic>
        <p:nvPicPr>
          <p:cNvPr id="7" name="Picture 1" descr="BNPP_LOGO2"/>
          <p:cNvPicPr>
            <a:picLocks noChangeAspect="1" noChangeArrowheads="1"/>
          </p:cNvPicPr>
          <p:nvPr/>
        </p:nvPicPr>
        <p:blipFill>
          <a:blip r:embed="rId4"/>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4000528" cy="584775"/>
          </a:xfrm>
          <a:prstGeom prst="rect">
            <a:avLst/>
          </a:prstGeom>
        </p:spPr>
        <p:txBody>
          <a:bodyPr wrap="square">
            <a:spAutoFit/>
          </a:bodyPr>
          <a:lstStyle/>
          <a:p>
            <a:r>
              <a:rPr lang="en-US" sz="3200" dirty="0" smtClean="0">
                <a:solidFill>
                  <a:schemeClr val="tx1">
                    <a:lumMod val="85000"/>
                  </a:schemeClr>
                </a:solidFill>
              </a:rPr>
              <a:t>Introduction:</a:t>
            </a:r>
            <a:endParaRPr lang="en-US" sz="3200" dirty="0">
              <a:solidFill>
                <a:schemeClr val="tx1">
                  <a:lumMod val="85000"/>
                </a:schemeClr>
              </a:solidFill>
            </a:endParaRPr>
          </a:p>
        </p:txBody>
      </p:sp>
      <p:sp>
        <p:nvSpPr>
          <p:cNvPr id="3" name="Rectangle 2"/>
          <p:cNvSpPr/>
          <p:nvPr/>
        </p:nvSpPr>
        <p:spPr>
          <a:xfrm>
            <a:off x="1071538" y="1643050"/>
            <a:ext cx="6715172" cy="4450449"/>
          </a:xfrm>
          <a:prstGeom prst="rect">
            <a:avLst/>
          </a:prstGeom>
        </p:spPr>
        <p:txBody>
          <a:bodyPr wrap="square">
            <a:spAutoFit/>
          </a:bodyPr>
          <a:lstStyle/>
          <a:p>
            <a:pPr marL="396875" indent="-344488" algn="just">
              <a:lnSpc>
                <a:spcPct val="110000"/>
              </a:lnSpc>
              <a:spcBef>
                <a:spcPct val="20000"/>
              </a:spcBef>
              <a:buClr>
                <a:schemeClr val="hlink"/>
              </a:buClr>
              <a:buSzPct val="70000"/>
              <a:buFont typeface="Wingdings" pitchFamily="2" charset="2"/>
              <a:buChar char="n"/>
            </a:pPr>
            <a:r>
              <a:rPr lang="en-US" sz="2400" dirty="0" smtClean="0">
                <a:effectLst>
                  <a:outerShdw blurRad="38100" dist="38100" dir="2700000" algn="tl">
                    <a:srgbClr val="000000"/>
                  </a:outerShdw>
                </a:effectLst>
                <a:latin typeface="Times New Roman" pitchFamily="18" charset="0"/>
                <a:cs typeface="Times New Roman" pitchFamily="18" charset="0"/>
              </a:rPr>
              <a:t>Establishing the NPPD Training Section and</a:t>
            </a:r>
            <a:r>
              <a:rPr lang="fa-IR" sz="2400" dirty="0" smtClean="0">
                <a:effectLst>
                  <a:outerShdw blurRad="38100" dist="38100" dir="2700000" algn="tl">
                    <a:srgbClr val="000000"/>
                  </a:outerShdw>
                </a:effectLst>
                <a:latin typeface="Times New Roman" pitchFamily="18" charset="0"/>
                <a:cs typeface="Times New Roman" pitchFamily="18" charset="0"/>
              </a:rPr>
              <a:t> </a:t>
            </a:r>
            <a:r>
              <a:rPr lang="en-US" sz="2400" dirty="0" smtClean="0">
                <a:effectLst>
                  <a:outerShdw blurRad="38100" dist="38100" dir="2700000" algn="tl">
                    <a:srgbClr val="000000"/>
                  </a:outerShdw>
                </a:effectLst>
                <a:latin typeface="Times New Roman" pitchFamily="18" charset="0"/>
                <a:cs typeface="Times New Roman" pitchFamily="18" charset="0"/>
              </a:rPr>
              <a:t>Implementation of</a:t>
            </a:r>
            <a:r>
              <a:rPr lang="fa-IR" sz="2400" dirty="0" smtClean="0">
                <a:effectLst>
                  <a:outerShdw blurRad="38100" dist="38100" dir="2700000" algn="tl">
                    <a:srgbClr val="000000"/>
                  </a:outerShdw>
                </a:effectLst>
                <a:latin typeface="Times New Roman" pitchFamily="18" charset="0"/>
                <a:cs typeface="Times New Roman" pitchFamily="18" charset="0"/>
              </a:rPr>
              <a:t> </a:t>
            </a:r>
            <a:r>
              <a:rPr lang="en-US" sz="2400" dirty="0" smtClean="0">
                <a:solidFill>
                  <a:srgbClr val="FF0000"/>
                </a:solidFill>
                <a:effectLst>
                  <a:outerShdw blurRad="38100" dist="38100" dir="2700000" algn="tl">
                    <a:srgbClr val="000000"/>
                  </a:outerShdw>
                </a:effectLst>
                <a:latin typeface="Times New Roman" pitchFamily="18" charset="0"/>
                <a:cs typeface="Times New Roman" pitchFamily="18" charset="0"/>
              </a:rPr>
              <a:t>Operating Personnel Training</a:t>
            </a:r>
            <a:r>
              <a:rPr lang="en-US" sz="2400" dirty="0" smtClean="0">
                <a:effectLst>
                  <a:outerShdw blurRad="38100" dist="38100" dir="2700000" algn="tl">
                    <a:srgbClr val="000000"/>
                  </a:outerShdw>
                </a:effectLst>
                <a:latin typeface="Times New Roman" pitchFamily="18" charset="0"/>
                <a:cs typeface="Times New Roman" pitchFamily="18" charset="0"/>
              </a:rPr>
              <a:t> (1998)</a:t>
            </a:r>
          </a:p>
          <a:p>
            <a:pPr marL="396875" indent="-344488" algn="just">
              <a:lnSpc>
                <a:spcPct val="110000"/>
              </a:lnSpc>
              <a:spcBef>
                <a:spcPct val="20000"/>
              </a:spcBef>
              <a:buClr>
                <a:schemeClr val="hlink"/>
              </a:buClr>
              <a:buFont typeface="Wingdings" pitchFamily="2" charset="2"/>
              <a:buChar char="Ø"/>
            </a:pPr>
            <a:r>
              <a:rPr lang="en-US" sz="2000" dirty="0" smtClean="0">
                <a:effectLst>
                  <a:outerShdw blurRad="38100" dist="38100" dir="2700000" algn="tl">
                    <a:srgbClr val="000000"/>
                  </a:outerShdw>
                </a:effectLst>
                <a:latin typeface="Times New Roman" pitchFamily="18" charset="0"/>
                <a:cs typeface="Times New Roman" pitchFamily="18" charset="0"/>
              </a:rPr>
              <a:t>Training Contract, App. I to the Contract for Completion of  BNPP-1</a:t>
            </a:r>
            <a:endParaRPr lang="fa-IR" sz="2000" dirty="0" smtClean="0">
              <a:effectLst>
                <a:outerShdw blurRad="38100" dist="38100" dir="2700000" algn="tl">
                  <a:srgbClr val="000000"/>
                </a:outerShdw>
              </a:effectLst>
              <a:latin typeface="Times New Roman" pitchFamily="18" charset="0"/>
              <a:cs typeface="Times New Roman" pitchFamily="18" charset="0"/>
            </a:endParaRPr>
          </a:p>
          <a:p>
            <a:pPr marL="396875" indent="-344488" algn="just">
              <a:lnSpc>
                <a:spcPct val="110000"/>
              </a:lnSpc>
              <a:spcBef>
                <a:spcPct val="20000"/>
              </a:spcBef>
              <a:buClr>
                <a:schemeClr val="hlink"/>
              </a:buClr>
              <a:buFont typeface="Wingdings" pitchFamily="2" charset="2"/>
              <a:buChar char="Ø"/>
            </a:pPr>
            <a:r>
              <a:rPr lang="en-US" sz="2000" dirty="0" smtClean="0">
                <a:effectLst>
                  <a:outerShdw blurRad="38100" dist="38100" dir="2700000" algn="tl">
                    <a:srgbClr val="000000"/>
                  </a:outerShdw>
                </a:effectLst>
                <a:latin typeface="Times New Roman" pitchFamily="18" charset="0"/>
                <a:cs typeface="Times New Roman" pitchFamily="18" charset="0"/>
              </a:rPr>
              <a:t>Recruitment of personnel and Establishment of Training</a:t>
            </a:r>
            <a:r>
              <a:rPr lang="fa-IR" sz="2000" dirty="0" smtClean="0">
                <a:effectLst>
                  <a:outerShdw blurRad="38100" dist="38100" dir="2700000" algn="tl">
                    <a:srgbClr val="000000"/>
                  </a:outerShdw>
                </a:effectLst>
                <a:latin typeface="Times New Roman" pitchFamily="18" charset="0"/>
                <a:cs typeface="Times New Roman" pitchFamily="18" charset="0"/>
              </a:rPr>
              <a:t> </a:t>
            </a:r>
            <a:r>
              <a:rPr lang="en-US" sz="2000" dirty="0" smtClean="0">
                <a:effectLst>
                  <a:outerShdw blurRad="38100" dist="38100" dir="2700000" algn="tl">
                    <a:srgbClr val="000000"/>
                  </a:outerShdw>
                </a:effectLst>
                <a:latin typeface="Times New Roman" pitchFamily="18" charset="0"/>
                <a:cs typeface="Times New Roman" pitchFamily="18" charset="0"/>
              </a:rPr>
              <a:t>  Section in Tehran, 3 experts</a:t>
            </a:r>
          </a:p>
          <a:p>
            <a:pPr marL="396875" indent="-344488" algn="just">
              <a:lnSpc>
                <a:spcPct val="110000"/>
              </a:lnSpc>
              <a:spcBef>
                <a:spcPct val="20000"/>
              </a:spcBef>
              <a:buClr>
                <a:schemeClr val="hlink"/>
              </a:buClr>
              <a:buFont typeface="Wingdings" pitchFamily="2" charset="2"/>
              <a:buChar char="Ø"/>
            </a:pPr>
            <a:r>
              <a:rPr lang="en-US" sz="2000" dirty="0" smtClean="0">
                <a:latin typeface="Times New Roman" pitchFamily="18" charset="0"/>
                <a:cs typeface="Times New Roman" pitchFamily="18" charset="0"/>
              </a:rPr>
              <a:t>R</a:t>
            </a:r>
            <a:r>
              <a:rPr lang="en-US" sz="2000" dirty="0" smtClean="0">
                <a:effectLst>
                  <a:outerShdw blurRad="38100" dist="38100" dir="2700000" algn="tl">
                    <a:srgbClr val="000000"/>
                  </a:outerShdw>
                </a:effectLst>
                <a:latin typeface="Times New Roman" pitchFamily="18" charset="0"/>
                <a:cs typeface="Times New Roman" pitchFamily="18" charset="0"/>
              </a:rPr>
              <a:t>ecruitment of personnel and Establishment of Temporary Training Center in Bushehr, 2 experts</a:t>
            </a:r>
          </a:p>
          <a:p>
            <a:pPr marL="396875" indent="-344488">
              <a:buClr>
                <a:schemeClr val="hlink"/>
              </a:buClr>
              <a:buFont typeface="Wingdings" pitchFamily="2" charset="2"/>
              <a:buChar char="Ø"/>
            </a:pPr>
            <a:r>
              <a:rPr lang="en-US" sz="2000" dirty="0" smtClean="0">
                <a:latin typeface="Times New Roman" pitchFamily="18" charset="0"/>
                <a:cs typeface="Times New Roman" pitchFamily="18" charset="0"/>
              </a:rPr>
              <a:t>Selection and Recruitment of BNPP-1 operating personnel</a:t>
            </a:r>
            <a:endParaRPr lang="fa-IR" sz="2000" dirty="0" smtClean="0">
              <a:latin typeface="Times New Roman" pitchFamily="18" charset="0"/>
              <a:cs typeface="Times New Roman" pitchFamily="18" charset="0"/>
            </a:endParaRPr>
          </a:p>
          <a:p>
            <a:pPr marL="396875" indent="-344488">
              <a:buClr>
                <a:schemeClr val="hlink"/>
              </a:buClr>
              <a:buFont typeface="Wingdings" pitchFamily="2" charset="2"/>
              <a:buChar char="Ø"/>
            </a:pPr>
            <a:r>
              <a:rPr lang="en-US" sz="2000" dirty="0" smtClean="0">
                <a:latin typeface="Times New Roman" pitchFamily="18" charset="0"/>
                <a:cs typeface="Times New Roman" pitchFamily="18" charset="0"/>
              </a:rPr>
              <a:t>Implementation of operating personnel Training </a:t>
            </a:r>
            <a:r>
              <a:rPr lang="en-US" sz="2000" dirty="0" err="1" smtClean="0">
                <a:latin typeface="Times New Roman" pitchFamily="18" charset="0"/>
                <a:cs typeface="Times New Roman" pitchFamily="18" charset="0"/>
              </a:rPr>
              <a:t>Programes</a:t>
            </a:r>
            <a:r>
              <a:rPr lang="en-US" sz="2000" dirty="0" smtClean="0">
                <a:latin typeface="Times New Roman" pitchFamily="18" charset="0"/>
                <a:cs typeface="Times New Roman" pitchFamily="18" charset="0"/>
              </a:rPr>
              <a:t> (in Iran and Russia)</a:t>
            </a:r>
            <a:endParaRPr lang="en-US" sz="2400" dirty="0">
              <a:effectLst>
                <a:outerShdw blurRad="38100" dist="38100" dir="2700000" algn="tl">
                  <a:srgbClr val="000000"/>
                </a:outerShdw>
              </a:effectLst>
              <a:latin typeface="Times New Roman" pitchFamily="18" charset="0"/>
              <a:cs typeface="Times New Roman" pitchFamily="18" charset="0"/>
            </a:endParaRPr>
          </a:p>
        </p:txBody>
      </p:sp>
      <p:pic>
        <p:nvPicPr>
          <p:cNvPr id="4" name="Picture 1" descr="BNPP_LOGO2"/>
          <p:cNvPicPr>
            <a:picLocks noChangeAspect="1" noChangeArrowheads="1"/>
          </p:cNvPicPr>
          <p:nvPr/>
        </p:nvPicPr>
        <p:blipFill>
          <a:blip r:embed="rId2"/>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66056"/>
            <a:ext cx="7772400" cy="1143000"/>
          </a:xfrm>
        </p:spPr>
        <p:txBody>
          <a:bodyPr/>
          <a:lstStyle/>
          <a:p>
            <a:r>
              <a:rPr lang="en-US" dirty="0" smtClean="0">
                <a:cs typeface="Nazanin" pitchFamily="2" charset="-78"/>
              </a:rPr>
              <a:t>Facilities of BTC</a:t>
            </a:r>
            <a:endParaRPr lang="fa-IR" dirty="0"/>
          </a:p>
        </p:txBody>
      </p:sp>
      <p:pic>
        <p:nvPicPr>
          <p:cNvPr id="186370" name="Picture 2" descr="C:\Documents and Settings\yadollahi_m\Desktop\كارگاه آموزشي2\BTC photoes\IMG_4388.jpg"/>
          <p:cNvPicPr>
            <a:picLocks noChangeAspect="1" noChangeArrowheads="1"/>
          </p:cNvPicPr>
          <p:nvPr/>
        </p:nvPicPr>
        <p:blipFill>
          <a:blip r:embed="rId3" cstate="print"/>
          <a:srcRect/>
          <a:stretch>
            <a:fillRect/>
          </a:stretch>
        </p:blipFill>
        <p:spPr bwMode="auto">
          <a:xfrm>
            <a:off x="2285984" y="3952856"/>
            <a:ext cx="4357718" cy="2905144"/>
          </a:xfrm>
          <a:prstGeom prst="rect">
            <a:avLst/>
          </a:prstGeom>
          <a:noFill/>
        </p:spPr>
      </p:pic>
      <p:pic>
        <p:nvPicPr>
          <p:cNvPr id="186373" name="Picture 5" descr="C:\Documents and Settings\yadollahi_m\Desktop\كارگاه آموزشي2\BTC photoes\IMG_4407.jpg"/>
          <p:cNvPicPr>
            <a:picLocks noChangeAspect="1" noChangeArrowheads="1"/>
          </p:cNvPicPr>
          <p:nvPr/>
        </p:nvPicPr>
        <p:blipFill>
          <a:blip r:embed="rId4" cstate="print"/>
          <a:srcRect/>
          <a:stretch>
            <a:fillRect/>
          </a:stretch>
        </p:blipFill>
        <p:spPr bwMode="auto">
          <a:xfrm>
            <a:off x="1000100" y="1571611"/>
            <a:ext cx="3500425" cy="2333617"/>
          </a:xfrm>
          <a:prstGeom prst="rect">
            <a:avLst/>
          </a:prstGeom>
          <a:noFill/>
        </p:spPr>
      </p:pic>
      <p:pic>
        <p:nvPicPr>
          <p:cNvPr id="186377" name="Picture 9" descr="C:\Documents and Settings\yadollahi_m\Desktop\كارگاه آموزشي2\BTC photoes\IMG_4411.jpg"/>
          <p:cNvPicPr>
            <a:picLocks noChangeAspect="1" noChangeArrowheads="1"/>
          </p:cNvPicPr>
          <p:nvPr/>
        </p:nvPicPr>
        <p:blipFill>
          <a:blip r:embed="rId5" cstate="print"/>
          <a:srcRect/>
          <a:stretch>
            <a:fillRect/>
          </a:stretch>
        </p:blipFill>
        <p:spPr bwMode="auto">
          <a:xfrm>
            <a:off x="5500694" y="1500173"/>
            <a:ext cx="3643305" cy="2428871"/>
          </a:xfrm>
          <a:prstGeom prst="rect">
            <a:avLst/>
          </a:prstGeom>
          <a:noFill/>
        </p:spPr>
      </p:pic>
      <p:sp>
        <p:nvSpPr>
          <p:cNvPr id="10" name="TextBox 9"/>
          <p:cNvSpPr txBox="1"/>
          <p:nvPr/>
        </p:nvSpPr>
        <p:spPr>
          <a:xfrm>
            <a:off x="7199556" y="4989750"/>
            <a:ext cx="1428760" cy="369332"/>
          </a:xfrm>
          <a:prstGeom prst="rect">
            <a:avLst/>
          </a:prstGeom>
          <a:noFill/>
        </p:spPr>
        <p:txBody>
          <a:bodyPr wrap="square" rtlCol="0">
            <a:spAutoFit/>
          </a:bodyPr>
          <a:lstStyle/>
          <a:p>
            <a:r>
              <a:rPr lang="en-US" dirty="0" smtClean="0"/>
              <a:t>Laboratory</a:t>
            </a:r>
            <a:endParaRPr lang="en-US" dirty="0"/>
          </a:p>
        </p:txBody>
      </p:sp>
      <p:pic>
        <p:nvPicPr>
          <p:cNvPr id="7" name="Picture 1" descr="BNPP_LOGO2"/>
          <p:cNvPicPr>
            <a:picLocks noChangeAspect="1" noChangeArrowheads="1"/>
          </p:cNvPicPr>
          <p:nvPr/>
        </p:nvPicPr>
        <p:blipFill>
          <a:blip r:embed="rId6"/>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857232"/>
            <a:ext cx="2007281" cy="584775"/>
          </a:xfrm>
          <a:prstGeom prst="rect">
            <a:avLst/>
          </a:prstGeom>
        </p:spPr>
        <p:txBody>
          <a:bodyPr wrap="none">
            <a:spAutoFit/>
          </a:bodyPr>
          <a:lstStyle/>
          <a:p>
            <a:r>
              <a:rPr lang="en-US" sz="3200" dirty="0" smtClean="0">
                <a:solidFill>
                  <a:schemeClr val="tx1">
                    <a:lumMod val="85000"/>
                  </a:schemeClr>
                </a:solidFill>
              </a:rPr>
              <a:t>Objective</a:t>
            </a:r>
            <a:r>
              <a:rPr lang="fa-IR" sz="3200" dirty="0" smtClean="0">
                <a:solidFill>
                  <a:schemeClr val="tx1">
                    <a:lumMod val="85000"/>
                  </a:schemeClr>
                </a:solidFill>
              </a:rPr>
              <a:t>:</a:t>
            </a:r>
            <a:endParaRPr lang="en-US" sz="3200" dirty="0">
              <a:solidFill>
                <a:schemeClr val="tx1">
                  <a:lumMod val="85000"/>
                </a:schemeClr>
              </a:solidFill>
            </a:endParaRPr>
          </a:p>
        </p:txBody>
      </p:sp>
      <p:sp>
        <p:nvSpPr>
          <p:cNvPr id="3" name="Rectangle 2"/>
          <p:cNvSpPr/>
          <p:nvPr/>
        </p:nvSpPr>
        <p:spPr>
          <a:xfrm>
            <a:off x="785786" y="1714488"/>
            <a:ext cx="7286676" cy="1920526"/>
          </a:xfrm>
          <a:prstGeom prst="rect">
            <a:avLst/>
          </a:prstGeom>
        </p:spPr>
        <p:txBody>
          <a:bodyPr wrap="square">
            <a:spAutoFit/>
          </a:bodyPr>
          <a:lstStyle/>
          <a:p>
            <a:pPr algn="just">
              <a:lnSpc>
                <a:spcPct val="110000"/>
              </a:lnSpc>
            </a:pPr>
            <a:r>
              <a:rPr lang="en-GB" dirty="0" smtClean="0">
                <a:latin typeface="Times New Roman" pitchFamily="18" charset="0"/>
                <a:cs typeface="Times New Roman" pitchFamily="18" charset="0"/>
              </a:rPr>
              <a:t>Considering the necessity </a:t>
            </a:r>
            <a:r>
              <a:rPr lang="en-US" dirty="0" smtClean="0">
                <a:latin typeface="Times New Roman" pitchFamily="18" charset="0"/>
                <a:cs typeface="Times New Roman" pitchFamily="18" charset="0"/>
              </a:rPr>
              <a:t>that a sufficient number of competent and motivated personnel shall be available for the safe and efficient operation of nuclear power plants during their entire life cycle, an appropriate nuclear power plant personnel Training System shall be established and,</a:t>
            </a:r>
          </a:p>
          <a:p>
            <a:pPr algn="just">
              <a:lnSpc>
                <a:spcPct val="110000"/>
              </a:lnSpc>
            </a:pPr>
            <a:r>
              <a:rPr lang="en-US" dirty="0" smtClean="0">
                <a:latin typeface="Times New Roman" pitchFamily="18" charset="0"/>
                <a:cs typeface="Times New Roman" pitchFamily="18" charset="0"/>
              </a:rPr>
              <a:t>Since the BNPP-1 is the first nuclear power plant in IRAN,</a:t>
            </a:r>
          </a:p>
          <a:p>
            <a:pPr algn="ctr">
              <a:lnSpc>
                <a:spcPct val="110000"/>
              </a:lnSpc>
              <a:buFont typeface="Wingdings" pitchFamily="2" charset="2"/>
              <a:buNone/>
            </a:pPr>
            <a:r>
              <a:rPr lang="en-US" dirty="0" smtClean="0">
                <a:solidFill>
                  <a:srgbClr val="FF0000"/>
                </a:solidFill>
                <a:latin typeface="Times New Roman" pitchFamily="18" charset="0"/>
                <a:cs typeface="Times New Roman" pitchFamily="18" charset="0"/>
              </a:rPr>
              <a:t>The IAEA was requested to </a:t>
            </a:r>
            <a:r>
              <a:rPr lang="en-GB" dirty="0" smtClean="0">
                <a:solidFill>
                  <a:srgbClr val="FF0000"/>
                </a:solidFill>
                <a:latin typeface="Times New Roman" pitchFamily="18" charset="0"/>
                <a:cs typeface="Times New Roman" pitchFamily="18" charset="0"/>
              </a:rPr>
              <a:t>assist the AEOI/NPPD in:</a:t>
            </a:r>
            <a:endParaRPr lang="fa-IR" dirty="0">
              <a:solidFill>
                <a:srgbClr val="FF0000"/>
              </a:solidFill>
              <a:latin typeface="Times New Roman" pitchFamily="18" charset="0"/>
              <a:cs typeface="Times New Roman" pitchFamily="18" charset="0"/>
            </a:endParaRPr>
          </a:p>
        </p:txBody>
      </p:sp>
      <p:sp>
        <p:nvSpPr>
          <p:cNvPr id="4" name="Rectangle 3"/>
          <p:cNvSpPr/>
          <p:nvPr/>
        </p:nvSpPr>
        <p:spPr>
          <a:xfrm>
            <a:off x="928662" y="3500438"/>
            <a:ext cx="7215238" cy="1920526"/>
          </a:xfrm>
          <a:prstGeom prst="rect">
            <a:avLst/>
          </a:prstGeom>
        </p:spPr>
        <p:txBody>
          <a:bodyPr wrap="square">
            <a:spAutoFit/>
          </a:bodyPr>
          <a:lstStyle/>
          <a:p>
            <a:pPr algn="just">
              <a:lnSpc>
                <a:spcPct val="110000"/>
              </a:lnSpc>
              <a:buFont typeface="Wingdings" pitchFamily="2" charset="2"/>
              <a:buChar char="Ø"/>
            </a:pPr>
            <a:r>
              <a:rPr lang="en-GB" dirty="0" smtClean="0">
                <a:latin typeface="Times New Roman" pitchFamily="18" charset="0"/>
                <a:cs typeface="Times New Roman" pitchFamily="18" charset="0"/>
              </a:rPr>
              <a:t>Strengthening the NPPD  ownership in development of BNPP personnel Training System</a:t>
            </a:r>
          </a:p>
          <a:p>
            <a:pPr algn="just">
              <a:lnSpc>
                <a:spcPct val="110000"/>
              </a:lnSpc>
              <a:buFont typeface="Wingdings" pitchFamily="2" charset="2"/>
              <a:buChar char="Ø"/>
            </a:pPr>
            <a:r>
              <a:rPr lang="en-GB" dirty="0" smtClean="0">
                <a:latin typeface="Times New Roman" pitchFamily="18" charset="0"/>
                <a:cs typeface="Times New Roman" pitchFamily="18" charset="0"/>
              </a:rPr>
              <a:t>Establishment of infrastructure for BNPP personnel training</a:t>
            </a:r>
          </a:p>
          <a:p>
            <a:pPr algn="just">
              <a:lnSpc>
                <a:spcPct val="110000"/>
              </a:lnSpc>
              <a:buFont typeface="Wingdings" pitchFamily="2" charset="2"/>
              <a:buChar char="Ø"/>
            </a:pPr>
            <a:r>
              <a:rPr lang="en-GB" dirty="0" smtClean="0">
                <a:latin typeface="Times New Roman" pitchFamily="18" charset="0"/>
                <a:cs typeface="Times New Roman" pitchFamily="18" charset="0"/>
              </a:rPr>
              <a:t>Development of BNPP Training Centre as a key element of Training System</a:t>
            </a:r>
          </a:p>
          <a:p>
            <a:pPr algn="just">
              <a:lnSpc>
                <a:spcPct val="110000"/>
              </a:lnSpc>
              <a:buFont typeface="Wingdings" pitchFamily="2" charset="2"/>
              <a:buChar char="Ø"/>
            </a:pPr>
            <a:r>
              <a:rPr lang="en-GB" dirty="0" smtClean="0">
                <a:latin typeface="Times New Roman" pitchFamily="18" charset="0"/>
                <a:cs typeface="Times New Roman" pitchFamily="18" charset="0"/>
              </a:rPr>
              <a:t>Training of BNPP/NPPD personnel</a:t>
            </a:r>
            <a:endParaRPr lang="en-US" dirty="0">
              <a:latin typeface="Times New Roman" pitchFamily="18" charset="0"/>
              <a:cs typeface="Times New Roman" pitchFamily="18" charset="0"/>
            </a:endParaRPr>
          </a:p>
        </p:txBody>
      </p:sp>
      <p:pic>
        <p:nvPicPr>
          <p:cNvPr id="5" name="Picture 1" descr="BNPP_LOGO2"/>
          <p:cNvPicPr>
            <a:picLocks noChangeAspect="1" noChangeArrowheads="1"/>
          </p:cNvPicPr>
          <p:nvPr/>
        </p:nvPicPr>
        <p:blipFill>
          <a:blip r:embed="rId2"/>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7620000" y="3505200"/>
            <a:ext cx="1524000" cy="1447800"/>
          </a:xfrm>
          <a:prstGeom prst="rect">
            <a:avLst/>
          </a:prstGeom>
          <a:solidFill>
            <a:srgbClr val="DDDDDD">
              <a:alpha val="50000"/>
            </a:srgbClr>
          </a:solidFill>
          <a:ln w="3175" cap="rnd">
            <a:noFill/>
            <a:prstDash val="sysDot"/>
            <a:miter lim="800000"/>
            <a:headEnd/>
            <a:tailEnd/>
          </a:ln>
          <a:effectLst/>
        </p:spPr>
        <p:txBody>
          <a:bodyPr wrap="none" anchor="ctr"/>
          <a:lstStyle/>
          <a:p>
            <a:endParaRPr lang="en-US"/>
          </a:p>
        </p:txBody>
      </p:sp>
      <p:sp>
        <p:nvSpPr>
          <p:cNvPr id="154627" name="Text Box 3"/>
          <p:cNvSpPr txBox="1">
            <a:spLocks noChangeArrowheads="1"/>
          </p:cNvSpPr>
          <p:nvPr/>
        </p:nvSpPr>
        <p:spPr bwMode="auto">
          <a:xfrm>
            <a:off x="7620000" y="3581400"/>
            <a:ext cx="1524000" cy="1446550"/>
          </a:xfrm>
          <a:prstGeom prst="rect">
            <a:avLst/>
          </a:prstGeom>
          <a:noFill/>
          <a:ln w="9525">
            <a:noFill/>
            <a:miter lim="800000"/>
            <a:headEnd/>
            <a:tailEnd/>
          </a:ln>
          <a:effectLst/>
        </p:spPr>
        <p:txBody>
          <a:bodyPr>
            <a:spAutoFit/>
          </a:bodyPr>
          <a:lstStyle/>
          <a:p>
            <a:pPr>
              <a:spcBef>
                <a:spcPts val="0"/>
              </a:spcBef>
              <a:buFontTx/>
              <a:buChar char="-"/>
            </a:pPr>
            <a:r>
              <a:rPr lang="en-GB" sz="1200" dirty="0">
                <a:latin typeface="Times New Roman" pitchFamily="18" charset="0"/>
              </a:rPr>
              <a:t>Specifications for CBT systems</a:t>
            </a:r>
            <a:r>
              <a:rPr lang="en-GB" sz="1000" dirty="0">
                <a:latin typeface="Times New Roman" pitchFamily="18" charset="0"/>
              </a:rPr>
              <a:t> (Site Access</a:t>
            </a:r>
            <a:r>
              <a:rPr lang="en-GB" sz="1000" dirty="0" smtClean="0">
                <a:latin typeface="Times New Roman" pitchFamily="18" charset="0"/>
              </a:rPr>
              <a:t>, Regulations, </a:t>
            </a:r>
            <a:r>
              <a:rPr lang="en-GB" sz="1000" dirty="0" smtClean="0">
                <a:solidFill>
                  <a:schemeClr val="bg2">
                    <a:lumMod val="65000"/>
                    <a:lumOff val="35000"/>
                  </a:schemeClr>
                </a:solidFill>
                <a:latin typeface="Times New Roman" pitchFamily="18" charset="0"/>
              </a:rPr>
              <a:t>Plant Systems</a:t>
            </a:r>
            <a:r>
              <a:rPr lang="en-GB" sz="1000" dirty="0" smtClean="0">
                <a:latin typeface="Times New Roman" pitchFamily="18" charset="0"/>
              </a:rPr>
              <a:t>)</a:t>
            </a:r>
            <a:endParaRPr lang="en-GB" sz="1000" dirty="0">
              <a:latin typeface="Times New Roman" pitchFamily="18" charset="0"/>
            </a:endParaRPr>
          </a:p>
          <a:p>
            <a:pPr>
              <a:spcBef>
                <a:spcPts val="0"/>
              </a:spcBef>
              <a:buFontTx/>
              <a:buChar char="-"/>
            </a:pPr>
            <a:r>
              <a:rPr lang="en-US" sz="1200" dirty="0">
                <a:latin typeface="Times New Roman" pitchFamily="18" charset="0"/>
              </a:rPr>
              <a:t>Supply of CBT Site Access</a:t>
            </a:r>
            <a:r>
              <a:rPr lang="en-US" sz="1000" dirty="0">
                <a:latin typeface="Times New Roman" pitchFamily="18" charset="0"/>
              </a:rPr>
              <a:t> (all site personnel, 3 languages</a:t>
            </a:r>
            <a:r>
              <a:rPr lang="en-US" sz="1000" dirty="0" smtClean="0">
                <a:latin typeface="Times New Roman" pitchFamily="18" charset="0"/>
              </a:rPr>
              <a:t>)</a:t>
            </a:r>
          </a:p>
          <a:p>
            <a:pPr>
              <a:spcBef>
                <a:spcPts val="0"/>
              </a:spcBef>
              <a:buFontTx/>
              <a:buChar char="-"/>
            </a:pPr>
            <a:r>
              <a:rPr lang="en-US" sz="1000" dirty="0" smtClean="0">
                <a:latin typeface="Times New Roman" pitchFamily="18" charset="0"/>
              </a:rPr>
              <a:t>Supply of CBT</a:t>
            </a:r>
            <a:endParaRPr lang="en-US" sz="1000" dirty="0">
              <a:latin typeface="Times New Roman" pitchFamily="18" charset="0"/>
            </a:endParaRPr>
          </a:p>
        </p:txBody>
      </p:sp>
      <p:sp>
        <p:nvSpPr>
          <p:cNvPr id="154628" name="Rectangle 4"/>
          <p:cNvSpPr>
            <a:spLocks noChangeArrowheads="1"/>
          </p:cNvSpPr>
          <p:nvPr/>
        </p:nvSpPr>
        <p:spPr bwMode="auto">
          <a:xfrm>
            <a:off x="3276600" y="4953000"/>
            <a:ext cx="1676400" cy="1905000"/>
          </a:xfrm>
          <a:prstGeom prst="rect">
            <a:avLst/>
          </a:prstGeom>
          <a:solidFill>
            <a:srgbClr val="DDDDDD">
              <a:alpha val="50000"/>
            </a:srgbClr>
          </a:solidFill>
          <a:ln w="3175" cap="rnd">
            <a:noFill/>
            <a:prstDash val="sysDot"/>
            <a:miter lim="800000"/>
            <a:headEnd/>
            <a:tailEnd/>
          </a:ln>
          <a:effectLst/>
        </p:spPr>
        <p:txBody>
          <a:bodyPr wrap="none" anchor="ctr"/>
          <a:lstStyle/>
          <a:p>
            <a:endParaRPr lang="en-US"/>
          </a:p>
        </p:txBody>
      </p:sp>
      <p:sp>
        <p:nvSpPr>
          <p:cNvPr id="154629" name="Text Box 5"/>
          <p:cNvSpPr txBox="1">
            <a:spLocks noChangeArrowheads="1"/>
          </p:cNvSpPr>
          <p:nvPr/>
        </p:nvSpPr>
        <p:spPr bwMode="auto">
          <a:xfrm>
            <a:off x="3276600" y="4953000"/>
            <a:ext cx="1524000" cy="1938992"/>
          </a:xfrm>
          <a:prstGeom prst="rect">
            <a:avLst/>
          </a:prstGeom>
          <a:noFill/>
          <a:ln w="9525">
            <a:noFill/>
            <a:miter lim="800000"/>
            <a:headEnd/>
            <a:tailEnd/>
          </a:ln>
          <a:effectLst/>
        </p:spPr>
        <p:txBody>
          <a:bodyPr>
            <a:spAutoFit/>
          </a:bodyPr>
          <a:lstStyle/>
          <a:p>
            <a:pPr>
              <a:spcBef>
                <a:spcPts val="0"/>
              </a:spcBef>
              <a:buFontTx/>
              <a:buChar char="-"/>
            </a:pPr>
            <a:r>
              <a:rPr lang="en-GB" sz="1200" dirty="0">
                <a:latin typeface="Times New Roman" pitchFamily="18" charset="0"/>
              </a:rPr>
              <a:t>Requirements &amp; Specification for Training Centre</a:t>
            </a:r>
          </a:p>
          <a:p>
            <a:pPr>
              <a:spcBef>
                <a:spcPts val="0"/>
              </a:spcBef>
              <a:buFontTx/>
              <a:buChar char="-"/>
            </a:pPr>
            <a:r>
              <a:rPr lang="en-GB" sz="1200" dirty="0">
                <a:latin typeface="Times New Roman" pitchFamily="18" charset="0"/>
              </a:rPr>
              <a:t>Training Course</a:t>
            </a:r>
          </a:p>
          <a:p>
            <a:pPr>
              <a:spcBef>
                <a:spcPts val="0"/>
              </a:spcBef>
              <a:buFontTx/>
              <a:buChar char="-"/>
            </a:pPr>
            <a:r>
              <a:rPr lang="en-GB" sz="1200" dirty="0">
                <a:latin typeface="Times New Roman" pitchFamily="18" charset="0"/>
              </a:rPr>
              <a:t>Temporary good TC</a:t>
            </a:r>
          </a:p>
          <a:p>
            <a:pPr>
              <a:spcBef>
                <a:spcPts val="0"/>
              </a:spcBef>
              <a:buFontTx/>
              <a:buChar char="-"/>
            </a:pPr>
            <a:r>
              <a:rPr lang="en-GB" sz="1200" dirty="0">
                <a:latin typeface="Times New Roman" pitchFamily="18" charset="0"/>
              </a:rPr>
              <a:t>Design by NPPD</a:t>
            </a:r>
          </a:p>
          <a:p>
            <a:pPr>
              <a:spcBef>
                <a:spcPts val="0"/>
              </a:spcBef>
              <a:buFontTx/>
              <a:buChar char="-"/>
            </a:pPr>
            <a:r>
              <a:rPr lang="en-GB" sz="1200" dirty="0">
                <a:latin typeface="Times New Roman" pitchFamily="18" charset="0"/>
              </a:rPr>
              <a:t>2005 – start of </a:t>
            </a:r>
            <a:r>
              <a:rPr lang="en-GB" sz="1200" dirty="0" smtClean="0">
                <a:latin typeface="Times New Roman" pitchFamily="18" charset="0"/>
              </a:rPr>
              <a:t>construction</a:t>
            </a:r>
          </a:p>
          <a:p>
            <a:pPr>
              <a:spcBef>
                <a:spcPts val="0"/>
              </a:spcBef>
              <a:buFontTx/>
              <a:buChar char="-"/>
            </a:pPr>
            <a:r>
              <a:rPr lang="en-GB" sz="1200" dirty="0" smtClean="0">
                <a:latin typeface="Times New Roman" pitchFamily="18" charset="0"/>
              </a:rPr>
              <a:t>2009 – End of Construction</a:t>
            </a:r>
            <a:endParaRPr lang="en-US" sz="1000" dirty="0">
              <a:latin typeface="Times New Roman" pitchFamily="18" charset="0"/>
            </a:endParaRPr>
          </a:p>
        </p:txBody>
      </p:sp>
      <p:sp>
        <p:nvSpPr>
          <p:cNvPr id="154630" name="Rectangle 6"/>
          <p:cNvSpPr>
            <a:spLocks noChangeArrowheads="1"/>
          </p:cNvSpPr>
          <p:nvPr/>
        </p:nvSpPr>
        <p:spPr bwMode="auto">
          <a:xfrm>
            <a:off x="3962400" y="1143000"/>
            <a:ext cx="2667000" cy="1371600"/>
          </a:xfrm>
          <a:prstGeom prst="rect">
            <a:avLst/>
          </a:prstGeom>
          <a:solidFill>
            <a:srgbClr val="DDDDDD">
              <a:alpha val="50000"/>
            </a:srgbClr>
          </a:solidFill>
          <a:ln w="3175" cap="rnd">
            <a:solidFill>
              <a:srgbClr val="808080"/>
            </a:solidFill>
            <a:prstDash val="sysDot"/>
            <a:miter lim="800000"/>
            <a:headEnd/>
            <a:tailEnd/>
          </a:ln>
          <a:effectLst/>
        </p:spPr>
        <p:txBody>
          <a:bodyPr wrap="none" anchor="ctr"/>
          <a:lstStyle/>
          <a:p>
            <a:endParaRPr lang="en-US"/>
          </a:p>
        </p:txBody>
      </p:sp>
      <p:sp>
        <p:nvSpPr>
          <p:cNvPr id="154631" name="Rectangle 7"/>
          <p:cNvSpPr>
            <a:spLocks noChangeArrowheads="1"/>
          </p:cNvSpPr>
          <p:nvPr/>
        </p:nvSpPr>
        <p:spPr bwMode="auto">
          <a:xfrm>
            <a:off x="6858000" y="990600"/>
            <a:ext cx="2057400" cy="1752600"/>
          </a:xfrm>
          <a:prstGeom prst="rect">
            <a:avLst/>
          </a:prstGeom>
          <a:solidFill>
            <a:srgbClr val="DDDDDD">
              <a:alpha val="50000"/>
            </a:srgbClr>
          </a:solidFill>
          <a:ln w="3175" cap="rnd">
            <a:solidFill>
              <a:srgbClr val="808080"/>
            </a:solidFill>
            <a:prstDash val="sysDot"/>
            <a:miter lim="800000"/>
            <a:headEnd/>
            <a:tailEnd/>
          </a:ln>
          <a:effectLst/>
        </p:spPr>
        <p:txBody>
          <a:bodyPr wrap="none" anchor="ctr"/>
          <a:lstStyle/>
          <a:p>
            <a:endParaRPr lang="en-US"/>
          </a:p>
        </p:txBody>
      </p:sp>
      <p:pic>
        <p:nvPicPr>
          <p:cNvPr id="154632" name="Picture 8"/>
          <p:cNvPicPr>
            <a:picLocks noChangeAspect="1" noChangeArrowheads="1"/>
          </p:cNvPicPr>
          <p:nvPr/>
        </p:nvPicPr>
        <p:blipFill>
          <a:blip r:embed="rId2"/>
          <a:srcRect/>
          <a:stretch>
            <a:fillRect/>
          </a:stretch>
        </p:blipFill>
        <p:spPr bwMode="auto">
          <a:xfrm>
            <a:off x="2286000" y="2895600"/>
            <a:ext cx="820738" cy="1219200"/>
          </a:xfrm>
          <a:prstGeom prst="rect">
            <a:avLst/>
          </a:prstGeom>
          <a:noFill/>
          <a:ln w="12700">
            <a:noFill/>
            <a:miter lim="800000"/>
            <a:headEnd type="none" w="sm" len="sm"/>
            <a:tailEnd type="none" w="sm" len="sm"/>
          </a:ln>
          <a:effectLst/>
        </p:spPr>
      </p:pic>
      <p:pic>
        <p:nvPicPr>
          <p:cNvPr id="154633" name="Picture 9"/>
          <p:cNvPicPr>
            <a:picLocks noChangeAspect="1" noChangeArrowheads="1"/>
          </p:cNvPicPr>
          <p:nvPr/>
        </p:nvPicPr>
        <p:blipFill>
          <a:blip r:embed="rId3"/>
          <a:srcRect/>
          <a:stretch>
            <a:fillRect/>
          </a:stretch>
        </p:blipFill>
        <p:spPr bwMode="auto">
          <a:xfrm>
            <a:off x="1954213" y="3886200"/>
            <a:ext cx="865187" cy="1066800"/>
          </a:xfrm>
          <a:prstGeom prst="rect">
            <a:avLst/>
          </a:prstGeom>
          <a:noFill/>
          <a:ln w="12700">
            <a:noFill/>
            <a:miter lim="800000"/>
            <a:headEnd type="none" w="sm" len="sm"/>
            <a:tailEnd type="none" w="sm" len="sm"/>
          </a:ln>
          <a:effectLst/>
        </p:spPr>
      </p:pic>
      <p:pic>
        <p:nvPicPr>
          <p:cNvPr id="154634" name="Picture 10" descr="BTC-1"/>
          <p:cNvPicPr>
            <a:picLocks noChangeAspect="1" noChangeArrowheads="1"/>
          </p:cNvPicPr>
          <p:nvPr/>
        </p:nvPicPr>
        <p:blipFill>
          <a:blip r:embed="rId4" cstate="print"/>
          <a:srcRect/>
          <a:stretch>
            <a:fillRect/>
          </a:stretch>
        </p:blipFill>
        <p:spPr bwMode="auto">
          <a:xfrm>
            <a:off x="1828800" y="5546725"/>
            <a:ext cx="1447800" cy="1235075"/>
          </a:xfrm>
          <a:prstGeom prst="rect">
            <a:avLst/>
          </a:prstGeom>
          <a:noFill/>
          <a:ln w="9525">
            <a:noFill/>
            <a:miter lim="800000"/>
            <a:headEnd/>
            <a:tailEnd/>
          </a:ln>
          <a:effectLst/>
        </p:spPr>
      </p:pic>
      <p:sp>
        <p:nvSpPr>
          <p:cNvPr id="154639" name="Text Box 15"/>
          <p:cNvSpPr txBox="1">
            <a:spLocks noChangeArrowheads="1"/>
          </p:cNvSpPr>
          <p:nvPr/>
        </p:nvSpPr>
        <p:spPr bwMode="auto">
          <a:xfrm>
            <a:off x="457200" y="0"/>
            <a:ext cx="7772400" cy="396875"/>
          </a:xfrm>
          <a:prstGeom prst="rect">
            <a:avLst/>
          </a:prstGeom>
          <a:solidFill>
            <a:schemeClr val="hlink"/>
          </a:solidFill>
          <a:ln w="9525">
            <a:noFill/>
            <a:miter lim="800000"/>
            <a:headEnd/>
            <a:tailEnd/>
          </a:ln>
          <a:effectLst/>
        </p:spPr>
        <p:txBody>
          <a:bodyPr>
            <a:spAutoFit/>
          </a:bodyPr>
          <a:lstStyle/>
          <a:p>
            <a:pPr algn="ctr">
              <a:spcBef>
                <a:spcPct val="50000"/>
              </a:spcBef>
            </a:pPr>
            <a:r>
              <a:rPr lang="en-GB" sz="2000" dirty="0">
                <a:solidFill>
                  <a:schemeClr val="tx1">
                    <a:lumMod val="65000"/>
                  </a:schemeClr>
                </a:solidFill>
                <a:latin typeface="Times New Roman" pitchFamily="18" charset="0"/>
              </a:rPr>
              <a:t>IRA/4/029 – Assistance in the Development of BNPP-1 Training System </a:t>
            </a:r>
            <a:endParaRPr lang="en-US" sz="2000" dirty="0">
              <a:solidFill>
                <a:schemeClr val="tx1">
                  <a:lumMod val="65000"/>
                </a:schemeClr>
              </a:solidFill>
              <a:latin typeface="Times New Roman" pitchFamily="18" charset="0"/>
            </a:endParaRPr>
          </a:p>
        </p:txBody>
      </p:sp>
      <p:sp>
        <p:nvSpPr>
          <p:cNvPr id="154640" name="Oval 16"/>
          <p:cNvSpPr>
            <a:spLocks noChangeArrowheads="1"/>
          </p:cNvSpPr>
          <p:nvPr/>
        </p:nvSpPr>
        <p:spPr bwMode="auto">
          <a:xfrm>
            <a:off x="3276600" y="2514600"/>
            <a:ext cx="3429000" cy="1447800"/>
          </a:xfrm>
          <a:prstGeom prst="ellipse">
            <a:avLst/>
          </a:prstGeom>
          <a:solidFill>
            <a:srgbClr val="CCFFCC"/>
          </a:solidFill>
          <a:ln w="12700">
            <a:round/>
            <a:headEnd type="none" w="sm" len="sm"/>
            <a:tailEnd type="none" w="sm" len="sm"/>
          </a:ln>
          <a:effectLst/>
          <a:scene3d>
            <a:camera prst="legacyObliqueBottomLeft"/>
            <a:lightRig rig="legacyFlat3" dir="t"/>
          </a:scene3d>
          <a:sp3d extrusionH="430200" prstMaterial="legacyMatte">
            <a:bevelT w="13500" h="13500" prst="angle"/>
            <a:bevelB w="13500" h="13500" prst="angle"/>
            <a:extrusionClr>
              <a:srgbClr val="CCFFCC"/>
            </a:extrusionClr>
          </a:sp3d>
        </p:spPr>
        <p:txBody>
          <a:bodyPr wrap="none" anchor="ctr">
            <a:flatTx/>
          </a:bodyPr>
          <a:lstStyle/>
          <a:p>
            <a:pPr algn="ctr" eaLnBrk="0" hangingPunct="0"/>
            <a:r>
              <a:rPr lang="en-GB" i="1">
                <a:solidFill>
                  <a:srgbClr val="003300"/>
                </a:solidFill>
                <a:latin typeface="Times New Roman Cyr" charset="-52"/>
              </a:rPr>
              <a:t>Establishment of BNPP-1</a:t>
            </a:r>
          </a:p>
          <a:p>
            <a:pPr algn="ctr" eaLnBrk="0" hangingPunct="0"/>
            <a:r>
              <a:rPr lang="en-GB" i="1">
                <a:solidFill>
                  <a:srgbClr val="003300"/>
                </a:solidFill>
                <a:latin typeface="Times New Roman Cyr" charset="-52"/>
              </a:rPr>
              <a:t>Training System(TS):</a:t>
            </a:r>
          </a:p>
          <a:p>
            <a:pPr algn="ctr" eaLnBrk="0" hangingPunct="0"/>
            <a:r>
              <a:rPr lang="en-GB" b="1">
                <a:solidFill>
                  <a:srgbClr val="003300"/>
                </a:solidFill>
                <a:latin typeface="Times New Roman Cyr" charset="-52"/>
              </a:rPr>
              <a:t>TS is fully designed and</a:t>
            </a:r>
          </a:p>
          <a:p>
            <a:pPr algn="ctr" eaLnBrk="0" hangingPunct="0"/>
            <a:r>
              <a:rPr lang="en-GB" b="1">
                <a:solidFill>
                  <a:srgbClr val="003300"/>
                </a:solidFill>
                <a:latin typeface="Times New Roman Cyr" charset="-52"/>
              </a:rPr>
              <a:t>essentially developed </a:t>
            </a:r>
            <a:endParaRPr lang="en-US" b="1">
              <a:solidFill>
                <a:srgbClr val="003300"/>
              </a:solidFill>
              <a:latin typeface="Times New Roman Cyr" charset="-52"/>
            </a:endParaRPr>
          </a:p>
        </p:txBody>
      </p:sp>
      <p:sp>
        <p:nvSpPr>
          <p:cNvPr id="154641" name="Rectangle 17"/>
          <p:cNvSpPr>
            <a:spLocks noChangeArrowheads="1"/>
          </p:cNvSpPr>
          <p:nvPr/>
        </p:nvSpPr>
        <p:spPr bwMode="auto">
          <a:xfrm>
            <a:off x="228600" y="381000"/>
            <a:ext cx="1905000" cy="685800"/>
          </a:xfrm>
          <a:prstGeom prst="rect">
            <a:avLst/>
          </a:prstGeom>
          <a:solidFill>
            <a:srgbClr val="FFFFCC"/>
          </a:solidFill>
          <a:ln w="12700">
            <a:miter lim="800000"/>
            <a:headEnd type="none" w="sm" len="sm"/>
            <a:tailEnd type="none" w="sm" len="sm"/>
          </a:ln>
          <a:effectLst/>
          <a:scene3d>
            <a:camera prst="legacyObliqueBottomLeft"/>
            <a:lightRig rig="legacyFlat3" dir="t"/>
          </a:scene3d>
          <a:sp3d extrusionH="430200" prstMaterial="legacyMatte">
            <a:bevelT w="13500" h="13500" prst="angle"/>
            <a:bevelB w="13500" h="13500" prst="angle"/>
            <a:extrusionClr>
              <a:srgbClr val="FFFFCC"/>
            </a:extrusionClr>
          </a:sp3d>
        </p:spPr>
        <p:txBody>
          <a:bodyPr wrap="none" anchor="ctr">
            <a:flatTx/>
          </a:bodyPr>
          <a:lstStyle/>
          <a:p>
            <a:pPr algn="ctr" eaLnBrk="0" hangingPunct="0"/>
            <a:r>
              <a:rPr lang="en-GB">
                <a:solidFill>
                  <a:srgbClr val="800000"/>
                </a:solidFill>
                <a:latin typeface="Arial" pitchFamily="34" charset="0"/>
              </a:rPr>
              <a:t>1. Management of</a:t>
            </a:r>
          </a:p>
          <a:p>
            <a:pPr algn="ctr" eaLnBrk="0" hangingPunct="0"/>
            <a:r>
              <a:rPr lang="en-GB">
                <a:solidFill>
                  <a:srgbClr val="800000"/>
                </a:solidFill>
                <a:latin typeface="Arial" pitchFamily="34" charset="0"/>
              </a:rPr>
              <a:t>TS Development</a:t>
            </a:r>
            <a:endParaRPr lang="en-US">
              <a:solidFill>
                <a:srgbClr val="800000"/>
              </a:solidFill>
              <a:latin typeface="Arial" pitchFamily="34" charset="0"/>
            </a:endParaRPr>
          </a:p>
        </p:txBody>
      </p:sp>
      <p:sp>
        <p:nvSpPr>
          <p:cNvPr id="154642" name="Rectangle 18"/>
          <p:cNvSpPr>
            <a:spLocks noChangeArrowheads="1"/>
          </p:cNvSpPr>
          <p:nvPr/>
        </p:nvSpPr>
        <p:spPr bwMode="auto">
          <a:xfrm>
            <a:off x="3352800" y="381000"/>
            <a:ext cx="2516188" cy="603250"/>
          </a:xfrm>
          <a:prstGeom prst="rect">
            <a:avLst/>
          </a:prstGeom>
          <a:solidFill>
            <a:srgbClr val="FFFFCC"/>
          </a:solidFill>
          <a:ln w="12700">
            <a:miter lim="800000"/>
            <a:headEnd type="none" w="sm" len="sm"/>
            <a:tailEnd type="none" w="sm" len="sm"/>
          </a:ln>
          <a:effectLst/>
          <a:scene3d>
            <a:camera prst="legacyObliqueBottomLeft"/>
            <a:lightRig rig="legacyFlat3" dir="t"/>
          </a:scene3d>
          <a:sp3d extrusionH="430200" prstMaterial="legacyMatte">
            <a:bevelT w="13500" h="13500" prst="angle"/>
            <a:bevelB w="13500" h="13500" prst="angle"/>
            <a:extrusionClr>
              <a:srgbClr val="FFFFCC"/>
            </a:extrusionClr>
          </a:sp3d>
        </p:spPr>
        <p:txBody>
          <a:bodyPr wrap="none" anchor="ctr">
            <a:flatTx/>
          </a:bodyPr>
          <a:lstStyle/>
          <a:p>
            <a:pPr algn="ctr" eaLnBrk="0" hangingPunct="0"/>
            <a:r>
              <a:rPr lang="en-GB">
                <a:solidFill>
                  <a:srgbClr val="800000"/>
                </a:solidFill>
                <a:latin typeface="Arial" pitchFamily="34" charset="0"/>
              </a:rPr>
              <a:t>5. SAT, Training</a:t>
            </a:r>
          </a:p>
          <a:p>
            <a:pPr algn="ctr" eaLnBrk="0" hangingPunct="0"/>
            <a:r>
              <a:rPr lang="en-GB">
                <a:solidFill>
                  <a:srgbClr val="800000"/>
                </a:solidFill>
                <a:latin typeface="Arial" pitchFamily="34" charset="0"/>
              </a:rPr>
              <a:t>Programmes &amp; Materials</a:t>
            </a:r>
            <a:endParaRPr lang="en-US">
              <a:solidFill>
                <a:srgbClr val="800000"/>
              </a:solidFill>
              <a:latin typeface="Arial" pitchFamily="34" charset="0"/>
            </a:endParaRPr>
          </a:p>
        </p:txBody>
      </p:sp>
      <p:sp>
        <p:nvSpPr>
          <p:cNvPr id="154643" name="Rectangle 19"/>
          <p:cNvSpPr>
            <a:spLocks noChangeArrowheads="1"/>
          </p:cNvSpPr>
          <p:nvPr/>
        </p:nvSpPr>
        <p:spPr bwMode="auto">
          <a:xfrm>
            <a:off x="7467600" y="381000"/>
            <a:ext cx="1450975" cy="446088"/>
          </a:xfrm>
          <a:prstGeom prst="rect">
            <a:avLst/>
          </a:prstGeom>
          <a:solidFill>
            <a:srgbClr val="FFFFCC"/>
          </a:solidFill>
          <a:ln w="12700">
            <a:miter lim="800000"/>
            <a:headEnd type="none" w="sm" len="sm"/>
            <a:tailEnd type="none" w="sm" len="sm"/>
          </a:ln>
          <a:effectLst/>
          <a:scene3d>
            <a:camera prst="legacyObliqueBottomLeft"/>
            <a:lightRig rig="legacyFlat3" dir="t"/>
          </a:scene3d>
          <a:sp3d extrusionH="430200" prstMaterial="legacyMatte">
            <a:bevelT w="13500" h="13500" prst="angle"/>
            <a:bevelB w="13500" h="13500" prst="angle"/>
            <a:extrusionClr>
              <a:srgbClr val="FFFFCC"/>
            </a:extrusionClr>
          </a:sp3d>
        </p:spPr>
        <p:txBody>
          <a:bodyPr wrap="none" anchor="ctr">
            <a:flatTx/>
          </a:bodyPr>
          <a:lstStyle/>
          <a:p>
            <a:pPr algn="ctr" eaLnBrk="0" hangingPunct="0"/>
            <a:r>
              <a:rPr lang="en-GB" dirty="0">
                <a:solidFill>
                  <a:srgbClr val="800000"/>
                </a:solidFill>
                <a:latin typeface="Arial" pitchFamily="34" charset="0"/>
              </a:rPr>
              <a:t>6. Simulators</a:t>
            </a:r>
            <a:endParaRPr lang="en-US" dirty="0">
              <a:solidFill>
                <a:srgbClr val="800000"/>
              </a:solidFill>
              <a:latin typeface="Arial" pitchFamily="34" charset="0"/>
            </a:endParaRPr>
          </a:p>
        </p:txBody>
      </p:sp>
      <p:sp>
        <p:nvSpPr>
          <p:cNvPr id="154644" name="Rectangle 20"/>
          <p:cNvSpPr>
            <a:spLocks noChangeArrowheads="1"/>
          </p:cNvSpPr>
          <p:nvPr/>
        </p:nvSpPr>
        <p:spPr bwMode="auto">
          <a:xfrm>
            <a:off x="7315200" y="2819400"/>
            <a:ext cx="1577975" cy="588963"/>
          </a:xfrm>
          <a:prstGeom prst="rect">
            <a:avLst/>
          </a:prstGeom>
          <a:solidFill>
            <a:srgbClr val="FFFFCC"/>
          </a:solidFill>
          <a:ln w="12700">
            <a:miter lim="800000"/>
            <a:headEnd type="none" w="sm" len="sm"/>
            <a:tailEnd type="none" w="sm" len="sm"/>
          </a:ln>
          <a:effectLst/>
          <a:scene3d>
            <a:camera prst="legacyObliqueBottomLeft"/>
            <a:lightRig rig="legacyFlat3" dir="t"/>
          </a:scene3d>
          <a:sp3d extrusionH="430200" prstMaterial="legacyMatte">
            <a:bevelT w="13500" h="13500" prst="angle"/>
            <a:bevelB w="13500" h="13500" prst="angle"/>
            <a:extrusionClr>
              <a:srgbClr val="FFFFCC"/>
            </a:extrusionClr>
          </a:sp3d>
        </p:spPr>
        <p:txBody>
          <a:bodyPr wrap="none" anchor="ctr">
            <a:flatTx/>
          </a:bodyPr>
          <a:lstStyle/>
          <a:p>
            <a:pPr algn="ctr" eaLnBrk="0" hangingPunct="0"/>
            <a:r>
              <a:rPr lang="en-GB">
                <a:solidFill>
                  <a:srgbClr val="800000"/>
                </a:solidFill>
                <a:latin typeface="Arial" pitchFamily="34" charset="0"/>
              </a:rPr>
              <a:t>7. CBT</a:t>
            </a:r>
          </a:p>
        </p:txBody>
      </p:sp>
      <p:sp>
        <p:nvSpPr>
          <p:cNvPr id="154645" name="Rectangle 21"/>
          <p:cNvSpPr>
            <a:spLocks noChangeArrowheads="1"/>
          </p:cNvSpPr>
          <p:nvPr/>
        </p:nvSpPr>
        <p:spPr bwMode="auto">
          <a:xfrm>
            <a:off x="250825" y="4419600"/>
            <a:ext cx="1577975" cy="762000"/>
          </a:xfrm>
          <a:prstGeom prst="rect">
            <a:avLst/>
          </a:prstGeom>
          <a:solidFill>
            <a:srgbClr val="FFFFCC"/>
          </a:solidFill>
          <a:ln w="12700">
            <a:miter lim="800000"/>
            <a:headEnd type="none" w="sm" len="sm"/>
            <a:tailEnd type="none" w="sm" len="sm"/>
          </a:ln>
          <a:effectLst/>
          <a:scene3d>
            <a:camera prst="legacyPerspectiveBottomLeft"/>
            <a:lightRig rig="legacyFlat3" dir="t"/>
          </a:scene3d>
          <a:sp3d extrusionH="887400" prstMaterial="legacyMatte">
            <a:bevelT w="13500" h="13500" prst="angle"/>
            <a:bevelB w="13500" h="13500" prst="angle"/>
            <a:extrusionClr>
              <a:srgbClr val="FFFFCC"/>
            </a:extrusionClr>
          </a:sp3d>
        </p:spPr>
        <p:txBody>
          <a:bodyPr wrap="none" anchor="ctr">
            <a:flatTx/>
          </a:bodyPr>
          <a:lstStyle/>
          <a:p>
            <a:pPr algn="ctr" eaLnBrk="0" hangingPunct="0"/>
            <a:r>
              <a:rPr lang="en-GB">
                <a:solidFill>
                  <a:srgbClr val="800000"/>
                </a:solidFill>
                <a:latin typeface="Arial" pitchFamily="34" charset="0"/>
              </a:rPr>
              <a:t>3. Policy,</a:t>
            </a:r>
          </a:p>
          <a:p>
            <a:pPr algn="ctr" eaLnBrk="0" hangingPunct="0"/>
            <a:r>
              <a:rPr lang="en-GB">
                <a:solidFill>
                  <a:srgbClr val="800000"/>
                </a:solidFill>
                <a:latin typeface="Arial" pitchFamily="34" charset="0"/>
              </a:rPr>
              <a:t>Regulations</a:t>
            </a:r>
          </a:p>
          <a:p>
            <a:pPr algn="ctr" eaLnBrk="0" hangingPunct="0"/>
            <a:r>
              <a:rPr lang="en-GB">
                <a:solidFill>
                  <a:srgbClr val="800000"/>
                </a:solidFill>
                <a:latin typeface="Arial" pitchFamily="34" charset="0"/>
              </a:rPr>
              <a:t>&amp; Procedures</a:t>
            </a:r>
            <a:endParaRPr lang="en-US">
              <a:solidFill>
                <a:srgbClr val="800000"/>
              </a:solidFill>
              <a:latin typeface="Arial" pitchFamily="34" charset="0"/>
            </a:endParaRPr>
          </a:p>
        </p:txBody>
      </p:sp>
      <p:sp>
        <p:nvSpPr>
          <p:cNvPr id="154646" name="Rectangle 22"/>
          <p:cNvSpPr>
            <a:spLocks noChangeArrowheads="1"/>
          </p:cNvSpPr>
          <p:nvPr/>
        </p:nvSpPr>
        <p:spPr bwMode="auto">
          <a:xfrm>
            <a:off x="152400" y="2362200"/>
            <a:ext cx="2133600" cy="609600"/>
          </a:xfrm>
          <a:prstGeom prst="rect">
            <a:avLst/>
          </a:prstGeom>
          <a:solidFill>
            <a:srgbClr val="FFFFCC"/>
          </a:solidFill>
          <a:ln w="12700">
            <a:miter lim="800000"/>
            <a:headEnd type="none" w="sm" len="sm"/>
            <a:tailEnd type="none" w="sm" len="sm"/>
          </a:ln>
          <a:effectLst/>
          <a:scene3d>
            <a:camera prst="legacyPerspectiveBottomLeft"/>
            <a:lightRig rig="legacyFlat3" dir="t"/>
          </a:scene3d>
          <a:sp3d extrusionH="887400" prstMaterial="legacyMatte">
            <a:bevelT w="13500" h="13500" prst="angle"/>
            <a:bevelB w="13500" h="13500" prst="angle"/>
            <a:extrusionClr>
              <a:srgbClr val="FFFFCC"/>
            </a:extrusionClr>
          </a:sp3d>
        </p:spPr>
        <p:txBody>
          <a:bodyPr wrap="none" anchor="ctr">
            <a:flatTx/>
          </a:bodyPr>
          <a:lstStyle/>
          <a:p>
            <a:pPr algn="ctr" eaLnBrk="0" hangingPunct="0"/>
            <a:r>
              <a:rPr lang="en-GB">
                <a:solidFill>
                  <a:srgbClr val="800000"/>
                </a:solidFill>
                <a:latin typeface="Arial" pitchFamily="34" charset="0"/>
              </a:rPr>
              <a:t>2. Organizational</a:t>
            </a:r>
          </a:p>
          <a:p>
            <a:pPr algn="ctr" eaLnBrk="0" hangingPunct="0"/>
            <a:r>
              <a:rPr lang="en-GB">
                <a:solidFill>
                  <a:srgbClr val="800000"/>
                </a:solidFill>
                <a:latin typeface="Arial" pitchFamily="34" charset="0"/>
              </a:rPr>
              <a:t>Structure &amp; Staffing  </a:t>
            </a:r>
            <a:endParaRPr lang="en-US">
              <a:solidFill>
                <a:srgbClr val="800000"/>
              </a:solidFill>
              <a:latin typeface="Arial" pitchFamily="34" charset="0"/>
            </a:endParaRPr>
          </a:p>
        </p:txBody>
      </p:sp>
      <p:sp>
        <p:nvSpPr>
          <p:cNvPr id="154647" name="Rectangle 23"/>
          <p:cNvSpPr>
            <a:spLocks noChangeArrowheads="1"/>
          </p:cNvSpPr>
          <p:nvPr/>
        </p:nvSpPr>
        <p:spPr bwMode="auto">
          <a:xfrm>
            <a:off x="2819400" y="4267200"/>
            <a:ext cx="1905000" cy="533400"/>
          </a:xfrm>
          <a:prstGeom prst="rect">
            <a:avLst/>
          </a:prstGeom>
          <a:solidFill>
            <a:srgbClr val="FFFFCC"/>
          </a:solidFill>
          <a:ln w="12700">
            <a:miter lim="800000"/>
            <a:headEnd type="none" w="sm" len="sm"/>
            <a:tailEnd type="none" w="sm" len="sm"/>
          </a:ln>
          <a:effectLst/>
          <a:scene3d>
            <a:camera prst="legacyPerspectiveBottomLeft"/>
            <a:lightRig rig="legacyFlat3" dir="t"/>
          </a:scene3d>
          <a:sp3d extrusionH="887400" prstMaterial="legacyMatte">
            <a:bevelT w="13500" h="13500" prst="angle"/>
            <a:bevelB w="13500" h="13500" prst="angle"/>
            <a:extrusionClr>
              <a:srgbClr val="FFFFCC"/>
            </a:extrusionClr>
          </a:sp3d>
        </p:spPr>
        <p:txBody>
          <a:bodyPr wrap="none" anchor="ctr">
            <a:flatTx/>
          </a:bodyPr>
          <a:lstStyle/>
          <a:p>
            <a:pPr algn="ctr" eaLnBrk="0" hangingPunct="0"/>
            <a:r>
              <a:rPr lang="en-GB">
                <a:solidFill>
                  <a:srgbClr val="800000"/>
                </a:solidFill>
                <a:latin typeface="Arial" pitchFamily="34" charset="0"/>
              </a:rPr>
              <a:t>4. BNPP-1</a:t>
            </a:r>
          </a:p>
          <a:p>
            <a:pPr algn="ctr" eaLnBrk="0" hangingPunct="0"/>
            <a:r>
              <a:rPr lang="en-GB">
                <a:solidFill>
                  <a:srgbClr val="800000"/>
                </a:solidFill>
                <a:latin typeface="Arial" pitchFamily="34" charset="0"/>
              </a:rPr>
              <a:t>Training Centre</a:t>
            </a:r>
            <a:endParaRPr lang="en-US">
              <a:solidFill>
                <a:srgbClr val="800000"/>
              </a:solidFill>
              <a:latin typeface="Arial" pitchFamily="34" charset="0"/>
            </a:endParaRPr>
          </a:p>
        </p:txBody>
      </p:sp>
      <p:sp>
        <p:nvSpPr>
          <p:cNvPr id="154648" name="Rectangle 24"/>
          <p:cNvSpPr>
            <a:spLocks noChangeArrowheads="1"/>
          </p:cNvSpPr>
          <p:nvPr/>
        </p:nvSpPr>
        <p:spPr bwMode="auto">
          <a:xfrm>
            <a:off x="7566025" y="5049838"/>
            <a:ext cx="1577975" cy="588962"/>
          </a:xfrm>
          <a:prstGeom prst="rect">
            <a:avLst/>
          </a:prstGeom>
          <a:solidFill>
            <a:srgbClr val="FFFFCC"/>
          </a:solidFill>
          <a:ln w="12700">
            <a:miter lim="800000"/>
            <a:headEnd type="none" w="sm" len="sm"/>
            <a:tailEnd type="none" w="sm" len="sm"/>
          </a:ln>
          <a:effectLst/>
          <a:scene3d>
            <a:camera prst="legacyObliqueBottomLeft"/>
            <a:lightRig rig="legacyFlat3" dir="t"/>
          </a:scene3d>
          <a:sp3d extrusionH="430200" prstMaterial="legacyMatte">
            <a:bevelT w="13500" h="13500" prst="angle"/>
            <a:bevelB w="13500" h="13500" prst="angle"/>
            <a:extrusionClr>
              <a:srgbClr val="FFFFCC"/>
            </a:extrusionClr>
          </a:sp3d>
        </p:spPr>
        <p:txBody>
          <a:bodyPr wrap="none" anchor="ctr">
            <a:flatTx/>
          </a:bodyPr>
          <a:lstStyle/>
          <a:p>
            <a:pPr algn="ctr" eaLnBrk="0" hangingPunct="0"/>
            <a:r>
              <a:rPr lang="en-GB">
                <a:solidFill>
                  <a:srgbClr val="800000"/>
                </a:solidFill>
                <a:latin typeface="Arial" pitchFamily="34" charset="0"/>
              </a:rPr>
              <a:t>8. Instructor</a:t>
            </a:r>
          </a:p>
          <a:p>
            <a:pPr algn="ctr" eaLnBrk="0" hangingPunct="0"/>
            <a:r>
              <a:rPr lang="en-GB">
                <a:solidFill>
                  <a:srgbClr val="800000"/>
                </a:solidFill>
                <a:latin typeface="Arial" pitchFamily="34" charset="0"/>
              </a:rPr>
              <a:t>Training</a:t>
            </a:r>
          </a:p>
        </p:txBody>
      </p:sp>
      <p:sp>
        <p:nvSpPr>
          <p:cNvPr id="154649" name="Rectangle 25"/>
          <p:cNvSpPr>
            <a:spLocks noChangeArrowheads="1"/>
          </p:cNvSpPr>
          <p:nvPr/>
        </p:nvSpPr>
        <p:spPr bwMode="auto">
          <a:xfrm>
            <a:off x="5029200" y="4038600"/>
            <a:ext cx="1577975" cy="588963"/>
          </a:xfrm>
          <a:prstGeom prst="rect">
            <a:avLst/>
          </a:prstGeom>
          <a:solidFill>
            <a:srgbClr val="FFFFCC"/>
          </a:solidFill>
          <a:ln w="12700">
            <a:miter lim="800000"/>
            <a:headEnd type="none" w="sm" len="sm"/>
            <a:tailEnd type="none" w="sm" len="sm"/>
          </a:ln>
          <a:effectLst/>
          <a:scene3d>
            <a:camera prst="legacyObliqueBottomLeft"/>
            <a:lightRig rig="legacyFlat3" dir="t"/>
          </a:scene3d>
          <a:sp3d extrusionH="430200" prstMaterial="legacyMatte">
            <a:bevelT w="13500" h="13500" prst="angle"/>
            <a:bevelB w="13500" h="13500" prst="angle"/>
            <a:extrusionClr>
              <a:srgbClr val="FFFFCC"/>
            </a:extrusionClr>
          </a:sp3d>
        </p:spPr>
        <p:txBody>
          <a:bodyPr wrap="none" anchor="ctr">
            <a:flatTx/>
          </a:bodyPr>
          <a:lstStyle/>
          <a:p>
            <a:pPr algn="ctr" eaLnBrk="0" hangingPunct="0"/>
            <a:r>
              <a:rPr lang="en-GB">
                <a:solidFill>
                  <a:srgbClr val="800000"/>
                </a:solidFill>
                <a:latin typeface="Arial" pitchFamily="34" charset="0"/>
              </a:rPr>
              <a:t>9. Sup&amp;Mng</a:t>
            </a:r>
          </a:p>
          <a:p>
            <a:pPr algn="ctr" eaLnBrk="0" hangingPunct="0"/>
            <a:r>
              <a:rPr lang="en-GB">
                <a:solidFill>
                  <a:srgbClr val="800000"/>
                </a:solidFill>
                <a:latin typeface="Arial" pitchFamily="34" charset="0"/>
              </a:rPr>
              <a:t>Training</a:t>
            </a:r>
          </a:p>
        </p:txBody>
      </p:sp>
      <p:sp>
        <p:nvSpPr>
          <p:cNvPr id="154650" name="Text Box 26"/>
          <p:cNvSpPr txBox="1">
            <a:spLocks noChangeArrowheads="1"/>
          </p:cNvSpPr>
          <p:nvPr/>
        </p:nvSpPr>
        <p:spPr bwMode="auto">
          <a:xfrm>
            <a:off x="6934200" y="990600"/>
            <a:ext cx="2209800" cy="1569660"/>
          </a:xfrm>
          <a:prstGeom prst="rect">
            <a:avLst/>
          </a:prstGeom>
          <a:noFill/>
          <a:ln w="9525">
            <a:noFill/>
            <a:miter lim="800000"/>
            <a:headEnd/>
            <a:tailEnd/>
          </a:ln>
          <a:effectLst/>
        </p:spPr>
        <p:txBody>
          <a:bodyPr wrap="square">
            <a:spAutoFit/>
          </a:bodyPr>
          <a:lstStyle/>
          <a:p>
            <a:pPr>
              <a:spcBef>
                <a:spcPts val="0"/>
              </a:spcBef>
            </a:pPr>
            <a:r>
              <a:rPr lang="en-GB" sz="1200" dirty="0">
                <a:latin typeface="Times New Roman" pitchFamily="18" charset="0"/>
              </a:rPr>
              <a:t>- </a:t>
            </a:r>
            <a:r>
              <a:rPr lang="en-GB" sz="1200" dirty="0" smtClean="0">
                <a:latin typeface="Times New Roman" pitchFamily="18" charset="0"/>
              </a:rPr>
              <a:t>FSS development</a:t>
            </a:r>
            <a:endParaRPr lang="en-US" sz="1200" dirty="0">
              <a:latin typeface="Times New Roman" pitchFamily="18" charset="0"/>
            </a:endParaRPr>
          </a:p>
          <a:p>
            <a:pPr>
              <a:spcBef>
                <a:spcPts val="0"/>
              </a:spcBef>
            </a:pPr>
            <a:r>
              <a:rPr lang="en-US" sz="1200" dirty="0">
                <a:latin typeface="Times New Roman" pitchFamily="18" charset="0"/>
              </a:rPr>
              <a:t> -Compact Simulator Supply (Prototype-Balakovo-4, Full-Scope, Graphics interface, documentation, scenarios, instructors</a:t>
            </a:r>
            <a:r>
              <a:rPr lang="en-US" sz="1200" dirty="0" smtClean="0">
                <a:latin typeface="Times New Roman" pitchFamily="18" charset="0"/>
              </a:rPr>
              <a:t>)</a:t>
            </a:r>
          </a:p>
          <a:p>
            <a:pPr>
              <a:spcBef>
                <a:spcPts val="0"/>
              </a:spcBef>
            </a:pPr>
            <a:r>
              <a:rPr lang="en-US" sz="1200" dirty="0" smtClean="0">
                <a:latin typeface="Times New Roman" pitchFamily="18" charset="0"/>
              </a:rPr>
              <a:t>-Start up of FSS (2010)</a:t>
            </a:r>
            <a:endParaRPr lang="en-US" sz="1200" dirty="0">
              <a:latin typeface="Times New Roman" pitchFamily="18" charset="0"/>
            </a:endParaRPr>
          </a:p>
          <a:p>
            <a:pPr>
              <a:spcBef>
                <a:spcPts val="0"/>
              </a:spcBef>
            </a:pPr>
            <a:r>
              <a:rPr lang="en-US" sz="1200" dirty="0">
                <a:latin typeface="Times New Roman" pitchFamily="18" charset="0"/>
              </a:rPr>
              <a:t> -Evaluation of </a:t>
            </a:r>
            <a:r>
              <a:rPr lang="en-US" sz="1200" dirty="0" smtClean="0">
                <a:latin typeface="Times New Roman" pitchFamily="18" charset="0"/>
              </a:rPr>
              <a:t>FSS</a:t>
            </a:r>
            <a:endParaRPr lang="en-US" sz="1200" dirty="0">
              <a:latin typeface="Times New Roman" pitchFamily="18" charset="0"/>
            </a:endParaRPr>
          </a:p>
        </p:txBody>
      </p:sp>
      <p:sp>
        <p:nvSpPr>
          <p:cNvPr id="154651" name="Rectangle 27"/>
          <p:cNvSpPr>
            <a:spLocks noChangeArrowheads="1"/>
          </p:cNvSpPr>
          <p:nvPr/>
        </p:nvSpPr>
        <p:spPr bwMode="auto">
          <a:xfrm>
            <a:off x="7086600" y="5715000"/>
            <a:ext cx="2057400" cy="1143000"/>
          </a:xfrm>
          <a:prstGeom prst="rect">
            <a:avLst/>
          </a:prstGeom>
          <a:solidFill>
            <a:srgbClr val="DDDDDD">
              <a:alpha val="50000"/>
            </a:srgbClr>
          </a:solidFill>
          <a:ln w="3175" cap="rnd">
            <a:solidFill>
              <a:srgbClr val="808080"/>
            </a:solidFill>
            <a:prstDash val="sysDot"/>
            <a:miter lim="800000"/>
            <a:headEnd/>
            <a:tailEnd/>
          </a:ln>
          <a:effectLst/>
        </p:spPr>
        <p:txBody>
          <a:bodyPr wrap="none" anchor="ctr"/>
          <a:lstStyle/>
          <a:p>
            <a:endParaRPr lang="en-US"/>
          </a:p>
        </p:txBody>
      </p:sp>
      <p:sp>
        <p:nvSpPr>
          <p:cNvPr id="154652" name="Text Box 28"/>
          <p:cNvSpPr txBox="1">
            <a:spLocks noChangeArrowheads="1"/>
          </p:cNvSpPr>
          <p:nvPr/>
        </p:nvSpPr>
        <p:spPr bwMode="auto">
          <a:xfrm>
            <a:off x="7086600" y="5715000"/>
            <a:ext cx="1981200" cy="1189038"/>
          </a:xfrm>
          <a:prstGeom prst="rect">
            <a:avLst/>
          </a:prstGeom>
          <a:noFill/>
          <a:ln w="9525">
            <a:noFill/>
            <a:miter lim="800000"/>
            <a:headEnd/>
            <a:tailEnd/>
          </a:ln>
          <a:effectLst/>
        </p:spPr>
        <p:txBody>
          <a:bodyPr>
            <a:spAutoFit/>
          </a:bodyPr>
          <a:lstStyle/>
          <a:p>
            <a:pPr>
              <a:spcBef>
                <a:spcPct val="50000"/>
              </a:spcBef>
              <a:buFontTx/>
              <a:buChar char="-"/>
            </a:pPr>
            <a:r>
              <a:rPr lang="en-GB" sz="1200">
                <a:latin typeface="Times New Roman" pitchFamily="18" charset="0"/>
              </a:rPr>
              <a:t>Specification of  competencies &amp; Training Programme</a:t>
            </a:r>
          </a:p>
          <a:p>
            <a:pPr>
              <a:spcBef>
                <a:spcPct val="50000"/>
              </a:spcBef>
              <a:buFontTx/>
              <a:buChar char="-"/>
            </a:pPr>
            <a:r>
              <a:rPr lang="en-GB" sz="1200">
                <a:latin typeface="Times New Roman" pitchFamily="18" charset="0"/>
              </a:rPr>
              <a:t>Methodology</a:t>
            </a:r>
          </a:p>
          <a:p>
            <a:pPr>
              <a:spcBef>
                <a:spcPct val="50000"/>
              </a:spcBef>
              <a:buFontTx/>
              <a:buChar char="-"/>
            </a:pPr>
            <a:r>
              <a:rPr lang="en-GB" sz="1200">
                <a:latin typeface="Times New Roman" pitchFamily="18" charset="0"/>
              </a:rPr>
              <a:t>Training Workshops</a:t>
            </a:r>
          </a:p>
        </p:txBody>
      </p:sp>
      <p:sp>
        <p:nvSpPr>
          <p:cNvPr id="154653" name="Rectangle 29"/>
          <p:cNvSpPr>
            <a:spLocks noChangeArrowheads="1"/>
          </p:cNvSpPr>
          <p:nvPr/>
        </p:nvSpPr>
        <p:spPr bwMode="auto">
          <a:xfrm>
            <a:off x="4800600" y="4648200"/>
            <a:ext cx="1676400" cy="1905000"/>
          </a:xfrm>
          <a:prstGeom prst="rect">
            <a:avLst/>
          </a:prstGeom>
          <a:solidFill>
            <a:srgbClr val="DDDDDD">
              <a:alpha val="50000"/>
            </a:srgbClr>
          </a:solidFill>
          <a:ln w="3175" cap="rnd">
            <a:noFill/>
            <a:prstDash val="sysDot"/>
            <a:miter lim="800000"/>
            <a:headEnd/>
            <a:tailEnd/>
          </a:ln>
          <a:effectLst/>
        </p:spPr>
        <p:txBody>
          <a:bodyPr wrap="none" anchor="ctr"/>
          <a:lstStyle/>
          <a:p>
            <a:endParaRPr lang="en-US"/>
          </a:p>
        </p:txBody>
      </p:sp>
      <p:sp>
        <p:nvSpPr>
          <p:cNvPr id="154654" name="Text Box 30"/>
          <p:cNvSpPr txBox="1">
            <a:spLocks noChangeArrowheads="1"/>
          </p:cNvSpPr>
          <p:nvPr/>
        </p:nvSpPr>
        <p:spPr bwMode="auto">
          <a:xfrm>
            <a:off x="4876800" y="4724400"/>
            <a:ext cx="1524000" cy="2400657"/>
          </a:xfrm>
          <a:prstGeom prst="rect">
            <a:avLst/>
          </a:prstGeom>
          <a:noFill/>
          <a:ln w="9525">
            <a:noFill/>
            <a:miter lim="800000"/>
            <a:headEnd/>
            <a:tailEnd/>
          </a:ln>
          <a:effectLst/>
        </p:spPr>
        <p:txBody>
          <a:bodyPr>
            <a:spAutoFit/>
          </a:bodyPr>
          <a:lstStyle/>
          <a:p>
            <a:pPr>
              <a:spcBef>
                <a:spcPct val="50000"/>
              </a:spcBef>
              <a:buFontTx/>
              <a:buChar char="-"/>
            </a:pPr>
            <a:r>
              <a:rPr lang="en-GB" sz="1200" dirty="0">
                <a:latin typeface="Times New Roman" pitchFamily="18" charset="0"/>
              </a:rPr>
              <a:t>Specification of Training Programme for NPPD &amp; BNPP-1</a:t>
            </a:r>
          </a:p>
          <a:p>
            <a:pPr>
              <a:spcBef>
                <a:spcPct val="50000"/>
              </a:spcBef>
              <a:buFontTx/>
              <a:buChar char="-"/>
            </a:pPr>
            <a:r>
              <a:rPr lang="en-GB" sz="1200" dirty="0">
                <a:latin typeface="Times New Roman" pitchFamily="18" charset="0"/>
              </a:rPr>
              <a:t>Workshop on methodology</a:t>
            </a:r>
          </a:p>
          <a:p>
            <a:pPr>
              <a:spcBef>
                <a:spcPct val="50000"/>
              </a:spcBef>
              <a:buFontTx/>
              <a:buChar char="-"/>
            </a:pPr>
            <a:r>
              <a:rPr lang="en-GB" sz="1200" dirty="0">
                <a:latin typeface="Times New Roman" pitchFamily="18" charset="0"/>
              </a:rPr>
              <a:t>Training sessions for NPPD &amp; BNPP-1 managers &amp; </a:t>
            </a:r>
            <a:r>
              <a:rPr lang="en-GB" sz="1200" dirty="0" smtClean="0">
                <a:latin typeface="Times New Roman" pitchFamily="18" charset="0"/>
              </a:rPr>
              <a:t>supervisors (Under </a:t>
            </a:r>
            <a:r>
              <a:rPr lang="en-GB" sz="1200" dirty="0" err="1" smtClean="0">
                <a:latin typeface="Times New Roman" pitchFamily="18" charset="0"/>
              </a:rPr>
              <a:t>Implementating</a:t>
            </a:r>
            <a:r>
              <a:rPr lang="en-GB" sz="1200" dirty="0" smtClean="0">
                <a:latin typeface="Times New Roman" pitchFamily="18" charset="0"/>
              </a:rPr>
              <a:t>)</a:t>
            </a:r>
          </a:p>
          <a:p>
            <a:pPr>
              <a:spcBef>
                <a:spcPct val="50000"/>
              </a:spcBef>
              <a:buFontTx/>
              <a:buChar char="-"/>
            </a:pPr>
            <a:endParaRPr lang="en-GB" sz="1200" dirty="0">
              <a:latin typeface="Times New Roman" pitchFamily="18" charset="0"/>
            </a:endParaRPr>
          </a:p>
        </p:txBody>
      </p:sp>
      <p:sp>
        <p:nvSpPr>
          <p:cNvPr id="154655" name="Text Box 31"/>
          <p:cNvSpPr txBox="1">
            <a:spLocks noChangeArrowheads="1"/>
          </p:cNvSpPr>
          <p:nvPr/>
        </p:nvSpPr>
        <p:spPr bwMode="auto">
          <a:xfrm>
            <a:off x="3962400" y="1143000"/>
            <a:ext cx="2743200" cy="1371600"/>
          </a:xfrm>
          <a:prstGeom prst="rect">
            <a:avLst/>
          </a:prstGeom>
          <a:noFill/>
          <a:ln w="9525">
            <a:noFill/>
            <a:miter lim="800000"/>
            <a:headEnd/>
            <a:tailEnd/>
          </a:ln>
          <a:effectLst/>
        </p:spPr>
        <p:txBody>
          <a:bodyPr>
            <a:spAutoFit/>
          </a:bodyPr>
          <a:lstStyle/>
          <a:p>
            <a:pPr>
              <a:spcBef>
                <a:spcPct val="50000"/>
              </a:spcBef>
            </a:pPr>
            <a:r>
              <a:rPr lang="en-GB" sz="1200" dirty="0">
                <a:latin typeface="Times New Roman" pitchFamily="18" charset="0"/>
              </a:rPr>
              <a:t>- Training on SAT methodology &amp; procedures of 600 BNPP-1 &amp; NPPD staff</a:t>
            </a:r>
          </a:p>
          <a:p>
            <a:pPr>
              <a:spcBef>
                <a:spcPct val="50000"/>
              </a:spcBef>
              <a:buFontTx/>
              <a:buChar char="-"/>
            </a:pPr>
            <a:r>
              <a:rPr lang="en-GB" sz="1200" dirty="0">
                <a:latin typeface="Times New Roman" pitchFamily="18" charset="0"/>
              </a:rPr>
              <a:t>Specification for SAT-based training programmes</a:t>
            </a:r>
          </a:p>
          <a:p>
            <a:pPr>
              <a:spcBef>
                <a:spcPct val="50000"/>
              </a:spcBef>
              <a:buFontTx/>
              <a:buChar char="-"/>
            </a:pPr>
            <a:r>
              <a:rPr lang="en-GB" sz="1200" dirty="0">
                <a:latin typeface="Times New Roman" pitchFamily="18" charset="0"/>
              </a:rPr>
              <a:t>Objectives, criteria &amp; job aids to evaluate training programmes</a:t>
            </a:r>
            <a:endParaRPr lang="en-US" sz="1200" dirty="0">
              <a:latin typeface="Times New Roman" pitchFamily="18" charset="0"/>
            </a:endParaRPr>
          </a:p>
        </p:txBody>
      </p:sp>
      <p:sp>
        <p:nvSpPr>
          <p:cNvPr id="154656" name="Text Box 32"/>
          <p:cNvSpPr txBox="1">
            <a:spLocks noChangeArrowheads="1"/>
          </p:cNvSpPr>
          <p:nvPr/>
        </p:nvSpPr>
        <p:spPr bwMode="auto">
          <a:xfrm>
            <a:off x="152400" y="5241925"/>
            <a:ext cx="1752600" cy="1754326"/>
          </a:xfrm>
          <a:prstGeom prst="rect">
            <a:avLst/>
          </a:prstGeom>
          <a:noFill/>
          <a:ln w="9525">
            <a:noFill/>
            <a:miter lim="800000"/>
            <a:headEnd/>
            <a:tailEnd/>
          </a:ln>
          <a:effectLst/>
        </p:spPr>
        <p:txBody>
          <a:bodyPr>
            <a:spAutoFit/>
          </a:bodyPr>
          <a:lstStyle/>
          <a:p>
            <a:pPr>
              <a:spcBef>
                <a:spcPct val="50000"/>
              </a:spcBef>
              <a:buFontTx/>
              <a:buChar char="-"/>
            </a:pPr>
            <a:r>
              <a:rPr lang="en-GB" sz="1200" dirty="0">
                <a:latin typeface="Times New Roman" pitchFamily="18" charset="0"/>
              </a:rPr>
              <a:t>Training Policy</a:t>
            </a:r>
          </a:p>
          <a:p>
            <a:pPr>
              <a:spcBef>
                <a:spcPct val="50000"/>
              </a:spcBef>
              <a:buFontTx/>
              <a:buChar char="-"/>
            </a:pPr>
            <a:r>
              <a:rPr lang="en-GB" sz="1200" dirty="0">
                <a:latin typeface="Times New Roman" pitchFamily="18" charset="0"/>
              </a:rPr>
              <a:t>40 SAT Procedures</a:t>
            </a:r>
          </a:p>
          <a:p>
            <a:pPr>
              <a:spcBef>
                <a:spcPct val="50000"/>
              </a:spcBef>
              <a:buFontTx/>
              <a:buChar char="-"/>
            </a:pPr>
            <a:r>
              <a:rPr lang="en-GB" sz="1200" dirty="0">
                <a:latin typeface="Times New Roman" pitchFamily="18" charset="0"/>
              </a:rPr>
              <a:t>Standard on Glossary of Terms</a:t>
            </a:r>
          </a:p>
          <a:p>
            <a:pPr>
              <a:spcBef>
                <a:spcPct val="50000"/>
              </a:spcBef>
              <a:buFontTx/>
              <a:buChar char="-"/>
            </a:pPr>
            <a:r>
              <a:rPr lang="en-GB" sz="1200" dirty="0">
                <a:latin typeface="Times New Roman" pitchFamily="18" charset="0"/>
              </a:rPr>
              <a:t>Development of Regulations and </a:t>
            </a:r>
            <a:r>
              <a:rPr lang="en-GB" sz="1200" dirty="0" smtClean="0">
                <a:latin typeface="Times New Roman" pitchFamily="18" charset="0"/>
              </a:rPr>
              <a:t>Guides</a:t>
            </a:r>
            <a:endParaRPr lang="en-GB" sz="1200" dirty="0">
              <a:latin typeface="Times New Roman" pitchFamily="18" charset="0"/>
            </a:endParaRPr>
          </a:p>
          <a:p>
            <a:pPr>
              <a:spcBef>
                <a:spcPct val="50000"/>
              </a:spcBef>
              <a:buFontTx/>
              <a:buChar char="-"/>
            </a:pPr>
            <a:endParaRPr lang="en-GB" sz="1200" dirty="0">
              <a:latin typeface="Times New Roman" pitchFamily="18" charset="0"/>
            </a:endParaRPr>
          </a:p>
        </p:txBody>
      </p:sp>
      <p:sp>
        <p:nvSpPr>
          <p:cNvPr id="154657" name="Text Box 33"/>
          <p:cNvSpPr txBox="1">
            <a:spLocks noChangeArrowheads="1"/>
          </p:cNvSpPr>
          <p:nvPr/>
        </p:nvSpPr>
        <p:spPr bwMode="auto">
          <a:xfrm>
            <a:off x="0" y="3062288"/>
            <a:ext cx="2286000" cy="1370012"/>
          </a:xfrm>
          <a:prstGeom prst="rect">
            <a:avLst/>
          </a:prstGeom>
          <a:noFill/>
          <a:ln w="9525">
            <a:noFill/>
            <a:miter lim="800000"/>
            <a:headEnd/>
            <a:tailEnd/>
          </a:ln>
          <a:effectLst/>
        </p:spPr>
        <p:txBody>
          <a:bodyPr>
            <a:spAutoFit/>
          </a:bodyPr>
          <a:lstStyle/>
          <a:p>
            <a:pPr>
              <a:spcBef>
                <a:spcPct val="50000"/>
              </a:spcBef>
              <a:buFontTx/>
              <a:buChar char="-"/>
            </a:pPr>
            <a:r>
              <a:rPr lang="en-GB" sz="1200">
                <a:latin typeface="Times New Roman" pitchFamily="18" charset="0"/>
              </a:rPr>
              <a:t> Functions and responsibilities</a:t>
            </a:r>
            <a:br>
              <a:rPr lang="en-GB" sz="1200">
                <a:latin typeface="Times New Roman" pitchFamily="18" charset="0"/>
              </a:rPr>
            </a:br>
            <a:r>
              <a:rPr lang="en-GB" sz="1200">
                <a:latin typeface="Times New Roman" pitchFamily="18" charset="0"/>
              </a:rPr>
              <a:t>- Training System and Training  Centre org structures</a:t>
            </a:r>
            <a:br>
              <a:rPr lang="en-GB" sz="1200">
                <a:latin typeface="Times New Roman" pitchFamily="18" charset="0"/>
              </a:rPr>
            </a:br>
            <a:r>
              <a:rPr lang="en-GB" sz="1200">
                <a:latin typeface="Times New Roman" pitchFamily="18" charset="0"/>
              </a:rPr>
              <a:t>- Training Centre Staffing List</a:t>
            </a:r>
            <a:br>
              <a:rPr lang="en-GB" sz="1200">
                <a:latin typeface="Times New Roman" pitchFamily="18" charset="0"/>
              </a:rPr>
            </a:br>
            <a:r>
              <a:rPr lang="en-GB" sz="1200">
                <a:latin typeface="Times New Roman" pitchFamily="18" charset="0"/>
              </a:rPr>
              <a:t>- Staffed NPPD Training Section</a:t>
            </a:r>
            <a:br>
              <a:rPr lang="en-GB" sz="1200">
                <a:latin typeface="Times New Roman" pitchFamily="18" charset="0"/>
              </a:rPr>
            </a:br>
            <a:r>
              <a:rPr lang="en-GB" sz="1200">
                <a:latin typeface="Times New Roman" pitchFamily="18" charset="0"/>
              </a:rPr>
              <a:t>- Partially staffed BNPP-1 TC</a:t>
            </a:r>
            <a:br>
              <a:rPr lang="en-GB" sz="1200">
                <a:latin typeface="Times New Roman" pitchFamily="18" charset="0"/>
              </a:rPr>
            </a:br>
            <a:r>
              <a:rPr lang="en-GB" sz="1200">
                <a:latin typeface="Times New Roman" pitchFamily="18" charset="0"/>
              </a:rPr>
              <a:t>- Training on HRM</a:t>
            </a:r>
          </a:p>
        </p:txBody>
      </p:sp>
      <p:sp>
        <p:nvSpPr>
          <p:cNvPr id="154658" name="Text Box 34"/>
          <p:cNvSpPr txBox="1">
            <a:spLocks noChangeArrowheads="1"/>
          </p:cNvSpPr>
          <p:nvPr/>
        </p:nvSpPr>
        <p:spPr bwMode="auto">
          <a:xfrm>
            <a:off x="152400" y="1173163"/>
            <a:ext cx="2286000" cy="1463675"/>
          </a:xfrm>
          <a:prstGeom prst="rect">
            <a:avLst/>
          </a:prstGeom>
          <a:noFill/>
          <a:ln w="9525">
            <a:noFill/>
            <a:miter lim="800000"/>
            <a:headEnd/>
            <a:tailEnd/>
          </a:ln>
          <a:effectLst/>
        </p:spPr>
        <p:txBody>
          <a:bodyPr>
            <a:spAutoFit/>
          </a:bodyPr>
          <a:lstStyle/>
          <a:p>
            <a:pPr>
              <a:spcBef>
                <a:spcPct val="50000"/>
              </a:spcBef>
              <a:buFontTx/>
              <a:buChar char="-"/>
            </a:pPr>
            <a:r>
              <a:rPr lang="en-GB" sz="1200">
                <a:latin typeface="Times New Roman" pitchFamily="18" charset="0"/>
              </a:rPr>
              <a:t>Evaluation of Training and HRM Systems</a:t>
            </a:r>
          </a:p>
          <a:p>
            <a:pPr>
              <a:spcBef>
                <a:spcPct val="50000"/>
              </a:spcBef>
              <a:buFontTx/>
              <a:buChar char="-"/>
            </a:pPr>
            <a:r>
              <a:rPr lang="en-GB" sz="1200">
                <a:latin typeface="Times New Roman" pitchFamily="18" charset="0"/>
              </a:rPr>
              <a:t>Conceptual Document on Training System</a:t>
            </a:r>
          </a:p>
          <a:p>
            <a:pPr>
              <a:spcBef>
                <a:spcPct val="50000"/>
              </a:spcBef>
              <a:buFontTx/>
              <a:buChar char="-"/>
            </a:pPr>
            <a:r>
              <a:rPr lang="en-GB" sz="1200">
                <a:latin typeface="Times New Roman" pitchFamily="18" charset="0"/>
              </a:rPr>
              <a:t>Programme for TS Development</a:t>
            </a:r>
          </a:p>
          <a:p>
            <a:pPr>
              <a:spcBef>
                <a:spcPct val="50000"/>
              </a:spcBef>
              <a:buFontTx/>
              <a:buChar char="-"/>
            </a:pPr>
            <a:endParaRPr lang="en-GB" sz="1200">
              <a:latin typeface="Times New Roman" pitchFamily="18" charset="0"/>
            </a:endParaRPr>
          </a:p>
        </p:txBody>
      </p:sp>
      <p:pic>
        <p:nvPicPr>
          <p:cNvPr id="34" name="Picture 1" descr="BNPP_LOGO2"/>
          <p:cNvPicPr>
            <a:picLocks noChangeAspect="1" noChangeArrowheads="1"/>
          </p:cNvPicPr>
          <p:nvPr/>
        </p:nvPicPr>
        <p:blipFill>
          <a:blip r:embed="rId5"/>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P2"/>
          <p:cNvPicPr>
            <a:picLocks noGrp="1" noChangeAspect="1" noChangeArrowheads="1"/>
          </p:cNvPicPr>
          <p:nvPr>
            <p:ph idx="1"/>
          </p:nvPr>
        </p:nvPicPr>
        <p:blipFill>
          <a:blip r:embed="rId2" cstate="print"/>
          <a:srcRect/>
          <a:stretch>
            <a:fillRect/>
          </a:stretch>
        </p:blipFill>
        <p:spPr>
          <a:xfrm>
            <a:off x="7710488" y="0"/>
            <a:ext cx="1433512" cy="1076325"/>
          </a:xfrm>
          <a:noFill/>
          <a:ln/>
        </p:spPr>
      </p:pic>
      <p:sp>
        <p:nvSpPr>
          <p:cNvPr id="135173" name="Text Box 5"/>
          <p:cNvSpPr txBox="1">
            <a:spLocks noGrp="1" noChangeArrowheads="1"/>
          </p:cNvSpPr>
          <p:nvPr>
            <p:ph type="title"/>
          </p:nvPr>
        </p:nvSpPr>
        <p:spPr>
          <a:xfrm>
            <a:off x="1017610" y="823245"/>
            <a:ext cx="6769100" cy="519113"/>
          </a:xfrm>
          <a:noFill/>
          <a:ln/>
        </p:spPr>
        <p:txBody>
          <a:bodyPr anchor="t">
            <a:spAutoFit/>
          </a:bodyPr>
          <a:lstStyle/>
          <a:p>
            <a:pPr algn="l">
              <a:spcBef>
                <a:spcPct val="50000"/>
              </a:spcBef>
              <a:buFont typeface="Tahoma" pitchFamily="34" charset="0"/>
              <a:buNone/>
            </a:pPr>
            <a:r>
              <a:rPr lang="en-US" sz="2800" b="0" u="sng" dirty="0">
                <a:solidFill>
                  <a:schemeClr val="hlink"/>
                </a:solidFill>
                <a:latin typeface="Times New Roman" pitchFamily="18" charset="0"/>
                <a:cs typeface="Times New Roman" pitchFamily="18" charset="0"/>
              </a:rPr>
              <a:t>Achievements</a:t>
            </a:r>
            <a:r>
              <a:rPr lang="en-US" sz="2000" b="0" u="sng" dirty="0">
                <a:solidFill>
                  <a:schemeClr val="hlink"/>
                </a:solidFill>
                <a:latin typeface="Times New Roman" pitchFamily="18" charset="0"/>
                <a:cs typeface="Times New Roman" pitchFamily="18" charset="0"/>
              </a:rPr>
              <a:t>:</a:t>
            </a:r>
          </a:p>
        </p:txBody>
      </p:sp>
      <p:sp>
        <p:nvSpPr>
          <p:cNvPr id="135174" name="Rectangle 6"/>
          <p:cNvSpPr>
            <a:spLocks noChangeArrowheads="1"/>
          </p:cNvSpPr>
          <p:nvPr/>
        </p:nvSpPr>
        <p:spPr bwMode="auto">
          <a:xfrm>
            <a:off x="518441" y="1763041"/>
            <a:ext cx="8639175" cy="3378200"/>
          </a:xfrm>
          <a:prstGeom prst="rect">
            <a:avLst/>
          </a:prstGeom>
          <a:noFill/>
          <a:ln w="9525">
            <a:noFill/>
            <a:miter lim="800000"/>
            <a:headEnd/>
            <a:tailEnd/>
          </a:ln>
          <a:effectLst/>
        </p:spPr>
        <p:txBody>
          <a:bodyPr>
            <a:spAutoFit/>
          </a:bodyPr>
          <a:lstStyle/>
          <a:p>
            <a:pPr>
              <a:buClr>
                <a:schemeClr val="hlink"/>
              </a:buClr>
              <a:buSzPct val="80000"/>
              <a:buFont typeface="Wingdings" pitchFamily="2" charset="2"/>
              <a:buChar char="Ø"/>
            </a:pPr>
            <a:r>
              <a:rPr lang="en-US" sz="2400" dirty="0">
                <a:latin typeface="Times New Roman" pitchFamily="18" charset="0"/>
                <a:cs typeface="Times New Roman" pitchFamily="18" charset="0"/>
              </a:rPr>
              <a:t> 6 Training System documents developed</a:t>
            </a:r>
          </a:p>
          <a:p>
            <a:pPr>
              <a:buClr>
                <a:schemeClr val="hlink"/>
              </a:buClr>
              <a:buSzPct val="80000"/>
              <a:buFont typeface="Wingdings" pitchFamily="2" charset="2"/>
              <a:buNone/>
            </a:pPr>
            <a:endParaRPr lang="en-US" sz="2400" dirty="0">
              <a:latin typeface="Times New Roman" pitchFamily="18" charset="0"/>
              <a:cs typeface="Times New Roman" pitchFamily="18" charset="0"/>
            </a:endParaRPr>
          </a:p>
          <a:p>
            <a:pPr>
              <a:buClr>
                <a:schemeClr val="hlink"/>
              </a:buClr>
              <a:buSzPct val="80000"/>
              <a:buFont typeface="Wingdings" pitchFamily="2" charset="2"/>
              <a:buChar char="Ø"/>
            </a:pPr>
            <a:r>
              <a:rPr lang="en-US" sz="2400" dirty="0">
                <a:latin typeface="Times New Roman" pitchFamily="18" charset="0"/>
                <a:cs typeface="Times New Roman" pitchFamily="18" charset="0"/>
              </a:rPr>
              <a:t> 2 projects completed</a:t>
            </a:r>
          </a:p>
          <a:p>
            <a:pPr>
              <a:buClr>
                <a:schemeClr val="hlink"/>
              </a:buClr>
              <a:buSzPct val="80000"/>
              <a:buFont typeface="Wingdings" pitchFamily="2" charset="2"/>
              <a:buChar char="Ø"/>
            </a:pPr>
            <a:endParaRPr lang="en-US" sz="2400" dirty="0">
              <a:latin typeface="Times New Roman" pitchFamily="18" charset="0"/>
              <a:cs typeface="Times New Roman" pitchFamily="18" charset="0"/>
            </a:endParaRPr>
          </a:p>
          <a:p>
            <a:pPr>
              <a:buClr>
                <a:schemeClr val="hlink"/>
              </a:buClr>
              <a:buSzPct val="80000"/>
              <a:buFont typeface="Wingdings" pitchFamily="2" charset="2"/>
              <a:buChar char="Ø"/>
            </a:pPr>
            <a:r>
              <a:rPr lang="en-US" sz="2400" dirty="0">
                <a:latin typeface="Times New Roman" pitchFamily="18" charset="0"/>
                <a:cs typeface="Times New Roman" pitchFamily="18" charset="0"/>
              </a:rPr>
              <a:t> 32 Training Procedures developed</a:t>
            </a:r>
          </a:p>
          <a:p>
            <a:pPr>
              <a:buClr>
                <a:schemeClr val="hlink"/>
              </a:buClr>
              <a:buSzPct val="80000"/>
              <a:buFont typeface="Wingdings" pitchFamily="2" charset="2"/>
              <a:buNone/>
            </a:pPr>
            <a:endParaRPr lang="en-US" sz="2400" dirty="0">
              <a:latin typeface="Times New Roman" pitchFamily="18" charset="0"/>
              <a:cs typeface="Times New Roman" pitchFamily="18" charset="0"/>
            </a:endParaRPr>
          </a:p>
          <a:p>
            <a:pPr>
              <a:buClr>
                <a:schemeClr val="hlink"/>
              </a:buClr>
              <a:buSzPct val="80000"/>
              <a:buFont typeface="Wingdings" pitchFamily="2" charset="2"/>
              <a:buChar char="Ø"/>
            </a:pPr>
            <a:r>
              <a:rPr lang="en-US" sz="2400" dirty="0">
                <a:latin typeface="Times New Roman" pitchFamily="18" charset="0"/>
                <a:cs typeface="Times New Roman" pitchFamily="18" charset="0"/>
              </a:rPr>
              <a:t> 9 SOW and Technical Specifications developed</a:t>
            </a:r>
          </a:p>
          <a:p>
            <a:pPr>
              <a:buClr>
                <a:schemeClr val="hlink"/>
              </a:buClr>
              <a:buSzPct val="80000"/>
              <a:buFont typeface="Wingdings" pitchFamily="2" charset="2"/>
              <a:buNone/>
            </a:pPr>
            <a:endParaRPr lang="en-US" sz="2400" dirty="0">
              <a:latin typeface="Times New Roman" pitchFamily="18" charset="0"/>
              <a:cs typeface="Times New Roman" pitchFamily="18" charset="0"/>
            </a:endParaRPr>
          </a:p>
          <a:p>
            <a:pPr>
              <a:buClr>
                <a:schemeClr val="hlink"/>
              </a:buClr>
              <a:buSzPct val="80000"/>
              <a:buFont typeface="Wingdings" pitchFamily="2" charset="2"/>
              <a:buChar char="Ø"/>
            </a:pPr>
            <a:r>
              <a:rPr lang="en-US" sz="2400" dirty="0">
                <a:latin typeface="Times New Roman" pitchFamily="18" charset="0"/>
                <a:cs typeface="Times New Roman" pitchFamily="18" charset="0"/>
              </a:rPr>
              <a:t> 565 NPPD &amp; BNPP personnel are trained in SAT methodology</a:t>
            </a:r>
          </a:p>
        </p:txBody>
      </p:sp>
      <p:sp>
        <p:nvSpPr>
          <p:cNvPr id="135175" name="AutoShape 7">
            <a:hlinkClick r:id="" action="ppaction://hlinkshowjump?jump=lastslide" highlightClick="1"/>
          </p:cNvPr>
          <p:cNvSpPr>
            <a:spLocks noChangeArrowheads="1"/>
          </p:cNvSpPr>
          <p:nvPr/>
        </p:nvSpPr>
        <p:spPr bwMode="auto">
          <a:xfrm>
            <a:off x="8793163" y="6494463"/>
            <a:ext cx="287337" cy="287337"/>
          </a:xfrm>
          <a:prstGeom prst="actionButtonHome">
            <a:avLst/>
          </a:prstGeom>
          <a:solidFill>
            <a:schemeClr val="accent1"/>
          </a:solidFill>
          <a:ln w="9525">
            <a:noFill/>
            <a:miter lim="800000"/>
            <a:headEnd/>
            <a:tailEnd/>
          </a:ln>
          <a:effectLst/>
        </p:spPr>
        <p:txBody>
          <a:bodyPr wrap="none" anchor="ctr"/>
          <a:lstStyle/>
          <a:p>
            <a:endParaRPr lang="en-US"/>
          </a:p>
        </p:txBody>
      </p:sp>
      <p:sp>
        <p:nvSpPr>
          <p:cNvPr id="6" name="Rectangle 5"/>
          <p:cNvSpPr/>
          <p:nvPr/>
        </p:nvSpPr>
        <p:spPr>
          <a:xfrm>
            <a:off x="904681" y="838528"/>
            <a:ext cx="2305439" cy="523220"/>
          </a:xfrm>
          <a:prstGeom prst="rect">
            <a:avLst/>
          </a:prstGeom>
        </p:spPr>
        <p:txBody>
          <a:bodyPr wrap="none">
            <a:spAutoFit/>
          </a:bodyPr>
          <a:lstStyle/>
          <a:p>
            <a:pPr lvl="0" rtl="1">
              <a:spcBef>
                <a:spcPct val="50000"/>
              </a:spcBef>
            </a:pPr>
            <a:r>
              <a:rPr kumimoji="1" lang="en-US" sz="2800" kern="0" dirty="0" smtClean="0">
                <a:latin typeface="Times New Roman" pitchFamily="18" charset="0"/>
                <a:ea typeface="+mj-ea"/>
                <a:cs typeface="Times New Roman" pitchFamily="18" charset="0"/>
              </a:rPr>
              <a:t>Achievements</a:t>
            </a:r>
            <a:r>
              <a:rPr kumimoji="1" lang="en-US" sz="2000" kern="0" dirty="0" smtClean="0">
                <a:latin typeface="Times New Roman" pitchFamily="18" charset="0"/>
                <a:ea typeface="+mj-ea"/>
                <a:cs typeface="Times New Roman" pitchFamily="18" charset="0"/>
              </a:rPr>
              <a:t>:</a:t>
            </a:r>
            <a:endParaRPr kumimoji="1" lang="en-US" sz="2000" kern="0" dirty="0">
              <a:latin typeface="Times New Roman" pitchFamily="18" charset="0"/>
              <a:ea typeface="+mj-ea"/>
              <a:cs typeface="Times New Roman" pitchFamily="18" charset="0"/>
            </a:endParaRPr>
          </a:p>
        </p:txBody>
      </p:sp>
      <p:pic>
        <p:nvPicPr>
          <p:cNvPr id="7" name="Picture 1" descr="BNPP_LOGO2"/>
          <p:cNvPicPr>
            <a:picLocks noChangeAspect="1" noChangeArrowheads="1"/>
          </p:cNvPicPr>
          <p:nvPr/>
        </p:nvPicPr>
        <p:blipFill>
          <a:blip r:embed="rId3"/>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dirty="0"/>
              <a:t/>
            </a:r>
            <a:br>
              <a:rPr lang="en-US" dirty="0"/>
            </a:br>
            <a:r>
              <a:rPr lang="en-US" dirty="0"/>
              <a:t/>
            </a:r>
            <a:br>
              <a:rPr lang="en-US" dirty="0"/>
            </a:br>
            <a:endParaRPr lang="en-US" dirty="0"/>
          </a:p>
        </p:txBody>
      </p:sp>
      <p:graphicFrame>
        <p:nvGraphicFramePr>
          <p:cNvPr id="62568" name="Group 104"/>
          <p:cNvGraphicFramePr>
            <a:graphicFrameLocks noGrp="1"/>
          </p:cNvGraphicFramePr>
          <p:nvPr>
            <p:ph type="tbl" idx="1"/>
          </p:nvPr>
        </p:nvGraphicFramePr>
        <p:xfrm>
          <a:off x="285720" y="2626864"/>
          <a:ext cx="8502341" cy="3493516"/>
        </p:xfrm>
        <a:graphic>
          <a:graphicData uri="http://schemas.openxmlformats.org/drawingml/2006/table">
            <a:tbl>
              <a:tblPr/>
              <a:tblGrid>
                <a:gridCol w="500066"/>
                <a:gridCol w="8002275"/>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accent2"/>
                        </a:buClr>
                        <a:buSzPct val="80000"/>
                        <a:buFont typeface="Wingdings" pitchFamily="2" charset="2"/>
                        <a:buNone/>
                        <a:tabLst/>
                      </a:pPr>
                      <a:r>
                        <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rPr>
                        <a:t>Training Policy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Conceptual Document on BNPP-1 Personnel Training System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Glossary of Training-Related Terms For NPP Personnel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The Objectives &amp; Criteria For Evaluation of Training System &amp; </a:t>
                      </a:r>
                      <a:r>
                        <a:rPr kumimoji="0" lang="en-US" sz="1600" b="0" i="0" u="none" strike="noStrike" cap="none" normalizeH="0" baseline="0" dirty="0" err="1" smtClean="0">
                          <a:ln>
                            <a:noFill/>
                          </a:ln>
                          <a:solidFill>
                            <a:schemeClr val="tx1"/>
                          </a:solidFill>
                          <a:effectLst/>
                          <a:latin typeface="Arial" pitchFamily="34" charset="0"/>
                          <a:cs typeface="Arial" pitchFamily="34" charset="0"/>
                        </a:rPr>
                        <a:t>Programmes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The Guidelines &amp; Job Aids For Evaluation of Training System &amp; </a:t>
                      </a:r>
                      <a:r>
                        <a:rPr kumimoji="0" lang="en-US" sz="1600" b="0" i="0" u="none" strike="noStrike" cap="none" normalizeH="0" baseline="0" dirty="0" err="1" smtClean="0">
                          <a:ln>
                            <a:noFill/>
                          </a:ln>
                          <a:solidFill>
                            <a:schemeClr val="tx1"/>
                          </a:solidFill>
                          <a:effectLst/>
                          <a:latin typeface="Arial" pitchFamily="34" charset="0"/>
                          <a:cs typeface="Arial" pitchFamily="34" charset="0"/>
                        </a:rPr>
                        <a:t>Programmes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Training Administrative Procedures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Training Implementation Procedures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err="1" smtClean="0">
                          <a:ln>
                            <a:noFill/>
                          </a:ln>
                          <a:solidFill>
                            <a:schemeClr val="tx1"/>
                          </a:solidFill>
                          <a:effectLst/>
                          <a:latin typeface="Arial" pitchFamily="34" charset="0"/>
                          <a:cs typeface="Arial" pitchFamily="34" charset="0"/>
                        </a:rPr>
                        <a:t>Programme</a:t>
                      </a:r>
                      <a:r>
                        <a:rPr kumimoji="0" lang="en-US" sz="1600" b="0" i="0" u="none" strike="noStrike" cap="none" normalizeH="0" baseline="0" dirty="0" smtClean="0">
                          <a:ln>
                            <a:noFill/>
                          </a:ln>
                          <a:solidFill>
                            <a:schemeClr val="tx1"/>
                          </a:solidFill>
                          <a:effectLst/>
                          <a:latin typeface="Arial" pitchFamily="34" charset="0"/>
                          <a:cs typeface="Arial" pitchFamily="34" charset="0"/>
                        </a:rPr>
                        <a:t> on Personnel Training System Development &amp; Implementation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545" name="Text Box 81"/>
          <p:cNvSpPr txBox="1">
            <a:spLocks noChangeArrowheads="1"/>
          </p:cNvSpPr>
          <p:nvPr/>
        </p:nvSpPr>
        <p:spPr bwMode="auto">
          <a:xfrm>
            <a:off x="593725" y="803275"/>
            <a:ext cx="184150" cy="457200"/>
          </a:xfrm>
          <a:prstGeom prst="rect">
            <a:avLst/>
          </a:prstGeom>
          <a:noFill/>
          <a:ln w="9525">
            <a:noFill/>
            <a:miter lim="800000"/>
            <a:headEnd/>
            <a:tailEnd/>
          </a:ln>
          <a:effectLst/>
        </p:spPr>
        <p:txBody>
          <a:bodyPr wrap="none">
            <a:spAutoFit/>
          </a:bodyPr>
          <a:lstStyle/>
          <a:p>
            <a:endParaRPr lang="en-US"/>
          </a:p>
        </p:txBody>
      </p:sp>
      <p:graphicFrame>
        <p:nvGraphicFramePr>
          <p:cNvPr id="62546" name="Group 82"/>
          <p:cNvGraphicFramePr>
            <a:graphicFrameLocks noGrp="1"/>
          </p:cNvGraphicFramePr>
          <p:nvPr/>
        </p:nvGraphicFramePr>
        <p:xfrm>
          <a:off x="285720" y="1946746"/>
          <a:ext cx="8501122" cy="609600"/>
        </p:xfrm>
        <a:graphic>
          <a:graphicData uri="http://schemas.openxmlformats.org/drawingml/2006/table">
            <a:tbl>
              <a:tblPr/>
              <a:tblGrid>
                <a:gridCol w="500066"/>
                <a:gridCol w="8001056"/>
              </a:tblGrid>
              <a:tr h="6096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Title of Document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Rectangle 9"/>
          <p:cNvSpPr/>
          <p:nvPr/>
        </p:nvSpPr>
        <p:spPr>
          <a:xfrm>
            <a:off x="714348" y="785794"/>
            <a:ext cx="8215370" cy="769441"/>
          </a:xfrm>
          <a:prstGeom prst="rect">
            <a:avLst/>
          </a:prstGeom>
        </p:spPr>
        <p:txBody>
          <a:bodyPr wrap="square">
            <a:spAutoFit/>
          </a:bodyPr>
          <a:lstStyle/>
          <a:p>
            <a:pPr algn="ctr"/>
            <a:r>
              <a:rPr kumimoji="1" lang="en-US" sz="2200" dirty="0" smtClean="0">
                <a:solidFill>
                  <a:schemeClr val="tx2"/>
                </a:solidFill>
                <a:latin typeface="+mj-lt"/>
                <a:ea typeface="+mj-ea"/>
              </a:rPr>
              <a:t>The AEOI, NPPD &amp; BNPP training system documents have been prepared under the IAEA support</a:t>
            </a:r>
            <a:endParaRPr kumimoji="1" lang="en-US" sz="2200" dirty="0">
              <a:solidFill>
                <a:schemeClr val="tx2"/>
              </a:solidFill>
              <a:latin typeface="+mj-lt"/>
              <a:ea typeface="+mj-ea"/>
            </a:endParaRPr>
          </a:p>
        </p:txBody>
      </p:sp>
      <p:pic>
        <p:nvPicPr>
          <p:cNvPr id="7" name="Picture 1" descr="BNPP_LOGO2"/>
          <p:cNvPicPr>
            <a:picLocks noChangeAspect="1" noChangeArrowheads="1"/>
          </p:cNvPicPr>
          <p:nvPr/>
        </p:nvPicPr>
        <p:blipFill>
          <a:blip r:embed="rId2"/>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28596" y="1004854"/>
            <a:ext cx="8715404" cy="495320"/>
          </a:xfrm>
        </p:spPr>
        <p:txBody>
          <a:bodyPr>
            <a:normAutofit fontScale="90000"/>
          </a:bodyPr>
          <a:lstStyle/>
          <a:p>
            <a:r>
              <a:rPr lang="en-US" sz="2400" dirty="0">
                <a:cs typeface="Arial" pitchFamily="34" charset="0"/>
              </a:rPr>
              <a:t>The AEOI, NPPD &amp; BNPP training system documents </a:t>
            </a:r>
            <a:r>
              <a:rPr lang="en-US" sz="2400" dirty="0" smtClean="0"/>
              <a:t>have been</a:t>
            </a:r>
            <a:br>
              <a:rPr lang="en-US" sz="2400" dirty="0" smtClean="0"/>
            </a:br>
            <a:r>
              <a:rPr lang="en-US" sz="2400" dirty="0" smtClean="0"/>
              <a:t> prepared </a:t>
            </a:r>
            <a:r>
              <a:rPr lang="en-US" sz="2400" dirty="0" smtClean="0">
                <a:cs typeface="Arial" pitchFamily="34" charset="0"/>
              </a:rPr>
              <a:t>under </a:t>
            </a:r>
            <a:r>
              <a:rPr lang="en-US" sz="2400" dirty="0">
                <a:cs typeface="Arial" pitchFamily="34" charset="0"/>
              </a:rPr>
              <a:t>the IAEA support</a:t>
            </a:r>
            <a:r>
              <a:rPr lang="en-US" sz="2400" dirty="0"/>
              <a:t/>
            </a:r>
            <a:br>
              <a:rPr lang="en-US" sz="2400" dirty="0"/>
            </a:br>
            <a:endParaRPr lang="en-US" sz="2400" dirty="0">
              <a:cs typeface="Arial" pitchFamily="34" charset="0"/>
            </a:endParaRPr>
          </a:p>
        </p:txBody>
      </p:sp>
      <p:sp>
        <p:nvSpPr>
          <p:cNvPr id="63493" name="Text Box 5"/>
          <p:cNvSpPr txBox="1">
            <a:spLocks noChangeArrowheads="1"/>
          </p:cNvSpPr>
          <p:nvPr/>
        </p:nvSpPr>
        <p:spPr bwMode="auto">
          <a:xfrm>
            <a:off x="7472363" y="0"/>
            <a:ext cx="1671637" cy="579438"/>
          </a:xfrm>
          <a:prstGeom prst="rect">
            <a:avLst/>
          </a:prstGeom>
          <a:noFill/>
          <a:ln w="9525">
            <a:noFill/>
            <a:miter lim="800000"/>
            <a:headEnd/>
            <a:tailEnd/>
          </a:ln>
          <a:effectLst/>
        </p:spPr>
        <p:txBody>
          <a:bodyPr wrap="none">
            <a:spAutoFit/>
          </a:bodyPr>
          <a:lstStyle/>
          <a:p>
            <a:r>
              <a:rPr lang="en-US" sz="3200" b="1"/>
              <a:t>(Cont’d)</a:t>
            </a:r>
          </a:p>
        </p:txBody>
      </p:sp>
      <p:graphicFrame>
        <p:nvGraphicFramePr>
          <p:cNvPr id="63584" name="Group 96"/>
          <p:cNvGraphicFramePr>
            <a:graphicFrameLocks noGrp="1"/>
          </p:cNvGraphicFramePr>
          <p:nvPr>
            <p:ph type="tbl" idx="1"/>
          </p:nvPr>
        </p:nvGraphicFramePr>
        <p:xfrm>
          <a:off x="293922" y="2503516"/>
          <a:ext cx="8492920" cy="3783004"/>
        </p:xfrm>
        <a:graphic>
          <a:graphicData uri="http://schemas.openxmlformats.org/drawingml/2006/table">
            <a:tbl>
              <a:tblPr/>
              <a:tblGrid>
                <a:gridCol w="595963"/>
                <a:gridCol w="7896957"/>
              </a:tblGrid>
              <a:tr h="5111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sng" strike="noStrike" kern="1200" cap="none" normalizeH="0" baseline="0" dirty="0" smtClean="0">
                          <a:ln>
                            <a:noFill/>
                          </a:ln>
                          <a:solidFill>
                            <a:srgbClr val="FFFF00"/>
                          </a:solidFill>
                          <a:effectLst/>
                          <a:latin typeface="Arial" pitchFamily="34" charset="0"/>
                          <a:ea typeface="+mn-ea"/>
                          <a:cs typeface="Arial" pitchFamily="34" charset="0"/>
                          <a:hlinkClick r:id="" action="ppaction://hlinkfile"/>
                        </a:rPr>
                        <a:t>The Requirements &amp; Specification For BNPP Training Center </a:t>
                      </a:r>
                      <a:endParaRPr kumimoji="0" lang="en-US" sz="1600" b="0" i="0" u="sng" strike="noStrike" kern="1200" cap="none" normalizeH="0" baseline="0" dirty="0" smtClean="0">
                        <a:ln>
                          <a:noFill/>
                        </a:ln>
                        <a:solidFill>
                          <a:srgbClr val="FFFF00"/>
                        </a:solidFill>
                        <a:effectLst/>
                        <a:latin typeface="Arial" pitchFamily="34" charset="0"/>
                        <a:ea typeface="+mn-ea"/>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79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The Requirements &amp; Specification For BNPP-1 FSS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Technical Specification on Computer Based Training (CBT)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Statement of Work on a System For Management Training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Statement of Work on The Instructor Training Programme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Statement of Work Compact Simulator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Statement of Work on development &amp; First run implementation of Continuing Training Program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60" name="Text Box 72"/>
          <p:cNvSpPr txBox="1">
            <a:spLocks noChangeArrowheads="1"/>
          </p:cNvSpPr>
          <p:nvPr/>
        </p:nvSpPr>
        <p:spPr bwMode="auto">
          <a:xfrm>
            <a:off x="593725" y="803275"/>
            <a:ext cx="184150" cy="457200"/>
          </a:xfrm>
          <a:prstGeom prst="rect">
            <a:avLst/>
          </a:prstGeom>
          <a:noFill/>
          <a:ln w="9525">
            <a:noFill/>
            <a:miter lim="800000"/>
            <a:headEnd/>
            <a:tailEnd/>
          </a:ln>
          <a:effectLst/>
        </p:spPr>
        <p:txBody>
          <a:bodyPr wrap="none">
            <a:spAutoFit/>
          </a:bodyPr>
          <a:lstStyle/>
          <a:p>
            <a:endParaRPr lang="en-US"/>
          </a:p>
        </p:txBody>
      </p:sp>
      <p:graphicFrame>
        <p:nvGraphicFramePr>
          <p:cNvPr id="63561" name="Group 73"/>
          <p:cNvGraphicFramePr>
            <a:graphicFrameLocks noGrp="1"/>
          </p:cNvGraphicFramePr>
          <p:nvPr/>
        </p:nvGraphicFramePr>
        <p:xfrm>
          <a:off x="285719" y="1907277"/>
          <a:ext cx="8492953" cy="469900"/>
        </p:xfrm>
        <a:graphic>
          <a:graphicData uri="http://schemas.openxmlformats.org/drawingml/2006/table">
            <a:tbl>
              <a:tblPr/>
              <a:tblGrid>
                <a:gridCol w="595997"/>
                <a:gridCol w="7896956"/>
              </a:tblGrid>
              <a:tr h="4699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Title of Document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81" name="Text Box 93"/>
          <p:cNvSpPr txBox="1">
            <a:spLocks noChangeArrowheads="1"/>
          </p:cNvSpPr>
          <p:nvPr/>
        </p:nvSpPr>
        <p:spPr bwMode="auto">
          <a:xfrm>
            <a:off x="609600" y="6400800"/>
            <a:ext cx="184150" cy="457200"/>
          </a:xfrm>
          <a:prstGeom prst="rect">
            <a:avLst/>
          </a:prstGeom>
          <a:noFill/>
          <a:ln w="9525">
            <a:noFill/>
            <a:miter lim="800000"/>
            <a:headEnd/>
            <a:tailEnd/>
          </a:ln>
          <a:effectLst/>
        </p:spPr>
        <p:txBody>
          <a:bodyPr wrap="none">
            <a:spAutoFit/>
          </a:bodyPr>
          <a:lstStyle/>
          <a:p>
            <a:endParaRPr lang="en-US"/>
          </a:p>
        </p:txBody>
      </p:sp>
      <p:pic>
        <p:nvPicPr>
          <p:cNvPr id="8" name="Picture 1" descr="BNPP_LOGO2"/>
          <p:cNvPicPr>
            <a:picLocks noChangeAspect="1" noChangeArrowheads="1"/>
          </p:cNvPicPr>
          <p:nvPr/>
        </p:nvPicPr>
        <p:blipFill>
          <a:blip r:embed="rId3"/>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714374" y="642917"/>
            <a:ext cx="7786715" cy="1004907"/>
          </a:xfrm>
        </p:spPr>
        <p:txBody>
          <a:bodyPr lIns="91440" tIns="45720" rIns="91440" bIns="45720"/>
          <a:lstStyle/>
          <a:p>
            <a:pPr algn="l"/>
            <a:r>
              <a:rPr lang="en-US" sz="2800" b="1" dirty="0" smtClean="0">
                <a:solidFill>
                  <a:srgbClr val="FFFFCC"/>
                </a:solidFill>
                <a:cs typeface="Nazanin" pitchFamily="2" charset="-78"/>
              </a:rPr>
              <a:t>The objective of Bushehr Training &amp; Human Resource Centre establishment</a:t>
            </a:r>
            <a:endParaRPr lang="en-US" sz="4000" b="1" dirty="0">
              <a:solidFill>
                <a:srgbClr val="FFFFCC"/>
              </a:solidFill>
              <a:cs typeface="Nazanin" pitchFamily="2" charset="-78"/>
            </a:endParaRPr>
          </a:p>
        </p:txBody>
      </p:sp>
      <p:sp>
        <p:nvSpPr>
          <p:cNvPr id="6" name="Slide Number Placeholder 5"/>
          <p:cNvSpPr>
            <a:spLocks noGrp="1"/>
          </p:cNvSpPr>
          <p:nvPr>
            <p:ph type="sldNum" sz="quarter" idx="12"/>
          </p:nvPr>
        </p:nvSpPr>
        <p:spPr>
          <a:xfrm>
            <a:off x="6553200" y="6243638"/>
            <a:ext cx="2133600" cy="457200"/>
          </a:xfrm>
          <a:noFill/>
          <a:ln w="9525">
            <a:headEnd/>
            <a:tailEnd/>
          </a:ln>
        </p:spPr>
        <p:txBody>
          <a:bodyPr anchor="b"/>
          <a:lstStyle/>
          <a:p>
            <a:pPr eaLnBrk="1" hangingPunct="1">
              <a:spcBef>
                <a:spcPct val="0"/>
              </a:spcBef>
            </a:pPr>
            <a:fld id="{AD3CFEAE-F702-4C43-9431-3775EA878547}" type="slidenum">
              <a:rPr lang="ar-SA" sz="1200">
                <a:effectLst>
                  <a:outerShdw blurRad="38100" dist="38100" dir="2700000" algn="tl">
                    <a:srgbClr val="000000"/>
                  </a:outerShdw>
                </a:effectLst>
                <a:latin typeface="Arial" pitchFamily="34" charset="0"/>
              </a:rPr>
              <a:pPr eaLnBrk="1" hangingPunct="1">
                <a:spcBef>
                  <a:spcPct val="0"/>
                </a:spcBef>
              </a:pPr>
              <a:t>8</a:t>
            </a:fld>
            <a:endParaRPr lang="en-US" sz="1200">
              <a:effectLst>
                <a:outerShdw blurRad="38100" dist="38100" dir="2700000" algn="tl">
                  <a:srgbClr val="000000"/>
                </a:outerShdw>
              </a:effectLst>
              <a:latin typeface="Arial" pitchFamily="34" charset="0"/>
            </a:endParaRPr>
          </a:p>
        </p:txBody>
      </p:sp>
      <p:sp>
        <p:nvSpPr>
          <p:cNvPr id="8201" name="Rectangle 9"/>
          <p:cNvSpPr>
            <a:spLocks noChangeArrowheads="1"/>
          </p:cNvSpPr>
          <p:nvPr/>
        </p:nvSpPr>
        <p:spPr bwMode="auto">
          <a:xfrm>
            <a:off x="785786" y="2205038"/>
            <a:ext cx="8177239" cy="2954655"/>
          </a:xfrm>
          <a:prstGeom prst="rect">
            <a:avLst/>
          </a:prstGeom>
          <a:noFill/>
          <a:ln w="9525">
            <a:noFill/>
            <a:miter lim="800000"/>
            <a:headEnd/>
            <a:tailEnd/>
          </a:ln>
          <a:effectLst/>
        </p:spPr>
        <p:txBody>
          <a:bodyPr wrap="square" anchor="ctr">
            <a:spAutoFit/>
          </a:bodyPr>
          <a:lstStyle/>
          <a:p>
            <a:pPr rtl="1" eaLnBrk="0" hangingPunct="0"/>
            <a:r>
              <a:rPr lang="en-US" altLang="ja-JP" sz="3000" dirty="0" smtClean="0">
                <a:ea typeface="MS Mincho" pitchFamily="49" charset="-128"/>
                <a:cs typeface="Nazanin" pitchFamily="2" charset="-78"/>
              </a:rPr>
              <a:t>1. Safe and reliable operation of the BNPP-1</a:t>
            </a:r>
          </a:p>
          <a:p>
            <a:pPr rtl="1" eaLnBrk="0" hangingPunct="0"/>
            <a:endParaRPr lang="en-US" altLang="ja-JP" sz="3000" dirty="0" smtClean="0">
              <a:ea typeface="MS Mincho" pitchFamily="49" charset="-128"/>
              <a:cs typeface="Nazanin" pitchFamily="2" charset="-78"/>
            </a:endParaRPr>
          </a:p>
          <a:p>
            <a:pPr rtl="1" eaLnBrk="0" hangingPunct="0"/>
            <a:r>
              <a:rPr lang="en-US" altLang="ja-JP" sz="3000" dirty="0" smtClean="0">
                <a:ea typeface="MS Mincho" pitchFamily="49" charset="-128"/>
                <a:cs typeface="Nazanin" pitchFamily="2" charset="-78"/>
              </a:rPr>
              <a:t>2. Organize, planning and implementation of the BNPP-1 personnel training in order to establish, maintain and improve of their Knowledge &amp; Skills</a:t>
            </a:r>
            <a:r>
              <a:rPr lang="en-US" altLang="ja-JP" sz="3600" dirty="0" smtClean="0">
                <a:ea typeface="MS Mincho" pitchFamily="49" charset="-128"/>
                <a:cs typeface="Nazanin" pitchFamily="2" charset="-78"/>
              </a:rPr>
              <a:t>.</a:t>
            </a:r>
            <a:endParaRPr lang="en-US" altLang="ja-JP" sz="3600" dirty="0">
              <a:ea typeface="MS Mincho" pitchFamily="49" charset="-128"/>
              <a:cs typeface="Nazanin" pitchFamily="2" charset="-78"/>
            </a:endParaRPr>
          </a:p>
        </p:txBody>
      </p:sp>
      <p:pic>
        <p:nvPicPr>
          <p:cNvPr id="5" name="Picture 1" descr="BNPP_LOGO2"/>
          <p:cNvPicPr>
            <a:picLocks noChangeAspect="1" noChangeArrowheads="1"/>
          </p:cNvPicPr>
          <p:nvPr/>
        </p:nvPicPr>
        <p:blipFill>
          <a:blip r:embed="rId2"/>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diamond(in)">
                                      <p:cBhvr>
                                        <p:cTn id="7" dur="1000"/>
                                        <p:tgtEl>
                                          <p:spTgt spid="169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458200" cy="1143000"/>
          </a:xfrm>
        </p:spPr>
        <p:txBody>
          <a:bodyPr/>
          <a:lstStyle/>
          <a:p>
            <a:pPr algn="l"/>
            <a:r>
              <a:rPr lang="en-US" sz="2600" b="1" dirty="0" smtClean="0">
                <a:solidFill>
                  <a:srgbClr val="FFFFCC"/>
                </a:solidFill>
                <a:cs typeface="B Titr" pitchFamily="2" charset="-78"/>
              </a:rPr>
              <a:t>Structure of Bushehr Nuclear Power Plant Operating Co.</a:t>
            </a:r>
            <a:endParaRPr lang="fa-IR" sz="2600" dirty="0">
              <a:solidFill>
                <a:srgbClr val="FFFFCC"/>
              </a:solidFill>
            </a:endParaRPr>
          </a:p>
        </p:txBody>
      </p:sp>
      <p:grpSp>
        <p:nvGrpSpPr>
          <p:cNvPr id="4" name="Content Placeholder 3"/>
          <p:cNvGrpSpPr>
            <a:grpSpLocks noGrp="1"/>
          </p:cNvGrpSpPr>
          <p:nvPr/>
        </p:nvGrpSpPr>
        <p:grpSpPr>
          <a:xfrm>
            <a:off x="571472" y="1643050"/>
            <a:ext cx="7772400" cy="4452950"/>
            <a:chOff x="481013" y="1174750"/>
            <a:chExt cx="8377237" cy="3436938"/>
          </a:xfrm>
        </p:grpSpPr>
        <p:sp>
          <p:nvSpPr>
            <p:cNvPr id="5" name="_s2054"/>
            <p:cNvSpPr>
              <a:spLocks noChangeArrowheads="1"/>
            </p:cNvSpPr>
            <p:nvPr/>
          </p:nvSpPr>
          <p:spPr bwMode="auto">
            <a:xfrm>
              <a:off x="3843166" y="1174750"/>
              <a:ext cx="1462947" cy="4683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dirty="0" smtClean="0">
                  <a:cs typeface="Nazanin" pitchFamily="2" charset="-78"/>
                </a:rPr>
                <a:t>Managing Director</a:t>
              </a:r>
              <a:endParaRPr lang="en-US" sz="1200" b="1" dirty="0">
                <a:cs typeface="Nazanin" pitchFamily="2" charset="-78"/>
              </a:endParaRPr>
            </a:p>
          </p:txBody>
        </p:sp>
        <p:sp>
          <p:nvSpPr>
            <p:cNvPr id="6" name="_s2054"/>
            <p:cNvSpPr>
              <a:spLocks noChangeArrowheads="1"/>
            </p:cNvSpPr>
            <p:nvPr/>
          </p:nvSpPr>
          <p:spPr bwMode="auto">
            <a:xfrm>
              <a:off x="5654674" y="1651000"/>
              <a:ext cx="2449062" cy="3429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000" b="1" dirty="0" smtClean="0">
                  <a:cs typeface="Nazanin" pitchFamily="2" charset="-78"/>
                </a:rPr>
                <a:t>International &amp; Public Relation Affairs</a:t>
              </a:r>
              <a:endParaRPr lang="en-US" sz="1000" b="1" dirty="0">
                <a:cs typeface="Nazanin" pitchFamily="2" charset="-78"/>
              </a:endParaRPr>
            </a:p>
          </p:txBody>
        </p:sp>
        <p:sp>
          <p:nvSpPr>
            <p:cNvPr id="7" name="_s2054"/>
            <p:cNvSpPr>
              <a:spLocks noChangeArrowheads="1"/>
            </p:cNvSpPr>
            <p:nvPr/>
          </p:nvSpPr>
          <p:spPr bwMode="auto">
            <a:xfrm>
              <a:off x="5707593" y="2268878"/>
              <a:ext cx="1400282" cy="3429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dirty="0" smtClean="0">
                  <a:cs typeface="Nazanin" pitchFamily="2" charset="-78"/>
                </a:rPr>
                <a:t>IT Section</a:t>
              </a:r>
              <a:endParaRPr lang="en-US" sz="1200" b="1" dirty="0">
                <a:cs typeface="Nazanin" pitchFamily="2" charset="-78"/>
              </a:endParaRPr>
            </a:p>
          </p:txBody>
        </p:sp>
        <p:sp>
          <p:nvSpPr>
            <p:cNvPr id="8" name="_s2054"/>
            <p:cNvSpPr>
              <a:spLocks noChangeArrowheads="1"/>
            </p:cNvSpPr>
            <p:nvPr/>
          </p:nvSpPr>
          <p:spPr bwMode="auto">
            <a:xfrm>
              <a:off x="1666741" y="1716088"/>
              <a:ext cx="1886084" cy="3429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100" b="1" dirty="0" smtClean="0">
                  <a:cs typeface="Nazanin" pitchFamily="2" charset="-78"/>
                </a:rPr>
                <a:t>Security Dept.</a:t>
              </a:r>
              <a:endParaRPr lang="en-US" sz="1100" b="1" dirty="0">
                <a:cs typeface="Nazanin" pitchFamily="2" charset="-78"/>
              </a:endParaRPr>
            </a:p>
          </p:txBody>
        </p:sp>
        <p:sp>
          <p:nvSpPr>
            <p:cNvPr id="9" name="_s2054"/>
            <p:cNvSpPr>
              <a:spLocks noChangeArrowheads="1"/>
            </p:cNvSpPr>
            <p:nvPr/>
          </p:nvSpPr>
          <p:spPr bwMode="auto">
            <a:xfrm>
              <a:off x="1666741" y="2222377"/>
              <a:ext cx="1815437" cy="3429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dirty="0" smtClean="0">
                  <a:cs typeface="Nazanin" pitchFamily="2" charset="-78"/>
                </a:rPr>
                <a:t>QA Management</a:t>
              </a:r>
              <a:endParaRPr lang="en-US" sz="1200" b="1" dirty="0">
                <a:cs typeface="Nazanin" pitchFamily="2" charset="-78"/>
              </a:endParaRPr>
            </a:p>
          </p:txBody>
        </p:sp>
        <p:sp>
          <p:nvSpPr>
            <p:cNvPr id="10" name="_s2054"/>
            <p:cNvSpPr>
              <a:spLocks noChangeArrowheads="1"/>
            </p:cNvSpPr>
            <p:nvPr/>
          </p:nvSpPr>
          <p:spPr bwMode="auto">
            <a:xfrm>
              <a:off x="542552" y="2705100"/>
              <a:ext cx="3029322" cy="3429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dirty="0" smtClean="0">
                  <a:cs typeface="Nazanin" pitchFamily="2" charset="-78"/>
                </a:rPr>
                <a:t>Financial &amp; Economical Management</a:t>
              </a:r>
              <a:endParaRPr lang="en-US" sz="1200" b="1" dirty="0">
                <a:cs typeface="Nazanin" pitchFamily="2" charset="-78"/>
              </a:endParaRPr>
            </a:p>
          </p:txBody>
        </p:sp>
        <p:sp>
          <p:nvSpPr>
            <p:cNvPr id="11" name="_s2054"/>
            <p:cNvSpPr>
              <a:spLocks noChangeArrowheads="1"/>
            </p:cNvSpPr>
            <p:nvPr/>
          </p:nvSpPr>
          <p:spPr bwMode="auto">
            <a:xfrm>
              <a:off x="6297613" y="3322638"/>
              <a:ext cx="1216025" cy="46831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dirty="0" smtClean="0">
                  <a:cs typeface="Nazanin" pitchFamily="2" charset="-78"/>
                </a:rPr>
                <a:t>Chief Engineer</a:t>
              </a:r>
              <a:endParaRPr lang="en-US" sz="1200" b="1" dirty="0">
                <a:cs typeface="Nazanin" pitchFamily="2" charset="-78"/>
              </a:endParaRPr>
            </a:p>
          </p:txBody>
        </p:sp>
        <p:sp>
          <p:nvSpPr>
            <p:cNvPr id="12" name="_s2054"/>
            <p:cNvSpPr>
              <a:spLocks noChangeArrowheads="1"/>
            </p:cNvSpPr>
            <p:nvPr/>
          </p:nvSpPr>
          <p:spPr bwMode="auto">
            <a:xfrm>
              <a:off x="7546975" y="4143375"/>
              <a:ext cx="1311275" cy="4683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dirty="0" smtClean="0">
                  <a:cs typeface="Nazanin" pitchFamily="2" charset="-78"/>
                </a:rPr>
                <a:t>Maintenance &amp;</a:t>
              </a:r>
            </a:p>
            <a:p>
              <a:pPr algn="ctr"/>
              <a:r>
                <a:rPr lang="en-US" sz="1200" b="1" dirty="0" smtClean="0">
                  <a:cs typeface="Nazanin" pitchFamily="2" charset="-78"/>
                </a:rPr>
                <a:t>Repair</a:t>
              </a:r>
            </a:p>
            <a:p>
              <a:pPr algn="ctr"/>
              <a:r>
                <a:rPr lang="en-US" sz="1200" b="1" dirty="0" smtClean="0">
                  <a:cs typeface="Nazanin" pitchFamily="2" charset="-78"/>
                </a:rPr>
                <a:t>Division</a:t>
              </a:r>
              <a:endParaRPr lang="en-US" sz="1200" b="1" dirty="0">
                <a:cs typeface="Nazanin" pitchFamily="2" charset="-78"/>
              </a:endParaRPr>
            </a:p>
          </p:txBody>
        </p:sp>
        <p:sp>
          <p:nvSpPr>
            <p:cNvPr id="13" name="_s2054"/>
            <p:cNvSpPr>
              <a:spLocks noChangeArrowheads="1"/>
            </p:cNvSpPr>
            <p:nvPr/>
          </p:nvSpPr>
          <p:spPr bwMode="auto">
            <a:xfrm>
              <a:off x="6280150" y="4132263"/>
              <a:ext cx="1216025" cy="46831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dirty="0" smtClean="0">
                  <a:cs typeface="Nazanin" pitchFamily="2" charset="-78"/>
                </a:rPr>
                <a:t>Production </a:t>
              </a:r>
            </a:p>
            <a:p>
              <a:pPr algn="ctr"/>
              <a:r>
                <a:rPr lang="en-US" sz="1200" b="1" dirty="0" smtClean="0">
                  <a:cs typeface="Nazanin" pitchFamily="2" charset="-78"/>
                </a:rPr>
                <a:t>Division</a:t>
              </a:r>
              <a:endParaRPr lang="en-US" sz="1200" b="1" dirty="0">
                <a:cs typeface="Nazanin" pitchFamily="2" charset="-78"/>
              </a:endParaRPr>
            </a:p>
          </p:txBody>
        </p:sp>
        <p:sp>
          <p:nvSpPr>
            <p:cNvPr id="14" name="_s2054"/>
            <p:cNvSpPr>
              <a:spLocks noChangeArrowheads="1"/>
            </p:cNvSpPr>
            <p:nvPr/>
          </p:nvSpPr>
          <p:spPr bwMode="auto">
            <a:xfrm>
              <a:off x="3324225" y="4125010"/>
              <a:ext cx="1216025" cy="4683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rtl="0"/>
              <a:r>
                <a:rPr lang="en-US" sz="1200" b="1" dirty="0" smtClean="0">
                  <a:cs typeface="Nazanin" pitchFamily="2" charset="-78"/>
                </a:rPr>
                <a:t>Safety</a:t>
              </a:r>
            </a:p>
            <a:p>
              <a:pPr algn="ctr" rtl="0"/>
              <a:r>
                <a:rPr lang="en-US" sz="1200" b="1" dirty="0" smtClean="0">
                  <a:cs typeface="Nazanin" pitchFamily="2" charset="-78"/>
                </a:rPr>
                <a:t>Division</a:t>
              </a:r>
              <a:endParaRPr lang="en-US" sz="1200" b="1" dirty="0">
                <a:cs typeface="Nazanin" pitchFamily="2" charset="-78"/>
              </a:endParaRPr>
            </a:p>
          </p:txBody>
        </p:sp>
        <p:sp>
          <p:nvSpPr>
            <p:cNvPr id="15" name="_s2054"/>
            <p:cNvSpPr>
              <a:spLocks noChangeArrowheads="1"/>
            </p:cNvSpPr>
            <p:nvPr/>
          </p:nvSpPr>
          <p:spPr bwMode="auto">
            <a:xfrm>
              <a:off x="4638862" y="4132263"/>
              <a:ext cx="1539944" cy="46831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dirty="0" smtClean="0">
                  <a:cs typeface="Nazanin" pitchFamily="2" charset="-78"/>
                </a:rPr>
                <a:t>Engineering &amp;</a:t>
              </a:r>
            </a:p>
            <a:p>
              <a:pPr algn="ctr"/>
              <a:r>
                <a:rPr lang="en-US" sz="1200" b="1" dirty="0" smtClean="0">
                  <a:cs typeface="Nazanin" pitchFamily="2" charset="-78"/>
                </a:rPr>
                <a:t> Technical </a:t>
              </a:r>
            </a:p>
            <a:p>
              <a:pPr algn="ctr"/>
              <a:r>
                <a:rPr lang="en-US" sz="1200" b="1" dirty="0" smtClean="0">
                  <a:cs typeface="Nazanin" pitchFamily="2" charset="-78"/>
                </a:rPr>
                <a:t>Division</a:t>
              </a:r>
              <a:endParaRPr lang="en-US" sz="1200" b="1" dirty="0">
                <a:cs typeface="Nazanin" pitchFamily="2" charset="-78"/>
              </a:endParaRPr>
            </a:p>
          </p:txBody>
        </p:sp>
        <p:sp>
          <p:nvSpPr>
            <p:cNvPr id="16" name="_s2054"/>
            <p:cNvSpPr>
              <a:spLocks noChangeArrowheads="1"/>
            </p:cNvSpPr>
            <p:nvPr/>
          </p:nvSpPr>
          <p:spPr bwMode="auto">
            <a:xfrm>
              <a:off x="1803400" y="4125010"/>
              <a:ext cx="1296988" cy="468313"/>
            </a:xfrm>
            <a:prstGeom prst="roundRect">
              <a:avLst>
                <a:gd name="adj" fmla="val 16667"/>
              </a:avLst>
            </a:prstGeom>
            <a:solidFill>
              <a:schemeClr val="accent1"/>
            </a:solidFill>
            <a:ln w="19050">
              <a:solidFill>
                <a:srgbClr val="C00000"/>
              </a:solidFill>
              <a:round/>
              <a:headEnd/>
              <a:tailEnd/>
            </a:ln>
          </p:spPr>
          <p:txBody>
            <a:bodyPr wrap="none" lIns="0" tIns="0" rIns="0" bIns="0" anchor="ctr"/>
            <a:lstStyle/>
            <a:p>
              <a:pPr algn="ctr" rtl="0"/>
              <a:r>
                <a:rPr lang="en-US" sz="1200" b="1" dirty="0" smtClean="0">
                  <a:cs typeface="Nazanin" pitchFamily="2" charset="-78"/>
                </a:rPr>
                <a:t>Training and</a:t>
              </a:r>
            </a:p>
            <a:p>
              <a:pPr algn="ctr" rtl="0"/>
              <a:r>
                <a:rPr lang="en-US" sz="1200" b="1" dirty="0" smtClean="0">
                  <a:cs typeface="Nazanin" pitchFamily="2" charset="-78"/>
                </a:rPr>
                <a:t> HR Centre</a:t>
              </a:r>
            </a:p>
          </p:txBody>
        </p:sp>
        <p:sp>
          <p:nvSpPr>
            <p:cNvPr id="17" name="_s2054"/>
            <p:cNvSpPr>
              <a:spLocks noChangeArrowheads="1"/>
            </p:cNvSpPr>
            <p:nvPr/>
          </p:nvSpPr>
          <p:spPr bwMode="auto">
            <a:xfrm>
              <a:off x="481013" y="4125010"/>
              <a:ext cx="1216025" cy="4683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rtl="0"/>
              <a:r>
                <a:rPr lang="en-US" sz="1050" b="1" dirty="0" smtClean="0">
                  <a:cs typeface="Nazanin" pitchFamily="2" charset="-78"/>
                </a:rPr>
                <a:t>Administrative &amp; </a:t>
              </a:r>
            </a:p>
            <a:p>
              <a:pPr algn="ctr" rtl="0"/>
              <a:r>
                <a:rPr lang="en-US" sz="1050" b="1" dirty="0" smtClean="0">
                  <a:cs typeface="Nazanin" pitchFamily="2" charset="-78"/>
                </a:rPr>
                <a:t>Supporting </a:t>
              </a:r>
            </a:p>
            <a:p>
              <a:pPr algn="ctr" rtl="0"/>
              <a:r>
                <a:rPr lang="en-US" sz="1050" b="1" dirty="0" smtClean="0">
                  <a:cs typeface="Nazanin" pitchFamily="2" charset="-78"/>
                </a:rPr>
                <a:t>Management</a:t>
              </a:r>
              <a:endParaRPr lang="en-US" sz="1050" b="1" dirty="0">
                <a:cs typeface="Nazanin" pitchFamily="2" charset="-78"/>
              </a:endParaRPr>
            </a:p>
          </p:txBody>
        </p:sp>
        <p:sp>
          <p:nvSpPr>
            <p:cNvPr id="18" name="Line 47"/>
            <p:cNvSpPr>
              <a:spLocks noChangeShapeType="1"/>
            </p:cNvSpPr>
            <p:nvPr/>
          </p:nvSpPr>
          <p:spPr bwMode="auto">
            <a:xfrm>
              <a:off x="4572000" y="1643063"/>
              <a:ext cx="0" cy="1548000"/>
            </a:xfrm>
            <a:prstGeom prst="line">
              <a:avLst/>
            </a:prstGeom>
            <a:noFill/>
            <a:ln w="9525">
              <a:solidFill>
                <a:schemeClr val="tx1"/>
              </a:solidFill>
              <a:round/>
              <a:headEnd/>
              <a:tailEnd/>
            </a:ln>
          </p:spPr>
          <p:txBody>
            <a:bodyPr/>
            <a:lstStyle/>
            <a:p>
              <a:endParaRPr lang="fa-IR"/>
            </a:p>
          </p:txBody>
        </p:sp>
        <p:sp>
          <p:nvSpPr>
            <p:cNvPr id="19" name="Line 48"/>
            <p:cNvSpPr>
              <a:spLocks noChangeShapeType="1"/>
            </p:cNvSpPr>
            <p:nvPr/>
          </p:nvSpPr>
          <p:spPr bwMode="auto">
            <a:xfrm flipH="1">
              <a:off x="3565525" y="1852613"/>
              <a:ext cx="1008063" cy="0"/>
            </a:xfrm>
            <a:prstGeom prst="line">
              <a:avLst/>
            </a:prstGeom>
            <a:noFill/>
            <a:ln w="9525">
              <a:solidFill>
                <a:schemeClr val="tx1"/>
              </a:solidFill>
              <a:prstDash val="dash"/>
              <a:round/>
              <a:headEnd/>
              <a:tailEnd/>
            </a:ln>
          </p:spPr>
          <p:txBody>
            <a:bodyPr/>
            <a:lstStyle/>
            <a:p>
              <a:endParaRPr lang="fa-IR"/>
            </a:p>
          </p:txBody>
        </p:sp>
        <p:sp>
          <p:nvSpPr>
            <p:cNvPr id="20" name="Line 50"/>
            <p:cNvSpPr>
              <a:spLocks noChangeShapeType="1"/>
            </p:cNvSpPr>
            <p:nvPr/>
          </p:nvSpPr>
          <p:spPr bwMode="auto">
            <a:xfrm flipH="1" flipV="1">
              <a:off x="3483903" y="2407642"/>
              <a:ext cx="2232918" cy="35287"/>
            </a:xfrm>
            <a:prstGeom prst="line">
              <a:avLst/>
            </a:prstGeom>
            <a:noFill/>
            <a:ln w="9525">
              <a:solidFill>
                <a:schemeClr val="tx1"/>
              </a:solidFill>
              <a:round/>
              <a:headEnd/>
              <a:tailEnd/>
            </a:ln>
          </p:spPr>
          <p:txBody>
            <a:bodyPr/>
            <a:lstStyle/>
            <a:p>
              <a:endParaRPr lang="fa-IR"/>
            </a:p>
          </p:txBody>
        </p:sp>
        <p:sp>
          <p:nvSpPr>
            <p:cNvPr id="21" name="Line 51"/>
            <p:cNvSpPr>
              <a:spLocks noChangeShapeType="1"/>
            </p:cNvSpPr>
            <p:nvPr/>
          </p:nvSpPr>
          <p:spPr bwMode="auto">
            <a:xfrm>
              <a:off x="4564063" y="1852613"/>
              <a:ext cx="1079500" cy="0"/>
            </a:xfrm>
            <a:prstGeom prst="line">
              <a:avLst/>
            </a:prstGeom>
            <a:noFill/>
            <a:ln w="9525">
              <a:solidFill>
                <a:schemeClr val="tx1"/>
              </a:solidFill>
              <a:round/>
              <a:headEnd/>
              <a:tailEnd/>
            </a:ln>
          </p:spPr>
          <p:txBody>
            <a:bodyPr/>
            <a:lstStyle/>
            <a:p>
              <a:endParaRPr lang="fa-IR"/>
            </a:p>
          </p:txBody>
        </p:sp>
        <p:sp>
          <p:nvSpPr>
            <p:cNvPr id="22" name="Line 52"/>
            <p:cNvSpPr>
              <a:spLocks noChangeShapeType="1"/>
            </p:cNvSpPr>
            <p:nvPr/>
          </p:nvSpPr>
          <p:spPr bwMode="auto">
            <a:xfrm flipH="1">
              <a:off x="3584575" y="2882900"/>
              <a:ext cx="986400" cy="0"/>
            </a:xfrm>
            <a:prstGeom prst="line">
              <a:avLst/>
            </a:prstGeom>
            <a:noFill/>
            <a:ln w="9525">
              <a:solidFill>
                <a:schemeClr val="tx1"/>
              </a:solidFill>
              <a:round/>
              <a:headEnd/>
              <a:tailEnd/>
            </a:ln>
          </p:spPr>
          <p:txBody>
            <a:bodyPr/>
            <a:lstStyle/>
            <a:p>
              <a:endParaRPr lang="fa-IR"/>
            </a:p>
          </p:txBody>
        </p:sp>
        <p:sp>
          <p:nvSpPr>
            <p:cNvPr id="23" name="Line 54"/>
            <p:cNvSpPr>
              <a:spLocks noChangeShapeType="1"/>
            </p:cNvSpPr>
            <p:nvPr/>
          </p:nvSpPr>
          <p:spPr bwMode="auto">
            <a:xfrm>
              <a:off x="1011238" y="3195638"/>
              <a:ext cx="5903912" cy="0"/>
            </a:xfrm>
            <a:prstGeom prst="line">
              <a:avLst/>
            </a:prstGeom>
            <a:noFill/>
            <a:ln w="9525">
              <a:solidFill>
                <a:schemeClr val="tx1"/>
              </a:solidFill>
              <a:round/>
              <a:headEnd/>
              <a:tailEnd/>
            </a:ln>
          </p:spPr>
          <p:txBody>
            <a:bodyPr/>
            <a:lstStyle/>
            <a:p>
              <a:endParaRPr lang="fa-IR"/>
            </a:p>
          </p:txBody>
        </p:sp>
        <p:sp>
          <p:nvSpPr>
            <p:cNvPr id="24" name="Line 56"/>
            <p:cNvSpPr>
              <a:spLocks noChangeShapeType="1"/>
            </p:cNvSpPr>
            <p:nvPr/>
          </p:nvSpPr>
          <p:spPr bwMode="auto">
            <a:xfrm flipV="1">
              <a:off x="1011238" y="3214866"/>
              <a:ext cx="0" cy="900000"/>
            </a:xfrm>
            <a:prstGeom prst="line">
              <a:avLst/>
            </a:prstGeom>
            <a:noFill/>
            <a:ln w="9525">
              <a:solidFill>
                <a:schemeClr val="tx1"/>
              </a:solidFill>
              <a:round/>
              <a:headEnd/>
              <a:tailEnd/>
            </a:ln>
          </p:spPr>
          <p:txBody>
            <a:bodyPr/>
            <a:lstStyle/>
            <a:p>
              <a:endParaRPr lang="fa-IR"/>
            </a:p>
          </p:txBody>
        </p:sp>
        <p:sp>
          <p:nvSpPr>
            <p:cNvPr id="25" name="Line 57"/>
            <p:cNvSpPr>
              <a:spLocks noChangeShapeType="1"/>
            </p:cNvSpPr>
            <p:nvPr/>
          </p:nvSpPr>
          <p:spPr bwMode="auto">
            <a:xfrm flipV="1">
              <a:off x="2451100" y="3195638"/>
              <a:ext cx="0" cy="895350"/>
            </a:xfrm>
            <a:prstGeom prst="line">
              <a:avLst/>
            </a:prstGeom>
            <a:noFill/>
            <a:ln w="9525">
              <a:solidFill>
                <a:schemeClr val="tx1"/>
              </a:solidFill>
              <a:round/>
              <a:headEnd/>
              <a:tailEnd/>
            </a:ln>
          </p:spPr>
          <p:txBody>
            <a:bodyPr/>
            <a:lstStyle/>
            <a:p>
              <a:endParaRPr lang="fa-IR"/>
            </a:p>
          </p:txBody>
        </p:sp>
        <p:sp>
          <p:nvSpPr>
            <p:cNvPr id="26" name="Line 58"/>
            <p:cNvSpPr>
              <a:spLocks noChangeShapeType="1"/>
            </p:cNvSpPr>
            <p:nvPr/>
          </p:nvSpPr>
          <p:spPr bwMode="auto">
            <a:xfrm>
              <a:off x="3890963" y="3195638"/>
              <a:ext cx="0" cy="936625"/>
            </a:xfrm>
            <a:prstGeom prst="line">
              <a:avLst/>
            </a:prstGeom>
            <a:noFill/>
            <a:ln w="9525">
              <a:solidFill>
                <a:schemeClr val="tx1"/>
              </a:solidFill>
              <a:round/>
              <a:headEnd/>
              <a:tailEnd/>
            </a:ln>
          </p:spPr>
          <p:txBody>
            <a:bodyPr/>
            <a:lstStyle/>
            <a:p>
              <a:endParaRPr lang="fa-IR"/>
            </a:p>
          </p:txBody>
        </p:sp>
        <p:sp>
          <p:nvSpPr>
            <p:cNvPr id="27" name="Line 67"/>
            <p:cNvSpPr>
              <a:spLocks noChangeShapeType="1"/>
            </p:cNvSpPr>
            <p:nvPr/>
          </p:nvSpPr>
          <p:spPr bwMode="auto">
            <a:xfrm>
              <a:off x="6916738" y="3790950"/>
              <a:ext cx="0" cy="342000"/>
            </a:xfrm>
            <a:prstGeom prst="line">
              <a:avLst/>
            </a:prstGeom>
            <a:noFill/>
            <a:ln w="9525">
              <a:solidFill>
                <a:schemeClr val="tx1"/>
              </a:solidFill>
              <a:round/>
              <a:headEnd/>
              <a:tailEnd/>
            </a:ln>
          </p:spPr>
          <p:txBody>
            <a:bodyPr/>
            <a:lstStyle/>
            <a:p>
              <a:endParaRPr lang="fa-IR"/>
            </a:p>
          </p:txBody>
        </p:sp>
        <p:sp>
          <p:nvSpPr>
            <p:cNvPr id="28" name="Line 68"/>
            <p:cNvSpPr>
              <a:spLocks noChangeShapeType="1"/>
            </p:cNvSpPr>
            <p:nvPr/>
          </p:nvSpPr>
          <p:spPr bwMode="auto">
            <a:xfrm>
              <a:off x="5553075" y="3914775"/>
              <a:ext cx="2656800" cy="0"/>
            </a:xfrm>
            <a:prstGeom prst="line">
              <a:avLst/>
            </a:prstGeom>
            <a:noFill/>
            <a:ln w="9525">
              <a:solidFill>
                <a:schemeClr val="tx1"/>
              </a:solidFill>
              <a:round/>
              <a:headEnd/>
              <a:tailEnd/>
            </a:ln>
          </p:spPr>
          <p:txBody>
            <a:bodyPr/>
            <a:lstStyle/>
            <a:p>
              <a:endParaRPr lang="fa-IR"/>
            </a:p>
          </p:txBody>
        </p:sp>
        <p:sp>
          <p:nvSpPr>
            <p:cNvPr id="29" name="Line 69"/>
            <p:cNvSpPr>
              <a:spLocks noChangeShapeType="1"/>
            </p:cNvSpPr>
            <p:nvPr/>
          </p:nvSpPr>
          <p:spPr bwMode="auto">
            <a:xfrm>
              <a:off x="5548313" y="3914775"/>
              <a:ext cx="0" cy="217488"/>
            </a:xfrm>
            <a:prstGeom prst="line">
              <a:avLst/>
            </a:prstGeom>
            <a:noFill/>
            <a:ln w="9525">
              <a:solidFill>
                <a:schemeClr val="tx1"/>
              </a:solidFill>
              <a:round/>
              <a:headEnd/>
              <a:tailEnd/>
            </a:ln>
          </p:spPr>
          <p:txBody>
            <a:bodyPr/>
            <a:lstStyle/>
            <a:p>
              <a:endParaRPr lang="fa-IR"/>
            </a:p>
          </p:txBody>
        </p:sp>
        <p:sp>
          <p:nvSpPr>
            <p:cNvPr id="30" name="Line 70"/>
            <p:cNvSpPr>
              <a:spLocks noChangeShapeType="1"/>
            </p:cNvSpPr>
            <p:nvPr/>
          </p:nvSpPr>
          <p:spPr bwMode="auto">
            <a:xfrm>
              <a:off x="8212138" y="3914775"/>
              <a:ext cx="0" cy="217488"/>
            </a:xfrm>
            <a:prstGeom prst="line">
              <a:avLst/>
            </a:prstGeom>
            <a:noFill/>
            <a:ln w="9525">
              <a:solidFill>
                <a:schemeClr val="tx1"/>
              </a:solidFill>
              <a:round/>
              <a:headEnd/>
              <a:tailEnd/>
            </a:ln>
          </p:spPr>
          <p:txBody>
            <a:bodyPr/>
            <a:lstStyle/>
            <a:p>
              <a:endParaRPr lang="fa-IR"/>
            </a:p>
          </p:txBody>
        </p:sp>
        <p:sp>
          <p:nvSpPr>
            <p:cNvPr id="31" name="Line 79"/>
            <p:cNvSpPr>
              <a:spLocks noChangeShapeType="1"/>
            </p:cNvSpPr>
            <p:nvPr/>
          </p:nvSpPr>
          <p:spPr bwMode="auto">
            <a:xfrm>
              <a:off x="6916738" y="3195638"/>
              <a:ext cx="0" cy="126000"/>
            </a:xfrm>
            <a:prstGeom prst="line">
              <a:avLst/>
            </a:prstGeom>
            <a:noFill/>
            <a:ln w="9525">
              <a:solidFill>
                <a:schemeClr val="tx1"/>
              </a:solidFill>
              <a:round/>
              <a:headEnd/>
              <a:tailEnd/>
            </a:ln>
          </p:spPr>
          <p:txBody>
            <a:bodyPr/>
            <a:lstStyle/>
            <a:p>
              <a:endParaRPr lang="fa-IR"/>
            </a:p>
          </p:txBody>
        </p:sp>
      </p:grpSp>
      <p:pic>
        <p:nvPicPr>
          <p:cNvPr id="32" name="Picture 1" descr="BNPP_LOGO2"/>
          <p:cNvPicPr>
            <a:picLocks noChangeAspect="1" noChangeArrowheads="1"/>
          </p:cNvPicPr>
          <p:nvPr/>
        </p:nvPicPr>
        <p:blipFill>
          <a:blip r:embed="rId2"/>
          <a:srcRect/>
          <a:stretch>
            <a:fillRect/>
          </a:stretch>
        </p:blipFill>
        <p:spPr bwMode="auto">
          <a:xfrm>
            <a:off x="0" y="0"/>
            <a:ext cx="1428760" cy="53915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NTEMP">
  <a:themeElements>
    <a:clrScheme name="CONTEMP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TEMP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3465</TotalTime>
  <Words>933</Words>
  <Application>Microsoft Office PowerPoint</Application>
  <PresentationFormat>On-screen Show (4:3)</PresentationFormat>
  <Paragraphs>245</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CONTEMP</vt:lpstr>
      <vt:lpstr>Bushehr Training &amp; Human Resource Centre BTC</vt:lpstr>
      <vt:lpstr>Slide 2</vt:lpstr>
      <vt:lpstr>Slide 3</vt:lpstr>
      <vt:lpstr>Slide 4</vt:lpstr>
      <vt:lpstr>Achievements:</vt:lpstr>
      <vt:lpstr>  </vt:lpstr>
      <vt:lpstr>The AEOI, NPPD &amp; BNPP training system documents have been  prepared under the IAEA support </vt:lpstr>
      <vt:lpstr>The objective of Bushehr Training &amp; Human Resource Centre establishment</vt:lpstr>
      <vt:lpstr>Structure of Bushehr Nuclear Power Plant Operating Co.</vt:lpstr>
      <vt:lpstr>Structure of Bushehr Training and Human Resource Centre</vt:lpstr>
      <vt:lpstr> Structure of Training Section</vt:lpstr>
      <vt:lpstr>Structure of Training Planning and HRD  Section  </vt:lpstr>
      <vt:lpstr>Structure of Simulator Training Section</vt:lpstr>
      <vt:lpstr>Slide 14</vt:lpstr>
      <vt:lpstr>Facilities of BTC</vt:lpstr>
      <vt:lpstr>Facilities of BTC</vt:lpstr>
      <vt:lpstr>Facilities of BTC</vt:lpstr>
      <vt:lpstr>Facilities of BTC</vt:lpstr>
      <vt:lpstr>Facilities of BTC</vt:lpstr>
      <vt:lpstr>Facilities of BTC</vt:lpstr>
    </vt:vector>
  </TitlesOfParts>
  <Company>bnpp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Yadollahi</dc:creator>
  <dc:description>اسلايدهاي تهيه شده جهت ارائه به آقاي صالحي در اولين ورود ايشان به بوشهر</dc:description>
  <cp:lastModifiedBy>rahnamaz</cp:lastModifiedBy>
  <cp:revision>696</cp:revision>
  <dcterms:created xsi:type="dcterms:W3CDTF">2006-04-17T04:24:19Z</dcterms:created>
  <dcterms:modified xsi:type="dcterms:W3CDTF">2016-02-24T08:13:02Z</dcterms:modified>
</cp:coreProperties>
</file>