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26"/>
  </p:notesMasterIdLst>
  <p:handoutMasterIdLst>
    <p:handoutMasterId r:id="rId27"/>
  </p:handoutMasterIdLst>
  <p:sldIdLst>
    <p:sldId id="276" r:id="rId2"/>
    <p:sldId id="312" r:id="rId3"/>
    <p:sldId id="315" r:id="rId4"/>
    <p:sldId id="394" r:id="rId5"/>
    <p:sldId id="364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405" r:id="rId14"/>
    <p:sldId id="406" r:id="rId15"/>
    <p:sldId id="407" r:id="rId16"/>
    <p:sldId id="416" r:id="rId17"/>
    <p:sldId id="417" r:id="rId18"/>
    <p:sldId id="408" r:id="rId19"/>
    <p:sldId id="409" r:id="rId20"/>
    <p:sldId id="410" r:id="rId21"/>
    <p:sldId id="411" r:id="rId22"/>
    <p:sldId id="397" r:id="rId23"/>
    <p:sldId id="374" r:id="rId24"/>
    <p:sldId id="288" r:id="rId2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D499C"/>
    <a:srgbClr val="0D4C99"/>
    <a:srgbClr val="00355F"/>
    <a:srgbClr val="00B3DC"/>
    <a:srgbClr val="E99347"/>
    <a:srgbClr val="152225"/>
    <a:srgbClr val="102E50"/>
    <a:srgbClr val="1A4B7F"/>
    <a:srgbClr val="294046"/>
    <a:srgbClr val="242F5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11" autoAdjust="0"/>
    <p:restoredTop sz="94687" autoAdjust="0"/>
  </p:normalViewPr>
  <p:slideViewPr>
    <p:cSldViewPr snapToGrid="0">
      <p:cViewPr varScale="1">
        <p:scale>
          <a:sx n="68" d="100"/>
          <a:sy n="68" d="100"/>
        </p:scale>
        <p:origin x="1626" y="60"/>
      </p:cViewPr>
      <p:guideLst>
        <p:guide orient="horz" pos="214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DCE4C-9DF6-4613-895B-1C42EDC0CA5C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1156D-CB3F-4C3B-B7AC-F0771338D9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363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79C97-F0C3-4425-BBC4-D863BA7157CB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5A1C8-55F9-423E-A89D-EDAF9AB7E1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84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7486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910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119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0083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7713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Governance”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The company defines approaches and implements the needed processes,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programmes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,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organisational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structures and policies in order to establish high standards for the operation, maintenance and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organisational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support of the nuclear station. </a:t>
            </a:r>
            <a:endParaRPr lang="ru-RU" sz="2400" kern="1200" dirty="0" smtClean="0">
              <a:solidFill>
                <a:srgbClr val="0D499C"/>
              </a:solidFill>
              <a:highlight>
                <a:srgbClr val="FFFF00"/>
              </a:highlight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company performs in accordance with the adopted governance model.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Early signs of performance decline are identified, the company develops corporate response.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Governance”: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Corporate governance is establishing processes, seeking compliance with those through defining roles and responsibilities, and taking agreed decisions aimed at meeting the established standards.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company establishes the required standardization.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purpose of problems identification and addressing improvement, roles and responsibilities for taking decisions are defined for every subdivision at NPP.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Decision taking process is in compliance with corporate policy and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purpose of performance improvement, there are self-assessments conducted, corrective actions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implemented.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third “Focus area” in “Corporate Governance”:</a:t>
            </a:r>
            <a:endParaRPr lang="en-US" dirty="0" smtClean="0"/>
          </a:p>
          <a:p>
            <a:pPr marL="342900" indent="-342900" algn="l" defTabSz="914400" rtl="0" eaLnBrk="1" latinLnBrk="0" hangingPunct="1">
              <a:buFont typeface="Wingdings" panose="05000000000000000000" pitchFamily="2" charset="2"/>
              <a:buChar char="§"/>
            </a:pP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maintain implementation of processes and programs at NPPs and timely introduces corrections in case off sinking effectiveness.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Strategic goals are defined, comprehensive indicators and ambitious target values are set for the purpose of continuous improvement.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objectives and expectations are timely corrected.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defines the limits of acceptable risks, procedures are available for risk management.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157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3192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1004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775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747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736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Governance”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The company defines approaches and implements the needed processes,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programmes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,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organisational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structures and policies in order to establish high standards for the operation, maintenance and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organisational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support of the nuclear station. </a:t>
            </a:r>
            <a:endParaRPr lang="ru-RU" sz="2400" kern="1200" dirty="0" smtClean="0">
              <a:solidFill>
                <a:srgbClr val="0D499C"/>
              </a:solidFill>
              <a:highlight>
                <a:srgbClr val="FFFF00"/>
              </a:highlight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company performs in accordance with the adopted governance model.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Early signs of performance decline are identified, the company develops corporate response.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Governance”: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Corporate governance is establishing processes, seeking compliance with those through defining roles and responsibilities, and taking agreed decisions aimed at meeting the established standards.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company establishes the required standardization.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purpose of problems identification and addressing improvement, roles and responsibilities for taking decisions are defined for every subdivision at NPP.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Decision taking process is in compliance with corporate policy and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purpose of performance improvement, there are self-assessments conducted, corrective actions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implemented.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third “Focus area” in “Corporate Governance”:</a:t>
            </a:r>
            <a:endParaRPr lang="en-US" dirty="0" smtClean="0"/>
          </a:p>
          <a:p>
            <a:pPr marL="342900" indent="-342900" algn="l" defTabSz="914400" rtl="0" eaLnBrk="1" latinLnBrk="0" hangingPunct="1">
              <a:buFont typeface="Wingdings" panose="05000000000000000000" pitchFamily="2" charset="2"/>
              <a:buChar char="§"/>
            </a:pP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maintain implementation of processes and programs at NPPs and timely introduces corrections in case off sinking effectiveness.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Strategic goals are defined, comprehensive indicators and ambitious target values are set for the purpose of continuous improvement.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objectives and expectations are timely corrected.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defines the limits of acceptable risks, procedures are available for risk management.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045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604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425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4468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Governance”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The company defines approaches and implements the needed processes,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programmes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,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organisational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structures and policies in order to establish high standards for the operation, maintenance and </a:t>
            </a: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organisational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support of the nuclear station. </a:t>
            </a:r>
            <a:endParaRPr lang="ru-RU" sz="2400" kern="1200" dirty="0" smtClean="0">
              <a:solidFill>
                <a:srgbClr val="0D499C"/>
              </a:solidFill>
              <a:highlight>
                <a:srgbClr val="FFFF00"/>
              </a:highlight>
              <a:latin typeface="+mn-lt"/>
              <a:ea typeface="Calibri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company performs in accordance with the adopted governance model.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Early signs of performance decline are identified, the company develops corporate response.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Governance”:</a:t>
            </a: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Corporate governance is establishing processes, seeking compliance with those through defining roles and responsibilities, and taking agreed decisions aimed at meeting the established standards.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company establishes the required standardization.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purpose of problems identification and addressing improvement, roles and responsibilities for taking decisions are defined for every subdivision at NPP.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Decision taking process is in compliance with corporate policy and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purpose of performance improvement, there are self-assessments conducted, corrective actions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implemented.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third “Focus area” in “Corporate Governance”:</a:t>
            </a:r>
            <a:endParaRPr lang="en-US" dirty="0" smtClean="0"/>
          </a:p>
          <a:p>
            <a:pPr marL="342900" indent="-342900" algn="l" defTabSz="914400" rtl="0" eaLnBrk="1" latinLnBrk="0" hangingPunct="1">
              <a:buFont typeface="Wingdings" panose="05000000000000000000" pitchFamily="2" charset="2"/>
              <a:buChar char="§"/>
            </a:pPr>
            <a:r>
              <a:rPr lang="en-US" sz="2400" kern="1200" dirty="0" err="1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Organisation</a:t>
            </a: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 maintain implementation of processes and programs at NPPs and timely introduces corrections in case off sinking effectiveness.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Strategic goals are defined, comprehensive indicators and ambitious target values are set for the purpose of continuous improvement.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objectives and expectations are timely corrected.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defines the limits of acceptable risks, procedures are available for risk management.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58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first “Focus area” in “Corporate Leadership” is the following: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Acting as a leader, the corporate fosters continuous performance improvement at NPPs and sustains high level of safe operation.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has developed and consistently applies processes for control and  maintaining safe NPPs operations.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actively participates in resolution of the new and long lasting significant operations problems.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second “Focus area” in “Corporate Leadership”: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400" kern="1200" dirty="0" smtClean="0">
                <a:solidFill>
                  <a:srgbClr val="0D499C"/>
                </a:solidFill>
                <a:highlight>
                  <a:srgbClr val="FFFF00"/>
                </a:highlight>
                <a:latin typeface="+mn-lt"/>
                <a:ea typeface="Calibri"/>
                <a:cs typeface="Times New Roman"/>
              </a:rPr>
              <a:t>Leaders define the strategy of the corporate, foster employees to put efforts aimed at attaining the corporate goals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means that: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Nuclear safety is the top priority.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corporate management encourage employees to consciously strive at achievement of high standards.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 leaders demonstrate their adherence to nuclear safety culture and control its observance at corporate and station levels.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400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wano.info" TargetMode="External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hyperlink" Target="http://members.wano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980" y="1140332"/>
            <a:ext cx="5501640" cy="419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59267" y="-67733"/>
            <a:ext cx="9279467" cy="6993466"/>
          </a:xfrm>
          <a:prstGeom prst="rect">
            <a:avLst/>
          </a:prstGeom>
          <a:solidFill>
            <a:srgbClr val="00355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980" y="1148523"/>
            <a:ext cx="5501640" cy="419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8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566543F6-203B-B64E-84F0-05F0F76CD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643A0-662E-964E-ACC6-28958D12F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1"/>
          <p:cNvSpPr>
            <a:spLocks noGrp="1"/>
          </p:cNvSpPr>
          <p:nvPr>
            <p:ph idx="4294967295"/>
          </p:nvPr>
        </p:nvSpPr>
        <p:spPr>
          <a:xfrm>
            <a:off x="2285999" y="1680063"/>
            <a:ext cx="6379699" cy="4544892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Click to edit Master text styles</a:t>
            </a:r>
          </a:p>
          <a:p>
            <a:pPr marL="0" lvl="1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Second level</a:t>
            </a:r>
          </a:p>
          <a:p>
            <a:pPr marL="0" lvl="2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Third level</a:t>
            </a: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471267" y="209551"/>
            <a:ext cx="7125069" cy="9597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FF9C7E-AF8D-4046-ACFC-179B9DBDE3AA}"/>
              </a:ext>
            </a:extLst>
          </p:cNvPr>
          <p:cNvSpPr txBox="1"/>
          <p:nvPr userDrawn="1"/>
        </p:nvSpPr>
        <p:spPr>
          <a:xfrm>
            <a:off x="2285999" y="5264628"/>
            <a:ext cx="6388663" cy="62966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b="1" spc="300" dirty="0">
                <a:solidFill>
                  <a:srgbClr val="00355F"/>
                </a:solidFill>
                <a:latin typeface="+mj-lt"/>
              </a:rPr>
              <a:t>DISTRIBUTION CLASSIFICATION</a:t>
            </a:r>
            <a:r>
              <a:rPr lang="en-US" sz="1100" spc="300" dirty="0">
                <a:solidFill>
                  <a:srgbClr val="00355F"/>
                </a:solidFill>
                <a:latin typeface="+mj-lt"/>
              </a:rPr>
              <a:t>:</a:t>
            </a:r>
            <a:br>
              <a:rPr lang="en-US" sz="1100" spc="300" dirty="0">
                <a:solidFill>
                  <a:srgbClr val="00355F"/>
                </a:solidFill>
                <a:latin typeface="+mj-lt"/>
              </a:rPr>
            </a:br>
            <a:r>
              <a:rPr lang="en-US" sz="1100" spc="300" dirty="0">
                <a:solidFill>
                  <a:srgbClr val="00355F"/>
                </a:solidFill>
                <a:latin typeface="+mj-lt"/>
              </a:rPr>
              <a:t>[OPEN/GENERAL/LIMITED/RESTRICTED]</a:t>
            </a:r>
          </a:p>
        </p:txBody>
      </p:sp>
    </p:spTree>
    <p:extLst>
      <p:ext uri="{BB962C8B-B14F-4D97-AF65-F5344CB8AC3E}">
        <p14:creationId xmlns:p14="http://schemas.microsoft.com/office/powerpoint/2010/main" val="428907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461CBB9-B9D1-2441-9496-593A633E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62CB6A7-90EE-4049-BC2C-BAECB868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68BA4052-5CAD-9E4F-9568-E2ADEF8C1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D8FBD3C-B900-C64A-9FB9-125694A61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7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6196FE8-B6D9-584C-B71C-E1F8AA7B2D6E}"/>
              </a:ext>
            </a:extLst>
          </p:cNvPr>
          <p:cNvSpPr txBox="1">
            <a:spLocks/>
          </p:cNvSpPr>
          <p:nvPr userDrawn="1"/>
        </p:nvSpPr>
        <p:spPr>
          <a:xfrm>
            <a:off x="2338352" y="1532908"/>
            <a:ext cx="6289118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 spc="300">
                <a:solidFill>
                  <a:srgbClr val="00355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YOU FOR LISTENING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A0AAE0-273D-C447-A84C-069F93913794}"/>
              </a:ext>
            </a:extLst>
          </p:cNvPr>
          <p:cNvCxnSpPr>
            <a:cxnSpLocks/>
          </p:cNvCxnSpPr>
          <p:nvPr userDrawn="1"/>
        </p:nvCxnSpPr>
        <p:spPr>
          <a:xfrm>
            <a:off x="2338351" y="2385988"/>
            <a:ext cx="6289118" cy="0"/>
          </a:xfrm>
          <a:prstGeom prst="line">
            <a:avLst/>
          </a:prstGeom>
          <a:ln w="12700" cap="sq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9D7F819-5424-0849-B572-55E21EFDB80D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47634B-C7C3-B440-A4CD-605578E3DD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1F65C27E-E666-904B-B68D-6AA77548B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14D27F8-3053-AE4E-92F9-41335606B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B293773-E496-8F4A-BA86-5F33DB419D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34"/>
          <a:stretch/>
        </p:blipFill>
        <p:spPr>
          <a:xfrm>
            <a:off x="-97971" y="2317670"/>
            <a:ext cx="2073353" cy="3850294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CA0828F-7379-7942-9F76-920C1A67486B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E6CD3F8-0A32-4F42-B19B-B23A5495CD0A}"/>
              </a:ext>
            </a:extLst>
          </p:cNvPr>
          <p:cNvGrpSpPr/>
          <p:nvPr userDrawn="1"/>
        </p:nvGrpSpPr>
        <p:grpSpPr>
          <a:xfrm>
            <a:off x="2314075" y="3230977"/>
            <a:ext cx="6289118" cy="1156740"/>
            <a:chOff x="2314075" y="3230977"/>
            <a:chExt cx="6289118" cy="1156740"/>
          </a:xfrm>
        </p:grpSpPr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60089013-E93A-4E44-8524-3F636F68482B}"/>
                </a:ext>
              </a:extLst>
            </p:cNvPr>
            <p:cNvSpPr txBox="1">
              <a:spLocks/>
            </p:cNvSpPr>
            <p:nvPr/>
          </p:nvSpPr>
          <p:spPr>
            <a:xfrm>
              <a:off x="2314075" y="3243660"/>
              <a:ext cx="6289118" cy="1144057"/>
            </a:xfrm>
            <a:prstGeom prst="rect">
              <a:avLst/>
            </a:prstGeom>
          </p:spPr>
          <p:txBody>
            <a:bodyPr lIns="0" tIns="0" rIns="0" bIns="0" anchor="t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2400" b="0" kern="1200" cap="none" spc="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Public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WANO Members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D4E5154-1913-D64A-9D74-19847AB8C668}"/>
                </a:ext>
              </a:extLst>
            </p:cNvPr>
            <p:cNvSpPr txBox="1"/>
            <p:nvPr/>
          </p:nvSpPr>
          <p:spPr>
            <a:xfrm>
              <a:off x="3212538" y="323097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3"/>
                </a:rPr>
                <a:t>wano.info</a:t>
              </a:r>
              <a:endParaRPr lang="en-US" sz="24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739BBE0-5C74-5949-A800-BDAC74B85C57}"/>
                </a:ext>
              </a:extLst>
            </p:cNvPr>
            <p:cNvSpPr txBox="1"/>
            <p:nvPr/>
          </p:nvSpPr>
          <p:spPr>
            <a:xfrm>
              <a:off x="4547724" y="360284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4"/>
                </a:rPr>
                <a:t>members.wano.org</a:t>
              </a:r>
              <a:endParaRPr lang="en-US" sz="2400" dirty="0"/>
            </a:p>
          </p:txBody>
        </p:sp>
      </p:grp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E12CD371-0EE5-0142-AF51-99B42A7EF1B2}"/>
              </a:ext>
            </a:extLst>
          </p:cNvPr>
          <p:cNvSpPr txBox="1">
            <a:spLocks/>
          </p:cNvSpPr>
          <p:nvPr userDrawn="1"/>
        </p:nvSpPr>
        <p:spPr>
          <a:xfrm>
            <a:off x="2319453" y="2720844"/>
            <a:ext cx="6346245" cy="319722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5"/>
              </a:buBlip>
              <a:defRPr lang="en-US" sz="25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-3600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100"/>
              </a:spcAft>
              <a:buNone/>
            </a:pPr>
            <a:r>
              <a:rPr lang="en-GB" sz="2200" b="1" spc="300" dirty="0">
                <a:solidFill>
                  <a:srgbClr val="00B3DC"/>
                </a:solidFill>
              </a:rPr>
              <a:t>FOR MORE INFORMATION PLEASE VISIT</a:t>
            </a:r>
            <a:endParaRPr lang="en-GB" spc="300" dirty="0">
              <a:solidFill>
                <a:srgbClr val="00B3DC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59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C97171C-F98A-A248-A605-336424B068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44"/>
          <a:stretch/>
        </p:blipFill>
        <p:spPr>
          <a:xfrm>
            <a:off x="-120770" y="2317670"/>
            <a:ext cx="2096152" cy="3850294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40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7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7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1401A9-7F83-1841-984A-D491EB8D18BF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326036-AFC7-1F4D-A46F-DE6C7A57398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HERE TO EDIT MASTER TEXT STYLE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6613" y="316239"/>
            <a:ext cx="1620000" cy="41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smtClean="0"/>
              <a:t>level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A56098D-1748-C14A-98DB-F6FD4C6E49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25"/>
          <a:stretch/>
        </p:blipFill>
        <p:spPr>
          <a:xfrm>
            <a:off x="-51758" y="2317670"/>
            <a:ext cx="2027140" cy="385029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7B5B982-D2F0-6E43-BF79-1602805A5127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15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37" r:id="rId2"/>
    <p:sldLayoutId id="2147483726" r:id="rId3"/>
    <p:sldLayoutId id="2147483672" r:id="rId4"/>
    <p:sldLayoutId id="2147483736" r:id="rId5"/>
    <p:sldLayoutId id="2147483739" r:id="rId6"/>
    <p:sldLayoutId id="2147483743" r:id="rId7"/>
    <p:sldLayoutId id="2147483745" r:id="rId8"/>
    <p:sldLayoutId id="2147483744" r:id="rId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spc="300">
          <a:solidFill>
            <a:srgbClr val="00355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95000"/>
        <a:buFontTx/>
        <a:buBlip>
          <a:blip r:embed="rId14"/>
        </a:buBlip>
        <a:defRPr lang="en-US" sz="25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47700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4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08063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4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20000" indent="0" algn="l" defTabSz="457200" rtl="0" eaLnBrk="1" latinLnBrk="0" hangingPunct="1">
        <a:spcBef>
          <a:spcPts val="300"/>
        </a:spcBef>
        <a:spcAft>
          <a:spcPts val="300"/>
        </a:spcAft>
        <a:buClr>
          <a:srgbClr val="00B3DC"/>
        </a:buClr>
        <a:buSzPct val="100000"/>
        <a:buFont typeface="Courier New" panose="02070309020205020404" pitchFamily="49" charset="0"/>
        <a:buNone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694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483220"/>
            <a:ext cx="8260327" cy="4591012"/>
          </a:xfrm>
        </p:spPr>
        <p:txBody>
          <a:bodyPr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ru-RU" sz="2400" b="1" dirty="0" smtClean="0"/>
              <a:t>Причины и способствующие факторы</a:t>
            </a:r>
            <a:endParaRPr lang="ru-RU" sz="2400" b="1" dirty="0"/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300" dirty="0" smtClean="0"/>
              <a:t>Управление </a:t>
            </a:r>
            <a:r>
              <a:rPr lang="ru-RU" sz="2300" dirty="0"/>
              <a:t>рисками требует глубокого понимания источников и типов воздействия, постоянного и своевременного измерения риска, а также тщательно разработанных процессов управления и контроля. Все это должно быть описано в политике и программе управления </a:t>
            </a:r>
            <a:r>
              <a:rPr lang="ru-RU" sz="2300" dirty="0" smtClean="0"/>
              <a:t>рисками</a:t>
            </a:r>
            <a:endParaRPr lang="ru-RU" sz="2300" dirty="0"/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300" dirty="0"/>
              <a:t>О</a:t>
            </a:r>
            <a:r>
              <a:rPr lang="ru-RU" sz="2300" dirty="0"/>
              <a:t>тсутствие </a:t>
            </a:r>
            <a:r>
              <a:rPr lang="ru-RU" sz="2300" dirty="0"/>
              <a:t>у руководителей </a:t>
            </a:r>
            <a:r>
              <a:rPr lang="ru-RU" sz="2300" dirty="0" smtClean="0"/>
              <a:t>организации </a:t>
            </a:r>
            <a:r>
              <a:rPr lang="ru-RU" sz="2300" dirty="0"/>
              <a:t>общего понимания необходимости выявления и управления рисками, связанными с их деятельностью в области ядерной </a:t>
            </a:r>
            <a:r>
              <a:rPr lang="ru-RU" sz="2300" dirty="0"/>
              <a:t>безопасности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300" dirty="0"/>
              <a:t>Н</a:t>
            </a:r>
            <a:r>
              <a:rPr lang="ru-RU" sz="2300" dirty="0" smtClean="0"/>
              <a:t>екоторые </a:t>
            </a:r>
            <a:r>
              <a:rPr lang="ru-RU" sz="2300" dirty="0"/>
              <a:t>потенциальные риски не выявляются, управление ими не формализуется с учетом опыта ПНР предыдущих проектов и </a:t>
            </a:r>
            <a:r>
              <a:rPr lang="ru-RU" sz="2300" dirty="0" smtClean="0"/>
              <a:t>мероприятий.</a:t>
            </a:r>
            <a:r>
              <a:rPr lang="ru-RU" sz="2300" dirty="0"/>
              <a:t> </a:t>
            </a:r>
            <a:r>
              <a:rPr lang="ru-RU" sz="2300" dirty="0" smtClean="0"/>
              <a:t>Работники </a:t>
            </a:r>
            <a:r>
              <a:rPr lang="ru-RU" sz="2300" dirty="0"/>
              <a:t>либо не </a:t>
            </a:r>
            <a:r>
              <a:rPr lang="ru-RU" sz="2300" dirty="0" smtClean="0"/>
              <a:t>осознают </a:t>
            </a:r>
            <a:r>
              <a:rPr lang="ru-RU" sz="2300" dirty="0"/>
              <a:t>риски, либо неправильно </a:t>
            </a:r>
            <a:r>
              <a:rPr lang="ru-RU" sz="2300" dirty="0" smtClean="0"/>
              <a:t>их оценивают; </a:t>
            </a:r>
            <a:r>
              <a:rPr lang="ru-RU" sz="2300" dirty="0"/>
              <a:t>в процессе принятия </a:t>
            </a:r>
            <a:r>
              <a:rPr lang="ru-RU" sz="2300" dirty="0" smtClean="0"/>
              <a:t>решений </a:t>
            </a:r>
            <a:r>
              <a:rPr lang="ru-RU" sz="2300" dirty="0"/>
              <a:t>не </a:t>
            </a:r>
            <a:r>
              <a:rPr lang="ru-RU" sz="2300" dirty="0" smtClean="0"/>
              <a:t>задействованы </a:t>
            </a:r>
            <a:r>
              <a:rPr lang="ru-RU" sz="2300" dirty="0"/>
              <a:t>соответствующие </a:t>
            </a:r>
            <a:r>
              <a:rPr lang="ru-RU" sz="2300" dirty="0" smtClean="0"/>
              <a:t>специалисты</a:t>
            </a:r>
            <a:endParaRPr lang="en-US" sz="23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CO.2-1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9548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548536"/>
            <a:ext cx="8260327" cy="3431678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Текущее </a:t>
            </a:r>
            <a:r>
              <a:rPr lang="ru-RU" sz="2400" b="1" dirty="0"/>
              <a:t>состояние и перспективы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Идентификация</a:t>
            </a:r>
            <a:r>
              <a:rPr lang="ru-RU" sz="2400" dirty="0"/>
              <a:t>, контроль и снижение финансовых, временных и юридических рисков уже внедрены и выполняются </a:t>
            </a:r>
            <a:r>
              <a:rPr lang="ru-RU" sz="2400" dirty="0" smtClean="0"/>
              <a:t>в филиалах и на </a:t>
            </a:r>
            <a:r>
              <a:rPr lang="ru-RU" sz="2400" dirty="0"/>
              <a:t>корпоративном </a:t>
            </a:r>
            <a:r>
              <a:rPr lang="ru-RU" sz="2400" dirty="0" smtClean="0"/>
              <a:t>уровне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Планируется доработать и внедрить в 4-ом квартале 2022 года программу интегрированного </a:t>
            </a:r>
            <a:r>
              <a:rPr lang="ru-RU" sz="2400" dirty="0"/>
              <a:t>управления </a:t>
            </a:r>
            <a:r>
              <a:rPr lang="ru-RU" sz="2400" dirty="0" smtClean="0"/>
              <a:t>рисками, куда будут включены </a:t>
            </a:r>
            <a:r>
              <a:rPr lang="ru-RU" sz="2400" dirty="0"/>
              <a:t>корпоративные, операционные риски, </a:t>
            </a:r>
            <a:r>
              <a:rPr lang="ru-RU" sz="2400" dirty="0" smtClean="0"/>
              <a:t>а также риски</a:t>
            </a:r>
            <a:r>
              <a:rPr lang="ru-RU" sz="2400" dirty="0"/>
              <a:t>, связанные с ядерной </a:t>
            </a:r>
            <a:r>
              <a:rPr lang="ru-RU" sz="2400" dirty="0" smtClean="0"/>
              <a:t>безопасностью и персоналом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CO.2-1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3198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336431"/>
            <a:ext cx="8260327" cy="4952074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Производственная задача</a:t>
            </a: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</a:rPr>
              <a:t>Корпоративное руководство обеспечивает надзор и мониторинг для повышения безопасности и надежности и для незамедлительного реагирования на любые признаки ухудшения производственной деятельности. Вопросы безопасности и надежности станции находятся на постоянном контроле посредством таких механизмов, как оценка, мониторинг производственных показателей и периодические совещания 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руководителей</a:t>
            </a:r>
            <a:endParaRPr lang="ru-RU" sz="2000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/>
              <a:t>ОДУ</a:t>
            </a:r>
            <a:r>
              <a:rPr lang="en-US" sz="2400" b="1" dirty="0" smtClean="0"/>
              <a:t> CO.3-1</a:t>
            </a:r>
            <a:endParaRPr lang="ru-RU" sz="24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Система </a:t>
            </a:r>
            <a:r>
              <a:rPr lang="ru-RU" sz="2400" b="1" dirty="0">
                <a:solidFill>
                  <a:srgbClr val="FF0000"/>
                </a:solidFill>
              </a:rPr>
              <a:t>совершенствования производственной деятельности компании, надзор и мониторинг недостаточно ориентированы на выявление и устранение несоответствий, а также на улучшение процессов в области качества и безопасности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 smtClean="0"/>
              <a:t>КОРПОРАТИВНЫЙ НАДЗОР И МОНИТОРИНГ (CO.3</a:t>
            </a:r>
            <a:r>
              <a:rPr lang="en-GB" sz="2200" dirty="0" smtClean="0"/>
              <a:t>)</a:t>
            </a:r>
            <a:endParaRPr lang="en-GB" sz="22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94993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401577"/>
            <a:ext cx="8260327" cy="4917580"/>
          </a:xfrm>
        </p:spPr>
        <p:txBody>
          <a:bodyPr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ru-RU" sz="2400" b="1" dirty="0" smtClean="0"/>
              <a:t>Подтверждающие </a:t>
            </a:r>
            <a:r>
              <a:rPr lang="ru-RU" sz="2400" b="1" dirty="0"/>
              <a:t>факты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dirty="0" smtClean="0"/>
              <a:t>Самооценки (СО) не достигли статуса эффективного инструмента непрерывного совершенствования. СО некоторых направлений деятельности недостаточно обширные и объективные. В некоторых подразделениях филиалов компании СО производственной деятельности не проводились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dirty="0"/>
              <a:t>Управление с помощью показателей производственной деятельности и безопасности </a:t>
            </a:r>
            <a:r>
              <a:rPr lang="ru-RU" dirty="0" smtClean="0"/>
              <a:t>(ППДБ) пока </a:t>
            </a:r>
            <a:r>
              <a:rPr lang="ru-RU" dirty="0"/>
              <a:t>недостаточно эффективно. Показатели эффективности в целях безопасности разработаны не </a:t>
            </a:r>
            <a:r>
              <a:rPr lang="ru-RU" dirty="0" smtClean="0"/>
              <a:t>по всем направлениям </a:t>
            </a:r>
            <a:r>
              <a:rPr lang="ru-RU" dirty="0"/>
              <a:t>деятельности, по некоторым направлениям они недостаточно амбициозные, их анализ недостаточно глубокий</a:t>
            </a:r>
            <a:endParaRPr lang="en-US" dirty="0" smtClean="0"/>
          </a:p>
          <a:p>
            <a:pPr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dirty="0"/>
              <a:t>Использование опыта внутри компании недостаточно </a:t>
            </a:r>
            <a:r>
              <a:rPr lang="ru-RU" dirty="0" smtClean="0"/>
              <a:t>эффективно. </a:t>
            </a:r>
            <a:r>
              <a:rPr lang="ru-RU" dirty="0"/>
              <a:t>Обмен опытом между филиалами не систематизирован, во многом основан на совещаниях, которые не всегда результативны. В филиалах имеется дефицит в получении внутреннего и внешнего опыта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</a:t>
            </a:r>
            <a:r>
              <a:rPr lang="ru-RU" dirty="0" smtClean="0"/>
              <a:t>3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36527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417906"/>
            <a:ext cx="8260327" cy="4835940"/>
          </a:xfrm>
        </p:spPr>
        <p:txBody>
          <a:bodyPr>
            <a:noAutofit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ru-RU" sz="2400" b="1" dirty="0" smtClean="0"/>
              <a:t>Причины и способствующие факторы</a:t>
            </a:r>
            <a:endParaRPr lang="ru-RU" sz="2400" b="1" dirty="0"/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dirty="0" smtClean="0"/>
              <a:t>Вовлеченность </a:t>
            </a:r>
            <a:r>
              <a:rPr lang="ru-RU" dirty="0"/>
              <a:t>персонала в новые процессы и инструменты по совершенствованию системы управления компанией, на уровне линейного руководства филиалов, недостаточна для эффективного управления процессом</a:t>
            </a:r>
            <a:endParaRPr lang="en-US" dirty="0"/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dirty="0" smtClean="0"/>
              <a:t>Взаимодействие </a:t>
            </a:r>
            <a:r>
              <a:rPr lang="ru-RU" dirty="0"/>
              <a:t>между АУП и филиалами по совершенствованию производственной деятельности с использованием новых инструментов находится на недостаточно эффективном </a:t>
            </a:r>
            <a:r>
              <a:rPr lang="ru-RU" dirty="0" smtClean="0"/>
              <a:t>уровне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dirty="0"/>
              <a:t>Имеет место недостаточное стремление персонала к достижению амбициозных результатов компанией посредством использования новых инструментов повышения </a:t>
            </a:r>
            <a:r>
              <a:rPr lang="ru-RU" dirty="0" smtClean="0"/>
              <a:t>эффективности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dirty="0"/>
              <a:t>Компания уникальная по сути своей деятельности. При этом отсутствуют внешние практики, позволяющие обмениваться опытом и положительными практиками в данной сфере деятельности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</a:t>
            </a:r>
            <a:r>
              <a:rPr lang="ru-RU" dirty="0" smtClean="0"/>
              <a:t>3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4384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87274"/>
            <a:ext cx="8260327" cy="5031883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Текущее </a:t>
            </a:r>
            <a:r>
              <a:rPr lang="ru-RU" sz="2400" b="1" dirty="0"/>
              <a:t>состояние и перспективы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2000" dirty="0" smtClean="0"/>
              <a:t>Компания </a:t>
            </a:r>
            <a:r>
              <a:rPr lang="ru-RU" sz="2000" dirty="0"/>
              <a:t>осознает необходимость совершенствования своей производственной деятельности. Была разработана и введена в действие нормативная документация по проведению самооценок </a:t>
            </a:r>
            <a:r>
              <a:rPr lang="ru-RU" sz="2000" dirty="0" smtClean="0"/>
              <a:t>с конца </a:t>
            </a:r>
            <a:r>
              <a:rPr lang="ru-RU" sz="2000" dirty="0"/>
              <a:t>2020 </a:t>
            </a:r>
            <a:r>
              <a:rPr lang="ru-RU" sz="2000" dirty="0" smtClean="0"/>
              <a:t>года, </a:t>
            </a:r>
            <a:r>
              <a:rPr lang="ru-RU" sz="2000" dirty="0"/>
              <a:t>организована деятельность по проведению самооценок в АУП и филиалах </a:t>
            </a:r>
            <a:r>
              <a:rPr lang="ru-RU" sz="2000" dirty="0" smtClean="0"/>
              <a:t>АТЭ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2000" dirty="0"/>
              <a:t>Процедуры по использованию внутреннего/внешнего опыта функционируют с некоторыми недостатками. Филиалы испытывают дефицит в обмене внутренним и внешним опытом. Деятельность по работе с модулем ПНР нужно продолжать в направлении системного и аналитического использования. Необходимо периодическое привлечение специалистов к участию во внешних, в том числе </a:t>
            </a:r>
            <a:r>
              <a:rPr lang="ru-RU" sz="2000" dirty="0" smtClean="0"/>
              <a:t>международных, </a:t>
            </a:r>
            <a:r>
              <a:rPr lang="ru-RU" sz="2000" dirty="0"/>
              <a:t>мероприятиях по обмену </a:t>
            </a:r>
            <a:r>
              <a:rPr lang="ru-RU" sz="2000" dirty="0" smtClean="0"/>
              <a:t>опытом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2000" dirty="0"/>
              <a:t>По показателям эффективности деятельности АТЭ определила новый набор качественных и количественных показателей в 2021 году. Компании предстоит совершенствование и корректировка процедуры управления показателями в ближайшее время, что позволит систематизировать и совершенствовать контроль деятельности компании</a:t>
            </a:r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</a:t>
            </a:r>
            <a:r>
              <a:rPr lang="ru-RU" dirty="0" smtClean="0"/>
              <a:t>3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25481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519247"/>
            <a:ext cx="8260327" cy="4195756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Производственная задача</a:t>
            </a: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sz="2400" i="1" dirty="0">
                <a:solidFill>
                  <a:schemeClr val="accent1">
                    <a:lumMod val="75000"/>
                  </a:schemeClr>
                </a:solidFill>
              </a:rPr>
              <a:t>Руководители и персонал компании оказывают поддержку атомным электростанциям путем предоставления ресурсов и услуг организациям, которые выполняют работы, связанные с безопасной и надежной эксплуатацией </a:t>
            </a:r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</a:rPr>
              <a:t>АЭС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/>
              <a:t>Сильная сторона</a:t>
            </a:r>
            <a:r>
              <a:rPr lang="en-US" sz="2400" b="1" dirty="0" smtClean="0"/>
              <a:t> CO.</a:t>
            </a:r>
            <a:r>
              <a:rPr lang="ru-RU" sz="2400" b="1" dirty="0" smtClean="0"/>
              <a:t>5</a:t>
            </a:r>
            <a:r>
              <a:rPr lang="en-US" sz="2400" b="1" dirty="0" smtClean="0"/>
              <a:t>-1</a:t>
            </a:r>
            <a:endParaRPr lang="ru-RU" sz="2400" dirty="0" smtClean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600" b="1" dirty="0" smtClean="0">
                <a:solidFill>
                  <a:srgbClr val="FF0000"/>
                </a:solidFill>
              </a:rPr>
              <a:t>Использование «Расчетно-аналитического </a:t>
            </a:r>
            <a:r>
              <a:rPr lang="ru-RU" sz="2600" b="1" dirty="0">
                <a:solidFill>
                  <a:srgbClr val="FF0000"/>
                </a:solidFill>
              </a:rPr>
              <a:t>(экспериментального) комплекса пусконаладочных работ (РАЭК ПНР) для подготовки и сопровождения ПНР на атомных станциях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КОРПОРАТИВНАЯ ПОДДЕРЖКА </a:t>
            </a:r>
            <a:r>
              <a:rPr lang="ru-RU" dirty="0"/>
              <a:t>(</a:t>
            </a:r>
            <a:r>
              <a:rPr lang="ru-RU" dirty="0" smtClean="0"/>
              <a:t>CO.5)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64521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613849"/>
            <a:ext cx="8260327" cy="4199126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Примеры </a:t>
            </a:r>
            <a:r>
              <a:rPr lang="ru-RU" sz="2400" b="1" dirty="0"/>
              <a:t>и подтверждающие детали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dirty="0" smtClean="0"/>
              <a:t>Снижение </a:t>
            </a:r>
            <a:r>
              <a:rPr lang="ru-RU" dirty="0"/>
              <a:t>количества повторных испытаний на оборудовании и системах энергоблока за счет их предварительного проведения на математических моделях РАЭК ПНР</a:t>
            </a:r>
            <a:endParaRPr lang="en-US" dirty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dirty="0"/>
              <a:t>П</a:t>
            </a:r>
            <a:r>
              <a:rPr lang="ru-RU" dirty="0" smtClean="0"/>
              <a:t>редварительная </a:t>
            </a:r>
            <a:r>
              <a:rPr lang="ru-RU" dirty="0"/>
              <a:t>верификация программ ПНР на математических моделях РАЭК ПНР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dirty="0" smtClean="0"/>
              <a:t>Валидация </a:t>
            </a:r>
            <a:r>
              <a:rPr lang="ru-RU" dirty="0"/>
              <a:t>модельных расчетов по экспериментальным данным с энергоблоков </a:t>
            </a:r>
            <a:r>
              <a:rPr lang="ru-RU" dirty="0" err="1"/>
              <a:t>референтных</a:t>
            </a:r>
            <a:r>
              <a:rPr lang="ru-RU" dirty="0"/>
              <a:t> </a:t>
            </a:r>
            <a:r>
              <a:rPr lang="ru-RU" dirty="0" smtClean="0"/>
              <a:t>проектов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dirty="0" smtClean="0"/>
              <a:t>Сокращение </a:t>
            </a:r>
            <a:r>
              <a:rPr lang="ru-RU" dirty="0"/>
              <a:t>трудозатрат и времени выполнения этапов ПНР за счет исключения проектных несоответствий и их устранения на раннем этапе</a:t>
            </a:r>
            <a:endParaRPr lang="ru-R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СИЛЬНАЯ СТОРОНА</a:t>
            </a:r>
            <a:r>
              <a:rPr lang="en-US" dirty="0" smtClean="0"/>
              <a:t> CO.</a:t>
            </a:r>
            <a:r>
              <a:rPr lang="ru-RU" dirty="0" smtClean="0"/>
              <a:t>5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4930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238457"/>
            <a:ext cx="8260327" cy="5210894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Производственная задача</a:t>
            </a: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</a:rPr>
              <a:t>Корпоративные руководители, в сотрудничестве с персоналом кадровой службы и линейными руководителями, прогнозируют кадровые потребности атомных станций и вместе с линейными руководителями принимают меры по набору и сохранению персонала, обладающего необходимым уровнем знаний, умений и навыков для обеспечения безопасной, надежной и устойчивой эксплуатации атомных станций и эффективного реагирования на чрезвычайные </a:t>
            </a:r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ситуации</a:t>
            </a:r>
            <a:endParaRPr lang="ru-RU" sz="2000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/>
              <a:t>ОДУ</a:t>
            </a:r>
            <a:r>
              <a:rPr lang="en-US" sz="2400" b="1" dirty="0" smtClean="0"/>
              <a:t> CO.</a:t>
            </a:r>
            <a:r>
              <a:rPr lang="ru-RU" sz="2400" b="1" dirty="0" smtClean="0"/>
              <a:t>6</a:t>
            </a:r>
            <a:r>
              <a:rPr lang="en-US" sz="2400" b="1" dirty="0" smtClean="0"/>
              <a:t>-1</a:t>
            </a:r>
            <a:endParaRPr lang="ru-RU" sz="24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100" b="1" dirty="0" smtClean="0">
                <a:solidFill>
                  <a:srgbClr val="FF0000"/>
                </a:solidFill>
              </a:rPr>
              <a:t>Существующая </a:t>
            </a:r>
            <a:r>
              <a:rPr lang="ru-RU" sz="2100" b="1" dirty="0">
                <a:solidFill>
                  <a:srgbClr val="FF0000"/>
                </a:solidFill>
              </a:rPr>
              <a:t>система подготовки и поддержания квалификации  кадрового резерва не всегда обеспечивает своевременное комплектование и подготовку персонала, обладающего необходимым уровнем знаний, умений и навыков, </a:t>
            </a:r>
            <a:r>
              <a:rPr lang="ru-RU" sz="2100" dirty="0"/>
              <a:t>что может повлиять на выполнение производственных задач компании при расширении деятельности и эффективное реагирование на возможные кадровые изменения</a:t>
            </a:r>
            <a:endParaRPr lang="en-US" sz="2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900" dirty="0"/>
              <a:t>КОРПОРАТИВНОЕ УПРАВЛЕНИЕ ЧЕЛОВЕЧЕСКИМИ РЕСУРСАМИ И РАЗВИТИЕ ЛИДЕРОВ (CO.6)</a:t>
            </a:r>
            <a:endParaRPr lang="en-GB" sz="19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95227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728147"/>
            <a:ext cx="8260327" cy="3725597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Подтверждающие </a:t>
            </a:r>
            <a:r>
              <a:rPr lang="ru-RU" sz="2400" b="1" dirty="0"/>
              <a:t>факты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Имеются </a:t>
            </a:r>
            <a:r>
              <a:rPr lang="ru-RU" sz="2400" dirty="0"/>
              <a:t>случаи неготовности приемников на должности руководителей среднего звена в </a:t>
            </a:r>
            <a:r>
              <a:rPr lang="ru-RU" sz="2400" dirty="0" smtClean="0"/>
              <a:t>АУП</a:t>
            </a:r>
            <a:r>
              <a:rPr lang="en-US" sz="2400" dirty="0" smtClean="0"/>
              <a:t> </a:t>
            </a:r>
            <a:r>
              <a:rPr lang="ru-RU" sz="2400" dirty="0" smtClean="0"/>
              <a:t>и филиалах компании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 smtClean="0"/>
              <a:t>Не </a:t>
            </a:r>
            <a:r>
              <a:rPr lang="ru-RU" sz="2400" dirty="0"/>
              <a:t>все приемники на должности руководителей имеют программы подготовки на </a:t>
            </a:r>
            <a:r>
              <a:rPr lang="ru-RU" sz="2400" dirty="0" smtClean="0"/>
              <a:t>должность</a:t>
            </a:r>
            <a:endParaRPr lang="en-US" sz="2400" dirty="0" smtClean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dirty="0"/>
              <a:t>Не в полной мере </a:t>
            </a:r>
            <a:r>
              <a:rPr lang="ru-RU" sz="2400" dirty="0" smtClean="0"/>
              <a:t>применяются </a:t>
            </a:r>
            <a:r>
              <a:rPr lang="ru-RU" sz="2400" dirty="0"/>
              <a:t>инструменты оценки рисков организационных и кадровых изменений в филиалах компании, что связано с недостаточными  компетенциями персонала филиалов в области управления рисками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</a:t>
            </a:r>
            <a:r>
              <a:rPr lang="ru-RU" dirty="0" smtClean="0"/>
              <a:t>6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36591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Корпоративная партнерская проверка ВАО АЭС – МЦ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6867" y="1975105"/>
            <a:ext cx="6516154" cy="4008232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/>
              <a:t>АО </a:t>
            </a:r>
            <a:r>
              <a:rPr lang="ru-RU" sz="2800" b="1" dirty="0" smtClean="0"/>
              <a:t>«АТОМТЕХЭНЕРГО»</a:t>
            </a:r>
            <a:endParaRPr lang="en-GB" sz="2800" b="1" dirty="0"/>
          </a:p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endParaRPr lang="en-GB" sz="28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/>
              <a:t>Заключительное совещание</a:t>
            </a:r>
            <a:endParaRPr lang="en-GB" b="1" dirty="0"/>
          </a:p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ru-RU" b="1" dirty="0" smtClean="0"/>
              <a:t>19 ноября, 2021</a:t>
            </a:r>
            <a:endParaRPr lang="en-GB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FF9C7E-AF8D-4046-ACFC-179B9DBDE3AA}"/>
              </a:ext>
            </a:extLst>
          </p:cNvPr>
          <p:cNvSpPr txBox="1"/>
          <p:nvPr/>
        </p:nvSpPr>
        <p:spPr>
          <a:xfrm>
            <a:off x="6817178" y="6055159"/>
            <a:ext cx="2228851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b="1" spc="300" dirty="0" smtClean="0">
                <a:solidFill>
                  <a:srgbClr val="00355F"/>
                </a:solidFill>
                <a:latin typeface="+mj-lt"/>
              </a:rPr>
              <a:t>GENERAL</a:t>
            </a:r>
            <a:r>
              <a:rPr lang="ru-RU" sz="1100" b="1" spc="300" dirty="0" smtClean="0">
                <a:solidFill>
                  <a:srgbClr val="00355F"/>
                </a:solidFill>
                <a:latin typeface="+mj-lt"/>
              </a:rPr>
              <a:t> </a:t>
            </a:r>
            <a:r>
              <a:rPr lang="en-US" sz="1100" b="1" spc="300" dirty="0" smtClean="0">
                <a:solidFill>
                  <a:srgbClr val="00355F"/>
                </a:solidFill>
                <a:latin typeface="+mj-lt"/>
              </a:rPr>
              <a:t>DISTRIBUTION</a:t>
            </a:r>
            <a:endParaRPr lang="en-US" sz="1100" spc="300" dirty="0">
              <a:solidFill>
                <a:srgbClr val="00355F"/>
              </a:solidFill>
              <a:latin typeface="+mj-lt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8643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483219"/>
            <a:ext cx="8260327" cy="4346083"/>
          </a:xfrm>
        </p:spPr>
        <p:txBody>
          <a:bodyPr>
            <a:noAutofit/>
          </a:bodyPr>
          <a:lstStyle/>
          <a:p>
            <a:pPr marL="0" lv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 smtClean="0"/>
              <a:t>Причины и способствующие факторы</a:t>
            </a:r>
            <a:endParaRPr lang="ru-RU" sz="2400" b="1" dirty="0"/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 smtClean="0"/>
              <a:t>Несвоевременное </a:t>
            </a:r>
            <a:r>
              <a:rPr lang="ru-RU" sz="2400" dirty="0"/>
              <a:t>реагирование на проведение или планирование длительной ротации персонала, </a:t>
            </a:r>
            <a:r>
              <a:rPr lang="ru-RU" sz="2400" dirty="0" smtClean="0"/>
              <a:t>связанной </a:t>
            </a:r>
            <a:r>
              <a:rPr lang="ru-RU" sz="2400" dirty="0"/>
              <a:t>с новыми проектами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/>
              <a:t>Недостаточный контроль </a:t>
            </a:r>
            <a:r>
              <a:rPr lang="ru-RU" sz="2400" dirty="0" smtClean="0"/>
              <a:t>сроков </a:t>
            </a:r>
            <a:r>
              <a:rPr lang="ru-RU" sz="2400" dirty="0"/>
              <a:t>подготовки приемников руководителей среднего звена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/>
              <a:t>Несвоевременное определение кандидатов в кадровый резерв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/>
              <a:t>Отсутствие необходимой регламентации разработки программ подготовки для приемников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400" dirty="0"/>
              <a:t>Недостаточные компетенции специалистов филиалов по управлению рисками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</a:t>
            </a:r>
            <a:r>
              <a:rPr lang="ru-RU" dirty="0" smtClean="0"/>
              <a:t>6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39347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343546"/>
            <a:ext cx="8260327" cy="4874375"/>
          </a:xfrm>
        </p:spPr>
        <p:txBody>
          <a:bodyPr>
            <a:noAutofit/>
          </a:bodyPr>
          <a:lstStyle/>
          <a:p>
            <a:pPr marL="0" lvl="0" indent="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ru-RU" sz="2400" b="1" dirty="0" smtClean="0"/>
              <a:t>Текущее </a:t>
            </a:r>
            <a:r>
              <a:rPr lang="ru-RU" sz="2400" b="1" dirty="0"/>
              <a:t>состояние и перспективы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ru-RU" sz="2400" dirty="0" smtClean="0"/>
              <a:t>Численность </a:t>
            </a:r>
            <a:r>
              <a:rPr lang="ru-RU" sz="2400" dirty="0"/>
              <a:t>персонала АТЭ меняется в зависимости от планируемых объемов работ, </a:t>
            </a:r>
            <a:r>
              <a:rPr lang="ru-RU" sz="2400" dirty="0" smtClean="0"/>
              <a:t>наличия </a:t>
            </a:r>
            <a:r>
              <a:rPr lang="ru-RU" sz="2400" dirty="0"/>
              <a:t>прямых договоров, </a:t>
            </a:r>
            <a:r>
              <a:rPr lang="ru-RU" sz="2400" dirty="0" smtClean="0"/>
              <a:t>степени </a:t>
            </a:r>
            <a:r>
              <a:rPr lang="ru-RU" sz="2400" dirty="0"/>
              <a:t>участия в </a:t>
            </a:r>
            <a:r>
              <a:rPr lang="ru-RU" sz="2400" dirty="0" smtClean="0"/>
              <a:t>работах по централизованным </a:t>
            </a:r>
            <a:r>
              <a:rPr lang="ru-RU" sz="2400" dirty="0"/>
              <a:t>договорам и </a:t>
            </a:r>
            <a:r>
              <a:rPr lang="ru-RU" sz="2400" dirty="0" smtClean="0"/>
              <a:t>т.д.</a:t>
            </a:r>
            <a:endParaRPr lang="ru-RU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ru-RU" sz="2400" dirty="0"/>
              <a:t>Периодически меняется организационная структура филиалов с целью реализации новых производственных задач</a:t>
            </a:r>
            <a:endParaRPr lang="en-US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ru-RU" sz="2400" dirty="0" smtClean="0"/>
              <a:t>В </a:t>
            </a:r>
            <a:r>
              <a:rPr lang="ru-RU" sz="2400" dirty="0"/>
              <a:t>настоящее время проводится работа по актуализации планов преемственности и обеспечению максимального охвата преемниками руководящих должностей на </a:t>
            </a:r>
            <a:r>
              <a:rPr lang="ru-RU" sz="2400" dirty="0" smtClean="0"/>
              <a:t>2022 год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ru-RU" sz="2400" dirty="0"/>
              <a:t>АТЭ имеет необходимые компетенции и потенциал для выполнения текущих задач и </a:t>
            </a:r>
            <a:r>
              <a:rPr lang="ru-RU" sz="2400" dirty="0" smtClean="0"/>
              <a:t>развития для обеспечения ПНР </a:t>
            </a:r>
            <a:r>
              <a:rPr lang="ru-RU" sz="2400" dirty="0"/>
              <a:t>и </a:t>
            </a:r>
            <a:r>
              <a:rPr lang="ru-RU" sz="2400" dirty="0" smtClean="0"/>
              <a:t>ввода </a:t>
            </a:r>
            <a:r>
              <a:rPr lang="ru-RU" sz="2400" dirty="0"/>
              <a:t>в эксплуатацию энергоблоков АЭС в </a:t>
            </a:r>
            <a:r>
              <a:rPr lang="ru-RU" sz="2400" dirty="0" smtClean="0"/>
              <a:t>России </a:t>
            </a:r>
            <a:r>
              <a:rPr lang="ru-RU" sz="2400" dirty="0"/>
              <a:t>и за рубежом</a:t>
            </a:r>
            <a:endParaRPr lang="ru-RU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</a:t>
            </a:r>
            <a:r>
              <a:rPr lang="ru-RU" dirty="0" smtClean="0"/>
              <a:t>6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02006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512335"/>
            <a:ext cx="8260327" cy="4607113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GB" sz="2600" b="1" dirty="0">
                <a:solidFill>
                  <a:srgbClr val="0070C0"/>
                </a:solidFill>
                <a:sym typeface="Wingdings 2" panose="05020102010507070707" pitchFamily="18" charset="2"/>
              </a:rPr>
              <a:t> </a:t>
            </a:r>
            <a:r>
              <a:rPr lang="ru-RU" sz="2600" b="1" dirty="0" smtClean="0">
                <a:solidFill>
                  <a:srgbClr val="FF0000"/>
                </a:solidFill>
              </a:rPr>
              <a:t>Координационное совещание </a:t>
            </a:r>
            <a:r>
              <a:rPr lang="en-US" sz="2600" dirty="0" smtClean="0"/>
              <a:t>(</a:t>
            </a:r>
            <a:r>
              <a:rPr lang="ru-RU" sz="2600" dirty="0" smtClean="0"/>
              <a:t>15.03.19</a:t>
            </a:r>
            <a:r>
              <a:rPr lang="en-US" sz="2600" dirty="0" smtClean="0"/>
              <a:t>)</a:t>
            </a:r>
            <a:endParaRPr lang="ru-RU" sz="2600" dirty="0"/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GB" sz="2600" b="1" dirty="0">
                <a:solidFill>
                  <a:srgbClr val="0070C0"/>
                </a:solidFill>
                <a:sym typeface="Wingdings 2" panose="05020102010507070707" pitchFamily="18" charset="2"/>
              </a:rPr>
              <a:t> </a:t>
            </a:r>
            <a:r>
              <a:rPr lang="ru-RU" sz="2600" b="1" dirty="0" smtClean="0">
                <a:solidFill>
                  <a:srgbClr val="FF0000"/>
                </a:solidFill>
              </a:rPr>
              <a:t>Обучающий семинар по подготовке к КПП </a:t>
            </a:r>
            <a:r>
              <a:rPr lang="en-US" sz="2600" dirty="0" smtClean="0"/>
              <a:t>(</a:t>
            </a:r>
            <a:r>
              <a:rPr lang="ru-RU" sz="2600" dirty="0" smtClean="0"/>
              <a:t>6.06.19</a:t>
            </a:r>
            <a:r>
              <a:rPr lang="en-US" sz="2600" dirty="0" smtClean="0"/>
              <a:t>)</a:t>
            </a:r>
            <a:endParaRPr lang="ru-RU" sz="2600" dirty="0"/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GB" sz="2600" b="1" dirty="0">
                <a:solidFill>
                  <a:srgbClr val="0070C0"/>
                </a:solidFill>
                <a:sym typeface="Wingdings 2" panose="05020102010507070707" pitchFamily="18" charset="2"/>
              </a:rPr>
              <a:t> </a:t>
            </a:r>
            <a:r>
              <a:rPr lang="ru-RU" sz="2600" b="1" dirty="0" smtClean="0">
                <a:solidFill>
                  <a:srgbClr val="FF0000"/>
                </a:solidFill>
              </a:rPr>
              <a:t>Пре-визит</a:t>
            </a:r>
            <a:r>
              <a:rPr lang="ru-RU" sz="2600" dirty="0" smtClean="0"/>
              <a:t> </a:t>
            </a:r>
            <a:r>
              <a:rPr lang="ru-RU" sz="2600" dirty="0"/>
              <a:t>в </a:t>
            </a:r>
            <a:r>
              <a:rPr lang="ru-RU" sz="2600" dirty="0" smtClean="0"/>
              <a:t>АУП и </a:t>
            </a:r>
            <a:r>
              <a:rPr lang="ru-RU" sz="2600" dirty="0" err="1" smtClean="0"/>
              <a:t>Балаковский</a:t>
            </a:r>
            <a:r>
              <a:rPr lang="ru-RU" sz="2600" dirty="0" smtClean="0"/>
              <a:t> филиал АТЭ </a:t>
            </a:r>
            <a:r>
              <a:rPr lang="en-US" sz="2600" dirty="0" smtClean="0"/>
              <a:t>(</a:t>
            </a:r>
            <a:r>
              <a:rPr lang="ru-RU" sz="2600" dirty="0" smtClean="0"/>
              <a:t>2</a:t>
            </a:r>
            <a:r>
              <a:rPr lang="en-US" sz="2600" dirty="0" smtClean="0"/>
              <a:t>-</a:t>
            </a:r>
            <a:r>
              <a:rPr lang="ru-RU" sz="2600" dirty="0" smtClean="0"/>
              <a:t>6.12.19</a:t>
            </a:r>
            <a:r>
              <a:rPr lang="en-US" sz="2600" dirty="0" smtClean="0"/>
              <a:t>)</a:t>
            </a:r>
            <a:endParaRPr lang="ru-RU" sz="2600" dirty="0"/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GB" sz="2600" b="1" dirty="0">
                <a:solidFill>
                  <a:srgbClr val="0070C0"/>
                </a:solidFill>
                <a:sym typeface="Wingdings 2" panose="05020102010507070707" pitchFamily="18" charset="2"/>
              </a:rPr>
              <a:t> </a:t>
            </a:r>
            <a:r>
              <a:rPr lang="ru-RU" sz="2600" b="1" dirty="0" smtClean="0">
                <a:solidFill>
                  <a:srgbClr val="FF0000"/>
                </a:solidFill>
              </a:rPr>
              <a:t>Рабочие встречи, совещания по организации КПП</a:t>
            </a:r>
            <a:r>
              <a:rPr lang="ru-RU" sz="2600" dirty="0" smtClean="0"/>
              <a:t> (14.09.20, 30.03.21, 13.05.21)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GB" sz="2600" b="1" dirty="0">
                <a:solidFill>
                  <a:srgbClr val="0070C0"/>
                </a:solidFill>
                <a:sym typeface="Wingdings 2" panose="05020102010507070707" pitchFamily="18" charset="2"/>
              </a:rPr>
              <a:t> </a:t>
            </a:r>
            <a:r>
              <a:rPr lang="ru-RU" sz="2600" b="1" dirty="0" smtClean="0">
                <a:solidFill>
                  <a:srgbClr val="FF0000"/>
                </a:solidFill>
              </a:rPr>
              <a:t>Подготовительное </a:t>
            </a:r>
            <a:r>
              <a:rPr lang="ru-RU" sz="2600" b="1" dirty="0">
                <a:solidFill>
                  <a:srgbClr val="FF0000"/>
                </a:solidFill>
              </a:rPr>
              <a:t>совещание команды КПП </a:t>
            </a:r>
            <a:r>
              <a:rPr lang="ru-RU" sz="2600" dirty="0" smtClean="0"/>
              <a:t>(ВКС, 21.10.21)</a:t>
            </a:r>
            <a:endParaRPr lang="ru-RU" sz="2600" dirty="0"/>
          </a:p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GB" sz="2600" b="1" dirty="0">
                <a:solidFill>
                  <a:srgbClr val="0070C0"/>
                </a:solidFill>
                <a:sym typeface="Wingdings 2" panose="05020102010507070707" pitchFamily="18" charset="2"/>
              </a:rPr>
              <a:t> </a:t>
            </a:r>
            <a:r>
              <a:rPr lang="ru-RU" sz="2600" b="1" dirty="0" smtClean="0">
                <a:solidFill>
                  <a:srgbClr val="FF0000"/>
                </a:solidFill>
              </a:rPr>
              <a:t>КПП </a:t>
            </a:r>
            <a:r>
              <a:rPr lang="ru-RU" sz="2600" dirty="0" smtClean="0"/>
              <a:t>(8-19.11.21)</a:t>
            </a:r>
            <a:endParaRPr lang="ru-RU" sz="2600" dirty="0"/>
          </a:p>
          <a:p>
            <a:pPr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2600" b="1" dirty="0" smtClean="0">
                <a:solidFill>
                  <a:srgbClr val="FF0000"/>
                </a:solidFill>
              </a:rPr>
              <a:t>Заключительное </a:t>
            </a:r>
            <a:r>
              <a:rPr lang="ru-RU" sz="2600" b="1" dirty="0">
                <a:solidFill>
                  <a:srgbClr val="FF0000"/>
                </a:solidFill>
              </a:rPr>
              <a:t>совещание</a:t>
            </a:r>
            <a:r>
              <a:rPr lang="ru-RU" sz="2600" dirty="0"/>
              <a:t>, передача отчета КПП </a:t>
            </a:r>
            <a:r>
              <a:rPr lang="ru-RU" sz="2600" dirty="0" smtClean="0"/>
              <a:t>(февраль-2022)</a:t>
            </a:r>
            <a:endParaRPr lang="ru-RU" sz="2600" dirty="0"/>
          </a:p>
          <a:p>
            <a:pPr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2600" b="1" dirty="0">
                <a:solidFill>
                  <a:srgbClr val="FF0000"/>
                </a:solidFill>
              </a:rPr>
              <a:t>Повторная </a:t>
            </a:r>
            <a:r>
              <a:rPr lang="ru-RU" sz="2600" b="1" dirty="0" smtClean="0">
                <a:solidFill>
                  <a:srgbClr val="FF0000"/>
                </a:solidFill>
              </a:rPr>
              <a:t>КПП</a:t>
            </a:r>
            <a:r>
              <a:rPr lang="ru-RU" sz="2600" dirty="0" smtClean="0"/>
              <a:t> (2024 </a:t>
            </a:r>
            <a:r>
              <a:rPr lang="ru-RU" sz="2600" dirty="0"/>
              <a:t>г</a:t>
            </a:r>
            <a:r>
              <a:rPr lang="ru-RU" sz="2600" dirty="0" smtClean="0"/>
              <a:t>.)</a:t>
            </a:r>
            <a:endParaRPr lang="ru-RU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669" y="309259"/>
            <a:ext cx="6834831" cy="853080"/>
          </a:xfrm>
        </p:spPr>
        <p:txBody>
          <a:bodyPr/>
          <a:lstStyle/>
          <a:p>
            <a:r>
              <a:rPr lang="ru-RU" dirty="0" smtClean="0"/>
              <a:t>Этапы КПП АО «</a:t>
            </a:r>
            <a:r>
              <a:rPr lang="ru-RU" dirty="0" err="1" smtClean="0"/>
              <a:t>Атомтехэнерго</a:t>
            </a:r>
            <a:r>
              <a:rPr lang="ru-RU" dirty="0" smtClean="0"/>
              <a:t>»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71664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КПП АО «АТОМТЕХЭНЕРГО»</a:t>
            </a:r>
            <a:endParaRPr lang="en-GB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51" y="1276641"/>
            <a:ext cx="7737232" cy="515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B7D7B-A4FD-BE41-9019-87B397CFB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6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Миссия ВАО АЭС</a:t>
            </a:r>
            <a:endParaRPr lang="en-GB" sz="32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12694" y="1987548"/>
            <a:ext cx="8260327" cy="32481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2"/>
              </a:buBlip>
              <a:defRPr lang="en-US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2"/>
              </a:buBlip>
              <a:defRPr lang="en-US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2"/>
              </a:buBlip>
              <a:defRPr lang="en-US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20000" indent="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0B3DC"/>
              </a:buClr>
              <a:buSzPct val="100000"/>
              <a:buFont typeface="Courier New" panose="02070309020205020404" pitchFamily="49" charset="0"/>
              <a:buNone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ru-RU" sz="3200" dirty="0" smtClean="0"/>
              <a:t>Максимально повышать </a:t>
            </a:r>
            <a:r>
              <a:rPr lang="ru-RU" sz="3200" dirty="0" smtClean="0">
                <a:solidFill>
                  <a:srgbClr val="FF0000"/>
                </a:solidFill>
              </a:rPr>
              <a:t>безопасность и надежность </a:t>
            </a:r>
            <a:r>
              <a:rPr lang="ru-RU" sz="3200" dirty="0" smtClean="0"/>
              <a:t>АЭС во всем мире, прилагая совместные усилия для </a:t>
            </a:r>
            <a:r>
              <a:rPr lang="ru-RU" sz="3200" dirty="0" smtClean="0">
                <a:solidFill>
                  <a:srgbClr val="0070C0"/>
                </a:solidFill>
              </a:rPr>
              <a:t>оценки, сравнения с лучшими достижениями и совершенствования эксплуатации </a:t>
            </a:r>
            <a:r>
              <a:rPr lang="ru-RU" sz="3200" dirty="0" smtClean="0"/>
              <a:t>посредством </a:t>
            </a:r>
            <a:r>
              <a:rPr lang="ru-RU" sz="3200" dirty="0" smtClean="0">
                <a:solidFill>
                  <a:srgbClr val="00B050"/>
                </a:solidFill>
              </a:rPr>
              <a:t>взаимной поддержки, обмена информацией и использования положительного опыта</a:t>
            </a:r>
            <a:endParaRPr lang="ru-RU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51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Команда КПП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626864"/>
              </p:ext>
            </p:extLst>
          </p:nvPr>
        </p:nvGraphicFramePr>
        <p:xfrm>
          <a:off x="139337" y="1352104"/>
          <a:ext cx="8865325" cy="4964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969">
                  <a:extLst>
                    <a:ext uri="{9D8B030D-6E8A-4147-A177-3AD203B41FA5}">
                      <a16:colId xmlns:a16="http://schemas.microsoft.com/office/drawing/2014/main" val="3840359230"/>
                    </a:ext>
                  </a:extLst>
                </a:gridCol>
                <a:gridCol w="3821025">
                  <a:extLst>
                    <a:ext uri="{9D8B030D-6E8A-4147-A177-3AD203B41FA5}">
                      <a16:colId xmlns:a16="http://schemas.microsoft.com/office/drawing/2014/main" val="2799639987"/>
                    </a:ext>
                  </a:extLst>
                </a:gridCol>
                <a:gridCol w="4502331">
                  <a:extLst>
                    <a:ext uri="{9D8B030D-6E8A-4147-A177-3AD203B41FA5}">
                      <a16:colId xmlns:a16="http://schemas.microsoft.com/office/drawing/2014/main" val="667552262"/>
                    </a:ext>
                  </a:extLst>
                </a:gridCol>
              </a:tblGrid>
              <a:tr h="31301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Name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Position, Company, Country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523369"/>
                  </a:ext>
                </a:extLst>
              </a:tr>
              <a:tr h="39463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1.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D499C"/>
                          </a:solidFill>
                          <a:latin typeface="+mn-lt"/>
                        </a:rPr>
                        <a:t>SHISHKIN Sergey</a:t>
                      </a:r>
                      <a:r>
                        <a:rPr lang="en-US" sz="1800" dirty="0" smtClean="0">
                          <a:latin typeface="+mn-lt"/>
                        </a:rPr>
                        <a:t>,</a:t>
                      </a:r>
                      <a:r>
                        <a:rPr lang="en-US" sz="1800" baseline="0" dirty="0" smtClean="0">
                          <a:latin typeface="+mn-lt"/>
                        </a:rPr>
                        <a:t> </a:t>
                      </a:r>
                      <a:r>
                        <a:rPr lang="en-US" sz="1800" dirty="0" smtClean="0">
                          <a:latin typeface="+mn-lt"/>
                        </a:rPr>
                        <a:t>CPR TL</a:t>
                      </a:r>
                      <a:r>
                        <a:rPr lang="ru-RU" sz="1800" dirty="0" smtClean="0">
                          <a:latin typeface="+mn-lt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CPR Project Manager, WANO MC, Russia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492025"/>
                  </a:ext>
                </a:extLst>
              </a:tr>
              <a:tr h="379827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2.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D499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CORVEC Gaëtan</a:t>
                      </a:r>
                      <a:r>
                        <a:rPr lang="en-US" sz="1800" dirty="0" smtClean="0">
                          <a:latin typeface="+mn-lt"/>
                        </a:rPr>
                        <a:t>, Expert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 Assessment Director, WANO PC, France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856302"/>
                  </a:ext>
                </a:extLst>
              </a:tr>
              <a:tr h="39389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3.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D499C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HADNAGY Lajos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dirty="0" smtClean="0">
                          <a:latin typeface="+mn-lt"/>
                        </a:rPr>
                        <a:t>Expert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Representative on Paks NPP, WANO MC, Hungary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33123"/>
                  </a:ext>
                </a:extLst>
              </a:tr>
              <a:tr h="3486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4.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D499C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SHARANOV Sergey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dirty="0" smtClean="0">
                          <a:latin typeface="+mn-lt"/>
                        </a:rPr>
                        <a:t>Expert</a:t>
                      </a:r>
                      <a:endParaRPr lang="ru-RU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Chief Technologist of the Department for Operational Readiness of New NPPs,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Rosenergoatom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Concern JSC, Russia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139021"/>
                  </a:ext>
                </a:extLst>
              </a:tr>
              <a:tr h="35297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5.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D499C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TARUSHKO Alexey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dirty="0" smtClean="0">
                          <a:latin typeface="+mn-lt"/>
                        </a:rPr>
                        <a:t>Expert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Head of the Technical Inspection Department, Belarusian NPP, Belarus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046045"/>
                  </a:ext>
                </a:extLst>
              </a:tr>
              <a:tr h="33120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6.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D499C"/>
                          </a:solidFill>
                          <a:latin typeface="+mn-lt"/>
                        </a:rPr>
                        <a:t>FALLER Sergey</a:t>
                      </a:r>
                      <a:r>
                        <a:rPr lang="en-US" sz="1800" dirty="0" smtClean="0">
                          <a:latin typeface="+mn-lt"/>
                        </a:rPr>
                        <a:t>, Coordinator</a:t>
                      </a:r>
                      <a:endParaRPr lang="ru-RU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Advisor, WANO MC, Russia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922833"/>
                  </a:ext>
                </a:extLst>
              </a:tr>
              <a:tr h="41265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7.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D499C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ROMANOV Evgeniy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Host Peer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Chief Inspector,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Atomtechenergo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JSC, Russia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895837"/>
                  </a:ext>
                </a:extLst>
              </a:tr>
              <a:tr h="47026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8.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D499C"/>
                          </a:solidFill>
                          <a:latin typeface="+mn-lt"/>
                          <a:ea typeface="+mn-ea"/>
                          <a:cs typeface="+mn-cs"/>
                        </a:rPr>
                        <a:t>DERAKHSHANDEH Hossein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dirty="0" smtClean="0">
                          <a:latin typeface="+mn-lt"/>
                        </a:rPr>
                        <a:t>Industry Adviser</a:t>
                      </a:r>
                      <a:endParaRPr lang="ru-RU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Deputy Managing Director for Technical and Engineering, NPPD, Iran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313440"/>
                  </a:ext>
                </a:extLst>
              </a:tr>
              <a:tr h="47026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9.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D499C"/>
                          </a:solidFill>
                          <a:latin typeface="+mn-lt"/>
                          <a:ea typeface="+mn-ea"/>
                          <a:cs typeface="+mn-cs"/>
                        </a:rPr>
                        <a:t>KIRICHENKO Anatoly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Exit Representative</a:t>
                      </a:r>
                      <a:endParaRPr lang="ru-RU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First Deputy Director, WANO MC, Russia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032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420090"/>
            <a:ext cx="8260327" cy="488372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600" dirty="0" smtClean="0"/>
              <a:t>КПП основана на оценке деятельности компании в сравнении с ПЗКВ</a:t>
            </a:r>
            <a:r>
              <a:rPr lang="en-US" sz="2600" dirty="0" smtClean="0"/>
              <a:t> 2019-1</a:t>
            </a:r>
            <a:r>
              <a:rPr lang="ru-RU" sz="2600" dirty="0" smtClean="0"/>
              <a:t>, раздел 7 «</a:t>
            </a:r>
            <a:r>
              <a:rPr lang="ru-RU" sz="2600" smtClean="0"/>
              <a:t>Корпоративные области»:</a:t>
            </a:r>
            <a:endParaRPr lang="ru-RU" sz="2600" dirty="0" smtClean="0"/>
          </a:p>
          <a:p>
            <a:pPr marL="712788" lvl="2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5000"/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0D499C"/>
                </a:solidFill>
              </a:rPr>
              <a:t>Лидерство</a:t>
            </a:r>
            <a:r>
              <a:rPr lang="en-GB" sz="2400" dirty="0">
                <a:solidFill>
                  <a:srgbClr val="0D499C"/>
                </a:solidFill>
              </a:rPr>
              <a:t> (</a:t>
            </a:r>
            <a:r>
              <a:rPr lang="en-GB" sz="2400" b="1" dirty="0">
                <a:solidFill>
                  <a:srgbClr val="FF0000"/>
                </a:solidFill>
              </a:rPr>
              <a:t>CO.1</a:t>
            </a:r>
            <a:r>
              <a:rPr lang="en-GB" sz="2400" dirty="0">
                <a:solidFill>
                  <a:srgbClr val="0D499C"/>
                </a:solidFill>
              </a:rPr>
              <a:t>)</a:t>
            </a:r>
            <a:endParaRPr lang="ru-RU" sz="2400" dirty="0">
              <a:solidFill>
                <a:srgbClr val="0D499C"/>
              </a:solidFill>
            </a:endParaRPr>
          </a:p>
          <a:p>
            <a:pPr marL="712788" lvl="2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5000"/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0D499C"/>
                </a:solidFill>
              </a:rPr>
              <a:t>Управление (</a:t>
            </a:r>
            <a:r>
              <a:rPr lang="en-GB" sz="2400" b="1" dirty="0">
                <a:solidFill>
                  <a:srgbClr val="FF0000"/>
                </a:solidFill>
              </a:rPr>
              <a:t>CO.2</a:t>
            </a:r>
            <a:r>
              <a:rPr lang="ru-RU" sz="2400" dirty="0">
                <a:solidFill>
                  <a:srgbClr val="0D499C"/>
                </a:solidFill>
              </a:rPr>
              <a:t>)</a:t>
            </a:r>
          </a:p>
          <a:p>
            <a:pPr marL="712788" lvl="2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5000"/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0D499C"/>
                </a:solidFill>
              </a:rPr>
              <a:t>Надзор и мониторинг (</a:t>
            </a:r>
            <a:r>
              <a:rPr lang="en-US" sz="2400" b="1" dirty="0">
                <a:solidFill>
                  <a:srgbClr val="FF0000"/>
                </a:solidFill>
              </a:rPr>
              <a:t>CO</a:t>
            </a:r>
            <a:r>
              <a:rPr lang="ru-RU" sz="2400" b="1" dirty="0">
                <a:solidFill>
                  <a:srgbClr val="FF0000"/>
                </a:solidFill>
              </a:rPr>
              <a:t>.3</a:t>
            </a:r>
            <a:r>
              <a:rPr lang="ru-RU" sz="2400" dirty="0">
                <a:solidFill>
                  <a:srgbClr val="0D499C"/>
                </a:solidFill>
              </a:rPr>
              <a:t>)</a:t>
            </a:r>
          </a:p>
          <a:p>
            <a:pPr marL="712788" lvl="2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5000"/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0D499C"/>
                </a:solidFill>
              </a:rPr>
              <a:t>Независимый надзор (</a:t>
            </a:r>
            <a:r>
              <a:rPr lang="en-GB" sz="2400" b="1" dirty="0">
                <a:solidFill>
                  <a:srgbClr val="FF0000"/>
                </a:solidFill>
              </a:rPr>
              <a:t>CO.4</a:t>
            </a:r>
            <a:r>
              <a:rPr lang="en-GB" sz="2400" dirty="0">
                <a:solidFill>
                  <a:srgbClr val="0D499C"/>
                </a:solidFill>
              </a:rPr>
              <a:t>)</a:t>
            </a:r>
            <a:endParaRPr lang="ru-RU" sz="2400" dirty="0">
              <a:solidFill>
                <a:srgbClr val="0D499C"/>
              </a:solidFill>
            </a:endParaRPr>
          </a:p>
          <a:p>
            <a:pPr marL="712788" lvl="2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5000"/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0D499C"/>
                </a:solidFill>
              </a:rPr>
              <a:t>Поддержка </a:t>
            </a:r>
            <a:r>
              <a:rPr lang="ru-RU" sz="2400" dirty="0" smtClean="0">
                <a:solidFill>
                  <a:srgbClr val="0D499C"/>
                </a:solidFill>
              </a:rPr>
              <a:t>(</a:t>
            </a:r>
            <a:r>
              <a:rPr lang="en-US" sz="2400" b="1" dirty="0">
                <a:solidFill>
                  <a:srgbClr val="FF0000"/>
                </a:solidFill>
              </a:rPr>
              <a:t>CO</a:t>
            </a:r>
            <a:r>
              <a:rPr lang="ru-RU" sz="2400" b="1" dirty="0">
                <a:solidFill>
                  <a:srgbClr val="FF0000"/>
                </a:solidFill>
              </a:rPr>
              <a:t>.5</a:t>
            </a:r>
            <a:r>
              <a:rPr lang="ru-RU" sz="2400" dirty="0">
                <a:solidFill>
                  <a:srgbClr val="0D499C"/>
                </a:solidFill>
              </a:rPr>
              <a:t>)</a:t>
            </a:r>
          </a:p>
          <a:p>
            <a:pPr marL="712788" lvl="2" indent="-3492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95000"/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D499C"/>
                </a:solidFill>
              </a:rPr>
              <a:t>Управление человеческими ресурсами и развитие лидеров </a:t>
            </a:r>
            <a:r>
              <a:rPr lang="ru-RU" sz="2400" dirty="0">
                <a:solidFill>
                  <a:srgbClr val="0D499C"/>
                </a:solidFill>
              </a:rPr>
              <a:t>(</a:t>
            </a:r>
            <a:r>
              <a:rPr lang="en-GB" sz="2400" b="1" dirty="0">
                <a:solidFill>
                  <a:srgbClr val="FF0000"/>
                </a:solidFill>
              </a:rPr>
              <a:t>CO.6</a:t>
            </a:r>
            <a:r>
              <a:rPr lang="en-GB" sz="2400" dirty="0">
                <a:solidFill>
                  <a:srgbClr val="0D499C"/>
                </a:solidFill>
              </a:rPr>
              <a:t>)</a:t>
            </a:r>
            <a:endParaRPr lang="ru-RU" sz="2400" dirty="0">
              <a:solidFill>
                <a:srgbClr val="0D499C"/>
              </a:solidFill>
            </a:endParaRPr>
          </a:p>
          <a:p>
            <a:pPr marL="712788" lvl="2" indent="-3492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95000"/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rgbClr val="0D499C"/>
                </a:solidFill>
              </a:rPr>
              <a:t>Коммуникация (</a:t>
            </a:r>
            <a:r>
              <a:rPr lang="en-GB" sz="2400" b="1" dirty="0">
                <a:solidFill>
                  <a:srgbClr val="FF0000"/>
                </a:solidFill>
              </a:rPr>
              <a:t>CO.7</a:t>
            </a:r>
            <a:r>
              <a:rPr lang="en-GB" sz="2400" dirty="0" smtClean="0">
                <a:solidFill>
                  <a:srgbClr val="0D499C"/>
                </a:solidFill>
              </a:rPr>
              <a:t>)</a:t>
            </a:r>
            <a:endParaRPr lang="ru-RU" sz="2400" dirty="0" smtClean="0">
              <a:solidFill>
                <a:srgbClr val="0D499C"/>
              </a:solidFill>
            </a:endParaRPr>
          </a:p>
          <a:p>
            <a:pPr marL="649288" lvl="2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95000"/>
              <a:buFont typeface="Wingdings" panose="05000000000000000000" pitchFamily="2" charset="2"/>
              <a:buChar char="v"/>
            </a:pPr>
            <a:r>
              <a:rPr lang="ru-RU" sz="2000" dirty="0" smtClean="0"/>
              <a:t>Выводы КПП базируются на </a:t>
            </a:r>
            <a:r>
              <a:rPr lang="ru-RU" sz="2000" dirty="0"/>
              <a:t>передовом опыте работы, а не на минимально приемлемых стандартах или требованиях, и не свидетельствуют о неудовлетворительной деятельности компании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Фокус </a:t>
            </a:r>
            <a:r>
              <a:rPr lang="ru-RU" sz="2800" dirty="0"/>
              <a:t>на оценке характерных корпоративных функций</a:t>
            </a:r>
            <a:endParaRPr lang="en-GB" sz="28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70944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306973"/>
            <a:ext cx="8260327" cy="5023489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Производственная задача</a:t>
            </a: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Корпоративное управление обеспечивает необходимую организационную структуру, политику, процессы и программы, позволяющие устанавливать и претворять в жизнь высокие стандарты эксплуатации, техобслуживания и организационной поддержки атомных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электростанций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/>
              <a:t>Сильная сторона</a:t>
            </a:r>
            <a:r>
              <a:rPr lang="en-US" sz="2400" b="1" dirty="0" smtClean="0"/>
              <a:t> CO.</a:t>
            </a:r>
            <a:r>
              <a:rPr lang="ru-RU" sz="2400" b="1" dirty="0" smtClean="0"/>
              <a:t>2</a:t>
            </a:r>
            <a:r>
              <a:rPr lang="en-US" sz="2400" b="1" dirty="0" smtClean="0"/>
              <a:t>-1</a:t>
            </a:r>
            <a:endParaRPr lang="ru-RU" sz="2400" dirty="0" smtClean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400" b="1" dirty="0" smtClean="0">
                <a:solidFill>
                  <a:srgbClr val="FF0000"/>
                </a:solidFill>
              </a:rPr>
              <a:t>В </a:t>
            </a:r>
            <a:r>
              <a:rPr lang="ru-RU" sz="2400" b="1" dirty="0">
                <a:solidFill>
                  <a:srgbClr val="FF0000"/>
                </a:solidFill>
              </a:rPr>
              <a:t>АО «</a:t>
            </a:r>
            <a:r>
              <a:rPr lang="ru-RU" sz="2400" b="1" dirty="0" err="1">
                <a:solidFill>
                  <a:srgbClr val="FF0000"/>
                </a:solidFill>
              </a:rPr>
              <a:t>Атомтехэнерго</a:t>
            </a:r>
            <a:r>
              <a:rPr lang="ru-RU" sz="2400" b="1" dirty="0">
                <a:solidFill>
                  <a:srgbClr val="FF0000"/>
                </a:solidFill>
              </a:rPr>
              <a:t>» разработана Единая интегрированная информационная система «Процессный центр ПНР» (ИС ПЦ </a:t>
            </a:r>
            <a:r>
              <a:rPr lang="ru-RU" sz="2400" b="1" dirty="0" smtClean="0">
                <a:solidFill>
                  <a:srgbClr val="FF0000"/>
                </a:solidFill>
              </a:rPr>
              <a:t>ПНР) </a:t>
            </a:r>
            <a:r>
              <a:rPr lang="ru-RU" sz="2400" dirty="0"/>
              <a:t>дл</a:t>
            </a:r>
            <a:r>
              <a:rPr lang="ru-RU" sz="2400" dirty="0" smtClean="0"/>
              <a:t>я </a:t>
            </a:r>
            <a:r>
              <a:rPr lang="ru-RU" sz="2400" dirty="0"/>
              <a:t>контроля качества и сроков разработки, согласования и утверждения документации, а также учета опыта ПНР с целью непрерывного совершенствования и поддержания высокого уровня безопасной и надежной эксплуатации атомных станций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КОРПОРАТИВНОЕ УПРАВЛЕНИЕ </a:t>
            </a:r>
            <a:r>
              <a:rPr lang="ru-RU" dirty="0"/>
              <a:t>(</a:t>
            </a:r>
            <a:r>
              <a:rPr lang="ru-RU" dirty="0" smtClean="0"/>
              <a:t>CO.2)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8405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399818"/>
            <a:ext cx="8260327" cy="4789969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Примеры и подтверждающие детали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dirty="0"/>
              <a:t>Эксплуатация ИС ПЦ ПНР в части разработки, согласования и утверждения пусконаладочной и эксплуатационной документации (ПНД и ЭД</a:t>
            </a:r>
            <a:r>
              <a:rPr lang="ru-RU" dirty="0" smtClean="0"/>
              <a:t>)</a:t>
            </a:r>
            <a:endParaRPr lang="en-US" dirty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dirty="0" smtClean="0"/>
              <a:t>Эксплуатация </a:t>
            </a:r>
            <a:r>
              <a:rPr lang="ru-RU" dirty="0"/>
              <a:t>ИС ПЦ ПНР в части учета опыта ПНР и опыта эксплуатации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dirty="0"/>
              <a:t>Повышение качества разрабатываемой ПНД и ЭД, сокращение времени разработки, согласования и утверждения ПНД и ЭД. Улучшается оперативная отчетность, генерируемая ИС ПЦ </a:t>
            </a:r>
            <a:r>
              <a:rPr lang="ru-RU" dirty="0" smtClean="0"/>
              <a:t>ПНР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dirty="0"/>
              <a:t>Повышение надежности, качества и эффективности проведения ПНР на сооружаемых блоках атомных станций. Минимизация повторения однотипных несоответствий и ошибок персонала при проведении ПНР</a:t>
            </a:r>
            <a:endParaRPr lang="ru-R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СИЛЬНАЯ СТОРОНА</a:t>
            </a:r>
            <a:r>
              <a:rPr lang="en-US" dirty="0" smtClean="0"/>
              <a:t> CO.</a:t>
            </a:r>
            <a:r>
              <a:rPr lang="ru-RU" dirty="0" smtClean="0"/>
              <a:t>2</a:t>
            </a:r>
            <a:r>
              <a:rPr lang="en-US" dirty="0" smtClean="0"/>
              <a:t>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19289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565034"/>
            <a:ext cx="8260327" cy="442755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400" b="1" dirty="0" smtClean="0"/>
              <a:t>ОДУ</a:t>
            </a:r>
            <a:r>
              <a:rPr lang="en-US" sz="2400" b="1" dirty="0" smtClean="0"/>
              <a:t> CO.</a:t>
            </a:r>
            <a:r>
              <a:rPr lang="ru-RU" sz="2400" b="1" dirty="0" smtClean="0"/>
              <a:t>2</a:t>
            </a:r>
            <a:r>
              <a:rPr lang="en-US" sz="2400" b="1" dirty="0" smtClean="0"/>
              <a:t>-1</a:t>
            </a:r>
            <a:endParaRPr lang="ru-RU" sz="2400" b="1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FF0000"/>
                </a:solidFill>
              </a:rPr>
              <a:t>Реализация </a:t>
            </a:r>
            <a:r>
              <a:rPr lang="ru-RU" b="1" dirty="0">
                <a:solidFill>
                  <a:srgbClr val="FF0000"/>
                </a:solidFill>
              </a:rPr>
              <a:t>интегрированного управления рисками недостаточно эффективна, а именно выявление и действия, характеризующие достижение успеха в управлении рисками, связанными с безопасностью. </a:t>
            </a:r>
            <a:r>
              <a:rPr lang="ru-RU" dirty="0"/>
              <a:t>Иногда потенциальные риски не </a:t>
            </a:r>
            <a:r>
              <a:rPr lang="ru-RU" dirty="0" smtClean="0"/>
              <a:t>идентифицированы, а </a:t>
            </a:r>
            <a:r>
              <a:rPr lang="ru-RU" dirty="0"/>
              <a:t>управление ими не формализовано в полной мере с учётом уроков прежних проектов. </a:t>
            </a:r>
            <a:r>
              <a:rPr lang="ru-RU" dirty="0"/>
              <a:t>Установленные риски традиционно фокусируются на сроках, доходах и затратах. Однако, интегрированный подход к управлению рисками, а также управление факторами рисков ядерной и радиационной безопасности, ещё недостаточно </a:t>
            </a:r>
            <a:r>
              <a:rPr lang="ru-RU" dirty="0"/>
              <a:t>эффективен.</a:t>
            </a:r>
            <a:r>
              <a:rPr lang="ru-RU" dirty="0"/>
              <a:t> Как следствие, некоторые несоответствия и потенциальные события не выявляются своевременно и не предотвращаются предупредительными мерами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КОРПОРАТИВНОЕ УПРАВЛЕНИЕ</a:t>
            </a:r>
            <a:r>
              <a:rPr lang="en-GB" dirty="0" smtClean="0"/>
              <a:t> (</a:t>
            </a:r>
            <a:r>
              <a:rPr lang="en-GB" dirty="0"/>
              <a:t>CO.2)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81432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357614"/>
            <a:ext cx="8260327" cy="4846240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buNone/>
            </a:pPr>
            <a:r>
              <a:rPr lang="ru-RU" sz="2400" b="1" dirty="0" smtClean="0"/>
              <a:t>Подтверждающие </a:t>
            </a:r>
            <a:r>
              <a:rPr lang="ru-RU" sz="2400" b="1" dirty="0"/>
              <a:t>факты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000" dirty="0" smtClean="0"/>
              <a:t>Вероятность инициирования </a:t>
            </a:r>
            <a:r>
              <a:rPr lang="ru-RU" sz="2000" dirty="0"/>
              <a:t>события от деятельности АТЭ </a:t>
            </a:r>
            <a:r>
              <a:rPr lang="ru-RU" sz="2000" dirty="0" smtClean="0"/>
              <a:t>считается </a:t>
            </a:r>
            <a:r>
              <a:rPr lang="ru-RU" sz="2000" dirty="0"/>
              <a:t>незначительной (1,2 </a:t>
            </a:r>
            <a:r>
              <a:rPr lang="ru-RU" sz="2000" dirty="0" smtClean="0"/>
              <a:t>балла из 10), поэтому </a:t>
            </a:r>
            <a:r>
              <a:rPr lang="ru-RU" sz="2000" dirty="0"/>
              <a:t>ядерный и радиационный риски не включаются в реестр важных рисков АТЭ </a:t>
            </a:r>
            <a:r>
              <a:rPr lang="ru-RU" sz="2000" dirty="0" smtClean="0"/>
              <a:t>на </a:t>
            </a:r>
            <a:r>
              <a:rPr lang="ru-RU" sz="2000" dirty="0"/>
              <a:t>текущий </a:t>
            </a:r>
            <a:r>
              <a:rPr lang="ru-RU" sz="2000" dirty="0" smtClean="0"/>
              <a:t>год, какие-либо компенсирующие мероприятия не требуется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000" dirty="0" smtClean="0"/>
              <a:t>В </a:t>
            </a:r>
            <a:r>
              <a:rPr lang="ru-RU" sz="2000" dirty="0"/>
              <a:t>область «Ядерная и радиационная безопасность</a:t>
            </a:r>
            <a:r>
              <a:rPr lang="ru-RU" sz="2000" dirty="0" smtClean="0"/>
              <a:t>» модуля </a:t>
            </a:r>
            <a:r>
              <a:rPr lang="ru-RU" sz="2000" dirty="0"/>
              <a:t>«Риски» </a:t>
            </a:r>
            <a:r>
              <a:rPr lang="ru-RU" sz="2000" dirty="0" smtClean="0"/>
              <a:t>информационной системы </a:t>
            </a:r>
            <a:r>
              <a:rPr lang="ru-RU" sz="2000" dirty="0"/>
              <a:t>«Процессный центр </a:t>
            </a:r>
            <a:r>
              <a:rPr lang="ru-RU" sz="2000" dirty="0" smtClean="0"/>
              <a:t>ПНР» не включен ни один риск из Реестра важных рисков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ru-RU" sz="2000" dirty="0" smtClean="0"/>
              <a:t>При </a:t>
            </a:r>
            <a:r>
              <a:rPr lang="ru-RU" sz="2000" dirty="0"/>
              <a:t>выполнении испытаний по определению эффективности регулирующих групп ОР СУЗ </a:t>
            </a:r>
            <a:r>
              <a:rPr lang="ru-RU" sz="2000" dirty="0" smtClean="0"/>
              <a:t>на блоке 1 Белорусской АЭС 20.11.2020 </a:t>
            </a:r>
            <a:r>
              <a:rPr lang="ru-RU" sz="2000" dirty="0"/>
              <a:t>не было учтено </a:t>
            </a:r>
            <a:r>
              <a:rPr lang="ru-RU" sz="2000" dirty="0" smtClean="0"/>
              <a:t>запаздывание подачи раствора </a:t>
            </a:r>
            <a:r>
              <a:rPr lang="ru-RU" sz="2000" dirty="0"/>
              <a:t>борной кислоты, </a:t>
            </a:r>
            <a:r>
              <a:rPr lang="ru-RU" sz="2000" dirty="0" smtClean="0"/>
              <a:t>персонал </a:t>
            </a:r>
            <a:r>
              <a:rPr lang="ru-RU" sz="2000" dirty="0"/>
              <a:t>АТЭ </a:t>
            </a:r>
            <a:r>
              <a:rPr lang="ru-RU" sz="2000" dirty="0" smtClean="0"/>
              <a:t>неверно определил необходимое ее количество, </a:t>
            </a:r>
            <a:r>
              <a:rPr lang="ru-RU" sz="2000" dirty="0"/>
              <a:t>что привело к незапланированному </a:t>
            </a:r>
            <a:r>
              <a:rPr lang="ru-RU" sz="2000" dirty="0" smtClean="0"/>
              <a:t>изменению </a:t>
            </a:r>
            <a:r>
              <a:rPr lang="ru-RU" sz="2000" dirty="0"/>
              <a:t>мощности </a:t>
            </a:r>
            <a:r>
              <a:rPr lang="ru-RU" sz="2000" dirty="0" smtClean="0"/>
              <a:t>реактора с 40 до 12 %. </a:t>
            </a:r>
            <a:r>
              <a:rPr lang="ru-RU" sz="2000" dirty="0"/>
              <a:t>Ошибки в программе ПНР оказали влияние на управление реактивностью и могли привести к </a:t>
            </a:r>
            <a:r>
              <a:rPr lang="ru-RU" sz="2000" dirty="0" smtClean="0"/>
              <a:t>неблагоприятным </a:t>
            </a:r>
            <a:r>
              <a:rPr lang="ru-RU" sz="2000" dirty="0"/>
              <a:t>последствиям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ОДУ</a:t>
            </a:r>
            <a:r>
              <a:rPr lang="en-US" dirty="0" smtClean="0"/>
              <a:t> CO.2-1</a:t>
            </a:r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sz="1200" dirty="0" smtClean="0"/>
              <a:t>КПП АО «</a:t>
            </a:r>
            <a:r>
              <a:rPr lang="ru-RU" sz="1200" dirty="0" err="1" smtClean="0"/>
              <a:t>Атомтехэнерго</a:t>
            </a:r>
            <a:r>
              <a:rPr lang="ru-RU" sz="1200" dirty="0" smtClean="0"/>
              <a:t>»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91712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ganisation/General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ANO General Template.potx" id="{CAD2E357-8557-4C18-A9F8-36E4F60BA22A}" vid="{0C213D64-FFA4-440D-9B71-27C77CA391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WANO General Template</Template>
  <TotalTime>4817</TotalTime>
  <Words>4610</Words>
  <Application>Microsoft Office PowerPoint</Application>
  <PresentationFormat>Экран (4:3)</PresentationFormat>
  <Paragraphs>408</Paragraphs>
  <Slides>24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Courier New</vt:lpstr>
      <vt:lpstr>Times New Roman</vt:lpstr>
      <vt:lpstr>Wingdings</vt:lpstr>
      <vt:lpstr>Wingdings 2</vt:lpstr>
      <vt:lpstr>Organisation/General Theme</vt:lpstr>
      <vt:lpstr>Презентация PowerPoint</vt:lpstr>
      <vt:lpstr>Корпоративная партнерская проверка ВАО АЭС – МЦ</vt:lpstr>
      <vt:lpstr>Миссия ВАО АЭС</vt:lpstr>
      <vt:lpstr>Команда КПП</vt:lpstr>
      <vt:lpstr>Фокус на оценке характерных корпоративных функций</vt:lpstr>
      <vt:lpstr>КОРПОРАТИВНОЕ УПРАВЛЕНИЕ (CO.2)</vt:lpstr>
      <vt:lpstr>СИЛЬНАЯ СТОРОНА CO.2-1</vt:lpstr>
      <vt:lpstr>КОРПОРАТИВНОЕ УПРАВЛЕНИЕ (CO.2)</vt:lpstr>
      <vt:lpstr>ОДУ CO.2-1</vt:lpstr>
      <vt:lpstr>ОДУ CO.2-1</vt:lpstr>
      <vt:lpstr>ОДУ CO.2-1</vt:lpstr>
      <vt:lpstr>КОРПОРАТИВНЫЙ НАДЗОР И МОНИТОРИНГ (CO.3)</vt:lpstr>
      <vt:lpstr>ОДУ CO.3-1</vt:lpstr>
      <vt:lpstr>ОДУ CO.3-1</vt:lpstr>
      <vt:lpstr>ОДУ CO.3-1</vt:lpstr>
      <vt:lpstr>КОРПОРАТИВНАЯ ПОДДЕРЖКА (CO.5)</vt:lpstr>
      <vt:lpstr>СИЛЬНАЯ СТОРОНА CO.5-1</vt:lpstr>
      <vt:lpstr>КОРПОРАТИВНОЕ УПРАВЛЕНИЕ ЧЕЛОВЕЧЕСКИМИ РЕСУРСАМИ И РАЗВИТИЕ ЛИДЕРОВ (CO.6)</vt:lpstr>
      <vt:lpstr>ОДУ CO.6-1</vt:lpstr>
      <vt:lpstr>ОДУ CO.6-1</vt:lpstr>
      <vt:lpstr>ОДУ CO.6-1</vt:lpstr>
      <vt:lpstr>Этапы КПП АО «Атомтехэнерго»</vt:lpstr>
      <vt:lpstr>КПП АО «АТОМТЕХЭНЕРГО»</vt:lpstr>
      <vt:lpstr>Презентация PowerPoint</vt:lpstr>
    </vt:vector>
  </TitlesOfParts>
  <Company>WANO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Bailey</dc:creator>
  <cp:lastModifiedBy>Фаллер Сергей Викторович</cp:lastModifiedBy>
  <cp:revision>328</cp:revision>
  <cp:lastPrinted>2018-05-01T11:48:37Z</cp:lastPrinted>
  <dcterms:created xsi:type="dcterms:W3CDTF">2018-10-17T12:31:40Z</dcterms:created>
  <dcterms:modified xsi:type="dcterms:W3CDTF">2021-11-18T14:06:16Z</dcterms:modified>
</cp:coreProperties>
</file>