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61" r:id="rId3"/>
    <p:sldId id="260" r:id="rId4"/>
    <p:sldId id="259" r:id="rId5"/>
    <p:sldId id="258" r:id="rId6"/>
    <p:sldId id="263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457" autoAdjust="0"/>
  </p:normalViewPr>
  <p:slideViewPr>
    <p:cSldViewPr>
      <p:cViewPr>
        <p:scale>
          <a:sx n="110" d="100"/>
          <a:sy n="110" d="100"/>
        </p:scale>
        <p:origin x="-164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vahedirad\Desktop\4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Sheet1!$K$10</c:f>
              <c:strCache>
                <c:ptCount val="1"/>
                <c:pt idx="0">
                  <c:v>تعداد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8.0156118813678554E-2"/>
                  <c:y val="4.307830645274324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855680864099476E-2"/>
                  <c:y val="-0.12206238942012751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184409297540977"/>
                  <c:y val="-2.53650416119943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190133654042525E-2"/>
                  <c:y val="7.23624982075413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0.16666802816794873"/>
                  <c:y val="2.410088657968705E-2"/>
                </c:manualLayout>
              </c:layout>
              <c:tx>
                <c:rich>
                  <a:bodyPr/>
                  <a:lstStyle/>
                  <a:p>
                    <a:r>
                      <a:rPr lang="fa-IR" b="1"/>
                      <a:t>سایر فعالیت ها, 122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sysClr val="window" lastClr="FFFFFF"/>
              </a:solidFill>
              <a:ln w="25400" cap="flat" cmpd="sng" algn="ctr">
                <a:solidFill>
                  <a:srgbClr val="F7964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Sheet1!$J$11:$J$15</c:f>
              <c:strCache>
                <c:ptCount val="5"/>
                <c:pt idx="0">
                  <c:v>تعمیرکلی تجهیز</c:v>
                </c:pt>
                <c:pt idx="1">
                  <c:v>تعمیرجزیی تجهیز</c:v>
                </c:pt>
                <c:pt idx="2">
                  <c:v>سرویس فنی</c:v>
                </c:pt>
                <c:pt idx="3">
                  <c:v>تست عملکردی ولوها</c:v>
                </c:pt>
                <c:pt idx="4">
                  <c:v>سایر فعالیت ها</c:v>
                </c:pt>
              </c:strCache>
            </c:strRef>
          </c:cat>
          <c:val>
            <c:numRef>
              <c:f>Sheet1!$K$11:$K$15</c:f>
              <c:numCache>
                <c:formatCode>General</c:formatCode>
                <c:ptCount val="5"/>
                <c:pt idx="0">
                  <c:v>732</c:v>
                </c:pt>
                <c:pt idx="1">
                  <c:v>968</c:v>
                </c:pt>
                <c:pt idx="2">
                  <c:v>580</c:v>
                </c:pt>
                <c:pt idx="3">
                  <c:v>1472</c:v>
                </c:pt>
                <c:pt idx="4">
                  <c:v>122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  <a:ln w="25400" cap="flat" cmpd="sng" algn="ctr">
      <a:solidFill>
        <a:srgbClr val="F79646"/>
      </a:solidFill>
      <a:prstDash val="solid"/>
    </a:ln>
    <a:effectLst/>
  </c:spPr>
  <c:txPr>
    <a:bodyPr/>
    <a:lstStyle/>
    <a:p>
      <a:pPr>
        <a:defRPr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fa-I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Sheet2!$L$14</c:f>
              <c:strCache>
                <c:ptCount val="1"/>
                <c:pt idx="0">
                  <c:v>تعداد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7790532691836187E-2"/>
                  <c:y val="-3.2493732367628959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>
                    <a:defRPr b="1"/>
                  </a:pPr>
                  <a:endParaRPr lang="fa-I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74557563918599E-2"/>
                  <c:y val="4.1205854572815481E-3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 algn="ctr" rtl="0">
                    <a:defRPr b="1"/>
                  </a:pPr>
                  <a:endParaRPr lang="fa-I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 algn="ctr" rtl="0">
                    <a:defRPr b="1"/>
                  </a:pPr>
                  <a:endParaRPr lang="fa-I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1129935327762435E-2"/>
                  <c:y val="3.2965160329599168E-2"/>
                </c:manualLayout>
              </c:layout>
              <c:spPr>
                <a:gradFill rotWithShape="1">
                  <a:gsLst>
                    <a:gs pos="0">
                      <a:schemeClr val="accent6">
                        <a:tint val="50000"/>
                        <a:satMod val="300000"/>
                      </a:schemeClr>
                    </a:gs>
                    <a:gs pos="35000">
                      <a:schemeClr val="accent6">
                        <a:tint val="37000"/>
                        <a:satMod val="300000"/>
                      </a:schemeClr>
                    </a:gs>
                    <a:gs pos="100000">
                      <a:schemeClr val="accent6">
                        <a:tint val="15000"/>
                        <a:satMod val="350000"/>
                      </a:schemeClr>
                    </a:gs>
                  </a:gsLst>
                  <a:lin ang="16200000" scaled="1"/>
                </a:gradFill>
                <a:ln w="9525" cap="flat" cmpd="sng" algn="ctr">
                  <a:solidFill>
                    <a:schemeClr val="accent6">
                      <a:shade val="95000"/>
                      <a:satMod val="105000"/>
                    </a:scheme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c:spPr>
              <c:txPr>
                <a:bodyPr/>
                <a:lstStyle/>
                <a:p>
                  <a:pPr algn="ctr" rtl="0">
                    <a:defRPr b="1"/>
                  </a:pPr>
                  <a:endParaRPr lang="fa-IR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fa-I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Sheet2!$K$15:$K$18</c:f>
              <c:strCache>
                <c:ptCount val="4"/>
                <c:pt idx="0">
                  <c:v>سرویس فنی پنلها و دگر تجهیزات</c:v>
                </c:pt>
                <c:pt idx="1">
                  <c:v>تعمیر الکترو موتور</c:v>
                </c:pt>
                <c:pt idx="2">
                  <c:v>تعمیر ترانس</c:v>
                </c:pt>
                <c:pt idx="3">
                  <c:v>تعمیر دیگر تجهیزات برقی</c:v>
                </c:pt>
              </c:strCache>
            </c:strRef>
          </c:cat>
          <c:val>
            <c:numRef>
              <c:f>Sheet2!$L$15:$L$18</c:f>
              <c:numCache>
                <c:formatCode>General</c:formatCode>
                <c:ptCount val="4"/>
                <c:pt idx="0">
                  <c:v>361</c:v>
                </c:pt>
                <c:pt idx="1">
                  <c:v>185</c:v>
                </c:pt>
                <c:pt idx="2">
                  <c:v>17</c:v>
                </c:pt>
                <c:pt idx="3">
                  <c:v>165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fa-I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73251-CD04-4363-B4EE-91D67ED52215}" type="doc">
      <dgm:prSet loTypeId="urn:microsoft.com/office/officeart/2005/8/layout/default" loCatId="list" qsTypeId="urn:microsoft.com/office/officeart/2005/8/quickstyle/3d2" qsCatId="3D" csTypeId="urn:microsoft.com/office/officeart/2005/8/colors/accent5_4" csCatId="accent5" phldr="1"/>
      <dgm:spPr/>
    </dgm:pt>
    <dgm:pt modelId="{16EC3D41-9108-4DBC-B28C-74E33E28EA36}">
      <dgm:prSet phldrT="[Text]" custT="1"/>
      <dgm:spPr/>
      <dgm:t>
        <a:bodyPr anchor="ctr"/>
        <a:lstStyle/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وضعیت واحد</a:t>
          </a:r>
        </a:p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کار در قدرت</a:t>
          </a:r>
          <a:endParaRPr lang="fa-IR" sz="2400" b="1" baseline="0" dirty="0">
            <a:latin typeface="Arial" pitchFamily="34" charset="0"/>
            <a:cs typeface="B Mitra" pitchFamily="2" charset="-78"/>
          </a:endParaRPr>
        </a:p>
      </dgm:t>
    </dgm:pt>
    <dgm:pt modelId="{EC44275E-CE55-43F8-B7F1-BD60DCE48564}" type="parTrans" cxnId="{44EA41A6-3AC6-4AF4-A242-4A066F10215C}">
      <dgm:prSet/>
      <dgm:spPr/>
      <dgm:t>
        <a:bodyPr/>
        <a:lstStyle/>
        <a:p>
          <a:pPr rtl="1"/>
          <a:endParaRPr lang="fa-IR"/>
        </a:p>
      </dgm:t>
    </dgm:pt>
    <dgm:pt modelId="{CD656CAC-2E11-4AD2-A103-3981AA117B21}" type="sibTrans" cxnId="{44EA41A6-3AC6-4AF4-A242-4A066F10215C}">
      <dgm:prSet/>
      <dgm:spPr/>
      <dgm:t>
        <a:bodyPr/>
        <a:lstStyle/>
        <a:p>
          <a:pPr rtl="1"/>
          <a:endParaRPr lang="fa-IR"/>
        </a:p>
      </dgm:t>
    </dgm:pt>
    <dgm:pt modelId="{9AFF00D1-68AC-467B-B8DC-94EB80AFEC3B}">
      <dgm:prSet phldrT="[Text]" custT="1"/>
      <dgm:spPr/>
      <dgm:t>
        <a:bodyPr anchor="ctr"/>
        <a:lstStyle/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قدرت تولیدی</a:t>
          </a:r>
          <a:endParaRPr lang="en-US" sz="2400" b="1" baseline="0" dirty="0" smtClean="0">
            <a:latin typeface="Arial" pitchFamily="34" charset="0"/>
            <a:cs typeface="B Mitra" pitchFamily="2" charset="-78"/>
          </a:endParaRPr>
        </a:p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1028 مگاوات</a:t>
          </a:r>
          <a:endParaRPr lang="fa-IR" sz="2400" b="1" baseline="0" dirty="0">
            <a:latin typeface="Arial" pitchFamily="34" charset="0"/>
            <a:cs typeface="B Mitra" pitchFamily="2" charset="-78"/>
          </a:endParaRPr>
        </a:p>
      </dgm:t>
    </dgm:pt>
    <dgm:pt modelId="{F0A7A27C-2949-49FC-A949-3EF9874E9FBF}" type="parTrans" cxnId="{9F2E641C-4590-4CAB-AD7F-BFFAEABAA8D3}">
      <dgm:prSet/>
      <dgm:spPr/>
      <dgm:t>
        <a:bodyPr/>
        <a:lstStyle/>
        <a:p>
          <a:pPr rtl="1"/>
          <a:endParaRPr lang="fa-IR"/>
        </a:p>
      </dgm:t>
    </dgm:pt>
    <dgm:pt modelId="{AA5094E7-FE61-4862-A841-946AFF7242D7}" type="sibTrans" cxnId="{9F2E641C-4590-4CAB-AD7F-BFFAEABAA8D3}">
      <dgm:prSet/>
      <dgm:spPr/>
      <dgm:t>
        <a:bodyPr/>
        <a:lstStyle/>
        <a:p>
          <a:pPr rtl="1"/>
          <a:endParaRPr lang="fa-IR"/>
        </a:p>
      </dgm:t>
    </dgm:pt>
    <dgm:pt modelId="{6194815C-3399-4738-8742-BC0C1498AD23}">
      <dgm:prSet phldrT="[Text]" custT="1"/>
      <dgm:spPr/>
      <dgm:t>
        <a:bodyPr anchor="ctr"/>
        <a:lstStyle/>
        <a:p>
          <a:pPr algn="ctr" rtl="0"/>
          <a:r>
            <a:rPr lang="fa-IR" sz="2000" b="1" baseline="0" dirty="0" smtClean="0">
              <a:latin typeface="Arial" pitchFamily="34" charset="0"/>
              <a:cs typeface="B Mitra" pitchFamily="2" charset="-78"/>
            </a:rPr>
            <a:t>تعداد شبانه روز موثر</a:t>
          </a:r>
          <a:endParaRPr lang="en-US" sz="2000" b="1" baseline="0" dirty="0" smtClean="0">
            <a:latin typeface="Arial" pitchFamily="34" charset="0"/>
            <a:cs typeface="B Mitra" pitchFamily="2" charset="-78"/>
          </a:endParaRPr>
        </a:p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5.59 روز</a:t>
          </a:r>
          <a:endParaRPr lang="fa-IR" sz="2400" b="1" baseline="0" dirty="0">
            <a:latin typeface="Arial" pitchFamily="34" charset="0"/>
            <a:cs typeface="B Mitra" pitchFamily="2" charset="-78"/>
          </a:endParaRPr>
        </a:p>
      </dgm:t>
    </dgm:pt>
    <dgm:pt modelId="{58B0C848-5C4C-4C39-86D1-D4B32125D616}" type="parTrans" cxnId="{4DEDDFD9-683C-4BBA-9EEA-97D4CCDF656C}">
      <dgm:prSet/>
      <dgm:spPr/>
      <dgm:t>
        <a:bodyPr/>
        <a:lstStyle/>
        <a:p>
          <a:pPr rtl="1"/>
          <a:endParaRPr lang="fa-IR"/>
        </a:p>
      </dgm:t>
    </dgm:pt>
    <dgm:pt modelId="{479A93CC-3ECB-445C-9167-091F1783CEF7}" type="sibTrans" cxnId="{4DEDDFD9-683C-4BBA-9EEA-97D4CCDF656C}">
      <dgm:prSet/>
      <dgm:spPr/>
      <dgm:t>
        <a:bodyPr/>
        <a:lstStyle/>
        <a:p>
          <a:pPr rtl="1"/>
          <a:endParaRPr lang="fa-IR"/>
        </a:p>
      </dgm:t>
    </dgm:pt>
    <dgm:pt modelId="{FB94FD27-442E-4D72-850E-A65190AF3BA3}">
      <dgm:prSet custT="1"/>
      <dgm:spPr/>
      <dgm:t>
        <a:bodyPr anchor="ctr"/>
        <a:lstStyle/>
        <a:p>
          <a:pPr algn="ctr" rtl="0"/>
          <a:r>
            <a:rPr lang="fa-IR" sz="20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تعداد کانال ایمنی آماده</a:t>
          </a:r>
        </a:p>
        <a:p>
          <a:pPr algn="ctr" rtl="0"/>
          <a:r>
            <a:rPr lang="fa-IR" sz="24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4 کانال</a:t>
          </a:r>
          <a:endParaRPr lang="fa-IR" sz="2400" b="1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gm:t>
    </dgm:pt>
    <dgm:pt modelId="{9A995A6B-547A-4739-9F64-9E38E3642416}" type="parTrans" cxnId="{F2356CDE-B8EB-46DB-921D-87F4C8FC8B68}">
      <dgm:prSet/>
      <dgm:spPr/>
      <dgm:t>
        <a:bodyPr/>
        <a:lstStyle/>
        <a:p>
          <a:pPr rtl="1"/>
          <a:endParaRPr lang="fa-IR"/>
        </a:p>
      </dgm:t>
    </dgm:pt>
    <dgm:pt modelId="{0EC801A0-F63E-4F55-A25A-256C83445D3C}" type="sibTrans" cxnId="{F2356CDE-B8EB-46DB-921D-87F4C8FC8B68}">
      <dgm:prSet/>
      <dgm:spPr/>
      <dgm:t>
        <a:bodyPr/>
        <a:lstStyle/>
        <a:p>
          <a:pPr rtl="1"/>
          <a:endParaRPr lang="fa-IR"/>
        </a:p>
      </dgm:t>
    </dgm:pt>
    <dgm:pt modelId="{C81227A5-6B52-43FC-BA25-E2E43C111665}">
      <dgm:prSet custT="1"/>
      <dgm:spPr/>
      <dgm:t>
        <a:bodyPr anchor="ctr"/>
        <a:lstStyle/>
        <a:p>
          <a:pPr algn="ctr" rtl="0"/>
          <a:r>
            <a:rPr lang="fa-IR" sz="20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غلظت بور در مدار اول</a:t>
          </a:r>
          <a:endParaRPr lang="en-US" sz="2000" b="1" baseline="0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  <a:p>
          <a:pPr algn="ctr" rtl="0"/>
          <a:r>
            <a:rPr lang="fa-IR" sz="24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6.30 گرم بر لیتر</a:t>
          </a:r>
          <a:endParaRPr lang="fa-IR" sz="2400" b="1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gm:t>
    </dgm:pt>
    <dgm:pt modelId="{8A8CA560-BF67-466E-93AE-5441E6562FBD}" type="parTrans" cxnId="{C8CCCE9E-33EA-4396-9D96-B0E3B12D6D27}">
      <dgm:prSet/>
      <dgm:spPr/>
      <dgm:t>
        <a:bodyPr/>
        <a:lstStyle/>
        <a:p>
          <a:pPr rtl="1"/>
          <a:endParaRPr lang="fa-IR"/>
        </a:p>
      </dgm:t>
    </dgm:pt>
    <dgm:pt modelId="{FF5D86C9-78C8-4454-BE64-37E47DC931C2}" type="sibTrans" cxnId="{C8CCCE9E-33EA-4396-9D96-B0E3B12D6D27}">
      <dgm:prSet/>
      <dgm:spPr/>
      <dgm:t>
        <a:bodyPr/>
        <a:lstStyle/>
        <a:p>
          <a:pPr rtl="1"/>
          <a:endParaRPr lang="fa-IR"/>
        </a:p>
      </dgm:t>
    </dgm:pt>
    <dgm:pt modelId="{C359B497-A339-4D16-A591-EC3A2F29016F}">
      <dgm:prSet custT="1"/>
      <dgm:spPr/>
      <dgm:t>
        <a:bodyPr anchor="ctr"/>
        <a:lstStyle/>
        <a:p>
          <a:pPr algn="ctr" rtl="0"/>
          <a:r>
            <a:rPr lang="fa-IR" sz="24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میزان خلا کندانسور</a:t>
          </a:r>
          <a:endParaRPr lang="en-US" sz="2400" b="1" baseline="0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  <a:p>
          <a:pPr algn="ctr" rtl="0"/>
          <a:r>
            <a:rPr lang="fa-IR" sz="2400" b="1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5.9 کیلو پاسکال</a:t>
          </a:r>
          <a:endParaRPr lang="fa-IR" sz="2400" b="1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gm:t>
    </dgm:pt>
    <dgm:pt modelId="{C67FECA5-9C4A-4448-BB40-307A24C59D92}" type="parTrans" cxnId="{D4AF3569-6DAE-41D3-81BD-69806CA1640A}">
      <dgm:prSet/>
      <dgm:spPr/>
      <dgm:t>
        <a:bodyPr/>
        <a:lstStyle/>
        <a:p>
          <a:pPr rtl="1"/>
          <a:endParaRPr lang="fa-IR"/>
        </a:p>
      </dgm:t>
    </dgm:pt>
    <dgm:pt modelId="{30DB4DCE-B93A-46D1-B217-80C55119D4A1}" type="sibTrans" cxnId="{D4AF3569-6DAE-41D3-81BD-69806CA1640A}">
      <dgm:prSet/>
      <dgm:spPr/>
      <dgm:t>
        <a:bodyPr/>
        <a:lstStyle/>
        <a:p>
          <a:pPr rtl="1"/>
          <a:endParaRPr lang="fa-IR"/>
        </a:p>
      </dgm:t>
    </dgm:pt>
    <dgm:pt modelId="{A44EE3DA-944A-4D48-9F58-785DED71BDD0}">
      <dgm:prSet custT="1"/>
      <dgm:spPr/>
      <dgm:t>
        <a:bodyPr anchor="ctr"/>
        <a:lstStyle/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دمای آب دریا </a:t>
          </a:r>
          <a:endParaRPr lang="en-US" sz="2400" b="1" baseline="0" dirty="0" smtClean="0">
            <a:latin typeface="Arial" pitchFamily="34" charset="0"/>
            <a:cs typeface="B Mitra" pitchFamily="2" charset="-78"/>
          </a:endParaRPr>
        </a:p>
        <a:p>
          <a:pPr algn="ctr" rtl="0"/>
          <a:r>
            <a:rPr lang="fa-IR" sz="2400" baseline="0" dirty="0" smtClean="0">
              <a:latin typeface="Arial" pitchFamily="34" charset="0"/>
              <a:cs typeface="B Mitra" pitchFamily="2" charset="-78"/>
            </a:rPr>
            <a:t>18 درجه سانتی گراد</a:t>
          </a:r>
          <a:endParaRPr lang="fa-IR" sz="2400" b="1" baseline="0" dirty="0">
            <a:latin typeface="Arial" pitchFamily="34" charset="0"/>
            <a:cs typeface="B Mitra" pitchFamily="2" charset="-78"/>
          </a:endParaRPr>
        </a:p>
      </dgm:t>
    </dgm:pt>
    <dgm:pt modelId="{3286C634-81FC-4260-B455-8E3A4595149B}" type="parTrans" cxnId="{79CBBA1F-8395-4A07-B5BC-A6EA0EDD4203}">
      <dgm:prSet/>
      <dgm:spPr/>
      <dgm:t>
        <a:bodyPr/>
        <a:lstStyle/>
        <a:p>
          <a:pPr rtl="1"/>
          <a:endParaRPr lang="fa-IR"/>
        </a:p>
      </dgm:t>
    </dgm:pt>
    <dgm:pt modelId="{4DB3D723-559B-4BE6-A96B-63595AFC1ADF}" type="sibTrans" cxnId="{79CBBA1F-8395-4A07-B5BC-A6EA0EDD4203}">
      <dgm:prSet/>
      <dgm:spPr/>
      <dgm:t>
        <a:bodyPr/>
        <a:lstStyle/>
        <a:p>
          <a:pPr rtl="1"/>
          <a:endParaRPr lang="fa-IR"/>
        </a:p>
      </dgm:t>
    </dgm:pt>
    <dgm:pt modelId="{3B550F1A-D0A1-40D6-A93A-1A82B2821E49}">
      <dgm:prSet custT="1"/>
      <dgm:spPr/>
      <dgm:t>
        <a:bodyPr anchor="ctr"/>
        <a:lstStyle/>
        <a:p>
          <a:pPr algn="ctr" rtl="0"/>
          <a:r>
            <a:rPr lang="fa-IR" sz="1800" b="1" baseline="0" dirty="0" smtClean="0">
              <a:latin typeface="Arial" pitchFamily="34" charset="0"/>
              <a:cs typeface="B Mitra" pitchFamily="2" charset="-78"/>
            </a:rPr>
            <a:t>تعداد مجتمع های سوخت در قلب</a:t>
          </a:r>
        </a:p>
        <a:p>
          <a:pPr algn="ctr" rtl="0"/>
          <a:r>
            <a:rPr lang="fa-IR" sz="2400" b="1" baseline="0" dirty="0" smtClean="0">
              <a:latin typeface="Arial" pitchFamily="34" charset="0"/>
              <a:cs typeface="B Mitra" pitchFamily="2" charset="-78"/>
            </a:rPr>
            <a:t>163</a:t>
          </a:r>
          <a:endParaRPr lang="fa-IR" sz="2400" b="1" baseline="0" dirty="0">
            <a:latin typeface="Arial" pitchFamily="34" charset="0"/>
            <a:cs typeface="B Mitra" pitchFamily="2" charset="-78"/>
          </a:endParaRPr>
        </a:p>
      </dgm:t>
    </dgm:pt>
    <dgm:pt modelId="{1CFF7884-C19C-4F75-8303-D9CC5E59722E}" type="parTrans" cxnId="{C47F30AF-1E8C-44B9-8B30-BFAACF35CCE2}">
      <dgm:prSet/>
      <dgm:spPr/>
    </dgm:pt>
    <dgm:pt modelId="{DEF218DC-87E7-4397-9ED7-F317F8A31A5E}" type="sibTrans" cxnId="{C47F30AF-1E8C-44B9-8B30-BFAACF35CCE2}">
      <dgm:prSet/>
      <dgm:spPr/>
    </dgm:pt>
    <dgm:pt modelId="{F5780295-4DDA-47C3-83BD-022F327C01B3}">
      <dgm:prSet custT="1"/>
      <dgm:spPr/>
      <dgm:t>
        <a:bodyPr anchor="ctr"/>
        <a:lstStyle/>
        <a:p>
          <a:pPr algn="ctr" rtl="0"/>
          <a:r>
            <a:rPr lang="fa-IR" sz="1800" b="1" baseline="0" dirty="0" smtClean="0">
              <a:latin typeface="Arial" pitchFamily="34" charset="0"/>
              <a:cs typeface="B Mitra" pitchFamily="2" charset="-78"/>
            </a:rPr>
            <a:t>تعداد مجتمع های سوخت </a:t>
          </a:r>
          <a:r>
            <a:rPr lang="en-US" sz="1800" b="1" baseline="0" dirty="0" smtClean="0">
              <a:latin typeface="Arial" pitchFamily="34" charset="0"/>
              <a:cs typeface="B Mitra" pitchFamily="2" charset="-78"/>
            </a:rPr>
            <a:t>-TVS-2M</a:t>
          </a:r>
          <a:r>
            <a:rPr lang="fa-IR" sz="1800" b="1" baseline="0" dirty="0" smtClean="0">
              <a:latin typeface="Arial" pitchFamily="34" charset="0"/>
              <a:cs typeface="B Mitra" pitchFamily="2" charset="-78"/>
            </a:rPr>
            <a:t> </a:t>
          </a:r>
        </a:p>
        <a:p>
          <a:pPr algn="ctr" rtl="0"/>
          <a:r>
            <a:rPr lang="fa-IR" sz="1800" b="1" baseline="0" dirty="0" smtClean="0">
              <a:latin typeface="Arial" pitchFamily="34" charset="0"/>
              <a:cs typeface="B Mitra" pitchFamily="2" charset="-78"/>
            </a:rPr>
            <a:t>97 مجتمع</a:t>
          </a:r>
          <a:endParaRPr lang="fa-IR" sz="1800" b="1" baseline="0" dirty="0">
            <a:latin typeface="Arial" pitchFamily="34" charset="0"/>
            <a:cs typeface="B Mitra" pitchFamily="2" charset="-78"/>
          </a:endParaRPr>
        </a:p>
      </dgm:t>
    </dgm:pt>
    <dgm:pt modelId="{D8FF7064-4C24-46C4-94E4-A6349479A64C}" type="parTrans" cxnId="{4DF68503-0520-4151-ADA3-7A9D5C688235}">
      <dgm:prSet/>
      <dgm:spPr/>
    </dgm:pt>
    <dgm:pt modelId="{F97C9D57-82DB-443C-B3D9-7C2F2963A568}" type="sibTrans" cxnId="{4DF68503-0520-4151-ADA3-7A9D5C688235}">
      <dgm:prSet/>
      <dgm:spPr/>
    </dgm:pt>
    <dgm:pt modelId="{3AD54FAF-D95D-48BC-B2EF-470C40021447}" type="pres">
      <dgm:prSet presAssocID="{A6973251-CD04-4363-B4EE-91D67ED52215}" presName="diagram" presStyleCnt="0">
        <dgm:presLayoutVars>
          <dgm:dir/>
          <dgm:resizeHandles val="exact"/>
        </dgm:presLayoutVars>
      </dgm:prSet>
      <dgm:spPr/>
    </dgm:pt>
    <dgm:pt modelId="{6891C4B2-F1EC-4986-B73F-41AD0B507071}" type="pres">
      <dgm:prSet presAssocID="{16EC3D41-9108-4DBC-B28C-74E33E28EA36}" presName="node" presStyleLbl="node1" presStyleIdx="0" presStyleCnt="9" custLinFactNeighborX="844" custLinFactNeighborY="6594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97AE5D88-90D8-496B-8DF8-DF4C04A8C44C}" type="pres">
      <dgm:prSet presAssocID="{CD656CAC-2E11-4AD2-A103-3981AA117B21}" presName="sibTrans" presStyleCnt="0"/>
      <dgm:spPr/>
    </dgm:pt>
    <dgm:pt modelId="{21D5A12D-95E6-4356-B244-02651F2B4BC9}" type="pres">
      <dgm:prSet presAssocID="{9AFF00D1-68AC-467B-B8DC-94EB80AFEC3B}" presName="node" presStyleLbl="node1" presStyleIdx="1" presStyleCnt="9" custLinFactNeighborX="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3904A771-D21C-4D8B-8644-55B16F1D3AC2}" type="pres">
      <dgm:prSet presAssocID="{AA5094E7-FE61-4862-A841-946AFF7242D7}" presName="sibTrans" presStyleCnt="0"/>
      <dgm:spPr/>
    </dgm:pt>
    <dgm:pt modelId="{3F2D1831-5B6D-404A-8FCD-409EDB69926C}" type="pres">
      <dgm:prSet presAssocID="{6194815C-3399-4738-8742-BC0C1498AD23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AE2859DC-0B55-4537-8CD9-5CF0A020006C}" type="pres">
      <dgm:prSet presAssocID="{479A93CC-3ECB-445C-9167-091F1783CEF7}" presName="sibTrans" presStyleCnt="0"/>
      <dgm:spPr/>
    </dgm:pt>
    <dgm:pt modelId="{4898E90D-E2BD-45E7-B6F3-335F77BDB100}" type="pres">
      <dgm:prSet presAssocID="{C81227A5-6B52-43FC-BA25-E2E43C111665}" presName="node" presStyleLbl="node1" presStyleIdx="3" presStyleCnt="9" custLinFactNeighborX="0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C48E81D1-449A-4D45-8731-23614D4DEDAE}" type="pres">
      <dgm:prSet presAssocID="{FF5D86C9-78C8-4454-BE64-37E47DC931C2}" presName="sibTrans" presStyleCnt="0"/>
      <dgm:spPr/>
    </dgm:pt>
    <dgm:pt modelId="{CD0054D5-0DE3-4AE1-BE5C-DE137E737894}" type="pres">
      <dgm:prSet presAssocID="{FB94FD27-442E-4D72-850E-A65190AF3BA3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F5768E39-1EAB-4580-9403-E26E1D43DCF3}" type="pres">
      <dgm:prSet presAssocID="{0EC801A0-F63E-4F55-A25A-256C83445D3C}" presName="sibTrans" presStyleCnt="0"/>
      <dgm:spPr/>
    </dgm:pt>
    <dgm:pt modelId="{4D3D4AC9-BFCE-49D8-9D29-A95FA7C966A1}" type="pres">
      <dgm:prSet presAssocID="{C359B497-A339-4D16-A591-EC3A2F29016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2A7D3CD7-A4EF-4644-9028-2D3AC08CFD9C}" type="pres">
      <dgm:prSet presAssocID="{30DB4DCE-B93A-46D1-B217-80C55119D4A1}" presName="sibTrans" presStyleCnt="0"/>
      <dgm:spPr/>
    </dgm:pt>
    <dgm:pt modelId="{571D1137-58F9-43DB-852F-5BFAA4445313}" type="pres">
      <dgm:prSet presAssocID="{A44EE3DA-944A-4D48-9F58-785DED71BDD0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pPr rtl="1"/>
          <a:endParaRPr lang="fa-IR"/>
        </a:p>
      </dgm:t>
    </dgm:pt>
    <dgm:pt modelId="{4C5F4FA2-12F5-4209-9880-9DB25CAA5E9D}" type="pres">
      <dgm:prSet presAssocID="{4DB3D723-559B-4BE6-A96B-63595AFC1ADF}" presName="sibTrans" presStyleCnt="0"/>
      <dgm:spPr/>
    </dgm:pt>
    <dgm:pt modelId="{0443107A-200C-4707-9CEB-20E7836628C4}" type="pres">
      <dgm:prSet presAssocID="{3B550F1A-D0A1-40D6-A93A-1A82B2821E49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70110-738D-470F-8BCD-22371269D0DF}" type="pres">
      <dgm:prSet presAssocID="{DEF218DC-87E7-4397-9ED7-F317F8A31A5E}" presName="sibTrans" presStyleCnt="0"/>
      <dgm:spPr/>
    </dgm:pt>
    <dgm:pt modelId="{0000F81A-18D8-4A97-A609-C43F49658C9B}" type="pres">
      <dgm:prSet presAssocID="{F5780295-4DDA-47C3-83BD-022F327C01B3}" presName="node" presStyleLbl="node1" presStyleIdx="8" presStyleCnt="9" custLinFactNeighborX="953" custLinFactNeighborY="-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24168-264F-4869-8D0A-C5E3A6526FD8}" type="presOf" srcId="{C81227A5-6B52-43FC-BA25-E2E43C111665}" destId="{4898E90D-E2BD-45E7-B6F3-335F77BDB100}" srcOrd="0" destOrd="0" presId="urn:microsoft.com/office/officeart/2005/8/layout/default"/>
    <dgm:cxn modelId="{01CB404E-FEE2-4E93-9C70-7319B1261223}" type="presOf" srcId="{FB94FD27-442E-4D72-850E-A65190AF3BA3}" destId="{CD0054D5-0DE3-4AE1-BE5C-DE137E737894}" srcOrd="0" destOrd="0" presId="urn:microsoft.com/office/officeart/2005/8/layout/default"/>
    <dgm:cxn modelId="{14947607-52E9-4BC7-9D57-1188BE291B3B}" type="presOf" srcId="{6194815C-3399-4738-8742-BC0C1498AD23}" destId="{3F2D1831-5B6D-404A-8FCD-409EDB69926C}" srcOrd="0" destOrd="0" presId="urn:microsoft.com/office/officeart/2005/8/layout/default"/>
    <dgm:cxn modelId="{F2356CDE-B8EB-46DB-921D-87F4C8FC8B68}" srcId="{A6973251-CD04-4363-B4EE-91D67ED52215}" destId="{FB94FD27-442E-4D72-850E-A65190AF3BA3}" srcOrd="4" destOrd="0" parTransId="{9A995A6B-547A-4739-9F64-9E38E3642416}" sibTransId="{0EC801A0-F63E-4F55-A25A-256C83445D3C}"/>
    <dgm:cxn modelId="{4DF68503-0520-4151-ADA3-7A9D5C688235}" srcId="{A6973251-CD04-4363-B4EE-91D67ED52215}" destId="{F5780295-4DDA-47C3-83BD-022F327C01B3}" srcOrd="8" destOrd="0" parTransId="{D8FF7064-4C24-46C4-94E4-A6349479A64C}" sibTransId="{F97C9D57-82DB-443C-B3D9-7C2F2963A568}"/>
    <dgm:cxn modelId="{4DEDDFD9-683C-4BBA-9EEA-97D4CCDF656C}" srcId="{A6973251-CD04-4363-B4EE-91D67ED52215}" destId="{6194815C-3399-4738-8742-BC0C1498AD23}" srcOrd="2" destOrd="0" parTransId="{58B0C848-5C4C-4C39-86D1-D4B32125D616}" sibTransId="{479A93CC-3ECB-445C-9167-091F1783CEF7}"/>
    <dgm:cxn modelId="{C47F30AF-1E8C-44B9-8B30-BFAACF35CCE2}" srcId="{A6973251-CD04-4363-B4EE-91D67ED52215}" destId="{3B550F1A-D0A1-40D6-A93A-1A82B2821E49}" srcOrd="7" destOrd="0" parTransId="{1CFF7884-C19C-4F75-8303-D9CC5E59722E}" sibTransId="{DEF218DC-87E7-4397-9ED7-F317F8A31A5E}"/>
    <dgm:cxn modelId="{4F320087-311A-4837-87C0-D20A07E72935}" type="presOf" srcId="{3B550F1A-D0A1-40D6-A93A-1A82B2821E49}" destId="{0443107A-200C-4707-9CEB-20E7836628C4}" srcOrd="0" destOrd="0" presId="urn:microsoft.com/office/officeart/2005/8/layout/default"/>
    <dgm:cxn modelId="{D588B2ED-EA57-4B22-85FC-597F7ADADBCC}" type="presOf" srcId="{A44EE3DA-944A-4D48-9F58-785DED71BDD0}" destId="{571D1137-58F9-43DB-852F-5BFAA4445313}" srcOrd="0" destOrd="0" presId="urn:microsoft.com/office/officeart/2005/8/layout/default"/>
    <dgm:cxn modelId="{44EA41A6-3AC6-4AF4-A242-4A066F10215C}" srcId="{A6973251-CD04-4363-B4EE-91D67ED52215}" destId="{16EC3D41-9108-4DBC-B28C-74E33E28EA36}" srcOrd="0" destOrd="0" parTransId="{EC44275E-CE55-43F8-B7F1-BD60DCE48564}" sibTransId="{CD656CAC-2E11-4AD2-A103-3981AA117B21}"/>
    <dgm:cxn modelId="{5BF03121-F3DB-40DD-8FB3-B40361228392}" type="presOf" srcId="{16EC3D41-9108-4DBC-B28C-74E33E28EA36}" destId="{6891C4B2-F1EC-4986-B73F-41AD0B507071}" srcOrd="0" destOrd="0" presId="urn:microsoft.com/office/officeart/2005/8/layout/default"/>
    <dgm:cxn modelId="{D4AF3569-6DAE-41D3-81BD-69806CA1640A}" srcId="{A6973251-CD04-4363-B4EE-91D67ED52215}" destId="{C359B497-A339-4D16-A591-EC3A2F29016F}" srcOrd="5" destOrd="0" parTransId="{C67FECA5-9C4A-4448-BB40-307A24C59D92}" sibTransId="{30DB4DCE-B93A-46D1-B217-80C55119D4A1}"/>
    <dgm:cxn modelId="{9E6CFDC4-655F-4ADD-838C-1B9C274CBA1B}" type="presOf" srcId="{F5780295-4DDA-47C3-83BD-022F327C01B3}" destId="{0000F81A-18D8-4A97-A609-C43F49658C9B}" srcOrd="0" destOrd="0" presId="urn:microsoft.com/office/officeart/2005/8/layout/default"/>
    <dgm:cxn modelId="{C8CCCE9E-33EA-4396-9D96-B0E3B12D6D27}" srcId="{A6973251-CD04-4363-B4EE-91D67ED52215}" destId="{C81227A5-6B52-43FC-BA25-E2E43C111665}" srcOrd="3" destOrd="0" parTransId="{8A8CA560-BF67-466E-93AE-5441E6562FBD}" sibTransId="{FF5D86C9-78C8-4454-BE64-37E47DC931C2}"/>
    <dgm:cxn modelId="{9F2E641C-4590-4CAB-AD7F-BFFAEABAA8D3}" srcId="{A6973251-CD04-4363-B4EE-91D67ED52215}" destId="{9AFF00D1-68AC-467B-B8DC-94EB80AFEC3B}" srcOrd="1" destOrd="0" parTransId="{F0A7A27C-2949-49FC-A949-3EF9874E9FBF}" sibTransId="{AA5094E7-FE61-4862-A841-946AFF7242D7}"/>
    <dgm:cxn modelId="{87B37392-F812-4AA0-84AC-0B1A63E23C52}" type="presOf" srcId="{9AFF00D1-68AC-467B-B8DC-94EB80AFEC3B}" destId="{21D5A12D-95E6-4356-B244-02651F2B4BC9}" srcOrd="0" destOrd="0" presId="urn:microsoft.com/office/officeart/2005/8/layout/default"/>
    <dgm:cxn modelId="{8079FC14-5574-42D6-A330-902AAB759C8B}" type="presOf" srcId="{C359B497-A339-4D16-A591-EC3A2F29016F}" destId="{4D3D4AC9-BFCE-49D8-9D29-A95FA7C966A1}" srcOrd="0" destOrd="0" presId="urn:microsoft.com/office/officeart/2005/8/layout/default"/>
    <dgm:cxn modelId="{79CBBA1F-8395-4A07-B5BC-A6EA0EDD4203}" srcId="{A6973251-CD04-4363-B4EE-91D67ED52215}" destId="{A44EE3DA-944A-4D48-9F58-785DED71BDD0}" srcOrd="6" destOrd="0" parTransId="{3286C634-81FC-4260-B455-8E3A4595149B}" sibTransId="{4DB3D723-559B-4BE6-A96B-63595AFC1ADF}"/>
    <dgm:cxn modelId="{16F6A481-926C-40F9-A136-D99EC0C01D37}" type="presOf" srcId="{A6973251-CD04-4363-B4EE-91D67ED52215}" destId="{3AD54FAF-D95D-48BC-B2EF-470C40021447}" srcOrd="0" destOrd="0" presId="urn:microsoft.com/office/officeart/2005/8/layout/default"/>
    <dgm:cxn modelId="{6D3F0518-8DC5-4AD5-B229-B09CB082C873}" type="presParOf" srcId="{3AD54FAF-D95D-48BC-B2EF-470C40021447}" destId="{6891C4B2-F1EC-4986-B73F-41AD0B507071}" srcOrd="0" destOrd="0" presId="urn:microsoft.com/office/officeart/2005/8/layout/default"/>
    <dgm:cxn modelId="{1D9328F2-B0F2-4997-8418-B97D85B2E53B}" type="presParOf" srcId="{3AD54FAF-D95D-48BC-B2EF-470C40021447}" destId="{97AE5D88-90D8-496B-8DF8-DF4C04A8C44C}" srcOrd="1" destOrd="0" presId="urn:microsoft.com/office/officeart/2005/8/layout/default"/>
    <dgm:cxn modelId="{3EB1EEAD-0986-4497-B9D3-0492CF38C799}" type="presParOf" srcId="{3AD54FAF-D95D-48BC-B2EF-470C40021447}" destId="{21D5A12D-95E6-4356-B244-02651F2B4BC9}" srcOrd="2" destOrd="0" presId="urn:microsoft.com/office/officeart/2005/8/layout/default"/>
    <dgm:cxn modelId="{24995978-754C-494A-8261-BE629FCE0F6E}" type="presParOf" srcId="{3AD54FAF-D95D-48BC-B2EF-470C40021447}" destId="{3904A771-D21C-4D8B-8644-55B16F1D3AC2}" srcOrd="3" destOrd="0" presId="urn:microsoft.com/office/officeart/2005/8/layout/default"/>
    <dgm:cxn modelId="{F4965E29-0864-484C-A1E7-4BACDE88A4C8}" type="presParOf" srcId="{3AD54FAF-D95D-48BC-B2EF-470C40021447}" destId="{3F2D1831-5B6D-404A-8FCD-409EDB69926C}" srcOrd="4" destOrd="0" presId="urn:microsoft.com/office/officeart/2005/8/layout/default"/>
    <dgm:cxn modelId="{C32A2FF4-C30B-4005-B8C1-FD3F5BEC1260}" type="presParOf" srcId="{3AD54FAF-D95D-48BC-B2EF-470C40021447}" destId="{AE2859DC-0B55-4537-8CD9-5CF0A020006C}" srcOrd="5" destOrd="0" presId="urn:microsoft.com/office/officeart/2005/8/layout/default"/>
    <dgm:cxn modelId="{D3193E76-F7AA-4F93-B45C-C79323D36281}" type="presParOf" srcId="{3AD54FAF-D95D-48BC-B2EF-470C40021447}" destId="{4898E90D-E2BD-45E7-B6F3-335F77BDB100}" srcOrd="6" destOrd="0" presId="urn:microsoft.com/office/officeart/2005/8/layout/default"/>
    <dgm:cxn modelId="{5BB54256-859C-4BDE-9AE4-521B90A7FE69}" type="presParOf" srcId="{3AD54FAF-D95D-48BC-B2EF-470C40021447}" destId="{C48E81D1-449A-4D45-8731-23614D4DEDAE}" srcOrd="7" destOrd="0" presId="urn:microsoft.com/office/officeart/2005/8/layout/default"/>
    <dgm:cxn modelId="{0949AD61-6C4D-43A4-ABFE-BDD15811282C}" type="presParOf" srcId="{3AD54FAF-D95D-48BC-B2EF-470C40021447}" destId="{CD0054D5-0DE3-4AE1-BE5C-DE137E737894}" srcOrd="8" destOrd="0" presId="urn:microsoft.com/office/officeart/2005/8/layout/default"/>
    <dgm:cxn modelId="{6832A458-4246-48AC-AD9B-5FBDFC14EDF1}" type="presParOf" srcId="{3AD54FAF-D95D-48BC-B2EF-470C40021447}" destId="{F5768E39-1EAB-4580-9403-E26E1D43DCF3}" srcOrd="9" destOrd="0" presId="urn:microsoft.com/office/officeart/2005/8/layout/default"/>
    <dgm:cxn modelId="{6D756D9C-7D55-4C8A-AD70-46B6BD53E5A2}" type="presParOf" srcId="{3AD54FAF-D95D-48BC-B2EF-470C40021447}" destId="{4D3D4AC9-BFCE-49D8-9D29-A95FA7C966A1}" srcOrd="10" destOrd="0" presId="urn:microsoft.com/office/officeart/2005/8/layout/default"/>
    <dgm:cxn modelId="{04B9DCBA-5857-4B7D-BADC-119B7F3CDBFA}" type="presParOf" srcId="{3AD54FAF-D95D-48BC-B2EF-470C40021447}" destId="{2A7D3CD7-A4EF-4644-9028-2D3AC08CFD9C}" srcOrd="11" destOrd="0" presId="urn:microsoft.com/office/officeart/2005/8/layout/default"/>
    <dgm:cxn modelId="{5563874B-160E-4F78-A2BF-E8332B410F02}" type="presParOf" srcId="{3AD54FAF-D95D-48BC-B2EF-470C40021447}" destId="{571D1137-58F9-43DB-852F-5BFAA4445313}" srcOrd="12" destOrd="0" presId="urn:microsoft.com/office/officeart/2005/8/layout/default"/>
    <dgm:cxn modelId="{EF419723-7338-4EAD-9ED7-0C7FFCAB1B06}" type="presParOf" srcId="{3AD54FAF-D95D-48BC-B2EF-470C40021447}" destId="{4C5F4FA2-12F5-4209-9880-9DB25CAA5E9D}" srcOrd="13" destOrd="0" presId="urn:microsoft.com/office/officeart/2005/8/layout/default"/>
    <dgm:cxn modelId="{B4DB40C7-55B0-4F31-94DD-6CEAEF333BD4}" type="presParOf" srcId="{3AD54FAF-D95D-48BC-B2EF-470C40021447}" destId="{0443107A-200C-4707-9CEB-20E7836628C4}" srcOrd="14" destOrd="0" presId="urn:microsoft.com/office/officeart/2005/8/layout/default"/>
    <dgm:cxn modelId="{0A465D7D-7714-40AB-B24B-8EDDFB401C90}" type="presParOf" srcId="{3AD54FAF-D95D-48BC-B2EF-470C40021447}" destId="{C4470110-738D-470F-8BCD-22371269D0DF}" srcOrd="15" destOrd="0" presId="urn:microsoft.com/office/officeart/2005/8/layout/default"/>
    <dgm:cxn modelId="{B5C0A5C2-74E2-49A6-80A4-4343FE5E0191}" type="presParOf" srcId="{3AD54FAF-D95D-48BC-B2EF-470C40021447}" destId="{0000F81A-18D8-4A97-A609-C43F49658C9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1C4B2-F1EC-4986-B73F-41AD0B507071}">
      <dsp:nvSpPr>
        <dsp:cNvPr id="0" name=""/>
        <dsp:cNvSpPr/>
      </dsp:nvSpPr>
      <dsp:spPr>
        <a:xfrm>
          <a:off x="18992" y="539078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وضعیت واحد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کار در قدرت</a:t>
          </a:r>
          <a:endParaRPr lang="fa-IR" sz="24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18992" y="539078"/>
        <a:ext cx="2250250" cy="1350150"/>
      </dsp:txXfrm>
    </dsp:sp>
    <dsp:sp modelId="{21D5A12D-95E6-4356-B244-02651F2B4BC9}">
      <dsp:nvSpPr>
        <dsp:cNvPr id="0" name=""/>
        <dsp:cNvSpPr/>
      </dsp:nvSpPr>
      <dsp:spPr>
        <a:xfrm>
          <a:off x="2475274" y="450049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6216"/>
                <a:satOff val="-1243"/>
                <a:lumOff val="933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6216"/>
                <a:satOff val="-1243"/>
                <a:lumOff val="933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6216"/>
                <a:satOff val="-1243"/>
                <a:lumOff val="9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قدرت تولیدی</a:t>
          </a:r>
          <a:endParaRPr lang="en-US" sz="2400" b="1" kern="1200" baseline="0" dirty="0" smtClean="0">
            <a:latin typeface="Arial" pitchFamily="34" charset="0"/>
            <a:cs typeface="B Mitra" pitchFamily="2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1028 مگاوات</a:t>
          </a:r>
          <a:endParaRPr lang="fa-IR" sz="24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2475274" y="450049"/>
        <a:ext cx="2250250" cy="1350150"/>
      </dsp:txXfrm>
    </dsp:sp>
    <dsp:sp modelId="{3F2D1831-5B6D-404A-8FCD-409EDB69926C}">
      <dsp:nvSpPr>
        <dsp:cNvPr id="0" name=""/>
        <dsp:cNvSpPr/>
      </dsp:nvSpPr>
      <dsp:spPr>
        <a:xfrm>
          <a:off x="4950550" y="450049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12432"/>
                <a:satOff val="-2487"/>
                <a:lumOff val="1866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12432"/>
                <a:satOff val="-2487"/>
                <a:lumOff val="1866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12432"/>
                <a:satOff val="-2487"/>
                <a:lumOff val="18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baseline="0" dirty="0" smtClean="0">
              <a:latin typeface="Arial" pitchFamily="34" charset="0"/>
              <a:cs typeface="B Mitra" pitchFamily="2" charset="-78"/>
            </a:rPr>
            <a:t>تعداد شبانه روز موثر</a:t>
          </a:r>
          <a:endParaRPr lang="en-US" sz="2000" b="1" kern="1200" baseline="0" dirty="0" smtClean="0">
            <a:latin typeface="Arial" pitchFamily="34" charset="0"/>
            <a:cs typeface="B Mitra" pitchFamily="2" charset="-78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5.59 روز</a:t>
          </a:r>
          <a:endParaRPr lang="fa-IR" sz="24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4950550" y="450049"/>
        <a:ext cx="2250250" cy="1350150"/>
      </dsp:txXfrm>
    </dsp:sp>
    <dsp:sp modelId="{4898E90D-E2BD-45E7-B6F3-335F77BDB100}">
      <dsp:nvSpPr>
        <dsp:cNvPr id="0" name=""/>
        <dsp:cNvSpPr/>
      </dsp:nvSpPr>
      <dsp:spPr>
        <a:xfrm>
          <a:off x="0" y="2025224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غلظت بور در مدار اول</a:t>
          </a:r>
          <a:endParaRPr lang="en-US" sz="2000" b="1" kern="1200" baseline="0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6.30 گرم بر لیتر</a:t>
          </a:r>
          <a:endParaRPr lang="fa-IR" sz="2400" b="1" kern="1200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sp:txBody>
      <dsp:txXfrm>
        <a:off x="0" y="2025224"/>
        <a:ext cx="2250250" cy="1350150"/>
      </dsp:txXfrm>
    </dsp:sp>
    <dsp:sp modelId="{CD0054D5-0DE3-4AE1-BE5C-DE137E737894}">
      <dsp:nvSpPr>
        <dsp:cNvPr id="0" name=""/>
        <dsp:cNvSpPr/>
      </dsp:nvSpPr>
      <dsp:spPr>
        <a:xfrm>
          <a:off x="2475274" y="2025224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4864"/>
                <a:satOff val="-4973"/>
                <a:lumOff val="3732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24864"/>
                <a:satOff val="-4973"/>
                <a:lumOff val="3732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24864"/>
                <a:satOff val="-4973"/>
                <a:lumOff val="37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تعداد کانال ایمنی آماده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4 کانال</a:t>
          </a:r>
          <a:endParaRPr lang="fa-IR" sz="2400" b="1" kern="1200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sp:txBody>
      <dsp:txXfrm>
        <a:off x="2475274" y="2025224"/>
        <a:ext cx="2250250" cy="1350150"/>
      </dsp:txXfrm>
    </dsp:sp>
    <dsp:sp modelId="{4D3D4AC9-BFCE-49D8-9D29-A95FA7C966A1}">
      <dsp:nvSpPr>
        <dsp:cNvPr id="0" name=""/>
        <dsp:cNvSpPr/>
      </dsp:nvSpPr>
      <dsp:spPr>
        <a:xfrm>
          <a:off x="4950550" y="2025224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224864"/>
                <a:satOff val="-4973"/>
                <a:lumOff val="37322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24864"/>
                <a:satOff val="-4973"/>
                <a:lumOff val="37322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24864"/>
                <a:satOff val="-4973"/>
                <a:lumOff val="373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میزان خلا کندانسور</a:t>
          </a:r>
          <a:endParaRPr lang="en-US" sz="2400" b="1" kern="1200" baseline="0" dirty="0" smtClean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B Mitra" pitchFamily="2" charset="-78"/>
            </a:rPr>
            <a:t>5.9 کیلو پاسکال</a:t>
          </a:r>
          <a:endParaRPr lang="fa-IR" sz="2400" b="1" kern="1200" baseline="0" dirty="0">
            <a:solidFill>
              <a:schemeClr val="accent5">
                <a:lumMod val="50000"/>
              </a:schemeClr>
            </a:solidFill>
            <a:latin typeface="Arial" pitchFamily="34" charset="0"/>
            <a:cs typeface="B Mitra" pitchFamily="2" charset="-78"/>
          </a:endParaRPr>
        </a:p>
      </dsp:txBody>
      <dsp:txXfrm>
        <a:off x="4950550" y="2025224"/>
        <a:ext cx="2250250" cy="1350150"/>
      </dsp:txXfrm>
    </dsp:sp>
    <dsp:sp modelId="{571D1137-58F9-43DB-852F-5BFAA4445313}">
      <dsp:nvSpPr>
        <dsp:cNvPr id="0" name=""/>
        <dsp:cNvSpPr/>
      </dsp:nvSpPr>
      <dsp:spPr>
        <a:xfrm>
          <a:off x="0" y="3600400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68648"/>
                <a:satOff val="-3730"/>
                <a:lumOff val="2799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68648"/>
                <a:satOff val="-3730"/>
                <a:lumOff val="2799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68648"/>
                <a:satOff val="-3730"/>
                <a:lumOff val="2799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دمای آب دریا </a:t>
          </a:r>
          <a:endParaRPr lang="en-US" sz="2400" b="1" kern="1200" baseline="0" dirty="0" smtClean="0">
            <a:latin typeface="Arial" pitchFamily="34" charset="0"/>
            <a:cs typeface="B Mitra" pitchFamily="2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kern="1200" baseline="0" dirty="0" smtClean="0">
              <a:latin typeface="Arial" pitchFamily="34" charset="0"/>
              <a:cs typeface="B Mitra" pitchFamily="2" charset="-78"/>
            </a:rPr>
            <a:t>18 درجه سانتی گراد</a:t>
          </a:r>
          <a:endParaRPr lang="fa-IR" sz="24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0" y="3600400"/>
        <a:ext cx="2250250" cy="1350150"/>
      </dsp:txXfrm>
    </dsp:sp>
    <dsp:sp modelId="{0443107A-200C-4707-9CEB-20E7836628C4}">
      <dsp:nvSpPr>
        <dsp:cNvPr id="0" name=""/>
        <dsp:cNvSpPr/>
      </dsp:nvSpPr>
      <dsp:spPr>
        <a:xfrm>
          <a:off x="2475274" y="3600400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112432"/>
                <a:satOff val="-2487"/>
                <a:lumOff val="18661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112432"/>
                <a:satOff val="-2487"/>
                <a:lumOff val="18661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112432"/>
                <a:satOff val="-2487"/>
                <a:lumOff val="1866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 smtClean="0">
              <a:latin typeface="Arial" pitchFamily="34" charset="0"/>
              <a:cs typeface="B Mitra" pitchFamily="2" charset="-78"/>
            </a:rPr>
            <a:t>تعداد مجتمع های سوخت در قلب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baseline="0" dirty="0" smtClean="0">
              <a:latin typeface="Arial" pitchFamily="34" charset="0"/>
              <a:cs typeface="B Mitra" pitchFamily="2" charset="-78"/>
            </a:rPr>
            <a:t>163</a:t>
          </a:r>
          <a:endParaRPr lang="fa-IR" sz="24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2475274" y="3600400"/>
        <a:ext cx="2250250" cy="1350150"/>
      </dsp:txXfrm>
    </dsp:sp>
    <dsp:sp modelId="{0000F81A-18D8-4A97-A609-C43F49658C9B}">
      <dsp:nvSpPr>
        <dsp:cNvPr id="0" name=""/>
        <dsp:cNvSpPr/>
      </dsp:nvSpPr>
      <dsp:spPr>
        <a:xfrm>
          <a:off x="4950549" y="3587087"/>
          <a:ext cx="2250250" cy="1350150"/>
        </a:xfrm>
        <a:prstGeom prst="rect">
          <a:avLst/>
        </a:prstGeom>
        <a:gradFill rotWithShape="0">
          <a:gsLst>
            <a:gs pos="0">
              <a:schemeClr val="accent5">
                <a:shade val="50000"/>
                <a:hueOff val="56216"/>
                <a:satOff val="-1243"/>
                <a:lumOff val="933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56216"/>
                <a:satOff val="-1243"/>
                <a:lumOff val="933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56216"/>
                <a:satOff val="-1243"/>
                <a:lumOff val="93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 smtClean="0">
              <a:latin typeface="Arial" pitchFamily="34" charset="0"/>
              <a:cs typeface="B Mitra" pitchFamily="2" charset="-78"/>
            </a:rPr>
            <a:t>تعداد مجتمع های سوخت </a:t>
          </a:r>
          <a:r>
            <a:rPr lang="en-US" sz="1800" b="1" kern="1200" baseline="0" dirty="0" smtClean="0">
              <a:latin typeface="Arial" pitchFamily="34" charset="0"/>
              <a:cs typeface="B Mitra" pitchFamily="2" charset="-78"/>
            </a:rPr>
            <a:t>-TVS-2M</a:t>
          </a:r>
          <a:r>
            <a:rPr lang="fa-IR" sz="1800" b="1" kern="1200" baseline="0" dirty="0" smtClean="0">
              <a:latin typeface="Arial" pitchFamily="34" charset="0"/>
              <a:cs typeface="B Mitra" pitchFamily="2" charset="-78"/>
            </a:rPr>
            <a:t> 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b="1" kern="1200" baseline="0" dirty="0" smtClean="0">
              <a:latin typeface="Arial" pitchFamily="34" charset="0"/>
              <a:cs typeface="B Mitra" pitchFamily="2" charset="-78"/>
            </a:rPr>
            <a:t>97 مجتمع</a:t>
          </a:r>
          <a:endParaRPr lang="fa-IR" sz="1800" b="1" kern="1200" baseline="0" dirty="0">
            <a:latin typeface="Arial" pitchFamily="34" charset="0"/>
            <a:cs typeface="B Mitra" pitchFamily="2" charset="-78"/>
          </a:endParaRPr>
        </a:p>
      </dsp:txBody>
      <dsp:txXfrm>
        <a:off x="4950549" y="3587087"/>
        <a:ext cx="2250250" cy="1350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EE0B4-53E8-4657-858E-CB117168D623}" type="datetimeFigureOut">
              <a:rPr lang="en-US" smtClean="0"/>
              <a:t>1/15/2022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B853D-0C07-4084-9B3C-7C95DE4AC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34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b="1" dirty="0" smtClean="0"/>
              <a:t>وضعيت فعلي واحد:</a:t>
            </a:r>
          </a:p>
          <a:p>
            <a:pPr algn="r" rtl="1"/>
            <a:endParaRPr lang="fa-IR" dirty="0" smtClean="0"/>
          </a:p>
          <a:p>
            <a:pPr marL="168244" indent="-168244" algn="r" rtl="1">
              <a:buFontTx/>
              <a:buChar char="-"/>
            </a:pPr>
            <a:r>
              <a:rPr lang="fa-IR" dirty="0" smtClean="0"/>
              <a:t>وضعيت واحد: كار در قدرت</a:t>
            </a:r>
          </a:p>
          <a:p>
            <a:pPr marL="168244" indent="-168244" algn="r" rtl="1">
              <a:buFontTx/>
              <a:buChar char="-"/>
            </a:pPr>
            <a:r>
              <a:rPr lang="fa-IR" dirty="0" smtClean="0"/>
              <a:t>قدرت</a:t>
            </a:r>
            <a:r>
              <a:rPr lang="fa-IR" baseline="0" dirty="0" smtClean="0"/>
              <a:t> توليدي: 1028 مگاوات</a:t>
            </a:r>
          </a:p>
          <a:p>
            <a:pPr marL="168244" indent="-168244" algn="r" rtl="1">
              <a:buFontTx/>
              <a:buChar char="-"/>
            </a:pPr>
            <a:r>
              <a:rPr lang="fa-IR" baseline="0" dirty="0" smtClean="0"/>
              <a:t>تعداد شبانه روز موثر: 5.59روز</a:t>
            </a:r>
          </a:p>
          <a:p>
            <a:pPr marL="168244" indent="-168244" algn="r" rtl="1">
              <a:buFontTx/>
              <a:buChar char="-"/>
            </a:pPr>
            <a:r>
              <a:rPr lang="fa-IR" baseline="0" dirty="0" smtClean="0"/>
              <a:t>غلظت بور در مدار اول: 6.30گرم بر ليتر</a:t>
            </a:r>
          </a:p>
          <a:p>
            <a:pPr marL="168244" indent="-168244" algn="r" rtl="1">
              <a:buFontTx/>
              <a:buChar char="-"/>
            </a:pPr>
            <a:r>
              <a:rPr lang="fa-IR" baseline="0" dirty="0" smtClean="0"/>
              <a:t>تعداد كانال هاي ايمني آماده بكار: 4 كانال</a:t>
            </a:r>
          </a:p>
          <a:p>
            <a:pPr marL="168244" indent="-168244" algn="r" rtl="1">
              <a:buFontTx/>
              <a:buChar char="-"/>
            </a:pPr>
            <a:r>
              <a:rPr lang="fa-IR" baseline="0" dirty="0" smtClean="0"/>
              <a:t>خلا كندانسور:5.9 كيلوپاسكال</a:t>
            </a:r>
          </a:p>
          <a:p>
            <a:pPr marL="168244" indent="-168244" algn="r" rtl="1">
              <a:buFontTx/>
              <a:buChar char="-"/>
            </a:pPr>
            <a:r>
              <a:rPr lang="fa-IR" baseline="0" dirty="0" smtClean="0"/>
              <a:t>دماي آب دريا: 18 درجه سلسيوس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042DA-F9D0-4D58-856F-9ADEAB5455E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049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59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4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9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8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84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1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6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6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029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932C2-FB8C-4F06-988E-18449D57E36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1/15/2022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0F907-D7C6-42BF-8476-CE673E170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5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248400" cy="457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rtl="1"/>
            <a:r>
              <a:rPr lang="fa-IR" sz="2400" dirty="0" smtClean="0">
                <a:cs typeface="B Mitra" pitchFamily="2" charset="-78"/>
              </a:rPr>
              <a:t>وضعیت کنونی واحد یکم نیروگاه اتمی بوشهر</a:t>
            </a:r>
            <a:endParaRPr lang="en-US" sz="2400" dirty="0">
              <a:cs typeface="B Mitra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8672480"/>
              </p:ext>
            </p:extLst>
          </p:nvPr>
        </p:nvGraphicFramePr>
        <p:xfrm>
          <a:off x="971600" y="908720"/>
          <a:ext cx="72008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251520" y="6381328"/>
            <a:ext cx="683568" cy="3143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567074D8-22A6-4F3B-B54E-C2FAB6317CA9}" type="slidenum">
              <a:rPr lang="en-US" sz="400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 sz="40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0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 txBox="1">
            <a:spLocks/>
          </p:cNvSpPr>
          <p:nvPr/>
        </p:nvSpPr>
        <p:spPr>
          <a:xfrm>
            <a:off x="1981200" y="381000"/>
            <a:ext cx="5105400" cy="419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2400" dirty="0">
                <a:cs typeface="B Mitra" pitchFamily="2" charset="-78"/>
              </a:rPr>
              <a:t>برنامه </a:t>
            </a:r>
            <a:r>
              <a:rPr lang="fa-IR" sz="2400" dirty="0" smtClean="0">
                <a:cs typeface="B Mitra" pitchFamily="2" charset="-78"/>
              </a:rPr>
              <a:t> </a:t>
            </a:r>
            <a:r>
              <a:rPr lang="fa-IR" sz="2400" dirty="0">
                <a:cs typeface="B Mitra" pitchFamily="2" charset="-78"/>
              </a:rPr>
              <a:t>بهره برداری و توقف واحد </a:t>
            </a:r>
            <a:r>
              <a:rPr lang="fa-IR" sz="2400" dirty="0" smtClean="0">
                <a:cs typeface="B Mitra" pitchFamily="2" charset="-78"/>
              </a:rPr>
              <a:t>در سال آینده</a:t>
            </a:r>
            <a:endParaRPr lang="ru-RU" sz="2400" b="1" dirty="0">
              <a:latin typeface="Times New Roman" pitchFamily="18" charset="0"/>
              <a:cs typeface="B Mitra" pitchFamily="2" charset="-78"/>
            </a:endParaRPr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" y="990600"/>
            <a:ext cx="8898568" cy="483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676400" y="2743200"/>
            <a:ext cx="3886200" cy="220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a-IR" sz="2800" dirty="0" smtClean="0">
                <a:cs typeface="B Mitra" pitchFamily="2" charset="-78"/>
              </a:rPr>
              <a:t>پیش بینی می شود در طی این کمپانی به میزان تقریبی 7.5 میلیون مگا وات ساعت برق تولید و در اختیار شبکه سراسری قرار دهیم</a:t>
            </a:r>
            <a:endParaRPr lang="en-US" sz="28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3745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66800"/>
            <a:ext cx="8686800" cy="24237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تعمیر سطح مقطع آب بندی پمپ اصلی مدار اول (پمپ های شماره 2و4)؛</a:t>
            </a:r>
          </a:p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ساخت استند </a:t>
            </a:r>
            <a:r>
              <a:rPr lang="fa-IR" sz="2400" b="1" dirty="0">
                <a:cs typeface="B Mitra" pitchFamily="2" charset="-78"/>
              </a:rPr>
              <a:t>برش ، برش و خروج نمونه های شاهد پوسته راکتور؛</a:t>
            </a:r>
            <a:endParaRPr lang="ru-RU" sz="2400" b="1" dirty="0">
              <a:cs typeface="B Mitra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تست و استفاده از سیستم </a:t>
            </a:r>
            <a:r>
              <a:rPr lang="fa-IR" sz="2400" b="1" dirty="0">
                <a:cs typeface="B Mitra" pitchFamily="2" charset="-78"/>
              </a:rPr>
              <a:t>سیپینگ بر روی ماشین تعویض </a:t>
            </a:r>
            <a:r>
              <a:rPr lang="fa-IR" sz="2400" b="1" dirty="0" smtClean="0">
                <a:cs typeface="B Mitra" pitchFamily="2" charset="-78"/>
              </a:rPr>
              <a:t>سوخت؛</a:t>
            </a:r>
            <a:endParaRPr lang="fa-IR" sz="2400" b="1" dirty="0">
              <a:cs typeface="B Mitra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>
                <a:cs typeface="B Mitra" pitchFamily="2" charset="-78"/>
              </a:rPr>
              <a:t>تست ادي كارنت </a:t>
            </a:r>
            <a:r>
              <a:rPr lang="fa-IR" sz="2400" b="1" dirty="0" smtClean="0">
                <a:cs typeface="B Mitra" pitchFamily="2" charset="-78"/>
              </a:rPr>
              <a:t>لوله </a:t>
            </a:r>
            <a:r>
              <a:rPr lang="fa-IR" sz="2400" b="1" dirty="0">
                <a:cs typeface="B Mitra" pitchFamily="2" charset="-78"/>
              </a:rPr>
              <a:t>هاي مولد بخار شماره 1 با دستگاه </a:t>
            </a:r>
            <a:r>
              <a:rPr lang="fa-IR" sz="2400" b="1" dirty="0" smtClean="0">
                <a:cs typeface="B Mitra" pitchFamily="2" charset="-78"/>
              </a:rPr>
              <a:t>جدید؛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2590799" y="398253"/>
            <a:ext cx="3962401" cy="419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2000" b="1" dirty="0" smtClean="0">
                <a:cs typeface="B Mitra" pitchFamily="2" charset="-78"/>
              </a:rPr>
              <a:t>اهم فعالیت ها</a:t>
            </a:r>
            <a:r>
              <a:rPr lang="en-US" sz="2000" b="1" dirty="0" smtClean="0">
                <a:cs typeface="B Mitra" pitchFamily="2" charset="-78"/>
              </a:rPr>
              <a:t> </a:t>
            </a:r>
            <a:r>
              <a:rPr lang="fa-IR" sz="2000" b="1" dirty="0" smtClean="0">
                <a:cs typeface="B Mitra" pitchFamily="2" charset="-78"/>
              </a:rPr>
              <a:t>انجام شده در طی توقف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70739" y="4114800"/>
            <a:ext cx="3416061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 smtClean="0">
                <a:cs typeface="B Mitra" pitchFamily="2" charset="-78"/>
              </a:rPr>
              <a:t>تعمیر </a:t>
            </a:r>
            <a:r>
              <a:rPr lang="fa-IR" sz="2400" b="1" dirty="0">
                <a:cs typeface="B Mitra" pitchFamily="2" charset="-78"/>
              </a:rPr>
              <a:t>سطح مقطع آب بندی پمپ اصلی مدار </a:t>
            </a:r>
            <a:r>
              <a:rPr lang="fa-IR" sz="2400" b="1" dirty="0" smtClean="0">
                <a:cs typeface="B Mitra" pitchFamily="2" charset="-78"/>
              </a:rPr>
              <a:t>اول (پمپ های شماره 2و4)؛</a:t>
            </a:r>
            <a:endParaRPr lang="fa-IR" sz="2400" b="1" dirty="0">
              <a:cs typeface="B Mitra" pitchFamily="2" charset="-7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490540"/>
            <a:ext cx="5003019" cy="286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74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990600"/>
            <a:ext cx="8382000" cy="23852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تعمیر ، بازرسی ، رفع عیوب و تست چهار کانال ایمنی</a:t>
            </a:r>
          </a:p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انجام بازرسی های فنی و تست های هیدرولیک دوره ای طبق الزامات </a:t>
            </a:r>
          </a:p>
          <a:p>
            <a:pPr marL="342900" indent="-342900" algn="r" rtl="1">
              <a:lnSpc>
                <a:spcPct val="15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fa-IR" sz="2400" b="1" dirty="0" smtClean="0">
                <a:cs typeface="B Mitra" pitchFamily="2" charset="-78"/>
              </a:rPr>
              <a:t>انجام مرمت و بازسازی بخش عمده ای از ساختمان پمپ خانه ساحلی نیروگاه تست </a:t>
            </a:r>
            <a:r>
              <a:rPr lang="fa-IR" sz="2400" b="1" dirty="0">
                <a:cs typeface="B Mitra" pitchFamily="2" charset="-78"/>
              </a:rPr>
              <a:t>استحكام ساختمان </a:t>
            </a:r>
            <a:r>
              <a:rPr lang="fa-IR" sz="2400" b="1" dirty="0" smtClean="0">
                <a:cs typeface="B Mitra" pitchFamily="2" charset="-78"/>
              </a:rPr>
              <a:t>راكتور- </a:t>
            </a:r>
            <a:r>
              <a:rPr lang="fa-IR" sz="2400" b="1" dirty="0">
                <a:cs typeface="B Mitra" pitchFamily="2" charset="-78"/>
              </a:rPr>
              <a:t>كره </a:t>
            </a:r>
            <a:r>
              <a:rPr lang="fa-IR" sz="2400" b="1" dirty="0" smtClean="0">
                <a:cs typeface="B Mitra" pitchFamily="2" charset="-78"/>
              </a:rPr>
              <a:t>فلزي</a:t>
            </a:r>
            <a:endParaRPr lang="fa-IR" dirty="0" smtClean="0">
              <a:cs typeface="B Mitra" pitchFamily="2" charset="-78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1770801" y="381000"/>
            <a:ext cx="5075808" cy="4191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spcBef>
                <a:spcPts val="0"/>
              </a:spcBef>
              <a:buNone/>
            </a:pPr>
            <a:r>
              <a:rPr lang="fa-IR" sz="2400" b="1" dirty="0" smtClean="0">
                <a:cs typeface="B Mitra" pitchFamily="2" charset="-78"/>
              </a:rPr>
              <a:t>اهم فعالیت های دیگر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40" y="3375868"/>
            <a:ext cx="5016260" cy="30371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5257800" y="3810000"/>
            <a:ext cx="2984740" cy="17081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spcBef>
                <a:spcPts val="300"/>
              </a:spcBef>
            </a:pPr>
            <a:r>
              <a:rPr lang="fa-IR" sz="2400" b="1" dirty="0">
                <a:cs typeface="B Mitra" pitchFamily="2" charset="-78"/>
              </a:rPr>
              <a:t>ساخت و نصب سپرحفاظت پرتوی جهت نصب در چاهک راکتور؛</a:t>
            </a:r>
          </a:p>
        </p:txBody>
      </p:sp>
    </p:spTree>
    <p:extLst>
      <p:ext uri="{BB962C8B-B14F-4D97-AF65-F5344CB8AC3E}">
        <p14:creationId xmlns:p14="http://schemas.microsoft.com/office/powerpoint/2010/main" val="571825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324600" cy="411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>وضعیت نگهداری و تعمیرات تجهیزات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مکانیکی درطی توقف</a:t>
            </a:r>
            <a:endParaRPr lang="en-US" sz="2800" dirty="0">
              <a:cs typeface="B Mitra" pitchFamily="2" charset="-7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749322"/>
              </p:ext>
            </p:extLst>
          </p:nvPr>
        </p:nvGraphicFramePr>
        <p:xfrm>
          <a:off x="685800" y="838200"/>
          <a:ext cx="7393413" cy="3709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 descr="\\ps-nas\مستندات تصويري تعميرات$\2021-2\شرکت تپنا\تجهیزات دوار\دیزل\14000720\عکس\IMG_1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99000"/>
            <a:ext cx="2468880" cy="164592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ps-nas\مستندات تصويري تعميرات$\2021-2\شرکت تپنا\تجهیزات دوار\RM11D001-فیلمبردار سید مجتبی علیزاده\14001010\عکس\IMG_428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711940"/>
            <a:ext cx="2468880" cy="164592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ps-nas\مستندات تصويري تعميرات$\2021-2\شرکت تپنا\استاتیک\ПГبستن دریچه های\14000915-16-19\عکس\IMG_351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33" y="4699000"/>
            <a:ext cx="2468880" cy="164592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99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6858000" cy="4111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1"/>
            <a:r>
              <a:rPr lang="fa-IR" sz="2800" dirty="0" smtClean="0">
                <a:cs typeface="B Mitra" pitchFamily="2" charset="-78"/>
              </a:rPr>
              <a:t>وضعیت نگهداری و تعمیرات تجهیزات</a:t>
            </a:r>
            <a:r>
              <a:rPr lang="en-US" sz="2800" dirty="0" smtClean="0">
                <a:cs typeface="B Mitra" pitchFamily="2" charset="-78"/>
              </a:rPr>
              <a:t> </a:t>
            </a:r>
            <a:r>
              <a:rPr lang="fa-IR" sz="2800" dirty="0" smtClean="0">
                <a:cs typeface="B Mitra" pitchFamily="2" charset="-78"/>
              </a:rPr>
              <a:t>برق و کنترل درطی توقف</a:t>
            </a:r>
            <a:endParaRPr lang="en-US" sz="2800" dirty="0">
              <a:cs typeface="B Mitra" pitchFamily="2" charset="-78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67979"/>
              </p:ext>
            </p:extLst>
          </p:nvPr>
        </p:nvGraphicFramePr>
        <p:xfrm>
          <a:off x="990600" y="838201"/>
          <a:ext cx="71628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990600" y="4267200"/>
            <a:ext cx="7162800" cy="2133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انجام کالیبراسیون بیش از 4000 سنسور اندازه گیری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انجام کالایبراسیون نزدیک به 1000 کانال اندازه گیری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fa-IR" sz="3200" dirty="0" smtClean="0">
                <a:cs typeface="B Mitra" pitchFamily="2" charset="-78"/>
              </a:rPr>
              <a:t>انجام سرویس فنی و تنظیم 2375 محرک الکتریکی ولوها</a:t>
            </a:r>
            <a:endParaRPr lang="en-US" sz="3200" dirty="0">
              <a:cs typeface="B Mitr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5377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454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371</Words>
  <Application>Microsoft Office PowerPoint</Application>
  <PresentationFormat>On-screen Show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1_Office Theme</vt:lpstr>
      <vt:lpstr>وضعیت کنونی واحد یکم نیروگاه اتمی بوشهر</vt:lpstr>
      <vt:lpstr>PowerPoint Presentation</vt:lpstr>
      <vt:lpstr>PowerPoint Presentation</vt:lpstr>
      <vt:lpstr>PowerPoint Presentation</vt:lpstr>
      <vt:lpstr>وضعیت نگهداری و تعمیرات تجهیزات مکانیکی درطی توقف</vt:lpstr>
      <vt:lpstr>وضعیت نگهداری و تعمیرات تجهیزات برق و کنترل درطی توقف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Abbasi , MohammadReza</dc:creator>
  <cp:lastModifiedBy>Banazadeh, Reza</cp:lastModifiedBy>
  <cp:revision>14</cp:revision>
  <dcterms:created xsi:type="dcterms:W3CDTF">2022-01-15T09:50:44Z</dcterms:created>
  <dcterms:modified xsi:type="dcterms:W3CDTF">2022-01-15T11:33:26Z</dcterms:modified>
</cp:coreProperties>
</file>