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1.xml" ContentType="application/vnd.openxmlformats-officedocument.drawingml.chart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21"/>
  </p:notesMasterIdLst>
  <p:handoutMasterIdLst>
    <p:handoutMasterId r:id="rId22"/>
  </p:handoutMasterIdLst>
  <p:sldIdLst>
    <p:sldId id="297" r:id="rId2"/>
    <p:sldId id="363" r:id="rId3"/>
    <p:sldId id="364" r:id="rId4"/>
    <p:sldId id="365" r:id="rId5"/>
    <p:sldId id="366" r:id="rId6"/>
    <p:sldId id="367" r:id="rId7"/>
    <p:sldId id="368" r:id="rId8"/>
    <p:sldId id="369" r:id="rId9"/>
    <p:sldId id="370" r:id="rId10"/>
    <p:sldId id="371" r:id="rId11"/>
    <p:sldId id="372" r:id="rId12"/>
    <p:sldId id="373" r:id="rId13"/>
    <p:sldId id="377" r:id="rId14"/>
    <p:sldId id="320" r:id="rId15"/>
    <p:sldId id="378" r:id="rId16"/>
    <p:sldId id="321" r:id="rId17"/>
    <p:sldId id="381" r:id="rId18"/>
    <p:sldId id="382" r:id="rId19"/>
    <p:sldId id="323" r:id="rId20"/>
  </p:sldIdLst>
  <p:sldSz cx="9144000" cy="6858000" type="screen4x3"/>
  <p:notesSz cx="666908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  <p15:guide id="3" orient="horz" pos="3109">
          <p15:clr>
            <a:srgbClr val="A4A3A4"/>
          </p15:clr>
        </p15:guide>
        <p15:guide id="4" pos="210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Хаднадь Лайош(Lajos Hadnagy)" initials="ХЛH" lastIdx="1" clrIdx="0">
    <p:extLst>
      <p:ext uri="{19B8F6BF-5375-455C-9EA6-DF929625EA0E}">
        <p15:presenceInfo xmlns:p15="http://schemas.microsoft.com/office/powerpoint/2012/main" userId="S-1-5-21-3662056255-3166799534-1325206865-61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8AB8"/>
    <a:srgbClr val="00355F"/>
    <a:srgbClr val="00B3DC"/>
    <a:srgbClr val="E99347"/>
    <a:srgbClr val="0D499C"/>
    <a:srgbClr val="152225"/>
    <a:srgbClr val="102E50"/>
    <a:srgbClr val="1A4B7F"/>
    <a:srgbClr val="294046"/>
    <a:srgbClr val="242F5F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84889" autoAdjust="0"/>
  </p:normalViewPr>
  <p:slideViewPr>
    <p:cSldViewPr snapToGrid="0">
      <p:cViewPr varScale="1">
        <p:scale>
          <a:sx n="94" d="100"/>
          <a:sy n="94" d="100"/>
        </p:scale>
        <p:origin x="1230" y="66"/>
      </p:cViewPr>
      <p:guideLst>
        <p:guide orient="horz" pos="214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4026" y="108"/>
      </p:cViewPr>
      <p:guideLst>
        <p:guide orient="horz" pos="3126"/>
        <p:guide pos="2141"/>
        <p:guide orient="horz" pos="3109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adnagyl\Documents\2020\PR\MC\&#1054;penness+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/>
              <a:t>Открытость АЭС при ПП в 2019 г</a:t>
            </a:r>
          </a:p>
        </c:rich>
      </c:tx>
      <c:layout>
        <c:manualLayout>
          <c:xMode val="edge"/>
          <c:yMode val="edge"/>
          <c:x val="0.40764046273558391"/>
          <c:y val="2.719540284034651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'2019 (2)'!$B$33</c:f>
              <c:strCache>
                <c:ptCount val="1"/>
                <c:pt idx="0">
                  <c:v>Открытость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1D4-437A-85A4-91D8A9402A10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1D4-437A-85A4-91D8A9402A10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1D4-437A-85A4-91D8A9402A1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1D4-437A-85A4-91D8A9402A1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1D4-437A-85A4-91D8A9402A10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1D4-437A-85A4-91D8A9402A10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1D4-437A-85A4-91D8A9402A10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1D4-437A-85A4-91D8A9402A10}"/>
              </c:ext>
            </c:extLst>
          </c:dPt>
          <c:dPt>
            <c:idx val="8"/>
            <c:invertIfNegative val="0"/>
            <c:bubble3D val="0"/>
            <c:spPr>
              <a:solidFill>
                <a:srgbClr val="9F8AB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51D4-437A-85A4-91D8A9402A10}"/>
              </c:ext>
            </c:extLst>
          </c:dPt>
          <c:dPt>
            <c:idx val="9"/>
            <c:invertIfNegative val="0"/>
            <c:bubble3D val="0"/>
            <c:spPr>
              <a:solidFill>
                <a:srgbClr val="FFFFA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51D4-437A-85A4-91D8A9402A10}"/>
              </c:ext>
            </c:extLst>
          </c:dPt>
          <c:dPt>
            <c:idx val="1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51D4-437A-85A4-91D8A9402A10}"/>
              </c:ext>
            </c:extLst>
          </c:dPt>
          <c:dPt>
            <c:idx val="11"/>
            <c:invertIfNegative val="0"/>
            <c:bubble3D val="0"/>
            <c:spPr>
              <a:solidFill>
                <a:srgbClr val="FFFFA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51D4-437A-85A4-91D8A9402A10}"/>
              </c:ext>
            </c:extLst>
          </c:dPt>
          <c:dPt>
            <c:idx val="12"/>
            <c:invertIfNegative val="0"/>
            <c:bubble3D val="0"/>
            <c:spPr>
              <a:solidFill>
                <a:srgbClr val="FFFFA7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51D4-437A-85A4-91D8A9402A10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51D4-437A-85A4-91D8A9402A10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51D4-437A-85A4-91D8A9402A10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51D4-437A-85A4-91D8A9402A10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51D4-437A-85A4-91D8A9402A10}"/>
              </c:ext>
            </c:extLst>
          </c:dPt>
          <c:dLbls>
            <c:dLbl>
              <c:idx val="10"/>
              <c:layout>
                <c:manualLayout>
                  <c:x val="0"/>
                  <c:y val="-1.673563251713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51D4-437A-85A4-91D8A9402A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'2019 (2)'!$A$34:$A$50</c:f>
              <c:strCache>
                <c:ptCount val="17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  <c:pt idx="10">
                  <c:v>АЭС Бушер</c:v>
                </c:pt>
                <c:pt idx="11">
                  <c:v>L</c:v>
                </c:pt>
                <c:pt idx="12">
                  <c:v>M</c:v>
                </c:pt>
                <c:pt idx="13">
                  <c:v>N</c:v>
                </c:pt>
                <c:pt idx="14">
                  <c:v>O</c:v>
                </c:pt>
                <c:pt idx="15">
                  <c:v>P</c:v>
                </c:pt>
                <c:pt idx="16">
                  <c:v>Q</c:v>
                </c:pt>
              </c:strCache>
            </c:strRef>
          </c:cat>
          <c:val>
            <c:numRef>
              <c:f>'2019 (2)'!$B$34:$B$50</c:f>
              <c:numCache>
                <c:formatCode>0%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0.97</c:v>
                </c:pt>
                <c:pt idx="5">
                  <c:v>0.96000000000000008</c:v>
                </c:pt>
                <c:pt idx="6">
                  <c:v>0.95000000000000007</c:v>
                </c:pt>
                <c:pt idx="7">
                  <c:v>0.93</c:v>
                </c:pt>
                <c:pt idx="8">
                  <c:v>0.9</c:v>
                </c:pt>
                <c:pt idx="9">
                  <c:v>0.87000000000000011</c:v>
                </c:pt>
                <c:pt idx="10">
                  <c:v>0.82000000000000006</c:v>
                </c:pt>
                <c:pt idx="11">
                  <c:v>0.82000000000000006</c:v>
                </c:pt>
                <c:pt idx="12">
                  <c:v>0.82000000000000006</c:v>
                </c:pt>
                <c:pt idx="13">
                  <c:v>0.70000000000000007</c:v>
                </c:pt>
                <c:pt idx="14">
                  <c:v>0.60000000000000009</c:v>
                </c:pt>
                <c:pt idx="15">
                  <c:v>0.56000000000000005</c:v>
                </c:pt>
                <c:pt idx="16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2-51D4-437A-85A4-91D8A9402A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8606080"/>
        <c:axId val="138607616"/>
      </c:barChart>
      <c:lineChart>
        <c:grouping val="standard"/>
        <c:varyColors val="0"/>
        <c:ser>
          <c:idx val="1"/>
          <c:order val="1"/>
          <c:tx>
            <c:strRef>
              <c:f>'2019 (2)'!$C$33</c:f>
              <c:strCache>
                <c:ptCount val="1"/>
                <c:pt idx="0">
                  <c:v>Среднее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'2019 (2)'!$A$34:$A$50</c:f>
              <c:strCache>
                <c:ptCount val="17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  <c:pt idx="10">
                  <c:v>АЭС Бушер</c:v>
                </c:pt>
                <c:pt idx="11">
                  <c:v>L</c:v>
                </c:pt>
                <c:pt idx="12">
                  <c:v>M</c:v>
                </c:pt>
                <c:pt idx="13">
                  <c:v>N</c:v>
                </c:pt>
                <c:pt idx="14">
                  <c:v>O</c:v>
                </c:pt>
                <c:pt idx="15">
                  <c:v>P</c:v>
                </c:pt>
                <c:pt idx="16">
                  <c:v>Q</c:v>
                </c:pt>
              </c:strCache>
            </c:strRef>
          </c:cat>
          <c:val>
            <c:numRef>
              <c:f>'2019 (2)'!$C$34:$C$50</c:f>
              <c:numCache>
                <c:formatCode>0%</c:formatCode>
                <c:ptCount val="17"/>
                <c:pt idx="0">
                  <c:v>0.85000000000000009</c:v>
                </c:pt>
                <c:pt idx="1">
                  <c:v>0.85000000000000009</c:v>
                </c:pt>
                <c:pt idx="2">
                  <c:v>0.85000000000000009</c:v>
                </c:pt>
                <c:pt idx="3">
                  <c:v>0.85000000000000009</c:v>
                </c:pt>
                <c:pt idx="4">
                  <c:v>0.85000000000000009</c:v>
                </c:pt>
                <c:pt idx="5">
                  <c:v>0.85000000000000009</c:v>
                </c:pt>
                <c:pt idx="6">
                  <c:v>0.85000000000000009</c:v>
                </c:pt>
                <c:pt idx="7">
                  <c:v>0.85000000000000009</c:v>
                </c:pt>
                <c:pt idx="8">
                  <c:v>0.85000000000000009</c:v>
                </c:pt>
                <c:pt idx="9">
                  <c:v>0.85000000000000009</c:v>
                </c:pt>
                <c:pt idx="10">
                  <c:v>0.85000000000000009</c:v>
                </c:pt>
                <c:pt idx="11">
                  <c:v>0.85000000000000009</c:v>
                </c:pt>
                <c:pt idx="12">
                  <c:v>0.85000000000000009</c:v>
                </c:pt>
                <c:pt idx="13">
                  <c:v>0.85000000000000009</c:v>
                </c:pt>
                <c:pt idx="14">
                  <c:v>0.85000000000000009</c:v>
                </c:pt>
                <c:pt idx="15">
                  <c:v>0.85000000000000009</c:v>
                </c:pt>
                <c:pt idx="16">
                  <c:v>0.85000000000000009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3-51D4-437A-85A4-91D8A9402A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606080"/>
        <c:axId val="138607616"/>
      </c:lineChart>
      <c:catAx>
        <c:axId val="138606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38607616"/>
        <c:crosses val="autoZero"/>
        <c:auto val="1"/>
        <c:lblAlgn val="ctr"/>
        <c:lblOffset val="100"/>
        <c:noMultiLvlLbl val="0"/>
      </c:catAx>
      <c:valAx>
        <c:axId val="13860761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38606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09479116944579"/>
          <c:y val="0.87519907011265008"/>
          <c:w val="0.30122935404339679"/>
          <c:h val="6.15137158886918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4186"/>
          </a:xfrm>
          <a:prstGeom prst="rect">
            <a:avLst/>
          </a:prstGeom>
        </p:spPr>
        <p:txBody>
          <a:bodyPr vert="horz" lIns="90434" tIns="45217" rIns="90434" bIns="4521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866" y="0"/>
            <a:ext cx="2890665" cy="494186"/>
          </a:xfrm>
          <a:prstGeom prst="rect">
            <a:avLst/>
          </a:prstGeom>
        </p:spPr>
        <p:txBody>
          <a:bodyPr vert="horz" lIns="90434" tIns="45217" rIns="90434" bIns="45217" rtlCol="0"/>
          <a:lstStyle>
            <a:lvl1pPr algn="r">
              <a:defRPr sz="1200"/>
            </a:lvl1pPr>
          </a:lstStyle>
          <a:p>
            <a:fld id="{302DCE4C-9DF6-4613-895B-1C42EDC0CA5C}" type="datetimeFigureOut">
              <a:rPr lang="en-GB" smtClean="0"/>
              <a:pPr/>
              <a:t>04/03/2020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477"/>
            <a:ext cx="2890665" cy="494186"/>
          </a:xfrm>
          <a:prstGeom prst="rect">
            <a:avLst/>
          </a:prstGeom>
        </p:spPr>
        <p:txBody>
          <a:bodyPr vert="horz" lIns="90434" tIns="45217" rIns="90434" bIns="4521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866" y="9378477"/>
            <a:ext cx="2890665" cy="494186"/>
          </a:xfrm>
          <a:prstGeom prst="rect">
            <a:avLst/>
          </a:prstGeom>
        </p:spPr>
        <p:txBody>
          <a:bodyPr vert="horz" lIns="90434" tIns="45217" rIns="90434" bIns="45217" rtlCol="0" anchor="b"/>
          <a:lstStyle>
            <a:lvl1pPr algn="r">
              <a:defRPr sz="1200"/>
            </a:lvl1pPr>
          </a:lstStyle>
          <a:p>
            <a:fld id="{C5C1156D-CB3F-4C3B-B7AC-F0771338D9D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363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0434" tIns="45217" rIns="90434" bIns="4521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0434" tIns="45217" rIns="90434" bIns="45217" rtlCol="0"/>
          <a:lstStyle>
            <a:lvl1pPr algn="r">
              <a:defRPr sz="1200"/>
            </a:lvl1pPr>
          </a:lstStyle>
          <a:p>
            <a:fld id="{20F79C97-F0C3-4425-BBC4-D863BA7157CB}" type="datetimeFigureOut">
              <a:rPr lang="en-GB" smtClean="0"/>
              <a:pPr/>
              <a:t>04/03/2020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34" tIns="45217" rIns="90434" bIns="452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0434" tIns="45217" rIns="90434" bIns="452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0434" tIns="45217" rIns="90434" bIns="4521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0434" tIns="45217" rIns="90434" bIns="45217" rtlCol="0" anchor="b"/>
          <a:lstStyle>
            <a:lvl1pPr algn="r">
              <a:defRPr sz="1200"/>
            </a:lvl1pPr>
          </a:lstStyle>
          <a:p>
            <a:fld id="{CF65A1C8-55F9-423E-A89D-EDAF9AB7E18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843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0682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66775" y="4689515"/>
            <a:ext cx="5135404" cy="4442698"/>
          </a:xfrm>
        </p:spPr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Причины и способствующие факторы: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Внедрение новой интегрированной модели управления, учитывающей проведение оценки рисков, не завершено.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Отсутствует описание процесса по проведению оценки рисков, интегрирующей различные элементы и аспекты деятельности станции (технические, финансовые и др.).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Политика, в которой изложены ожидания руководства по управлению рисками, была опубликована менее года назад.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Единые требования по документированию результатов анализа рисков не всегда изложены в процедурах.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Процесс разработки единых требований не завершен в рамках проекта внедрения интегрированной системы управления.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Персонал недостаточно ознакомлен и обучен проведению анализов риска.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 все руководители и персонал прошли обучение в рамках разработанных курсов по управлению рисками.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2358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66775" y="4598375"/>
            <a:ext cx="5462773" cy="5097921"/>
          </a:xfrm>
        </p:spPr>
        <p:txBody>
          <a:bodyPr/>
          <a:lstStyle/>
          <a:p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Причины и способствующие факторы: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Станция недостаточно расставляет приоритеты при реализации стратегий по УТА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Станция выполняет план-график, утвержденный эксплуатирующей организацией, согласно которого некоторые мероприятия в стадии реализации на сегодняшний день.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станции существуют особенности в системе реализации концепции по УТА из-за уникальности проекта (российско-немецкого);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Персонал станции не проводит всесторонний анализ и самооценку с учетом рисков по противоаварийной готовности (ПАГ).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Персонал несвоевременно пересматривает и актуализирует документацию, процедуры с учетом анализа и самооценки по ПАГ, в том числе с учетом международного опыта.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Недостаточный критический подход со стороны административно-технического персонала АС. 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Сложность разработки требований к оборудованию из-за отсутствия исходных требований с учетом специфики применяемого оборудования;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станции внедряется специализированное оборудование, которое впервые в стране производилось и адаптировалось для АЭС.</a:t>
            </a:r>
            <a:endParaRPr lang="ru-RU" sz="11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4131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66775" y="4689514"/>
            <a:ext cx="5135404" cy="4687801"/>
          </a:xfrm>
        </p:spPr>
        <p:txBody>
          <a:bodyPr/>
          <a:lstStyle/>
          <a:p>
            <a:r>
              <a:rPr lang="ru-RU" sz="11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Причины и способствующие факторы:</a:t>
            </a:r>
            <a:endParaRPr lang="hu-H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Персонал, занимающийся расследованием событий, не имеет достаточного опыта и навыков применения методик анализа коренных причин.</a:t>
            </a:r>
            <a:endParaRPr lang="hu-H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Теоретическое обучение по методикам определения коренных причин проведено впервые менее года назад.</a:t>
            </a:r>
            <a:endParaRPr lang="hu-H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объем поддержания квалификации персонала, занимающегося анализом событий, не включены темы по анализу событий и определению причин.</a:t>
            </a:r>
            <a:endParaRPr lang="hu-H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Независимый контроль качества, полноты и правильности составленных отчетов по расследованию нарушений и отклонений не проводится и не регламентирован.</a:t>
            </a:r>
            <a:endParaRPr lang="hu-H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станции не определено ответственное лицо по контролю качества проведения расследований.</a:t>
            </a:r>
            <a:endParaRPr lang="hu-H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станционных документах не определена функция по контролю качества проведения расследований.</a:t>
            </a:r>
            <a:endParaRPr lang="hu-H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станции не определены сроки продления расследования событий и необходимость применения компенсирующих мероприятий в случае продления срока расследования. </a:t>
            </a:r>
            <a:endParaRPr lang="hu-H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документах по использованию опыта эксплуатации не внесено требование о разработке компенсирующих мероприятий при утверждении долгосрочного корректирующего мероприятия.</a:t>
            </a:r>
            <a:endParaRPr lang="hu-H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должностных инструкциях персонала, занимающегося анализом событий и определением их причин, отсутствует обязанность и ответственность по анализу событий.</a:t>
            </a:r>
            <a:endParaRPr lang="hu-H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hu-H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FontTx/>
              <a:buNone/>
            </a:pPr>
            <a:r>
              <a:rPr lang="ru-RU" sz="1100" b="1" i="1" dirty="0" smtClean="0">
                <a:solidFill>
                  <a:srgbClr val="002060"/>
                </a:solidFill>
              </a:rPr>
              <a:t>Не всегда выявляются причины и разрабатываются корректирующие мероприятия для устранения выявленных причин событий при их расследованиях. </a:t>
            </a:r>
          </a:p>
          <a:p>
            <a:pPr marL="0" indent="0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ru-RU" sz="1100" i="1" dirty="0" smtClean="0">
                <a:solidFill>
                  <a:srgbClr val="002060"/>
                </a:solidFill>
              </a:rPr>
              <a:t>Среди причин и способствующих факторов выявлен малый опыт персонала, ответственного за расследования, а также слабый контроль эффективности расследований</a:t>
            </a:r>
            <a:endParaRPr lang="hu-H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2776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18046" y="4689516"/>
            <a:ext cx="5774310" cy="5019590"/>
          </a:xfrm>
        </p:spPr>
        <p:txBody>
          <a:bodyPr/>
          <a:lstStyle/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Результаты проектно-информированного анализа фактов и областей для улучшения показали, что самое большое влияние на функции безопасности имеют ОДУ EP.2-1, PI.2-1, OP.1‑1, а также OR.3-1. Это объясняется важностью правильной подготовки к тяжёлым авариям, улучшения эффективности анализа опыта эксплуатации и рисков, а также предотвращения ошибок оперативного персонала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ru-RU" altLang="zh-CN" sz="1000" i="1" dirty="0" smtClean="0">
                <a:solidFill>
                  <a:srgbClr val="002060"/>
                </a:solidFill>
              </a:rPr>
              <a:t>Факты по следующим направлениям также имели влияние</a:t>
            </a:r>
            <a:endParaRPr lang="hu-HU" altLang="zh-CN" sz="1000" i="1" dirty="0" smtClean="0">
              <a:solidFill>
                <a:srgbClr val="002060"/>
              </a:solidFill>
            </a:endParaRPr>
          </a:p>
          <a:p>
            <a:pPr lvl="0">
              <a:spcBef>
                <a:spcPts val="1200"/>
              </a:spcBef>
              <a:spcAft>
                <a:spcPts val="0"/>
              </a:spcAft>
            </a:pPr>
            <a:r>
              <a:rPr lang="en-US" sz="1000" dirty="0" smtClean="0">
                <a:solidFill>
                  <a:srgbClr val="002060"/>
                </a:solidFill>
              </a:rPr>
              <a:t>ER, FP</a:t>
            </a:r>
          </a:p>
          <a:p>
            <a:pPr lvl="0"/>
            <a:endParaRPr lang="ru-RU" sz="1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6420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55952" y="4572759"/>
            <a:ext cx="5913297" cy="4854552"/>
          </a:xfrm>
        </p:spPr>
        <p:txBody>
          <a:bodyPr/>
          <a:lstStyle/>
          <a:p>
            <a:r>
              <a:rPr lang="ru-RU" sz="900" b="1" i="1" dirty="0"/>
              <a:t>Основные заключения</a:t>
            </a:r>
            <a:endParaRPr lang="hu-HU" sz="900" dirty="0"/>
          </a:p>
          <a:p>
            <a:r>
              <a:rPr lang="ru-RU" sz="900" dirty="0"/>
              <a:t>Количество рекомендаций </a:t>
            </a:r>
            <a:r>
              <a:rPr lang="en-GB" sz="900" dirty="0"/>
              <a:t>SOER</a:t>
            </a:r>
            <a:r>
              <a:rPr lang="ru-RU" sz="900" dirty="0"/>
              <a:t>, проверенных во время настоящей оценки - </a:t>
            </a:r>
            <a:r>
              <a:rPr lang="en-US" sz="900" dirty="0" smtClean="0"/>
              <a:t>72</a:t>
            </a:r>
            <a:r>
              <a:rPr lang="ru-RU" sz="900" dirty="0" smtClean="0"/>
              <a:t>: </a:t>
            </a:r>
            <a:endParaRPr lang="hu-HU" sz="900" dirty="0"/>
          </a:p>
          <a:p>
            <a:r>
              <a:rPr lang="ru-RU" sz="900" i="1" dirty="0"/>
              <a:t>- Выполнена удовлетворительно </a:t>
            </a:r>
            <a:r>
              <a:rPr lang="ru-RU" sz="900" dirty="0"/>
              <a:t>(</a:t>
            </a:r>
            <a:r>
              <a:rPr lang="en-GB" sz="900" dirty="0"/>
              <a:t>SAT</a:t>
            </a:r>
            <a:r>
              <a:rPr lang="ru-RU" sz="900" dirty="0"/>
              <a:t>)</a:t>
            </a:r>
            <a:r>
              <a:rPr lang="ru-RU" sz="900" i="1" dirty="0"/>
              <a:t>: </a:t>
            </a:r>
            <a:r>
              <a:rPr lang="en-US" sz="900" i="0" dirty="0" smtClean="0"/>
              <a:t>52</a:t>
            </a:r>
            <a:r>
              <a:rPr lang="ru-RU" sz="900" dirty="0" smtClean="0"/>
              <a:t> (</a:t>
            </a:r>
            <a:r>
              <a:rPr lang="en-US" sz="900" dirty="0" smtClean="0"/>
              <a:t>72</a:t>
            </a:r>
            <a:r>
              <a:rPr lang="ru-RU" sz="900" dirty="0" smtClean="0"/>
              <a:t>%);</a:t>
            </a:r>
            <a:endParaRPr lang="hu-HU" sz="900" dirty="0"/>
          </a:p>
          <a:p>
            <a:r>
              <a:rPr lang="ru-RU" sz="900" i="1" dirty="0"/>
              <a:t>- В ожидании выполнения </a:t>
            </a:r>
            <a:r>
              <a:rPr lang="ru-RU" sz="900" dirty="0"/>
              <a:t>(</a:t>
            </a:r>
            <a:r>
              <a:rPr lang="en-GB" sz="900" dirty="0"/>
              <a:t>AI</a:t>
            </a:r>
            <a:r>
              <a:rPr lang="ru-RU" sz="900" dirty="0" smtClean="0"/>
              <a:t>)</a:t>
            </a:r>
            <a:r>
              <a:rPr lang="ru-RU" sz="900" i="1" dirty="0" smtClean="0"/>
              <a:t>:</a:t>
            </a:r>
            <a:r>
              <a:rPr lang="en-US" sz="900" i="0" dirty="0" smtClean="0"/>
              <a:t>17</a:t>
            </a:r>
            <a:r>
              <a:rPr lang="ru-RU" sz="900" dirty="0" smtClean="0"/>
              <a:t>(</a:t>
            </a:r>
            <a:r>
              <a:rPr lang="en-US" sz="900" dirty="0" smtClean="0"/>
              <a:t>24</a:t>
            </a:r>
            <a:r>
              <a:rPr lang="ru-RU" sz="900" dirty="0" smtClean="0"/>
              <a:t>%);</a:t>
            </a:r>
            <a:endParaRPr lang="hu-HU" sz="900" dirty="0"/>
          </a:p>
          <a:p>
            <a:r>
              <a:rPr lang="ru-RU" sz="900" i="1" dirty="0"/>
              <a:t>- Требуются дальнейшие усилия </a:t>
            </a:r>
            <a:r>
              <a:rPr lang="ru-RU" sz="900" dirty="0"/>
              <a:t>(</a:t>
            </a:r>
            <a:r>
              <a:rPr lang="en-GB" sz="900" dirty="0"/>
              <a:t>FAR</a:t>
            </a:r>
            <a:r>
              <a:rPr lang="ru-RU" sz="900" dirty="0" smtClean="0"/>
              <a:t>)</a:t>
            </a:r>
            <a:r>
              <a:rPr lang="ru-RU" sz="900" i="1" dirty="0" smtClean="0"/>
              <a:t>:</a:t>
            </a:r>
            <a:r>
              <a:rPr lang="en-US" sz="900" i="1" dirty="0" smtClean="0"/>
              <a:t> 3</a:t>
            </a:r>
            <a:r>
              <a:rPr lang="ru-RU" sz="900" dirty="0" smtClean="0"/>
              <a:t> (</a:t>
            </a:r>
            <a:r>
              <a:rPr lang="en-US" sz="900" dirty="0" smtClean="0"/>
              <a:t>4</a:t>
            </a:r>
            <a:r>
              <a:rPr lang="cs-CZ" sz="900" dirty="0" smtClean="0"/>
              <a:t> </a:t>
            </a:r>
            <a:r>
              <a:rPr lang="ru-RU" sz="900" dirty="0"/>
              <a:t>%);</a:t>
            </a:r>
            <a:endParaRPr lang="hu-HU" sz="900" dirty="0"/>
          </a:p>
          <a:p>
            <a:r>
              <a:rPr lang="ru-RU" sz="900" dirty="0"/>
              <a:t>Общее количество рекомендаций </a:t>
            </a:r>
            <a:r>
              <a:rPr lang="en-GB" sz="900" dirty="0"/>
              <a:t>SOER</a:t>
            </a:r>
            <a:r>
              <a:rPr lang="ru-RU" sz="900" dirty="0"/>
              <a:t>, проверенных во время ПП в </a:t>
            </a:r>
            <a:r>
              <a:rPr lang="ru-RU" sz="900" dirty="0" smtClean="0"/>
              <a:t>201</a:t>
            </a:r>
            <a:r>
              <a:rPr lang="en-US" sz="900" dirty="0" smtClean="0"/>
              <a:t>5</a:t>
            </a:r>
            <a:r>
              <a:rPr lang="ru-RU" sz="900" dirty="0" smtClean="0"/>
              <a:t> </a:t>
            </a:r>
            <a:r>
              <a:rPr lang="ru-RU" sz="900" dirty="0"/>
              <a:t>году и во время настоящей ПП, составляет </a:t>
            </a:r>
            <a:r>
              <a:rPr lang="ru-RU" sz="900" dirty="0" smtClean="0"/>
              <a:t>23</a:t>
            </a:r>
            <a:r>
              <a:rPr lang="en-US" sz="900" dirty="0" smtClean="0"/>
              <a:t>9</a:t>
            </a:r>
            <a:r>
              <a:rPr lang="ru-RU" sz="900" dirty="0" smtClean="0"/>
              <a:t>. </a:t>
            </a:r>
            <a:r>
              <a:rPr lang="ru-RU" sz="900" dirty="0"/>
              <a:t>Из них: </a:t>
            </a:r>
            <a:endParaRPr lang="hu-HU" sz="900" dirty="0"/>
          </a:p>
          <a:p>
            <a:r>
              <a:rPr lang="ru-RU" sz="900" i="1" dirty="0"/>
              <a:t>-Выполнена удовлетворительно </a:t>
            </a:r>
            <a:r>
              <a:rPr lang="ru-RU" sz="900" dirty="0"/>
              <a:t>(</a:t>
            </a:r>
            <a:r>
              <a:rPr lang="en-GB" sz="900" dirty="0"/>
              <a:t>SAT</a:t>
            </a:r>
            <a:r>
              <a:rPr lang="ru-RU" sz="900" dirty="0"/>
              <a:t>)</a:t>
            </a:r>
            <a:r>
              <a:rPr lang="ru-RU" sz="900" i="1" dirty="0"/>
              <a:t>:</a:t>
            </a:r>
            <a:r>
              <a:rPr lang="ru-RU" sz="900" dirty="0" smtClean="0"/>
              <a:t>2</a:t>
            </a:r>
            <a:r>
              <a:rPr lang="en-US" sz="900" dirty="0" smtClean="0"/>
              <a:t>16</a:t>
            </a:r>
            <a:r>
              <a:rPr lang="ru-RU" sz="900" dirty="0" smtClean="0"/>
              <a:t> (</a:t>
            </a:r>
            <a:r>
              <a:rPr lang="en-US" sz="900" dirty="0" smtClean="0"/>
              <a:t>90</a:t>
            </a:r>
            <a:r>
              <a:rPr lang="ru-RU" sz="900" dirty="0" smtClean="0"/>
              <a:t>%);</a:t>
            </a:r>
            <a:endParaRPr lang="hu-HU" sz="900" dirty="0"/>
          </a:p>
          <a:p>
            <a:r>
              <a:rPr lang="ru-RU" sz="900" dirty="0"/>
              <a:t>- </a:t>
            </a:r>
            <a:r>
              <a:rPr lang="ru-RU" sz="900" i="1" dirty="0"/>
              <a:t>В ожидании выполнения</a:t>
            </a:r>
            <a:r>
              <a:rPr lang="ru-RU" sz="900" dirty="0"/>
              <a:t> (</a:t>
            </a:r>
            <a:r>
              <a:rPr lang="en-GB" sz="900" dirty="0"/>
              <a:t>AI</a:t>
            </a:r>
            <a:r>
              <a:rPr lang="ru-RU" sz="900" dirty="0" smtClean="0"/>
              <a:t>):</a:t>
            </a:r>
            <a:r>
              <a:rPr lang="en-US" sz="900" dirty="0" smtClean="0"/>
              <a:t> 17</a:t>
            </a:r>
            <a:r>
              <a:rPr lang="ru-RU" sz="900" dirty="0" smtClean="0"/>
              <a:t> (</a:t>
            </a:r>
            <a:r>
              <a:rPr lang="en-US" sz="900" dirty="0" smtClean="0"/>
              <a:t>7</a:t>
            </a:r>
            <a:r>
              <a:rPr lang="ru-RU" sz="900" dirty="0" smtClean="0"/>
              <a:t>%);</a:t>
            </a:r>
            <a:endParaRPr lang="hu-HU" sz="900" dirty="0"/>
          </a:p>
          <a:p>
            <a:r>
              <a:rPr lang="ru-RU" sz="900" dirty="0"/>
              <a:t>- </a:t>
            </a:r>
            <a:r>
              <a:rPr lang="ru-RU" sz="900" i="1" dirty="0"/>
              <a:t>Требуются дальнейшие усилия</a:t>
            </a:r>
            <a:r>
              <a:rPr lang="ru-RU" sz="900" dirty="0"/>
              <a:t> (</a:t>
            </a:r>
            <a:r>
              <a:rPr lang="en-GB" sz="900" dirty="0"/>
              <a:t>FAR</a:t>
            </a:r>
            <a:r>
              <a:rPr lang="ru-RU" sz="900" dirty="0"/>
              <a:t>): </a:t>
            </a:r>
            <a:r>
              <a:rPr lang="en-US" sz="900" dirty="0" smtClean="0"/>
              <a:t>3</a:t>
            </a:r>
            <a:r>
              <a:rPr lang="ru-RU" sz="900" dirty="0" smtClean="0"/>
              <a:t> (</a:t>
            </a:r>
            <a:r>
              <a:rPr lang="en-US" sz="900" dirty="0" smtClean="0"/>
              <a:t>2</a:t>
            </a:r>
            <a:r>
              <a:rPr lang="cs-CZ" sz="900" dirty="0" smtClean="0"/>
              <a:t> </a:t>
            </a:r>
            <a:r>
              <a:rPr lang="ru-RU" sz="900" dirty="0"/>
              <a:t>%);</a:t>
            </a:r>
            <a:endParaRPr lang="hu-HU" sz="900" dirty="0"/>
          </a:p>
          <a:p>
            <a:r>
              <a:rPr lang="ru-RU" sz="900" i="1" dirty="0"/>
              <a:t>-</a:t>
            </a:r>
            <a:r>
              <a:rPr lang="ru-RU" sz="900" dirty="0"/>
              <a:t> </a:t>
            </a:r>
            <a:r>
              <a:rPr lang="ru-RU" sz="900" i="1" dirty="0"/>
              <a:t>Не</a:t>
            </a:r>
            <a:r>
              <a:rPr lang="ru-RU" sz="900" dirty="0"/>
              <a:t> </a:t>
            </a:r>
            <a:r>
              <a:rPr lang="ru-RU" sz="900" i="1" dirty="0"/>
              <a:t>относится к работе станции</a:t>
            </a:r>
            <a:r>
              <a:rPr lang="ru-RU" sz="900" dirty="0"/>
              <a:t> (</a:t>
            </a:r>
            <a:r>
              <a:rPr lang="en-GB" sz="900" dirty="0"/>
              <a:t>N</a:t>
            </a:r>
            <a:r>
              <a:rPr lang="en-US" sz="900" dirty="0"/>
              <a:t>OT</a:t>
            </a:r>
            <a:r>
              <a:rPr lang="ru-RU" sz="900" dirty="0"/>
              <a:t>): </a:t>
            </a:r>
            <a:r>
              <a:rPr lang="en-US" sz="900" dirty="0" smtClean="0"/>
              <a:t>2</a:t>
            </a:r>
            <a:r>
              <a:rPr lang="ru-RU" sz="900" dirty="0" smtClean="0"/>
              <a:t> (</a:t>
            </a:r>
            <a:r>
              <a:rPr lang="en-US" sz="900" dirty="0" smtClean="0"/>
              <a:t>1</a:t>
            </a:r>
            <a:r>
              <a:rPr lang="cs-CZ" sz="900" dirty="0" smtClean="0"/>
              <a:t> </a:t>
            </a:r>
            <a:r>
              <a:rPr lang="ru-RU" sz="900" dirty="0" smtClean="0"/>
              <a:t>%)</a:t>
            </a:r>
            <a:endParaRPr lang="hu-HU" sz="900" dirty="0"/>
          </a:p>
          <a:p>
            <a:endParaRPr lang="en-US" sz="900" dirty="0" smtClean="0"/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Отчёты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SOER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 рекомендациями категории «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FAR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»: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SOER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1999-1 Потеря питания от внешнего источника энергоснабжения (5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SOER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2007-1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.1 Управление реактивностью (1b)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SOER 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2010-1 Безопасность реактора в остановленном состоянии (12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Значительный прогресс наблюдается по выполнению рекомендаций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SOER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хотя самооценка станции по состоянию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SOER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перед ПП оказалась завышенной. Рекомендации, которые были оценены командой ВАО АЭС как «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FAR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», указывают на необходимость улучшения поведения и реагирования оперативного персонала на изменения реактивности, а также на необходимость расширения обучения по аварийным ситуациям на остановленном блоке и по тяжёлым авариям.</a:t>
            </a:r>
            <a:r>
              <a:rPr lang="ru-RU" sz="900" dirty="0" smtClean="0"/>
              <a:t>.</a:t>
            </a:r>
            <a:endParaRPr lang="hu-HU" sz="900" dirty="0"/>
          </a:p>
          <a:p>
            <a:endParaRPr lang="sk-SK" sz="900" dirty="0">
              <a:solidFill>
                <a:srgbClr val="0D499C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8121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55952" y="4572759"/>
            <a:ext cx="5913297" cy="4854552"/>
          </a:xfrm>
        </p:spPr>
        <p:txBody>
          <a:bodyPr/>
          <a:lstStyle/>
          <a:p>
            <a:endParaRPr lang="sk-SK" sz="1100" dirty="0">
              <a:solidFill>
                <a:srgbClr val="0D499C"/>
              </a:solidFill>
            </a:endParaRPr>
          </a:p>
          <a:p>
            <a:pPr lvl="0"/>
            <a:r>
              <a:rPr lang="ru-RU" sz="1100" dirty="0"/>
              <a:t>SOER 1998-1 «Контроль состояния систем безопасности»; </a:t>
            </a:r>
          </a:p>
          <a:p>
            <a:pPr lvl="0"/>
            <a:r>
              <a:rPr lang="ru-RU" sz="1100" dirty="0"/>
              <a:t>SOER 1999-1 с Приложением 2004г. «Потеря питания от внешнего источника энергоснабжения»;</a:t>
            </a:r>
          </a:p>
          <a:p>
            <a:pPr lvl="0"/>
            <a:r>
              <a:rPr lang="ru-RU" sz="1100" dirty="0"/>
              <a:t>SOER 2001-1 </a:t>
            </a:r>
            <a:r>
              <a:rPr lang="en-US" sz="1100" dirty="0"/>
              <a:t>«</a:t>
            </a:r>
            <a:r>
              <a:rPr lang="ru-RU" sz="1100" dirty="0"/>
              <a:t>Неплановое радиационное облучение</a:t>
            </a:r>
            <a:r>
              <a:rPr lang="en-US" sz="1100" dirty="0"/>
              <a:t>»</a:t>
            </a:r>
            <a:r>
              <a:rPr lang="ru-RU" sz="1100" dirty="0"/>
              <a:t>;</a:t>
            </a:r>
          </a:p>
          <a:p>
            <a:pPr lvl="0"/>
            <a:r>
              <a:rPr lang="ru-RU" sz="1100" dirty="0"/>
              <a:t>SOER 2002-1 </a:t>
            </a:r>
            <a:r>
              <a:rPr lang="en-US" sz="1100" dirty="0"/>
              <a:t>Rev</a:t>
            </a:r>
            <a:r>
              <a:rPr lang="ru-RU" sz="1100" dirty="0"/>
              <a:t>. 1 «Сложные погодные условия;</a:t>
            </a:r>
          </a:p>
          <a:p>
            <a:pPr lvl="0"/>
            <a:r>
              <a:rPr lang="ru-RU" sz="1100" dirty="0"/>
              <a:t>SOER 2002-2 </a:t>
            </a:r>
            <a:r>
              <a:rPr lang="en-US" sz="1100" dirty="0"/>
              <a:t>«</a:t>
            </a:r>
            <a:r>
              <a:rPr lang="ru-RU" sz="1100" dirty="0"/>
              <a:t>Надежность аварийного электроснабжения</a:t>
            </a:r>
            <a:r>
              <a:rPr lang="en-US" sz="1100" dirty="0"/>
              <a:t>»</a:t>
            </a:r>
            <a:r>
              <a:rPr lang="ru-RU" sz="1100" dirty="0"/>
              <a:t>;</a:t>
            </a:r>
          </a:p>
          <a:p>
            <a:pPr lvl="0"/>
            <a:r>
              <a:rPr lang="ru-RU" sz="1100" dirty="0"/>
              <a:t>SOER 2003-2 </a:t>
            </a:r>
            <a:r>
              <a:rPr lang="en-US" sz="1100" dirty="0"/>
              <a:t>Rev</a:t>
            </a:r>
            <a:r>
              <a:rPr lang="ru-RU" sz="1100" dirty="0"/>
              <a:t>. 1 «Повреждение крышки реактора на АЭС Дэйвис-Бесси»;</a:t>
            </a:r>
          </a:p>
          <a:p>
            <a:pPr lvl="0"/>
            <a:r>
              <a:rPr lang="ru-RU" sz="1100" dirty="0"/>
              <a:t>SOER 2004-1 «Внесение изменений в проект активной зоны»;</a:t>
            </a:r>
          </a:p>
          <a:p>
            <a:pPr lvl="0"/>
            <a:r>
              <a:rPr lang="ru-RU" sz="1100" dirty="0"/>
              <a:t>SOER 2007-1</a:t>
            </a:r>
            <a:r>
              <a:rPr lang="en-US" sz="1100" dirty="0"/>
              <a:t> Rev. 1 «</a:t>
            </a:r>
            <a:r>
              <a:rPr lang="ru-RU" sz="1100" dirty="0"/>
              <a:t>Управление реактивностью</a:t>
            </a:r>
            <a:r>
              <a:rPr lang="en-US" sz="1100" dirty="0"/>
              <a:t>»</a:t>
            </a:r>
            <a:r>
              <a:rPr lang="ru-RU" sz="1100" dirty="0"/>
              <a:t>; </a:t>
            </a:r>
          </a:p>
          <a:p>
            <a:pPr lvl="0"/>
            <a:r>
              <a:rPr lang="ru-RU" sz="1100" dirty="0"/>
              <a:t>SOER 2007-2 </a:t>
            </a:r>
            <a:r>
              <a:rPr lang="en-US" sz="1100" dirty="0"/>
              <a:t>«</a:t>
            </a:r>
            <a:r>
              <a:rPr lang="ru-RU" sz="1100" dirty="0"/>
              <a:t>Блокирование водозаборных сооружений</a:t>
            </a:r>
            <a:r>
              <a:rPr lang="en-US" sz="1100" dirty="0"/>
              <a:t>»</a:t>
            </a:r>
            <a:r>
              <a:rPr lang="ru-RU" sz="1100" dirty="0"/>
              <a:t>;</a:t>
            </a:r>
          </a:p>
          <a:p>
            <a:pPr lvl="0"/>
            <a:r>
              <a:rPr lang="ru-RU" sz="1100" dirty="0"/>
              <a:t>SOER 2008-1 «Грузоподъемные приспособления, подъем и перемещение грузов»;</a:t>
            </a:r>
          </a:p>
          <a:p>
            <a:pPr lvl="0"/>
            <a:r>
              <a:rPr lang="ru-RU" sz="1100" dirty="0"/>
              <a:t>SOER 2010-1 «Безопасность реактора в остановленном состоянии»;</a:t>
            </a:r>
          </a:p>
          <a:p>
            <a:pPr lvl="0"/>
            <a:r>
              <a:rPr lang="ru-RU" sz="1100" dirty="0"/>
              <a:t>SOER 2011-1 </a:t>
            </a:r>
            <a:r>
              <a:rPr lang="en-US" sz="1100" dirty="0"/>
              <a:t>Rev</a:t>
            </a:r>
            <a:r>
              <a:rPr lang="ru-RU" sz="1100" dirty="0"/>
              <a:t>. 1 «Надежность силовых трансформаторов большой мощности»;</a:t>
            </a:r>
          </a:p>
          <a:p>
            <a:pPr lvl="0"/>
            <a:r>
              <a:rPr lang="ru-RU" sz="1100" dirty="0"/>
              <a:t>SOER 2011-3 </a:t>
            </a:r>
            <a:r>
              <a:rPr lang="en-US" sz="1100" dirty="0"/>
              <a:t>Rev</a:t>
            </a:r>
            <a:r>
              <a:rPr lang="ru-RU" sz="1100" dirty="0"/>
              <a:t>. 1 «Потеря охлаждения и подпитки БВ ОТВС на АЭС Фукусима Дайичи»;</a:t>
            </a:r>
          </a:p>
          <a:p>
            <a:pPr lvl="0"/>
            <a:r>
              <a:rPr lang="ru-RU" sz="1100" dirty="0"/>
              <a:t>SOER 2013-1 «Недостатки в выполнении базовых принципов работы операторов»;</a:t>
            </a:r>
          </a:p>
          <a:p>
            <a:pPr lvl="0"/>
            <a:r>
              <a:rPr lang="ru-RU" sz="1100" dirty="0"/>
              <a:t>SOER 2013-2 Rev. 1 «Уроки, извлеченные из аварии на АЭС Фукусима-Дайичи».</a:t>
            </a:r>
          </a:p>
          <a:p>
            <a:pPr lvl="0"/>
            <a:r>
              <a:rPr lang="en-US" sz="1100" dirty="0"/>
              <a:t>SOER</a:t>
            </a:r>
            <a:r>
              <a:rPr lang="ru-RU" sz="1100" dirty="0"/>
              <a:t> 2015-1 </a:t>
            </a:r>
            <a:r>
              <a:rPr lang="en-US" sz="1100" dirty="0"/>
              <a:t>Rev</a:t>
            </a:r>
            <a:r>
              <a:rPr lang="ru-RU" sz="1100" dirty="0"/>
              <a:t>.1 «Проблемы обеспечения безопасности при неполнофазном отключении»</a:t>
            </a:r>
          </a:p>
          <a:p>
            <a:r>
              <a:rPr lang="en-US" sz="1100" dirty="0"/>
              <a:t>SOER</a:t>
            </a:r>
            <a:r>
              <a:rPr lang="ru-RU" sz="1100" dirty="0"/>
              <a:t> 2015-2 «Управление риском на АЭС»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8121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18046" y="4689516"/>
            <a:ext cx="5774310" cy="501959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ru-RU" sz="1200" dirty="0" smtClean="0">
                <a:solidFill>
                  <a:srgbClr val="002060"/>
                </a:solidFill>
              </a:rPr>
              <a:t>На рабочих местах оперативного персонала, НСС, НСБ отсутствует пошаговая инструкция ликвидации аварий и аварийных ситуаций в формате симптомно-ориентированных аварийных инструкций (СОАИ). 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ru-RU" sz="1200" dirty="0" smtClean="0">
                <a:solidFill>
                  <a:srgbClr val="002060"/>
                </a:solidFill>
              </a:rPr>
              <a:t>На АЭС не применяется практика проведения тренировки с длительным протеканием процесса чрезвычайной ситуации. </a:t>
            </a:r>
            <a:endParaRPr lang="hu-HU" sz="1200" dirty="0" smtClean="0">
              <a:solidFill>
                <a:srgbClr val="002060"/>
              </a:solidFill>
            </a:endParaRPr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hu-HU" sz="1200" dirty="0" smtClean="0">
              <a:solidFill>
                <a:srgbClr val="00206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 smtClean="0">
                <a:solidFill>
                  <a:srgbClr val="002060"/>
                </a:solidFill>
              </a:rPr>
              <a:t>При реализации некоторых сценарий СРО на ПМТ персонал не контролировал все необходимые параметры соответственно ожиданиям или неверно диагностировал причину их изменений. 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hu-HU" sz="1200" dirty="0" smtClean="0">
              <a:solidFill>
                <a:srgbClr val="002060"/>
              </a:solidFill>
            </a:endParaRPr>
          </a:p>
          <a:p>
            <a:pPr lvl="0">
              <a:spcBef>
                <a:spcPts val="1200"/>
              </a:spcBef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</a:rPr>
              <a:t>В программе обучения не учтены требования (рекомендации) </a:t>
            </a:r>
            <a:r>
              <a:rPr lang="en-US" dirty="0" smtClean="0">
                <a:solidFill>
                  <a:srgbClr val="002060"/>
                </a:solidFill>
              </a:rPr>
              <a:t>SOER</a:t>
            </a:r>
            <a:r>
              <a:rPr lang="ru-RU" dirty="0" smtClean="0">
                <a:solidFill>
                  <a:srgbClr val="002060"/>
                </a:solidFill>
              </a:rPr>
              <a:t> 2010-1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</a:rPr>
              <a:t>Не включена тема по действиям оперативного персонала при аварийных ситуациях во время нахождения РУ в состоянии «Останов для ремонта»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hu-HU" sz="1200" dirty="0" smtClean="0">
              <a:solidFill>
                <a:srgbClr val="00206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>
                <a:solidFill>
                  <a:srgbClr val="002060"/>
                </a:solidFill>
              </a:rPr>
              <a:t>Станции ещё предстоит закончить начатые мероприятия по управлению риском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3661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66909" y="4585568"/>
            <a:ext cx="5567636" cy="5008258"/>
          </a:xfrm>
        </p:spPr>
        <p:txBody>
          <a:bodyPr/>
          <a:lstStyle/>
          <a:p>
            <a:r>
              <a:rPr lang="ru-RU" sz="1100" kern="1200" dirty="0" smtClean="0">
                <a:solidFill>
                  <a:schemeClr val="tx1"/>
                </a:solidFill>
                <a:effectLst/>
              </a:rPr>
              <a:t>В ходе партнерской проверки команда ВАО АЭС также выполнила оценку уровня культуры ядерной безопасности (КЯБ) на станции в соответствии с документом ВАО АЭС </a:t>
            </a:r>
            <a:r>
              <a:rPr lang="ru-RU" sz="1100" i="1" kern="1200" dirty="0" smtClean="0">
                <a:solidFill>
                  <a:schemeClr val="tx1"/>
                </a:solidFill>
                <a:effectLst/>
              </a:rPr>
              <a:t>PL 2013‑1 «Особенности здоровой культуры ядерной безопасности»</a:t>
            </a:r>
            <a:r>
              <a:rPr lang="ru-RU" sz="1100" kern="1200" dirty="0" smtClean="0">
                <a:solidFill>
                  <a:schemeClr val="tx1"/>
                </a:solidFill>
                <a:effectLst/>
              </a:rPr>
              <a:t>. Определение сильных и слабых черт КЯБ носит сравнительный характер, и отражает коллективное мнение экспертов ПП. Команда ПП пришла к заключению, что КЯБ станции находится на приемлемом уровне. </a:t>
            </a:r>
          </a:p>
          <a:p>
            <a:r>
              <a:rPr lang="ru-RU" sz="1100" kern="1200" dirty="0" smtClean="0">
                <a:solidFill>
                  <a:schemeClr val="tx1"/>
                </a:solidFill>
                <a:effectLst/>
              </a:rPr>
              <a:t>Были выявлены следующие две сильные черты КЯБ из десяти: «Рабочая обстановка взаимного уважения (</a:t>
            </a:r>
            <a:r>
              <a:rPr lang="en-US" sz="1100" kern="1200" dirty="0" smtClean="0">
                <a:solidFill>
                  <a:schemeClr val="tx1"/>
                </a:solidFill>
                <a:effectLst/>
              </a:rPr>
              <a:t>WE</a:t>
            </a:r>
            <a:r>
              <a:rPr lang="ru-RU" sz="1100" kern="1200" dirty="0" smtClean="0">
                <a:solidFill>
                  <a:schemeClr val="tx1"/>
                </a:solidFill>
                <a:effectLst/>
              </a:rPr>
              <a:t>)» и «Непрерывное обучение (CL)». Команда также определила следующие черты КЯБ как требующие повышенного внимания руководства АЭС:</a:t>
            </a:r>
          </a:p>
          <a:p>
            <a:pPr lvl="0"/>
            <a:r>
              <a:rPr lang="ru-RU" sz="1100" kern="1200" dirty="0" smtClean="0">
                <a:solidFill>
                  <a:schemeClr val="tx1"/>
                </a:solidFill>
                <a:effectLst/>
              </a:rPr>
              <a:t>«Критическое отношение» </a:t>
            </a:r>
            <a:r>
              <a:rPr lang="en-US" sz="1100" kern="1200" dirty="0" smtClean="0">
                <a:solidFill>
                  <a:schemeClr val="tx1"/>
                </a:solidFill>
                <a:effectLst/>
              </a:rPr>
              <a:t>(QA)</a:t>
            </a:r>
            <a:endParaRPr lang="ru-RU" sz="1100" kern="1200" dirty="0" smtClean="0">
              <a:solidFill>
                <a:schemeClr val="tx1"/>
              </a:solidFill>
              <a:effectLst/>
            </a:endParaRPr>
          </a:p>
          <a:p>
            <a:r>
              <a:rPr lang="ru-RU" sz="1100" kern="1200" dirty="0" smtClean="0">
                <a:solidFill>
                  <a:schemeClr val="tx1"/>
                </a:solidFill>
                <a:effectLst/>
              </a:rPr>
              <a:t>Анализ событий за последние четыре года показывает, что недостаточно критическое отношение оперативного и ремонтного персонала приводило к остановам реактора и нежелательным переходным процессам. Приоритеты для решения проблем не всегда устанавливаются в соответствии со степенью, соизмеримой с их рисками влияния на безопасность. Такая оценка поддерживается ОДУ </a:t>
            </a:r>
            <a:r>
              <a:rPr lang="en-US" sz="1100" kern="1200" dirty="0" smtClean="0">
                <a:solidFill>
                  <a:schemeClr val="tx1"/>
                </a:solidFill>
                <a:effectLst/>
              </a:rPr>
              <a:t>OP</a:t>
            </a:r>
            <a:r>
              <a:rPr lang="ru-RU" sz="1100" kern="1200" dirty="0" smtClean="0">
                <a:solidFill>
                  <a:schemeClr val="tx1"/>
                </a:solidFill>
                <a:effectLst/>
              </a:rPr>
              <a:t>.1-1, </a:t>
            </a:r>
            <a:r>
              <a:rPr lang="en-US" sz="1100" kern="1200" dirty="0" smtClean="0">
                <a:solidFill>
                  <a:schemeClr val="tx1"/>
                </a:solidFill>
                <a:effectLst/>
              </a:rPr>
              <a:t>OF</a:t>
            </a:r>
            <a:r>
              <a:rPr lang="ru-RU" sz="1100" kern="1200" dirty="0" smtClean="0">
                <a:solidFill>
                  <a:schemeClr val="tx1"/>
                </a:solidFill>
                <a:effectLst/>
              </a:rPr>
              <a:t>.1-1, </a:t>
            </a:r>
            <a:r>
              <a:rPr lang="en-US" sz="1100" kern="1200" dirty="0" smtClean="0">
                <a:solidFill>
                  <a:schemeClr val="tx1"/>
                </a:solidFill>
                <a:effectLst/>
              </a:rPr>
              <a:t>RP</a:t>
            </a:r>
            <a:r>
              <a:rPr lang="ru-RU" sz="1100" kern="1200" dirty="0" smtClean="0">
                <a:solidFill>
                  <a:schemeClr val="tx1"/>
                </a:solidFill>
                <a:effectLst/>
              </a:rPr>
              <a:t>.1-1.</a:t>
            </a:r>
          </a:p>
          <a:p>
            <a:pPr lvl="0"/>
            <a:r>
              <a:rPr lang="ru-RU" sz="1100" kern="1200" dirty="0" smtClean="0">
                <a:solidFill>
                  <a:schemeClr val="tx1"/>
                </a:solidFill>
                <a:effectLst/>
              </a:rPr>
              <a:t> «Выявление проблем и их решение» (</a:t>
            </a:r>
            <a:r>
              <a:rPr lang="en-US" sz="1100" kern="1200" dirty="0" smtClean="0">
                <a:solidFill>
                  <a:schemeClr val="tx1"/>
                </a:solidFill>
                <a:effectLst/>
              </a:rPr>
              <a:t>PI</a:t>
            </a:r>
            <a:r>
              <a:rPr lang="ru-RU" sz="1100" kern="1200" dirty="0" smtClean="0">
                <a:solidFill>
                  <a:schemeClr val="tx1"/>
                </a:solidFill>
                <a:effectLst/>
              </a:rPr>
              <a:t>)</a:t>
            </a:r>
          </a:p>
          <a:p>
            <a:r>
              <a:rPr lang="ru-RU" sz="1100" kern="1200" dirty="0" smtClean="0">
                <a:solidFill>
                  <a:schemeClr val="tx1"/>
                </a:solidFill>
                <a:effectLst/>
              </a:rPr>
              <a:t>Руководители не всегда оценивают существующие условия, допущения, аномалии и деятельность по выявлению несоответствий, которые могут привести к ошибкам и неправильным действиям. Информация по наблюдениям не аккумулируется и не анализируется для выявления тенденций. Это поддерживается ОДУ </a:t>
            </a:r>
            <a:r>
              <a:rPr lang="en-US" sz="1100" kern="1200" dirty="0" smtClean="0">
                <a:solidFill>
                  <a:schemeClr val="tx1"/>
                </a:solidFill>
                <a:effectLst/>
              </a:rPr>
              <a:t>OR.3-1, PI.3-1, HU.1-1.</a:t>
            </a:r>
            <a:endParaRPr lang="ru-RU" sz="1100" kern="1200" dirty="0" smtClean="0">
              <a:solidFill>
                <a:schemeClr val="tx1"/>
              </a:solidFill>
              <a:effectLst/>
            </a:endParaRPr>
          </a:p>
          <a:p>
            <a:pPr lvl="0"/>
            <a:r>
              <a:rPr lang="ru-RU" sz="1100" kern="1200" dirty="0" smtClean="0">
                <a:solidFill>
                  <a:schemeClr val="tx1"/>
                </a:solidFill>
                <a:effectLst/>
              </a:rPr>
              <a:t> «Рабочие процессы» (WP)</a:t>
            </a:r>
          </a:p>
          <a:p>
            <a:r>
              <a:rPr lang="ru-RU" sz="1100" kern="1200" dirty="0" smtClean="0">
                <a:solidFill>
                  <a:schemeClr val="tx1"/>
                </a:solidFill>
                <a:effectLst/>
              </a:rPr>
              <a:t>Не всегда своевременно вносятся изменения в станционные документы. Отсутствуют рабочие процедуры по продлению срока службы оборудования, ресурс которого заканчивается в 2021 году. На станции существуют недостатки в документации противоаварийной готовности. Такая оценка поддерживается ОДУ </a:t>
            </a:r>
            <a:r>
              <a:rPr lang="en-US" sz="1100" kern="1200" dirty="0" smtClean="0">
                <a:solidFill>
                  <a:schemeClr val="tx1"/>
                </a:solidFill>
                <a:effectLst/>
              </a:rPr>
              <a:t>OR</a:t>
            </a:r>
            <a:r>
              <a:rPr lang="ru-RU" sz="1100" kern="1200" dirty="0" smtClean="0">
                <a:solidFill>
                  <a:schemeClr val="tx1"/>
                </a:solidFill>
                <a:effectLst/>
              </a:rPr>
              <a:t>.3-1, </a:t>
            </a:r>
            <a:r>
              <a:rPr lang="en-US" sz="1100" kern="1200" dirty="0" smtClean="0">
                <a:solidFill>
                  <a:schemeClr val="tx1"/>
                </a:solidFill>
                <a:effectLst/>
              </a:rPr>
              <a:t>HU</a:t>
            </a:r>
            <a:r>
              <a:rPr lang="ru-RU" sz="1100" kern="1200" dirty="0" smtClean="0">
                <a:solidFill>
                  <a:schemeClr val="tx1"/>
                </a:solidFill>
                <a:effectLst/>
              </a:rPr>
              <a:t>.1-1, </a:t>
            </a:r>
            <a:r>
              <a:rPr lang="en-US" sz="1100" kern="1200" dirty="0" smtClean="0">
                <a:solidFill>
                  <a:schemeClr val="tx1"/>
                </a:solidFill>
                <a:effectLst/>
              </a:rPr>
              <a:t>PI</a:t>
            </a:r>
            <a:r>
              <a:rPr lang="ru-RU" sz="1100" kern="1200" dirty="0" smtClean="0">
                <a:solidFill>
                  <a:schemeClr val="tx1"/>
                </a:solidFill>
                <a:effectLst/>
              </a:rPr>
              <a:t>.2-1.</a:t>
            </a:r>
            <a:endParaRPr lang="hu-HU" sz="11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4591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66775" y="4689515"/>
            <a:ext cx="5135404" cy="4442698"/>
          </a:xfrm>
        </p:spPr>
        <p:txBody>
          <a:bodyPr/>
          <a:lstStyle/>
          <a:p>
            <a:endParaRPr lang="hu-HU" sz="10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909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956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>
          <a:xfrm>
            <a:off x="748145" y="4667003"/>
            <a:ext cx="5723907" cy="4868883"/>
          </a:xfrm>
        </p:spPr>
        <p:txBody>
          <a:bodyPr/>
          <a:lstStyle/>
          <a:p>
            <a:r>
              <a:rPr lang="ru-RU" sz="95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период с 19 ноября по 4 декабря 2019 года Московский центр ВАО АЭС провел партнерскую проверку АЭС Бушер (Иран).</a:t>
            </a:r>
            <a:endParaRPr lang="hu-HU" sz="95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95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Атомная электростанция Бушер эксплуатирует один энергоблок ВВЭР 1000/V446, который был введен в эксплуатацию в 2011 г. В настоящий момент установленная мощность составляет 1030 МВт.</a:t>
            </a:r>
            <a:endParaRPr lang="hu-HU" sz="95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95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объем партнерской проверки (ПП) вошла проверка энергоблока АЭС Бушер и общестанционных объектов. Во время проведения партнерской проверки энергоблок </a:t>
            </a:r>
            <a:br>
              <a:rPr lang="ru-RU" sz="95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5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АЭС Бушер находился в режиме «работа на мощности».</a:t>
            </a:r>
            <a:endParaRPr lang="hu-HU" sz="95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95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состав команды партнерской проверки вошли специалисты из 6 стран мира (Армения, Венгрия, Россия, Словакия, Украина, Чехия).</a:t>
            </a:r>
            <a:endParaRPr lang="hu-HU" sz="95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95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Целью проверки явилась оценка производственной деятельности станции по обеспечению безопасной и надежной эксплуатации. </a:t>
            </a:r>
            <a:endParaRPr lang="hu-HU" sz="95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95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качестве международного стандарта при проверке команда использовала руководящий документ ВАО АЭС «Производственные задачи и критерии их выполнения для партнерских проверок ВАО АЭС» ПЗКВ 2013-1 Ред. 1 (изд. март 2019 года). </a:t>
            </a:r>
            <a:endParaRPr lang="hu-HU" sz="95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95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Перед партнёрской проверкой был проведен предварительный визит с 11 по 17 июля 2019 г. В ходе предварительного визита проводились наблюдения за ремонтными работами, проведением противоаварийной тренировки и обучением на полномасштабном тренажере блочного пульта управления. </a:t>
            </a:r>
            <a:endParaRPr lang="hu-HU" sz="95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95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Кроме того, с 8 по 20 ноября 2019 года выполнялись наблюдения за работой персонала БПУ на полномасштабном тренажере (CPO).</a:t>
            </a:r>
            <a:endParaRPr lang="hu-HU" sz="95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95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Данная партнерская проверка была проведена по методологии проектно-информированных партнерских проверок (ПИПП). Это означало, что факты и области для улучшения были оценены по важности их влияния на проектные функции безопасности. Предварительные итоги анализа результатов ПИПП были сообщены и переданы руководству станции во время итогового совещания 3 декабря 2019 г</a:t>
            </a:r>
            <a:endParaRPr lang="hu-HU" sz="95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95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 время партнёрской проверки также было проверено состояние выполнения рекомендаций сообщений о значительном опыте эксплуатации (SOER) ВАО АЭС (результаты представлены в Приложении А). </a:t>
            </a:r>
            <a:endParaRPr lang="hu-HU" sz="95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95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Эксперты команды ПП получали информацию путем наблюдений за проводившимися работами, анализа документации, обсуждений и интервью с персоналом станции. Предварительный пакет информации дал общее представление о работе станции при подготовке команды к проверке.</a:t>
            </a:r>
            <a:endParaRPr lang="hu-HU" sz="95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95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Предварительный отчёт ПП, предварительные результаты проверки выполнения рекомендаций сообщений о значительном опыте эксплуатации (</a:t>
            </a:r>
            <a:r>
              <a:rPr lang="en-US" sz="95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SOER</a:t>
            </a:r>
            <a:r>
              <a:rPr lang="ru-RU" sz="95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и отчёт об оценке культуры ядерной безопасности (КЯБ) были переданы руководству станции на заключительном брифинге 4 декабря 2019 г.</a:t>
            </a:r>
            <a:endParaRPr lang="hu-HU" sz="95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001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66775" y="4689515"/>
            <a:ext cx="5425581" cy="4737796"/>
          </a:xfrm>
        </p:spPr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Положительные результаты в эксплуатации станции отражаются в сильных сторонах, определённых командой партнёрской проверки (ПП) и перечисленные ниже: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MA.1-1 – На станции внедрена система кодирования инструментов с целью обеспечения контроля обращения с рабочим инструментом, оснасткой и приспособлениями (2 тип)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MA.2-1 – На станции активно используется видеосъемка рабочих процессов с целью повышения эффективности подготовки персонала и получения опыта выполнения сложных и редко выполняемых работ (2 тип)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CY.1-1 – Персонал химической службы применяет переносные лабораторные приборы для измерения концентраций растворенных кислорода и водорода в теплоносителе первого контура (2 тип)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RP.1-1 – Использование сенсорного монитора для отображения информации о радиационной обстановке в помещениях зоны контролируемого доступа (2 тип)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OR.4-1 – Повышение профессионализма руководителей верхнего звена путем распространения обучающего видеоматериала стандартам в собрании руководителей (1 тип)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HU.1-1 –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мозаичных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панелях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управления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установлены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защитные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накладки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с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целью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исключения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непреднамеренных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ошибок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персонала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БПУ (РПУ) и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несанкционированного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воздействия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механизмы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арматуру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(2 </a:t>
            </a:r>
            <a:r>
              <a:rPr lang="en-GB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тип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767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66775" y="4689515"/>
            <a:ext cx="5320269" cy="4737796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hu-HU" sz="1200" b="1" dirty="0" smtClean="0"/>
              <a:t>OP.1-1</a:t>
            </a:r>
            <a:r>
              <a:rPr lang="hu-HU" sz="1200" dirty="0" smtClean="0"/>
              <a:t> </a:t>
            </a:r>
            <a:r>
              <a:rPr lang="ru-RU" sz="1200" b="1" dirty="0" smtClean="0"/>
              <a:t>–</a:t>
            </a:r>
            <a:r>
              <a:rPr lang="hu-HU" sz="1200" b="1" dirty="0" smtClean="0"/>
              <a:t> </a:t>
            </a:r>
            <a:r>
              <a:rPr lang="ru-RU" sz="1200" b="1" dirty="0" smtClean="0"/>
              <a:t>В имитированных на ПМТ нештатных и аварийных ситуациях персонал БПУ не всегда эффективно выполнял диагностику состояния оборудования и использовал процедуры для принятия правильных эксплуатационных решений</a:t>
            </a:r>
            <a:r>
              <a:rPr lang="hu-HU" sz="1200" b="1" dirty="0" smtClean="0"/>
              <a:t>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hu-HU" sz="1200" b="1" dirty="0" smtClean="0"/>
              <a:t>OF.1-1</a:t>
            </a:r>
            <a:r>
              <a:rPr lang="hu-HU" sz="1200" dirty="0" smtClean="0"/>
              <a:t> </a:t>
            </a:r>
            <a:r>
              <a:rPr lang="ru-RU" sz="1200" dirty="0" smtClean="0"/>
              <a:t>–</a:t>
            </a:r>
            <a:r>
              <a:rPr lang="hu-HU" sz="1200" dirty="0" smtClean="0"/>
              <a:t> </a:t>
            </a:r>
            <a:r>
              <a:rPr lang="ru-RU" sz="1200" dirty="0" smtClean="0"/>
              <a:t>Персонал станции не всегда эффективно осуществляет контроль эксплуатационного состояния оборудования с целью выявления и решения эксплуатационных проблем</a:t>
            </a:r>
            <a:r>
              <a:rPr lang="hu-HU" sz="1200" dirty="0" smtClean="0"/>
              <a:t>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hu-HU" sz="1200" b="1" dirty="0" smtClean="0"/>
              <a:t>OR.3-1 </a:t>
            </a:r>
            <a:r>
              <a:rPr lang="ru-RU" sz="1200" b="1" dirty="0" smtClean="0"/>
              <a:t>–</a:t>
            </a:r>
            <a:r>
              <a:rPr lang="hu-HU" sz="1200" b="1" dirty="0" smtClean="0"/>
              <a:t> </a:t>
            </a:r>
            <a:r>
              <a:rPr lang="ru-RU" sz="1200" b="1" dirty="0" smtClean="0"/>
              <a:t>Методы и процедуры оценки рисков не всегда систематически используются с целью управления совокупным риском при принятии решений</a:t>
            </a:r>
            <a:r>
              <a:rPr lang="hu-HU" sz="1200" b="1" dirty="0" smtClean="0"/>
              <a:t>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hu-HU" sz="1200" b="1" dirty="0" smtClean="0"/>
              <a:t>HU.1-1 </a:t>
            </a:r>
            <a:r>
              <a:rPr lang="ru-RU" sz="1200" dirty="0" smtClean="0"/>
              <a:t>–</a:t>
            </a:r>
            <a:r>
              <a:rPr lang="hu-HU" sz="1200" dirty="0" smtClean="0"/>
              <a:t> </a:t>
            </a:r>
            <a:r>
              <a:rPr lang="ru-RU" sz="1200" dirty="0" smtClean="0"/>
              <a:t>Оперативные и административно-технические руководители станции не всегда обеспечивают условия для снижения вероятности совершения ошибок оперативным персоналом при переключениях</a:t>
            </a:r>
            <a:r>
              <a:rPr lang="hu-HU" sz="1200" dirty="0" smtClean="0"/>
              <a:t>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hu-HU" sz="1200" b="1" i="1" dirty="0" smtClean="0"/>
              <a:t>PI.2-1 </a:t>
            </a:r>
            <a:r>
              <a:rPr lang="ru-RU" sz="1200" b="1" i="1" dirty="0" smtClean="0"/>
              <a:t>–</a:t>
            </a:r>
            <a:r>
              <a:rPr lang="hu-HU" sz="1200" b="1" i="1" dirty="0" smtClean="0"/>
              <a:t> </a:t>
            </a:r>
            <a:r>
              <a:rPr lang="ru-RU" sz="1200" b="1" i="1" dirty="0" smtClean="0"/>
              <a:t>При проведении расследования событий не всегда выявляются причины и разрабатываются корректирующие мероприятия для устранения выявленных причин</a:t>
            </a:r>
            <a:r>
              <a:rPr lang="hu-HU" sz="1200" b="1" i="1" dirty="0" smtClean="0"/>
              <a:t>. *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hu-HU" sz="1200" b="1" dirty="0" smtClean="0"/>
              <a:t>RP.1-1</a:t>
            </a:r>
            <a:r>
              <a:rPr lang="hu-HU" sz="1200" dirty="0" smtClean="0"/>
              <a:t> </a:t>
            </a:r>
            <a:r>
              <a:rPr lang="ru-RU" sz="1200" dirty="0" smtClean="0"/>
              <a:t>–</a:t>
            </a:r>
            <a:r>
              <a:rPr lang="hu-HU" sz="1200" dirty="0" smtClean="0"/>
              <a:t> </a:t>
            </a:r>
            <a:r>
              <a:rPr lang="ru-RU" sz="1200" dirty="0" smtClean="0"/>
              <a:t>Существующие практики и используемые персоналом процедуры радиационного контроля, не в полной мере обеспечивают контроль радиационной обстановки и нераспространение радиоактивного загрязнения</a:t>
            </a:r>
            <a:r>
              <a:rPr lang="hu-HU" sz="1200" dirty="0" smtClean="0"/>
              <a:t>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hu-HU" sz="1200" b="1" dirty="0" smtClean="0"/>
              <a:t>EP.1-1 </a:t>
            </a:r>
            <a:r>
              <a:rPr lang="ru-RU" sz="1200" b="1" dirty="0" smtClean="0"/>
              <a:t>–</a:t>
            </a:r>
            <a:r>
              <a:rPr lang="hu-HU" sz="1200" b="1" dirty="0" smtClean="0"/>
              <a:t> </a:t>
            </a:r>
            <a:r>
              <a:rPr lang="ru-RU" sz="1200" b="1" dirty="0" smtClean="0"/>
              <a:t>На станции не полностью реализованы мероприятия по управлению тяжелыми авариями (УТА)</a:t>
            </a:r>
            <a:r>
              <a:rPr lang="hu-HU" sz="1200" b="1" dirty="0" smtClean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329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404328" y="4481848"/>
            <a:ext cx="6264760" cy="5390816"/>
          </a:xfrm>
        </p:spPr>
        <p:txBody>
          <a:bodyPr/>
          <a:lstStyle/>
          <a:p>
            <a:r>
              <a:rPr lang="ru-RU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Оценка рисков и управление рисками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Риски при ежедневной деятельности станции не всегда сознательно оцениваются, а методы управления ими при принятии решений используются не полностью и не систематически</a:t>
            </a:r>
            <a:endParaRPr lang="hu-HU" sz="12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Главными причинами таких моментов являются не до конца внедрённая интегрированная система, отсутствие самооценки по управлению рисками, недостатки знаний и коммуникации (в том числе и сложности общения на трёх языках).  Недостатки этого направления отмечены в ОДУ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.3-1,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.1-1,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.1-1,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RP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.1‑1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EP.2‑1</a:t>
            </a:r>
            <a:endParaRPr lang="hu-HU" sz="12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u-HU" sz="12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Применение фундаментальных знаний и надлежащих подходов к работе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Персонал станции не всегда использует необходимые навыки и знания, инструменты и методы работы в своей повседневной профессиональной деятельности</a:t>
            </a:r>
            <a:endParaRPr lang="hu-HU" sz="12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Основными причинами этих отклонений являются недостатки в контроле деятельности работников, в передаче персоналу ожиданий и приоритетов руководства, недостаточный опыт персонала станции при ограниченной возможности использования внешнего опыта. Недостатки этого направления отмечены в ОДУ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.1-1,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.1-1,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.1-1,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RP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.1-1.</a:t>
            </a:r>
            <a:endParaRPr lang="hu-HU" sz="12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u-HU" sz="12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Совершенствование производственной деятельности и решение проблем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Станционные процессы, направленные на улучшение работы, на выявление недостатков и устранение проблем, не всегда эффективны</a:t>
            </a:r>
            <a:endParaRPr lang="hu-HU" sz="1200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Среди причин стоит отметить недостаточный опыт персонала и пониженная его чувствительность к выявлению проблем, недостаточно эффективный контроль руководителями, а также их слабое взаимодействие и коммуникацию с персоналом. Такие недостатки отмечены в ОДУ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.2‑1,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.1-1,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.3-1.</a:t>
            </a:r>
            <a:endParaRPr lang="ru-RU" sz="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6841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66775" y="4481848"/>
            <a:ext cx="5367770" cy="5390816"/>
          </a:xfrm>
        </p:spPr>
        <p:txBody>
          <a:bodyPr/>
          <a:lstStyle/>
          <a:p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Риски при ежедневной деятельности станции не всегда сознательно оцениваются, а методы управления ими при принятии решений используются не полностью и не систематически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Система анализа рисков ещё не встроена в процессы производственной деятельности станции.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Такие примеры отмечены при некоторых изменениях конфигурации, как временный вывод в резерв насоса основной питательной воды; при разработке некоторых технических распоряжений, как порядок и объём проверки технологических защит и блокировок или при расследовании некоторых событий, как срабатывание АЗ при определении температурного коэффициента реактивности.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Персонал не всегда оценивает возможные последствия своих решений в нештатных ситуациях в БПУ/на ПМТ, невыявления недостатков оборудования или отсутствия измерения мест потенциального радиационного загрязнения.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Ещё не разработаны РУТА и СОАИ.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Выявленные факты по пожарной безопасности, по охране труда и по долгосрочной надёжности оборудования также указывают на отсутствие сознательного анализа рисков.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Главными причинами таких моментов являются не до конца внедрённая интегрированная система, отсутствие самооценки по управлению рисками, недостатки знаний и коммуникации (в том числе и сложности общения на трёх языках).  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Недостатки этого направления отмечены в ОДУ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.3-1,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.1-1,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.1-1,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RP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.1‑1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EP.1‑1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sz="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083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66775" y="4481848"/>
            <a:ext cx="5557776" cy="5390816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Персонал станции не всегда использует необходимые навыки и знания, инструменты и методы работы в своей повседневной профессиональной деятельности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Существуют недостатки деятельности персонала БПУ при реализации сценариев нарушения нормальной эксплуатации на ПМТ и при реальной эксплуатации станции оперативным и административным персоналом.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 все средства и возможности диагностики были использованы для идентификации состояния оборудования и контроля параметров, встречались отступления от процедур, неверные решения по эксплуатационному действию.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Допускались неприменения средств и методов эффективной коммуникации.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Встречались примеры недостаточного учёта предварительных радиационных измерений необходимых для уточнения реальной дозовой обстановки в помещениях.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Основными причинами этих отклонений являются недостатки в контроле деятельности работников, в передаче персоналу ожиданий и приоритетов руководства, недостаточный опыт персонала станции при ограниченной возможности использования внешнего опыта.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Недостатки этого направления отмечены в ОДУ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.1-1,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.1-1,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.1-1,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RP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.1-1.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4227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66775" y="4481848"/>
            <a:ext cx="5522150" cy="5390816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Станционные процессы, направленные на улучшение работы, на выявление недостатков и устранение проблем, не всегда эффективны.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Коренные причины и корректирующие меры не всегда в полном объёме или своевременно определяются, как например в случае падения управляющего стержня СУЗ, пригорания шины на секции нормального питания.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Недостаточное внимание к эксплуатационным проблемам показывает затягивание решения протечки по торцевым уплотнениям насосов питательной воды.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 определены подходы и методы к продлению назначенного ресурса оборудования и его элементов.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Инструкторы не всегда дают полную обратную связь после тренажёрных занятий.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Снижение вероятности человеческих ошибок требует более тщательного отношения к обходам руководителями оборудования и рабочих мест и улучшение качества рабочей документации.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Среди причин стоит отметить недостаточный опыт персонала и пониженная его чувствительность к выявлению проблем, недостаточно эффективный контроль руководителями, а также их слабое взаимодействие и коммуникацию с персоналом.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Такие недостатки отмечены в ОДУ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.2‑1,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.1-1,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</a:t>
            </a: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.3-1.</a:t>
            </a:r>
            <a:endParaRPr lang="hu-H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2578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866775" y="4689515"/>
            <a:ext cx="5403396" cy="4853076"/>
          </a:xfrm>
        </p:spPr>
        <p:txBody>
          <a:bodyPr/>
          <a:lstStyle/>
          <a:p>
            <a:r>
              <a:rPr lang="ru-RU" sz="11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Причины и способствующие факторы:</a:t>
            </a:r>
            <a:endParaRPr lang="hu-H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Имеющиеся процедуры, разработанные на основе проекта, недостаточно детализированы и не содержат всех необходимых указаний по действиям персонала в аварийных режимах и нарушениях нормальной эксплуатации. Для режимов течей первого и второго контуров, при которых не достигаются условия для срабатывания автоматических защит, процедуры отсутствуют. Процедуры ИЛН электроцеха не содержат указания персоналу БПУ по контролю запитанного от секций 10 кВ оборудования.</a:t>
            </a:r>
            <a:endParaRPr lang="hu-H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Подрядчик, привлечённый к разработке документации, разработал недостаточно детализированные эксплуатационные процедуры. </a:t>
            </a:r>
            <a:endParaRPr lang="hu-H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Персонал станции не имел достаточно опыта для определения потребностей в процедурах и критериев к объёму и качеству противоаварийной и другой эксплуатационной документации. </a:t>
            </a:r>
            <a:endParaRPr lang="hu-H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2"/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Проект станции был разработан на основе референтного блока одной и российских АЭС, который имеет существенные отличия по составу систем и оборудования (кроме РУ). </a:t>
            </a:r>
            <a:endParaRPr lang="hu-H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Недостаток бенчмаркинга (обмена опытом) для персонала станции по разработке и внедрению противоаварийной и другой эксплуатационной документации. </a:t>
            </a:r>
            <a:endParaRPr lang="hu-H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 станции недостаточно опытных специалистов (с эксплуатационным опытом) в службах и отделах инженерной поддержки и отделе главного технолога для разработки и детализированных эксплуатационных процедур. </a:t>
            </a:r>
            <a:endParaRPr lang="hu-H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Руководители эксплуатации недостаточно чётко установили требования к персоналу в части строгого следования процедурам и выполнения анализа ситуации при принятии решений в режимах нарушений нормальной эксплуатации и аварийных режимах. </a:t>
            </a:r>
            <a:endParaRPr lang="hu-HU" sz="11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1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Во время тренажерных занятий на ПМТ инструкторами и контролирующими лицами уделяется недостаточное внимание привитию навыков использования процедур</a:t>
            </a:r>
            <a:endParaRPr lang="ru-RU" sz="11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5A1C8-55F9-423E-A89D-EDAF9AB7E18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41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wano.info" TargetMode="External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4.emf"/><Relationship Id="rId4" Type="http://schemas.openxmlformats.org/officeDocument/2006/relationships/hyperlink" Target="http://members.wano.org/" TargetMode="Externa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980" y="1140332"/>
            <a:ext cx="5501640" cy="419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89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Open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59267" y="-67733"/>
            <a:ext cx="9279467" cy="6993466"/>
          </a:xfrm>
          <a:prstGeom prst="rect">
            <a:avLst/>
          </a:prstGeom>
          <a:solidFill>
            <a:srgbClr val="00355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980" y="1148523"/>
            <a:ext cx="5501640" cy="419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83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566543F6-203B-B64E-84F0-05F0F76CD6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643A0-662E-964E-ACC6-28958D12F7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Content Placeholder 1"/>
          <p:cNvSpPr>
            <a:spLocks noGrp="1"/>
          </p:cNvSpPr>
          <p:nvPr>
            <p:ph idx="4294967295"/>
          </p:nvPr>
        </p:nvSpPr>
        <p:spPr>
          <a:xfrm>
            <a:off x="2285999" y="1680063"/>
            <a:ext cx="6379699" cy="4544892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/>
              <a:t>Click to edit Master text styles</a:t>
            </a:r>
          </a:p>
          <a:p>
            <a:pPr marL="0" lvl="1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/>
              <a:t>Second level</a:t>
            </a:r>
          </a:p>
          <a:p>
            <a:pPr marL="0" lvl="2" indent="0">
              <a:spcBef>
                <a:spcPts val="0"/>
              </a:spcBef>
              <a:spcAft>
                <a:spcPts val="2100"/>
              </a:spcAft>
              <a:buNone/>
            </a:pPr>
            <a:r>
              <a:rPr lang="en-US" sz="2000"/>
              <a:t>Third level</a:t>
            </a:r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471267" y="209551"/>
            <a:ext cx="7125069" cy="9597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FF9C7E-AF8D-4046-ACFC-179B9DBDE3AA}"/>
              </a:ext>
            </a:extLst>
          </p:cNvPr>
          <p:cNvSpPr txBox="1"/>
          <p:nvPr userDrawn="1"/>
        </p:nvSpPr>
        <p:spPr>
          <a:xfrm>
            <a:off x="2285999" y="5264628"/>
            <a:ext cx="6388663" cy="62966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100" b="1" spc="300" dirty="0">
                <a:solidFill>
                  <a:srgbClr val="00355F"/>
                </a:solidFill>
                <a:latin typeface="+mj-lt"/>
              </a:rPr>
              <a:t>DISTRIBUTION CLASSIFICATION</a:t>
            </a:r>
            <a:r>
              <a:rPr lang="en-US" sz="1100" spc="300" dirty="0">
                <a:solidFill>
                  <a:srgbClr val="00355F"/>
                </a:solidFill>
                <a:latin typeface="+mj-lt"/>
              </a:rPr>
              <a:t>:</a:t>
            </a:r>
            <a:br>
              <a:rPr lang="en-US" sz="1100" spc="300" dirty="0">
                <a:solidFill>
                  <a:srgbClr val="00355F"/>
                </a:solidFill>
                <a:latin typeface="+mj-lt"/>
              </a:rPr>
            </a:br>
            <a:r>
              <a:rPr lang="en-US" sz="1100" spc="300" dirty="0">
                <a:solidFill>
                  <a:srgbClr val="00355F"/>
                </a:solidFill>
                <a:latin typeface="+mj-lt"/>
              </a:rPr>
              <a:t>[OPEN/GENERAL/LIMITED/RESTRICTED]</a:t>
            </a:r>
          </a:p>
        </p:txBody>
      </p:sp>
    </p:spTree>
    <p:extLst>
      <p:ext uri="{BB962C8B-B14F-4D97-AF65-F5344CB8AC3E}">
        <p14:creationId xmlns:p14="http://schemas.microsoft.com/office/powerpoint/2010/main" val="428907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461CBB9-B9D1-2441-9496-593A633E0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862CB6A7-90EE-4049-BC2C-BAECB8681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6867" y="1647316"/>
            <a:ext cx="6516154" cy="492493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68BA4052-5CAD-9E4F-9568-E2ADEF8C1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D8FBD3C-B900-C64A-9FB9-125694A613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7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A6196FE8-B6D9-584C-B71C-E1F8AA7B2D6E}"/>
              </a:ext>
            </a:extLst>
          </p:cNvPr>
          <p:cNvSpPr txBox="1">
            <a:spLocks/>
          </p:cNvSpPr>
          <p:nvPr userDrawn="1"/>
        </p:nvSpPr>
        <p:spPr>
          <a:xfrm>
            <a:off x="2338352" y="1532908"/>
            <a:ext cx="6289118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kern="1200" spc="300">
                <a:solidFill>
                  <a:srgbClr val="00355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THANK YOU FOR LISTENING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FA0AAE0-273D-C447-A84C-069F93913794}"/>
              </a:ext>
            </a:extLst>
          </p:cNvPr>
          <p:cNvCxnSpPr>
            <a:cxnSpLocks/>
          </p:cNvCxnSpPr>
          <p:nvPr userDrawn="1"/>
        </p:nvCxnSpPr>
        <p:spPr>
          <a:xfrm>
            <a:off x="2338351" y="2385988"/>
            <a:ext cx="6289118" cy="0"/>
          </a:xfrm>
          <a:prstGeom prst="line">
            <a:avLst/>
          </a:prstGeom>
          <a:ln w="12700" cap="sq">
            <a:solidFill>
              <a:srgbClr val="00B3D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89D7F819-5424-0849-B572-55E21EFDB80D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A47634B-C7C3-B440-A4CD-605578E3DD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1F65C27E-E666-904B-B68D-6AA77548B7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414D27F8-3053-AE4E-92F9-41335606BA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B293773-E496-8F4A-BA86-5F33DB419D6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534"/>
          <a:stretch/>
        </p:blipFill>
        <p:spPr>
          <a:xfrm>
            <a:off x="-97971" y="2317670"/>
            <a:ext cx="2073353" cy="3850294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CA0828F-7379-7942-9F76-920C1A67486B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E6CD3F8-0A32-4F42-B19B-B23A5495CD0A}"/>
              </a:ext>
            </a:extLst>
          </p:cNvPr>
          <p:cNvGrpSpPr/>
          <p:nvPr userDrawn="1"/>
        </p:nvGrpSpPr>
        <p:grpSpPr>
          <a:xfrm>
            <a:off x="2314075" y="3230977"/>
            <a:ext cx="6289118" cy="1156740"/>
            <a:chOff x="2314075" y="3230977"/>
            <a:chExt cx="6289118" cy="1156740"/>
          </a:xfrm>
        </p:grpSpPr>
        <p:sp>
          <p:nvSpPr>
            <p:cNvPr id="13" name="Title 1">
              <a:extLst>
                <a:ext uri="{FF2B5EF4-FFF2-40B4-BE49-F238E27FC236}">
                  <a16:creationId xmlns:a16="http://schemas.microsoft.com/office/drawing/2014/main" id="{60089013-E93A-4E44-8524-3F636F68482B}"/>
                </a:ext>
              </a:extLst>
            </p:cNvPr>
            <p:cNvSpPr txBox="1">
              <a:spLocks/>
            </p:cNvSpPr>
            <p:nvPr/>
          </p:nvSpPr>
          <p:spPr>
            <a:xfrm>
              <a:off x="2314075" y="3243660"/>
              <a:ext cx="6289118" cy="1144057"/>
            </a:xfrm>
            <a:prstGeom prst="rect">
              <a:avLst/>
            </a:prstGeom>
          </p:spPr>
          <p:txBody>
            <a:bodyPr lIns="0" tIns="0" rIns="0" bIns="0" anchor="t">
              <a:noAutofit/>
            </a:bodyPr>
            <a:lstStyle>
              <a:lvl1pPr algn="l" defTabSz="457200" rtl="0" eaLnBrk="1" latinLnBrk="0" hangingPunct="1">
                <a:spcBef>
                  <a:spcPct val="0"/>
                </a:spcBef>
                <a:buNone/>
                <a:defRPr sz="2400" b="0" kern="1200" cap="none" spc="0" baseline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Public</a:t>
              </a:r>
              <a:r>
                <a:rPr lang="en-US" dirty="0"/>
                <a:t/>
              </a:r>
              <a:br>
                <a:rPr lang="en-US" dirty="0"/>
              </a:br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WANO Members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D4E5154-1913-D64A-9D74-19847AB8C668}"/>
                </a:ext>
              </a:extLst>
            </p:cNvPr>
            <p:cNvSpPr txBox="1"/>
            <p:nvPr/>
          </p:nvSpPr>
          <p:spPr>
            <a:xfrm>
              <a:off x="3212538" y="3230977"/>
              <a:ext cx="3795165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400" dirty="0">
                  <a:hlinkClick r:id="rId3"/>
                </a:rPr>
                <a:t>wano.info</a:t>
              </a:r>
              <a:endParaRPr lang="en-US" sz="2400" dirty="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739BBE0-5C74-5949-A800-BDAC74B85C57}"/>
                </a:ext>
              </a:extLst>
            </p:cNvPr>
            <p:cNvSpPr txBox="1"/>
            <p:nvPr/>
          </p:nvSpPr>
          <p:spPr>
            <a:xfrm>
              <a:off x="4547724" y="3602847"/>
              <a:ext cx="3795165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2400" dirty="0">
                  <a:hlinkClick r:id="rId4"/>
                </a:rPr>
                <a:t>members.wano.org</a:t>
              </a:r>
              <a:endParaRPr lang="en-US" sz="2400" dirty="0"/>
            </a:p>
          </p:txBody>
        </p:sp>
      </p:grpSp>
      <p:sp>
        <p:nvSpPr>
          <p:cNvPr id="22" name="Content Placeholder 1">
            <a:extLst>
              <a:ext uri="{FF2B5EF4-FFF2-40B4-BE49-F238E27FC236}">
                <a16:creationId xmlns:a16="http://schemas.microsoft.com/office/drawing/2014/main" id="{E12CD371-0EE5-0142-AF51-99B42A7EF1B2}"/>
              </a:ext>
            </a:extLst>
          </p:cNvPr>
          <p:cNvSpPr txBox="1">
            <a:spLocks/>
          </p:cNvSpPr>
          <p:nvPr userDrawn="1"/>
        </p:nvSpPr>
        <p:spPr>
          <a:xfrm>
            <a:off x="2319453" y="2720844"/>
            <a:ext cx="6346245" cy="319722"/>
          </a:xfrm>
          <a:prstGeom prst="rect">
            <a:avLst/>
          </a:prstGeom>
        </p:spPr>
        <p:txBody>
          <a:bodyPr vert="horz" lIns="0" tIns="0" rIns="0" bIns="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95000"/>
              <a:buFontTx/>
              <a:buBlip>
                <a:blip r:embed="rId5"/>
              </a:buBlip>
              <a:defRPr lang="en-US" sz="2500" kern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7700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5"/>
              </a:buBlip>
              <a:defRPr lang="en-US" sz="1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8063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5"/>
              </a:buBlip>
              <a:defRPr lang="en-US" sz="1800" kern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80000" indent="-3600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498934"/>
              </a:buClr>
              <a:buSzPct val="100000"/>
              <a:buFont typeface="Wingdings" pitchFamily="2" charset="2"/>
              <a:buChar char="q"/>
              <a:defRPr lang="en-US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100"/>
              </a:spcAft>
              <a:buNone/>
            </a:pPr>
            <a:r>
              <a:rPr lang="en-GB" sz="2200" b="1" spc="300" dirty="0">
                <a:solidFill>
                  <a:srgbClr val="00B3DC"/>
                </a:solidFill>
              </a:rPr>
              <a:t>FOR MORE INFORMATION PLEASE VISIT</a:t>
            </a:r>
            <a:endParaRPr lang="en-GB" spc="300" dirty="0">
              <a:solidFill>
                <a:srgbClr val="00B3DC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593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C97171C-F98A-A248-A605-336424B068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44"/>
          <a:stretch/>
        </p:blipFill>
        <p:spPr>
          <a:xfrm>
            <a:off x="-120770" y="2317670"/>
            <a:ext cx="2096152" cy="3850294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408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6631F2-1636-8A4C-B3A2-2DBCF7F3D24C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6DBBBB-AF78-0344-99BC-5FBA894207A3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573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16631F2-1636-8A4C-B3A2-2DBCF7F3D24C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D6DBBBB-AF78-0344-99BC-5FBA894207A3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>
            <a:cxnSpLocks/>
          </p:cNvCxnSpPr>
          <p:nvPr userDrawn="1"/>
        </p:nvCxnSpPr>
        <p:spPr>
          <a:xfrm>
            <a:off x="467669" y="1196752"/>
            <a:ext cx="6633077" cy="0"/>
          </a:xfrm>
          <a:prstGeom prst="line">
            <a:avLst/>
          </a:prstGeom>
          <a:ln w="12700" cap="sq">
            <a:solidFill>
              <a:srgbClr val="0035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67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084F4-3321-394E-927D-51F0FEE3F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694" y="1647316"/>
            <a:ext cx="8260327" cy="453205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78817E-91B1-5449-887B-794040B198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DF94BEBF-1037-D042-AD83-5FD9A3C9F0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74CC138-7C65-824C-B674-C2B016E5C5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8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71401A9-7F83-1841-984A-D491EB8D18BF}"/>
              </a:ext>
            </a:extLst>
          </p:cNvPr>
          <p:cNvSpPr/>
          <p:nvPr userDrawn="1"/>
        </p:nvSpPr>
        <p:spPr>
          <a:xfrm>
            <a:off x="0" y="6473628"/>
            <a:ext cx="9144000" cy="384372"/>
          </a:xfrm>
          <a:prstGeom prst="rect">
            <a:avLst/>
          </a:prstGeom>
          <a:solidFill>
            <a:srgbClr val="00355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F326036-AFC7-1F4D-A46F-DE6C7A573986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8172476" y="6365492"/>
            <a:ext cx="727385" cy="60064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669" y="309259"/>
            <a:ext cx="6633077" cy="85308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CLICK HERE TO EDIT MASTER TEXT STYLE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86613" y="316239"/>
            <a:ext cx="1620000" cy="41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  <a:prstGeom prst="rect">
            <a:avLst/>
          </a:prstGeom>
        </p:spPr>
        <p:txBody>
          <a:bodyPr vert="horz" wrap="square" lIns="0" tIns="0" rIns="0" bIns="0" rtlCol="0" anchor="ctr"/>
          <a:lstStyle>
            <a:lvl1pPr algn="l">
              <a:defRPr sz="1000" b="1" spc="300">
                <a:solidFill>
                  <a:schemeClr val="bg1"/>
                </a:solidFill>
                <a:effectLst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0547" y="6457442"/>
            <a:ext cx="752474" cy="40055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 b="1" spc="300">
                <a:solidFill>
                  <a:srgbClr val="00B3DC"/>
                </a:solidFill>
              </a:defRPr>
            </a:lvl1pPr>
          </a:lstStyle>
          <a:p>
            <a:fld id="{60FA6291-0391-4E9F-A857-B3DC68EC0E99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9" name="Straight Connector 8"/>
          <p:cNvCxnSpPr>
            <a:cxnSpLocks/>
          </p:cNvCxnSpPr>
          <p:nvPr userDrawn="1"/>
        </p:nvCxnSpPr>
        <p:spPr>
          <a:xfrm>
            <a:off x="467669" y="1196752"/>
            <a:ext cx="6633077" cy="0"/>
          </a:xfrm>
          <a:prstGeom prst="line">
            <a:avLst/>
          </a:prstGeom>
          <a:ln w="12700" cap="sq">
            <a:solidFill>
              <a:srgbClr val="00355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2156867" y="1647316"/>
            <a:ext cx="6516154" cy="492493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A56098D-1748-C14A-98DB-F6FD4C6E49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25"/>
          <a:stretch/>
        </p:blipFill>
        <p:spPr>
          <a:xfrm>
            <a:off x="-51758" y="2317670"/>
            <a:ext cx="2027140" cy="385029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7B5B982-D2F0-6E43-BF79-1602805A5127}"/>
              </a:ext>
            </a:extLst>
          </p:cNvPr>
          <p:cNvSpPr/>
          <p:nvPr userDrawn="1"/>
        </p:nvSpPr>
        <p:spPr>
          <a:xfrm>
            <a:off x="7920547" y="6287512"/>
            <a:ext cx="1223453" cy="1861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238" y="108403"/>
            <a:ext cx="1862143" cy="1419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159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37" r:id="rId2"/>
    <p:sldLayoutId id="2147483726" r:id="rId3"/>
    <p:sldLayoutId id="2147483672" r:id="rId4"/>
    <p:sldLayoutId id="2147483736" r:id="rId5"/>
    <p:sldLayoutId id="2147483739" r:id="rId6"/>
    <p:sldLayoutId id="2147483743" r:id="rId7"/>
    <p:sldLayoutId id="2147483745" r:id="rId8"/>
    <p:sldLayoutId id="2147483744" r:id="rId9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400" b="1" kern="1200" spc="300">
          <a:solidFill>
            <a:srgbClr val="00355F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95000"/>
        <a:buFontTx/>
        <a:buBlip>
          <a:blip r:embed="rId14"/>
        </a:buBlip>
        <a:defRPr lang="en-US" sz="25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47700" indent="-28575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100000"/>
        <a:buFontTx/>
        <a:buBlip>
          <a:blip r:embed="rId14"/>
        </a:buBlip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08063" indent="-285750" algn="l" defTabSz="457200" rtl="0" eaLnBrk="1" latinLnBrk="0" hangingPunct="1">
        <a:spcBef>
          <a:spcPts val="300"/>
        </a:spcBef>
        <a:spcAft>
          <a:spcPts val="300"/>
        </a:spcAft>
        <a:buClr>
          <a:srgbClr val="0D499C"/>
        </a:buClr>
        <a:buSzPct val="100000"/>
        <a:buFontTx/>
        <a:buBlip>
          <a:blip r:embed="rId14"/>
        </a:buBlip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720000" indent="0" algn="l" defTabSz="457200" rtl="0" eaLnBrk="1" latinLnBrk="0" hangingPunct="1">
        <a:spcBef>
          <a:spcPts val="300"/>
        </a:spcBef>
        <a:spcAft>
          <a:spcPts val="300"/>
        </a:spcAft>
        <a:buClr>
          <a:srgbClr val="00B3DC"/>
        </a:buClr>
        <a:buSzPct val="100000"/>
        <a:buFont typeface="Courier New" panose="02070309020205020404" pitchFamily="49" charset="0"/>
        <a:buNone/>
        <a:defRPr lang="en-US" sz="16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2047875" y="1680063"/>
            <a:ext cx="6617824" cy="454489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Партнёрская проверка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3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АЭС Бушер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19 ноября – 4 декабря 2019 гю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2100"/>
              </a:spcAft>
              <a:buNone/>
            </a:pPr>
            <a:endParaRPr lang="ru-RU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Лайош Хаднадь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Руководитель команды ПП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Москва-Пакш-Тегеран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17 марта 2020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1266" y="209551"/>
            <a:ext cx="7758333" cy="959768"/>
          </a:xfrm>
        </p:spPr>
        <p:txBody>
          <a:bodyPr/>
          <a:lstStyle/>
          <a:p>
            <a:r>
              <a:rPr lang="ru-RU" sz="3200" dirty="0" smtClean="0"/>
              <a:t>Заключительное совещание</a:t>
            </a:r>
            <a:endParaRPr lang="en-GB" sz="3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AC1CC8-F411-FF4D-95C0-DB299BEA6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7669" y="6465536"/>
            <a:ext cx="7452878" cy="392464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412380-D9C1-B647-AE30-4C9F18C1C2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17651" y="6465536"/>
            <a:ext cx="752474" cy="392464"/>
          </a:xfrm>
        </p:spPr>
        <p:txBody>
          <a:bodyPr/>
          <a:lstStyle/>
          <a:p>
            <a:r>
              <a:rPr lang="ru-RU" dirty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5274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7669" y="1354666"/>
            <a:ext cx="8205352" cy="5102775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Методы </a:t>
            </a:r>
            <a:r>
              <a:rPr lang="ru-RU" sz="2400" b="1" dirty="0">
                <a:solidFill>
                  <a:srgbClr val="002060"/>
                </a:solidFill>
              </a:rPr>
              <a:t>и процедуры оценки рисков не всегда систематически используются с целью управления совокупным риском при принятии решений</a:t>
            </a:r>
          </a:p>
          <a:p>
            <a:pPr>
              <a:lnSpc>
                <a:spcPts val="24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</a:rPr>
              <a:t>Идентификация </a:t>
            </a:r>
            <a:r>
              <a:rPr lang="ru-RU" sz="2400" dirty="0">
                <a:solidFill>
                  <a:srgbClr val="002060"/>
                </a:solidFill>
              </a:rPr>
              <a:t>рисков не выполняется для всех производственных процессов, не всегда основывается на обобщенных анализах тенденций и документально подтверждается. </a:t>
            </a:r>
            <a:endParaRPr lang="hu-HU" sz="2400" dirty="0" smtClean="0">
              <a:solidFill>
                <a:srgbClr val="002060"/>
              </a:solidFill>
            </a:endParaRPr>
          </a:p>
          <a:p>
            <a:pPr>
              <a:lnSpc>
                <a:spcPts val="24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</a:rPr>
              <a:t>При </a:t>
            </a:r>
            <a:r>
              <a:rPr lang="ru-RU" sz="2400" dirty="0">
                <a:solidFill>
                  <a:srgbClr val="002060"/>
                </a:solidFill>
              </a:rPr>
              <a:t>планировании и выполнении постоянных и временных изменений конфигурации, персонал и руководители не всегда проводят анализ и периодическую переоценку последствий. 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endParaRPr lang="hu-HU" sz="2400" dirty="0">
              <a:solidFill>
                <a:srgbClr val="002060"/>
              </a:solidFill>
            </a:endParaRPr>
          </a:p>
          <a:p>
            <a:pPr marL="0" indent="0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2400" i="1" dirty="0" smtClean="0">
                <a:solidFill>
                  <a:srgbClr val="002060"/>
                </a:solidFill>
              </a:rPr>
              <a:t>Основной </a:t>
            </a:r>
            <a:r>
              <a:rPr lang="ru-RU" sz="2400" i="1" dirty="0">
                <a:solidFill>
                  <a:srgbClr val="002060"/>
                </a:solidFill>
              </a:rPr>
              <a:t>причиной является незавершенный процесс внедрения новой интегрированной модели управления, учитывающей проведение оценки рисков.</a:t>
            </a:r>
            <a:endParaRPr lang="en-GB" sz="2400" i="1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7669" y="309259"/>
            <a:ext cx="6914206" cy="853080"/>
          </a:xfrm>
        </p:spPr>
        <p:txBody>
          <a:bodyPr/>
          <a:lstStyle/>
          <a:p>
            <a:r>
              <a:rPr lang="ru-RU" sz="3200" dirty="0"/>
              <a:t>Наиболее важные ОДУ</a:t>
            </a:r>
            <a:r>
              <a:rPr lang="en-GB" sz="3200" dirty="0"/>
              <a:t> – </a:t>
            </a:r>
            <a:r>
              <a:rPr lang="en-GB" sz="3200" dirty="0" smtClean="0"/>
              <a:t>O</a:t>
            </a:r>
            <a:r>
              <a:rPr lang="hu-HU" sz="3200" dirty="0" smtClean="0"/>
              <a:t>R</a:t>
            </a:r>
            <a:r>
              <a:rPr lang="en-GB" sz="3200" dirty="0" smtClean="0"/>
              <a:t>.</a:t>
            </a:r>
            <a:r>
              <a:rPr lang="hu-HU" sz="3200" dirty="0" smtClean="0"/>
              <a:t>3</a:t>
            </a:r>
            <a:r>
              <a:rPr lang="en-GB" sz="3200" dirty="0" smtClean="0"/>
              <a:t>-1</a:t>
            </a:r>
            <a:endParaRPr lang="en-GB" sz="32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dirty="0" smtClean="0"/>
              <a:t>Заключительное совещание </a:t>
            </a:r>
            <a:r>
              <a:rPr lang="ru-RU" dirty="0"/>
              <a:t>ВАО </a:t>
            </a:r>
            <a:r>
              <a:rPr lang="ru-RU" dirty="0" smtClean="0"/>
              <a:t>АЭС </a:t>
            </a:r>
            <a:r>
              <a:rPr lang="ru-RU" dirty="0" smtClean="0"/>
              <a:t>по ПП </a:t>
            </a:r>
            <a:r>
              <a:rPr lang="ru-RU" dirty="0" smtClean="0"/>
              <a:t>АЭС Бушер </a:t>
            </a:r>
            <a:r>
              <a:rPr lang="ru-RU" dirty="0"/>
              <a:t>– </a:t>
            </a:r>
            <a:r>
              <a:rPr lang="ru-RU" dirty="0" smtClean="0"/>
              <a:t>17 марта </a:t>
            </a:r>
            <a:r>
              <a:rPr lang="ru-RU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246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7669" y="1354667"/>
            <a:ext cx="8205352" cy="4910666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На </a:t>
            </a:r>
            <a:r>
              <a:rPr lang="ru-RU" sz="2400" b="1" dirty="0">
                <a:solidFill>
                  <a:srgbClr val="002060"/>
                </a:solidFill>
              </a:rPr>
              <a:t>станции не полностью реализованы мероприятия по управлению тяжелыми авариями (УТА). </a:t>
            </a:r>
          </a:p>
          <a:p>
            <a:pPr marL="346075" indent="-346075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</a:rPr>
              <a:t>Имеются </a:t>
            </a:r>
            <a:r>
              <a:rPr lang="ru-RU" sz="2400" dirty="0">
                <a:solidFill>
                  <a:srgbClr val="002060"/>
                </a:solidFill>
              </a:rPr>
              <a:t>недостатки в процедурах, например, не завершено внедрение "Руководства по управлению тяжелыми авариями", пошаговых аварийных документов в формате симптомно-ориентированных инструкций.  </a:t>
            </a:r>
            <a:endParaRPr lang="hu-HU" sz="2400" dirty="0" smtClean="0">
              <a:solidFill>
                <a:srgbClr val="002060"/>
              </a:solidFill>
            </a:endParaRPr>
          </a:p>
          <a:p>
            <a:pPr marL="346075" indent="-346075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</a:rPr>
              <a:t>Не </a:t>
            </a:r>
            <a:r>
              <a:rPr lang="ru-RU" sz="2400" dirty="0">
                <a:solidFill>
                  <a:srgbClr val="002060"/>
                </a:solidFill>
              </a:rPr>
              <a:t>введена в действие мобильная передвижная насосная установка. </a:t>
            </a:r>
            <a:endParaRPr lang="hu-HU" sz="2400" dirty="0" smtClean="0">
              <a:solidFill>
                <a:srgbClr val="002060"/>
              </a:solidFill>
            </a:endParaRPr>
          </a:p>
          <a:p>
            <a:pPr marL="346075" indent="-346075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</a:rPr>
              <a:t>Не </a:t>
            </a:r>
            <a:r>
              <a:rPr lang="ru-RU" sz="2400" dirty="0">
                <a:solidFill>
                  <a:srgbClr val="002060"/>
                </a:solidFill>
              </a:rPr>
              <a:t>смонтированы штатные проектные места подключения мобильной техники. </a:t>
            </a:r>
          </a:p>
          <a:p>
            <a:pPr marL="0" indent="0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2400" i="1" dirty="0" smtClean="0">
                <a:solidFill>
                  <a:srgbClr val="002060"/>
                </a:solidFill>
              </a:rPr>
              <a:t>Основной </a:t>
            </a:r>
            <a:r>
              <a:rPr lang="ru-RU" sz="2400" i="1" dirty="0">
                <a:solidFill>
                  <a:srgbClr val="002060"/>
                </a:solidFill>
              </a:rPr>
              <a:t>причиной проблемы является недостаточный контроль и расстановка приоритетов в реализации стратегий по УТА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7669" y="309259"/>
            <a:ext cx="6923731" cy="853080"/>
          </a:xfrm>
        </p:spPr>
        <p:txBody>
          <a:bodyPr/>
          <a:lstStyle/>
          <a:p>
            <a:r>
              <a:rPr lang="ru-RU" sz="3200" dirty="0"/>
              <a:t>Наиболее важные ОДУ</a:t>
            </a:r>
            <a:r>
              <a:rPr lang="en-GB" sz="3200" dirty="0"/>
              <a:t> – </a:t>
            </a:r>
            <a:r>
              <a:rPr lang="hu-HU" sz="3200" dirty="0" smtClean="0"/>
              <a:t>E</a:t>
            </a:r>
            <a:r>
              <a:rPr lang="en-GB" sz="3200" dirty="0" smtClean="0"/>
              <a:t>P.</a:t>
            </a:r>
            <a:r>
              <a:rPr lang="ru-RU" sz="3200" dirty="0" smtClean="0"/>
              <a:t>2</a:t>
            </a:r>
            <a:r>
              <a:rPr lang="en-GB" sz="3200" dirty="0" smtClean="0"/>
              <a:t>-1</a:t>
            </a:r>
            <a:endParaRPr lang="en-GB" sz="32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dirty="0" smtClean="0"/>
              <a:t>Заключительное совещание </a:t>
            </a:r>
            <a:r>
              <a:rPr lang="ru-RU" dirty="0"/>
              <a:t>ВАО </a:t>
            </a:r>
            <a:r>
              <a:rPr lang="ru-RU" dirty="0" smtClean="0"/>
              <a:t>АЭС </a:t>
            </a:r>
            <a:r>
              <a:rPr lang="ru-RU" dirty="0" smtClean="0"/>
              <a:t>по ПП </a:t>
            </a:r>
            <a:r>
              <a:rPr lang="ru-RU" dirty="0" smtClean="0"/>
              <a:t>АЭС Бушер </a:t>
            </a:r>
            <a:r>
              <a:rPr lang="ru-RU" dirty="0"/>
              <a:t>– </a:t>
            </a:r>
            <a:r>
              <a:rPr lang="ru-RU" dirty="0" smtClean="0"/>
              <a:t>17 марта </a:t>
            </a:r>
            <a:r>
              <a:rPr lang="ru-RU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6805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7669" y="1354667"/>
            <a:ext cx="8205352" cy="4910666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При </a:t>
            </a:r>
            <a:r>
              <a:rPr lang="ru-RU" sz="2400" b="1" dirty="0">
                <a:solidFill>
                  <a:srgbClr val="002060"/>
                </a:solidFill>
              </a:rPr>
              <a:t>проведении расследований событий не всегда выявляются коренные причины или причины выявляются несвоевременно</a:t>
            </a:r>
          </a:p>
          <a:p>
            <a:pPr>
              <a:lnSpc>
                <a:spcPts val="24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2400" dirty="0" smtClean="0">
                <a:solidFill>
                  <a:srgbClr val="002060"/>
                </a:solidFill>
              </a:rPr>
              <a:t>Своевременно не </a:t>
            </a:r>
            <a:r>
              <a:rPr lang="ru-RU" sz="2400" dirty="0">
                <a:solidFill>
                  <a:srgbClr val="002060"/>
                </a:solidFill>
              </a:rPr>
              <a:t>разработаны корректирующие мероприятия для </a:t>
            </a:r>
            <a:r>
              <a:rPr lang="ru-RU" sz="2400" dirty="0" smtClean="0">
                <a:solidFill>
                  <a:srgbClr val="002060"/>
                </a:solidFill>
              </a:rPr>
              <a:t>некоторых событий.</a:t>
            </a:r>
            <a:endParaRPr lang="hu-HU" sz="2400" dirty="0">
              <a:solidFill>
                <a:srgbClr val="002060"/>
              </a:solidFill>
            </a:endParaRPr>
          </a:p>
          <a:p>
            <a:pPr marL="0" indent="0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2400" i="1" dirty="0" smtClean="0">
                <a:solidFill>
                  <a:srgbClr val="002060"/>
                </a:solidFill>
              </a:rPr>
              <a:t>Основной </a:t>
            </a:r>
            <a:r>
              <a:rPr lang="ru-RU" sz="2400" i="1" dirty="0">
                <a:solidFill>
                  <a:srgbClr val="002060"/>
                </a:solidFill>
              </a:rPr>
              <a:t>причиной является отсутствие у персонала, занимающегося анализом событий, достаточного опыта и навыков в применении методик анализа коренных причин и определения корректирующих мероприятий.</a:t>
            </a:r>
            <a:endParaRPr lang="en-GB" sz="2400" i="1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7669" y="309259"/>
            <a:ext cx="6961831" cy="853080"/>
          </a:xfrm>
        </p:spPr>
        <p:txBody>
          <a:bodyPr/>
          <a:lstStyle/>
          <a:p>
            <a:r>
              <a:rPr lang="ru-RU" sz="3200" dirty="0" smtClean="0"/>
              <a:t>Повторная ОДУ </a:t>
            </a:r>
            <a:r>
              <a:rPr lang="ru-RU" sz="3200" dirty="0"/>
              <a:t>– </a:t>
            </a:r>
            <a:r>
              <a:rPr lang="hu-HU" sz="3200" dirty="0" smtClean="0"/>
              <a:t>PI.</a:t>
            </a:r>
            <a:r>
              <a:rPr lang="ru-RU" sz="3200" dirty="0" smtClean="0"/>
              <a:t>2</a:t>
            </a:r>
            <a:r>
              <a:rPr lang="hu-HU" sz="3200" dirty="0" smtClean="0"/>
              <a:t>-1</a:t>
            </a:r>
            <a:endParaRPr lang="en-GB" sz="3200" dirty="0"/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467669" y="4850791"/>
            <a:ext cx="8036251" cy="13408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0" tIns="0" rIns="0" bIns="0" rtlCol="0">
            <a:noAutofit/>
          </a:bodyPr>
          <a:lstStyle>
            <a:lvl1pPr marL="342900" indent="-3429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95000"/>
              <a:buFontTx/>
              <a:buBlip>
                <a:blip r:embed="rId3"/>
              </a:buBlip>
              <a:defRPr lang="en-US"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7700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3"/>
              </a:buBlip>
              <a:defRPr lang="en-US"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8063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3"/>
              </a:buBlip>
              <a:defRPr lang="en-US"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20000" indent="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0B3DC"/>
              </a:buClr>
              <a:buSzPct val="100000"/>
              <a:buFont typeface="Courier New" panose="02070309020205020404" pitchFamily="49" charset="0"/>
              <a:buNone/>
              <a:defRPr lang="en-US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indent="0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hu-HU" sz="2400" i="1" dirty="0" smtClean="0">
                <a:solidFill>
                  <a:srgbClr val="002060"/>
                </a:solidFill>
              </a:rPr>
              <a:t>PI.2-1 (2015) - </a:t>
            </a:r>
            <a:r>
              <a:rPr lang="ru-RU" sz="2400" i="1" dirty="0" smtClean="0">
                <a:solidFill>
                  <a:srgbClr val="002060"/>
                </a:solidFill>
              </a:rPr>
              <a:t>Среди причин и способствующих факторов выявлен малый опыт персонала, ответственного за расследования, а также слабый контроль эффективности расследований.</a:t>
            </a:r>
            <a:r>
              <a:rPr lang="hu-HU" sz="2400" i="1" dirty="0" smtClean="0">
                <a:solidFill>
                  <a:srgbClr val="002060"/>
                </a:solidFill>
              </a:rPr>
              <a:t> (</a:t>
            </a:r>
            <a:r>
              <a:rPr lang="ru-RU" sz="2400" i="1" dirty="0" smtClean="0">
                <a:solidFill>
                  <a:srgbClr val="002060"/>
                </a:solidFill>
              </a:rPr>
              <a:t>ППП 2017 – «В»)</a:t>
            </a:r>
            <a:endParaRPr lang="en-GB" sz="2400" i="1" dirty="0">
              <a:solidFill>
                <a:srgbClr val="002060"/>
              </a:solidFill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dirty="0" smtClean="0"/>
              <a:t>Заключительное совещание </a:t>
            </a:r>
            <a:r>
              <a:rPr lang="ru-RU" dirty="0"/>
              <a:t>ВАО </a:t>
            </a:r>
            <a:r>
              <a:rPr lang="ru-RU" dirty="0" smtClean="0"/>
              <a:t>АЭС </a:t>
            </a:r>
            <a:r>
              <a:rPr lang="ru-RU" dirty="0" smtClean="0"/>
              <a:t>по ПП </a:t>
            </a:r>
            <a:r>
              <a:rPr lang="ru-RU" dirty="0" smtClean="0"/>
              <a:t>АЭС Бушер </a:t>
            </a:r>
            <a:r>
              <a:rPr lang="ru-RU" dirty="0"/>
              <a:t>– </a:t>
            </a:r>
            <a:r>
              <a:rPr lang="ru-RU" dirty="0" smtClean="0"/>
              <a:t>17 марта </a:t>
            </a:r>
            <a:r>
              <a:rPr lang="ru-RU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97001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7668" y="1493247"/>
            <a:ext cx="8428681" cy="4772471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rgbClr val="002060"/>
                </a:solidFill>
              </a:rPr>
              <a:t>Результаты проектно-информированного анализа фактов и областей для улучшения показали, что самое большое влияние на функции безопасности </a:t>
            </a:r>
            <a:r>
              <a:rPr lang="ru-RU" sz="2400" dirty="0" smtClean="0">
                <a:solidFill>
                  <a:srgbClr val="002060"/>
                </a:solidFill>
              </a:rPr>
              <a:t>имеют</a:t>
            </a:r>
            <a:endParaRPr lang="hu-HU" altLang="zh-CN" sz="2400" dirty="0">
              <a:solidFill>
                <a:srgbClr val="002060"/>
              </a:solidFill>
            </a:endParaRP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en-US" sz="2400" dirty="0" smtClean="0">
                <a:solidFill>
                  <a:srgbClr val="002060"/>
                </a:solidFill>
              </a:rPr>
              <a:t>EP.2-1, PI.2-1, OP.1-1</a:t>
            </a:r>
            <a:r>
              <a:rPr lang="ru-RU" sz="2400" dirty="0" smtClean="0">
                <a:solidFill>
                  <a:srgbClr val="002060"/>
                </a:solidFill>
              </a:rPr>
              <a:t>;</a:t>
            </a:r>
            <a:r>
              <a:rPr lang="en-US" sz="2400" dirty="0" smtClean="0">
                <a:solidFill>
                  <a:srgbClr val="002060"/>
                </a:solidFill>
              </a:rPr>
              <a:t> OR.3-1</a:t>
            </a: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2400" i="1" dirty="0">
                <a:solidFill>
                  <a:srgbClr val="002060"/>
                </a:solidFill>
              </a:rPr>
              <a:t>Это объясняется важностью правильной подготовки к тяжёлым авариям, улучшения эффективности анализа опыта эксплуатации и рисков, а также предотвращения ошибок оперативного </a:t>
            </a:r>
            <a:r>
              <a:rPr lang="ru-RU" sz="2400" i="1" dirty="0" smtClean="0">
                <a:solidFill>
                  <a:srgbClr val="002060"/>
                </a:solidFill>
              </a:rPr>
              <a:t>персонала</a:t>
            </a:r>
            <a:r>
              <a:rPr lang="en-US" sz="2400" i="1" dirty="0">
                <a:solidFill>
                  <a:srgbClr val="002060"/>
                </a:solidFill>
              </a:rPr>
              <a:t>.</a:t>
            </a:r>
            <a:endParaRPr lang="en-US" altLang="zh-CN" sz="2400" i="1" dirty="0">
              <a:solidFill>
                <a:srgbClr val="002060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endParaRPr lang="en-US" altLang="zh-CN" sz="2400" i="1" dirty="0" smtClean="0">
              <a:solidFill>
                <a:srgbClr val="002060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ru-RU" altLang="zh-CN" sz="2400" i="1" dirty="0" smtClean="0">
                <a:solidFill>
                  <a:srgbClr val="002060"/>
                </a:solidFill>
              </a:rPr>
              <a:t>Факты по следующим направлениям также имели значение</a:t>
            </a:r>
            <a:endParaRPr lang="hu-HU" altLang="zh-CN" sz="2400" i="1" dirty="0">
              <a:solidFill>
                <a:srgbClr val="002060"/>
              </a:solidFill>
            </a:endParaRP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en-US" sz="2400" i="1" dirty="0" smtClean="0">
                <a:solidFill>
                  <a:srgbClr val="002060"/>
                </a:solidFill>
              </a:rPr>
              <a:t>FP</a:t>
            </a:r>
            <a:endParaRPr lang="en-US" sz="2400" i="1" dirty="0">
              <a:solidFill>
                <a:srgbClr val="002060"/>
              </a:solidFill>
            </a:endParaRPr>
          </a:p>
          <a:p>
            <a:pPr lvl="0">
              <a:spcBef>
                <a:spcPts val="1200"/>
              </a:spcBef>
              <a:spcAft>
                <a:spcPts val="0"/>
              </a:spcAft>
            </a:pP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Влияние проекта на функции безопасности АЭС</a:t>
            </a:r>
            <a:endParaRPr lang="en-GB" sz="3200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966355" y="4946073"/>
            <a:ext cx="6598227" cy="207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dirty="0" smtClean="0"/>
              <a:t>Заключительное совещание </a:t>
            </a:r>
            <a:r>
              <a:rPr lang="ru-RU" dirty="0"/>
              <a:t>ВАО </a:t>
            </a:r>
            <a:r>
              <a:rPr lang="ru-RU" dirty="0" smtClean="0"/>
              <a:t>АЭС </a:t>
            </a:r>
            <a:r>
              <a:rPr lang="ru-RU" dirty="0" smtClean="0"/>
              <a:t>по ПП </a:t>
            </a:r>
            <a:r>
              <a:rPr lang="ru-RU" dirty="0" smtClean="0"/>
              <a:t>АЭС Бушер </a:t>
            </a:r>
            <a:r>
              <a:rPr lang="ru-RU" dirty="0"/>
              <a:t>– </a:t>
            </a:r>
            <a:r>
              <a:rPr lang="ru-RU" dirty="0" smtClean="0"/>
              <a:t>17 марта </a:t>
            </a:r>
            <a:r>
              <a:rPr lang="ru-RU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02870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7669" y="1571625"/>
            <a:ext cx="8205352" cy="4261284"/>
          </a:xfrm>
        </p:spPr>
        <p:txBody>
          <a:bodyPr>
            <a:normAutofit/>
          </a:bodyPr>
          <a:lstStyle/>
          <a:p>
            <a:pPr marL="3175" indent="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1162050" algn="l"/>
                <a:tab pos="6638925" algn="l"/>
              </a:tabLst>
            </a:pPr>
            <a:r>
              <a:rPr lang="ru-RU" sz="2600" b="1" dirty="0">
                <a:solidFill>
                  <a:srgbClr val="00355F"/>
                </a:solidFill>
              </a:rPr>
              <a:t>Количество рекомендаций SOER</a:t>
            </a:r>
            <a:r>
              <a:rPr lang="hu-HU" sz="2600" b="1" dirty="0">
                <a:solidFill>
                  <a:srgbClr val="00355F"/>
                </a:solidFill>
              </a:rPr>
              <a:t> </a:t>
            </a:r>
            <a:r>
              <a:rPr lang="ru-RU" sz="2600" b="1" dirty="0">
                <a:solidFill>
                  <a:srgbClr val="00355F"/>
                </a:solidFill>
              </a:rPr>
              <a:t>проверенных </a:t>
            </a:r>
            <a:r>
              <a:rPr lang="hu-HU" sz="2600" b="1" dirty="0">
                <a:solidFill>
                  <a:srgbClr val="00355F"/>
                </a:solidFill>
              </a:rPr>
              <a:t> </a:t>
            </a:r>
            <a:r>
              <a:rPr lang="ru-RU" sz="2600" b="1" dirty="0">
                <a:solidFill>
                  <a:srgbClr val="00355F"/>
                </a:solidFill>
              </a:rPr>
              <a:t>при данной партнёрской проверке</a:t>
            </a:r>
            <a:r>
              <a:rPr lang="hu-HU" sz="2600" b="1" dirty="0">
                <a:solidFill>
                  <a:srgbClr val="00355F"/>
                </a:solidFill>
              </a:rPr>
              <a:t> 	</a:t>
            </a:r>
            <a:r>
              <a:rPr lang="ru-RU" sz="2600" b="1" dirty="0" smtClean="0">
                <a:solidFill>
                  <a:srgbClr val="00355F"/>
                </a:solidFill>
              </a:rPr>
              <a:t>72</a:t>
            </a:r>
            <a:endParaRPr lang="ru-RU" sz="2600" b="1" u="sng" dirty="0">
              <a:solidFill>
                <a:srgbClr val="00355F"/>
              </a:solidFill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1162050" algn="l"/>
                <a:tab pos="6638925" algn="l"/>
              </a:tabLst>
            </a:pPr>
            <a:r>
              <a:rPr lang="ru-RU" sz="2600" dirty="0">
                <a:solidFill>
                  <a:srgbClr val="00355F"/>
                </a:solidFill>
              </a:rPr>
              <a:t>SAT</a:t>
            </a:r>
            <a:r>
              <a:rPr lang="hu-HU" sz="2600" dirty="0">
                <a:solidFill>
                  <a:srgbClr val="00355F"/>
                </a:solidFill>
              </a:rPr>
              <a:t> –	</a:t>
            </a:r>
            <a:r>
              <a:rPr lang="ru-RU" sz="2600" dirty="0">
                <a:solidFill>
                  <a:srgbClr val="00355F"/>
                </a:solidFill>
              </a:rPr>
              <a:t>Выполнена удовлетворительно</a:t>
            </a:r>
            <a:r>
              <a:rPr lang="hu-HU" sz="2600" dirty="0">
                <a:solidFill>
                  <a:srgbClr val="00355F"/>
                </a:solidFill>
              </a:rPr>
              <a:t>	</a:t>
            </a:r>
            <a:r>
              <a:rPr lang="ru-RU" sz="2600" dirty="0" smtClean="0">
                <a:solidFill>
                  <a:srgbClr val="00355F"/>
                </a:solidFill>
              </a:rPr>
              <a:t>52</a:t>
            </a:r>
            <a:r>
              <a:rPr lang="hu-HU" sz="2600" dirty="0" smtClean="0">
                <a:solidFill>
                  <a:srgbClr val="00355F"/>
                </a:solidFill>
              </a:rPr>
              <a:t>    </a:t>
            </a:r>
            <a:r>
              <a:rPr lang="ru-RU" sz="2600" dirty="0" smtClean="0">
                <a:solidFill>
                  <a:srgbClr val="00355F"/>
                </a:solidFill>
              </a:rPr>
              <a:t>(7</a:t>
            </a:r>
            <a:r>
              <a:rPr lang="hu-HU" sz="2600" dirty="0" smtClean="0">
                <a:solidFill>
                  <a:srgbClr val="00355F"/>
                </a:solidFill>
              </a:rPr>
              <a:t>2</a:t>
            </a:r>
            <a:r>
              <a:rPr lang="ru-RU" sz="2600" dirty="0" smtClean="0">
                <a:solidFill>
                  <a:srgbClr val="00355F"/>
                </a:solidFill>
              </a:rPr>
              <a:t>%)</a:t>
            </a:r>
            <a:endParaRPr lang="ru-RU" sz="2600" dirty="0">
              <a:solidFill>
                <a:srgbClr val="00355F"/>
              </a:solidFill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1162050" algn="l"/>
                <a:tab pos="6638925" algn="l"/>
              </a:tabLst>
            </a:pPr>
            <a:r>
              <a:rPr lang="ru-RU" sz="2600" dirty="0">
                <a:solidFill>
                  <a:srgbClr val="00355F"/>
                </a:solidFill>
              </a:rPr>
              <a:t>AI</a:t>
            </a:r>
            <a:r>
              <a:rPr lang="hu-HU" sz="2600" dirty="0">
                <a:solidFill>
                  <a:srgbClr val="00355F"/>
                </a:solidFill>
              </a:rPr>
              <a:t>    –	</a:t>
            </a:r>
            <a:r>
              <a:rPr lang="ru-RU" sz="2600" dirty="0">
                <a:solidFill>
                  <a:srgbClr val="00355F"/>
                </a:solidFill>
              </a:rPr>
              <a:t>В ожидании  выполнения</a:t>
            </a:r>
            <a:r>
              <a:rPr lang="hu-HU" sz="2600" dirty="0">
                <a:solidFill>
                  <a:srgbClr val="00355F"/>
                </a:solidFill>
              </a:rPr>
              <a:t>	</a:t>
            </a:r>
            <a:r>
              <a:rPr lang="ru-RU" sz="2600" dirty="0" smtClean="0">
                <a:solidFill>
                  <a:srgbClr val="00355F"/>
                </a:solidFill>
              </a:rPr>
              <a:t>17</a:t>
            </a:r>
            <a:r>
              <a:rPr lang="hu-HU" sz="2600" dirty="0" smtClean="0">
                <a:solidFill>
                  <a:srgbClr val="00355F"/>
                </a:solidFill>
              </a:rPr>
              <a:t>    (</a:t>
            </a:r>
            <a:r>
              <a:rPr lang="ru-RU" sz="2600" dirty="0" smtClean="0">
                <a:solidFill>
                  <a:srgbClr val="00355F"/>
                </a:solidFill>
              </a:rPr>
              <a:t>24%)</a:t>
            </a:r>
            <a:endParaRPr lang="ru-RU" sz="2600" dirty="0">
              <a:solidFill>
                <a:srgbClr val="00355F"/>
              </a:solidFill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1162050" algn="l"/>
                <a:tab pos="6819900" algn="l"/>
              </a:tabLst>
            </a:pPr>
            <a:r>
              <a:rPr lang="ru-RU" sz="2600" dirty="0">
                <a:solidFill>
                  <a:srgbClr val="00355F"/>
                </a:solidFill>
              </a:rPr>
              <a:t>FAR</a:t>
            </a:r>
            <a:r>
              <a:rPr lang="hu-HU" sz="2600" dirty="0">
                <a:solidFill>
                  <a:srgbClr val="00355F"/>
                </a:solidFill>
              </a:rPr>
              <a:t> –	</a:t>
            </a:r>
            <a:r>
              <a:rPr lang="ru-RU" sz="2600" dirty="0">
                <a:solidFill>
                  <a:srgbClr val="00355F"/>
                </a:solidFill>
              </a:rPr>
              <a:t>Требуются дальнейшие действия</a:t>
            </a:r>
            <a:r>
              <a:rPr lang="hu-HU" sz="2600" dirty="0">
                <a:solidFill>
                  <a:srgbClr val="00355F"/>
                </a:solidFill>
              </a:rPr>
              <a:t>	</a:t>
            </a:r>
            <a:r>
              <a:rPr lang="ru-RU" sz="2600" dirty="0" smtClean="0">
                <a:solidFill>
                  <a:srgbClr val="00355F"/>
                </a:solidFill>
              </a:rPr>
              <a:t>3</a:t>
            </a:r>
            <a:r>
              <a:rPr lang="hu-HU" sz="2600" dirty="0" smtClean="0">
                <a:solidFill>
                  <a:srgbClr val="00355F"/>
                </a:solidFill>
              </a:rPr>
              <a:t> </a:t>
            </a:r>
            <a:r>
              <a:rPr lang="ru-RU" sz="2600" dirty="0" smtClean="0">
                <a:solidFill>
                  <a:srgbClr val="00355F"/>
                </a:solidFill>
              </a:rPr>
              <a:t>    (4%)</a:t>
            </a:r>
            <a:endParaRPr lang="hu-HU" sz="2600" dirty="0">
              <a:solidFill>
                <a:srgbClr val="00355F"/>
              </a:solidFill>
            </a:endParaRPr>
          </a:p>
          <a:p>
            <a:pPr lvl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1162050" algn="l"/>
                <a:tab pos="6819900" algn="l"/>
              </a:tabLst>
            </a:pPr>
            <a:r>
              <a:rPr lang="hu-HU" sz="2600" dirty="0">
                <a:solidFill>
                  <a:srgbClr val="00355F"/>
                </a:solidFill>
              </a:rPr>
              <a:t>NP  –	</a:t>
            </a:r>
            <a:r>
              <a:rPr lang="en-GB" altLang="ru-RU" sz="2600" dirty="0" err="1">
                <a:solidFill>
                  <a:srgbClr val="00355F"/>
                </a:solidFill>
              </a:rPr>
              <a:t>Не</a:t>
            </a:r>
            <a:r>
              <a:rPr lang="en-GB" altLang="ru-RU" sz="2600" dirty="0">
                <a:solidFill>
                  <a:srgbClr val="00355F"/>
                </a:solidFill>
              </a:rPr>
              <a:t> </a:t>
            </a:r>
            <a:r>
              <a:rPr lang="en-GB" altLang="ru-RU" sz="2600" dirty="0" err="1">
                <a:solidFill>
                  <a:srgbClr val="00355F"/>
                </a:solidFill>
              </a:rPr>
              <a:t>относится</a:t>
            </a:r>
            <a:r>
              <a:rPr lang="en-GB" altLang="ru-RU" sz="2600" dirty="0">
                <a:solidFill>
                  <a:srgbClr val="00355F"/>
                </a:solidFill>
              </a:rPr>
              <a:t> к </a:t>
            </a:r>
            <a:r>
              <a:rPr lang="en-GB" altLang="ru-RU" sz="2600" dirty="0" err="1">
                <a:solidFill>
                  <a:srgbClr val="00355F"/>
                </a:solidFill>
              </a:rPr>
              <a:t>работе</a:t>
            </a:r>
            <a:r>
              <a:rPr lang="en-GB" altLang="ru-RU" sz="2600" dirty="0">
                <a:solidFill>
                  <a:srgbClr val="00355F"/>
                </a:solidFill>
              </a:rPr>
              <a:t> </a:t>
            </a:r>
            <a:r>
              <a:rPr lang="en-GB" altLang="ru-RU" sz="2600" dirty="0" err="1">
                <a:solidFill>
                  <a:srgbClr val="00355F"/>
                </a:solidFill>
              </a:rPr>
              <a:t>станции</a:t>
            </a:r>
            <a:r>
              <a:rPr lang="hu-HU" altLang="ru-RU" sz="2600" dirty="0">
                <a:solidFill>
                  <a:srgbClr val="00355F"/>
                </a:solidFill>
              </a:rPr>
              <a:t>	</a:t>
            </a:r>
            <a:r>
              <a:rPr lang="ru-RU" altLang="ru-RU" sz="2600" dirty="0">
                <a:solidFill>
                  <a:srgbClr val="00355F"/>
                </a:solidFill>
              </a:rPr>
              <a:t>0</a:t>
            </a:r>
            <a:endParaRPr lang="en-GB" altLang="ru-RU" sz="2600" dirty="0">
              <a:solidFill>
                <a:srgbClr val="00355F"/>
              </a:solidFill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1162050" algn="l"/>
                <a:tab pos="6638925" algn="l"/>
              </a:tabLst>
            </a:pPr>
            <a:r>
              <a:rPr lang="ru-RU" sz="2600" dirty="0">
                <a:solidFill>
                  <a:srgbClr val="00355F"/>
                </a:solidFill>
              </a:rPr>
              <a:t>PRS –</a:t>
            </a:r>
            <a:r>
              <a:rPr lang="hu-HU" sz="2600" dirty="0">
                <a:solidFill>
                  <a:srgbClr val="00355F"/>
                </a:solidFill>
              </a:rPr>
              <a:t>	</a:t>
            </a:r>
            <a:r>
              <a:rPr lang="ru-RU" sz="2600" dirty="0">
                <a:solidFill>
                  <a:srgbClr val="00355F"/>
                </a:solidFill>
              </a:rPr>
              <a:t>Выполнена удовлетворительно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1162050" algn="l"/>
                <a:tab pos="6543675" algn="l"/>
              </a:tabLst>
            </a:pPr>
            <a:r>
              <a:rPr lang="ru-RU" sz="2600" dirty="0">
                <a:solidFill>
                  <a:srgbClr val="00355F"/>
                </a:solidFill>
              </a:rPr>
              <a:t>               по результатам предыдущих ПП</a:t>
            </a:r>
            <a:r>
              <a:rPr lang="hu-HU" sz="2600" dirty="0">
                <a:solidFill>
                  <a:srgbClr val="00355F"/>
                </a:solidFill>
              </a:rPr>
              <a:t>	</a:t>
            </a:r>
            <a:r>
              <a:rPr lang="hu-HU" sz="2600" dirty="0" smtClean="0">
                <a:solidFill>
                  <a:srgbClr val="00355F"/>
                </a:solidFill>
              </a:rPr>
              <a:t>1</a:t>
            </a:r>
            <a:r>
              <a:rPr lang="ru-RU" sz="2600" dirty="0" smtClean="0">
                <a:solidFill>
                  <a:srgbClr val="00355F"/>
                </a:solidFill>
              </a:rPr>
              <a:t>67</a:t>
            </a:r>
            <a:r>
              <a:rPr lang="hu-HU" sz="2600" dirty="0" smtClean="0">
                <a:solidFill>
                  <a:srgbClr val="00355F"/>
                </a:solidFill>
              </a:rPr>
              <a:t>   </a:t>
            </a:r>
            <a:endParaRPr lang="ru-RU" sz="2600" dirty="0">
              <a:solidFill>
                <a:srgbClr val="00355F"/>
              </a:solidFill>
            </a:endParaRPr>
          </a:p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1162050" algn="l"/>
                <a:tab pos="6543675" algn="l"/>
              </a:tabLst>
            </a:pPr>
            <a:r>
              <a:rPr lang="ru-RU" sz="2600" i="1" dirty="0">
                <a:solidFill>
                  <a:srgbClr val="00355F"/>
                </a:solidFill>
              </a:rPr>
              <a:t>Всего рекомендации </a:t>
            </a:r>
            <a:r>
              <a:rPr lang="hu-HU" sz="2600" i="1" dirty="0">
                <a:solidFill>
                  <a:srgbClr val="00355F"/>
                </a:solidFill>
              </a:rPr>
              <a:t>SOER 	</a:t>
            </a:r>
            <a:r>
              <a:rPr lang="hu-HU" sz="2600" i="1" dirty="0" smtClean="0">
                <a:solidFill>
                  <a:srgbClr val="00355F"/>
                </a:solidFill>
              </a:rPr>
              <a:t>23</a:t>
            </a:r>
            <a:r>
              <a:rPr lang="ru-RU" sz="2600" i="1" dirty="0" smtClean="0">
                <a:solidFill>
                  <a:srgbClr val="00355F"/>
                </a:solidFill>
              </a:rPr>
              <a:t>9</a:t>
            </a:r>
            <a:r>
              <a:rPr lang="hu-HU" sz="2600" i="1" dirty="0" smtClean="0">
                <a:solidFill>
                  <a:srgbClr val="00355F"/>
                </a:solidFill>
              </a:rPr>
              <a:t> </a:t>
            </a:r>
            <a:endParaRPr lang="ru-RU" sz="2600" i="1" dirty="0">
              <a:solidFill>
                <a:srgbClr val="00355F"/>
              </a:solidFill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tabLst>
                <a:tab pos="1162050" algn="l"/>
                <a:tab pos="6638925" algn="l"/>
              </a:tabLst>
            </a:pPr>
            <a:endParaRPr lang="ru-RU" sz="2600" dirty="0">
              <a:solidFill>
                <a:srgbClr val="00355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Результаты проверки </a:t>
            </a:r>
            <a:r>
              <a:rPr lang="en-US" sz="3200" dirty="0" smtClean="0"/>
              <a:t>SOER 1</a:t>
            </a:r>
            <a:endParaRPr lang="en-GB" sz="3200" dirty="0"/>
          </a:p>
        </p:txBody>
      </p:sp>
      <p:sp>
        <p:nvSpPr>
          <p:cNvPr id="2" name="Téglalap 1"/>
          <p:cNvSpPr/>
          <p:nvPr/>
        </p:nvSpPr>
        <p:spPr>
          <a:xfrm>
            <a:off x="6753225" y="1905000"/>
            <a:ext cx="857250" cy="1868840"/>
          </a:xfrm>
          <a:prstGeom prst="rect">
            <a:avLst/>
          </a:pr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" name="Egyenes összekötő 7"/>
          <p:cNvCxnSpPr/>
          <p:nvPr/>
        </p:nvCxnSpPr>
        <p:spPr>
          <a:xfrm>
            <a:off x="352425" y="5114925"/>
            <a:ext cx="8210550" cy="9525"/>
          </a:xfrm>
          <a:prstGeom prst="line">
            <a:avLst/>
          </a:prstGeom>
          <a:ln w="190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dirty="0" smtClean="0"/>
              <a:t>Заключительное совещание </a:t>
            </a:r>
            <a:r>
              <a:rPr lang="ru-RU" dirty="0"/>
              <a:t>ВАО </a:t>
            </a:r>
            <a:r>
              <a:rPr lang="ru-RU" dirty="0" smtClean="0"/>
              <a:t>АЭС </a:t>
            </a:r>
            <a:r>
              <a:rPr lang="ru-RU" dirty="0" smtClean="0"/>
              <a:t>по ПП </a:t>
            </a:r>
            <a:r>
              <a:rPr lang="ru-RU" dirty="0" smtClean="0"/>
              <a:t>АЭС Бушер </a:t>
            </a:r>
            <a:r>
              <a:rPr lang="ru-RU" dirty="0"/>
              <a:t>– </a:t>
            </a:r>
            <a:r>
              <a:rPr lang="ru-RU" dirty="0" smtClean="0"/>
              <a:t>17 марта </a:t>
            </a:r>
            <a:r>
              <a:rPr lang="ru-RU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454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06" y="4517360"/>
            <a:ext cx="4948971" cy="889762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Результаты проверки </a:t>
            </a:r>
            <a:r>
              <a:rPr lang="en-US" sz="3200" dirty="0" smtClean="0"/>
              <a:t>SOER 2</a:t>
            </a:r>
            <a:endParaRPr lang="en-GB" sz="3200" dirty="0"/>
          </a:p>
        </p:txBody>
      </p:sp>
      <p:pic>
        <p:nvPicPr>
          <p:cNvPr id="11" name="Содержимое 10" descr="SOER1.jpg"/>
          <p:cNvPicPr>
            <a:picLocks noGrp="1" noChangeAspect="1"/>
          </p:cNvPicPr>
          <p:nvPr>
            <p:ph idx="1"/>
          </p:nvPr>
        </p:nvPicPr>
        <p:blipFill>
          <a:blip r:embed="rId4" cstate="print"/>
          <a:stretch>
            <a:fillRect/>
          </a:stretch>
        </p:blipFill>
        <p:spPr>
          <a:xfrm>
            <a:off x="538863" y="1270689"/>
            <a:ext cx="5099938" cy="2834615"/>
          </a:xfrm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dirty="0" smtClean="0"/>
              <a:t>Заключительное совещание </a:t>
            </a:r>
            <a:r>
              <a:rPr lang="ru-RU" dirty="0"/>
              <a:t>ВАО </a:t>
            </a:r>
            <a:r>
              <a:rPr lang="ru-RU" dirty="0" smtClean="0"/>
              <a:t>АЭС </a:t>
            </a:r>
            <a:r>
              <a:rPr lang="ru-RU" dirty="0" smtClean="0"/>
              <a:t>по ПП </a:t>
            </a:r>
            <a:r>
              <a:rPr lang="ru-RU" dirty="0" smtClean="0"/>
              <a:t>АЭС Бушер </a:t>
            </a:r>
            <a:r>
              <a:rPr lang="ru-RU" dirty="0"/>
              <a:t>– </a:t>
            </a:r>
            <a:r>
              <a:rPr lang="ru-RU" dirty="0" smtClean="0"/>
              <a:t>17 марта </a:t>
            </a:r>
            <a:r>
              <a:rPr lang="ru-RU" dirty="0" smtClean="0"/>
              <a:t>2020</a:t>
            </a:r>
            <a:endParaRPr lang="en-GB" dirty="0"/>
          </a:p>
        </p:txBody>
      </p:sp>
      <p:pic>
        <p:nvPicPr>
          <p:cNvPr id="8" name="Содержимое 7" descr="SOER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44720" y="3475857"/>
            <a:ext cx="4399280" cy="2972768"/>
          </a:xfrm>
          <a:prstGeom prst="rect">
            <a:avLst/>
          </a:prstGeom>
        </p:spPr>
      </p:pic>
      <p:sp>
        <p:nvSpPr>
          <p:cNvPr id="3" name="Ellipszis 2"/>
          <p:cNvSpPr/>
          <p:nvPr/>
        </p:nvSpPr>
        <p:spPr>
          <a:xfrm>
            <a:off x="3007360" y="4592320"/>
            <a:ext cx="1808480" cy="965200"/>
          </a:xfrm>
          <a:prstGeom prst="ellipse">
            <a:avLst/>
          </a:prstGeom>
          <a:noFill/>
          <a:ln w="254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Ellipszis 9"/>
          <p:cNvSpPr/>
          <p:nvPr/>
        </p:nvSpPr>
        <p:spPr>
          <a:xfrm>
            <a:off x="1219200" y="2306321"/>
            <a:ext cx="579120" cy="314960"/>
          </a:xfrm>
          <a:prstGeom prst="ellipse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Ellipszis 11"/>
          <p:cNvSpPr/>
          <p:nvPr/>
        </p:nvSpPr>
        <p:spPr>
          <a:xfrm>
            <a:off x="2799272" y="2966721"/>
            <a:ext cx="579120" cy="314960"/>
          </a:xfrm>
          <a:prstGeom prst="ellipse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3" name="Ellipszis 12"/>
          <p:cNvSpPr/>
          <p:nvPr/>
        </p:nvSpPr>
        <p:spPr>
          <a:xfrm>
            <a:off x="6274517" y="5092162"/>
            <a:ext cx="579120" cy="314960"/>
          </a:xfrm>
          <a:prstGeom prst="ellipse">
            <a:avLst/>
          </a:prstGeom>
          <a:noFill/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454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1" y="1411968"/>
            <a:ext cx="8402320" cy="5161551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altLang="zh-CN" sz="2600" b="1" dirty="0">
                <a:solidFill>
                  <a:srgbClr val="002060"/>
                </a:solidFill>
              </a:rPr>
              <a:t>SOER</a:t>
            </a:r>
            <a:r>
              <a:rPr lang="ru-RU" altLang="zh-CN" sz="2600" b="1" dirty="0">
                <a:solidFill>
                  <a:srgbClr val="002060"/>
                </a:solidFill>
              </a:rPr>
              <a:t> </a:t>
            </a:r>
            <a:r>
              <a:rPr lang="ru-RU" altLang="zh-CN" sz="2600" b="1" dirty="0" smtClean="0">
                <a:solidFill>
                  <a:srgbClr val="002060"/>
                </a:solidFill>
              </a:rPr>
              <a:t>1999-1 «Потеря питания от внешнего источника» </a:t>
            </a:r>
            <a:r>
              <a:rPr lang="en-US" altLang="zh-CN" sz="2600" b="1" dirty="0" smtClean="0">
                <a:solidFill>
                  <a:srgbClr val="002060"/>
                </a:solidFill>
              </a:rPr>
              <a:t>(5.d)</a:t>
            </a:r>
            <a:endParaRPr lang="hu-HU" altLang="zh-CN" sz="2600" b="1" dirty="0" smtClean="0">
              <a:solidFill>
                <a:srgbClr val="002060"/>
              </a:solidFill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2500" i="1" dirty="0" smtClean="0">
                <a:solidFill>
                  <a:srgbClr val="002060"/>
                </a:solidFill>
              </a:rPr>
              <a:t>Включение вопросов управляемости </a:t>
            </a:r>
            <a:r>
              <a:rPr lang="ru-RU" sz="2500" i="1" dirty="0">
                <a:solidFill>
                  <a:srgbClr val="002060"/>
                </a:solidFill>
              </a:rPr>
              <a:t>в условиях потери внешнего источника </a:t>
            </a:r>
            <a:r>
              <a:rPr lang="ru-RU" sz="2500" i="1" dirty="0" smtClean="0">
                <a:solidFill>
                  <a:srgbClr val="002060"/>
                </a:solidFill>
              </a:rPr>
              <a:t>электроснабжения</a:t>
            </a:r>
            <a:r>
              <a:rPr lang="hu-HU" sz="2500" i="1" dirty="0" smtClean="0">
                <a:solidFill>
                  <a:srgbClr val="002060"/>
                </a:solidFill>
              </a:rPr>
              <a:t> </a:t>
            </a:r>
            <a:r>
              <a:rPr lang="ru-RU" sz="2500" i="1" dirty="0">
                <a:solidFill>
                  <a:srgbClr val="002060"/>
                </a:solidFill>
              </a:rPr>
              <a:t>в программы аварийных тренировок или тренажерных </a:t>
            </a:r>
            <a:r>
              <a:rPr lang="ru-RU" sz="2500" i="1" dirty="0" smtClean="0">
                <a:solidFill>
                  <a:srgbClr val="002060"/>
                </a:solidFill>
              </a:rPr>
              <a:t>сессий</a:t>
            </a:r>
            <a:endParaRPr lang="hu-HU" sz="2500" i="1" dirty="0" smtClean="0">
              <a:solidFill>
                <a:srgbClr val="002060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altLang="zh-CN" sz="2600" b="1" dirty="0">
                <a:solidFill>
                  <a:srgbClr val="002060"/>
                </a:solidFill>
              </a:rPr>
              <a:t>SOER</a:t>
            </a:r>
            <a:r>
              <a:rPr lang="ru-RU" altLang="zh-CN" sz="2600" b="1" dirty="0">
                <a:solidFill>
                  <a:srgbClr val="002060"/>
                </a:solidFill>
              </a:rPr>
              <a:t> </a:t>
            </a:r>
            <a:r>
              <a:rPr lang="en-US" altLang="zh-CN" sz="2600" b="1" dirty="0">
                <a:solidFill>
                  <a:srgbClr val="002060"/>
                </a:solidFill>
              </a:rPr>
              <a:t>2007</a:t>
            </a:r>
            <a:r>
              <a:rPr lang="ru-RU" altLang="zh-CN" sz="2600" b="1" dirty="0">
                <a:solidFill>
                  <a:srgbClr val="002060"/>
                </a:solidFill>
              </a:rPr>
              <a:t>-</a:t>
            </a:r>
            <a:r>
              <a:rPr lang="en-US" altLang="zh-CN" sz="2600" b="1" dirty="0">
                <a:solidFill>
                  <a:srgbClr val="002060"/>
                </a:solidFill>
              </a:rPr>
              <a:t>1</a:t>
            </a:r>
            <a:r>
              <a:rPr lang="ru-RU" altLang="zh-CN" sz="2600" b="1" dirty="0">
                <a:solidFill>
                  <a:srgbClr val="002060"/>
                </a:solidFill>
              </a:rPr>
              <a:t> «Управление реактивностью» </a:t>
            </a:r>
            <a:r>
              <a:rPr lang="en-US" altLang="zh-CN" sz="2600" b="1" dirty="0">
                <a:solidFill>
                  <a:srgbClr val="002060"/>
                </a:solidFill>
              </a:rPr>
              <a:t>(1.b)</a:t>
            </a:r>
            <a:endParaRPr lang="hu-HU" altLang="zh-CN" sz="2600" b="1" dirty="0">
              <a:solidFill>
                <a:srgbClr val="002060"/>
              </a:solidFill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2500" i="1" dirty="0" smtClean="0">
                <a:solidFill>
                  <a:srgbClr val="002060"/>
                </a:solidFill>
              </a:rPr>
              <a:t>Тщательный контроль </a:t>
            </a:r>
            <a:r>
              <a:rPr lang="ru-RU" sz="2500" i="1" dirty="0">
                <a:solidFill>
                  <a:srgbClr val="002060"/>
                </a:solidFill>
              </a:rPr>
              <a:t>изменения </a:t>
            </a:r>
            <a:r>
              <a:rPr lang="ru-RU" sz="2500" i="1" dirty="0" smtClean="0">
                <a:solidFill>
                  <a:srgbClr val="002060"/>
                </a:solidFill>
              </a:rPr>
              <a:t>реактивности с указанием в процедурах  средства </a:t>
            </a:r>
            <a:r>
              <a:rPr lang="ru-RU" sz="2500" i="1" dirty="0">
                <a:solidFill>
                  <a:srgbClr val="002060"/>
                </a:solidFill>
              </a:rPr>
              <a:t>по контролю состояния </a:t>
            </a:r>
            <a:r>
              <a:rPr lang="ru-RU" sz="2500" i="1" dirty="0" smtClean="0">
                <a:solidFill>
                  <a:srgbClr val="002060"/>
                </a:solidFill>
              </a:rPr>
              <a:t>реактора...</a:t>
            </a: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altLang="zh-CN" sz="2500" b="1" dirty="0">
                <a:solidFill>
                  <a:srgbClr val="002060"/>
                </a:solidFill>
              </a:rPr>
              <a:t>SOER</a:t>
            </a:r>
            <a:r>
              <a:rPr lang="ru-RU" altLang="zh-CN" sz="2500" b="1" dirty="0">
                <a:solidFill>
                  <a:srgbClr val="002060"/>
                </a:solidFill>
              </a:rPr>
              <a:t> </a:t>
            </a:r>
            <a:r>
              <a:rPr lang="en-US" altLang="zh-CN" sz="2500" b="1" dirty="0">
                <a:solidFill>
                  <a:srgbClr val="002060"/>
                </a:solidFill>
              </a:rPr>
              <a:t>20</a:t>
            </a:r>
            <a:r>
              <a:rPr lang="hu-HU" altLang="zh-CN" sz="2500" b="1" dirty="0">
                <a:solidFill>
                  <a:srgbClr val="002060"/>
                </a:solidFill>
              </a:rPr>
              <a:t>10</a:t>
            </a:r>
            <a:r>
              <a:rPr lang="ru-RU" altLang="zh-CN" sz="2500" b="1" dirty="0">
                <a:solidFill>
                  <a:srgbClr val="002060"/>
                </a:solidFill>
              </a:rPr>
              <a:t>-</a:t>
            </a:r>
            <a:r>
              <a:rPr lang="en-US" altLang="zh-CN" sz="2500" b="1" dirty="0">
                <a:solidFill>
                  <a:srgbClr val="002060"/>
                </a:solidFill>
              </a:rPr>
              <a:t>1</a:t>
            </a:r>
            <a:r>
              <a:rPr lang="ru-RU" altLang="zh-CN" sz="2500" b="1" dirty="0">
                <a:solidFill>
                  <a:srgbClr val="002060"/>
                </a:solidFill>
              </a:rPr>
              <a:t> «</a:t>
            </a:r>
            <a:r>
              <a:rPr lang="ru-RU" sz="2500" b="1" dirty="0">
                <a:solidFill>
                  <a:srgbClr val="002060"/>
                </a:solidFill>
              </a:rPr>
              <a:t>Безопасность реактора в остановленном состоянии</a:t>
            </a:r>
            <a:r>
              <a:rPr lang="ru-RU" altLang="zh-CN" sz="2500" b="1" dirty="0">
                <a:solidFill>
                  <a:srgbClr val="002060"/>
                </a:solidFill>
              </a:rPr>
              <a:t>» </a:t>
            </a:r>
            <a:r>
              <a:rPr lang="ru-RU" sz="2500" b="1" dirty="0">
                <a:solidFill>
                  <a:srgbClr val="002060"/>
                </a:solidFill>
              </a:rPr>
              <a:t>(12</a:t>
            </a:r>
            <a:r>
              <a:rPr lang="en-US" sz="2500" b="1" dirty="0">
                <a:solidFill>
                  <a:srgbClr val="002060"/>
                </a:solidFill>
              </a:rPr>
              <a:t>a</a:t>
            </a:r>
            <a:r>
              <a:rPr lang="ru-RU" sz="2500" b="1" dirty="0">
                <a:solidFill>
                  <a:srgbClr val="002060"/>
                </a:solidFill>
              </a:rPr>
              <a:t>)</a:t>
            </a:r>
            <a:r>
              <a:rPr lang="ru-RU" altLang="zh-CN" sz="2500" b="1" dirty="0">
                <a:solidFill>
                  <a:srgbClr val="002060"/>
                </a:solidFill>
              </a:rPr>
              <a:t> </a:t>
            </a:r>
            <a:endParaRPr lang="hu-HU" altLang="zh-CN" sz="2500" b="1" dirty="0">
              <a:solidFill>
                <a:srgbClr val="002060"/>
              </a:solidFill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2500" i="1" dirty="0">
                <a:solidFill>
                  <a:srgbClr val="002060"/>
                </a:solidFill>
              </a:rPr>
              <a:t>Обучение обеспечению безопасности во время остановленного состояния для персонала </a:t>
            </a:r>
            <a:r>
              <a:rPr lang="ru-RU" sz="2500" i="1" dirty="0" smtClean="0">
                <a:solidFill>
                  <a:srgbClr val="002060"/>
                </a:solidFill>
              </a:rPr>
              <a:t>БЩУ и для операторов-обходчиков...</a:t>
            </a:r>
            <a:endParaRPr lang="ru-RU" sz="2500" i="1" dirty="0">
              <a:solidFill>
                <a:srgbClr val="002060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altLang="zh-CN" sz="2600" b="1" dirty="0">
                <a:solidFill>
                  <a:srgbClr val="002060"/>
                </a:solidFill>
              </a:rPr>
              <a:t>SOER</a:t>
            </a:r>
            <a:r>
              <a:rPr lang="ru-RU" altLang="zh-CN" sz="2600" b="1" dirty="0">
                <a:solidFill>
                  <a:srgbClr val="002060"/>
                </a:solidFill>
              </a:rPr>
              <a:t> </a:t>
            </a:r>
            <a:r>
              <a:rPr lang="en-US" altLang="zh-CN" sz="2600" b="1" dirty="0">
                <a:solidFill>
                  <a:srgbClr val="002060"/>
                </a:solidFill>
              </a:rPr>
              <a:t>20</a:t>
            </a:r>
            <a:r>
              <a:rPr lang="hu-HU" altLang="zh-CN" sz="2600" b="1" dirty="0">
                <a:solidFill>
                  <a:srgbClr val="002060"/>
                </a:solidFill>
              </a:rPr>
              <a:t>15</a:t>
            </a:r>
            <a:r>
              <a:rPr lang="ru-RU" altLang="zh-CN" sz="2600" b="1" dirty="0">
                <a:solidFill>
                  <a:srgbClr val="002060"/>
                </a:solidFill>
              </a:rPr>
              <a:t>-</a:t>
            </a:r>
            <a:r>
              <a:rPr lang="hu-HU" altLang="zh-CN" sz="2600" b="1" dirty="0">
                <a:solidFill>
                  <a:srgbClr val="002060"/>
                </a:solidFill>
              </a:rPr>
              <a:t>2</a:t>
            </a:r>
            <a:r>
              <a:rPr lang="ru-RU" altLang="zh-CN" sz="2600" b="1" dirty="0">
                <a:solidFill>
                  <a:srgbClr val="002060"/>
                </a:solidFill>
              </a:rPr>
              <a:t> «Управление риском» </a:t>
            </a:r>
            <a:r>
              <a:rPr lang="ru-RU" sz="2600" b="1" dirty="0">
                <a:solidFill>
                  <a:srgbClr val="002060"/>
                </a:solidFill>
              </a:rPr>
              <a:t>(2...7)</a:t>
            </a:r>
            <a:r>
              <a:rPr lang="ru-RU" altLang="zh-CN" sz="2600" b="1" dirty="0">
                <a:solidFill>
                  <a:srgbClr val="002060"/>
                </a:solidFill>
              </a:rPr>
              <a:t> </a:t>
            </a:r>
            <a:endParaRPr lang="hu-HU" altLang="zh-CN" sz="2600" b="1" dirty="0">
              <a:solidFill>
                <a:srgbClr val="002060"/>
              </a:solidFill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ru-RU" altLang="zh-CN" sz="2500" i="1" dirty="0">
                <a:solidFill>
                  <a:srgbClr val="002060"/>
                </a:solidFill>
              </a:rPr>
              <a:t>Понимание работниками важности принципов управления </a:t>
            </a:r>
            <a:r>
              <a:rPr lang="ru-RU" altLang="zh-CN" sz="2500" i="1" dirty="0" smtClean="0">
                <a:solidFill>
                  <a:srgbClr val="002060"/>
                </a:solidFill>
              </a:rPr>
              <a:t>риском (УР)</a:t>
            </a:r>
            <a:r>
              <a:rPr lang="en-US" altLang="zh-CN" sz="2500" i="1" dirty="0" smtClean="0">
                <a:solidFill>
                  <a:srgbClr val="002060"/>
                </a:solidFill>
              </a:rPr>
              <a:t>;</a:t>
            </a:r>
            <a:r>
              <a:rPr lang="ru-RU" altLang="zh-CN" sz="2500" i="1" dirty="0" smtClean="0">
                <a:solidFill>
                  <a:srgbClr val="002060"/>
                </a:solidFill>
              </a:rPr>
              <a:t> включение </a:t>
            </a:r>
            <a:r>
              <a:rPr lang="ru-RU" altLang="zh-CN" sz="2500" i="1" dirty="0">
                <a:solidFill>
                  <a:srgbClr val="002060"/>
                </a:solidFill>
              </a:rPr>
              <a:t>принципов </a:t>
            </a:r>
            <a:r>
              <a:rPr lang="ru-RU" altLang="zh-CN" sz="2500" i="1" dirty="0" smtClean="0">
                <a:solidFill>
                  <a:srgbClr val="002060"/>
                </a:solidFill>
              </a:rPr>
              <a:t>УР в процессы, оценка рисков </a:t>
            </a:r>
            <a:r>
              <a:rPr lang="ru-RU" altLang="zh-CN" sz="2500" i="1" dirty="0">
                <a:solidFill>
                  <a:srgbClr val="002060"/>
                </a:solidFill>
              </a:rPr>
              <a:t>сложных проектов, модификаций, </a:t>
            </a:r>
            <a:r>
              <a:rPr lang="ru-RU" altLang="zh-CN" sz="2500" i="1" dirty="0" smtClean="0">
                <a:solidFill>
                  <a:srgbClr val="002060"/>
                </a:solidFill>
              </a:rPr>
              <a:t>действий</a:t>
            </a:r>
            <a:r>
              <a:rPr lang="en-US" altLang="zh-CN" sz="2500" i="1" dirty="0" smtClean="0">
                <a:solidFill>
                  <a:srgbClr val="002060"/>
                </a:solidFill>
              </a:rPr>
              <a:t>;</a:t>
            </a:r>
            <a:r>
              <a:rPr lang="ru-RU" altLang="zh-CN" sz="2500" i="1" dirty="0" smtClean="0">
                <a:solidFill>
                  <a:srgbClr val="002060"/>
                </a:solidFill>
              </a:rPr>
              <a:t> доведение </a:t>
            </a:r>
            <a:r>
              <a:rPr lang="ru-RU" altLang="zh-CN" sz="2500" i="1" dirty="0">
                <a:solidFill>
                  <a:srgbClr val="002060"/>
                </a:solidFill>
              </a:rPr>
              <a:t>проблем до </a:t>
            </a:r>
            <a:r>
              <a:rPr lang="ru-RU" altLang="zh-CN" sz="2500" i="1" dirty="0" smtClean="0">
                <a:solidFill>
                  <a:srgbClr val="002060"/>
                </a:solidFill>
              </a:rPr>
              <a:t>вышестоящих органов, п</a:t>
            </a:r>
            <a:r>
              <a:rPr lang="ru-RU" sz="2500" i="1" dirty="0" smtClean="0">
                <a:solidFill>
                  <a:srgbClr val="002060"/>
                </a:solidFill>
              </a:rPr>
              <a:t>роверка планов по </a:t>
            </a:r>
            <a:r>
              <a:rPr lang="ru-RU" sz="2500" i="1" dirty="0">
                <a:solidFill>
                  <a:srgbClr val="002060"/>
                </a:solidFill>
              </a:rPr>
              <a:t>устранению, минимизации или ослаблению </a:t>
            </a:r>
            <a:r>
              <a:rPr lang="ru-RU" sz="2500" i="1" dirty="0" smtClean="0">
                <a:solidFill>
                  <a:srgbClr val="002060"/>
                </a:solidFill>
              </a:rPr>
              <a:t>рисков</a:t>
            </a:r>
            <a:r>
              <a:rPr lang="en-US" sz="2500" i="1" dirty="0" smtClean="0">
                <a:solidFill>
                  <a:srgbClr val="002060"/>
                </a:solidFill>
              </a:rPr>
              <a:t>;</a:t>
            </a:r>
            <a:r>
              <a:rPr lang="ru-RU" sz="2500" i="1" dirty="0" smtClean="0">
                <a:solidFill>
                  <a:srgbClr val="002060"/>
                </a:solidFill>
              </a:rPr>
              <a:t> проведение </a:t>
            </a:r>
            <a:r>
              <a:rPr lang="ru-RU" sz="2500" i="1" dirty="0">
                <a:solidFill>
                  <a:srgbClr val="002060"/>
                </a:solidFill>
              </a:rPr>
              <a:t>самооценки реализации процесса </a:t>
            </a:r>
            <a:r>
              <a:rPr lang="ru-RU" sz="2500" i="1" dirty="0" smtClean="0">
                <a:solidFill>
                  <a:srgbClr val="002060"/>
                </a:solidFill>
              </a:rPr>
              <a:t>УР</a:t>
            </a:r>
            <a:endParaRPr lang="hu-HU" altLang="zh-CN" sz="2500" i="1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SOER </a:t>
            </a:r>
            <a:r>
              <a:rPr lang="ru-RU" sz="3200" dirty="0"/>
              <a:t>требующие </a:t>
            </a:r>
            <a:r>
              <a:rPr lang="ru-RU" sz="3200" dirty="0" smtClean="0"/>
              <a:t>внимания 1</a:t>
            </a:r>
            <a:endParaRPr lang="en-GB" sz="32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dirty="0" smtClean="0"/>
              <a:t>Заключительное совещание </a:t>
            </a:r>
            <a:r>
              <a:rPr lang="ru-RU" dirty="0"/>
              <a:t>ВАО </a:t>
            </a:r>
            <a:r>
              <a:rPr lang="ru-RU" dirty="0" smtClean="0"/>
              <a:t>АЭС </a:t>
            </a:r>
            <a:r>
              <a:rPr lang="ru-RU" dirty="0" smtClean="0"/>
              <a:t>по ПП </a:t>
            </a:r>
            <a:r>
              <a:rPr lang="ru-RU" dirty="0" smtClean="0"/>
              <a:t>АЭС Бушер </a:t>
            </a:r>
            <a:r>
              <a:rPr lang="ru-RU" dirty="0"/>
              <a:t>– </a:t>
            </a:r>
            <a:r>
              <a:rPr lang="ru-RU" dirty="0" smtClean="0"/>
              <a:t>17 марта </a:t>
            </a:r>
            <a:r>
              <a:rPr lang="ru-RU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513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85774" y="1438275"/>
            <a:ext cx="8258175" cy="2811607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rgbClr val="00355F"/>
                </a:solidFill>
              </a:rPr>
              <a:t>Команда отметила следующие наиболее сильные черты:</a:t>
            </a:r>
          </a:p>
          <a:p>
            <a:pPr>
              <a:lnSpc>
                <a:spcPts val="24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dirty="0">
                <a:solidFill>
                  <a:srgbClr val="00355F"/>
                </a:solidFill>
              </a:rPr>
              <a:t>Р</a:t>
            </a:r>
            <a:r>
              <a:rPr lang="ru-RU" sz="2400" dirty="0" smtClean="0">
                <a:solidFill>
                  <a:srgbClr val="00355F"/>
                </a:solidFill>
              </a:rPr>
              <a:t>абочая </a:t>
            </a:r>
            <a:r>
              <a:rPr lang="ru-RU" sz="2400" dirty="0">
                <a:solidFill>
                  <a:srgbClr val="00355F"/>
                </a:solidFill>
              </a:rPr>
              <a:t>обстановка </a:t>
            </a:r>
            <a:r>
              <a:rPr lang="ru-RU" sz="2400" dirty="0" smtClean="0">
                <a:solidFill>
                  <a:srgbClr val="00355F"/>
                </a:solidFill>
              </a:rPr>
              <a:t>взаимного уважения (</a:t>
            </a:r>
            <a:r>
              <a:rPr lang="en-GB" sz="2400" dirty="0">
                <a:solidFill>
                  <a:srgbClr val="00355F"/>
                </a:solidFill>
              </a:rPr>
              <a:t>WE</a:t>
            </a:r>
            <a:r>
              <a:rPr lang="ru-RU" sz="2400" dirty="0">
                <a:solidFill>
                  <a:srgbClr val="00355F"/>
                </a:solidFill>
              </a:rPr>
              <a:t>)</a:t>
            </a:r>
            <a:endParaRPr lang="hu-HU" sz="2400" dirty="0">
              <a:solidFill>
                <a:srgbClr val="00355F"/>
              </a:solidFill>
            </a:endParaRPr>
          </a:p>
          <a:p>
            <a:pPr>
              <a:lnSpc>
                <a:spcPts val="24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dirty="0" smtClean="0">
                <a:solidFill>
                  <a:srgbClr val="00355F"/>
                </a:solidFill>
              </a:rPr>
              <a:t>Непрерывное обучение (</a:t>
            </a:r>
            <a:r>
              <a:rPr lang="en-US" sz="2400" dirty="0" smtClean="0">
                <a:solidFill>
                  <a:srgbClr val="00355F"/>
                </a:solidFill>
              </a:rPr>
              <a:t>CL</a:t>
            </a:r>
            <a:r>
              <a:rPr lang="ru-RU" sz="2400" dirty="0" smtClean="0">
                <a:solidFill>
                  <a:srgbClr val="00355F"/>
                </a:solidFill>
              </a:rPr>
              <a:t>)</a:t>
            </a:r>
            <a:endParaRPr lang="ru-RU" sz="2400" dirty="0">
              <a:solidFill>
                <a:srgbClr val="00355F"/>
              </a:solidFill>
            </a:endParaRPr>
          </a:p>
          <a:p>
            <a:pPr marL="0" indent="0">
              <a:lnSpc>
                <a:spcPct val="8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ru-RU" sz="2400" dirty="0">
                <a:solidFill>
                  <a:srgbClr val="00355F"/>
                </a:solidFill>
              </a:rPr>
              <a:t>Команда отметила следующие наиболее слабые  черты:</a:t>
            </a:r>
          </a:p>
          <a:p>
            <a:pPr>
              <a:lnSpc>
                <a:spcPts val="24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dirty="0">
                <a:solidFill>
                  <a:srgbClr val="00355F"/>
                </a:solidFill>
              </a:rPr>
              <a:t>Критическое отношение (QA)</a:t>
            </a:r>
            <a:endParaRPr lang="hu-HU" sz="2400" dirty="0">
              <a:solidFill>
                <a:srgbClr val="00355F"/>
              </a:solidFill>
            </a:endParaRPr>
          </a:p>
          <a:p>
            <a:pPr>
              <a:lnSpc>
                <a:spcPts val="24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dirty="0" smtClean="0">
                <a:solidFill>
                  <a:srgbClr val="00355F"/>
                </a:solidFill>
              </a:rPr>
              <a:t>Выявление </a:t>
            </a:r>
            <a:r>
              <a:rPr lang="ru-RU" sz="2400" dirty="0">
                <a:solidFill>
                  <a:srgbClr val="00355F"/>
                </a:solidFill>
              </a:rPr>
              <a:t>проблем и их решение (PI)</a:t>
            </a:r>
          </a:p>
          <a:p>
            <a:pPr>
              <a:lnSpc>
                <a:spcPts val="24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400" dirty="0" smtClean="0">
                <a:solidFill>
                  <a:srgbClr val="00355F"/>
                </a:solidFill>
              </a:rPr>
              <a:t>Рабочие процессы (</a:t>
            </a:r>
            <a:r>
              <a:rPr lang="en-US" sz="2400" dirty="0" smtClean="0">
                <a:solidFill>
                  <a:srgbClr val="00355F"/>
                </a:solidFill>
              </a:rPr>
              <a:t>WP</a:t>
            </a:r>
            <a:r>
              <a:rPr lang="ru-RU" sz="2400" dirty="0" smtClean="0">
                <a:solidFill>
                  <a:srgbClr val="00355F"/>
                </a:solidFill>
              </a:rPr>
              <a:t>)</a:t>
            </a:r>
            <a:endParaRPr lang="hu-HU" sz="2400" dirty="0">
              <a:solidFill>
                <a:srgbClr val="00355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Состояние культуры ядерной безопасности</a:t>
            </a:r>
            <a:endParaRPr lang="en-GB" sz="3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57700" y="3877712"/>
            <a:ext cx="6672711" cy="257973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dirty="0" smtClean="0"/>
              <a:t>Заключительное совещание </a:t>
            </a:r>
            <a:r>
              <a:rPr lang="ru-RU" dirty="0"/>
              <a:t>ВАО </a:t>
            </a:r>
            <a:r>
              <a:rPr lang="ru-RU" dirty="0" smtClean="0"/>
              <a:t>АЭС </a:t>
            </a:r>
            <a:r>
              <a:rPr lang="ru-RU" dirty="0" smtClean="0"/>
              <a:t>по ПП </a:t>
            </a:r>
            <a:r>
              <a:rPr lang="ru-RU" dirty="0" smtClean="0"/>
              <a:t>АЭС Бушер </a:t>
            </a:r>
            <a:r>
              <a:rPr lang="ru-RU" dirty="0"/>
              <a:t>– </a:t>
            </a:r>
            <a:r>
              <a:rPr lang="ru-RU" dirty="0" smtClean="0"/>
              <a:t>17 марта </a:t>
            </a:r>
            <a:r>
              <a:rPr lang="ru-RU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752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7669" y="309259"/>
            <a:ext cx="6961831" cy="853080"/>
          </a:xfrm>
        </p:spPr>
        <p:txBody>
          <a:bodyPr/>
          <a:lstStyle/>
          <a:p>
            <a:r>
              <a:rPr lang="ru-RU" sz="3200" dirty="0" smtClean="0"/>
              <a:t>Открытость АЭС при ПП в 2019 г </a:t>
            </a:r>
            <a:endParaRPr lang="en-GB" sz="3200" dirty="0"/>
          </a:p>
        </p:txBody>
      </p:sp>
      <p:graphicFrame>
        <p:nvGraphicFramePr>
          <p:cNvPr id="8" name="Диаграмма 7"/>
          <p:cNvGraphicFramePr>
            <a:graphicFrameLocks noGrp="1"/>
          </p:cNvGraphicFramePr>
          <p:nvPr>
            <p:extLst/>
          </p:nvPr>
        </p:nvGraphicFramePr>
        <p:xfrm>
          <a:off x="93785" y="1170432"/>
          <a:ext cx="8932984" cy="5464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791200" y="5743751"/>
            <a:ext cx="32355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/>
              <a:t>Около среднего и </a:t>
            </a:r>
          </a:p>
          <a:p>
            <a:r>
              <a:rPr lang="ru-RU" sz="1600" b="1" i="1" dirty="0" smtClean="0"/>
              <a:t>медианного значения МЦ</a:t>
            </a:r>
            <a:endParaRPr lang="ru-RU" sz="1600" b="1" i="1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dirty="0" smtClean="0"/>
              <a:t>Заключительное совещание </a:t>
            </a:r>
            <a:r>
              <a:rPr lang="ru-RU" dirty="0"/>
              <a:t>ВАО </a:t>
            </a:r>
            <a:r>
              <a:rPr lang="ru-RU" dirty="0" smtClean="0"/>
              <a:t>АЭС </a:t>
            </a:r>
            <a:r>
              <a:rPr lang="ru-RU" dirty="0" smtClean="0"/>
              <a:t>по ПП </a:t>
            </a:r>
            <a:r>
              <a:rPr lang="ru-RU" dirty="0" smtClean="0"/>
              <a:t>АЭС Бушер </a:t>
            </a:r>
            <a:r>
              <a:rPr lang="ru-RU" dirty="0"/>
              <a:t>– </a:t>
            </a:r>
            <a:r>
              <a:rPr lang="ru-RU" dirty="0" smtClean="0"/>
              <a:t>17 марта </a:t>
            </a:r>
            <a:r>
              <a:rPr lang="ru-RU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7431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694" y="1354667"/>
            <a:ext cx="8260327" cy="491066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4000" b="1" dirty="0">
              <a:solidFill>
                <a:srgbClr val="00355F"/>
              </a:solidFill>
            </a:endParaRPr>
          </a:p>
          <a:p>
            <a:pPr marL="0" indent="0" algn="ctr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ru-RU" sz="4000" b="1" dirty="0" smtClean="0">
                <a:solidFill>
                  <a:srgbClr val="00355F"/>
                </a:solidFill>
              </a:rPr>
              <a:t>Спасибо </a:t>
            </a:r>
            <a:r>
              <a:rPr lang="ru-RU" sz="4000" b="1" dirty="0">
                <a:solidFill>
                  <a:srgbClr val="00355F"/>
                </a:solidFill>
              </a:rPr>
              <a:t>за внимание!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2600" dirty="0" smtClean="0">
              <a:solidFill>
                <a:srgbClr val="00355F"/>
              </a:solidFill>
            </a:endParaRPr>
          </a:p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2600" dirty="0">
              <a:solidFill>
                <a:srgbClr val="00355F"/>
              </a:solidFill>
            </a:endParaRPr>
          </a:p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2600" dirty="0" smtClean="0">
              <a:solidFill>
                <a:srgbClr val="00355F"/>
              </a:solidFill>
            </a:endParaRPr>
          </a:p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ru-RU" sz="2600" dirty="0">
              <a:solidFill>
                <a:srgbClr val="00355F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ru-RU" sz="1800" dirty="0">
                <a:solidFill>
                  <a:srgbClr val="002060"/>
                </a:solidFill>
              </a:rPr>
              <a:t>ВАО АЭС-МЦ</a:t>
            </a:r>
            <a:endParaRPr lang="it-IT" sz="1800" dirty="0">
              <a:solidFill>
                <a:srgbClr val="002060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it-IT" sz="1800" dirty="0">
                <a:solidFill>
                  <a:srgbClr val="002060"/>
                </a:solidFill>
              </a:rPr>
              <a:t>Tel: +7 495 376 15 87 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it-IT" sz="1800" dirty="0">
                <a:solidFill>
                  <a:srgbClr val="002060"/>
                </a:solidFill>
              </a:rPr>
              <a:t>Fax: +7 495 376 08 97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it-IT" sz="1800" dirty="0">
                <a:solidFill>
                  <a:srgbClr val="002060"/>
                </a:solidFill>
              </a:rPr>
              <a:t>www.wanomc.ru </a:t>
            </a:r>
            <a:endParaRPr lang="ru-RU" sz="1800" dirty="0">
              <a:solidFill>
                <a:srgbClr val="002060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hu-HU" sz="1800" dirty="0" err="1">
                <a:solidFill>
                  <a:srgbClr val="002060"/>
                </a:solidFill>
              </a:rPr>
              <a:t>www.wano.info</a:t>
            </a:r>
            <a:endParaRPr lang="it-IT" sz="1800" dirty="0">
              <a:solidFill>
                <a:srgbClr val="002060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  <a:defRPr/>
            </a:pPr>
            <a:r>
              <a:rPr lang="it-IT" sz="1800" dirty="0">
                <a:solidFill>
                  <a:srgbClr val="002060"/>
                </a:solidFill>
              </a:rPr>
              <a:t>E-mail:  info@wanomc.ru</a:t>
            </a:r>
            <a:endParaRPr lang="en-US" sz="1800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dirty="0" smtClean="0"/>
              <a:t>Заключительное совещание </a:t>
            </a:r>
            <a:r>
              <a:rPr lang="ru-RU" dirty="0"/>
              <a:t>ВАО </a:t>
            </a:r>
            <a:r>
              <a:rPr lang="ru-RU" dirty="0" smtClean="0"/>
              <a:t>АЭС </a:t>
            </a:r>
            <a:r>
              <a:rPr lang="ru-RU" dirty="0" smtClean="0"/>
              <a:t>по ПП </a:t>
            </a:r>
            <a:r>
              <a:rPr lang="ru-RU" dirty="0" smtClean="0"/>
              <a:t>АЭС Бушер </a:t>
            </a:r>
            <a:r>
              <a:rPr lang="ru-RU" dirty="0"/>
              <a:t>– </a:t>
            </a:r>
            <a:r>
              <a:rPr lang="ru-RU" dirty="0" smtClean="0"/>
              <a:t>17 марта </a:t>
            </a:r>
            <a:r>
              <a:rPr lang="ru-RU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582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55569" y="3030734"/>
            <a:ext cx="8213319" cy="125596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b="1" dirty="0">
                <a:solidFill>
                  <a:srgbClr val="00355F"/>
                </a:solidFill>
              </a:rPr>
              <a:t>Сильные стороны: </a:t>
            </a:r>
            <a:r>
              <a:rPr lang="ru-RU" sz="2400" b="1" dirty="0" smtClean="0">
                <a:solidFill>
                  <a:srgbClr val="00355F"/>
                </a:solidFill>
              </a:rPr>
              <a:t>6</a:t>
            </a:r>
            <a:endParaRPr lang="ru-RU" sz="2400" b="1" dirty="0">
              <a:solidFill>
                <a:srgbClr val="00355F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2400" b="1" dirty="0">
                <a:solidFill>
                  <a:srgbClr val="00355F"/>
                </a:solidFill>
              </a:rPr>
              <a:t>Области для улучшения (ОДУ): 7</a:t>
            </a:r>
          </a:p>
          <a:p>
            <a:pPr marL="1524000" indent="0" defTabSz="257175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400" i="1" dirty="0" smtClean="0">
                <a:solidFill>
                  <a:srgbClr val="00355F"/>
                </a:solidFill>
              </a:rPr>
              <a:t>Одна повторяющая </a:t>
            </a:r>
            <a:r>
              <a:rPr lang="ru-RU" sz="2400" i="1" dirty="0">
                <a:solidFill>
                  <a:srgbClr val="00355F"/>
                </a:solidFill>
              </a:rPr>
              <a:t>по сравнению с </a:t>
            </a:r>
            <a:r>
              <a:rPr lang="ru-RU" sz="2400" i="1" dirty="0" smtClean="0">
                <a:solidFill>
                  <a:srgbClr val="00355F"/>
                </a:solidFill>
              </a:rPr>
              <a:t>ПП в 2015 </a:t>
            </a:r>
            <a:r>
              <a:rPr lang="ru-RU" sz="2400" i="1" dirty="0">
                <a:solidFill>
                  <a:srgbClr val="00355F"/>
                </a:solidFill>
              </a:rPr>
              <a:t>г.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ru-RU" dirty="0" smtClean="0"/>
              <a:t>Заключительное совещание </a:t>
            </a:r>
            <a:r>
              <a:rPr lang="ru-RU" dirty="0"/>
              <a:t>ВАО </a:t>
            </a:r>
            <a:r>
              <a:rPr lang="ru-RU" dirty="0" smtClean="0"/>
              <a:t>АЭС </a:t>
            </a:r>
            <a:r>
              <a:rPr lang="ru-RU" dirty="0" smtClean="0"/>
              <a:t>по ПП </a:t>
            </a:r>
            <a:r>
              <a:rPr lang="ru-RU" dirty="0" smtClean="0"/>
              <a:t>АЭС Бушер </a:t>
            </a:r>
            <a:r>
              <a:rPr lang="ru-RU" dirty="0"/>
              <a:t>– </a:t>
            </a:r>
            <a:r>
              <a:rPr lang="ru-RU" dirty="0" smtClean="0"/>
              <a:t>17 марта </a:t>
            </a:r>
            <a:r>
              <a:rPr lang="ru-RU" dirty="0" smtClean="0"/>
              <a:t>2020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Общая </a:t>
            </a:r>
            <a:r>
              <a:rPr lang="ru-RU" sz="3200" dirty="0" smtClean="0"/>
              <a:t>информация о ПП</a:t>
            </a:r>
            <a:endParaRPr lang="en-GB" sz="3200" dirty="0"/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609598" y="4514502"/>
            <a:ext cx="8434814" cy="1790605"/>
          </a:xfrm>
          <a:prstGeom prst="rect">
            <a:avLst/>
          </a:prstGeom>
        </p:spPr>
        <p:txBody>
          <a:bodyPr vert="horz" lIns="0" tIns="0" rIns="0" bIns="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95000"/>
              <a:buFontTx/>
              <a:buBlip>
                <a:blip r:embed="rId3"/>
              </a:buBlip>
              <a:defRPr lang="en-US"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7700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3"/>
              </a:buBlip>
              <a:defRPr lang="en-US"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8063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3"/>
              </a:buBlip>
              <a:defRPr lang="en-US"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20000" indent="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0B3DC"/>
              </a:buClr>
              <a:buSzPct val="100000"/>
              <a:buFont typeface="Courier New" panose="02070309020205020404" pitchFamily="49" charset="0"/>
              <a:buNone/>
              <a:defRPr lang="en-US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spcBef>
                <a:spcPts val="0"/>
              </a:spcBef>
              <a:spcAft>
                <a:spcPts val="600"/>
              </a:spcAft>
              <a:buSzPct val="95000"/>
            </a:pPr>
            <a:r>
              <a:rPr lang="ru-RU" sz="2400" i="1" dirty="0" smtClean="0">
                <a:solidFill>
                  <a:srgbClr val="00355F"/>
                </a:solidFill>
              </a:rPr>
              <a:t>Проведены наблюдения </a:t>
            </a:r>
            <a:r>
              <a:rPr lang="ru-RU" sz="2400" i="1" dirty="0">
                <a:solidFill>
                  <a:srgbClr val="00355F"/>
                </a:solidFill>
              </a:rPr>
              <a:t>за работой персонала БПУ </a:t>
            </a:r>
            <a:r>
              <a:rPr lang="ru-RU" sz="2400" i="1" dirty="0" smtClean="0">
                <a:solidFill>
                  <a:srgbClr val="00355F"/>
                </a:solidFill>
              </a:rPr>
              <a:t>при 3 сценариях на </a:t>
            </a:r>
            <a:r>
              <a:rPr lang="ru-RU" sz="2400" i="1" dirty="0">
                <a:solidFill>
                  <a:srgbClr val="00355F"/>
                </a:solidFill>
              </a:rPr>
              <a:t>полномасштабном тренажере (</a:t>
            </a:r>
            <a:r>
              <a:rPr lang="ru-RU" sz="2400" i="1" dirty="0" smtClean="0">
                <a:solidFill>
                  <a:srgbClr val="00355F"/>
                </a:solidFill>
              </a:rPr>
              <a:t>CPO)</a:t>
            </a:r>
            <a:endParaRPr lang="hu-HU" sz="2400" i="1" dirty="0">
              <a:solidFill>
                <a:srgbClr val="00355F"/>
              </a:solidFill>
            </a:endParaRP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SzPct val="95000"/>
            </a:pPr>
            <a:r>
              <a:rPr lang="ru-RU" sz="2400" i="1" dirty="0" smtClean="0">
                <a:solidFill>
                  <a:srgbClr val="00355F"/>
                </a:solidFill>
              </a:rPr>
              <a:t>Факты и ОДУ оценены по функциям безопаснсти проекта</a:t>
            </a:r>
          </a:p>
          <a:p>
            <a:pPr marL="342900" lvl="1" indent="-342900">
              <a:spcBef>
                <a:spcPts val="0"/>
              </a:spcBef>
              <a:spcAft>
                <a:spcPts val="600"/>
              </a:spcAft>
              <a:buSzPct val="95000"/>
            </a:pPr>
            <a:r>
              <a:rPr lang="ru-RU" sz="2400" i="1" dirty="0" smtClean="0">
                <a:solidFill>
                  <a:srgbClr val="00355F"/>
                </a:solidFill>
              </a:rPr>
              <a:t>Проверены 72 </a:t>
            </a:r>
            <a:r>
              <a:rPr lang="ru-RU" sz="2400" i="1" dirty="0">
                <a:solidFill>
                  <a:srgbClr val="00355F"/>
                </a:solidFill>
              </a:rPr>
              <a:t>рекомендаций отчётов </a:t>
            </a:r>
            <a:r>
              <a:rPr lang="hu-HU" sz="2400" i="1" dirty="0">
                <a:solidFill>
                  <a:srgbClr val="00355F"/>
                </a:solidFill>
              </a:rPr>
              <a:t>SOER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i="1" dirty="0">
                <a:solidFill>
                  <a:srgbClr val="002060"/>
                </a:solidFill>
              </a:rPr>
              <a:t>Оценены </a:t>
            </a:r>
            <a:r>
              <a:rPr lang="hu-HU" sz="2400" i="1" dirty="0">
                <a:solidFill>
                  <a:srgbClr val="002060"/>
                </a:solidFill>
              </a:rPr>
              <a:t>10 </a:t>
            </a:r>
            <a:r>
              <a:rPr lang="ru-RU" sz="2400" i="1" dirty="0">
                <a:solidFill>
                  <a:srgbClr val="002060"/>
                </a:solidFill>
              </a:rPr>
              <a:t>особенностей Культуры Ядерной Безопасности</a:t>
            </a:r>
            <a:endParaRPr lang="ru-RU" sz="2400" i="1" dirty="0">
              <a:solidFill>
                <a:srgbClr val="00355F"/>
              </a:solidFill>
            </a:endParaRPr>
          </a:p>
        </p:txBody>
      </p:sp>
      <p:sp>
        <p:nvSpPr>
          <p:cNvPr id="10" name="Content Placeholder 6"/>
          <p:cNvSpPr txBox="1">
            <a:spLocks/>
          </p:cNvSpPr>
          <p:nvPr/>
        </p:nvSpPr>
        <p:spPr>
          <a:xfrm>
            <a:off x="609600" y="1752600"/>
            <a:ext cx="4695826" cy="1066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342900" indent="-34290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95000"/>
              <a:buFontTx/>
              <a:buBlip>
                <a:blip r:embed="rId3"/>
              </a:buBlip>
              <a:defRPr lang="en-US"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47700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3"/>
              </a:buBlip>
              <a:defRPr lang="en-US"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8063" indent="-28575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D499C"/>
              </a:buClr>
              <a:buSzPct val="100000"/>
              <a:buFontTx/>
              <a:buBlip>
                <a:blip r:embed="rId3"/>
              </a:buBlip>
              <a:defRPr lang="en-US"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20000" indent="0" algn="l" defTabSz="457200" rtl="0" eaLnBrk="1" latinLnBrk="0" hangingPunct="1">
              <a:spcBef>
                <a:spcPts val="300"/>
              </a:spcBef>
              <a:spcAft>
                <a:spcPts val="300"/>
              </a:spcAft>
              <a:buClr>
                <a:srgbClr val="00B3DC"/>
              </a:buClr>
              <a:buSzPct val="100000"/>
              <a:buFont typeface="Courier New" panose="02070309020205020404" pitchFamily="49" charset="0"/>
              <a:buNone/>
              <a:defRPr lang="en-US" sz="16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spcBef>
                <a:spcPts val="0"/>
              </a:spcBef>
              <a:spcAft>
                <a:spcPts val="600"/>
              </a:spcAft>
              <a:buSzPct val="95000"/>
            </a:pPr>
            <a:r>
              <a:rPr lang="ru-RU" sz="2400" i="1" dirty="0" smtClean="0">
                <a:solidFill>
                  <a:srgbClr val="002060"/>
                </a:solidFill>
              </a:rPr>
              <a:t>19 ноября-4 декабря</a:t>
            </a:r>
            <a:r>
              <a:rPr lang="cs-CZ" sz="2400" i="1" dirty="0" smtClean="0">
                <a:solidFill>
                  <a:srgbClr val="002060"/>
                </a:solidFill>
              </a:rPr>
              <a:t> 201</a:t>
            </a:r>
            <a:r>
              <a:rPr lang="ru-RU" sz="2400" i="1" dirty="0" smtClean="0">
                <a:solidFill>
                  <a:srgbClr val="002060"/>
                </a:solidFill>
              </a:rPr>
              <a:t>9 </a:t>
            </a:r>
            <a:r>
              <a:rPr lang="ru-RU" sz="2400" i="1" dirty="0">
                <a:solidFill>
                  <a:srgbClr val="002060"/>
                </a:solidFill>
              </a:rPr>
              <a:t>г.</a:t>
            </a:r>
            <a:endParaRPr lang="en-US" sz="2400" i="1" dirty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ru-RU" sz="2400" i="1" dirty="0" smtClean="0">
                <a:solidFill>
                  <a:srgbClr val="002060"/>
                </a:solidFill>
              </a:rPr>
              <a:t>20+2 </a:t>
            </a:r>
            <a:r>
              <a:rPr lang="ru-RU" sz="2400" i="1" dirty="0">
                <a:solidFill>
                  <a:srgbClr val="002060"/>
                </a:solidFill>
              </a:rPr>
              <a:t>экспертов из</a:t>
            </a:r>
            <a:r>
              <a:rPr lang="en-US" sz="2400" i="1" dirty="0">
                <a:solidFill>
                  <a:srgbClr val="002060"/>
                </a:solidFill>
              </a:rPr>
              <a:t> </a:t>
            </a:r>
            <a:r>
              <a:rPr lang="ru-RU" sz="2400" i="1" dirty="0" smtClean="0">
                <a:solidFill>
                  <a:srgbClr val="002060"/>
                </a:solidFill>
              </a:rPr>
              <a:t>6</a:t>
            </a:r>
            <a:r>
              <a:rPr lang="en-US" sz="2400" i="1" dirty="0" smtClean="0">
                <a:solidFill>
                  <a:srgbClr val="002060"/>
                </a:solidFill>
              </a:rPr>
              <a:t> </a:t>
            </a:r>
            <a:r>
              <a:rPr lang="ru-RU" sz="2400" i="1" dirty="0">
                <a:solidFill>
                  <a:srgbClr val="002060"/>
                </a:solidFill>
              </a:rPr>
              <a:t>стран</a:t>
            </a:r>
            <a:endParaRPr lang="ru-RU" sz="2400" i="1" dirty="0">
              <a:solidFill>
                <a:srgbClr val="00355F"/>
              </a:solidFill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519" y="1445786"/>
            <a:ext cx="2934453" cy="2043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267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1428" y="1328970"/>
            <a:ext cx="8541183" cy="4969933"/>
          </a:xfrm>
        </p:spPr>
        <p:txBody>
          <a:bodyPr>
            <a:noAutofit/>
          </a:bodyPr>
          <a:lstStyle/>
          <a:p>
            <a:pPr>
              <a:lnSpc>
                <a:spcPts val="18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srgbClr val="002060"/>
                </a:solidFill>
              </a:rPr>
              <a:t>MA.1-1 </a:t>
            </a:r>
            <a:r>
              <a:rPr lang="ru-RU" sz="2000" dirty="0" smtClean="0">
                <a:solidFill>
                  <a:srgbClr val="002060"/>
                </a:solidFill>
              </a:rPr>
              <a:t>–</a:t>
            </a:r>
            <a:r>
              <a:rPr lang="hu-HU" sz="2000" dirty="0" smtClean="0">
                <a:solidFill>
                  <a:srgbClr val="002060"/>
                </a:solidFill>
              </a:rPr>
              <a:t> </a:t>
            </a:r>
            <a:r>
              <a:rPr lang="hu-HU" sz="2000" b="1" dirty="0" smtClean="0">
                <a:solidFill>
                  <a:srgbClr val="002060"/>
                </a:solidFill>
              </a:rPr>
              <a:t>C</a:t>
            </a:r>
            <a:r>
              <a:rPr lang="ru-RU" sz="2000" b="1" dirty="0" smtClean="0">
                <a:solidFill>
                  <a:srgbClr val="002060"/>
                </a:solidFill>
              </a:rPr>
              <a:t>истема </a:t>
            </a:r>
            <a:r>
              <a:rPr lang="ru-RU" sz="2000" b="1" dirty="0">
                <a:solidFill>
                  <a:srgbClr val="002060"/>
                </a:solidFill>
              </a:rPr>
              <a:t>кодирования инструментов </a:t>
            </a:r>
            <a:r>
              <a:rPr lang="ru-RU" sz="2000" dirty="0">
                <a:solidFill>
                  <a:srgbClr val="002060"/>
                </a:solidFill>
              </a:rPr>
              <a:t>с целью обеспечения контроля обращения с рабочим инструментом, оснасткой и приспособлениями (2 тип)</a:t>
            </a:r>
            <a:endParaRPr lang="hu-HU" sz="2000" dirty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002060"/>
                </a:solidFill>
              </a:rPr>
              <a:t>MA.2-1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– </a:t>
            </a:r>
            <a:r>
              <a:rPr lang="ru-RU" sz="2000" b="1" dirty="0" smtClean="0">
                <a:solidFill>
                  <a:srgbClr val="002060"/>
                </a:solidFill>
              </a:rPr>
              <a:t>Видеосъемка </a:t>
            </a:r>
            <a:r>
              <a:rPr lang="ru-RU" sz="2000" b="1" dirty="0">
                <a:solidFill>
                  <a:srgbClr val="002060"/>
                </a:solidFill>
              </a:rPr>
              <a:t>рабочих процессов </a:t>
            </a:r>
            <a:r>
              <a:rPr lang="ru-RU" sz="2000" dirty="0">
                <a:solidFill>
                  <a:srgbClr val="002060"/>
                </a:solidFill>
              </a:rPr>
              <a:t>с целью повышения эффективности </a:t>
            </a:r>
            <a:r>
              <a:rPr lang="ru-RU" sz="2000" b="1" dirty="0">
                <a:solidFill>
                  <a:srgbClr val="002060"/>
                </a:solidFill>
              </a:rPr>
              <a:t>подготовки персонала </a:t>
            </a:r>
            <a:r>
              <a:rPr lang="ru-RU" sz="2000" dirty="0">
                <a:solidFill>
                  <a:srgbClr val="002060"/>
                </a:solidFill>
              </a:rPr>
              <a:t>и получения опыта выполнения сложных и редко выполняемых работ (2 тип)</a:t>
            </a:r>
            <a:endParaRPr lang="hu-HU" sz="2000" dirty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002060"/>
                </a:solidFill>
              </a:rPr>
              <a:t>CY.1-1</a:t>
            </a:r>
            <a:r>
              <a:rPr lang="ru-RU" sz="2000" dirty="0">
                <a:solidFill>
                  <a:srgbClr val="002060"/>
                </a:solidFill>
              </a:rPr>
              <a:t> – 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Переносные </a:t>
            </a:r>
            <a:r>
              <a:rPr lang="ru-RU" sz="2000" b="1" dirty="0">
                <a:solidFill>
                  <a:srgbClr val="002060"/>
                </a:solidFill>
              </a:rPr>
              <a:t>лабораторные приборы </a:t>
            </a:r>
            <a:r>
              <a:rPr lang="ru-RU" sz="2000" dirty="0">
                <a:solidFill>
                  <a:srgbClr val="002060"/>
                </a:solidFill>
              </a:rPr>
              <a:t>химической службы </a:t>
            </a:r>
            <a:r>
              <a:rPr lang="ru-RU" sz="2000" dirty="0" smtClean="0">
                <a:solidFill>
                  <a:srgbClr val="002060"/>
                </a:solidFill>
              </a:rPr>
              <a:t>для </a:t>
            </a:r>
            <a:r>
              <a:rPr lang="ru-RU" sz="2000" dirty="0">
                <a:solidFill>
                  <a:srgbClr val="002060"/>
                </a:solidFill>
              </a:rPr>
              <a:t>измерения концентраций растворенных кислорода и водорода в теплоносителе первого контура (2 тип)</a:t>
            </a:r>
            <a:endParaRPr lang="hu-HU" sz="2000" dirty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002060"/>
                </a:solidFill>
              </a:rPr>
              <a:t>RP.1-1</a:t>
            </a:r>
            <a:r>
              <a:rPr lang="ru-RU" sz="2000" dirty="0">
                <a:solidFill>
                  <a:srgbClr val="002060"/>
                </a:solidFill>
              </a:rPr>
              <a:t> – Использование </a:t>
            </a:r>
            <a:r>
              <a:rPr lang="ru-RU" sz="2000" b="1" dirty="0">
                <a:solidFill>
                  <a:srgbClr val="002060"/>
                </a:solidFill>
              </a:rPr>
              <a:t>сенсорного монитора </a:t>
            </a:r>
            <a:r>
              <a:rPr lang="ru-RU" sz="2000" dirty="0">
                <a:solidFill>
                  <a:srgbClr val="002060"/>
                </a:solidFill>
              </a:rPr>
              <a:t>для отображения информации </a:t>
            </a:r>
            <a:r>
              <a:rPr lang="ru-RU" sz="2000" b="1" dirty="0">
                <a:solidFill>
                  <a:srgbClr val="002060"/>
                </a:solidFill>
              </a:rPr>
              <a:t>о радиационной обстановке </a:t>
            </a:r>
            <a:r>
              <a:rPr lang="ru-RU" sz="2000" dirty="0">
                <a:solidFill>
                  <a:srgbClr val="002060"/>
                </a:solidFill>
              </a:rPr>
              <a:t>в помещениях зоны контролируемого доступа (2 тип)</a:t>
            </a:r>
            <a:endParaRPr lang="hu-HU" sz="2000" dirty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002060"/>
                </a:solidFill>
              </a:rPr>
              <a:t>OR.4-1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– Распространения </a:t>
            </a:r>
            <a:r>
              <a:rPr lang="ru-RU" sz="2000" b="1" dirty="0">
                <a:solidFill>
                  <a:srgbClr val="002060"/>
                </a:solidFill>
              </a:rPr>
              <a:t>обучающего видеоматериала стандартам в собрании руководителей </a:t>
            </a:r>
            <a:r>
              <a:rPr lang="ru-RU" sz="2000" dirty="0" smtClean="0">
                <a:solidFill>
                  <a:srgbClr val="002060"/>
                </a:solidFill>
              </a:rPr>
              <a:t>для</a:t>
            </a:r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повышения </a:t>
            </a:r>
            <a:r>
              <a:rPr lang="ru-RU" sz="2000" dirty="0">
                <a:solidFill>
                  <a:srgbClr val="002060"/>
                </a:solidFill>
              </a:rPr>
              <a:t>профессионализма руководителей верхнего звена </a:t>
            </a:r>
            <a:r>
              <a:rPr lang="ru-RU" sz="2000" dirty="0" smtClean="0">
                <a:solidFill>
                  <a:srgbClr val="002060"/>
                </a:solidFill>
              </a:rPr>
              <a:t>(</a:t>
            </a:r>
            <a:r>
              <a:rPr lang="ru-RU" sz="2000" dirty="0">
                <a:solidFill>
                  <a:srgbClr val="002060"/>
                </a:solidFill>
              </a:rPr>
              <a:t>1 тип)</a:t>
            </a:r>
            <a:endParaRPr lang="hu-HU" sz="2000" dirty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  <a:spcBef>
                <a:spcPts val="120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002060"/>
                </a:solidFill>
              </a:rPr>
              <a:t>HU.1-1 </a:t>
            </a:r>
            <a:r>
              <a:rPr lang="ru-RU" sz="2000" dirty="0">
                <a:solidFill>
                  <a:srgbClr val="002060"/>
                </a:solidFill>
              </a:rPr>
              <a:t>– </a:t>
            </a:r>
            <a:r>
              <a:rPr lang="ru-RU" sz="2000" b="1" dirty="0">
                <a:solidFill>
                  <a:srgbClr val="002060"/>
                </a:solidFill>
              </a:rPr>
              <a:t>На мозаичных панелях управления установлены защитные накладки </a:t>
            </a:r>
            <a:r>
              <a:rPr lang="ru-RU" sz="2000" dirty="0">
                <a:solidFill>
                  <a:srgbClr val="002060"/>
                </a:solidFill>
              </a:rPr>
              <a:t>с целью исключения непреднамеренных ошибок персонала БПУ (РПУ) и несанкционированного воздействия на механизмы и арматуру (</a:t>
            </a:r>
            <a:r>
              <a:rPr lang="ru-RU" sz="2000" dirty="0" smtClean="0">
                <a:solidFill>
                  <a:srgbClr val="002060"/>
                </a:solidFill>
              </a:rPr>
              <a:t>2)</a:t>
            </a:r>
            <a:endParaRPr lang="hu-HU" sz="2000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/>
              <a:t>Сильные </a:t>
            </a:r>
            <a:r>
              <a:rPr lang="ru-RU" sz="3200" dirty="0" smtClean="0"/>
              <a:t>стороны (6)</a:t>
            </a:r>
            <a:endParaRPr lang="en-GB" sz="32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dirty="0" smtClean="0"/>
              <a:t>Заключительное совещание </a:t>
            </a:r>
            <a:r>
              <a:rPr lang="ru-RU" dirty="0"/>
              <a:t>ВАО </a:t>
            </a:r>
            <a:r>
              <a:rPr lang="ru-RU" dirty="0" smtClean="0"/>
              <a:t>АЭС </a:t>
            </a:r>
            <a:r>
              <a:rPr lang="ru-RU" dirty="0" smtClean="0"/>
              <a:t>по ПП </a:t>
            </a:r>
            <a:r>
              <a:rPr lang="ru-RU" dirty="0" smtClean="0"/>
              <a:t>АЭС Бушер </a:t>
            </a:r>
            <a:r>
              <a:rPr lang="ru-RU" dirty="0"/>
              <a:t>– </a:t>
            </a:r>
            <a:r>
              <a:rPr lang="ru-RU" dirty="0" smtClean="0"/>
              <a:t>17 марта </a:t>
            </a:r>
            <a:r>
              <a:rPr lang="ru-RU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50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1428" y="1265274"/>
            <a:ext cx="8541183" cy="5184077"/>
          </a:xfrm>
        </p:spPr>
        <p:txBody>
          <a:bodyPr>
            <a:noAutofit/>
          </a:bodyPr>
          <a:lstStyle/>
          <a:p>
            <a:pPr>
              <a:lnSpc>
                <a:spcPts val="1800"/>
              </a:lnSpc>
              <a:spcBef>
                <a:spcPts val="600"/>
              </a:spcBef>
              <a:spcAft>
                <a:spcPts val="0"/>
              </a:spcAft>
            </a:pPr>
            <a:r>
              <a:rPr lang="hu-HU" sz="1900" b="1" dirty="0" smtClean="0">
                <a:solidFill>
                  <a:srgbClr val="002060"/>
                </a:solidFill>
              </a:rPr>
              <a:t>OP.1-1</a:t>
            </a:r>
            <a:r>
              <a:rPr lang="hu-HU" sz="1900" dirty="0" smtClean="0">
                <a:solidFill>
                  <a:srgbClr val="002060"/>
                </a:solidFill>
              </a:rPr>
              <a:t> </a:t>
            </a:r>
            <a:r>
              <a:rPr lang="ru-RU" sz="1900" b="1" dirty="0">
                <a:solidFill>
                  <a:srgbClr val="002060"/>
                </a:solidFill>
              </a:rPr>
              <a:t>–</a:t>
            </a:r>
            <a:r>
              <a:rPr lang="hu-HU" sz="1900" b="1" dirty="0">
                <a:solidFill>
                  <a:srgbClr val="002060"/>
                </a:solidFill>
              </a:rPr>
              <a:t> </a:t>
            </a:r>
            <a:r>
              <a:rPr lang="ru-RU" sz="1900" b="1" dirty="0">
                <a:solidFill>
                  <a:srgbClr val="002060"/>
                </a:solidFill>
              </a:rPr>
              <a:t>В имитированных на ПМТ нештатных и аварийных ситуациях персонал БПУ не всегда эффективно выполнял </a:t>
            </a:r>
            <a:r>
              <a:rPr lang="ru-RU" sz="1900" b="1" dirty="0" smtClean="0">
                <a:solidFill>
                  <a:srgbClr val="002060"/>
                </a:solidFill>
              </a:rPr>
              <a:t>диагностику состояния </a:t>
            </a:r>
            <a:r>
              <a:rPr lang="ru-RU" sz="1900" b="1" dirty="0">
                <a:solidFill>
                  <a:srgbClr val="002060"/>
                </a:solidFill>
              </a:rPr>
              <a:t>оборудования и использовал процедуры для принятия правильных эксплуатационных </a:t>
            </a:r>
            <a:r>
              <a:rPr lang="ru-RU" sz="1900" b="1" dirty="0" smtClean="0">
                <a:solidFill>
                  <a:srgbClr val="002060"/>
                </a:solidFill>
              </a:rPr>
              <a:t>решений</a:t>
            </a:r>
            <a:r>
              <a:rPr lang="hu-HU" sz="1900" b="1" dirty="0" smtClean="0">
                <a:solidFill>
                  <a:srgbClr val="002060"/>
                </a:solidFill>
              </a:rPr>
              <a:t>.</a:t>
            </a:r>
            <a:endParaRPr lang="hu-HU" sz="1900" b="1" dirty="0">
              <a:solidFill>
                <a:srgbClr val="002060"/>
              </a:solidFill>
            </a:endParaRPr>
          </a:p>
          <a:p>
            <a:pPr>
              <a:lnSpc>
                <a:spcPts val="1600"/>
              </a:lnSpc>
              <a:spcBef>
                <a:spcPts val="600"/>
              </a:spcBef>
              <a:spcAft>
                <a:spcPts val="0"/>
              </a:spcAft>
            </a:pPr>
            <a:r>
              <a:rPr lang="hu-HU" sz="1900" b="1" dirty="0">
                <a:solidFill>
                  <a:srgbClr val="002060"/>
                </a:solidFill>
              </a:rPr>
              <a:t>OF.1-1</a:t>
            </a:r>
            <a:r>
              <a:rPr lang="hu-HU" sz="1900" dirty="0">
                <a:solidFill>
                  <a:srgbClr val="002060"/>
                </a:solidFill>
              </a:rPr>
              <a:t> </a:t>
            </a:r>
            <a:r>
              <a:rPr lang="ru-RU" sz="1900" dirty="0">
                <a:solidFill>
                  <a:srgbClr val="002060"/>
                </a:solidFill>
              </a:rPr>
              <a:t>–</a:t>
            </a:r>
            <a:r>
              <a:rPr lang="hu-HU" sz="1900" dirty="0" smtClean="0">
                <a:solidFill>
                  <a:srgbClr val="002060"/>
                </a:solidFill>
              </a:rPr>
              <a:t> </a:t>
            </a:r>
            <a:r>
              <a:rPr lang="ru-RU" sz="1900" dirty="0">
                <a:solidFill>
                  <a:srgbClr val="002060"/>
                </a:solidFill>
              </a:rPr>
              <a:t>Персонал станции не всегда эффективно осуществляет контроль эксплуатационного состояния оборудования с целью выявления и решения эксплуатационных </a:t>
            </a:r>
            <a:r>
              <a:rPr lang="ru-RU" sz="1900" dirty="0" smtClean="0">
                <a:solidFill>
                  <a:srgbClr val="002060"/>
                </a:solidFill>
              </a:rPr>
              <a:t>проблем</a:t>
            </a:r>
            <a:r>
              <a:rPr lang="hu-HU" sz="1900" dirty="0" smtClean="0">
                <a:solidFill>
                  <a:srgbClr val="002060"/>
                </a:solidFill>
              </a:rPr>
              <a:t>.</a:t>
            </a:r>
            <a:endParaRPr lang="hu-HU" sz="1900" dirty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  <a:spcBef>
                <a:spcPts val="600"/>
              </a:spcBef>
              <a:spcAft>
                <a:spcPts val="0"/>
              </a:spcAft>
            </a:pPr>
            <a:r>
              <a:rPr lang="hu-HU" sz="1900" b="1" dirty="0">
                <a:solidFill>
                  <a:srgbClr val="002060"/>
                </a:solidFill>
              </a:rPr>
              <a:t>OR.3-1 </a:t>
            </a:r>
            <a:r>
              <a:rPr lang="ru-RU" sz="1900" b="1" dirty="0">
                <a:solidFill>
                  <a:srgbClr val="002060"/>
                </a:solidFill>
              </a:rPr>
              <a:t>–</a:t>
            </a:r>
            <a:r>
              <a:rPr lang="hu-HU" sz="1900" b="1" dirty="0" smtClean="0">
                <a:solidFill>
                  <a:srgbClr val="002060"/>
                </a:solidFill>
              </a:rPr>
              <a:t> </a:t>
            </a:r>
            <a:r>
              <a:rPr lang="ru-RU" sz="1900" b="1" dirty="0">
                <a:solidFill>
                  <a:srgbClr val="002060"/>
                </a:solidFill>
              </a:rPr>
              <a:t>Методы и процедуры оценки рисков не всегда систематически используются с целью управления совокупным риском при принятии </a:t>
            </a:r>
            <a:r>
              <a:rPr lang="ru-RU" sz="1900" b="1" dirty="0" smtClean="0">
                <a:solidFill>
                  <a:srgbClr val="002060"/>
                </a:solidFill>
              </a:rPr>
              <a:t>решений</a:t>
            </a:r>
            <a:r>
              <a:rPr lang="hu-HU" sz="1900" b="1" dirty="0" smtClean="0">
                <a:solidFill>
                  <a:srgbClr val="002060"/>
                </a:solidFill>
              </a:rPr>
              <a:t>.</a:t>
            </a:r>
            <a:endParaRPr lang="hu-HU" sz="1900" b="1" dirty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  <a:spcBef>
                <a:spcPts val="600"/>
              </a:spcBef>
              <a:spcAft>
                <a:spcPts val="0"/>
              </a:spcAft>
            </a:pPr>
            <a:r>
              <a:rPr lang="hu-HU" sz="1900" b="1" dirty="0">
                <a:solidFill>
                  <a:srgbClr val="002060"/>
                </a:solidFill>
              </a:rPr>
              <a:t>HU.1-1 </a:t>
            </a:r>
            <a:r>
              <a:rPr lang="ru-RU" sz="1900" dirty="0">
                <a:solidFill>
                  <a:srgbClr val="002060"/>
                </a:solidFill>
              </a:rPr>
              <a:t>–</a:t>
            </a:r>
            <a:r>
              <a:rPr lang="hu-HU" sz="1900" dirty="0" smtClean="0">
                <a:solidFill>
                  <a:srgbClr val="002060"/>
                </a:solidFill>
              </a:rPr>
              <a:t> </a:t>
            </a:r>
            <a:r>
              <a:rPr lang="ru-RU" sz="1900" dirty="0">
                <a:solidFill>
                  <a:srgbClr val="002060"/>
                </a:solidFill>
              </a:rPr>
              <a:t>Оперативные и административно-технические руководители станции не всегда обеспечивают условия для снижения вероятности совершения ошибок оперативным персоналом при </a:t>
            </a:r>
            <a:r>
              <a:rPr lang="ru-RU" sz="1900" dirty="0" smtClean="0">
                <a:solidFill>
                  <a:srgbClr val="002060"/>
                </a:solidFill>
              </a:rPr>
              <a:t>переключениях</a:t>
            </a:r>
            <a:r>
              <a:rPr lang="hu-HU" sz="1900" dirty="0" smtClean="0">
                <a:solidFill>
                  <a:srgbClr val="002060"/>
                </a:solidFill>
              </a:rPr>
              <a:t>.</a:t>
            </a:r>
            <a:endParaRPr lang="hu-HU" sz="1900" dirty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  <a:spcBef>
                <a:spcPts val="600"/>
              </a:spcBef>
              <a:spcAft>
                <a:spcPts val="0"/>
              </a:spcAft>
            </a:pPr>
            <a:r>
              <a:rPr lang="hu-HU" sz="1900" b="1" i="1" dirty="0">
                <a:solidFill>
                  <a:srgbClr val="002060"/>
                </a:solidFill>
              </a:rPr>
              <a:t>PI.2-1 </a:t>
            </a:r>
            <a:r>
              <a:rPr lang="ru-RU" sz="1900" b="1" i="1" dirty="0">
                <a:solidFill>
                  <a:srgbClr val="002060"/>
                </a:solidFill>
              </a:rPr>
              <a:t>–</a:t>
            </a:r>
            <a:r>
              <a:rPr lang="hu-HU" sz="1900" b="1" i="1" dirty="0" smtClean="0">
                <a:solidFill>
                  <a:srgbClr val="002060"/>
                </a:solidFill>
              </a:rPr>
              <a:t> </a:t>
            </a:r>
            <a:r>
              <a:rPr lang="ru-RU" sz="1900" b="1" i="1" dirty="0">
                <a:solidFill>
                  <a:srgbClr val="002060"/>
                </a:solidFill>
              </a:rPr>
              <a:t>При проведении расследования событий не всегда выявляются причины и разрабатываются корректирующие мероприятия для устранения выявленных причин</a:t>
            </a:r>
            <a:r>
              <a:rPr lang="hu-HU" sz="1900" b="1" i="1" dirty="0" smtClean="0">
                <a:solidFill>
                  <a:srgbClr val="002060"/>
                </a:solidFill>
              </a:rPr>
              <a:t>. *</a:t>
            </a:r>
            <a:endParaRPr lang="hu-HU" sz="1900" b="1" i="1" dirty="0">
              <a:solidFill>
                <a:srgbClr val="002060"/>
              </a:solidFill>
            </a:endParaRPr>
          </a:p>
          <a:p>
            <a:pPr>
              <a:lnSpc>
                <a:spcPts val="1800"/>
              </a:lnSpc>
              <a:spcBef>
                <a:spcPts val="600"/>
              </a:spcBef>
              <a:spcAft>
                <a:spcPts val="0"/>
              </a:spcAft>
            </a:pPr>
            <a:r>
              <a:rPr lang="hu-HU" sz="1900" b="1" dirty="0">
                <a:solidFill>
                  <a:srgbClr val="002060"/>
                </a:solidFill>
              </a:rPr>
              <a:t>RP.1-1</a:t>
            </a:r>
            <a:r>
              <a:rPr lang="hu-HU" sz="1900" dirty="0">
                <a:solidFill>
                  <a:srgbClr val="002060"/>
                </a:solidFill>
              </a:rPr>
              <a:t> </a:t>
            </a:r>
            <a:r>
              <a:rPr lang="ru-RU" sz="1900" dirty="0">
                <a:solidFill>
                  <a:srgbClr val="002060"/>
                </a:solidFill>
              </a:rPr>
              <a:t>–</a:t>
            </a:r>
            <a:r>
              <a:rPr lang="hu-HU" sz="1900" dirty="0" smtClean="0">
                <a:solidFill>
                  <a:srgbClr val="002060"/>
                </a:solidFill>
              </a:rPr>
              <a:t> </a:t>
            </a:r>
            <a:r>
              <a:rPr lang="ru-RU" sz="1900" dirty="0">
                <a:solidFill>
                  <a:srgbClr val="002060"/>
                </a:solidFill>
              </a:rPr>
              <a:t>Существующие практики и используемые персоналом процедуры радиационного </a:t>
            </a:r>
            <a:r>
              <a:rPr lang="ru-RU" sz="1900" dirty="0" smtClean="0">
                <a:solidFill>
                  <a:srgbClr val="002060"/>
                </a:solidFill>
              </a:rPr>
              <a:t>контроля </a:t>
            </a:r>
            <a:r>
              <a:rPr lang="ru-RU" sz="1900" dirty="0">
                <a:solidFill>
                  <a:srgbClr val="002060"/>
                </a:solidFill>
              </a:rPr>
              <a:t>не в полной мере обеспечивают контроль радиационной обстановки и нераспространение радиоактивного загрязнения</a:t>
            </a:r>
            <a:r>
              <a:rPr lang="hu-HU" sz="1900" dirty="0">
                <a:solidFill>
                  <a:srgbClr val="002060"/>
                </a:solidFill>
              </a:rPr>
              <a:t>.</a:t>
            </a:r>
          </a:p>
          <a:p>
            <a:pPr>
              <a:lnSpc>
                <a:spcPts val="1800"/>
              </a:lnSpc>
              <a:spcBef>
                <a:spcPts val="600"/>
              </a:spcBef>
              <a:spcAft>
                <a:spcPts val="0"/>
              </a:spcAft>
            </a:pPr>
            <a:r>
              <a:rPr lang="hu-HU" sz="1900" b="1" dirty="0" smtClean="0">
                <a:solidFill>
                  <a:srgbClr val="002060"/>
                </a:solidFill>
              </a:rPr>
              <a:t>EP.</a:t>
            </a:r>
            <a:r>
              <a:rPr lang="ru-RU" sz="1900" b="1" dirty="0" smtClean="0">
                <a:solidFill>
                  <a:srgbClr val="002060"/>
                </a:solidFill>
              </a:rPr>
              <a:t>2</a:t>
            </a:r>
            <a:r>
              <a:rPr lang="hu-HU" sz="1900" b="1" dirty="0" smtClean="0">
                <a:solidFill>
                  <a:srgbClr val="002060"/>
                </a:solidFill>
              </a:rPr>
              <a:t>-1 </a:t>
            </a:r>
            <a:r>
              <a:rPr lang="ru-RU" sz="1900" b="1" dirty="0">
                <a:solidFill>
                  <a:srgbClr val="002060"/>
                </a:solidFill>
              </a:rPr>
              <a:t>–</a:t>
            </a:r>
            <a:r>
              <a:rPr lang="hu-HU" sz="1900" b="1" dirty="0" smtClean="0">
                <a:solidFill>
                  <a:srgbClr val="002060"/>
                </a:solidFill>
              </a:rPr>
              <a:t> </a:t>
            </a:r>
            <a:r>
              <a:rPr lang="ru-RU" sz="1900" b="1" dirty="0">
                <a:solidFill>
                  <a:srgbClr val="002060"/>
                </a:solidFill>
              </a:rPr>
              <a:t>На станции не полностью реализованы мероприятия по управлению тяжелыми авариями (УТА)</a:t>
            </a:r>
            <a:r>
              <a:rPr lang="hu-HU" sz="1900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Области для улучшения (7)</a:t>
            </a:r>
            <a:endParaRPr lang="en-GB" sz="32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dirty="0" smtClean="0"/>
              <a:t>Заключительное совещание </a:t>
            </a:r>
            <a:r>
              <a:rPr lang="ru-RU" dirty="0"/>
              <a:t>ВАО </a:t>
            </a:r>
            <a:r>
              <a:rPr lang="ru-RU" dirty="0" smtClean="0"/>
              <a:t>АЭС </a:t>
            </a:r>
            <a:r>
              <a:rPr lang="ru-RU" dirty="0" smtClean="0"/>
              <a:t>по ПП </a:t>
            </a:r>
            <a:r>
              <a:rPr lang="ru-RU" dirty="0" smtClean="0"/>
              <a:t>АЭС Бушер </a:t>
            </a:r>
            <a:r>
              <a:rPr lang="ru-RU" dirty="0"/>
              <a:t>– </a:t>
            </a:r>
            <a:r>
              <a:rPr lang="ru-RU" dirty="0" smtClean="0"/>
              <a:t>17 марта </a:t>
            </a:r>
            <a:r>
              <a:rPr lang="ru-RU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534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04824" y="2135234"/>
            <a:ext cx="7714143" cy="2585622"/>
          </a:xfrm>
        </p:spPr>
        <p:txBody>
          <a:bodyPr>
            <a:noAutofit/>
          </a:bodyPr>
          <a:lstStyle/>
          <a:p>
            <a:pPr>
              <a:lnSpc>
                <a:spcPts val="2400"/>
              </a:lnSpc>
              <a:spcBef>
                <a:spcPts val="2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500" b="1" dirty="0" smtClean="0">
                <a:solidFill>
                  <a:srgbClr val="002060"/>
                </a:solidFill>
              </a:rPr>
              <a:t>Оценка </a:t>
            </a:r>
            <a:r>
              <a:rPr lang="ru-RU" sz="2500" b="1" dirty="0">
                <a:solidFill>
                  <a:srgbClr val="002060"/>
                </a:solidFill>
              </a:rPr>
              <a:t>рисков и управление </a:t>
            </a:r>
            <a:r>
              <a:rPr lang="ru-RU" sz="2500" b="1" dirty="0" smtClean="0">
                <a:solidFill>
                  <a:srgbClr val="002060"/>
                </a:solidFill>
              </a:rPr>
              <a:t>рисками</a:t>
            </a:r>
          </a:p>
          <a:p>
            <a:pPr>
              <a:lnSpc>
                <a:spcPts val="2400"/>
              </a:lnSpc>
              <a:spcBef>
                <a:spcPts val="2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500" b="1" dirty="0">
                <a:solidFill>
                  <a:srgbClr val="002060"/>
                </a:solidFill>
              </a:rPr>
              <a:t>Применение фундаментальных знаний и надлежащих подходов к работе</a:t>
            </a:r>
            <a:endParaRPr lang="ru-RU" sz="2500" b="1" dirty="0" smtClean="0">
              <a:solidFill>
                <a:srgbClr val="002060"/>
              </a:solidFill>
            </a:endParaRPr>
          </a:p>
          <a:p>
            <a:pPr>
              <a:lnSpc>
                <a:spcPts val="2400"/>
              </a:lnSpc>
              <a:spcBef>
                <a:spcPts val="2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500" b="1" dirty="0">
                <a:solidFill>
                  <a:srgbClr val="002060"/>
                </a:solidFill>
              </a:rPr>
              <a:t>Совершенствование производственной деятельности и решение проблем</a:t>
            </a:r>
            <a:endParaRPr lang="hu-HU" sz="2500" b="1" dirty="0">
              <a:solidFill>
                <a:srgbClr val="002060"/>
              </a:solidFill>
            </a:endParaRPr>
          </a:p>
          <a:p>
            <a:pPr>
              <a:lnSpc>
                <a:spcPts val="2400"/>
              </a:lnSpc>
              <a:spcBef>
                <a:spcPts val="24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ru-RU" sz="2500" b="1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7669" y="85726"/>
            <a:ext cx="6633077" cy="1076614"/>
          </a:xfrm>
        </p:spPr>
        <p:txBody>
          <a:bodyPr/>
          <a:lstStyle/>
          <a:p>
            <a:r>
              <a:rPr lang="ru-RU" altLang="ru-RU" sz="3200" dirty="0" smtClean="0">
                <a:latin typeface="Calibri" pitchFamily="32" charset="0"/>
              </a:rPr>
              <a:t>Три направления </a:t>
            </a:r>
            <a:br>
              <a:rPr lang="ru-RU" altLang="ru-RU" sz="3200" dirty="0" smtClean="0">
                <a:latin typeface="Calibri" pitchFamily="32" charset="0"/>
              </a:rPr>
            </a:br>
            <a:r>
              <a:rPr lang="ru-RU" altLang="ru-RU" sz="3200" dirty="0" smtClean="0">
                <a:latin typeface="Calibri" pitchFamily="32" charset="0"/>
              </a:rPr>
              <a:t>повышенного внимания</a:t>
            </a:r>
            <a:endParaRPr lang="en-GB" sz="32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dirty="0" smtClean="0"/>
              <a:t>Заключительное совещание </a:t>
            </a:r>
            <a:r>
              <a:rPr lang="ru-RU" dirty="0"/>
              <a:t>ВАО </a:t>
            </a:r>
            <a:r>
              <a:rPr lang="ru-RU" dirty="0" smtClean="0"/>
              <a:t>АЭС </a:t>
            </a:r>
            <a:r>
              <a:rPr lang="ru-RU" dirty="0" smtClean="0"/>
              <a:t>по ПП </a:t>
            </a:r>
            <a:r>
              <a:rPr lang="ru-RU" dirty="0" smtClean="0"/>
              <a:t>АЭС Бушер </a:t>
            </a:r>
            <a:r>
              <a:rPr lang="ru-RU" dirty="0"/>
              <a:t>– </a:t>
            </a:r>
            <a:r>
              <a:rPr lang="ru-RU" dirty="0" smtClean="0"/>
              <a:t>17 марта </a:t>
            </a:r>
            <a:r>
              <a:rPr lang="ru-RU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816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7670" y="1307804"/>
            <a:ext cx="8410516" cy="5018567"/>
          </a:xfrm>
        </p:spPr>
        <p:txBody>
          <a:bodyPr>
            <a:noAutofit/>
          </a:bodyPr>
          <a:lstStyle/>
          <a:p>
            <a:pPr marL="266700" indent="0">
              <a:lnSpc>
                <a:spcPts val="24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-RU" sz="2400" i="1" dirty="0" smtClean="0">
                <a:solidFill>
                  <a:srgbClr val="002060"/>
                </a:solidFill>
              </a:rPr>
              <a:t>Риски </a:t>
            </a:r>
            <a:r>
              <a:rPr lang="ru-RU" sz="2400" i="1" dirty="0">
                <a:solidFill>
                  <a:srgbClr val="002060"/>
                </a:solidFill>
              </a:rPr>
              <a:t>при ежедневной деятельности станции не всегда сознательно оцениваются, а методы управления ими при принятии решений используются не полностью и не систематически. </a:t>
            </a:r>
            <a:endParaRPr lang="ru-RU" sz="2400" i="1" dirty="0" smtClean="0">
              <a:solidFill>
                <a:srgbClr val="002060"/>
              </a:solidFill>
            </a:endParaRPr>
          </a:p>
          <a:p>
            <a:pPr marL="609600">
              <a:lnSpc>
                <a:spcPts val="24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</a:rPr>
              <a:t>Система анализа рисков ещё не встроена в процессы производственной деятельности станции. </a:t>
            </a:r>
          </a:p>
          <a:p>
            <a:pPr marL="609600">
              <a:lnSpc>
                <a:spcPts val="24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Примеры </a:t>
            </a:r>
            <a:r>
              <a:rPr lang="ru-RU" sz="2400" dirty="0">
                <a:solidFill>
                  <a:srgbClr val="002060"/>
                </a:solidFill>
              </a:rPr>
              <a:t>отмечены при некоторых изменениях </a:t>
            </a:r>
            <a:r>
              <a:rPr lang="ru-RU" sz="2400" dirty="0" smtClean="0">
                <a:solidFill>
                  <a:srgbClr val="002060"/>
                </a:solidFill>
              </a:rPr>
              <a:t>конфигурации</a:t>
            </a:r>
            <a:r>
              <a:rPr lang="hu-HU" sz="2400" dirty="0" smtClean="0">
                <a:solidFill>
                  <a:srgbClr val="002060"/>
                </a:solidFill>
              </a:rPr>
              <a:t>.</a:t>
            </a:r>
            <a:endParaRPr lang="ru-RU" sz="2400" dirty="0">
              <a:solidFill>
                <a:srgbClr val="002060"/>
              </a:solidFill>
            </a:endParaRPr>
          </a:p>
          <a:p>
            <a:pPr marL="609600">
              <a:lnSpc>
                <a:spcPts val="24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Персонал </a:t>
            </a:r>
            <a:r>
              <a:rPr lang="ru-RU" sz="2400" dirty="0">
                <a:solidFill>
                  <a:srgbClr val="002060"/>
                </a:solidFill>
              </a:rPr>
              <a:t>не всегда оценивает возможные последствия своих решений в нештатных </a:t>
            </a:r>
            <a:r>
              <a:rPr lang="ru-RU" sz="2400" dirty="0" smtClean="0">
                <a:solidFill>
                  <a:srgbClr val="002060"/>
                </a:solidFill>
              </a:rPr>
              <a:t>ситуациях. </a:t>
            </a:r>
          </a:p>
          <a:p>
            <a:pPr marL="609600">
              <a:lnSpc>
                <a:spcPts val="24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</a:rPr>
              <a:t>Ещё не разработаны РУТА и СОАИ. </a:t>
            </a:r>
            <a:endParaRPr lang="hu-HU" sz="2400" dirty="0" smtClean="0">
              <a:solidFill>
                <a:srgbClr val="002060"/>
              </a:solidFill>
            </a:endParaRPr>
          </a:p>
          <a:p>
            <a:pPr marL="609600">
              <a:lnSpc>
                <a:spcPts val="24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Отдельные </a:t>
            </a:r>
            <a:r>
              <a:rPr lang="ru-RU" sz="2400" dirty="0">
                <a:solidFill>
                  <a:srgbClr val="002060"/>
                </a:solidFill>
              </a:rPr>
              <a:t>факты по пожарной безопасности, по охране труда и по долгосрочной надёжности оборудования также указывают на </a:t>
            </a:r>
            <a:r>
              <a:rPr lang="ru-RU" sz="2400" dirty="0" smtClean="0">
                <a:solidFill>
                  <a:srgbClr val="002060"/>
                </a:solidFill>
              </a:rPr>
              <a:t>недостатки </a:t>
            </a:r>
            <a:r>
              <a:rPr lang="ru-RU" sz="2400" dirty="0">
                <a:solidFill>
                  <a:srgbClr val="002060"/>
                </a:solidFill>
              </a:rPr>
              <a:t>сознательного анализа рисков.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7669" y="85726"/>
            <a:ext cx="6633077" cy="1076614"/>
          </a:xfrm>
        </p:spPr>
        <p:txBody>
          <a:bodyPr/>
          <a:lstStyle/>
          <a:p>
            <a:r>
              <a:rPr lang="ru-RU" altLang="ru-RU" sz="3200" dirty="0">
                <a:latin typeface="Calibri" pitchFamily="32" charset="0"/>
              </a:rPr>
              <a:t>О</a:t>
            </a:r>
            <a:r>
              <a:rPr lang="ru-RU" altLang="ru-RU" sz="3200" dirty="0" smtClean="0">
                <a:latin typeface="Calibri" pitchFamily="32" charset="0"/>
              </a:rPr>
              <a:t>ценка рисков и </a:t>
            </a:r>
            <a:br>
              <a:rPr lang="ru-RU" altLang="ru-RU" sz="3200" dirty="0" smtClean="0">
                <a:latin typeface="Calibri" pitchFamily="32" charset="0"/>
              </a:rPr>
            </a:br>
            <a:r>
              <a:rPr lang="ru-RU" altLang="ru-RU" sz="3200" dirty="0" smtClean="0">
                <a:latin typeface="Calibri" pitchFamily="32" charset="0"/>
              </a:rPr>
              <a:t>управление рисками</a:t>
            </a:r>
            <a:endParaRPr lang="en-GB" sz="32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dirty="0" smtClean="0"/>
              <a:t>Заключительное совещание </a:t>
            </a:r>
            <a:r>
              <a:rPr lang="ru-RU" dirty="0"/>
              <a:t>ВАО </a:t>
            </a:r>
            <a:r>
              <a:rPr lang="ru-RU" dirty="0" smtClean="0"/>
              <a:t>АЭС </a:t>
            </a:r>
            <a:r>
              <a:rPr lang="ru-RU" dirty="0" smtClean="0"/>
              <a:t>по ПП </a:t>
            </a:r>
            <a:r>
              <a:rPr lang="ru-RU" dirty="0" smtClean="0"/>
              <a:t>АЭС Бушер </a:t>
            </a:r>
            <a:r>
              <a:rPr lang="ru-RU" dirty="0"/>
              <a:t>– </a:t>
            </a:r>
            <a:r>
              <a:rPr lang="ru-RU" dirty="0" smtClean="0"/>
              <a:t>17 марта </a:t>
            </a:r>
            <a:r>
              <a:rPr lang="ru-RU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852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7668" y="1297172"/>
            <a:ext cx="8516843" cy="5071730"/>
          </a:xfrm>
        </p:spPr>
        <p:txBody>
          <a:bodyPr>
            <a:noAutofit/>
          </a:bodyPr>
          <a:lstStyle/>
          <a:p>
            <a:pPr marL="266700" indent="0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2400" i="1" dirty="0" smtClean="0">
                <a:solidFill>
                  <a:srgbClr val="002060"/>
                </a:solidFill>
              </a:rPr>
              <a:t>Персонал </a:t>
            </a:r>
            <a:r>
              <a:rPr lang="ru-RU" sz="2400" i="1" dirty="0">
                <a:solidFill>
                  <a:srgbClr val="002060"/>
                </a:solidFill>
              </a:rPr>
              <a:t>станции не всегда использует необходимые навыки и знания, инструменты и методы работы в своей повседневной профессиональной деятельности. </a:t>
            </a:r>
            <a:endParaRPr lang="hu-HU" sz="2400" i="1" dirty="0" smtClean="0">
              <a:solidFill>
                <a:srgbClr val="002060"/>
              </a:solidFill>
            </a:endParaRPr>
          </a:p>
          <a:p>
            <a:pPr marL="609600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Недостатки </a:t>
            </a:r>
            <a:r>
              <a:rPr lang="ru-RU" sz="2400" dirty="0">
                <a:solidFill>
                  <a:srgbClr val="002060"/>
                </a:solidFill>
              </a:rPr>
              <a:t>деятельности персонала БПУ при реализации сценариев нарушения нормальной эксплуатации на ПМТ и при реальной эксплуатации станции </a:t>
            </a:r>
            <a:r>
              <a:rPr lang="ru-RU" sz="2400" dirty="0" smtClean="0">
                <a:solidFill>
                  <a:srgbClr val="002060"/>
                </a:solidFill>
              </a:rPr>
              <a:t>персоналом</a:t>
            </a:r>
            <a:r>
              <a:rPr lang="ru-RU" sz="2400" dirty="0">
                <a:solidFill>
                  <a:srgbClr val="002060"/>
                </a:solidFill>
              </a:rPr>
              <a:t>. </a:t>
            </a:r>
            <a:endParaRPr lang="hu-HU" sz="2400" dirty="0" smtClean="0">
              <a:solidFill>
                <a:srgbClr val="002060"/>
              </a:solidFill>
            </a:endParaRPr>
          </a:p>
          <a:p>
            <a:pPr marL="609600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Не </a:t>
            </a:r>
            <a:r>
              <a:rPr lang="ru-RU" sz="2400" dirty="0">
                <a:solidFill>
                  <a:srgbClr val="002060"/>
                </a:solidFill>
              </a:rPr>
              <a:t>все средства и возможности диагностики </a:t>
            </a:r>
            <a:r>
              <a:rPr lang="ru-RU" sz="2400" dirty="0" smtClean="0">
                <a:solidFill>
                  <a:srgbClr val="002060"/>
                </a:solidFill>
              </a:rPr>
              <a:t>использованы </a:t>
            </a:r>
            <a:r>
              <a:rPr lang="ru-RU" sz="2400" dirty="0">
                <a:solidFill>
                  <a:srgbClr val="002060"/>
                </a:solidFill>
              </a:rPr>
              <a:t>для идентификации состояния оборудования и контроля </a:t>
            </a:r>
            <a:r>
              <a:rPr lang="ru-RU" sz="2400" dirty="0" smtClean="0">
                <a:solidFill>
                  <a:srgbClr val="002060"/>
                </a:solidFill>
              </a:rPr>
              <a:t>параметров (отступления </a:t>
            </a:r>
            <a:r>
              <a:rPr lang="ru-RU" sz="2400" dirty="0">
                <a:solidFill>
                  <a:srgbClr val="002060"/>
                </a:solidFill>
              </a:rPr>
              <a:t>от процедур, неверные решения по эксплуатационному </a:t>
            </a:r>
            <a:r>
              <a:rPr lang="ru-RU" sz="2400" dirty="0" smtClean="0">
                <a:solidFill>
                  <a:srgbClr val="002060"/>
                </a:solidFill>
              </a:rPr>
              <a:t>действию...) </a:t>
            </a:r>
            <a:endParaRPr lang="hu-HU" sz="2400" dirty="0" smtClean="0">
              <a:solidFill>
                <a:srgbClr val="002060"/>
              </a:solidFill>
            </a:endParaRPr>
          </a:p>
          <a:p>
            <a:pPr marL="609600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Неприменения </a:t>
            </a:r>
            <a:r>
              <a:rPr lang="ru-RU" sz="2400" dirty="0">
                <a:solidFill>
                  <a:srgbClr val="002060"/>
                </a:solidFill>
              </a:rPr>
              <a:t>средств и методов эффективной </a:t>
            </a:r>
            <a:r>
              <a:rPr lang="ru-RU" sz="2400" dirty="0" smtClean="0">
                <a:solidFill>
                  <a:srgbClr val="002060"/>
                </a:solidFill>
              </a:rPr>
              <a:t>коммуникации</a:t>
            </a:r>
            <a:r>
              <a:rPr lang="hu-H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персоналом.</a:t>
            </a:r>
          </a:p>
          <a:p>
            <a:pPr marL="609600">
              <a:lnSpc>
                <a:spcPts val="24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Недостаточный учёт </a:t>
            </a:r>
            <a:r>
              <a:rPr lang="ru-RU" sz="2400" dirty="0">
                <a:solidFill>
                  <a:srgbClr val="002060"/>
                </a:solidFill>
              </a:rPr>
              <a:t>предварительных радиационных измерений необходимых для уточнения реальной дозовой обстановки в помещениях.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7669" y="85726"/>
            <a:ext cx="8006481" cy="1076614"/>
          </a:xfrm>
        </p:spPr>
        <p:txBody>
          <a:bodyPr/>
          <a:lstStyle/>
          <a:p>
            <a:r>
              <a:rPr lang="ru-RU" sz="3200" dirty="0" smtClean="0">
                <a:latin typeface="Calibri" pitchFamily="32" charset="0"/>
              </a:rPr>
              <a:t>Применение </a:t>
            </a:r>
            <a:r>
              <a:rPr lang="ru-RU" sz="3200" dirty="0">
                <a:latin typeface="Calibri" pitchFamily="32" charset="0"/>
              </a:rPr>
              <a:t>фундаментальных знаний и надлежащих </a:t>
            </a:r>
            <a:r>
              <a:rPr lang="ru-RU" sz="3200" dirty="0" smtClean="0">
                <a:latin typeface="Calibri" pitchFamily="32" charset="0"/>
              </a:rPr>
              <a:t>подходов</a:t>
            </a:r>
            <a:endParaRPr lang="en-GB" sz="3200" dirty="0">
              <a:latin typeface="Calibri" pitchFamily="32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dirty="0" smtClean="0"/>
              <a:t>Заключительное совещание </a:t>
            </a:r>
            <a:r>
              <a:rPr lang="ru-RU" dirty="0"/>
              <a:t>ВАО </a:t>
            </a:r>
            <a:r>
              <a:rPr lang="ru-RU" dirty="0" smtClean="0"/>
              <a:t>АЭС </a:t>
            </a:r>
            <a:r>
              <a:rPr lang="ru-RU" dirty="0" smtClean="0"/>
              <a:t>по ПП </a:t>
            </a:r>
            <a:r>
              <a:rPr lang="ru-RU" dirty="0" smtClean="0"/>
              <a:t>АЭС Бушер </a:t>
            </a:r>
            <a:r>
              <a:rPr lang="ru-RU" dirty="0"/>
              <a:t>– </a:t>
            </a:r>
            <a:r>
              <a:rPr lang="ru-RU" dirty="0" smtClean="0"/>
              <a:t>17 марта </a:t>
            </a:r>
            <a:r>
              <a:rPr lang="ru-RU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126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7670" y="1307804"/>
            <a:ext cx="8205351" cy="5018567"/>
          </a:xfrm>
        </p:spPr>
        <p:txBody>
          <a:bodyPr>
            <a:noAutofit/>
          </a:bodyPr>
          <a:lstStyle/>
          <a:p>
            <a:pPr marL="266700" indent="0">
              <a:lnSpc>
                <a:spcPts val="24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rPr lang="ru-RU" sz="2400" i="1" dirty="0" smtClean="0">
                <a:solidFill>
                  <a:srgbClr val="002060"/>
                </a:solidFill>
              </a:rPr>
              <a:t>Станционные </a:t>
            </a:r>
            <a:r>
              <a:rPr lang="ru-RU" sz="2400" i="1" dirty="0">
                <a:solidFill>
                  <a:srgbClr val="002060"/>
                </a:solidFill>
              </a:rPr>
              <a:t>процессы, направленные на улучшение работы, на выявление недостатков и устранение проблем, не всегда эффективны</a:t>
            </a:r>
          </a:p>
          <a:p>
            <a:pPr marL="609600">
              <a:lnSpc>
                <a:spcPts val="2400"/>
              </a:lnSpc>
              <a:spcBef>
                <a:spcPts val="11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Коренные </a:t>
            </a:r>
            <a:r>
              <a:rPr lang="ru-RU" sz="2400" dirty="0">
                <a:solidFill>
                  <a:srgbClr val="002060"/>
                </a:solidFill>
              </a:rPr>
              <a:t>причины и корректирующие меры не всегда в полном объёме или своевременно </a:t>
            </a:r>
            <a:r>
              <a:rPr lang="ru-RU" sz="2400" dirty="0" smtClean="0">
                <a:solidFill>
                  <a:srgbClr val="002060"/>
                </a:solidFill>
              </a:rPr>
              <a:t>определяются. </a:t>
            </a:r>
          </a:p>
          <a:p>
            <a:pPr marL="609600">
              <a:lnSpc>
                <a:spcPts val="2400"/>
              </a:lnSpc>
              <a:spcBef>
                <a:spcPts val="11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Недостаточное </a:t>
            </a:r>
            <a:r>
              <a:rPr lang="ru-RU" sz="2400" dirty="0">
                <a:solidFill>
                  <a:srgbClr val="002060"/>
                </a:solidFill>
              </a:rPr>
              <a:t>внимание к </a:t>
            </a:r>
            <a:r>
              <a:rPr lang="ru-RU" sz="2400" dirty="0" smtClean="0">
                <a:solidFill>
                  <a:srgbClr val="002060"/>
                </a:solidFill>
              </a:rPr>
              <a:t>некоторым эксплуатационным проблемам. </a:t>
            </a:r>
          </a:p>
          <a:p>
            <a:pPr marL="609600">
              <a:lnSpc>
                <a:spcPts val="2400"/>
              </a:lnSpc>
              <a:spcBef>
                <a:spcPts val="11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Не </a:t>
            </a:r>
            <a:r>
              <a:rPr lang="ru-RU" sz="2400" dirty="0">
                <a:solidFill>
                  <a:srgbClr val="002060"/>
                </a:solidFill>
              </a:rPr>
              <a:t>определены подходы и методы к продлению назначенного ресурса оборудования и его элементов. </a:t>
            </a:r>
            <a:endParaRPr lang="ru-RU" sz="2400" dirty="0" smtClean="0">
              <a:solidFill>
                <a:srgbClr val="002060"/>
              </a:solidFill>
            </a:endParaRPr>
          </a:p>
          <a:p>
            <a:pPr marL="609600">
              <a:lnSpc>
                <a:spcPts val="2400"/>
              </a:lnSpc>
              <a:spcBef>
                <a:spcPts val="11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Инструкторы </a:t>
            </a:r>
            <a:r>
              <a:rPr lang="ru-RU" sz="2400" dirty="0">
                <a:solidFill>
                  <a:srgbClr val="002060"/>
                </a:solidFill>
              </a:rPr>
              <a:t>не всегда дают полную обратную связь после тренажёрных занятий. </a:t>
            </a:r>
            <a:endParaRPr lang="ru-RU" sz="2400" dirty="0" smtClean="0">
              <a:solidFill>
                <a:srgbClr val="002060"/>
              </a:solidFill>
            </a:endParaRPr>
          </a:p>
          <a:p>
            <a:pPr marL="609600">
              <a:lnSpc>
                <a:spcPts val="2400"/>
              </a:lnSpc>
              <a:spcBef>
                <a:spcPts val="11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2060"/>
                </a:solidFill>
              </a:rPr>
              <a:t>Требуется </a:t>
            </a:r>
            <a:r>
              <a:rPr lang="ru-RU" sz="2400" dirty="0">
                <a:solidFill>
                  <a:srgbClr val="002060"/>
                </a:solidFill>
              </a:rPr>
              <a:t>более тщательного отношения к обходам руководителями оборудования и рабочих мест и улучшение качества рабочей </a:t>
            </a:r>
            <a:r>
              <a:rPr lang="ru-RU" sz="2400" dirty="0" smtClean="0">
                <a:solidFill>
                  <a:srgbClr val="002060"/>
                </a:solidFill>
              </a:rPr>
              <a:t>документации.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7669" y="85726"/>
            <a:ext cx="7559912" cy="1076614"/>
          </a:xfrm>
        </p:spPr>
        <p:txBody>
          <a:bodyPr/>
          <a:lstStyle/>
          <a:p>
            <a:r>
              <a:rPr lang="ru-RU" sz="3200" dirty="0" smtClean="0">
                <a:latin typeface="Calibri" pitchFamily="32" charset="0"/>
              </a:rPr>
              <a:t>Совершенствование </a:t>
            </a:r>
            <a:r>
              <a:rPr lang="ru-RU" sz="3200" dirty="0">
                <a:latin typeface="Calibri" pitchFamily="32" charset="0"/>
              </a:rPr>
              <a:t>производственной </a:t>
            </a:r>
            <a:r>
              <a:rPr lang="ru-RU" sz="3200" dirty="0" smtClean="0">
                <a:latin typeface="Calibri" pitchFamily="32" charset="0"/>
              </a:rPr>
              <a:t>деятельности...</a:t>
            </a:r>
            <a:endParaRPr lang="en-GB" sz="3200" dirty="0">
              <a:latin typeface="Calibri" pitchFamily="32" charset="0"/>
            </a:endParaRP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dirty="0" smtClean="0"/>
              <a:t>Заключительное совещание </a:t>
            </a:r>
            <a:r>
              <a:rPr lang="ru-RU" dirty="0"/>
              <a:t>ВАО </a:t>
            </a:r>
            <a:r>
              <a:rPr lang="ru-RU" dirty="0" smtClean="0"/>
              <a:t>АЭС </a:t>
            </a:r>
            <a:r>
              <a:rPr lang="ru-RU" dirty="0" smtClean="0"/>
              <a:t>по ПП </a:t>
            </a:r>
            <a:r>
              <a:rPr lang="ru-RU" dirty="0" smtClean="0"/>
              <a:t>АЭС Бушер </a:t>
            </a:r>
            <a:r>
              <a:rPr lang="ru-RU" dirty="0"/>
              <a:t>– </a:t>
            </a:r>
            <a:r>
              <a:rPr lang="ru-RU" dirty="0" smtClean="0"/>
              <a:t>17 марта </a:t>
            </a:r>
            <a:r>
              <a:rPr lang="ru-RU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104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7668" y="1354666"/>
            <a:ext cx="8676332" cy="5122334"/>
          </a:xfrm>
        </p:spPr>
        <p:txBody>
          <a:bodyPr>
            <a:noAutofit/>
          </a:bodyPr>
          <a:lstStyle/>
          <a:p>
            <a:pPr marL="0" indent="0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2100" b="1" dirty="0" smtClean="0">
                <a:solidFill>
                  <a:srgbClr val="002060"/>
                </a:solidFill>
              </a:rPr>
              <a:t>В </a:t>
            </a:r>
            <a:r>
              <a:rPr lang="ru-RU" sz="2100" b="1" dirty="0">
                <a:solidFill>
                  <a:srgbClr val="002060"/>
                </a:solidFill>
              </a:rPr>
              <a:t>имитированных на ПМТ нештатных и аварийных ситуациях персонал БПУ не всегда эффективно выполнял диагностику/контроль состояния оборудования и использовал процедуры для принятия правильных эксплуатационных решений. </a:t>
            </a:r>
          </a:p>
          <a:p>
            <a:pPr>
              <a:lnSpc>
                <a:spcPts val="24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100" dirty="0" smtClean="0">
                <a:solidFill>
                  <a:srgbClr val="002060"/>
                </a:solidFill>
              </a:rPr>
              <a:t>Встречались </a:t>
            </a:r>
            <a:r>
              <a:rPr lang="ru-RU" sz="2100" dirty="0">
                <a:solidFill>
                  <a:srgbClr val="002060"/>
                </a:solidFill>
              </a:rPr>
              <a:t>случаи, когда не все средства диагностики использовались или не своевременно идентифицировалось отказавшееся оборудование. </a:t>
            </a:r>
            <a:endParaRPr lang="hu-HU" sz="2100" dirty="0" smtClean="0">
              <a:solidFill>
                <a:srgbClr val="002060"/>
              </a:solidFill>
            </a:endParaRPr>
          </a:p>
          <a:p>
            <a:pPr>
              <a:lnSpc>
                <a:spcPts val="2400"/>
              </a:lnSpc>
              <a:spcBef>
                <a:spcPts val="600"/>
              </a:spcBef>
              <a:spcAft>
                <a:spcPts val="0"/>
              </a:spcAft>
            </a:pPr>
            <a:r>
              <a:rPr lang="ru-RU" sz="2100" dirty="0" smtClean="0">
                <a:solidFill>
                  <a:srgbClr val="002060"/>
                </a:solidFill>
              </a:rPr>
              <a:t>Допускались </a:t>
            </a:r>
            <a:r>
              <a:rPr lang="ru-RU" sz="2100" dirty="0">
                <a:solidFill>
                  <a:srgbClr val="002060"/>
                </a:solidFill>
              </a:rPr>
              <a:t>отступления от требований действующих процедур при росте температур ГЦН, снижении мощности РУ по команде диспетчера, снижении мощности РУ при отключении насосов слива сепарата и при вводе в работу системы подпитки – продувки 1 контура. </a:t>
            </a:r>
          </a:p>
          <a:p>
            <a:pPr marL="0" indent="0">
              <a:lnSpc>
                <a:spcPts val="24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ru-RU" sz="2100" i="1" dirty="0" smtClean="0">
                <a:solidFill>
                  <a:srgbClr val="002060"/>
                </a:solidFill>
              </a:rPr>
              <a:t>Основной </a:t>
            </a:r>
            <a:r>
              <a:rPr lang="ru-RU" sz="2100" i="1" dirty="0">
                <a:solidFill>
                  <a:srgbClr val="002060"/>
                </a:solidFill>
              </a:rPr>
              <a:t>причиной является то, что имеющиеся процедуры недостаточно детализированы и не содержат всех необходимых указаний по действиям персонала в аварийных режимах, нарушений и нормальной эксплуатации, также, для ряда вероятных исходных событий процедуры не </a:t>
            </a:r>
            <a:r>
              <a:rPr lang="ru-RU" sz="2100" i="1" dirty="0" smtClean="0">
                <a:solidFill>
                  <a:srgbClr val="002060"/>
                </a:solidFill>
              </a:rPr>
              <a:t>разработаны</a:t>
            </a:r>
            <a:r>
              <a:rPr lang="hu-HU" sz="2100" i="1" dirty="0" smtClean="0">
                <a:solidFill>
                  <a:srgbClr val="002060"/>
                </a:solidFill>
              </a:rPr>
              <a:t>.</a:t>
            </a:r>
            <a:endParaRPr lang="en-GB" sz="2100" i="1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A6291-0391-4E9F-A857-B3DC68EC0E99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7669" y="309259"/>
            <a:ext cx="7257106" cy="853080"/>
          </a:xfrm>
        </p:spPr>
        <p:txBody>
          <a:bodyPr/>
          <a:lstStyle/>
          <a:p>
            <a:r>
              <a:rPr lang="ru-RU" sz="3200" dirty="0"/>
              <a:t>Наиболее важные ОДУ</a:t>
            </a:r>
            <a:r>
              <a:rPr lang="en-GB" sz="3200" dirty="0"/>
              <a:t> – OP.1-1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67669" y="6465535"/>
            <a:ext cx="7452878" cy="384373"/>
          </a:xfrm>
        </p:spPr>
        <p:txBody>
          <a:bodyPr/>
          <a:lstStyle/>
          <a:p>
            <a:r>
              <a:rPr lang="ru-RU" dirty="0" smtClean="0"/>
              <a:t>Заключительное совещание </a:t>
            </a:r>
            <a:r>
              <a:rPr lang="ru-RU" dirty="0"/>
              <a:t>ВАО </a:t>
            </a:r>
            <a:r>
              <a:rPr lang="ru-RU" dirty="0" smtClean="0"/>
              <a:t>АЭС </a:t>
            </a:r>
            <a:r>
              <a:rPr lang="ru-RU" dirty="0" smtClean="0"/>
              <a:t>по ПП </a:t>
            </a:r>
            <a:r>
              <a:rPr lang="ru-RU" dirty="0" smtClean="0"/>
              <a:t>АЭС Бушер </a:t>
            </a:r>
            <a:r>
              <a:rPr lang="ru-RU" dirty="0"/>
              <a:t>– </a:t>
            </a:r>
            <a:r>
              <a:rPr lang="ru-RU" dirty="0" smtClean="0"/>
              <a:t>17 марта </a:t>
            </a:r>
            <a:r>
              <a:rPr lang="ru-RU" dirty="0" smtClean="0"/>
              <a:t>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612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ganisation/General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WANO General Template.potx" id="{CAD2E357-8557-4C18-A9F8-36E4F60BA22A}" vid="{0C213D64-FFA4-440D-9B71-27C77CA391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WANO General Template</Template>
  <TotalTime>3023</TotalTime>
  <Words>3903</Words>
  <Application>Microsoft Office PowerPoint</Application>
  <PresentationFormat>Diavetítés a képernyőre (4:3 oldalarány)</PresentationFormat>
  <Paragraphs>340</Paragraphs>
  <Slides>19</Slides>
  <Notes>19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4" baseType="lpstr">
      <vt:lpstr>宋体</vt:lpstr>
      <vt:lpstr>Arial</vt:lpstr>
      <vt:lpstr>Calibri</vt:lpstr>
      <vt:lpstr>Courier New</vt:lpstr>
      <vt:lpstr>Organisation/General Theme</vt:lpstr>
      <vt:lpstr>Заключительное совещание</vt:lpstr>
      <vt:lpstr>Общая информация о ПП</vt:lpstr>
      <vt:lpstr>Сильные стороны (6)</vt:lpstr>
      <vt:lpstr>Области для улучшения (7)</vt:lpstr>
      <vt:lpstr>Три направления  повышенного внимания</vt:lpstr>
      <vt:lpstr>Оценка рисков и  управление рисками</vt:lpstr>
      <vt:lpstr>Применение фундаментальных знаний и надлежащих подходов</vt:lpstr>
      <vt:lpstr>Совершенствование производственной деятельности...</vt:lpstr>
      <vt:lpstr>Наиболее важные ОДУ – OP.1-1</vt:lpstr>
      <vt:lpstr>Наиболее важные ОДУ – OR.3-1</vt:lpstr>
      <vt:lpstr>Наиболее важные ОДУ – EP.2-1</vt:lpstr>
      <vt:lpstr>Повторная ОДУ – PI.2-1</vt:lpstr>
      <vt:lpstr>Влияние проекта на функции безопасности АЭС</vt:lpstr>
      <vt:lpstr>Результаты проверки SOER 1</vt:lpstr>
      <vt:lpstr>Результаты проверки SOER 2</vt:lpstr>
      <vt:lpstr>SOER требующие внимания 1</vt:lpstr>
      <vt:lpstr>Состояние культуры ядерной безопасности</vt:lpstr>
      <vt:lpstr>Открытость АЭС при ПП в 2019 г </vt:lpstr>
      <vt:lpstr>PowerPoint-bemutató</vt:lpstr>
    </vt:vector>
  </TitlesOfParts>
  <Company>WANO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WMC PR BNPP Exit Meeting - TL L_Hadnagy - 17 March 2020</dc:title>
  <dc:subject>SU NPP WANO MC PR</dc:subject>
  <dc:creator>Лайош Хаднадь (Lajos Hadnagy)</dc:creator>
  <cp:keywords>Exit Meeting</cp:keywords>
  <cp:lastModifiedBy>Hadnagy Lajos</cp:lastModifiedBy>
  <cp:revision>247</cp:revision>
  <cp:lastPrinted>2020-02-17T16:55:16Z</cp:lastPrinted>
  <dcterms:created xsi:type="dcterms:W3CDTF">2018-10-17T12:31:40Z</dcterms:created>
  <dcterms:modified xsi:type="dcterms:W3CDTF">2020-03-04T10:51:12Z</dcterms:modified>
</cp:coreProperties>
</file>