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7" r:id="rId3"/>
    <p:sldId id="260" r:id="rId4"/>
    <p:sldId id="272" r:id="rId5"/>
    <p:sldId id="274" r:id="rId6"/>
    <p:sldId id="261" r:id="rId7"/>
    <p:sldId id="275" r:id="rId8"/>
    <p:sldId id="281" r:id="rId9"/>
    <p:sldId id="286" r:id="rId10"/>
    <p:sldId id="285" r:id="rId11"/>
    <p:sldId id="271" r:id="rId12"/>
    <p:sldId id="276" r:id="rId13"/>
    <p:sldId id="280"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zari , Samira" initials="M,S" lastIdx="2" clrIdx="0"/>
  <p:cmAuthor id="1" name="Rahnama" initials="R"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09" y="-139"/>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490"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3"/>
          </a:xfrm>
          <a:prstGeom prst="rect">
            <a:avLst/>
          </a:prstGeom>
        </p:spPr>
        <p:txBody>
          <a:bodyPr vert="horz" lIns="91440" tIns="45720" rIns="91440" bIns="45720" rtlCol="0"/>
          <a:lstStyle>
            <a:lvl1pPr algn="l">
              <a:defRPr sz="1200"/>
            </a:lvl1pPr>
          </a:lstStyle>
          <a:p>
            <a:r>
              <a:rPr lang="en-US" smtClean="0"/>
              <a:t>dgvdsvds</a:t>
            </a:r>
            <a:endParaRPr lang="en-US"/>
          </a:p>
        </p:txBody>
      </p:sp>
      <p:sp>
        <p:nvSpPr>
          <p:cNvPr id="3" name="Date Placeholder 2"/>
          <p:cNvSpPr>
            <a:spLocks noGrp="1"/>
          </p:cNvSpPr>
          <p:nvPr>
            <p:ph type="dt" sz="quarter" idx="1"/>
          </p:nvPr>
        </p:nvSpPr>
        <p:spPr>
          <a:xfrm>
            <a:off x="3850444" y="0"/>
            <a:ext cx="2945659" cy="496333"/>
          </a:xfrm>
          <a:prstGeom prst="rect">
            <a:avLst/>
          </a:prstGeom>
        </p:spPr>
        <p:txBody>
          <a:bodyPr vert="horz" lIns="91440" tIns="45720" rIns="91440" bIns="45720" rtlCol="0"/>
          <a:lstStyle>
            <a:lvl1pPr algn="r">
              <a:defRPr sz="1200"/>
            </a:lvl1pPr>
          </a:lstStyle>
          <a:p>
            <a:fld id="{7C5DBABB-CC8A-4CD1-9FC3-499DA5F7BB37}" type="datetimeFigureOut">
              <a:rPr lang="en-US" smtClean="0"/>
              <a:pPr/>
              <a:t>2/14/2015</a:t>
            </a:fld>
            <a:endParaRPr lang="en-US"/>
          </a:p>
        </p:txBody>
      </p:sp>
      <p:sp>
        <p:nvSpPr>
          <p:cNvPr id="4" name="Footer Placeholder 3"/>
          <p:cNvSpPr>
            <a:spLocks noGrp="1"/>
          </p:cNvSpPr>
          <p:nvPr>
            <p:ph type="ftr" sz="quarter" idx="2"/>
          </p:nvPr>
        </p:nvSpPr>
        <p:spPr>
          <a:xfrm>
            <a:off x="1" y="9428583"/>
            <a:ext cx="2945659" cy="4963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3"/>
            <a:ext cx="2945659" cy="496333"/>
          </a:xfrm>
          <a:prstGeom prst="rect">
            <a:avLst/>
          </a:prstGeom>
        </p:spPr>
        <p:txBody>
          <a:bodyPr vert="horz" lIns="91440" tIns="45720" rIns="91440" bIns="45720" rtlCol="0" anchor="b"/>
          <a:lstStyle>
            <a:lvl1pPr algn="r">
              <a:defRPr sz="1200"/>
            </a:lvl1pPr>
          </a:lstStyle>
          <a:p>
            <a:fld id="{A38542FC-37B7-4401-8E45-D7FA51D670B3}" type="slidenum">
              <a:rPr lang="en-US" smtClean="0"/>
              <a:pPr/>
              <a:t>‹#›</a:t>
            </a:fld>
            <a:endParaRPr lang="en-US"/>
          </a:p>
        </p:txBody>
      </p:sp>
    </p:spTree>
    <p:extLst>
      <p:ext uri="{BB962C8B-B14F-4D97-AF65-F5344CB8AC3E}">
        <p14:creationId xmlns:p14="http://schemas.microsoft.com/office/powerpoint/2010/main" val="5367794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3"/>
          </a:xfrm>
          <a:prstGeom prst="rect">
            <a:avLst/>
          </a:prstGeom>
        </p:spPr>
        <p:txBody>
          <a:bodyPr vert="horz" lIns="91440" tIns="45720" rIns="91440" bIns="45720" rtlCol="0"/>
          <a:lstStyle>
            <a:lvl1pPr algn="l">
              <a:defRPr sz="1200" dirty="0"/>
            </a:lvl1pPr>
          </a:lstStyle>
          <a:p>
            <a:r>
              <a:rPr lang="en-US" dirty="0" err="1" smtClean="0"/>
              <a:t>dgvdsvds</a:t>
            </a:r>
            <a:endParaRPr lang="en-US" dirty="0"/>
          </a:p>
        </p:txBody>
      </p:sp>
      <p:sp>
        <p:nvSpPr>
          <p:cNvPr id="3" name="Date Placeholder 2"/>
          <p:cNvSpPr>
            <a:spLocks noGrp="1"/>
          </p:cNvSpPr>
          <p:nvPr>
            <p:ph type="dt" idx="1"/>
          </p:nvPr>
        </p:nvSpPr>
        <p:spPr>
          <a:xfrm>
            <a:off x="3850444" y="0"/>
            <a:ext cx="2945659" cy="496333"/>
          </a:xfrm>
          <a:prstGeom prst="rect">
            <a:avLst/>
          </a:prstGeom>
        </p:spPr>
        <p:txBody>
          <a:bodyPr vert="horz" lIns="91440" tIns="45720" rIns="91440" bIns="45720" rtlCol="0"/>
          <a:lstStyle>
            <a:lvl1pPr algn="r">
              <a:defRPr sz="1200"/>
            </a:lvl1pPr>
          </a:lstStyle>
          <a:p>
            <a:fld id="{EEDD4D85-CF82-4432-8FC9-2F99A50C1411}" type="datetimeFigureOut">
              <a:rPr lang="en-US" smtClean="0"/>
              <a:pPr/>
              <a:t>2/14/2015</a:t>
            </a:fld>
            <a:endParaRPr lang="en-US"/>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3"/>
          </a:xfrm>
          <a:prstGeom prst="rect">
            <a:avLst/>
          </a:prstGeom>
        </p:spPr>
        <p:txBody>
          <a:bodyPr vert="horz" lIns="91440" tIns="45720" rIns="91440" bIns="45720" rtlCol="0" anchor="b"/>
          <a:lstStyle>
            <a:lvl1pPr algn="r">
              <a:defRPr sz="1200"/>
            </a:lvl1pPr>
          </a:lstStyle>
          <a:p>
            <a:fld id="{C2C2AD8C-DD5A-4592-A4BA-FE98C8242E88}" type="slidenum">
              <a:rPr lang="en-US" smtClean="0"/>
              <a:pPr/>
              <a:t>‹#›</a:t>
            </a:fld>
            <a:endParaRPr lang="en-US"/>
          </a:p>
        </p:txBody>
      </p:sp>
    </p:spTree>
    <p:extLst>
      <p:ext uri="{BB962C8B-B14F-4D97-AF65-F5344CB8AC3E}">
        <p14:creationId xmlns:p14="http://schemas.microsoft.com/office/powerpoint/2010/main" val="126760837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C2AD8C-DD5A-4592-A4BA-FE98C8242E88}" type="slidenum">
              <a:rPr lang="en-US" smtClean="0"/>
              <a:pPr/>
              <a:t>1</a:t>
            </a:fld>
            <a:endParaRPr lang="en-US" dirty="0"/>
          </a:p>
        </p:txBody>
      </p:sp>
      <p:sp>
        <p:nvSpPr>
          <p:cNvPr id="5" name="Header Placeholder 4"/>
          <p:cNvSpPr>
            <a:spLocks noGrp="1"/>
          </p:cNvSpPr>
          <p:nvPr>
            <p:ph type="hdr" sz="quarter" idx="11"/>
          </p:nvPr>
        </p:nvSpPr>
        <p:spPr/>
        <p:txBody>
          <a:bodyPr/>
          <a:lstStyle/>
          <a:p>
            <a:r>
              <a:rPr lang="en-US" dirty="0" err="1" smtClean="0"/>
              <a:t>dgvdsvds</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C2AD8C-DD5A-4592-A4BA-FE98C8242E88}" type="slidenum">
              <a:rPr lang="en-US" smtClean="0"/>
              <a:pPr/>
              <a:t>10</a:t>
            </a:fld>
            <a:endParaRPr lang="en-US" dirty="0"/>
          </a:p>
        </p:txBody>
      </p:sp>
      <p:sp>
        <p:nvSpPr>
          <p:cNvPr id="5" name="Header Placeholder 4"/>
          <p:cNvSpPr>
            <a:spLocks noGrp="1"/>
          </p:cNvSpPr>
          <p:nvPr>
            <p:ph type="hdr" sz="quarter" idx="11"/>
          </p:nvPr>
        </p:nvSpPr>
        <p:spPr/>
        <p:txBody>
          <a:bodyPr/>
          <a:lstStyle/>
          <a:p>
            <a:r>
              <a:rPr lang="en-US" dirty="0" smtClean="0"/>
              <a:t>dgvdsvds</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C2AD8C-DD5A-4592-A4BA-FE98C8242E88}" type="slidenum">
              <a:rPr lang="en-US" smtClean="0"/>
              <a:pPr/>
              <a:t>11</a:t>
            </a:fld>
            <a:endParaRPr lang="en-US" dirty="0"/>
          </a:p>
        </p:txBody>
      </p:sp>
      <p:sp>
        <p:nvSpPr>
          <p:cNvPr id="5" name="Header Placeholder 4"/>
          <p:cNvSpPr>
            <a:spLocks noGrp="1"/>
          </p:cNvSpPr>
          <p:nvPr>
            <p:ph type="hdr" sz="quarter" idx="11"/>
          </p:nvPr>
        </p:nvSpPr>
        <p:spPr/>
        <p:txBody>
          <a:bodyPr/>
          <a:lstStyle/>
          <a:p>
            <a:r>
              <a:rPr lang="en-US" dirty="0" smtClean="0"/>
              <a:t>dgvdsvds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C2AD8C-DD5A-4592-A4BA-FE98C8242E88}" type="slidenum">
              <a:rPr lang="en-US" smtClean="0"/>
              <a:pPr/>
              <a:t>12</a:t>
            </a:fld>
            <a:endParaRPr lang="en-US" dirty="0"/>
          </a:p>
        </p:txBody>
      </p:sp>
      <p:sp>
        <p:nvSpPr>
          <p:cNvPr id="5" name="Header Placeholder 4"/>
          <p:cNvSpPr>
            <a:spLocks noGrp="1"/>
          </p:cNvSpPr>
          <p:nvPr>
            <p:ph type="hdr" sz="quarter" idx="11"/>
          </p:nvPr>
        </p:nvSpPr>
        <p:spPr/>
        <p:txBody>
          <a:bodyPr/>
          <a:lstStyle/>
          <a:p>
            <a:r>
              <a:rPr lang="en-US" dirty="0" smtClean="0"/>
              <a:t>dgvdsvds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C2AD8C-DD5A-4592-A4BA-FE98C8242E88}" type="slidenum">
              <a:rPr lang="en-US" smtClean="0"/>
              <a:pPr/>
              <a:t>2</a:t>
            </a:fld>
            <a:endParaRPr lang="en-US" dirty="0"/>
          </a:p>
        </p:txBody>
      </p:sp>
      <p:sp>
        <p:nvSpPr>
          <p:cNvPr id="5" name="Header Placeholder 4"/>
          <p:cNvSpPr>
            <a:spLocks noGrp="1"/>
          </p:cNvSpPr>
          <p:nvPr>
            <p:ph type="hdr" sz="quarter" idx="11"/>
          </p:nvPr>
        </p:nvSpPr>
        <p:spPr/>
        <p:txBody>
          <a:bodyPr/>
          <a:lstStyle/>
          <a:p>
            <a:r>
              <a:rPr lang="en-US" dirty="0" smtClean="0"/>
              <a:t>dgvdsvds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C2AD8C-DD5A-4592-A4BA-FE98C8242E88}" type="slidenum">
              <a:rPr lang="en-US" smtClean="0"/>
              <a:pPr/>
              <a:t>3</a:t>
            </a:fld>
            <a:endParaRPr lang="en-US" dirty="0"/>
          </a:p>
        </p:txBody>
      </p:sp>
      <p:sp>
        <p:nvSpPr>
          <p:cNvPr id="5" name="Header Placeholder 4"/>
          <p:cNvSpPr>
            <a:spLocks noGrp="1"/>
          </p:cNvSpPr>
          <p:nvPr>
            <p:ph type="hdr" sz="quarter" idx="11"/>
          </p:nvPr>
        </p:nvSpPr>
        <p:spPr/>
        <p:txBody>
          <a:bodyPr/>
          <a:lstStyle/>
          <a:p>
            <a:r>
              <a:rPr lang="en-US" dirty="0" smtClean="0"/>
              <a:t>dgvdsvds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C2AD8C-DD5A-4592-A4BA-FE98C8242E88}" type="slidenum">
              <a:rPr lang="en-US" smtClean="0"/>
              <a:pPr/>
              <a:t>4</a:t>
            </a:fld>
            <a:endParaRPr lang="en-US" dirty="0"/>
          </a:p>
        </p:txBody>
      </p:sp>
      <p:sp>
        <p:nvSpPr>
          <p:cNvPr id="5" name="Header Placeholder 4"/>
          <p:cNvSpPr>
            <a:spLocks noGrp="1"/>
          </p:cNvSpPr>
          <p:nvPr>
            <p:ph type="hdr" sz="quarter" idx="11"/>
          </p:nvPr>
        </p:nvSpPr>
        <p:spPr/>
        <p:txBody>
          <a:bodyPr/>
          <a:lstStyle/>
          <a:p>
            <a:r>
              <a:rPr lang="en-US" dirty="0" smtClean="0"/>
              <a:t>dgvdsvds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C2AD8C-DD5A-4592-A4BA-FE98C8242E88}" type="slidenum">
              <a:rPr lang="en-US" smtClean="0"/>
              <a:pPr/>
              <a:t>5</a:t>
            </a:fld>
            <a:endParaRPr lang="en-US" dirty="0"/>
          </a:p>
        </p:txBody>
      </p:sp>
      <p:sp>
        <p:nvSpPr>
          <p:cNvPr id="5" name="Header Placeholder 4"/>
          <p:cNvSpPr>
            <a:spLocks noGrp="1"/>
          </p:cNvSpPr>
          <p:nvPr>
            <p:ph type="hdr" sz="quarter" idx="11"/>
          </p:nvPr>
        </p:nvSpPr>
        <p:spPr/>
        <p:txBody>
          <a:bodyPr/>
          <a:lstStyle/>
          <a:p>
            <a:r>
              <a:rPr lang="en-US" dirty="0" smtClean="0"/>
              <a:t>dgvdsvds</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C2AD8C-DD5A-4592-A4BA-FE98C8242E88}" type="slidenum">
              <a:rPr lang="en-US" smtClean="0"/>
              <a:pPr/>
              <a:t>6</a:t>
            </a:fld>
            <a:endParaRPr lang="en-US" dirty="0"/>
          </a:p>
        </p:txBody>
      </p:sp>
      <p:sp>
        <p:nvSpPr>
          <p:cNvPr id="5" name="Header Placeholder 4"/>
          <p:cNvSpPr>
            <a:spLocks noGrp="1"/>
          </p:cNvSpPr>
          <p:nvPr>
            <p:ph type="hdr" sz="quarter" idx="11"/>
          </p:nvPr>
        </p:nvSpPr>
        <p:spPr/>
        <p:txBody>
          <a:bodyPr/>
          <a:lstStyle/>
          <a:p>
            <a:r>
              <a:rPr lang="en-US" dirty="0" smtClean="0"/>
              <a:t>dgvdsvds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C2AD8C-DD5A-4592-A4BA-FE98C8242E88}" type="slidenum">
              <a:rPr lang="en-US" smtClean="0"/>
              <a:pPr/>
              <a:t>7</a:t>
            </a:fld>
            <a:endParaRPr lang="en-US" dirty="0"/>
          </a:p>
        </p:txBody>
      </p:sp>
      <p:sp>
        <p:nvSpPr>
          <p:cNvPr id="5" name="Header Placeholder 4"/>
          <p:cNvSpPr>
            <a:spLocks noGrp="1"/>
          </p:cNvSpPr>
          <p:nvPr>
            <p:ph type="hdr" sz="quarter" idx="11"/>
          </p:nvPr>
        </p:nvSpPr>
        <p:spPr/>
        <p:txBody>
          <a:bodyPr/>
          <a:lstStyle/>
          <a:p>
            <a:r>
              <a:rPr lang="en-US" dirty="0" smtClean="0"/>
              <a:t>dgvdsvds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C2AD8C-DD5A-4592-A4BA-FE98C8242E88}" type="slidenum">
              <a:rPr lang="en-US" smtClean="0"/>
              <a:pPr/>
              <a:t>8</a:t>
            </a:fld>
            <a:endParaRPr lang="en-US" dirty="0"/>
          </a:p>
        </p:txBody>
      </p:sp>
      <p:sp>
        <p:nvSpPr>
          <p:cNvPr id="5" name="Header Placeholder 4"/>
          <p:cNvSpPr>
            <a:spLocks noGrp="1"/>
          </p:cNvSpPr>
          <p:nvPr>
            <p:ph type="hdr" sz="quarter" idx="11"/>
          </p:nvPr>
        </p:nvSpPr>
        <p:spPr/>
        <p:txBody>
          <a:bodyPr/>
          <a:lstStyle/>
          <a:p>
            <a:r>
              <a:rPr lang="en-US" dirty="0" smtClean="0"/>
              <a:t>dgvdsvds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C2AD8C-DD5A-4592-A4BA-FE98C8242E88}" type="slidenum">
              <a:rPr lang="en-US" smtClean="0"/>
              <a:pPr/>
              <a:t>9</a:t>
            </a:fld>
            <a:endParaRPr lang="en-US" dirty="0"/>
          </a:p>
        </p:txBody>
      </p:sp>
      <p:sp>
        <p:nvSpPr>
          <p:cNvPr id="5" name="Header Placeholder 4"/>
          <p:cNvSpPr>
            <a:spLocks noGrp="1"/>
          </p:cNvSpPr>
          <p:nvPr>
            <p:ph type="hdr" sz="quarter" idx="11"/>
          </p:nvPr>
        </p:nvSpPr>
        <p:spPr/>
        <p:txBody>
          <a:bodyPr/>
          <a:lstStyle/>
          <a:p>
            <a:r>
              <a:rPr lang="en-US" dirty="0" smtClean="0"/>
              <a:t>dgvdsvds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EC8824-23E5-45EC-8BAC-E06BAA025F18}" type="datetime1">
              <a:rPr lang="en-US" smtClean="0"/>
              <a:pPr/>
              <a:t>2/14/2015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311429-1C3F-4B67-99BF-AB439F07FE0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0E0480-2565-433A-9375-27DFB98B3B17}" type="datetime1">
              <a:rPr lang="en-US" smtClean="0"/>
              <a:pPr/>
              <a:t>2/14/2015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311429-1C3F-4B67-99BF-AB439F07FE0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862684-EA77-4BAB-BCA5-59D82860D006}" type="datetime1">
              <a:rPr lang="en-US" smtClean="0"/>
              <a:pPr/>
              <a:t>2/14/2015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311429-1C3F-4B67-99BF-AB439F07FE0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BB9F8B-6468-430F-A03D-381AF1627E35}" type="datetime1">
              <a:rPr lang="en-US" smtClean="0"/>
              <a:pPr/>
              <a:t>2/14/2015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311429-1C3F-4B67-99BF-AB439F07FE0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7F94A1-29BC-4EF7-B894-1DF2568BEFD3}" type="datetime1">
              <a:rPr lang="en-US" smtClean="0"/>
              <a:pPr/>
              <a:t>2/14/2015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311429-1C3F-4B67-99BF-AB439F07FE0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368CE6-0007-4F36-8CBC-7129EA8D623C}" type="datetime1">
              <a:rPr lang="en-US" smtClean="0"/>
              <a:pPr/>
              <a:t>2/14/2015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311429-1C3F-4B67-99BF-AB439F07FE0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00DA88-97AE-4082-9C22-3DBB45CE88B5}" type="datetime1">
              <a:rPr lang="en-US" smtClean="0"/>
              <a:pPr/>
              <a:t>2/14/2015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311429-1C3F-4B67-99BF-AB439F07FE0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465F83-CD05-488F-BD04-73E70DE2C266}" type="datetime1">
              <a:rPr lang="en-US" smtClean="0"/>
              <a:pPr/>
              <a:t>2/14/2015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311429-1C3F-4B67-99BF-AB439F07FE0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354FBB-6C8A-41A6-8766-7A316EC87DD9}" type="datetime1">
              <a:rPr lang="en-US" smtClean="0"/>
              <a:pPr/>
              <a:t>2/14/2015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311429-1C3F-4B67-99BF-AB439F07FE0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8982E0-831D-4256-ACA7-759602C6327F}" type="datetime1">
              <a:rPr lang="en-US" smtClean="0"/>
              <a:pPr/>
              <a:t>2/14/2015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311429-1C3F-4B67-99BF-AB439F07FE0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43C7A-EE43-4E69-BE0A-9E271D4EB5EF}" type="datetime1">
              <a:rPr lang="en-US" smtClean="0"/>
              <a:pPr/>
              <a:t>2/14/2015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311429-1C3F-4B67-99BF-AB439F07FE0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100000">
              <a:schemeClr val="accent1">
                <a:tint val="44500"/>
                <a:satMod val="160000"/>
                <a:lumMod val="0"/>
                <a:lumOff val="10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3BF21-20D6-4981-8B9D-D54AC042ABA7}" type="datetime1">
              <a:rPr lang="en-US" smtClean="0"/>
              <a:pPr/>
              <a:t>2/14/2015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11429-1C3F-4B67-99BF-AB439F07FE0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609958" y="184942"/>
            <a:ext cx="1225738" cy="600852"/>
          </a:xfrm>
          <a:prstGeom prst="rect">
            <a:avLst/>
          </a:prstGeom>
          <a:ln w="9525">
            <a:noFill/>
            <a:miter lim="800000"/>
            <a:headEnd/>
            <a:tailEnd/>
          </a:ln>
          <a:effectLst/>
        </p:spPr>
      </p:pic>
      <p:sp>
        <p:nvSpPr>
          <p:cNvPr id="8" name="TextBox 7"/>
          <p:cNvSpPr txBox="1"/>
          <p:nvPr/>
        </p:nvSpPr>
        <p:spPr>
          <a:xfrm>
            <a:off x="4286248" y="428604"/>
            <a:ext cx="4572032" cy="400110"/>
          </a:xfrm>
          <a:prstGeom prst="rect">
            <a:avLst/>
          </a:prstGeom>
          <a:noFill/>
        </p:spPr>
        <p:txBody>
          <a:bodyPr wrap="square" rtlCol="0">
            <a:spAutoFit/>
          </a:bodyPr>
          <a:lstStyle/>
          <a:p>
            <a:pPr algn="ctr"/>
            <a:r>
              <a:rPr lang="en-US" sz="2000" b="1" dirty="0" smtClean="0"/>
              <a:t>N</a:t>
            </a:r>
            <a:r>
              <a:rPr lang="en-US" dirty="0" smtClean="0"/>
              <a:t>uclear </a:t>
            </a:r>
            <a:r>
              <a:rPr lang="en-US" sz="2000" b="1" dirty="0" smtClean="0"/>
              <a:t>P</a:t>
            </a:r>
            <a:r>
              <a:rPr lang="en-US" dirty="0" smtClean="0"/>
              <a:t>ower </a:t>
            </a:r>
            <a:r>
              <a:rPr lang="en-US" sz="2000" b="1" dirty="0" smtClean="0"/>
              <a:t>P</a:t>
            </a:r>
            <a:r>
              <a:rPr lang="en-US" dirty="0" smtClean="0"/>
              <a:t>roduction &amp; </a:t>
            </a:r>
            <a:r>
              <a:rPr lang="en-US" sz="2000" b="1" dirty="0" smtClean="0"/>
              <a:t>D</a:t>
            </a:r>
            <a:r>
              <a:rPr lang="en-US" dirty="0" smtClean="0"/>
              <a:t>evelopment Co.</a:t>
            </a:r>
            <a:endParaRPr lang="en-US" dirty="0"/>
          </a:p>
        </p:txBody>
      </p:sp>
      <p:cxnSp>
        <p:nvCxnSpPr>
          <p:cNvPr id="10" name="Straight Connector 9"/>
          <p:cNvCxnSpPr/>
          <p:nvPr/>
        </p:nvCxnSpPr>
        <p:spPr>
          <a:xfrm>
            <a:off x="571472" y="785794"/>
            <a:ext cx="8215370" cy="158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86578" y="1857364"/>
            <a:ext cx="1857388" cy="369332"/>
          </a:xfrm>
          <a:prstGeom prst="rect">
            <a:avLst/>
          </a:prstGeom>
          <a:noFill/>
        </p:spPr>
        <p:txBody>
          <a:bodyPr wrap="square" rtlCol="0">
            <a:spAutoFit/>
          </a:bodyPr>
          <a:lstStyle/>
          <a:p>
            <a:pPr algn="r"/>
            <a:r>
              <a:rPr lang="en-US" b="1" dirty="0" smtClean="0">
                <a:solidFill>
                  <a:srgbClr val="0070C0"/>
                </a:solidFill>
              </a:rPr>
              <a:t>Feb 2015</a:t>
            </a:r>
            <a:endParaRPr lang="en-US" b="1" dirty="0">
              <a:solidFill>
                <a:srgbClr val="0070C0"/>
              </a:solidFill>
            </a:endParaRPr>
          </a:p>
        </p:txBody>
      </p:sp>
      <p:pic>
        <p:nvPicPr>
          <p:cNvPr id="9" name="Picture 8" descr="(5).JPG"/>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
                    </a14:imgEffect>
                  </a14:imgLayer>
                </a14:imgProps>
              </a:ext>
            </a:extLst>
          </a:blip>
          <a:stretch>
            <a:fillRect/>
          </a:stretch>
        </p:blipFill>
        <p:spPr>
          <a:xfrm>
            <a:off x="428596" y="2214554"/>
            <a:ext cx="8358246" cy="4572032"/>
          </a:xfrm>
          <a:prstGeom prst="rect">
            <a:avLst/>
          </a:prstGeom>
        </p:spPr>
      </p:pic>
      <p:sp>
        <p:nvSpPr>
          <p:cNvPr id="6" name="Rectangle 4"/>
          <p:cNvSpPr>
            <a:spLocks noGrp="1" noChangeArrowheads="1"/>
          </p:cNvSpPr>
          <p:nvPr>
            <p:ph type="ctrTitle"/>
          </p:nvPr>
        </p:nvSpPr>
        <p:spPr>
          <a:xfrm>
            <a:off x="571472" y="714356"/>
            <a:ext cx="8143932" cy="1071570"/>
          </a:xfrm>
        </p:spPr>
        <p:txBody>
          <a:bodyPr>
            <a:normAutofit/>
          </a:bodyPr>
          <a:lstStyle/>
          <a:p>
            <a:pPr algn="l">
              <a:lnSpc>
                <a:spcPct val="75000"/>
              </a:lnSpc>
            </a:pPr>
            <a:r>
              <a:rPr lang="en-US" sz="3000" b="1" dirty="0" smtClean="0">
                <a:solidFill>
                  <a:srgbClr val="006600"/>
                </a:solidFill>
              </a:rPr>
              <a:t>National’s and NPPD’s Plan for Nuclear Power Development for the period of five years</a:t>
            </a:r>
            <a:endParaRPr lang="en-US" sz="3000" b="1" dirty="0">
              <a:solidFill>
                <a:srgbClr val="006600"/>
              </a:solidFill>
            </a:endParaRPr>
          </a:p>
        </p:txBody>
      </p:sp>
      <p:sp>
        <p:nvSpPr>
          <p:cNvPr id="7" name="Rectangle 9"/>
          <p:cNvSpPr>
            <a:spLocks noGrp="1" noChangeArrowheads="1"/>
          </p:cNvSpPr>
          <p:nvPr>
            <p:ph type="subTitle" idx="1"/>
          </p:nvPr>
        </p:nvSpPr>
        <p:spPr>
          <a:xfrm>
            <a:off x="642910" y="1643050"/>
            <a:ext cx="6521378" cy="642942"/>
          </a:xfrm>
        </p:spPr>
        <p:txBody>
          <a:bodyPr>
            <a:normAutofit/>
          </a:bodyPr>
          <a:lstStyle/>
          <a:p>
            <a:pPr algn="l">
              <a:lnSpc>
                <a:spcPct val="80000"/>
              </a:lnSpc>
            </a:pPr>
            <a:r>
              <a:rPr lang="en-US" sz="2200" b="1" dirty="0" smtClean="0">
                <a:solidFill>
                  <a:srgbClr val="0070C0"/>
                </a:solidFill>
              </a:rPr>
              <a:t>M. Ahmadian</a:t>
            </a:r>
            <a:endParaRPr lang="en-US" sz="2200" b="1" dirty="0">
              <a:solidFill>
                <a:srgbClr val="0070C0"/>
              </a:solidFill>
            </a:endParaRPr>
          </a:p>
          <a:p>
            <a:pPr algn="l">
              <a:lnSpc>
                <a:spcPct val="80000"/>
              </a:lnSpc>
            </a:pPr>
            <a:r>
              <a:rPr lang="en-US" sz="1800" b="1" dirty="0" smtClean="0">
                <a:solidFill>
                  <a:srgbClr val="0070C0"/>
                </a:solidFill>
              </a:rPr>
              <a:t>Vice President of AEOI and  NPPD Managing Director</a:t>
            </a:r>
            <a:endParaRPr lang="bg-BG" sz="1800" b="1" dirty="0">
              <a:solidFill>
                <a:srgbClr val="0070C0"/>
              </a:solidFill>
            </a:endParaRPr>
          </a:p>
        </p:txBody>
      </p:sp>
      <p:sp>
        <p:nvSpPr>
          <p:cNvPr id="13" name="Slide Number Placeholder 12"/>
          <p:cNvSpPr>
            <a:spLocks noGrp="1"/>
          </p:cNvSpPr>
          <p:nvPr>
            <p:ph type="sldNum" sz="quarter" idx="12"/>
          </p:nvPr>
        </p:nvSpPr>
        <p:spPr/>
        <p:txBody>
          <a:bodyPr/>
          <a:lstStyle/>
          <a:p>
            <a:fld id="{3E311429-1C3F-4B67-99BF-AB439F07FE00}"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571472" y="785794"/>
            <a:ext cx="8215370" cy="158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6643702" y="357166"/>
            <a:ext cx="2133600" cy="365125"/>
          </a:xfrm>
        </p:spPr>
        <p:txBody>
          <a:bodyPr/>
          <a:lstStyle/>
          <a:p>
            <a:fld id="{3E311429-1C3F-4B67-99BF-AB439F07FE00}" type="slidenum">
              <a:rPr lang="en-US" sz="1600" b="1" smtClean="0"/>
              <a:pPr/>
              <a:t>10</a:t>
            </a:fld>
            <a:endParaRPr lang="en-US" sz="1600" b="1" dirty="0"/>
          </a:p>
        </p:txBody>
      </p:sp>
      <p:sp>
        <p:nvSpPr>
          <p:cNvPr id="10" name="Title 1"/>
          <p:cNvSpPr>
            <a:spLocks noGrp="1"/>
          </p:cNvSpPr>
          <p:nvPr>
            <p:ph type="title"/>
          </p:nvPr>
        </p:nvSpPr>
        <p:spPr>
          <a:xfrm>
            <a:off x="893885" y="71438"/>
            <a:ext cx="7792915" cy="1143000"/>
          </a:xfrm>
        </p:spPr>
        <p:txBody>
          <a:bodyPr/>
          <a:lstStyle/>
          <a:p>
            <a:pPr eaLnBrk="1" hangingPunct="1"/>
            <a:r>
              <a:rPr lang="en-US" sz="2400" b="1" dirty="0" smtClean="0">
                <a:cs typeface="Times New Roman" pitchFamily="18" charset="0"/>
              </a:rPr>
              <a:t>New Nuclear Units -</a:t>
            </a:r>
            <a:r>
              <a:rPr lang="pl-PL" sz="2400" b="1" dirty="0" smtClean="0">
                <a:cs typeface="Times New Roman" pitchFamily="18" charset="0"/>
              </a:rPr>
              <a:t>BNNP 2 </a:t>
            </a:r>
            <a:r>
              <a:rPr lang="en-US" sz="2400" b="1" dirty="0" smtClean="0">
                <a:cs typeface="Times New Roman" pitchFamily="18" charset="0"/>
              </a:rPr>
              <a:t>&amp;</a:t>
            </a:r>
            <a:r>
              <a:rPr lang="pl-PL" sz="2400" b="1" dirty="0" smtClean="0">
                <a:cs typeface="Times New Roman" pitchFamily="18" charset="0"/>
              </a:rPr>
              <a:t> 3</a:t>
            </a:r>
            <a:endParaRPr lang="en-US" sz="2400" b="1" dirty="0" smtClean="0">
              <a:cs typeface="Times New Roman" pitchFamily="18" charset="0"/>
            </a:endParaRPr>
          </a:p>
        </p:txBody>
      </p:sp>
      <p:sp>
        <p:nvSpPr>
          <p:cNvPr id="17" name="Text Box 5"/>
          <p:cNvSpPr txBox="1">
            <a:spLocks noChangeArrowheads="1"/>
          </p:cNvSpPr>
          <p:nvPr/>
        </p:nvSpPr>
        <p:spPr bwMode="auto">
          <a:xfrm>
            <a:off x="561975" y="981075"/>
            <a:ext cx="6180138" cy="4276725"/>
          </a:xfrm>
          <a:prstGeom prst="rect">
            <a:avLst/>
          </a:prstGeom>
          <a:noFill/>
          <a:ln w="12700" cap="sq" algn="ctr">
            <a:noFill/>
            <a:miter lim="800000"/>
            <a:headEnd type="none" w="sm" len="sm"/>
            <a:tailEnd type="none" w="sm" len="sm"/>
          </a:ln>
          <a:effectLst/>
        </p:spPr>
        <p:txBody>
          <a:bodyPr>
            <a:spAutoFit/>
          </a:bodyPr>
          <a:lstStyle/>
          <a:p>
            <a:pPr indent="358775" fontAlgn="auto">
              <a:spcBef>
                <a:spcPct val="50000"/>
              </a:spcBef>
              <a:spcAft>
                <a:spcPts val="0"/>
              </a:spcAft>
              <a:defRPr/>
            </a:pPr>
            <a:r>
              <a:rPr lang="en-US" sz="2800" b="1" u="sng" dirty="0">
                <a:solidFill>
                  <a:srgbClr val="002060"/>
                </a:solidFill>
                <a:latin typeface="Times New Roman" pitchFamily="18" charset="0"/>
                <a:cs typeface="Times New Roman" pitchFamily="18" charset="0"/>
              </a:rPr>
              <a:t>Main technical specification</a:t>
            </a:r>
          </a:p>
          <a:p>
            <a:pPr indent="358775" fontAlgn="auto">
              <a:spcBef>
                <a:spcPct val="50000"/>
              </a:spcBef>
              <a:spcAft>
                <a:spcPts val="0"/>
              </a:spcAft>
              <a:defRPr/>
            </a:pPr>
            <a:r>
              <a:rPr lang="en-US" sz="3200" b="1" dirty="0">
                <a:solidFill>
                  <a:srgbClr val="002060"/>
                </a:solidFill>
                <a:latin typeface="Times New Roman" pitchFamily="18" charset="0"/>
                <a:cs typeface="Times New Roman" pitchFamily="18" charset="0"/>
              </a:rPr>
              <a:t> </a:t>
            </a:r>
            <a:r>
              <a:rPr lang="pl-PL" sz="2400" b="1" dirty="0">
                <a:solidFill>
                  <a:srgbClr val="002060"/>
                </a:solidFill>
                <a:latin typeface="Times New Roman" pitchFamily="18" charset="0"/>
                <a:cs typeface="Times New Roman" pitchFamily="18" charset="0"/>
              </a:rPr>
              <a:t>Reactor type: AES-92</a:t>
            </a:r>
            <a:r>
              <a:rPr lang="en-US" sz="2400" b="1" dirty="0">
                <a:solidFill>
                  <a:srgbClr val="002060"/>
                </a:solidFill>
                <a:latin typeface="Times New Roman" pitchFamily="18" charset="0"/>
                <a:cs typeface="Times New Roman" pitchFamily="18" charset="0"/>
              </a:rPr>
              <a:t> (Modified 2008)</a:t>
            </a:r>
          </a:p>
          <a:p>
            <a:pPr marL="360000" indent="-360000" fontAlgn="auto">
              <a:lnSpc>
                <a:spcPct val="150000"/>
              </a:lnSpc>
              <a:spcBef>
                <a:spcPts val="0"/>
              </a:spcBef>
              <a:spcAft>
                <a:spcPts val="0"/>
              </a:spcAft>
              <a:buFont typeface="Courier New" pitchFamily="49" charset="0"/>
              <a:buChar char="o"/>
              <a:defRPr/>
            </a:pPr>
            <a:r>
              <a:rPr lang="en-US" sz="2000" b="1" dirty="0">
                <a:solidFill>
                  <a:srgbClr val="002060"/>
                </a:solidFill>
                <a:latin typeface="Times New Roman" pitchFamily="18" charset="0"/>
                <a:cs typeface="Times New Roman" pitchFamily="18" charset="0"/>
              </a:rPr>
              <a:t>Thermal </a:t>
            </a:r>
            <a:r>
              <a:rPr lang="ru-RU" sz="2000" b="1" dirty="0">
                <a:solidFill>
                  <a:srgbClr val="002060"/>
                </a:solidFill>
                <a:latin typeface="Times New Roman" pitchFamily="18" charset="0"/>
                <a:cs typeface="Times New Roman" pitchFamily="18" charset="0"/>
              </a:rPr>
              <a:t>power</a:t>
            </a:r>
            <a:r>
              <a:rPr lang="en-US" sz="2000" b="1" dirty="0">
                <a:solidFill>
                  <a:srgbClr val="002060"/>
                </a:solidFill>
                <a:latin typeface="Times New Roman" pitchFamily="18" charset="0"/>
                <a:cs typeface="Times New Roman" pitchFamily="18" charset="0"/>
              </a:rPr>
              <a:t>, 3012 MWe</a:t>
            </a:r>
          </a:p>
          <a:p>
            <a:pPr marL="360000" indent="-360000" fontAlgn="auto">
              <a:lnSpc>
                <a:spcPct val="150000"/>
              </a:lnSpc>
              <a:spcBef>
                <a:spcPts val="0"/>
              </a:spcBef>
              <a:spcAft>
                <a:spcPts val="0"/>
              </a:spcAft>
              <a:buFont typeface="Courier New" pitchFamily="49" charset="0"/>
              <a:buChar char="o"/>
              <a:defRPr/>
            </a:pPr>
            <a:r>
              <a:rPr lang="en-US" sz="2000" b="1" dirty="0">
                <a:solidFill>
                  <a:srgbClr val="002060"/>
                </a:solidFill>
                <a:latin typeface="Times New Roman" pitchFamily="18" charset="0"/>
                <a:cs typeface="Times New Roman" pitchFamily="18" charset="0"/>
              </a:rPr>
              <a:t>Electric </a:t>
            </a:r>
            <a:r>
              <a:rPr lang="ru-RU" sz="2000" b="1" dirty="0">
                <a:solidFill>
                  <a:srgbClr val="002060"/>
                </a:solidFill>
                <a:latin typeface="Times New Roman" pitchFamily="18" charset="0"/>
                <a:cs typeface="Times New Roman" pitchFamily="18" charset="0"/>
              </a:rPr>
              <a:t>power</a:t>
            </a:r>
            <a:r>
              <a:rPr lang="en-US" sz="2000" b="1" dirty="0">
                <a:solidFill>
                  <a:srgbClr val="002060"/>
                </a:solidFill>
                <a:latin typeface="Times New Roman" pitchFamily="18" charset="0"/>
                <a:cs typeface="Times New Roman" pitchFamily="18" charset="0"/>
              </a:rPr>
              <a:t>, 1057 MWe</a:t>
            </a:r>
          </a:p>
          <a:p>
            <a:pPr marL="360000" indent="-360000" fontAlgn="auto">
              <a:lnSpc>
                <a:spcPct val="150000"/>
              </a:lnSpc>
              <a:spcBef>
                <a:spcPts val="0"/>
              </a:spcBef>
              <a:spcAft>
                <a:spcPts val="0"/>
              </a:spcAft>
              <a:buFont typeface="Courier New" pitchFamily="49" charset="0"/>
              <a:buChar char="o"/>
              <a:defRPr/>
            </a:pPr>
            <a:r>
              <a:rPr lang="en-US" sz="2000" b="1" dirty="0">
                <a:solidFill>
                  <a:srgbClr val="002060"/>
                </a:solidFill>
                <a:latin typeface="Times New Roman" pitchFamily="18" charset="0"/>
                <a:cs typeface="Times New Roman" pitchFamily="18" charset="0"/>
              </a:rPr>
              <a:t>Efficiency , &gt; 35 %</a:t>
            </a:r>
          </a:p>
          <a:p>
            <a:pPr marL="360000" indent="-360000" fontAlgn="auto">
              <a:lnSpc>
                <a:spcPct val="150000"/>
              </a:lnSpc>
              <a:spcBef>
                <a:spcPts val="0"/>
              </a:spcBef>
              <a:spcAft>
                <a:spcPts val="0"/>
              </a:spcAft>
              <a:buFont typeface="Courier New" pitchFamily="49" charset="0"/>
              <a:buChar char="o"/>
              <a:defRPr/>
            </a:pPr>
            <a:r>
              <a:rPr lang="en-US" sz="2000" b="1" dirty="0">
                <a:solidFill>
                  <a:srgbClr val="002060"/>
                </a:solidFill>
                <a:latin typeface="Times New Roman" pitchFamily="18" charset="0"/>
                <a:cs typeface="Times New Roman" pitchFamily="18" charset="0"/>
              </a:rPr>
              <a:t>Power consumption, 83 MWe</a:t>
            </a:r>
          </a:p>
          <a:p>
            <a:pPr marL="360000" indent="-360000">
              <a:lnSpc>
                <a:spcPct val="150000"/>
              </a:lnSpc>
              <a:buFont typeface="Courier New" pitchFamily="49" charset="0"/>
              <a:buChar char="o"/>
              <a:defRPr/>
            </a:pPr>
            <a:r>
              <a:rPr lang="ru-RU" sz="2000" b="1" dirty="0">
                <a:solidFill>
                  <a:srgbClr val="002060"/>
                </a:solidFill>
                <a:latin typeface="Times New Roman" pitchFamily="18" charset="0"/>
                <a:cs typeface="Times New Roman" pitchFamily="18" charset="0"/>
              </a:rPr>
              <a:t>Total availability factor</a:t>
            </a:r>
            <a:r>
              <a:rPr lang="en-US" sz="2000" b="1" dirty="0">
                <a:solidFill>
                  <a:srgbClr val="002060"/>
                </a:solidFill>
                <a:latin typeface="Times New Roman" pitchFamily="18" charset="0"/>
                <a:cs typeface="Times New Roman" pitchFamily="18" charset="0"/>
              </a:rPr>
              <a:t>, 93 %</a:t>
            </a:r>
          </a:p>
          <a:p>
            <a:pPr marL="360000" indent="-360000">
              <a:lnSpc>
                <a:spcPct val="150000"/>
              </a:lnSpc>
              <a:buFont typeface="Courier New" pitchFamily="49" charset="0"/>
              <a:buChar char="o"/>
              <a:defRPr/>
            </a:pPr>
            <a:r>
              <a:rPr lang="en-US" sz="2000" b="1" dirty="0">
                <a:solidFill>
                  <a:srgbClr val="002060"/>
                </a:solidFill>
                <a:latin typeface="Times New Roman" pitchFamily="18" charset="0"/>
                <a:cs typeface="Times New Roman" pitchFamily="18" charset="0"/>
              </a:rPr>
              <a:t>P</a:t>
            </a:r>
            <a:r>
              <a:rPr lang="en-US" sz="2000" b="1" dirty="0" smtClean="0">
                <a:solidFill>
                  <a:srgbClr val="002060"/>
                </a:solidFill>
                <a:latin typeface="Times New Roman" pitchFamily="18" charset="0"/>
                <a:cs typeface="Times New Roman" pitchFamily="18" charset="0"/>
              </a:rPr>
              <a:t>lant </a:t>
            </a:r>
            <a:r>
              <a:rPr lang="en-US" sz="2000" b="1" dirty="0">
                <a:solidFill>
                  <a:srgbClr val="002060"/>
                </a:solidFill>
                <a:latin typeface="Times New Roman" pitchFamily="18" charset="0"/>
                <a:cs typeface="Times New Roman" pitchFamily="18" charset="0"/>
              </a:rPr>
              <a:t>design service life, 60 year</a:t>
            </a:r>
            <a:r>
              <a:rPr lang="pl-PL" sz="2000" b="1" dirty="0">
                <a:solidFill>
                  <a:srgbClr val="002060"/>
                </a:solidFill>
                <a:latin typeface="Times New Roman" pitchFamily="18" charset="0"/>
                <a:cs typeface="Times New Roman" pitchFamily="18" charset="0"/>
              </a:rPr>
              <a:t>s</a:t>
            </a:r>
            <a:r>
              <a:rPr lang="en-US" sz="2800" b="1" dirty="0">
                <a:solidFill>
                  <a:srgbClr val="002060"/>
                </a:solidFill>
                <a:latin typeface="Times New Roman" pitchFamily="18" charset="0"/>
                <a:cs typeface="Times New Roman" pitchFamily="18" charset="0"/>
              </a:rPr>
              <a:t> </a:t>
            </a:r>
            <a:endParaRPr lang="en-US" sz="2400" b="1" dirty="0">
              <a:solidFill>
                <a:srgbClr val="002060"/>
              </a:solidFill>
              <a:latin typeface="Times New Roman" pitchFamily="18" charset="0"/>
              <a:cs typeface="Times New Roman" pitchFamily="18" charset="0"/>
            </a:endParaRPr>
          </a:p>
        </p:txBody>
      </p:sp>
      <p:pic>
        <p:nvPicPr>
          <p:cNvPr id="11" name="Picture 3"/>
          <p:cNvPicPr>
            <a:picLocks noChangeAspect="1" noChangeArrowheads="1"/>
          </p:cNvPicPr>
          <p:nvPr/>
        </p:nvPicPr>
        <p:blipFill>
          <a:blip r:embed="rId3" cstate="print"/>
          <a:srcRect/>
          <a:stretch>
            <a:fillRect/>
          </a:stretch>
        </p:blipFill>
        <p:spPr bwMode="auto">
          <a:xfrm>
            <a:off x="609958" y="184942"/>
            <a:ext cx="1225738" cy="600852"/>
          </a:xfrm>
          <a:prstGeom prst="rect">
            <a:avLst/>
          </a:prstGeom>
          <a:ln w="9525">
            <a:noFill/>
            <a:miter lim="800000"/>
            <a:headEnd/>
            <a:tailEnd/>
          </a:ln>
          <a:effectLst/>
        </p:spPr>
      </p:pic>
    </p:spTree>
    <p:extLst>
      <p:ext uri="{BB962C8B-B14F-4D97-AF65-F5344CB8AC3E}">
        <p14:creationId xmlns:p14="http://schemas.microsoft.com/office/powerpoint/2010/main" val="600278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71472" y="785794"/>
            <a:ext cx="8215370" cy="158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42844" y="772392"/>
            <a:ext cx="8715436" cy="5524589"/>
          </a:xfrm>
          <a:prstGeom prst="rect">
            <a:avLst/>
          </a:prstGeom>
          <a:noFill/>
        </p:spPr>
        <p:txBody>
          <a:bodyPr wrap="square" rtlCol="0">
            <a:spAutoFit/>
          </a:bodyPr>
          <a:lstStyle/>
          <a:p>
            <a:pPr marL="355600" indent="-355600" algn="ctr">
              <a:buClr>
                <a:schemeClr val="tx1">
                  <a:lumMod val="50000"/>
                  <a:lumOff val="50000"/>
                </a:schemeClr>
              </a:buClr>
              <a:buFont typeface="Wingdings" pitchFamily="2" charset="2"/>
              <a:buChar char="v"/>
              <a:tabLst>
                <a:tab pos="273050" algn="l"/>
              </a:tabLst>
            </a:pPr>
            <a:r>
              <a:rPr lang="en-US" sz="2600" b="1" dirty="0" smtClean="0">
                <a:solidFill>
                  <a:srgbClr val="0070C0"/>
                </a:solidFill>
              </a:rPr>
              <a:t>Expectations and needed further assistance from the IAEA in successful planning and construction of 2 new large scale PWR units at Bushehr site</a:t>
            </a:r>
            <a:endParaRPr lang="en-US" b="1" dirty="0" smtClean="0">
              <a:solidFill>
                <a:schemeClr val="accent3">
                  <a:lumMod val="50000"/>
                </a:schemeClr>
              </a:solidFill>
            </a:endParaRPr>
          </a:p>
          <a:p>
            <a:pPr marL="273050" indent="-273050" algn="just">
              <a:buClr>
                <a:schemeClr val="bg1">
                  <a:lumMod val="75000"/>
                </a:schemeClr>
              </a:buClr>
              <a:buFont typeface="Wingdings 3" pitchFamily="18" charset="2"/>
              <a:buChar char=""/>
            </a:pPr>
            <a:r>
              <a:rPr lang="en-US" sz="2400" b="1" dirty="0" smtClean="0"/>
              <a:t>Further strengthening owner’s capabilities by focus mainly on:</a:t>
            </a:r>
          </a:p>
          <a:p>
            <a:pPr marL="1077913" lvl="1" indent="-273050" algn="just">
              <a:lnSpc>
                <a:spcPct val="85000"/>
              </a:lnSpc>
              <a:spcAft>
                <a:spcPts val="600"/>
              </a:spcAft>
              <a:buClr>
                <a:schemeClr val="tx1">
                  <a:lumMod val="50000"/>
                  <a:lumOff val="50000"/>
                </a:schemeClr>
              </a:buClr>
              <a:buSzPct val="118000"/>
              <a:buFont typeface="Calibri" pitchFamily="34" charset="0"/>
              <a:buChar char="•"/>
            </a:pPr>
            <a:r>
              <a:rPr lang="en-US" sz="2000" b="1" dirty="0" smtClean="0"/>
              <a:t>Safe and reliable utilization of NPPs,</a:t>
            </a:r>
          </a:p>
          <a:p>
            <a:pPr marL="1077913" lvl="1" indent="-273050" algn="just">
              <a:lnSpc>
                <a:spcPct val="85000"/>
              </a:lnSpc>
              <a:spcAft>
                <a:spcPts val="600"/>
              </a:spcAft>
              <a:buClr>
                <a:schemeClr val="tx1">
                  <a:lumMod val="50000"/>
                  <a:lumOff val="50000"/>
                </a:schemeClr>
              </a:buClr>
              <a:buSzPct val="118000"/>
              <a:buFont typeface="Calibri" pitchFamily="34" charset="0"/>
              <a:buChar char="•"/>
            </a:pPr>
            <a:r>
              <a:rPr lang="en-US" sz="2000" b="1" dirty="0" smtClean="0"/>
              <a:t>Safety aspects in performing independent reviews of preliminary safety analysis, site specific seismic safety and environmental impacts, based on the latest international safety  standards and practices.</a:t>
            </a:r>
          </a:p>
          <a:p>
            <a:pPr marL="1077913" lvl="1" indent="-273050" algn="just">
              <a:lnSpc>
                <a:spcPct val="85000"/>
              </a:lnSpc>
              <a:spcAft>
                <a:spcPts val="600"/>
              </a:spcAft>
              <a:buClr>
                <a:schemeClr val="tx1">
                  <a:lumMod val="50000"/>
                  <a:lumOff val="50000"/>
                </a:schemeClr>
              </a:buClr>
              <a:buSzPct val="118000"/>
              <a:buFont typeface="Calibri" pitchFamily="34" charset="0"/>
              <a:buChar char="•"/>
            </a:pPr>
            <a:r>
              <a:rPr lang="en-US" sz="2000" b="1" dirty="0" smtClean="0"/>
              <a:t>Safety aspects of assessment and improvement of domestic industries capabilities and competencies for participation in construction activities</a:t>
            </a:r>
          </a:p>
          <a:p>
            <a:pPr marL="1077913" lvl="1" indent="-273050" algn="just">
              <a:lnSpc>
                <a:spcPct val="85000"/>
              </a:lnSpc>
              <a:spcAft>
                <a:spcPts val="600"/>
              </a:spcAft>
              <a:buClr>
                <a:schemeClr val="tx1">
                  <a:lumMod val="50000"/>
                  <a:lumOff val="50000"/>
                </a:schemeClr>
              </a:buClr>
              <a:buSzPct val="118000"/>
              <a:buFont typeface="Calibri" pitchFamily="34" charset="0"/>
              <a:buChar char="•"/>
            </a:pPr>
            <a:r>
              <a:rPr lang="en-US" sz="2000" b="1" dirty="0" smtClean="0"/>
              <a:t>HRD and WFP </a:t>
            </a:r>
            <a:r>
              <a:rPr lang="en-US" sz="2000" b="1" dirty="0" err="1" smtClean="0"/>
              <a:t>programmes</a:t>
            </a:r>
            <a:r>
              <a:rPr lang="en-US" sz="2000" b="1" dirty="0" smtClean="0"/>
              <a:t> review and implementation </a:t>
            </a:r>
            <a:r>
              <a:rPr lang="en-US" sz="2000" b="1" dirty="0" smtClean="0"/>
              <a:t>for different </a:t>
            </a:r>
            <a:r>
              <a:rPr lang="en-US" sz="2000" b="1" dirty="0" smtClean="0"/>
              <a:t>stages of NPP project </a:t>
            </a:r>
            <a:endParaRPr lang="en-US" sz="2000" b="1" dirty="0" smtClean="0"/>
          </a:p>
          <a:p>
            <a:pPr marL="1077913" lvl="1" indent="-273050" algn="just">
              <a:lnSpc>
                <a:spcPct val="85000"/>
              </a:lnSpc>
              <a:spcAft>
                <a:spcPts val="600"/>
              </a:spcAft>
              <a:buClr>
                <a:schemeClr val="tx1">
                  <a:lumMod val="50000"/>
                  <a:lumOff val="50000"/>
                </a:schemeClr>
              </a:buClr>
              <a:buSzPct val="118000"/>
              <a:buFont typeface="Calibri" pitchFamily="34" charset="0"/>
              <a:buChar char="•"/>
            </a:pPr>
            <a:r>
              <a:rPr lang="en-US" sz="2000" b="1" dirty="0" smtClean="0"/>
              <a:t>nuclear </a:t>
            </a:r>
            <a:r>
              <a:rPr lang="en-US" sz="2000" b="1" dirty="0" smtClean="0"/>
              <a:t>technology, radiation safety, nuclear security and safety </a:t>
            </a:r>
            <a:r>
              <a:rPr lang="en-US" sz="2000" b="1" dirty="0" smtClean="0"/>
              <a:t>culture;</a:t>
            </a:r>
          </a:p>
          <a:p>
            <a:pPr marL="1077913" lvl="1" indent="-273050" algn="just">
              <a:lnSpc>
                <a:spcPct val="85000"/>
              </a:lnSpc>
              <a:spcAft>
                <a:spcPts val="600"/>
              </a:spcAft>
              <a:buClr>
                <a:schemeClr val="tx1">
                  <a:lumMod val="50000"/>
                  <a:lumOff val="50000"/>
                </a:schemeClr>
              </a:buClr>
              <a:buSzPct val="118000"/>
              <a:buFont typeface="Calibri" pitchFamily="34" charset="0"/>
              <a:buChar char="•"/>
            </a:pPr>
            <a:r>
              <a:rPr lang="en-US" sz="2000" b="1" dirty="0" smtClean="0"/>
              <a:t>specific </a:t>
            </a:r>
            <a:r>
              <a:rPr lang="en-US" sz="2000" b="1" dirty="0" smtClean="0"/>
              <a:t>technical support </a:t>
            </a:r>
            <a:r>
              <a:rPr lang="en-US" sz="2000" b="1" dirty="0" smtClean="0"/>
              <a:t>issues;</a:t>
            </a:r>
          </a:p>
          <a:p>
            <a:pPr marL="1077913" lvl="1" indent="-273050" algn="just">
              <a:lnSpc>
                <a:spcPct val="85000"/>
              </a:lnSpc>
              <a:spcAft>
                <a:spcPts val="600"/>
              </a:spcAft>
              <a:buClr>
                <a:schemeClr val="tx1">
                  <a:lumMod val="50000"/>
                  <a:lumOff val="50000"/>
                </a:schemeClr>
              </a:buClr>
              <a:buSzPct val="118000"/>
              <a:buFont typeface="Calibri" pitchFamily="34" charset="0"/>
              <a:buChar char="•"/>
            </a:pPr>
            <a:r>
              <a:rPr lang="en-US" sz="2000" b="1" dirty="0" smtClean="0"/>
              <a:t>radioactive </a:t>
            </a:r>
            <a:r>
              <a:rPr lang="en-US" sz="2000" b="1" dirty="0" smtClean="0"/>
              <a:t>waste management</a:t>
            </a:r>
            <a:r>
              <a:rPr lang="en-US" sz="2000" b="1" dirty="0" smtClean="0"/>
              <a:t>.</a:t>
            </a:r>
            <a:endParaRPr lang="en-US" sz="2000" b="1" dirty="0" smtClean="0"/>
          </a:p>
        </p:txBody>
      </p:sp>
      <p:sp>
        <p:nvSpPr>
          <p:cNvPr id="8" name="Slide Number Placeholder 7"/>
          <p:cNvSpPr>
            <a:spLocks noGrp="1"/>
          </p:cNvSpPr>
          <p:nvPr>
            <p:ph type="sldNum" sz="quarter" idx="12"/>
          </p:nvPr>
        </p:nvSpPr>
        <p:spPr>
          <a:xfrm>
            <a:off x="6643702" y="357166"/>
            <a:ext cx="2133600" cy="365125"/>
          </a:xfrm>
        </p:spPr>
        <p:txBody>
          <a:bodyPr/>
          <a:lstStyle/>
          <a:p>
            <a:fld id="{3E311429-1C3F-4B67-99BF-AB439F07FE00}" type="slidenum">
              <a:rPr lang="en-US" sz="1600" b="1" smtClean="0"/>
              <a:pPr/>
              <a:t>11</a:t>
            </a:fld>
            <a:endParaRPr lang="en-US" sz="1600" b="1" dirty="0"/>
          </a:p>
        </p:txBody>
      </p:sp>
      <p:pic>
        <p:nvPicPr>
          <p:cNvPr id="7" name="Picture 3"/>
          <p:cNvPicPr>
            <a:picLocks noChangeAspect="1" noChangeArrowheads="1"/>
          </p:cNvPicPr>
          <p:nvPr/>
        </p:nvPicPr>
        <p:blipFill>
          <a:blip r:embed="rId3" cstate="print"/>
          <a:srcRect/>
          <a:stretch>
            <a:fillRect/>
          </a:stretch>
        </p:blipFill>
        <p:spPr bwMode="auto">
          <a:xfrm>
            <a:off x="609958" y="184942"/>
            <a:ext cx="1225738" cy="600852"/>
          </a:xfrm>
          <a:prstGeom prst="rect">
            <a:avLst/>
          </a:prstGeom>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71472" y="785794"/>
            <a:ext cx="8215370" cy="158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42844" y="772392"/>
            <a:ext cx="8715436" cy="5940088"/>
          </a:xfrm>
          <a:prstGeom prst="rect">
            <a:avLst/>
          </a:prstGeom>
          <a:noFill/>
        </p:spPr>
        <p:txBody>
          <a:bodyPr wrap="square" rtlCol="0">
            <a:spAutoFit/>
          </a:bodyPr>
          <a:lstStyle/>
          <a:p>
            <a:pPr marL="355600" indent="-355600" algn="ctr">
              <a:buClr>
                <a:schemeClr val="tx1">
                  <a:lumMod val="50000"/>
                  <a:lumOff val="50000"/>
                </a:schemeClr>
              </a:buClr>
              <a:buFont typeface="Wingdings" pitchFamily="2" charset="2"/>
              <a:buChar char="v"/>
              <a:tabLst>
                <a:tab pos="273050" algn="l"/>
              </a:tabLst>
            </a:pPr>
            <a:r>
              <a:rPr lang="en-US" sz="2600" b="1" dirty="0" smtClean="0">
                <a:solidFill>
                  <a:srgbClr val="002060"/>
                </a:solidFill>
              </a:rPr>
              <a:t>Challenges that impacted the implementation of some work plan activities in </a:t>
            </a:r>
            <a:r>
              <a:rPr lang="en-US" sz="2600" b="1" dirty="0" smtClean="0">
                <a:solidFill>
                  <a:srgbClr val="002060"/>
                </a:solidFill>
              </a:rPr>
              <a:t>2014</a:t>
            </a:r>
            <a:endParaRPr lang="en-US" sz="2600" b="1" dirty="0" smtClean="0">
              <a:solidFill>
                <a:srgbClr val="002060"/>
              </a:solidFill>
            </a:endParaRPr>
          </a:p>
          <a:p>
            <a:r>
              <a:rPr lang="en-US" sz="2000" b="1" dirty="0" smtClean="0"/>
              <a:t>1. For effective planning and implementation  of activities:</a:t>
            </a:r>
          </a:p>
          <a:p>
            <a:pPr marL="446088" indent="-174625">
              <a:buFont typeface="Courier New" pitchFamily="49" charset="0"/>
              <a:buChar char="o"/>
            </a:pPr>
            <a:r>
              <a:rPr lang="en-US" b="1" dirty="0" smtClean="0"/>
              <a:t>Timely </a:t>
            </a:r>
            <a:r>
              <a:rPr lang="en-US" b="1" dirty="0" smtClean="0"/>
              <a:t>submission of expectations, specific issues of interest, agenda, presentations, documents for review/consideration, list of participants, etc.</a:t>
            </a:r>
          </a:p>
          <a:p>
            <a:pPr marL="446088" indent="-174625">
              <a:buFont typeface="Courier New" pitchFamily="49" charset="0"/>
              <a:buChar char="o"/>
            </a:pPr>
            <a:r>
              <a:rPr lang="en-US" b="1" dirty="0" smtClean="0"/>
              <a:t>Date </a:t>
            </a:r>
            <a:r>
              <a:rPr lang="en-US" b="1" dirty="0" smtClean="0"/>
              <a:t>and venue of events – preferably for the whole year, including IAEA proposals and NPPD timely confirmation or alternatives taking into account holiday periods, other important events, etc.</a:t>
            </a:r>
          </a:p>
          <a:p>
            <a:pPr marL="446088" indent="-174625">
              <a:buFont typeface="Courier New" pitchFamily="49" charset="0"/>
              <a:buChar char="o"/>
            </a:pPr>
            <a:r>
              <a:rPr lang="en-US" b="1" dirty="0" smtClean="0"/>
              <a:t>Timely </a:t>
            </a:r>
            <a:r>
              <a:rPr lang="en-US" b="1" dirty="0" smtClean="0"/>
              <a:t>submissions through official channels of nomination forms of national experts for participation in events outside Iran with sufficient number and alternative candidates in order to avoid late withdrawals.</a:t>
            </a:r>
          </a:p>
          <a:p>
            <a:pPr marL="446088" indent="-174625">
              <a:buFont typeface="Courier New" pitchFamily="49" charset="0"/>
              <a:buChar char="o"/>
            </a:pPr>
            <a:r>
              <a:rPr lang="en-US" b="1" dirty="0" smtClean="0"/>
              <a:t>Considering</a:t>
            </a:r>
            <a:r>
              <a:rPr lang="en-US" b="1" dirty="0" smtClean="0"/>
              <a:t>  alternative International experts in order to avoid last minute withdrawals/cancellations</a:t>
            </a:r>
          </a:p>
          <a:p>
            <a:r>
              <a:rPr lang="en-US" sz="2000" b="1" dirty="0" smtClean="0"/>
              <a:t>2. </a:t>
            </a:r>
            <a:r>
              <a:rPr lang="en-US" sz="2000" b="1" dirty="0"/>
              <a:t>  Scientific Visit (SV) / Fellowship (FS):</a:t>
            </a:r>
          </a:p>
          <a:p>
            <a:pPr marL="446088" indent="-271463">
              <a:buFont typeface="Courier New" pitchFamily="49" charset="0"/>
              <a:buChar char="o"/>
            </a:pPr>
            <a:r>
              <a:rPr lang="en-US" b="1" dirty="0"/>
              <a:t>Timely </a:t>
            </a:r>
            <a:r>
              <a:rPr lang="en-US" b="1" dirty="0"/>
              <a:t>submission through official channels of all necessary documents/nomination forms with special attention to completion of requested information, </a:t>
            </a:r>
            <a:r>
              <a:rPr lang="en-US" b="1" dirty="0" err="1"/>
              <a:t>e,g</a:t>
            </a:r>
            <a:r>
              <a:rPr lang="en-US" b="1" dirty="0"/>
              <a:t>. needs, expectations, scope, specific issues of interest, potential host organizations, etc.</a:t>
            </a:r>
          </a:p>
          <a:p>
            <a:pPr marL="446088" indent="-271463">
              <a:buFont typeface="Courier New" pitchFamily="49" charset="0"/>
              <a:buChar char="o"/>
            </a:pPr>
            <a:r>
              <a:rPr lang="en-US" b="1" dirty="0" smtClean="0"/>
              <a:t>Regular </a:t>
            </a:r>
            <a:r>
              <a:rPr lang="en-US" b="1" dirty="0"/>
              <a:t>feed-back on the status and progress and any needs for adjustments</a:t>
            </a:r>
          </a:p>
          <a:p>
            <a:pPr marL="446088" indent="-271463">
              <a:buFont typeface="Courier New" pitchFamily="49" charset="0"/>
              <a:buChar char="o"/>
            </a:pPr>
            <a:r>
              <a:rPr lang="en-US" b="1" dirty="0" smtClean="0"/>
              <a:t>Following </a:t>
            </a:r>
            <a:r>
              <a:rPr lang="en-US" b="1" dirty="0"/>
              <a:t>up and take necessary measures to select proper host country (</a:t>
            </a:r>
            <a:r>
              <a:rPr lang="en-US" b="1" dirty="0" err="1"/>
              <a:t>ies</a:t>
            </a:r>
            <a:r>
              <a:rPr lang="en-US" b="1" dirty="0"/>
              <a:t>) to prevent  of delay in implementation of  SV/FS    </a:t>
            </a:r>
          </a:p>
        </p:txBody>
      </p:sp>
      <p:sp>
        <p:nvSpPr>
          <p:cNvPr id="8" name="Slide Number Placeholder 7"/>
          <p:cNvSpPr>
            <a:spLocks noGrp="1"/>
          </p:cNvSpPr>
          <p:nvPr>
            <p:ph type="sldNum" sz="quarter" idx="12"/>
          </p:nvPr>
        </p:nvSpPr>
        <p:spPr>
          <a:xfrm>
            <a:off x="6643702" y="357166"/>
            <a:ext cx="2133600" cy="365125"/>
          </a:xfrm>
        </p:spPr>
        <p:txBody>
          <a:bodyPr/>
          <a:lstStyle/>
          <a:p>
            <a:fld id="{3E311429-1C3F-4B67-99BF-AB439F07FE00}" type="slidenum">
              <a:rPr lang="en-US" sz="1600" b="1" smtClean="0"/>
              <a:pPr/>
              <a:t>12</a:t>
            </a:fld>
            <a:endParaRPr lang="en-US" sz="1600" b="1" dirty="0"/>
          </a:p>
        </p:txBody>
      </p:sp>
      <p:pic>
        <p:nvPicPr>
          <p:cNvPr id="7" name="Picture 3"/>
          <p:cNvPicPr>
            <a:picLocks noChangeAspect="1" noChangeArrowheads="1"/>
          </p:cNvPicPr>
          <p:nvPr/>
        </p:nvPicPr>
        <p:blipFill>
          <a:blip r:embed="rId3" cstate="print"/>
          <a:srcRect/>
          <a:stretch>
            <a:fillRect/>
          </a:stretch>
        </p:blipFill>
        <p:spPr bwMode="auto">
          <a:xfrm>
            <a:off x="609958" y="184942"/>
            <a:ext cx="1225738" cy="600852"/>
          </a:xfrm>
          <a:prstGeom prst="rect">
            <a:avLst/>
          </a:prstGeom>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E311429-1C3F-4B67-99BF-AB439F07FE00}" type="slidenum">
              <a:rPr lang="en-US" smtClean="0"/>
              <a:pPr/>
              <a:t>13</a:t>
            </a:fld>
            <a:endParaRPr lang="en-US" dirty="0"/>
          </a:p>
        </p:txBody>
      </p:sp>
      <p:pic>
        <p:nvPicPr>
          <p:cNvPr id="5" name="Picture 4" descr="DSC_0106.JPG"/>
          <p:cNvPicPr>
            <a:picLocks noChangeAspect="1"/>
          </p:cNvPicPr>
          <p:nvPr/>
        </p:nvPicPr>
        <p:blipFill>
          <a:blip r:embed="rId2"/>
          <a:stretch>
            <a:fillRect/>
          </a:stretch>
        </p:blipFill>
        <p:spPr>
          <a:xfrm>
            <a:off x="0" y="0"/>
            <a:ext cx="9144000" cy="6858000"/>
          </a:xfrm>
          <a:prstGeom prst="rect">
            <a:avLst/>
          </a:prstGeom>
        </p:spPr>
      </p:pic>
      <p:sp>
        <p:nvSpPr>
          <p:cNvPr id="6" name="Rectangle 9"/>
          <p:cNvSpPr>
            <a:spLocks noChangeArrowheads="1"/>
          </p:cNvSpPr>
          <p:nvPr/>
        </p:nvSpPr>
        <p:spPr bwMode="auto">
          <a:xfrm>
            <a:off x="1187624" y="4221088"/>
            <a:ext cx="6528710" cy="523220"/>
          </a:xfrm>
          <a:prstGeom prst="rect">
            <a:avLst/>
          </a:prstGeom>
          <a:noFill/>
          <a:ln w="9525">
            <a:noFill/>
            <a:miter lim="800000"/>
            <a:headEnd/>
            <a:tailEnd/>
          </a:ln>
          <a:effectLst/>
        </p:spPr>
        <p:txBody>
          <a:bodyPr wrap="none">
            <a:spAutoFit/>
          </a:bodyPr>
          <a:lstStyle/>
          <a:p>
            <a:pPr eaLnBrk="0" hangingPunct="0">
              <a:lnSpc>
                <a:spcPct val="100000"/>
              </a:lnSpc>
              <a:spcAft>
                <a:spcPct val="0"/>
              </a:spcAft>
              <a:buClrTx/>
              <a:buFontTx/>
              <a:buNone/>
              <a:defRPr/>
            </a:pPr>
            <a:r>
              <a:rPr lang="en-US" sz="2800"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Arial Rounded MT Bold" pitchFamily="34" charset="0"/>
                <a:cs typeface="Andalus" pitchFamily="18" charset="-78"/>
              </a:rPr>
              <a:t>Thank you for your attention…</a:t>
            </a:r>
            <a:endParaRPr lang="en-US" sz="2800" b="1" spc="300" dirty="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Arial Rounded MT Bold" pitchFamily="34" charset="0"/>
              <a:cs typeface="Andalus" pitchFamily="18"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85720" y="1268413"/>
            <a:ext cx="8643998" cy="4465637"/>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
                <a:schemeClr val="bg1">
                  <a:lumMod val="65000"/>
                </a:schemeClr>
              </a:buClr>
              <a:buSzTx/>
              <a:buFont typeface="Wingdings 3" pitchFamily="18" charset="2"/>
              <a:buChar char=""/>
              <a:tabLst/>
              <a:defRPr/>
            </a:pPr>
            <a:endParaRPr kumimoji="0" lang="en-US" sz="2200" b="0" i="0" u="none" strike="noStrike" kern="1200" cap="none" spc="0" normalizeH="0" baseline="0" noProof="0" dirty="0" smtClean="0">
              <a:ln>
                <a:noFill/>
              </a:ln>
              <a:solidFill>
                <a:srgbClr val="CACAC9"/>
              </a:solidFill>
              <a:effectLst/>
              <a:uLnTx/>
              <a:uFillTx/>
              <a:latin typeface="+mn-lt"/>
              <a:ea typeface="+mn-ea"/>
              <a:cs typeface="+mn-cs"/>
            </a:endParaRPr>
          </a:p>
          <a:p>
            <a:pPr marL="342900" indent="-342900" algn="just">
              <a:lnSpc>
                <a:spcPct val="90000"/>
              </a:lnSpc>
              <a:spcBef>
                <a:spcPct val="20000"/>
              </a:spcBef>
              <a:buClr>
                <a:schemeClr val="bg1">
                  <a:lumMod val="65000"/>
                </a:schemeClr>
              </a:buClr>
              <a:buFont typeface="Wingdings" pitchFamily="2" charset="2"/>
              <a:buChar char="v"/>
            </a:pPr>
            <a:r>
              <a:rPr lang="en-US" sz="2200" b="1" dirty="0" smtClean="0">
                <a:solidFill>
                  <a:schemeClr val="tx2"/>
                </a:solidFill>
              </a:rPr>
              <a:t>Long-term View for National Nuclear Power Development</a:t>
            </a:r>
          </a:p>
          <a:p>
            <a:pPr marL="342900" indent="-342900" algn="just">
              <a:lnSpc>
                <a:spcPct val="90000"/>
              </a:lnSpc>
              <a:spcBef>
                <a:spcPct val="20000"/>
              </a:spcBef>
              <a:buClr>
                <a:schemeClr val="bg1">
                  <a:lumMod val="65000"/>
                </a:schemeClr>
              </a:buClr>
              <a:buFont typeface="Wingdings" pitchFamily="2" charset="2"/>
              <a:buChar char="v"/>
            </a:pPr>
            <a:endParaRPr lang="en-US" sz="2200" b="1" dirty="0" smtClean="0">
              <a:solidFill>
                <a:schemeClr val="tx2"/>
              </a:solidFill>
            </a:endParaRPr>
          </a:p>
          <a:p>
            <a:pPr marL="342900" indent="-342900" algn="just">
              <a:lnSpc>
                <a:spcPct val="90000"/>
              </a:lnSpc>
              <a:spcBef>
                <a:spcPct val="20000"/>
              </a:spcBef>
              <a:buClr>
                <a:schemeClr val="bg1">
                  <a:lumMod val="65000"/>
                </a:schemeClr>
              </a:buClr>
              <a:buFont typeface="Wingdings" pitchFamily="2" charset="2"/>
              <a:buChar char="v"/>
            </a:pPr>
            <a:r>
              <a:rPr lang="en-US" sz="2200" b="1" dirty="0" smtClean="0">
                <a:solidFill>
                  <a:schemeClr val="tx2"/>
                </a:solidFill>
              </a:rPr>
              <a:t>Objectives in the State’s 5</a:t>
            </a:r>
            <a:r>
              <a:rPr lang="en-US" sz="2200" b="1" baseline="30000" dirty="0" smtClean="0">
                <a:solidFill>
                  <a:schemeClr val="tx2"/>
                </a:solidFill>
              </a:rPr>
              <a:t>th</a:t>
            </a:r>
            <a:r>
              <a:rPr lang="en-US" sz="2200" b="1" dirty="0" smtClean="0">
                <a:solidFill>
                  <a:schemeClr val="tx2"/>
                </a:solidFill>
              </a:rPr>
              <a:t> development plan (Mid- term Planning )</a:t>
            </a:r>
          </a:p>
          <a:p>
            <a:pPr marL="342900" indent="-342900" algn="just">
              <a:lnSpc>
                <a:spcPct val="90000"/>
              </a:lnSpc>
              <a:spcBef>
                <a:spcPct val="20000"/>
              </a:spcBef>
              <a:buClr>
                <a:schemeClr val="bg1">
                  <a:lumMod val="65000"/>
                </a:schemeClr>
              </a:buClr>
              <a:buFont typeface="Wingdings" pitchFamily="2" charset="2"/>
              <a:buChar char="v"/>
            </a:pPr>
            <a:endParaRPr lang="en-US" sz="2200" dirty="0" smtClean="0">
              <a:solidFill>
                <a:schemeClr val="tx2"/>
              </a:solidFill>
            </a:endParaRPr>
          </a:p>
          <a:p>
            <a:pPr marL="342900" indent="-342900" algn="just">
              <a:lnSpc>
                <a:spcPct val="90000"/>
              </a:lnSpc>
              <a:spcBef>
                <a:spcPct val="20000"/>
              </a:spcBef>
              <a:buClr>
                <a:schemeClr val="bg1">
                  <a:lumMod val="65000"/>
                </a:schemeClr>
              </a:buClr>
              <a:buFont typeface="Wingdings" pitchFamily="2" charset="2"/>
              <a:buChar char="v"/>
            </a:pPr>
            <a:r>
              <a:rPr lang="en-US" sz="2200" b="1" dirty="0" smtClean="0">
                <a:solidFill>
                  <a:schemeClr val="tx2"/>
                </a:solidFill>
              </a:rPr>
              <a:t>Expectations and needed further assistance from the IAEA</a:t>
            </a:r>
          </a:p>
          <a:p>
            <a:pPr marL="342900" marR="0" lvl="0" indent="-342900" algn="just" defTabSz="914400" rtl="0" eaLnBrk="1" fontAlgn="auto" latinLnBrk="0" hangingPunct="1">
              <a:lnSpc>
                <a:spcPct val="90000"/>
              </a:lnSpc>
              <a:spcBef>
                <a:spcPct val="20000"/>
              </a:spcBef>
              <a:spcAft>
                <a:spcPts val="0"/>
              </a:spcAft>
              <a:buClr>
                <a:schemeClr val="bg1">
                  <a:lumMod val="65000"/>
                </a:schemeClr>
              </a:buClr>
              <a:buSzTx/>
              <a:buFont typeface="Wingdings 3" pitchFamily="18" charset="2"/>
              <a:buChar char=""/>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90000"/>
              </a:lnSpc>
              <a:spcBef>
                <a:spcPct val="20000"/>
              </a:spcBef>
              <a:spcAft>
                <a:spcPts val="0"/>
              </a:spcAft>
              <a:buClr>
                <a:schemeClr val="bg1">
                  <a:lumMod val="65000"/>
                </a:schemeClr>
              </a:buClr>
              <a:buSzTx/>
              <a:tabLst/>
              <a:defRPr/>
            </a:pPr>
            <a:endParaRPr kumimoji="0" lang="en-US" sz="2200" b="0" i="0" u="none" strike="noStrike" kern="1200" cap="none" spc="0" normalizeH="0" baseline="0" noProof="0" dirty="0" smtClean="0">
              <a:ln>
                <a:noFill/>
              </a:ln>
              <a:solidFill>
                <a:srgbClr val="CACAC9"/>
              </a:solidFill>
              <a:effectLst/>
              <a:uLnTx/>
              <a:uFillTx/>
              <a:latin typeface="+mn-lt"/>
              <a:ea typeface="+mn-ea"/>
              <a:cs typeface="+mn-cs"/>
            </a:endParaRPr>
          </a:p>
          <a:p>
            <a:pPr marL="342900" indent="-342900">
              <a:lnSpc>
                <a:spcPct val="90000"/>
              </a:lnSpc>
              <a:spcBef>
                <a:spcPct val="0"/>
              </a:spcBef>
              <a:buClr>
                <a:schemeClr val="bg1">
                  <a:lumMod val="65000"/>
                </a:schemeClr>
              </a:buClr>
              <a:buFont typeface="Wingdings 3" pitchFamily="18" charset="2"/>
              <a:buChar char=""/>
            </a:pPr>
            <a:endParaRPr kumimoji="0" lang="en-AU" sz="22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7" name="Straight Connector 6"/>
          <p:cNvCxnSpPr/>
          <p:nvPr/>
        </p:nvCxnSpPr>
        <p:spPr>
          <a:xfrm>
            <a:off x="571472" y="785794"/>
            <a:ext cx="8215370" cy="158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00100" y="1000108"/>
            <a:ext cx="1135375" cy="400110"/>
          </a:xfrm>
          <a:prstGeom prst="rect">
            <a:avLst/>
          </a:prstGeom>
        </p:spPr>
        <p:txBody>
          <a:bodyPr wrap="none">
            <a:spAutoFit/>
          </a:bodyPr>
          <a:lstStyle/>
          <a:p>
            <a:r>
              <a:rPr lang="en-US" sz="2000" b="1" u="sng" dirty="0" smtClean="0"/>
              <a:t>Contents</a:t>
            </a:r>
            <a:endParaRPr lang="en-US" sz="2000" b="1" u="sng" dirty="0"/>
          </a:p>
        </p:txBody>
      </p:sp>
      <p:sp>
        <p:nvSpPr>
          <p:cNvPr id="10" name="Slide Number Placeholder 9"/>
          <p:cNvSpPr>
            <a:spLocks noGrp="1"/>
          </p:cNvSpPr>
          <p:nvPr>
            <p:ph type="sldNum" sz="quarter" idx="12"/>
          </p:nvPr>
        </p:nvSpPr>
        <p:spPr>
          <a:xfrm>
            <a:off x="6643702" y="357166"/>
            <a:ext cx="2133600" cy="365125"/>
          </a:xfrm>
        </p:spPr>
        <p:txBody>
          <a:bodyPr/>
          <a:lstStyle/>
          <a:p>
            <a:fld id="{3E311429-1C3F-4B67-99BF-AB439F07FE00}" type="slidenum">
              <a:rPr lang="en-US" sz="1600" b="1" smtClean="0"/>
              <a:pPr/>
              <a:t>2</a:t>
            </a:fld>
            <a:endParaRPr lang="en-US" sz="1600" b="1" dirty="0"/>
          </a:p>
        </p:txBody>
      </p:sp>
      <p:pic>
        <p:nvPicPr>
          <p:cNvPr id="9" name="Picture 3"/>
          <p:cNvPicPr>
            <a:picLocks noChangeAspect="1" noChangeArrowheads="1"/>
          </p:cNvPicPr>
          <p:nvPr/>
        </p:nvPicPr>
        <p:blipFill>
          <a:blip r:embed="rId3" cstate="print"/>
          <a:srcRect/>
          <a:stretch>
            <a:fillRect/>
          </a:stretch>
        </p:blipFill>
        <p:spPr bwMode="auto">
          <a:xfrm>
            <a:off x="609958" y="184942"/>
            <a:ext cx="1225738" cy="600852"/>
          </a:xfrm>
          <a:prstGeom prst="rect">
            <a:avLst/>
          </a:prstGeom>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7158" y="1000108"/>
            <a:ext cx="8358246" cy="4216539"/>
          </a:xfrm>
          <a:prstGeom prst="rect">
            <a:avLst/>
          </a:prstGeom>
          <a:noFill/>
        </p:spPr>
        <p:txBody>
          <a:bodyPr wrap="square" rtlCol="0">
            <a:spAutoFit/>
          </a:bodyPr>
          <a:lstStyle/>
          <a:p>
            <a:pPr marL="342900" indent="-247650" algn="ctr">
              <a:lnSpc>
                <a:spcPct val="90000"/>
              </a:lnSpc>
              <a:spcBef>
                <a:spcPct val="20000"/>
              </a:spcBef>
              <a:buClr>
                <a:schemeClr val="bg1">
                  <a:lumMod val="65000"/>
                </a:schemeClr>
              </a:buClr>
            </a:pPr>
            <a:r>
              <a:rPr lang="en-US" sz="2600" b="1" dirty="0" smtClean="0">
                <a:solidFill>
                  <a:srgbClr val="0070C0"/>
                </a:solidFill>
              </a:rPr>
              <a:t>Long-term View for National Nuclear Power Development </a:t>
            </a:r>
          </a:p>
          <a:p>
            <a:pPr marL="342900" indent="-247650" algn="ctr">
              <a:lnSpc>
                <a:spcPct val="90000"/>
              </a:lnSpc>
              <a:spcBef>
                <a:spcPct val="20000"/>
              </a:spcBef>
              <a:buClr>
                <a:schemeClr val="bg1">
                  <a:lumMod val="65000"/>
                </a:schemeClr>
              </a:buClr>
            </a:pPr>
            <a:endParaRPr lang="en-US" sz="2200" b="1" dirty="0" smtClean="0">
              <a:solidFill>
                <a:srgbClr val="FF0000"/>
              </a:solidFill>
            </a:endParaRPr>
          </a:p>
          <a:p>
            <a:pPr marL="273050" lvl="0" indent="-273050" algn="just">
              <a:lnSpc>
                <a:spcPct val="85000"/>
              </a:lnSpc>
              <a:spcAft>
                <a:spcPts val="1200"/>
              </a:spcAft>
              <a:buClr>
                <a:schemeClr val="bg1">
                  <a:lumMod val="75000"/>
                </a:schemeClr>
              </a:buClr>
              <a:buFont typeface="Wingdings 3" pitchFamily="18" charset="2"/>
              <a:buChar char=""/>
            </a:pPr>
            <a:r>
              <a:rPr lang="en-US" sz="2800" b="1" dirty="0" smtClean="0"/>
              <a:t>Diversification of production methods and upgrading energy security,</a:t>
            </a:r>
          </a:p>
          <a:p>
            <a:pPr marL="273050" indent="-273050" algn="just">
              <a:lnSpc>
                <a:spcPct val="85000"/>
              </a:lnSpc>
              <a:spcAft>
                <a:spcPts val="1200"/>
              </a:spcAft>
              <a:buClr>
                <a:schemeClr val="bg1">
                  <a:lumMod val="75000"/>
                </a:schemeClr>
              </a:buClr>
              <a:buFont typeface="Wingdings 3" pitchFamily="18" charset="2"/>
              <a:buChar char=""/>
            </a:pPr>
            <a:r>
              <a:rPr lang="en-US" sz="2800" b="1" dirty="0" smtClean="0"/>
              <a:t>Sustainable development and global common responsibility,</a:t>
            </a:r>
          </a:p>
          <a:p>
            <a:pPr marL="273050" lvl="0" indent="-273050" algn="just">
              <a:lnSpc>
                <a:spcPct val="85000"/>
              </a:lnSpc>
              <a:spcAft>
                <a:spcPts val="1200"/>
              </a:spcAft>
              <a:buClr>
                <a:schemeClr val="bg1">
                  <a:lumMod val="75000"/>
                </a:schemeClr>
              </a:buClr>
              <a:buFont typeface="Wingdings 3" pitchFamily="18" charset="2"/>
              <a:buChar char=""/>
            </a:pPr>
            <a:r>
              <a:rPr lang="en-US" sz="2800" b="1" dirty="0" smtClean="0"/>
              <a:t>Gaining the technologies for establishment and development of nuclear power plants,</a:t>
            </a:r>
          </a:p>
          <a:p>
            <a:pPr marL="273050" indent="-273050" algn="just">
              <a:lnSpc>
                <a:spcPct val="85000"/>
              </a:lnSpc>
              <a:spcAft>
                <a:spcPts val="1200"/>
              </a:spcAft>
              <a:buClr>
                <a:schemeClr val="bg1">
                  <a:lumMod val="75000"/>
                </a:schemeClr>
              </a:buClr>
              <a:buFont typeface="Wingdings 3" pitchFamily="18" charset="2"/>
              <a:buChar char=""/>
            </a:pPr>
            <a:r>
              <a:rPr lang="en-US" sz="2800" b="1" dirty="0" smtClean="0"/>
              <a:t>A reasonable share of nuclear power generation in the total power generation of the country,</a:t>
            </a:r>
          </a:p>
        </p:txBody>
      </p:sp>
      <p:cxnSp>
        <p:nvCxnSpPr>
          <p:cNvPr id="8" name="Straight Connector 7"/>
          <p:cNvCxnSpPr/>
          <p:nvPr/>
        </p:nvCxnSpPr>
        <p:spPr>
          <a:xfrm>
            <a:off x="571472" y="785794"/>
            <a:ext cx="8215370" cy="158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a:xfrm>
            <a:off x="6643702" y="357166"/>
            <a:ext cx="2133600" cy="365125"/>
          </a:xfrm>
        </p:spPr>
        <p:txBody>
          <a:bodyPr/>
          <a:lstStyle/>
          <a:p>
            <a:fld id="{3E311429-1C3F-4B67-99BF-AB439F07FE00}" type="slidenum">
              <a:rPr lang="en-US" sz="1600" b="1" smtClean="0"/>
              <a:pPr/>
              <a:t>3</a:t>
            </a:fld>
            <a:endParaRPr lang="en-US" sz="1600" b="1" dirty="0"/>
          </a:p>
        </p:txBody>
      </p:sp>
      <p:pic>
        <p:nvPicPr>
          <p:cNvPr id="7" name="Picture 3"/>
          <p:cNvPicPr>
            <a:picLocks noChangeAspect="1" noChangeArrowheads="1"/>
          </p:cNvPicPr>
          <p:nvPr/>
        </p:nvPicPr>
        <p:blipFill>
          <a:blip r:embed="rId3" cstate="print"/>
          <a:srcRect/>
          <a:stretch>
            <a:fillRect/>
          </a:stretch>
        </p:blipFill>
        <p:spPr bwMode="auto">
          <a:xfrm>
            <a:off x="609958" y="184942"/>
            <a:ext cx="1225738" cy="600852"/>
          </a:xfrm>
          <a:prstGeom prst="rect">
            <a:avLst/>
          </a:prstGeom>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7158" y="980728"/>
            <a:ext cx="8358246" cy="5598456"/>
          </a:xfrm>
          <a:prstGeom prst="rect">
            <a:avLst/>
          </a:prstGeom>
          <a:noFill/>
        </p:spPr>
        <p:txBody>
          <a:bodyPr wrap="square" rtlCol="0">
            <a:spAutoFit/>
          </a:bodyPr>
          <a:lstStyle/>
          <a:p>
            <a:pPr marL="342900" indent="-247650" algn="ctr">
              <a:lnSpc>
                <a:spcPct val="90000"/>
              </a:lnSpc>
              <a:spcBef>
                <a:spcPct val="20000"/>
              </a:spcBef>
              <a:buClr>
                <a:schemeClr val="bg1">
                  <a:lumMod val="65000"/>
                </a:schemeClr>
              </a:buClr>
            </a:pPr>
            <a:r>
              <a:rPr lang="en-US" sz="2600" b="1" dirty="0" smtClean="0">
                <a:solidFill>
                  <a:srgbClr val="0070C0"/>
                </a:solidFill>
              </a:rPr>
              <a:t>Long-term View for National Nuclear Power Development </a:t>
            </a:r>
          </a:p>
          <a:p>
            <a:pPr marL="342900" indent="-247650" algn="ctr">
              <a:lnSpc>
                <a:spcPct val="90000"/>
              </a:lnSpc>
              <a:spcBef>
                <a:spcPct val="20000"/>
              </a:spcBef>
              <a:buClr>
                <a:schemeClr val="bg1">
                  <a:lumMod val="65000"/>
                </a:schemeClr>
              </a:buClr>
            </a:pPr>
            <a:endParaRPr lang="en-US" sz="2200" b="1" dirty="0" smtClean="0">
              <a:solidFill>
                <a:srgbClr val="FF0000"/>
              </a:solidFill>
            </a:endParaRPr>
          </a:p>
          <a:p>
            <a:pPr marL="273050" indent="-273050" algn="just">
              <a:lnSpc>
                <a:spcPct val="85000"/>
              </a:lnSpc>
              <a:spcAft>
                <a:spcPts val="1800"/>
              </a:spcAft>
              <a:buClr>
                <a:schemeClr val="bg1">
                  <a:lumMod val="75000"/>
                </a:schemeClr>
              </a:buClr>
              <a:buFont typeface="Wingdings 3" pitchFamily="18" charset="2"/>
              <a:buChar char=""/>
            </a:pPr>
            <a:r>
              <a:rPr lang="en-US" sz="2400" b="1" dirty="0" smtClean="0"/>
              <a:t>The council of Nuclear Energy of Iran has decided that the Iranian nuclear power generation capacity should reach 8000 - 10000 MW by the year 2030,</a:t>
            </a:r>
          </a:p>
          <a:p>
            <a:pPr marL="273050" indent="-273050" algn="just">
              <a:lnSpc>
                <a:spcPct val="85000"/>
              </a:lnSpc>
              <a:spcAft>
                <a:spcPts val="1800"/>
              </a:spcAft>
              <a:buClr>
                <a:schemeClr val="bg1">
                  <a:lumMod val="75000"/>
                </a:schemeClr>
              </a:buClr>
              <a:buFont typeface="Wingdings 3" pitchFamily="18" charset="2"/>
              <a:buChar char=""/>
            </a:pPr>
            <a:r>
              <a:rPr lang="en-US" sz="2400" b="1" dirty="0" smtClean="0"/>
              <a:t>On the basis of 2005 law that has been ratified by Iranian Parliament, total nuclear electricity generation capacity has been set to 20,000MW for the coming three decades,</a:t>
            </a:r>
          </a:p>
          <a:p>
            <a:pPr marL="273050" indent="-273050" algn="just">
              <a:lnSpc>
                <a:spcPct val="85000"/>
              </a:lnSpc>
              <a:spcAft>
                <a:spcPts val="1800"/>
              </a:spcAft>
              <a:buClr>
                <a:schemeClr val="bg1">
                  <a:lumMod val="75000"/>
                </a:schemeClr>
              </a:buClr>
              <a:buFont typeface="Wingdings 3" pitchFamily="18" charset="2"/>
              <a:buChar char=""/>
            </a:pPr>
            <a:r>
              <a:rPr lang="en-US" sz="2400" b="1" dirty="0">
                <a:latin typeface="Calibri" pitchFamily="34" charset="0"/>
              </a:rPr>
              <a:t>taking into consideration of national economic needs and Recent Study in 2010 </a:t>
            </a:r>
            <a:r>
              <a:rPr lang="en-US" sz="2400" dirty="0">
                <a:latin typeface="Calibri" pitchFamily="34" charset="0"/>
              </a:rPr>
              <a:t>(conducted by NPPD)</a:t>
            </a:r>
            <a:r>
              <a:rPr lang="en-US" sz="2400" b="1" dirty="0">
                <a:latin typeface="Calibri" pitchFamily="34" charset="0"/>
              </a:rPr>
              <a:t>, it is justified to decide for construction of further NPPs to supply 8112 MWe and deliver it to national grid ,during the Power Plants Planning to be developed for 20 years to 2030.</a:t>
            </a:r>
          </a:p>
          <a:p>
            <a:pPr marL="273050" indent="-273050" algn="just">
              <a:lnSpc>
                <a:spcPct val="85000"/>
              </a:lnSpc>
              <a:spcAft>
                <a:spcPts val="1800"/>
              </a:spcAft>
              <a:buClr>
                <a:schemeClr val="bg1">
                  <a:lumMod val="75000"/>
                </a:schemeClr>
              </a:buClr>
              <a:buFont typeface="Wingdings 3" pitchFamily="18" charset="2"/>
              <a:buChar char=""/>
            </a:pPr>
            <a:r>
              <a:rPr lang="en-US" sz="2400" b="1" dirty="0" smtClean="0"/>
              <a:t>To produce electricity from nuclear power plants, Pressurized Water Reactors(PWR) will be developed.</a:t>
            </a:r>
          </a:p>
        </p:txBody>
      </p:sp>
      <p:cxnSp>
        <p:nvCxnSpPr>
          <p:cNvPr id="8" name="Straight Connector 7"/>
          <p:cNvCxnSpPr/>
          <p:nvPr/>
        </p:nvCxnSpPr>
        <p:spPr>
          <a:xfrm>
            <a:off x="571472" y="785794"/>
            <a:ext cx="8215370" cy="158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a:xfrm>
            <a:off x="6643702" y="357166"/>
            <a:ext cx="2133600" cy="365125"/>
          </a:xfrm>
        </p:spPr>
        <p:txBody>
          <a:bodyPr/>
          <a:lstStyle/>
          <a:p>
            <a:fld id="{3E311429-1C3F-4B67-99BF-AB439F07FE00}" type="slidenum">
              <a:rPr lang="en-US" sz="1600" b="1" smtClean="0"/>
              <a:pPr/>
              <a:t>4</a:t>
            </a:fld>
            <a:endParaRPr lang="en-US" sz="1600" b="1" dirty="0"/>
          </a:p>
        </p:txBody>
      </p:sp>
      <p:pic>
        <p:nvPicPr>
          <p:cNvPr id="7" name="Picture 3"/>
          <p:cNvPicPr>
            <a:picLocks noChangeAspect="1" noChangeArrowheads="1"/>
          </p:cNvPicPr>
          <p:nvPr/>
        </p:nvPicPr>
        <p:blipFill>
          <a:blip r:embed="rId3" cstate="print"/>
          <a:srcRect/>
          <a:stretch>
            <a:fillRect/>
          </a:stretch>
        </p:blipFill>
        <p:spPr bwMode="auto">
          <a:xfrm>
            <a:off x="609958" y="184942"/>
            <a:ext cx="1225738" cy="600852"/>
          </a:xfrm>
          <a:prstGeom prst="rect">
            <a:avLst/>
          </a:prstGeom>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571472" y="785794"/>
            <a:ext cx="8215370" cy="158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6643702" y="357166"/>
            <a:ext cx="2133600" cy="365125"/>
          </a:xfrm>
        </p:spPr>
        <p:txBody>
          <a:bodyPr/>
          <a:lstStyle/>
          <a:p>
            <a:fld id="{3E311429-1C3F-4B67-99BF-AB439F07FE00}" type="slidenum">
              <a:rPr lang="en-US" sz="1600" b="1" smtClean="0"/>
              <a:pPr/>
              <a:t>5</a:t>
            </a:fld>
            <a:endParaRPr lang="en-US" sz="1600" b="1" dirty="0"/>
          </a:p>
        </p:txBody>
      </p:sp>
      <p:sp>
        <p:nvSpPr>
          <p:cNvPr id="6" name="Rectangle 5"/>
          <p:cNvSpPr/>
          <p:nvPr/>
        </p:nvSpPr>
        <p:spPr>
          <a:xfrm>
            <a:off x="428596" y="908720"/>
            <a:ext cx="8501122" cy="5521512"/>
          </a:xfrm>
          <a:prstGeom prst="rect">
            <a:avLst/>
          </a:prstGeom>
          <a:noFill/>
        </p:spPr>
        <p:txBody>
          <a:bodyPr wrap="square">
            <a:spAutoFit/>
          </a:bodyPr>
          <a:lstStyle/>
          <a:p>
            <a:pPr algn="just">
              <a:buClr>
                <a:schemeClr val="tx1">
                  <a:lumMod val="50000"/>
                  <a:lumOff val="50000"/>
                </a:schemeClr>
              </a:buClr>
              <a:buFont typeface="Wingdings" pitchFamily="2" charset="2"/>
              <a:buChar char="v"/>
            </a:pPr>
            <a:r>
              <a:rPr lang="en-US" sz="2200" b="1" dirty="0" smtClean="0">
                <a:solidFill>
                  <a:schemeClr val="tx2"/>
                </a:solidFill>
              </a:rPr>
              <a:t> </a:t>
            </a:r>
            <a:r>
              <a:rPr lang="en-US" sz="2600" b="1" dirty="0" smtClean="0">
                <a:solidFill>
                  <a:srgbClr val="0070C0"/>
                </a:solidFill>
              </a:rPr>
              <a:t>Objectives in the State’s 5th development </a:t>
            </a:r>
            <a:r>
              <a:rPr lang="en-US" sz="2600" b="1" dirty="0" smtClean="0">
                <a:solidFill>
                  <a:srgbClr val="0070C0"/>
                </a:solidFill>
              </a:rPr>
              <a:t>plan</a:t>
            </a:r>
            <a:endParaRPr lang="en-US" sz="2600" b="1" dirty="0" smtClean="0">
              <a:solidFill>
                <a:srgbClr val="0070C0"/>
              </a:solidFill>
            </a:endParaRPr>
          </a:p>
          <a:p>
            <a:pPr algn="just">
              <a:buClr>
                <a:schemeClr val="tx1">
                  <a:lumMod val="50000"/>
                  <a:lumOff val="50000"/>
                </a:schemeClr>
              </a:buClr>
            </a:pPr>
            <a:r>
              <a:rPr lang="en-US" sz="2400" b="1" dirty="0" smtClean="0">
                <a:solidFill>
                  <a:srgbClr val="0070C0"/>
                </a:solidFill>
              </a:rPr>
              <a:t>     (Mid–term Plan for Nuclear Power Development</a:t>
            </a:r>
            <a:r>
              <a:rPr lang="en-US" sz="2600" b="1" dirty="0" smtClean="0">
                <a:solidFill>
                  <a:srgbClr val="0070C0"/>
                </a:solidFill>
              </a:rPr>
              <a:t>)</a:t>
            </a:r>
          </a:p>
          <a:p>
            <a:pPr algn="just"/>
            <a:endParaRPr lang="en-US" sz="1600" b="1" dirty="0" smtClean="0">
              <a:solidFill>
                <a:schemeClr val="tx2"/>
              </a:solidFill>
            </a:endParaRPr>
          </a:p>
          <a:p>
            <a:pPr marL="273050" indent="-273050" algn="just">
              <a:lnSpc>
                <a:spcPct val="85000"/>
              </a:lnSpc>
              <a:spcAft>
                <a:spcPts val="1200"/>
              </a:spcAft>
              <a:buClr>
                <a:schemeClr val="bg1">
                  <a:lumMod val="75000"/>
                </a:schemeClr>
              </a:buClr>
              <a:buFont typeface="Wingdings 3" pitchFamily="18" charset="2"/>
              <a:buChar char=""/>
            </a:pPr>
            <a:r>
              <a:rPr lang="en-US" sz="2400" b="1" dirty="0" smtClean="0"/>
              <a:t>Safe and Reliable Operation of Bushehr Nuclear Power Plant – Unit1,</a:t>
            </a:r>
          </a:p>
          <a:p>
            <a:pPr marL="273050" indent="-273050" algn="just">
              <a:lnSpc>
                <a:spcPct val="85000"/>
              </a:lnSpc>
              <a:spcAft>
                <a:spcPts val="1200"/>
              </a:spcAft>
              <a:buClr>
                <a:schemeClr val="bg1">
                  <a:lumMod val="75000"/>
                </a:schemeClr>
              </a:buClr>
              <a:buFont typeface="Wingdings 3" pitchFamily="18" charset="2"/>
              <a:buChar char=""/>
            </a:pPr>
            <a:r>
              <a:rPr lang="en-US" sz="2400" b="1" dirty="0" smtClean="0"/>
              <a:t>Design and construction of Medium sized nuclear power with PWR plant using capacities of Iranian companies,</a:t>
            </a:r>
          </a:p>
          <a:p>
            <a:pPr marL="273050" indent="-273050" algn="just">
              <a:lnSpc>
                <a:spcPct val="85000"/>
              </a:lnSpc>
              <a:spcAft>
                <a:spcPts val="1200"/>
              </a:spcAft>
              <a:buClr>
                <a:schemeClr val="bg1">
                  <a:lumMod val="75000"/>
                </a:schemeClr>
              </a:buClr>
              <a:buFont typeface="Wingdings 3" pitchFamily="18" charset="2"/>
              <a:buChar char=""/>
            </a:pPr>
            <a:r>
              <a:rPr lang="en-US" sz="2400" b="1" dirty="0" smtClean="0"/>
              <a:t>Implementation of detailed studies, taking possession of and preparing the sites for construction of  new nuclear power plants,</a:t>
            </a:r>
          </a:p>
          <a:p>
            <a:pPr marL="273050" indent="-273050" algn="just">
              <a:lnSpc>
                <a:spcPct val="85000"/>
              </a:lnSpc>
              <a:spcAft>
                <a:spcPts val="1200"/>
              </a:spcAft>
              <a:buClr>
                <a:schemeClr val="bg1">
                  <a:lumMod val="75000"/>
                </a:schemeClr>
              </a:buClr>
              <a:buFont typeface="Wingdings 3" pitchFamily="18" charset="2"/>
              <a:buChar char=""/>
            </a:pPr>
            <a:r>
              <a:rPr lang="en-US" sz="2400" b="1" dirty="0" smtClean="0"/>
              <a:t>Starting the activities for construction of 4000 MW of nuclear power plants including 2 new large scale (PWR) at Bushehr site.</a:t>
            </a:r>
          </a:p>
          <a:p>
            <a:pPr marL="273050" indent="-273050" algn="just">
              <a:lnSpc>
                <a:spcPct val="85000"/>
              </a:lnSpc>
              <a:spcAft>
                <a:spcPts val="1200"/>
              </a:spcAft>
              <a:buClr>
                <a:schemeClr val="bg1">
                  <a:lumMod val="75000"/>
                </a:schemeClr>
              </a:buClr>
              <a:buFont typeface="Wingdings 3" pitchFamily="18" charset="2"/>
              <a:buChar char=""/>
            </a:pPr>
            <a:r>
              <a:rPr lang="en-US" sz="2400" b="1" dirty="0" smtClean="0"/>
              <a:t>Training of expert manpower in the field of nuclear science and technologies in line with national plan for the NPP development.</a:t>
            </a:r>
          </a:p>
        </p:txBody>
      </p:sp>
      <p:pic>
        <p:nvPicPr>
          <p:cNvPr id="7" name="Picture 3"/>
          <p:cNvPicPr>
            <a:picLocks noChangeAspect="1" noChangeArrowheads="1"/>
          </p:cNvPicPr>
          <p:nvPr/>
        </p:nvPicPr>
        <p:blipFill>
          <a:blip r:embed="rId3" cstate="print"/>
          <a:srcRect/>
          <a:stretch>
            <a:fillRect/>
          </a:stretch>
        </p:blipFill>
        <p:spPr bwMode="auto">
          <a:xfrm>
            <a:off x="609958" y="184942"/>
            <a:ext cx="1225738" cy="600852"/>
          </a:xfrm>
          <a:prstGeom prst="rect">
            <a:avLst/>
          </a:prstGeom>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836712"/>
            <a:ext cx="8715436" cy="5703100"/>
          </a:xfrm>
          <a:prstGeom prst="rect">
            <a:avLst/>
          </a:prstGeom>
          <a:noFill/>
        </p:spPr>
        <p:txBody>
          <a:bodyPr wrap="square" rtlCol="0">
            <a:spAutoFit/>
          </a:bodyPr>
          <a:lstStyle/>
          <a:p>
            <a:pPr marL="450850" indent="-450850" algn="ctr">
              <a:buClr>
                <a:schemeClr val="tx1">
                  <a:lumMod val="50000"/>
                  <a:lumOff val="50000"/>
                </a:schemeClr>
              </a:buClr>
              <a:buFont typeface="Wingdings" pitchFamily="2" charset="2"/>
              <a:buChar char="v"/>
            </a:pPr>
            <a:r>
              <a:rPr lang="en-US" sz="2400" b="1" dirty="0" smtClean="0">
                <a:solidFill>
                  <a:srgbClr val="002060"/>
                </a:solidFill>
              </a:rPr>
              <a:t>Updated NPPD, nuclear power development plan for  2 new large scale PWR units of Bushehr site</a:t>
            </a:r>
          </a:p>
          <a:p>
            <a:pPr marL="450850" indent="-450850" algn="ctr">
              <a:buClr>
                <a:schemeClr val="tx1">
                  <a:lumMod val="50000"/>
                  <a:lumOff val="50000"/>
                </a:schemeClr>
              </a:buClr>
              <a:buFont typeface="Wingdings" pitchFamily="2" charset="2"/>
              <a:buChar char="v"/>
            </a:pPr>
            <a:endParaRPr lang="en-US" sz="1200" b="1" dirty="0" smtClean="0">
              <a:solidFill>
                <a:srgbClr val="002060"/>
              </a:solidFill>
            </a:endParaRPr>
          </a:p>
          <a:p>
            <a:pPr>
              <a:buClr>
                <a:schemeClr val="tx1">
                  <a:lumMod val="50000"/>
                  <a:lumOff val="50000"/>
                </a:schemeClr>
              </a:buClr>
            </a:pPr>
            <a:r>
              <a:rPr lang="en-US" sz="2400" b="1" u="sng" dirty="0" smtClean="0"/>
              <a:t>Main tasks and milestones:</a:t>
            </a:r>
          </a:p>
          <a:p>
            <a:pPr>
              <a:buClr>
                <a:schemeClr val="tx1">
                  <a:lumMod val="50000"/>
                  <a:lumOff val="50000"/>
                </a:schemeClr>
              </a:buClr>
            </a:pPr>
            <a:endParaRPr lang="en-US" sz="1000" u="sng" dirty="0" smtClean="0"/>
          </a:p>
          <a:p>
            <a:pPr marL="273050" indent="-273050">
              <a:lnSpc>
                <a:spcPct val="85000"/>
              </a:lnSpc>
              <a:spcAft>
                <a:spcPts val="900"/>
              </a:spcAft>
              <a:buClr>
                <a:schemeClr val="bg1">
                  <a:lumMod val="75000"/>
                </a:schemeClr>
              </a:buClr>
              <a:buFont typeface="Wingdings" pitchFamily="2" charset="2"/>
              <a:buChar char="Ø"/>
            </a:pPr>
            <a:r>
              <a:rPr lang="en-US" b="1" dirty="0" smtClean="0">
                <a:solidFill>
                  <a:srgbClr val="0070C0"/>
                </a:solidFill>
                <a:latin typeface="Calibri" pitchFamily="34" charset="0"/>
                <a:cs typeface="Times New Roman" pitchFamily="18" charset="0"/>
              </a:rPr>
              <a:t>Negotiation </a:t>
            </a:r>
            <a:r>
              <a:rPr lang="en-US" b="1" dirty="0">
                <a:solidFill>
                  <a:srgbClr val="0070C0"/>
                </a:solidFill>
                <a:latin typeface="Calibri" pitchFamily="34" charset="0"/>
                <a:cs typeface="Times New Roman" pitchFamily="18" charset="0"/>
              </a:rPr>
              <a:t>between NPPD and Rosatom (ASE</a:t>
            </a:r>
            <a:r>
              <a:rPr lang="en-US" b="1" dirty="0" smtClean="0">
                <a:solidFill>
                  <a:srgbClr val="0070C0"/>
                </a:solidFill>
                <a:latin typeface="Calibri" pitchFamily="34" charset="0"/>
                <a:cs typeface="Times New Roman" pitchFamily="18" charset="0"/>
              </a:rPr>
              <a:t>) </a:t>
            </a:r>
          </a:p>
          <a:p>
            <a:pPr marL="273050" indent="-273050">
              <a:lnSpc>
                <a:spcPct val="85000"/>
              </a:lnSpc>
              <a:spcAft>
                <a:spcPts val="900"/>
              </a:spcAft>
              <a:buClr>
                <a:schemeClr val="bg1">
                  <a:lumMod val="75000"/>
                </a:schemeClr>
              </a:buClr>
              <a:buFont typeface="Wingdings" pitchFamily="2" charset="2"/>
              <a:buChar char="Ø"/>
            </a:pPr>
            <a:r>
              <a:rPr lang="hu-HU" b="1" dirty="0" smtClean="0">
                <a:solidFill>
                  <a:srgbClr val="0070C0"/>
                </a:solidFill>
                <a:latin typeface="Calibri" pitchFamily="34" charset="0"/>
                <a:cs typeface="Times New Roman" pitchFamily="18" charset="0"/>
              </a:rPr>
              <a:t>Completion </a:t>
            </a:r>
            <a:r>
              <a:rPr lang="hu-HU" b="1" dirty="0">
                <a:solidFill>
                  <a:srgbClr val="0070C0"/>
                </a:solidFill>
                <a:latin typeface="Calibri" pitchFamily="34" charset="0"/>
                <a:cs typeface="Times New Roman" pitchFamily="18" charset="0"/>
              </a:rPr>
              <a:t>of the technical studies</a:t>
            </a:r>
            <a:r>
              <a:rPr lang="en-US" b="1" dirty="0">
                <a:solidFill>
                  <a:srgbClr val="0070C0"/>
                </a:solidFill>
                <a:latin typeface="Calibri" pitchFamily="34" charset="0"/>
                <a:cs typeface="Times New Roman" pitchFamily="18" charset="0"/>
              </a:rPr>
              <a:t> and technological requirements related to the Construction </a:t>
            </a:r>
            <a:r>
              <a:rPr lang="hu-HU" b="1" dirty="0">
                <a:solidFill>
                  <a:srgbClr val="0070C0"/>
                </a:solidFill>
                <a:latin typeface="Calibri" pitchFamily="34" charset="0"/>
                <a:cs typeface="Times New Roman" pitchFamily="18" charset="0"/>
              </a:rPr>
              <a:t>of the new </a:t>
            </a:r>
            <a:r>
              <a:rPr lang="hu-HU" b="1" dirty="0" smtClean="0">
                <a:solidFill>
                  <a:srgbClr val="0070C0"/>
                </a:solidFill>
                <a:latin typeface="Calibri" pitchFamily="34" charset="0"/>
                <a:cs typeface="Times New Roman" pitchFamily="18" charset="0"/>
              </a:rPr>
              <a:t>units</a:t>
            </a:r>
            <a:endParaRPr lang="en-US" b="1" dirty="0" smtClean="0">
              <a:solidFill>
                <a:srgbClr val="0070C0"/>
              </a:solidFill>
              <a:latin typeface="Calibri" pitchFamily="34" charset="0"/>
              <a:cs typeface="Times New Roman" pitchFamily="18" charset="0"/>
            </a:endParaRPr>
          </a:p>
          <a:p>
            <a:pPr marL="273050" indent="-273050">
              <a:lnSpc>
                <a:spcPct val="85000"/>
              </a:lnSpc>
              <a:spcAft>
                <a:spcPts val="900"/>
              </a:spcAft>
              <a:buClr>
                <a:schemeClr val="bg1">
                  <a:lumMod val="75000"/>
                </a:schemeClr>
              </a:buClr>
              <a:buFont typeface="Wingdings" pitchFamily="2" charset="2"/>
              <a:buChar char="Ø"/>
            </a:pPr>
            <a:r>
              <a:rPr lang="en-US" b="1" dirty="0">
                <a:solidFill>
                  <a:srgbClr val="0070C0"/>
                </a:solidFill>
                <a:latin typeface="Calibri" pitchFamily="34" charset="0"/>
                <a:cs typeface="Times New Roman" pitchFamily="18" charset="0"/>
              </a:rPr>
              <a:t>Programs for national </a:t>
            </a:r>
            <a:r>
              <a:rPr lang="en-US" b="1" dirty="0" smtClean="0">
                <a:solidFill>
                  <a:srgbClr val="0070C0"/>
                </a:solidFill>
                <a:latin typeface="Calibri" pitchFamily="34" charset="0"/>
                <a:cs typeface="Times New Roman" pitchFamily="18" charset="0"/>
              </a:rPr>
              <a:t>participation and Human </a:t>
            </a:r>
            <a:r>
              <a:rPr lang="en-US" b="1" dirty="0">
                <a:solidFill>
                  <a:srgbClr val="0070C0"/>
                </a:solidFill>
                <a:latin typeface="Calibri" pitchFamily="34" charset="0"/>
                <a:cs typeface="Times New Roman" pitchFamily="18" charset="0"/>
              </a:rPr>
              <a:t>Resource </a:t>
            </a:r>
            <a:r>
              <a:rPr lang="en-US" b="1" dirty="0" smtClean="0">
                <a:solidFill>
                  <a:srgbClr val="0070C0"/>
                </a:solidFill>
                <a:latin typeface="Calibri" pitchFamily="34" charset="0"/>
                <a:cs typeface="Times New Roman" pitchFamily="18" charset="0"/>
              </a:rPr>
              <a:t>Development</a:t>
            </a:r>
            <a:endParaRPr lang="en-US" b="1" dirty="0">
              <a:solidFill>
                <a:srgbClr val="0070C0"/>
              </a:solidFill>
              <a:latin typeface="Calibri" pitchFamily="34" charset="0"/>
              <a:cs typeface="Times New Roman" pitchFamily="18" charset="0"/>
            </a:endParaRPr>
          </a:p>
          <a:p>
            <a:pPr marL="273050" indent="-273050">
              <a:lnSpc>
                <a:spcPct val="85000"/>
              </a:lnSpc>
              <a:spcAft>
                <a:spcPts val="900"/>
              </a:spcAft>
              <a:buClr>
                <a:schemeClr val="bg1">
                  <a:lumMod val="75000"/>
                </a:schemeClr>
              </a:buClr>
              <a:buFont typeface="Wingdings" pitchFamily="2" charset="2"/>
              <a:buChar char="Ø"/>
            </a:pPr>
            <a:r>
              <a:rPr lang="en-US" b="1" dirty="0" smtClean="0">
                <a:solidFill>
                  <a:srgbClr val="0070C0"/>
                </a:solidFill>
                <a:latin typeface="Calibri" pitchFamily="34" charset="0"/>
                <a:cs typeface="Times New Roman" pitchFamily="18" charset="0"/>
              </a:rPr>
              <a:t>Intergovernmental </a:t>
            </a:r>
            <a:r>
              <a:rPr lang="en-US" b="1" dirty="0">
                <a:solidFill>
                  <a:srgbClr val="0070C0"/>
                </a:solidFill>
                <a:latin typeface="Calibri" pitchFamily="34" charset="0"/>
                <a:cs typeface="Times New Roman" pitchFamily="18" charset="0"/>
              </a:rPr>
              <a:t>agreement signed between AEOI &amp; Rosatom - Nov, 2014</a:t>
            </a:r>
          </a:p>
          <a:p>
            <a:pPr marL="273050" indent="-273050">
              <a:lnSpc>
                <a:spcPct val="85000"/>
              </a:lnSpc>
              <a:spcAft>
                <a:spcPts val="900"/>
              </a:spcAft>
              <a:buClr>
                <a:schemeClr val="bg1">
                  <a:lumMod val="75000"/>
                </a:schemeClr>
              </a:buClr>
              <a:buFont typeface="Wingdings" pitchFamily="2" charset="2"/>
              <a:buChar char="Ø"/>
            </a:pPr>
            <a:r>
              <a:rPr lang="en-US" b="1" dirty="0">
                <a:solidFill>
                  <a:srgbClr val="0070C0"/>
                </a:solidFill>
                <a:latin typeface="Calibri" pitchFamily="34" charset="0"/>
                <a:cs typeface="Times New Roman" pitchFamily="18" charset="0"/>
              </a:rPr>
              <a:t>Contract of 2 units signed by NPPD and ASE -Nov, 2014</a:t>
            </a:r>
          </a:p>
          <a:p>
            <a:pPr marL="273050" indent="-273050">
              <a:lnSpc>
                <a:spcPct val="85000"/>
              </a:lnSpc>
              <a:spcAft>
                <a:spcPts val="900"/>
              </a:spcAft>
              <a:buClr>
                <a:schemeClr val="bg1">
                  <a:lumMod val="75000"/>
                </a:schemeClr>
              </a:buClr>
              <a:buFont typeface="Wingdings" pitchFamily="2" charset="2"/>
              <a:buChar char="Ø"/>
            </a:pPr>
            <a:r>
              <a:rPr lang="en-US" b="1" dirty="0">
                <a:solidFill>
                  <a:srgbClr val="0070C0"/>
                </a:solidFill>
                <a:latin typeface="Calibri" pitchFamily="34" charset="0"/>
                <a:cs typeface="Times New Roman" pitchFamily="18" charset="0"/>
              </a:rPr>
              <a:t>Site Engineering survey Started -Nov, 2014</a:t>
            </a:r>
          </a:p>
          <a:p>
            <a:pPr marL="273050" indent="-273050">
              <a:lnSpc>
                <a:spcPct val="75000"/>
              </a:lnSpc>
              <a:spcAft>
                <a:spcPts val="900"/>
              </a:spcAft>
              <a:buClr>
                <a:schemeClr val="bg1">
                  <a:lumMod val="75000"/>
                </a:schemeClr>
              </a:buClr>
              <a:buFont typeface="Wingdings 3" pitchFamily="18" charset="2"/>
              <a:buChar char=""/>
            </a:pPr>
            <a:endParaRPr lang="en-US" b="1" dirty="0" smtClean="0"/>
          </a:p>
          <a:p>
            <a:pPr marL="273050" indent="-273050">
              <a:lnSpc>
                <a:spcPct val="75000"/>
              </a:lnSpc>
              <a:spcAft>
                <a:spcPts val="900"/>
              </a:spcAft>
              <a:buClr>
                <a:schemeClr val="bg1">
                  <a:lumMod val="75000"/>
                </a:schemeClr>
              </a:buClr>
              <a:buFont typeface="Wingdings 3" pitchFamily="18" charset="2"/>
              <a:buChar char=""/>
            </a:pPr>
            <a:r>
              <a:rPr lang="en-US" b="1" dirty="0">
                <a:solidFill>
                  <a:srgbClr val="000000"/>
                </a:solidFill>
                <a:latin typeface="Calibri" pitchFamily="34" charset="0"/>
                <a:cs typeface="Times New Roman" pitchFamily="18" charset="0"/>
              </a:rPr>
              <a:t>Final commitment and Submission of documents for construction </a:t>
            </a:r>
            <a:r>
              <a:rPr lang="hu-HU" b="1" dirty="0">
                <a:solidFill>
                  <a:srgbClr val="000000"/>
                </a:solidFill>
                <a:latin typeface="Calibri" pitchFamily="34" charset="0"/>
                <a:cs typeface="Times New Roman" pitchFamily="18" charset="0"/>
              </a:rPr>
              <a:t>licenc</a:t>
            </a:r>
            <a:r>
              <a:rPr lang="en-US" b="1" dirty="0" smtClean="0">
                <a:solidFill>
                  <a:srgbClr val="000000"/>
                </a:solidFill>
                <a:latin typeface="Calibri" pitchFamily="34" charset="0"/>
                <a:cs typeface="Times New Roman" pitchFamily="18" charset="0"/>
              </a:rPr>
              <a:t>e - 2015</a:t>
            </a:r>
            <a:endParaRPr lang="en-US" dirty="0">
              <a:latin typeface="Calibri" pitchFamily="34" charset="0"/>
            </a:endParaRPr>
          </a:p>
          <a:p>
            <a:pPr marL="273050" indent="-273050">
              <a:lnSpc>
                <a:spcPct val="75000"/>
              </a:lnSpc>
              <a:spcAft>
                <a:spcPts val="900"/>
              </a:spcAft>
              <a:buClr>
                <a:schemeClr val="bg1">
                  <a:lumMod val="75000"/>
                </a:schemeClr>
              </a:buClr>
              <a:buFont typeface="Wingdings 3" pitchFamily="18" charset="2"/>
              <a:buChar char=""/>
            </a:pPr>
            <a:r>
              <a:rPr lang="en-US" b="1" dirty="0" smtClean="0"/>
              <a:t>Finalization of Environmental Report with updated site specific data and  analysis</a:t>
            </a:r>
          </a:p>
          <a:p>
            <a:pPr marL="273050" indent="-273050">
              <a:lnSpc>
                <a:spcPct val="75000"/>
              </a:lnSpc>
              <a:spcAft>
                <a:spcPts val="900"/>
              </a:spcAft>
              <a:buClr>
                <a:schemeClr val="bg1">
                  <a:lumMod val="75000"/>
                </a:schemeClr>
              </a:buClr>
              <a:buFont typeface="Wingdings 3" pitchFamily="18" charset="2"/>
              <a:buChar char=""/>
            </a:pPr>
            <a:r>
              <a:rPr lang="en-US" b="1" dirty="0" smtClean="0"/>
              <a:t>Application for necessary permits/licenses (site, design, construction),</a:t>
            </a:r>
          </a:p>
          <a:p>
            <a:pPr marL="273050" indent="-273050">
              <a:lnSpc>
                <a:spcPct val="75000"/>
              </a:lnSpc>
              <a:spcAft>
                <a:spcPts val="900"/>
              </a:spcAft>
              <a:buClr>
                <a:schemeClr val="bg1">
                  <a:lumMod val="75000"/>
                </a:schemeClr>
              </a:buClr>
              <a:buFont typeface="Wingdings 3" pitchFamily="18" charset="2"/>
              <a:buChar char=""/>
            </a:pPr>
            <a:r>
              <a:rPr lang="en-US" b="1" dirty="0" smtClean="0"/>
              <a:t>First </a:t>
            </a:r>
            <a:r>
              <a:rPr lang="en-US" b="1" dirty="0"/>
              <a:t>Concrete   by </a:t>
            </a:r>
            <a:r>
              <a:rPr lang="en-US" b="1" dirty="0" smtClean="0"/>
              <a:t>2017</a:t>
            </a:r>
            <a:endParaRPr lang="en-US" b="1" dirty="0"/>
          </a:p>
          <a:p>
            <a:pPr marL="273050" indent="-273050">
              <a:lnSpc>
                <a:spcPct val="75000"/>
              </a:lnSpc>
              <a:spcAft>
                <a:spcPts val="900"/>
              </a:spcAft>
              <a:buClr>
                <a:schemeClr val="bg1">
                  <a:lumMod val="75000"/>
                </a:schemeClr>
              </a:buClr>
              <a:buFont typeface="Wingdings 3" pitchFamily="18" charset="2"/>
              <a:buChar char=""/>
            </a:pPr>
            <a:r>
              <a:rPr lang="en-US" b="1" dirty="0" smtClean="0"/>
              <a:t>Expected Commissioning   Unit1 -  2024   &amp;  Unit2 – 2026.</a:t>
            </a:r>
          </a:p>
        </p:txBody>
      </p:sp>
      <p:cxnSp>
        <p:nvCxnSpPr>
          <p:cNvPr id="9" name="Straight Connector 8"/>
          <p:cNvCxnSpPr/>
          <p:nvPr/>
        </p:nvCxnSpPr>
        <p:spPr>
          <a:xfrm>
            <a:off x="571472" y="785794"/>
            <a:ext cx="8215370" cy="158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6643702" y="357166"/>
            <a:ext cx="2133600" cy="365125"/>
          </a:xfrm>
        </p:spPr>
        <p:txBody>
          <a:bodyPr/>
          <a:lstStyle/>
          <a:p>
            <a:fld id="{3E311429-1C3F-4B67-99BF-AB439F07FE00}" type="slidenum">
              <a:rPr lang="en-US" sz="1600" b="1" smtClean="0"/>
              <a:pPr/>
              <a:t>6</a:t>
            </a:fld>
            <a:endParaRPr lang="en-US" sz="1600" b="1" dirty="0"/>
          </a:p>
        </p:txBody>
      </p:sp>
      <p:pic>
        <p:nvPicPr>
          <p:cNvPr id="6" name="Picture 3"/>
          <p:cNvPicPr>
            <a:picLocks noChangeAspect="1" noChangeArrowheads="1"/>
          </p:cNvPicPr>
          <p:nvPr/>
        </p:nvPicPr>
        <p:blipFill>
          <a:blip r:embed="rId3" cstate="print"/>
          <a:srcRect/>
          <a:stretch>
            <a:fillRect/>
          </a:stretch>
        </p:blipFill>
        <p:spPr bwMode="auto">
          <a:xfrm>
            <a:off x="609958" y="184942"/>
            <a:ext cx="1225738" cy="600852"/>
          </a:xfrm>
          <a:prstGeom prst="rect">
            <a:avLst/>
          </a:prstGeom>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611560" y="785794"/>
            <a:ext cx="8053605" cy="158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6522025" y="357166"/>
            <a:ext cx="2133600" cy="365125"/>
          </a:xfrm>
        </p:spPr>
        <p:txBody>
          <a:bodyPr/>
          <a:lstStyle/>
          <a:p>
            <a:fld id="{3E311429-1C3F-4B67-99BF-AB439F07FE00}" type="slidenum">
              <a:rPr lang="en-US" sz="1600" b="1" smtClean="0"/>
              <a:pPr/>
              <a:t>7</a:t>
            </a:fld>
            <a:endParaRPr lang="en-US" sz="1600" b="1" dirty="0"/>
          </a:p>
        </p:txBody>
      </p:sp>
      <p:sp>
        <p:nvSpPr>
          <p:cNvPr id="6" name="Title 1"/>
          <p:cNvSpPr>
            <a:spLocks noGrp="1"/>
          </p:cNvSpPr>
          <p:nvPr>
            <p:ph type="title"/>
          </p:nvPr>
        </p:nvSpPr>
        <p:spPr>
          <a:xfrm>
            <a:off x="772208" y="71438"/>
            <a:ext cx="7792915" cy="1143000"/>
          </a:xfrm>
        </p:spPr>
        <p:txBody>
          <a:bodyPr/>
          <a:lstStyle/>
          <a:p>
            <a:pPr eaLnBrk="1" hangingPunct="1"/>
            <a:r>
              <a:rPr lang="en-US" sz="2400" b="1" dirty="0" smtClean="0">
                <a:cs typeface="Times New Roman" pitchFamily="18" charset="0"/>
              </a:rPr>
              <a:t>New Nuclear Units -</a:t>
            </a:r>
            <a:r>
              <a:rPr lang="pl-PL" sz="2400" b="1" dirty="0" smtClean="0">
                <a:cs typeface="Times New Roman" pitchFamily="18" charset="0"/>
              </a:rPr>
              <a:t>BNNP 2 </a:t>
            </a:r>
            <a:r>
              <a:rPr lang="en-US" sz="2400" b="1" dirty="0" smtClean="0">
                <a:cs typeface="Times New Roman" pitchFamily="18" charset="0"/>
              </a:rPr>
              <a:t>&amp;</a:t>
            </a:r>
            <a:r>
              <a:rPr lang="pl-PL" sz="2400" b="1" dirty="0" smtClean="0">
                <a:cs typeface="Times New Roman" pitchFamily="18" charset="0"/>
              </a:rPr>
              <a:t> 3</a:t>
            </a:r>
            <a:endParaRPr lang="en-US" sz="2400" b="1" dirty="0" smtClean="0">
              <a:cs typeface="Times New Roman" pitchFamily="18" charset="0"/>
            </a:endParaRPr>
          </a:p>
        </p:txBody>
      </p:sp>
      <p:sp>
        <p:nvSpPr>
          <p:cNvPr id="11" name="Text Box 11"/>
          <p:cNvSpPr txBox="1">
            <a:spLocks noChangeArrowheads="1"/>
          </p:cNvSpPr>
          <p:nvPr/>
        </p:nvSpPr>
        <p:spPr bwMode="auto">
          <a:xfrm>
            <a:off x="927538" y="914400"/>
            <a:ext cx="8002466" cy="412750"/>
          </a:xfrm>
          <a:prstGeom prst="rect">
            <a:avLst/>
          </a:prstGeom>
          <a:noFill/>
          <a:ln w="9525">
            <a:noFill/>
            <a:miter lim="800000"/>
            <a:headEnd/>
            <a:tailEnd/>
          </a:ln>
          <a:effectLst/>
        </p:spPr>
        <p:txBody>
          <a:bodyPr lIns="104287" tIns="52144" rIns="104287" bIns="52144">
            <a:spAutoFit/>
          </a:bodyPr>
          <a:lstStyle/>
          <a:p>
            <a:pPr defTabSz="1041063" rtl="1" fontAlgn="auto">
              <a:spcBef>
                <a:spcPct val="50000"/>
              </a:spcBef>
              <a:spcAft>
                <a:spcPts val="0"/>
              </a:spcAft>
              <a:defRPr/>
            </a:pPr>
            <a:r>
              <a:rPr lang="en-US" sz="2000" b="1" dirty="0">
                <a:solidFill>
                  <a:srgbClr val="002060"/>
                </a:solidFill>
                <a:latin typeface="+mj-lt"/>
                <a:ea typeface="+mj-ea"/>
                <a:cs typeface="+mj-cs"/>
              </a:rPr>
              <a:t>New </a:t>
            </a:r>
            <a:r>
              <a:rPr lang="hu-HU" sz="2000" b="1" dirty="0">
                <a:solidFill>
                  <a:srgbClr val="002060"/>
                </a:solidFill>
                <a:latin typeface="+mj-lt"/>
                <a:ea typeface="+mj-ea"/>
                <a:cs typeface="+mj-cs"/>
              </a:rPr>
              <a:t>Project</a:t>
            </a:r>
            <a:r>
              <a:rPr lang="hu-HU" sz="2000" b="1" dirty="0">
                <a:solidFill>
                  <a:srgbClr val="002060"/>
                </a:solidFill>
                <a:latin typeface="Times New Roman" pitchFamily="18" charset="0"/>
                <a:ea typeface="+mj-ea"/>
                <a:cs typeface="+mj-cs"/>
              </a:rPr>
              <a:t> </a:t>
            </a:r>
            <a:r>
              <a:rPr lang="en-US" sz="2000" b="1" dirty="0">
                <a:solidFill>
                  <a:srgbClr val="002060"/>
                </a:solidFill>
                <a:latin typeface="+mj-lt"/>
                <a:ea typeface="+mj-ea"/>
                <a:cs typeface="+mj-cs"/>
              </a:rPr>
              <a:t>preliminaries &amp; Milestones</a:t>
            </a:r>
          </a:p>
        </p:txBody>
      </p:sp>
      <p:sp>
        <p:nvSpPr>
          <p:cNvPr id="12" name="Oval 11"/>
          <p:cNvSpPr/>
          <p:nvPr/>
        </p:nvSpPr>
        <p:spPr>
          <a:xfrm>
            <a:off x="2025112" y="1522413"/>
            <a:ext cx="265234"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en-US"/>
          </a:p>
        </p:txBody>
      </p:sp>
      <p:cxnSp>
        <p:nvCxnSpPr>
          <p:cNvPr id="13" name="Straight Connector 12"/>
          <p:cNvCxnSpPr/>
          <p:nvPr/>
        </p:nvCxnSpPr>
        <p:spPr>
          <a:xfrm>
            <a:off x="2165789" y="1881188"/>
            <a:ext cx="0" cy="28733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30" idx="0"/>
          </p:cNvCxnSpPr>
          <p:nvPr/>
        </p:nvCxnSpPr>
        <p:spPr>
          <a:xfrm flipH="1">
            <a:off x="2165789" y="3582989"/>
            <a:ext cx="0" cy="71913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28" idx="0"/>
          </p:cNvCxnSpPr>
          <p:nvPr/>
        </p:nvCxnSpPr>
        <p:spPr>
          <a:xfrm flipH="1">
            <a:off x="2165789" y="2528888"/>
            <a:ext cx="0" cy="32385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TextBox 2"/>
          <p:cNvSpPr txBox="1">
            <a:spLocks noChangeArrowheads="1"/>
          </p:cNvSpPr>
          <p:nvPr/>
        </p:nvSpPr>
        <p:spPr bwMode="auto">
          <a:xfrm>
            <a:off x="1160535" y="1552575"/>
            <a:ext cx="73122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70C0"/>
                </a:solidFill>
                <a:latin typeface="Calibri" pitchFamily="34" charset="0"/>
              </a:rPr>
              <a:t>2010</a:t>
            </a:r>
          </a:p>
        </p:txBody>
      </p:sp>
      <p:sp>
        <p:nvSpPr>
          <p:cNvPr id="17" name="TextBox 15"/>
          <p:cNvSpPr txBox="1">
            <a:spLocks noChangeArrowheads="1"/>
          </p:cNvSpPr>
          <p:nvPr/>
        </p:nvSpPr>
        <p:spPr bwMode="auto">
          <a:xfrm>
            <a:off x="2302069" y="1414463"/>
            <a:ext cx="5118589"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70C0"/>
                </a:solidFill>
                <a:latin typeface="Calibri" pitchFamily="34" charset="0"/>
              </a:rPr>
              <a:t>Completion of Nuclear Power Planning  for Electricity Production by ~2030</a:t>
            </a:r>
          </a:p>
        </p:txBody>
      </p:sp>
      <p:sp>
        <p:nvSpPr>
          <p:cNvPr id="18" name="TextBox 17"/>
          <p:cNvSpPr txBox="1">
            <a:spLocks noChangeArrowheads="1"/>
          </p:cNvSpPr>
          <p:nvPr/>
        </p:nvSpPr>
        <p:spPr bwMode="auto">
          <a:xfrm>
            <a:off x="1176654" y="2159000"/>
            <a:ext cx="66528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70C0"/>
                </a:solidFill>
                <a:latin typeface="Calibri" pitchFamily="34" charset="0"/>
              </a:rPr>
              <a:t>2011</a:t>
            </a:r>
          </a:p>
        </p:txBody>
      </p:sp>
      <p:sp>
        <p:nvSpPr>
          <p:cNvPr id="19" name="TextBox 18"/>
          <p:cNvSpPr txBox="1">
            <a:spLocks noChangeArrowheads="1"/>
          </p:cNvSpPr>
          <p:nvPr/>
        </p:nvSpPr>
        <p:spPr bwMode="auto">
          <a:xfrm>
            <a:off x="2302070" y="2060575"/>
            <a:ext cx="583662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hu-HU" b="1" dirty="0">
                <a:solidFill>
                  <a:srgbClr val="0070C0"/>
                </a:solidFill>
                <a:latin typeface="Calibri" pitchFamily="34" charset="0"/>
                <a:cs typeface="Times New Roman" pitchFamily="18" charset="0"/>
              </a:rPr>
              <a:t>Completion of the technical studies</a:t>
            </a:r>
            <a:r>
              <a:rPr lang="en-US" b="1" dirty="0">
                <a:solidFill>
                  <a:srgbClr val="0070C0"/>
                </a:solidFill>
                <a:latin typeface="Calibri" pitchFamily="34" charset="0"/>
                <a:cs typeface="Times New Roman" pitchFamily="18" charset="0"/>
              </a:rPr>
              <a:t> and technological requirements related to the Construction </a:t>
            </a:r>
            <a:r>
              <a:rPr lang="hu-HU" b="1" dirty="0">
                <a:solidFill>
                  <a:srgbClr val="0070C0"/>
                </a:solidFill>
                <a:latin typeface="Calibri" pitchFamily="34" charset="0"/>
                <a:cs typeface="Times New Roman" pitchFamily="18" charset="0"/>
              </a:rPr>
              <a:t>of the new units</a:t>
            </a:r>
          </a:p>
        </p:txBody>
      </p:sp>
      <p:sp>
        <p:nvSpPr>
          <p:cNvPr id="20" name="Rectangle 4"/>
          <p:cNvSpPr>
            <a:spLocks noChangeArrowheads="1"/>
          </p:cNvSpPr>
          <p:nvPr/>
        </p:nvSpPr>
        <p:spPr bwMode="auto">
          <a:xfrm>
            <a:off x="2335774" y="4129088"/>
            <a:ext cx="508488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a:solidFill>
                  <a:srgbClr val="000000"/>
                </a:solidFill>
                <a:latin typeface="Calibri" pitchFamily="34" charset="0"/>
                <a:cs typeface="Times New Roman" pitchFamily="18" charset="0"/>
              </a:rPr>
              <a:t>Final commitment and Submission of documents for construction </a:t>
            </a:r>
            <a:r>
              <a:rPr lang="hu-HU" sz="2000" b="1" dirty="0">
                <a:solidFill>
                  <a:srgbClr val="000000"/>
                </a:solidFill>
                <a:latin typeface="Calibri" pitchFamily="34" charset="0"/>
                <a:cs typeface="Times New Roman" pitchFamily="18" charset="0"/>
              </a:rPr>
              <a:t>licenc</a:t>
            </a:r>
            <a:r>
              <a:rPr lang="en-US" sz="2000" b="1" dirty="0">
                <a:solidFill>
                  <a:srgbClr val="000000"/>
                </a:solidFill>
                <a:latin typeface="Calibri" pitchFamily="34" charset="0"/>
                <a:cs typeface="Times New Roman" pitchFamily="18" charset="0"/>
              </a:rPr>
              <a:t>e</a:t>
            </a:r>
            <a:endParaRPr lang="en-US" sz="2000" dirty="0">
              <a:latin typeface="Calibri" pitchFamily="34" charset="0"/>
            </a:endParaRPr>
          </a:p>
        </p:txBody>
      </p:sp>
      <p:sp>
        <p:nvSpPr>
          <p:cNvPr id="21" name="Rectangle 19"/>
          <p:cNvSpPr>
            <a:spLocks noChangeArrowheads="1"/>
          </p:cNvSpPr>
          <p:nvPr/>
        </p:nvSpPr>
        <p:spPr bwMode="auto">
          <a:xfrm>
            <a:off x="2324051" y="2813050"/>
            <a:ext cx="517720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en-US" sz="2000" b="1" dirty="0">
                <a:solidFill>
                  <a:srgbClr val="0070C0"/>
                </a:solidFill>
                <a:latin typeface="Calibri" pitchFamily="34" charset="0"/>
                <a:cs typeface="Times New Roman" pitchFamily="18" charset="0"/>
              </a:rPr>
              <a:t>Negotiation between NPPD and Rosatom (ASE)</a:t>
            </a:r>
            <a:endParaRPr lang="en-US" dirty="0">
              <a:solidFill>
                <a:srgbClr val="0070C0"/>
              </a:solidFill>
              <a:latin typeface="Calibri" pitchFamily="34" charset="0"/>
            </a:endParaRPr>
          </a:p>
        </p:txBody>
      </p:sp>
      <p:sp>
        <p:nvSpPr>
          <p:cNvPr id="22" name="Rectangle 20"/>
          <p:cNvSpPr>
            <a:spLocks noChangeArrowheads="1"/>
          </p:cNvSpPr>
          <p:nvPr/>
        </p:nvSpPr>
        <p:spPr bwMode="auto">
          <a:xfrm>
            <a:off x="2339752" y="3153147"/>
            <a:ext cx="687412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spAutoFit/>
          </a:bodyPr>
          <a:lstStyle/>
          <a:p>
            <a:pPr rtl="1">
              <a:lnSpc>
                <a:spcPct val="90000"/>
              </a:lnSpc>
            </a:pPr>
            <a:r>
              <a:rPr lang="en-US" sz="2000" b="1" dirty="0">
                <a:solidFill>
                  <a:srgbClr val="0070C0"/>
                </a:solidFill>
                <a:latin typeface="Calibri" pitchFamily="34" charset="0"/>
                <a:cs typeface="Times New Roman" pitchFamily="18" charset="0"/>
              </a:rPr>
              <a:t>Intergovernmental agreement signed between AEOI &amp; Rosatom,</a:t>
            </a:r>
          </a:p>
          <a:p>
            <a:pPr rtl="1">
              <a:lnSpc>
                <a:spcPct val="90000"/>
              </a:lnSpc>
            </a:pPr>
            <a:r>
              <a:rPr lang="en-US" sz="2000" b="1" dirty="0">
                <a:solidFill>
                  <a:srgbClr val="0070C0"/>
                </a:solidFill>
                <a:latin typeface="Calibri" pitchFamily="34" charset="0"/>
                <a:cs typeface="Times New Roman" pitchFamily="18" charset="0"/>
              </a:rPr>
              <a:t>Contract of 2 units signed by NPPD and ASE,</a:t>
            </a:r>
          </a:p>
          <a:p>
            <a:pPr rtl="1">
              <a:lnSpc>
                <a:spcPct val="90000"/>
              </a:lnSpc>
            </a:pPr>
            <a:r>
              <a:rPr lang="en-US" sz="2000" b="1" dirty="0">
                <a:solidFill>
                  <a:srgbClr val="0070C0"/>
                </a:solidFill>
                <a:latin typeface="Calibri" pitchFamily="34" charset="0"/>
                <a:cs typeface="Times New Roman" pitchFamily="18" charset="0"/>
              </a:rPr>
              <a:t>Site Engineering survey </a:t>
            </a:r>
            <a:r>
              <a:rPr lang="en-US" b="1" dirty="0">
                <a:solidFill>
                  <a:srgbClr val="0070C0"/>
                </a:solidFill>
                <a:latin typeface="Calibri" pitchFamily="34" charset="0"/>
                <a:cs typeface="Times New Roman" pitchFamily="18" charset="0"/>
              </a:rPr>
              <a:t>Started </a:t>
            </a:r>
            <a:endParaRPr lang="en-US" dirty="0">
              <a:solidFill>
                <a:srgbClr val="0070C0"/>
              </a:solidFill>
              <a:latin typeface="Calibri" pitchFamily="34" charset="0"/>
            </a:endParaRPr>
          </a:p>
        </p:txBody>
      </p:sp>
      <p:sp>
        <p:nvSpPr>
          <p:cNvPr id="23" name="TextBox 21"/>
          <p:cNvSpPr txBox="1">
            <a:spLocks noChangeArrowheads="1"/>
          </p:cNvSpPr>
          <p:nvPr/>
        </p:nvSpPr>
        <p:spPr bwMode="auto">
          <a:xfrm>
            <a:off x="1027184" y="2843214"/>
            <a:ext cx="996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70C0"/>
                </a:solidFill>
                <a:latin typeface="Calibri" pitchFamily="34" charset="0"/>
              </a:rPr>
              <a:t>2012-13</a:t>
            </a:r>
          </a:p>
        </p:txBody>
      </p:sp>
      <p:sp>
        <p:nvSpPr>
          <p:cNvPr id="24" name="TextBox 22"/>
          <p:cNvSpPr txBox="1">
            <a:spLocks noChangeArrowheads="1"/>
          </p:cNvSpPr>
          <p:nvPr/>
        </p:nvSpPr>
        <p:spPr bwMode="auto">
          <a:xfrm>
            <a:off x="961243" y="3429000"/>
            <a:ext cx="1162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70C0"/>
                </a:solidFill>
                <a:latin typeface="Calibri" pitchFamily="34" charset="0"/>
              </a:rPr>
              <a:t>Nov. 2014</a:t>
            </a:r>
          </a:p>
        </p:txBody>
      </p:sp>
      <p:cxnSp>
        <p:nvCxnSpPr>
          <p:cNvPr id="25" name="Straight Connector 24"/>
          <p:cNvCxnSpPr>
            <a:endCxn id="29" idx="0"/>
          </p:cNvCxnSpPr>
          <p:nvPr/>
        </p:nvCxnSpPr>
        <p:spPr>
          <a:xfrm flipH="1">
            <a:off x="2165789" y="2979739"/>
            <a:ext cx="0" cy="45878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1176654" y="4302125"/>
            <a:ext cx="66528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2015</a:t>
            </a:r>
          </a:p>
        </p:txBody>
      </p:sp>
      <p:sp>
        <p:nvSpPr>
          <p:cNvPr id="27" name="Oval 26"/>
          <p:cNvSpPr/>
          <p:nvPr/>
        </p:nvSpPr>
        <p:spPr>
          <a:xfrm>
            <a:off x="2032438" y="2168526"/>
            <a:ext cx="26523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en-US"/>
          </a:p>
        </p:txBody>
      </p:sp>
      <p:sp>
        <p:nvSpPr>
          <p:cNvPr id="28" name="Oval 27"/>
          <p:cNvSpPr/>
          <p:nvPr/>
        </p:nvSpPr>
        <p:spPr>
          <a:xfrm>
            <a:off x="2032438" y="2852738"/>
            <a:ext cx="26523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en-US"/>
          </a:p>
        </p:txBody>
      </p:sp>
      <p:sp>
        <p:nvSpPr>
          <p:cNvPr id="29" name="Oval 28"/>
          <p:cNvSpPr/>
          <p:nvPr/>
        </p:nvSpPr>
        <p:spPr>
          <a:xfrm>
            <a:off x="2032438" y="3438526"/>
            <a:ext cx="26523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en-US"/>
          </a:p>
        </p:txBody>
      </p:sp>
      <p:sp>
        <p:nvSpPr>
          <p:cNvPr id="30" name="Oval 29"/>
          <p:cNvSpPr/>
          <p:nvPr/>
        </p:nvSpPr>
        <p:spPr>
          <a:xfrm>
            <a:off x="2032438" y="4302126"/>
            <a:ext cx="265235" cy="3603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en-US"/>
          </a:p>
        </p:txBody>
      </p:sp>
      <p:sp>
        <p:nvSpPr>
          <p:cNvPr id="31" name="Oval 30"/>
          <p:cNvSpPr/>
          <p:nvPr/>
        </p:nvSpPr>
        <p:spPr>
          <a:xfrm>
            <a:off x="2023647" y="5384801"/>
            <a:ext cx="266700" cy="358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en-US"/>
          </a:p>
        </p:txBody>
      </p:sp>
      <p:sp>
        <p:nvSpPr>
          <p:cNvPr id="32" name="Oval 31"/>
          <p:cNvSpPr/>
          <p:nvPr/>
        </p:nvSpPr>
        <p:spPr>
          <a:xfrm>
            <a:off x="2019251" y="5876926"/>
            <a:ext cx="265234" cy="3603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en-US"/>
          </a:p>
        </p:txBody>
      </p:sp>
      <p:sp>
        <p:nvSpPr>
          <p:cNvPr id="33" name="Rectangle 33"/>
          <p:cNvSpPr>
            <a:spLocks noChangeArrowheads="1"/>
          </p:cNvSpPr>
          <p:nvPr/>
        </p:nvSpPr>
        <p:spPr bwMode="auto">
          <a:xfrm>
            <a:off x="2324051" y="5373688"/>
            <a:ext cx="517720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0000"/>
                </a:solidFill>
                <a:latin typeface="Calibri" pitchFamily="34" charset="0"/>
                <a:cs typeface="Times New Roman" pitchFamily="18" charset="0"/>
              </a:rPr>
              <a:t>Commercial operation, BNPP Unit 2</a:t>
            </a:r>
            <a:endParaRPr lang="en-US">
              <a:latin typeface="Calibri" pitchFamily="34" charset="0"/>
            </a:endParaRPr>
          </a:p>
        </p:txBody>
      </p:sp>
      <p:sp>
        <p:nvSpPr>
          <p:cNvPr id="34" name="Rectangle 34"/>
          <p:cNvSpPr>
            <a:spLocks noChangeArrowheads="1"/>
          </p:cNvSpPr>
          <p:nvPr/>
        </p:nvSpPr>
        <p:spPr bwMode="auto">
          <a:xfrm>
            <a:off x="2324051" y="5876925"/>
            <a:ext cx="517720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0000"/>
                </a:solidFill>
                <a:latin typeface="Calibri" pitchFamily="34" charset="0"/>
                <a:cs typeface="Times New Roman" pitchFamily="18" charset="0"/>
              </a:rPr>
              <a:t>Commercial operation, BNPP Unit 3</a:t>
            </a:r>
            <a:endParaRPr lang="en-US" sz="2000">
              <a:latin typeface="Calibri" pitchFamily="34" charset="0"/>
            </a:endParaRPr>
          </a:p>
        </p:txBody>
      </p:sp>
      <p:sp>
        <p:nvSpPr>
          <p:cNvPr id="35" name="TextBox 35"/>
          <p:cNvSpPr txBox="1">
            <a:spLocks noChangeArrowheads="1"/>
          </p:cNvSpPr>
          <p:nvPr/>
        </p:nvSpPr>
        <p:spPr bwMode="auto">
          <a:xfrm>
            <a:off x="1160535" y="5373688"/>
            <a:ext cx="66381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2024</a:t>
            </a:r>
          </a:p>
        </p:txBody>
      </p:sp>
      <p:sp>
        <p:nvSpPr>
          <p:cNvPr id="36" name="TextBox 36"/>
          <p:cNvSpPr txBox="1">
            <a:spLocks noChangeArrowheads="1"/>
          </p:cNvSpPr>
          <p:nvPr/>
        </p:nvSpPr>
        <p:spPr bwMode="auto">
          <a:xfrm>
            <a:off x="1160535" y="5867400"/>
            <a:ext cx="6638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2026</a:t>
            </a:r>
          </a:p>
        </p:txBody>
      </p:sp>
      <p:cxnSp>
        <p:nvCxnSpPr>
          <p:cNvPr id="37" name="Straight Connector 36"/>
          <p:cNvCxnSpPr>
            <a:stCxn id="31" idx="4"/>
            <a:endCxn id="32" idx="0"/>
          </p:cNvCxnSpPr>
          <p:nvPr/>
        </p:nvCxnSpPr>
        <p:spPr>
          <a:xfrm flipH="1">
            <a:off x="2151135" y="5743575"/>
            <a:ext cx="5862" cy="13335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0" idx="4"/>
            <a:endCxn id="31" idx="0"/>
          </p:cNvCxnSpPr>
          <p:nvPr/>
        </p:nvCxnSpPr>
        <p:spPr>
          <a:xfrm flipH="1">
            <a:off x="2156997" y="4662488"/>
            <a:ext cx="8792" cy="72231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28246" y="4149725"/>
            <a:ext cx="239297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0" name="TextBox 46"/>
          <p:cNvSpPr txBox="1">
            <a:spLocks noChangeArrowheads="1"/>
          </p:cNvSpPr>
          <p:nvPr/>
        </p:nvSpPr>
        <p:spPr bwMode="auto">
          <a:xfrm>
            <a:off x="179512" y="3933825"/>
            <a:ext cx="7424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Next</a:t>
            </a:r>
          </a:p>
        </p:txBody>
      </p:sp>
      <p:pic>
        <p:nvPicPr>
          <p:cNvPr id="41" name="Picture 3"/>
          <p:cNvPicPr>
            <a:picLocks noChangeAspect="1" noChangeArrowheads="1"/>
          </p:cNvPicPr>
          <p:nvPr/>
        </p:nvPicPr>
        <p:blipFill>
          <a:blip r:embed="rId3" cstate="print"/>
          <a:srcRect/>
          <a:stretch>
            <a:fillRect/>
          </a:stretch>
        </p:blipFill>
        <p:spPr bwMode="auto">
          <a:xfrm>
            <a:off x="611560" y="184942"/>
            <a:ext cx="1225738" cy="600852"/>
          </a:xfrm>
          <a:prstGeom prst="rect">
            <a:avLst/>
          </a:prstGeom>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571472" y="785794"/>
            <a:ext cx="8215370" cy="158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6643702" y="357166"/>
            <a:ext cx="2133600" cy="365125"/>
          </a:xfrm>
        </p:spPr>
        <p:txBody>
          <a:bodyPr/>
          <a:lstStyle/>
          <a:p>
            <a:fld id="{3E311429-1C3F-4B67-99BF-AB439F07FE00}" type="slidenum">
              <a:rPr lang="en-US" sz="1600" b="1" smtClean="0"/>
              <a:pPr/>
              <a:t>8</a:t>
            </a:fld>
            <a:endParaRPr lang="en-US" sz="1600" b="1"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83BBAAF-7333-4741-9C2C-3F3FF85F0D16}" type="slidenum">
              <a:rPr lang="fa-IR" smtClean="0"/>
              <a:pPr>
                <a:defRPr/>
              </a:pPr>
              <a:t>8</a:t>
            </a:fld>
            <a:endParaRPr lang="fa-IR"/>
          </a:p>
        </p:txBody>
      </p:sp>
      <p:sp>
        <p:nvSpPr>
          <p:cNvPr id="10" name="Title 1"/>
          <p:cNvSpPr>
            <a:spLocks noGrp="1"/>
          </p:cNvSpPr>
          <p:nvPr>
            <p:ph type="title"/>
          </p:nvPr>
        </p:nvSpPr>
        <p:spPr>
          <a:xfrm>
            <a:off x="893885" y="71438"/>
            <a:ext cx="7792915" cy="1143000"/>
          </a:xfrm>
        </p:spPr>
        <p:txBody>
          <a:bodyPr/>
          <a:lstStyle/>
          <a:p>
            <a:pPr eaLnBrk="1" hangingPunct="1"/>
            <a:r>
              <a:rPr lang="en-US" sz="2400" b="1" smtClean="0">
                <a:cs typeface="Times New Roman" pitchFamily="18" charset="0"/>
              </a:rPr>
              <a:t>New Nuclear Units -</a:t>
            </a:r>
            <a:r>
              <a:rPr lang="pl-PL" sz="2400" b="1" smtClean="0">
                <a:cs typeface="Times New Roman" pitchFamily="18" charset="0"/>
              </a:rPr>
              <a:t>BNNP 2 </a:t>
            </a:r>
            <a:r>
              <a:rPr lang="en-US" sz="2400" b="1" smtClean="0">
                <a:cs typeface="Times New Roman" pitchFamily="18" charset="0"/>
              </a:rPr>
              <a:t>&amp;</a:t>
            </a:r>
            <a:r>
              <a:rPr lang="pl-PL" sz="2400" b="1" smtClean="0">
                <a:cs typeface="Times New Roman" pitchFamily="18" charset="0"/>
              </a:rPr>
              <a:t> 3</a:t>
            </a:r>
            <a:endParaRPr lang="en-US" sz="2400" b="1" smtClean="0">
              <a:cs typeface="Times New Roman" pitchFamily="18"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620" y="908051"/>
            <a:ext cx="3921369"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2708" y="3573464"/>
            <a:ext cx="4658458"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2"/>
          <p:cNvSpPr txBox="1">
            <a:spLocks noChangeArrowheads="1"/>
          </p:cNvSpPr>
          <p:nvPr/>
        </p:nvSpPr>
        <p:spPr bwMode="auto">
          <a:xfrm>
            <a:off x="4904643" y="1403350"/>
            <a:ext cx="163976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70C0"/>
                </a:solidFill>
                <a:latin typeface="Calibri" pitchFamily="34" charset="0"/>
              </a:rPr>
              <a:t>Nov. 11, 2014</a:t>
            </a:r>
          </a:p>
        </p:txBody>
      </p:sp>
      <p:sp>
        <p:nvSpPr>
          <p:cNvPr id="14" name="Rectangle 4"/>
          <p:cNvSpPr>
            <a:spLocks noChangeArrowheads="1"/>
          </p:cNvSpPr>
          <p:nvPr/>
        </p:nvSpPr>
        <p:spPr bwMode="auto">
          <a:xfrm>
            <a:off x="4860682" y="1773238"/>
            <a:ext cx="3367454"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0070C0"/>
                </a:solidFill>
                <a:latin typeface="Calibri" pitchFamily="34" charset="0"/>
                <a:cs typeface="Times New Roman" pitchFamily="18" charset="0"/>
              </a:rPr>
              <a:t>Intergovernmental agreement signed between AEOI &amp; Rosatom</a:t>
            </a:r>
            <a:endParaRPr lang="en-US"/>
          </a:p>
        </p:txBody>
      </p:sp>
      <p:sp>
        <p:nvSpPr>
          <p:cNvPr id="15" name="Rectangle 5"/>
          <p:cNvSpPr>
            <a:spLocks noChangeArrowheads="1"/>
          </p:cNvSpPr>
          <p:nvPr/>
        </p:nvSpPr>
        <p:spPr bwMode="auto">
          <a:xfrm>
            <a:off x="1115158" y="5175250"/>
            <a:ext cx="3440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0070C0"/>
                </a:solidFill>
                <a:latin typeface="Calibri" pitchFamily="34" charset="0"/>
                <a:cs typeface="Times New Roman" pitchFamily="18" charset="0"/>
              </a:rPr>
              <a:t>NPPD and ASE signed the contract</a:t>
            </a:r>
            <a:endParaRPr lang="en-US"/>
          </a:p>
        </p:txBody>
      </p:sp>
      <p:sp>
        <p:nvSpPr>
          <p:cNvPr id="16" name="TextBox 22"/>
          <p:cNvSpPr txBox="1">
            <a:spLocks noChangeArrowheads="1"/>
          </p:cNvSpPr>
          <p:nvPr/>
        </p:nvSpPr>
        <p:spPr bwMode="auto">
          <a:xfrm>
            <a:off x="1129812" y="4805364"/>
            <a:ext cx="163976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70C0"/>
                </a:solidFill>
                <a:latin typeface="Calibri" pitchFamily="34" charset="0"/>
              </a:rPr>
              <a:t>Nov. 11, 2014</a:t>
            </a:r>
          </a:p>
        </p:txBody>
      </p:sp>
      <p:pic>
        <p:nvPicPr>
          <p:cNvPr id="17" name="Picture 3"/>
          <p:cNvPicPr>
            <a:picLocks noChangeAspect="1" noChangeArrowheads="1"/>
          </p:cNvPicPr>
          <p:nvPr/>
        </p:nvPicPr>
        <p:blipFill>
          <a:blip r:embed="rId5" cstate="print"/>
          <a:srcRect/>
          <a:stretch>
            <a:fillRect/>
          </a:stretch>
        </p:blipFill>
        <p:spPr bwMode="auto">
          <a:xfrm>
            <a:off x="609958" y="184942"/>
            <a:ext cx="1225738" cy="600852"/>
          </a:xfrm>
          <a:prstGeom prst="rect">
            <a:avLst/>
          </a:prstGeom>
          <a:ln w="9525">
            <a:noFill/>
            <a:miter lim="800000"/>
            <a:headEnd/>
            <a:tailEnd/>
          </a:ln>
          <a:effectLst/>
        </p:spPr>
      </p:pic>
    </p:spTree>
    <p:extLst>
      <p:ext uri="{BB962C8B-B14F-4D97-AF65-F5344CB8AC3E}">
        <p14:creationId xmlns:p14="http://schemas.microsoft.com/office/powerpoint/2010/main" val="1408367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571472" y="785794"/>
            <a:ext cx="8215370" cy="158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6643702" y="357166"/>
            <a:ext cx="2133600" cy="365125"/>
          </a:xfrm>
        </p:spPr>
        <p:txBody>
          <a:bodyPr/>
          <a:lstStyle/>
          <a:p>
            <a:fld id="{3E311429-1C3F-4B67-99BF-AB439F07FE00}" type="slidenum">
              <a:rPr lang="en-US" sz="1600" b="1" smtClean="0"/>
              <a:pPr/>
              <a:t>9</a:t>
            </a:fld>
            <a:endParaRPr lang="en-US" sz="1600" b="1" dirty="0"/>
          </a:p>
        </p:txBody>
      </p:sp>
      <p:sp>
        <p:nvSpPr>
          <p:cNvPr id="10" name="Title 1"/>
          <p:cNvSpPr>
            <a:spLocks noGrp="1"/>
          </p:cNvSpPr>
          <p:nvPr>
            <p:ph type="title"/>
          </p:nvPr>
        </p:nvSpPr>
        <p:spPr>
          <a:xfrm>
            <a:off x="893885" y="71438"/>
            <a:ext cx="7792915" cy="1143000"/>
          </a:xfrm>
        </p:spPr>
        <p:txBody>
          <a:bodyPr/>
          <a:lstStyle/>
          <a:p>
            <a:pPr eaLnBrk="1" hangingPunct="1"/>
            <a:r>
              <a:rPr lang="en-US" sz="2400" b="1" dirty="0" smtClean="0">
                <a:cs typeface="Times New Roman" pitchFamily="18" charset="0"/>
              </a:rPr>
              <a:t>New Nuclear Units -</a:t>
            </a:r>
            <a:r>
              <a:rPr lang="pl-PL" sz="2400" b="1" dirty="0" smtClean="0">
                <a:cs typeface="Times New Roman" pitchFamily="18" charset="0"/>
              </a:rPr>
              <a:t>BNNP 2 </a:t>
            </a:r>
            <a:r>
              <a:rPr lang="en-US" sz="2400" b="1" dirty="0" smtClean="0">
                <a:cs typeface="Times New Roman" pitchFamily="18" charset="0"/>
              </a:rPr>
              <a:t>&amp;</a:t>
            </a:r>
            <a:r>
              <a:rPr lang="pl-PL" sz="2400" b="1" dirty="0" smtClean="0">
                <a:cs typeface="Times New Roman" pitchFamily="18" charset="0"/>
              </a:rPr>
              <a:t> 3</a:t>
            </a:r>
            <a:endParaRPr lang="en-US" sz="2400" b="1" dirty="0" smtClean="0">
              <a:cs typeface="Times New Roman" pitchFamily="18" charset="0"/>
            </a:endParaRPr>
          </a:p>
        </p:txBody>
      </p:sp>
      <p:sp>
        <p:nvSpPr>
          <p:cNvPr id="11" name="TextBox 6"/>
          <p:cNvSpPr txBox="1">
            <a:spLocks noChangeArrowheads="1"/>
          </p:cNvSpPr>
          <p:nvPr/>
        </p:nvSpPr>
        <p:spPr bwMode="auto">
          <a:xfrm>
            <a:off x="1065213" y="981075"/>
            <a:ext cx="8424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latin typeface="Calibri" pitchFamily="34" charset="0"/>
                <a:cs typeface="Times New Roman" pitchFamily="18" charset="0"/>
              </a:rPr>
              <a:t>T</a:t>
            </a:r>
            <a:r>
              <a:rPr lang="hu-HU" b="1">
                <a:latin typeface="Calibri" pitchFamily="34" charset="0"/>
                <a:cs typeface="Times New Roman" pitchFamily="18" charset="0"/>
              </a:rPr>
              <a:t>echnical </a:t>
            </a:r>
            <a:r>
              <a:rPr lang="en-US" b="1">
                <a:latin typeface="Calibri" pitchFamily="34" charset="0"/>
                <a:cs typeface="Times New Roman" pitchFamily="18" charset="0"/>
              </a:rPr>
              <a:t>requirements related to the construction </a:t>
            </a:r>
            <a:r>
              <a:rPr lang="hu-HU" b="1">
                <a:latin typeface="Calibri" pitchFamily="34" charset="0"/>
                <a:cs typeface="Times New Roman" pitchFamily="18" charset="0"/>
              </a:rPr>
              <a:t>of the new units</a:t>
            </a:r>
          </a:p>
        </p:txBody>
      </p:sp>
      <p:sp>
        <p:nvSpPr>
          <p:cNvPr id="12" name="Téglalap 1"/>
          <p:cNvSpPr/>
          <p:nvPr/>
        </p:nvSpPr>
        <p:spPr>
          <a:xfrm>
            <a:off x="102022" y="1349375"/>
            <a:ext cx="4555099" cy="2505301"/>
          </a:xfrm>
          <a:prstGeom prst="rect">
            <a:avLst/>
          </a:prstGeom>
          <a:solidFill>
            <a:schemeClr val="accent3">
              <a:lumMod val="20000"/>
              <a:lumOff val="80000"/>
            </a:schemeClr>
          </a:solidFill>
          <a:ln w="28575">
            <a:noFill/>
          </a:ln>
        </p:spPr>
        <p:txBody>
          <a:bodyPr wrap="square">
            <a:spAutoFit/>
          </a:bodyPr>
          <a:lstStyle/>
          <a:p>
            <a:pPr algn="ctr" fontAlgn="auto">
              <a:lnSpc>
                <a:spcPct val="140000"/>
              </a:lnSpc>
              <a:spcBef>
                <a:spcPts val="0"/>
              </a:spcBef>
              <a:spcAft>
                <a:spcPts val="0"/>
              </a:spcAft>
              <a:buClr>
                <a:srgbClr val="F79646">
                  <a:lumMod val="75000"/>
                </a:srgbClr>
              </a:buClr>
              <a:defRPr/>
            </a:pPr>
            <a:r>
              <a:rPr lang="hu-HU" sz="1400" b="1" dirty="0">
                <a:latin typeface="+mn-lt"/>
                <a:cs typeface="Times New Roman" pitchFamily="18" charset="0"/>
              </a:rPr>
              <a:t>Technical requirements</a:t>
            </a:r>
          </a:p>
          <a:p>
            <a:pPr marL="176400" indent="-176400" fontAlgn="auto">
              <a:lnSpc>
                <a:spcPct val="140000"/>
              </a:lnSpc>
              <a:spcBef>
                <a:spcPts val="0"/>
              </a:spcBef>
              <a:spcAft>
                <a:spcPts val="0"/>
              </a:spcAft>
              <a:buFont typeface="Arial" panose="020B0604020202020204" pitchFamily="34" charset="0"/>
              <a:buChar char="•"/>
              <a:defRPr/>
            </a:pPr>
            <a:r>
              <a:rPr lang="en-US" sz="1400" dirty="0">
                <a:latin typeface="+mn-lt"/>
                <a:cs typeface="Times New Roman" pitchFamily="18" charset="0"/>
              </a:rPr>
              <a:t>GEN 3+</a:t>
            </a:r>
            <a:r>
              <a:rPr lang="hu-HU" sz="1400" dirty="0">
                <a:latin typeface="+mn-lt"/>
                <a:cs typeface="Times New Roman" pitchFamily="18" charset="0"/>
              </a:rPr>
              <a:t>, PWR</a:t>
            </a:r>
            <a:r>
              <a:rPr lang="en-US" sz="1400" dirty="0">
                <a:latin typeface="+mn-lt"/>
                <a:cs typeface="Times New Roman" pitchFamily="18" charset="0"/>
              </a:rPr>
              <a:t> reactors</a:t>
            </a:r>
            <a:r>
              <a:rPr lang="hu-HU" sz="1400" dirty="0">
                <a:latin typeface="+mn-lt"/>
                <a:cs typeface="Times New Roman" pitchFamily="18" charset="0"/>
              </a:rPr>
              <a:t>, 60 years life-time</a:t>
            </a:r>
            <a:endParaRPr lang="en-US" sz="1400" dirty="0">
              <a:latin typeface="+mn-lt"/>
              <a:cs typeface="Times New Roman" pitchFamily="18" charset="0"/>
            </a:endParaRPr>
          </a:p>
          <a:p>
            <a:pPr marL="177800" indent="-177800" fontAlgn="auto">
              <a:lnSpc>
                <a:spcPct val="140000"/>
              </a:lnSpc>
              <a:spcBef>
                <a:spcPts val="0"/>
              </a:spcBef>
              <a:spcAft>
                <a:spcPts val="0"/>
              </a:spcAft>
              <a:buFont typeface="Arial" panose="020B0604020202020204" pitchFamily="34" charset="0"/>
              <a:buChar char="•"/>
              <a:defRPr/>
            </a:pPr>
            <a:r>
              <a:rPr lang="en-US" sz="1400" dirty="0">
                <a:latin typeface="+mn-lt"/>
                <a:cs typeface="Times New Roman" pitchFamily="18" charset="0"/>
              </a:rPr>
              <a:t>Standardizat</a:t>
            </a:r>
            <a:r>
              <a:rPr lang="hu-HU" sz="1400" dirty="0">
                <a:latin typeface="+mn-lt"/>
                <a:cs typeface="Times New Roman" pitchFamily="18" charset="0"/>
              </a:rPr>
              <a:t>i</a:t>
            </a:r>
            <a:r>
              <a:rPr lang="en-US" sz="1400" dirty="0">
                <a:latin typeface="+mn-lt"/>
                <a:cs typeface="Times New Roman" pitchFamily="18" charset="0"/>
              </a:rPr>
              <a:t>on ⇒ shorter licensing</a:t>
            </a:r>
            <a:r>
              <a:rPr lang="hu-HU" sz="1400" dirty="0">
                <a:latin typeface="+mn-lt"/>
                <a:cs typeface="Times New Roman" pitchFamily="18" charset="0"/>
              </a:rPr>
              <a:t> </a:t>
            </a:r>
            <a:r>
              <a:rPr lang="en-US" sz="1400" dirty="0">
                <a:latin typeface="+mn-lt"/>
                <a:cs typeface="Times New Roman" pitchFamily="18" charset="0"/>
              </a:rPr>
              <a:t>and construction time</a:t>
            </a:r>
          </a:p>
          <a:p>
            <a:pPr marL="177800" indent="-177800" fontAlgn="auto">
              <a:lnSpc>
                <a:spcPct val="140000"/>
              </a:lnSpc>
              <a:spcBef>
                <a:spcPts val="0"/>
              </a:spcBef>
              <a:spcAft>
                <a:spcPts val="0"/>
              </a:spcAft>
              <a:buFont typeface="Arial" panose="020B0604020202020204" pitchFamily="34" charset="0"/>
              <a:buChar char="•"/>
              <a:defRPr/>
            </a:pPr>
            <a:r>
              <a:rPr lang="en-GB" sz="1400" dirty="0">
                <a:latin typeface="+mn-lt"/>
                <a:cs typeface="Times New Roman" pitchFamily="18" charset="0"/>
              </a:rPr>
              <a:t>Shorter</a:t>
            </a:r>
            <a:r>
              <a:rPr lang="en-US" sz="1400" dirty="0">
                <a:latin typeface="+mn-lt"/>
                <a:cs typeface="Times New Roman" pitchFamily="18" charset="0"/>
              </a:rPr>
              <a:t> maintenance period  </a:t>
            </a:r>
          </a:p>
          <a:p>
            <a:pPr marL="177800" indent="-177800" fontAlgn="auto">
              <a:lnSpc>
                <a:spcPct val="140000"/>
              </a:lnSpc>
              <a:spcBef>
                <a:spcPts val="0"/>
              </a:spcBef>
              <a:spcAft>
                <a:spcPts val="0"/>
              </a:spcAft>
              <a:buFont typeface="Arial" panose="020B0604020202020204" pitchFamily="34" charset="0"/>
              <a:buChar char="•"/>
              <a:defRPr/>
            </a:pPr>
            <a:r>
              <a:rPr lang="en-US" sz="1400" dirty="0">
                <a:latin typeface="+mn-lt"/>
                <a:cs typeface="Times New Roman" pitchFamily="18" charset="0"/>
              </a:rPr>
              <a:t>Longer </a:t>
            </a:r>
            <a:r>
              <a:rPr lang="hu-HU" sz="1400" dirty="0">
                <a:latin typeface="+mn-lt"/>
                <a:cs typeface="Times New Roman" pitchFamily="18" charset="0"/>
              </a:rPr>
              <a:t>fuel </a:t>
            </a:r>
            <a:r>
              <a:rPr lang="en-GB" sz="1400" dirty="0">
                <a:latin typeface="+mn-lt"/>
                <a:cs typeface="Times New Roman" pitchFamily="18" charset="0"/>
              </a:rPr>
              <a:t>cycles</a:t>
            </a:r>
            <a:r>
              <a:rPr lang="en-US" sz="1400" dirty="0">
                <a:latin typeface="+mn-lt"/>
                <a:cs typeface="Times New Roman" pitchFamily="18" charset="0"/>
              </a:rPr>
              <a:t> (extend to 1</a:t>
            </a:r>
            <a:r>
              <a:rPr lang="hu-HU" sz="1400" dirty="0">
                <a:latin typeface="+mn-lt"/>
                <a:cs typeface="Times New Roman" pitchFamily="18" charset="0"/>
              </a:rPr>
              <a:t>8 </a:t>
            </a:r>
            <a:r>
              <a:rPr lang="en-US" sz="1400" dirty="0">
                <a:latin typeface="+mn-lt"/>
                <a:cs typeface="Times New Roman" pitchFamily="18" charset="0"/>
              </a:rPr>
              <a:t>months)</a:t>
            </a:r>
            <a:endParaRPr lang="hu-HU" sz="1400" dirty="0">
              <a:latin typeface="+mn-lt"/>
              <a:cs typeface="Times New Roman" pitchFamily="18" charset="0"/>
            </a:endParaRPr>
          </a:p>
          <a:p>
            <a:pPr marL="177800" indent="-177800" fontAlgn="auto">
              <a:lnSpc>
                <a:spcPct val="140000"/>
              </a:lnSpc>
              <a:spcBef>
                <a:spcPts val="0"/>
              </a:spcBef>
              <a:spcAft>
                <a:spcPts val="0"/>
              </a:spcAft>
              <a:buFont typeface="Arial" panose="020B0604020202020204" pitchFamily="34" charset="0"/>
              <a:buChar char="•"/>
              <a:defRPr/>
            </a:pPr>
            <a:r>
              <a:rPr lang="en-US" sz="1400" dirty="0">
                <a:latin typeface="+mn-lt"/>
                <a:cs typeface="Times New Roman" pitchFamily="18" charset="0"/>
              </a:rPr>
              <a:t>Less radioactive waste</a:t>
            </a:r>
            <a:endParaRPr lang="hu-HU" sz="1400" dirty="0">
              <a:latin typeface="+mn-lt"/>
              <a:cs typeface="Times New Roman" pitchFamily="18" charset="0"/>
            </a:endParaRPr>
          </a:p>
          <a:p>
            <a:pPr marL="177800" indent="-177800" fontAlgn="auto">
              <a:lnSpc>
                <a:spcPct val="140000"/>
              </a:lnSpc>
              <a:spcBef>
                <a:spcPts val="0"/>
              </a:spcBef>
              <a:spcAft>
                <a:spcPts val="0"/>
              </a:spcAft>
              <a:buFont typeface="Arial" panose="020B0604020202020204" pitchFamily="34" charset="0"/>
              <a:buChar char="•"/>
              <a:defRPr/>
            </a:pPr>
            <a:r>
              <a:rPr lang="en-US" sz="1400" dirty="0">
                <a:latin typeface="+mn-lt"/>
                <a:cs typeface="Times New Roman" pitchFamily="18" charset="0"/>
              </a:rPr>
              <a:t>More than 90 % </a:t>
            </a:r>
            <a:r>
              <a:rPr lang="hu-HU" sz="1400" dirty="0">
                <a:latin typeface="+mn-lt"/>
                <a:cs typeface="Times New Roman" pitchFamily="18" charset="0"/>
              </a:rPr>
              <a:t>LF (</a:t>
            </a:r>
            <a:r>
              <a:rPr lang="en-GB" sz="1400" dirty="0">
                <a:latin typeface="+mn-lt"/>
                <a:cs typeface="Times New Roman" pitchFamily="18" charset="0"/>
              </a:rPr>
              <a:t>in base load</a:t>
            </a:r>
            <a:r>
              <a:rPr lang="hu-HU" sz="1400" dirty="0">
                <a:latin typeface="+mn-lt"/>
                <a:cs typeface="Times New Roman" pitchFamily="18" charset="0"/>
              </a:rPr>
              <a:t> </a:t>
            </a:r>
            <a:r>
              <a:rPr lang="en-GB" sz="1400" dirty="0">
                <a:latin typeface="+mn-lt"/>
                <a:cs typeface="Times New Roman" pitchFamily="18" charset="0"/>
              </a:rPr>
              <a:t>operation mode</a:t>
            </a:r>
            <a:r>
              <a:rPr lang="hu-HU" sz="1400" dirty="0">
                <a:latin typeface="+mn-lt"/>
                <a:cs typeface="Times New Roman" pitchFamily="18" charset="0"/>
              </a:rPr>
              <a:t>)</a:t>
            </a:r>
            <a:endParaRPr lang="en-US" sz="1400" dirty="0">
              <a:latin typeface="+mn-lt"/>
              <a:cs typeface="Times New Roman" pitchFamily="18" charset="0"/>
            </a:endParaRPr>
          </a:p>
          <a:p>
            <a:pPr marL="177800" indent="-177800" fontAlgn="auto">
              <a:lnSpc>
                <a:spcPct val="140000"/>
              </a:lnSpc>
              <a:spcBef>
                <a:spcPts val="0"/>
              </a:spcBef>
              <a:spcAft>
                <a:spcPts val="0"/>
              </a:spcAft>
              <a:buFont typeface="Arial" panose="020B0604020202020204" pitchFamily="34" charset="0"/>
              <a:buChar char="•"/>
              <a:defRPr/>
            </a:pPr>
            <a:r>
              <a:rPr lang="en-US" sz="1400" dirty="0">
                <a:latin typeface="+mn-lt"/>
                <a:cs typeface="Times New Roman" pitchFamily="18" charset="0"/>
              </a:rPr>
              <a:t>Combined with the desalination plant </a:t>
            </a:r>
            <a:endParaRPr lang="hu-HU" sz="1400" dirty="0">
              <a:latin typeface="+mn-lt"/>
              <a:cs typeface="Times New Roman" pitchFamily="18" charset="0"/>
            </a:endParaRPr>
          </a:p>
        </p:txBody>
      </p:sp>
      <p:sp>
        <p:nvSpPr>
          <p:cNvPr id="13" name="Téglalap 8"/>
          <p:cNvSpPr/>
          <p:nvPr/>
        </p:nvSpPr>
        <p:spPr>
          <a:xfrm>
            <a:off x="4679157" y="1349375"/>
            <a:ext cx="4357339" cy="3970318"/>
          </a:xfrm>
          <a:prstGeom prst="rect">
            <a:avLst/>
          </a:prstGeom>
          <a:solidFill>
            <a:schemeClr val="tx2">
              <a:lumMod val="20000"/>
              <a:lumOff val="80000"/>
            </a:schemeClr>
          </a:solidFill>
          <a:ln w="28575">
            <a:noFill/>
          </a:ln>
        </p:spPr>
        <p:txBody>
          <a:bodyPr wrap="square">
            <a:spAutoFit/>
          </a:bodyPr>
          <a:lstStyle/>
          <a:p>
            <a:pPr algn="ctr" fontAlgn="auto">
              <a:lnSpc>
                <a:spcPct val="150000"/>
              </a:lnSpc>
              <a:spcBef>
                <a:spcPts val="0"/>
              </a:spcBef>
              <a:spcAft>
                <a:spcPts val="0"/>
              </a:spcAft>
              <a:buClr>
                <a:srgbClr val="F79646">
                  <a:lumMod val="75000"/>
                </a:srgbClr>
              </a:buClr>
              <a:defRPr/>
            </a:pPr>
            <a:r>
              <a:rPr lang="en-US" sz="1400" b="1" dirty="0">
                <a:latin typeface="+mn-lt"/>
                <a:cs typeface="Times New Roman" pitchFamily="18" charset="0"/>
              </a:rPr>
              <a:t>Safety increasing solutions</a:t>
            </a:r>
          </a:p>
          <a:p>
            <a:pPr marL="182563" indent="-182563" fontAlgn="auto">
              <a:lnSpc>
                <a:spcPct val="150000"/>
              </a:lnSpc>
              <a:spcBef>
                <a:spcPts val="0"/>
              </a:spcBef>
              <a:spcAft>
                <a:spcPts val="0"/>
              </a:spcAft>
              <a:buFont typeface="Arial" pitchFamily="34" charset="0"/>
              <a:buChar char="•"/>
              <a:defRPr/>
            </a:pPr>
            <a:r>
              <a:rPr lang="en-US" sz="1400" dirty="0">
                <a:latin typeface="+mn-lt"/>
                <a:cs typeface="Times New Roman" pitchFamily="18" charset="0"/>
              </a:rPr>
              <a:t>Passive safety systems</a:t>
            </a:r>
          </a:p>
          <a:p>
            <a:pPr marL="182563" indent="-182563" fontAlgn="auto">
              <a:lnSpc>
                <a:spcPct val="150000"/>
              </a:lnSpc>
              <a:spcBef>
                <a:spcPts val="0"/>
              </a:spcBef>
              <a:spcAft>
                <a:spcPts val="0"/>
              </a:spcAft>
              <a:buFont typeface="Arial" pitchFamily="34" charset="0"/>
              <a:buChar char="•"/>
              <a:defRPr/>
            </a:pPr>
            <a:r>
              <a:rPr lang="en-US" sz="1400" dirty="0">
                <a:latin typeface="+mn-lt"/>
                <a:cs typeface="Times New Roman" pitchFamily="18" charset="0"/>
              </a:rPr>
              <a:t>Mitigation and prevention of severe accidents</a:t>
            </a:r>
          </a:p>
          <a:p>
            <a:pPr marL="182563" indent="-182563" fontAlgn="auto">
              <a:lnSpc>
                <a:spcPct val="150000"/>
              </a:lnSpc>
              <a:spcBef>
                <a:spcPts val="0"/>
              </a:spcBef>
              <a:spcAft>
                <a:spcPts val="0"/>
              </a:spcAft>
              <a:buFont typeface="Arial" pitchFamily="34" charset="0"/>
              <a:buChar char="•"/>
              <a:defRPr/>
            </a:pPr>
            <a:r>
              <a:rPr lang="en-US" sz="1400" dirty="0">
                <a:latin typeface="+mn-lt"/>
                <a:cs typeface="Times New Roman" pitchFamily="18" charset="0"/>
              </a:rPr>
              <a:t>Higher protection against </a:t>
            </a:r>
            <a:r>
              <a:rPr lang="en-GB" sz="1400" dirty="0">
                <a:latin typeface="+mn-lt"/>
                <a:cs typeface="Times New Roman" pitchFamily="18" charset="0"/>
              </a:rPr>
              <a:t>internal</a:t>
            </a:r>
            <a:r>
              <a:rPr lang="hu-HU" sz="1400" dirty="0">
                <a:latin typeface="+mn-lt"/>
                <a:cs typeface="Times New Roman" pitchFamily="18" charset="0"/>
              </a:rPr>
              <a:t> </a:t>
            </a:r>
            <a:r>
              <a:rPr lang="en-US" sz="1400" dirty="0">
                <a:latin typeface="+mn-lt"/>
                <a:cs typeface="Times New Roman" pitchFamily="18" charset="0"/>
              </a:rPr>
              <a:t>and </a:t>
            </a:r>
            <a:r>
              <a:rPr lang="en-GB" sz="1400" dirty="0">
                <a:latin typeface="+mn-lt"/>
                <a:cs typeface="Times New Roman" pitchFamily="18" charset="0"/>
              </a:rPr>
              <a:t>external</a:t>
            </a:r>
            <a:r>
              <a:rPr lang="hu-HU" sz="1400" dirty="0">
                <a:latin typeface="+mn-lt"/>
                <a:cs typeface="Times New Roman" pitchFamily="18" charset="0"/>
              </a:rPr>
              <a:t> </a:t>
            </a:r>
            <a:r>
              <a:rPr lang="en-GB" sz="1400" dirty="0">
                <a:latin typeface="+mn-lt"/>
                <a:cs typeface="Times New Roman" pitchFamily="18" charset="0"/>
              </a:rPr>
              <a:t>events</a:t>
            </a:r>
          </a:p>
          <a:p>
            <a:pPr marL="182563" indent="-182563" fontAlgn="auto">
              <a:lnSpc>
                <a:spcPct val="150000"/>
              </a:lnSpc>
              <a:spcBef>
                <a:spcPts val="0"/>
              </a:spcBef>
              <a:spcAft>
                <a:spcPts val="0"/>
              </a:spcAft>
              <a:buFont typeface="Arial" pitchFamily="34" charset="0"/>
              <a:buChar char="•"/>
              <a:defRPr/>
            </a:pPr>
            <a:r>
              <a:rPr lang="en-US" sz="1400" dirty="0">
                <a:latin typeface="+mn-lt"/>
                <a:cs typeface="Times New Roman" pitchFamily="18" charset="0"/>
              </a:rPr>
              <a:t>High volume and strong  pre-</a:t>
            </a:r>
            <a:r>
              <a:rPr lang="en-US" sz="1400" dirty="0" err="1">
                <a:latin typeface="+mn-lt"/>
                <a:cs typeface="Times New Roman" pitchFamily="18" charset="0"/>
              </a:rPr>
              <a:t>stres</a:t>
            </a:r>
            <a:r>
              <a:rPr lang="hu-HU" sz="1400" dirty="0">
                <a:latin typeface="+mn-lt"/>
                <a:cs typeface="Times New Roman" pitchFamily="18" charset="0"/>
              </a:rPr>
              <a:t>t</a:t>
            </a:r>
            <a:r>
              <a:rPr lang="en-US" sz="1400" dirty="0">
                <a:latin typeface="+mn-lt"/>
                <a:cs typeface="Times New Roman" pitchFamily="18" charset="0"/>
              </a:rPr>
              <a:t>ed concrete containment</a:t>
            </a:r>
            <a:endParaRPr lang="hu-HU" sz="1400" dirty="0">
              <a:latin typeface="+mn-lt"/>
              <a:cs typeface="Times New Roman" pitchFamily="18" charset="0"/>
            </a:endParaRPr>
          </a:p>
          <a:p>
            <a:pPr marL="182563" indent="-182563" fontAlgn="auto">
              <a:lnSpc>
                <a:spcPct val="150000"/>
              </a:lnSpc>
              <a:spcBef>
                <a:spcPts val="0"/>
              </a:spcBef>
              <a:spcAft>
                <a:spcPts val="0"/>
              </a:spcAft>
              <a:buFont typeface="Arial" pitchFamily="34" charset="0"/>
              <a:buChar char="•"/>
              <a:defRPr/>
            </a:pPr>
            <a:r>
              <a:rPr lang="en-US" sz="1400" dirty="0">
                <a:latin typeface="+mn-lt"/>
                <a:cs typeface="Times New Roman" pitchFamily="18" charset="0"/>
              </a:rPr>
              <a:t>Long</a:t>
            </a:r>
            <a:r>
              <a:rPr lang="hu-HU" sz="1400" dirty="0">
                <a:latin typeface="+mn-lt"/>
                <a:cs typeface="Times New Roman" pitchFamily="18" charset="0"/>
              </a:rPr>
              <a:t> </a:t>
            </a:r>
            <a:r>
              <a:rPr lang="en-US" sz="1400" dirty="0">
                <a:latin typeface="+mn-lt"/>
                <a:cs typeface="Times New Roman" pitchFamily="18" charset="0"/>
              </a:rPr>
              <a:t>term and reliable containment cooling</a:t>
            </a:r>
          </a:p>
          <a:p>
            <a:pPr marL="182563" indent="-182563" fontAlgn="auto">
              <a:lnSpc>
                <a:spcPct val="150000"/>
              </a:lnSpc>
              <a:spcBef>
                <a:spcPts val="0"/>
              </a:spcBef>
              <a:spcAft>
                <a:spcPts val="0"/>
              </a:spcAft>
              <a:buFont typeface="Arial" pitchFamily="34" charset="0"/>
              <a:buChar char="•"/>
              <a:defRPr/>
            </a:pPr>
            <a:r>
              <a:rPr lang="en-US" sz="1400" dirty="0">
                <a:latin typeface="+mn-lt"/>
                <a:cs typeface="Times New Roman" pitchFamily="18" charset="0"/>
              </a:rPr>
              <a:t>Equipped with core catcher</a:t>
            </a:r>
          </a:p>
          <a:p>
            <a:pPr marL="182563" indent="-182563" fontAlgn="auto">
              <a:lnSpc>
                <a:spcPct val="150000"/>
              </a:lnSpc>
              <a:spcBef>
                <a:spcPts val="0"/>
              </a:spcBef>
              <a:spcAft>
                <a:spcPts val="0"/>
              </a:spcAft>
              <a:buFont typeface="Arial" pitchFamily="34" charset="0"/>
              <a:buChar char="•"/>
              <a:defRPr/>
            </a:pPr>
            <a:r>
              <a:rPr lang="en-US" sz="1400" dirty="0">
                <a:latin typeface="+mn-lt"/>
                <a:cs typeface="Times New Roman" pitchFamily="18" charset="0"/>
              </a:rPr>
              <a:t>Independent safety systems including power supply</a:t>
            </a:r>
          </a:p>
          <a:p>
            <a:pPr marL="182563" indent="-182563" fontAlgn="auto">
              <a:lnSpc>
                <a:spcPct val="150000"/>
              </a:lnSpc>
              <a:spcBef>
                <a:spcPts val="0"/>
              </a:spcBef>
              <a:spcAft>
                <a:spcPts val="0"/>
              </a:spcAft>
              <a:buFont typeface="Arial" pitchFamily="34" charset="0"/>
              <a:buChar char="•"/>
              <a:defRPr/>
            </a:pPr>
            <a:r>
              <a:rPr lang="en-GB" sz="1400" dirty="0">
                <a:latin typeface="+mn-lt"/>
                <a:cs typeface="Times New Roman" pitchFamily="18" charset="0"/>
              </a:rPr>
              <a:t>Increased</a:t>
            </a:r>
            <a:r>
              <a:rPr lang="hu-HU" sz="1400" dirty="0">
                <a:latin typeface="+mn-lt"/>
                <a:cs typeface="Times New Roman" pitchFamily="18" charset="0"/>
              </a:rPr>
              <a:t> </a:t>
            </a:r>
            <a:r>
              <a:rPr lang="en-GB" sz="1400" dirty="0">
                <a:latin typeface="+mn-lt"/>
                <a:cs typeface="Times New Roman" pitchFamily="18" charset="0"/>
              </a:rPr>
              <a:t>passive</a:t>
            </a:r>
            <a:r>
              <a:rPr lang="en-US" sz="1400" dirty="0">
                <a:latin typeface="+mn-lt"/>
                <a:cs typeface="Times New Roman" pitchFamily="18" charset="0"/>
              </a:rPr>
              <a:t> safety systems</a:t>
            </a:r>
          </a:p>
          <a:p>
            <a:pPr marL="182563" indent="-182563" fontAlgn="auto">
              <a:lnSpc>
                <a:spcPct val="150000"/>
              </a:lnSpc>
              <a:spcBef>
                <a:spcPts val="0"/>
              </a:spcBef>
              <a:spcAft>
                <a:spcPts val="0"/>
              </a:spcAft>
              <a:buFont typeface="Arial" pitchFamily="34" charset="0"/>
              <a:buChar char="•"/>
              <a:defRPr/>
            </a:pPr>
            <a:r>
              <a:rPr lang="en-US" sz="1400" dirty="0">
                <a:latin typeface="+mn-lt"/>
                <a:cs typeface="Times New Roman" pitchFamily="18" charset="0"/>
              </a:rPr>
              <a:t>Hydrogen removal by passive re-</a:t>
            </a:r>
            <a:r>
              <a:rPr lang="en-US" sz="1400" dirty="0" err="1">
                <a:latin typeface="+mn-lt"/>
                <a:cs typeface="Times New Roman" pitchFamily="18" charset="0"/>
              </a:rPr>
              <a:t>combinors</a:t>
            </a:r>
            <a:r>
              <a:rPr lang="en-US" sz="1400" dirty="0">
                <a:latin typeface="+mn-lt"/>
                <a:cs typeface="Times New Roman" pitchFamily="18" charset="0"/>
              </a:rPr>
              <a:t> </a:t>
            </a:r>
          </a:p>
          <a:p>
            <a:pPr marL="182563" indent="-182563" fontAlgn="auto">
              <a:lnSpc>
                <a:spcPct val="150000"/>
              </a:lnSpc>
              <a:spcBef>
                <a:spcPts val="0"/>
              </a:spcBef>
              <a:spcAft>
                <a:spcPts val="0"/>
              </a:spcAft>
              <a:buFont typeface="Arial" pitchFamily="34" charset="0"/>
              <a:buChar char="•"/>
              <a:defRPr/>
            </a:pPr>
            <a:r>
              <a:rPr lang="en-US" sz="1400" dirty="0">
                <a:latin typeface="+mn-lt"/>
                <a:cs typeface="Times New Roman" pitchFamily="18" charset="0"/>
              </a:rPr>
              <a:t>Mobile EDGs &amp; Diesel pump</a:t>
            </a:r>
          </a:p>
        </p:txBody>
      </p:sp>
      <p:sp>
        <p:nvSpPr>
          <p:cNvPr id="14" name="Téglalap 10"/>
          <p:cNvSpPr/>
          <p:nvPr/>
        </p:nvSpPr>
        <p:spPr>
          <a:xfrm>
            <a:off x="93059" y="3933056"/>
            <a:ext cx="4564063" cy="1922463"/>
          </a:xfrm>
          <a:prstGeom prst="rect">
            <a:avLst/>
          </a:prstGeom>
          <a:solidFill>
            <a:schemeClr val="accent4">
              <a:lumMod val="20000"/>
              <a:lumOff val="80000"/>
            </a:schemeClr>
          </a:solidFill>
          <a:ln w="28575">
            <a:noFill/>
          </a:ln>
        </p:spPr>
        <p:txBody>
          <a:bodyPr>
            <a:spAutoFit/>
          </a:bodyPr>
          <a:lstStyle/>
          <a:p>
            <a:pPr algn="ctr" fontAlgn="auto">
              <a:spcBef>
                <a:spcPts val="0"/>
              </a:spcBef>
              <a:spcAft>
                <a:spcPts val="0"/>
              </a:spcAft>
              <a:buClr>
                <a:srgbClr val="F79646">
                  <a:lumMod val="75000"/>
                </a:srgbClr>
              </a:buClr>
              <a:defRPr/>
            </a:pPr>
            <a:r>
              <a:rPr lang="en-US" sz="1400" b="1" dirty="0">
                <a:latin typeface="+mn-lt"/>
                <a:cs typeface="Times New Roman" pitchFamily="18" charset="0"/>
              </a:rPr>
              <a:t>Protection agains</a:t>
            </a:r>
            <a:r>
              <a:rPr lang="hu-HU" sz="1400" b="1" dirty="0">
                <a:latin typeface="+mn-lt"/>
                <a:cs typeface="Times New Roman" pitchFamily="18" charset="0"/>
              </a:rPr>
              <a:t>t</a:t>
            </a:r>
            <a:r>
              <a:rPr lang="en-US" sz="1400" b="1" dirty="0">
                <a:latin typeface="+mn-lt"/>
                <a:cs typeface="Times New Roman" pitchFamily="18" charset="0"/>
              </a:rPr>
              <a:t> external hazards</a:t>
            </a:r>
          </a:p>
          <a:p>
            <a:pPr marL="182563" indent="-182563" algn="just" fontAlgn="auto">
              <a:lnSpc>
                <a:spcPct val="150000"/>
              </a:lnSpc>
              <a:spcBef>
                <a:spcPts val="0"/>
              </a:spcBef>
              <a:spcAft>
                <a:spcPts val="0"/>
              </a:spcAft>
              <a:buFont typeface="Arial" pitchFamily="34" charset="0"/>
              <a:buChar char="•"/>
              <a:defRPr/>
            </a:pPr>
            <a:r>
              <a:rPr lang="hu-HU" sz="1400" dirty="0">
                <a:latin typeface="+mn-lt"/>
                <a:cs typeface="Times New Roman" pitchFamily="18" charset="0"/>
              </a:rPr>
              <a:t>S</a:t>
            </a:r>
            <a:r>
              <a:rPr lang="en-US" sz="1400" dirty="0">
                <a:latin typeface="+mn-lt"/>
                <a:cs typeface="Times New Roman" pitchFamily="18" charset="0"/>
              </a:rPr>
              <a:t>eismic hazards</a:t>
            </a:r>
          </a:p>
          <a:p>
            <a:pPr marL="182563" indent="-182563" algn="just" fontAlgn="auto">
              <a:lnSpc>
                <a:spcPct val="150000"/>
              </a:lnSpc>
              <a:spcBef>
                <a:spcPts val="0"/>
              </a:spcBef>
              <a:spcAft>
                <a:spcPts val="0"/>
              </a:spcAft>
              <a:buFont typeface="Arial" pitchFamily="34" charset="0"/>
              <a:buChar char="•"/>
              <a:defRPr/>
            </a:pPr>
            <a:r>
              <a:rPr lang="hu-HU" sz="1400" dirty="0">
                <a:latin typeface="+mn-lt"/>
                <a:cs typeface="Times New Roman" pitchFamily="18" charset="0"/>
              </a:rPr>
              <a:t>E</a:t>
            </a:r>
            <a:r>
              <a:rPr lang="en-US" sz="1400" dirty="0" err="1">
                <a:latin typeface="+mn-lt"/>
                <a:cs typeface="Times New Roman" pitchFamily="18" charset="0"/>
              </a:rPr>
              <a:t>xtrem</a:t>
            </a:r>
            <a:r>
              <a:rPr lang="en-US" sz="1400" dirty="0">
                <a:latin typeface="+mn-lt"/>
                <a:cs typeface="Times New Roman" pitchFamily="18" charset="0"/>
              </a:rPr>
              <a:t> meteorology</a:t>
            </a:r>
          </a:p>
          <a:p>
            <a:pPr marL="182563" indent="-182563" algn="just" fontAlgn="auto">
              <a:lnSpc>
                <a:spcPct val="150000"/>
              </a:lnSpc>
              <a:spcBef>
                <a:spcPts val="0"/>
              </a:spcBef>
              <a:spcAft>
                <a:spcPts val="0"/>
              </a:spcAft>
              <a:buFont typeface="Arial" pitchFamily="34" charset="0"/>
              <a:buChar char="•"/>
              <a:defRPr/>
            </a:pPr>
            <a:r>
              <a:rPr lang="hu-HU" sz="1400" dirty="0">
                <a:latin typeface="+mn-lt"/>
                <a:cs typeface="Times New Roman" pitchFamily="18" charset="0"/>
              </a:rPr>
              <a:t>A</a:t>
            </a:r>
            <a:r>
              <a:rPr lang="en-US" sz="1400" dirty="0">
                <a:latin typeface="+mn-lt"/>
                <a:cs typeface="Times New Roman" pitchFamily="18" charset="0"/>
              </a:rPr>
              <a:t>irplane crash</a:t>
            </a:r>
          </a:p>
          <a:p>
            <a:pPr marL="182563" indent="-182563" algn="just" fontAlgn="auto">
              <a:lnSpc>
                <a:spcPct val="150000"/>
              </a:lnSpc>
              <a:spcBef>
                <a:spcPts val="0"/>
              </a:spcBef>
              <a:spcAft>
                <a:spcPts val="0"/>
              </a:spcAft>
              <a:buFont typeface="Arial" pitchFamily="34" charset="0"/>
              <a:buChar char="•"/>
              <a:defRPr/>
            </a:pPr>
            <a:r>
              <a:rPr lang="hu-HU" sz="1400" dirty="0">
                <a:latin typeface="+mn-lt"/>
                <a:cs typeface="Times New Roman" pitchFamily="18" charset="0"/>
              </a:rPr>
              <a:t>A</a:t>
            </a:r>
            <a:r>
              <a:rPr lang="en-US" sz="1400" dirty="0">
                <a:latin typeface="+mn-lt"/>
                <a:cs typeface="Times New Roman" pitchFamily="18" charset="0"/>
              </a:rPr>
              <a:t>ccidents form other industrial sources</a:t>
            </a:r>
          </a:p>
          <a:p>
            <a:pPr marL="182563" indent="-182563" algn="just" fontAlgn="auto">
              <a:lnSpc>
                <a:spcPct val="150000"/>
              </a:lnSpc>
              <a:spcBef>
                <a:spcPts val="0"/>
              </a:spcBef>
              <a:spcAft>
                <a:spcPts val="0"/>
              </a:spcAft>
              <a:buFont typeface="Arial" pitchFamily="34" charset="0"/>
              <a:buChar char="•"/>
              <a:defRPr/>
            </a:pPr>
            <a:r>
              <a:rPr lang="hu-HU" sz="1400" dirty="0">
                <a:latin typeface="+mn-lt"/>
                <a:cs typeface="Times New Roman" pitchFamily="18" charset="0"/>
              </a:rPr>
              <a:t>E</a:t>
            </a:r>
            <a:r>
              <a:rPr lang="en-US" sz="1400" dirty="0">
                <a:latin typeface="+mn-lt"/>
                <a:cs typeface="Times New Roman" pitchFamily="18" charset="0"/>
              </a:rPr>
              <a:t>lectromagnetic interference</a:t>
            </a:r>
          </a:p>
        </p:txBody>
      </p:sp>
      <p:pic>
        <p:nvPicPr>
          <p:cNvPr id="15" name="Picture 3"/>
          <p:cNvPicPr>
            <a:picLocks noChangeAspect="1" noChangeArrowheads="1"/>
          </p:cNvPicPr>
          <p:nvPr/>
        </p:nvPicPr>
        <p:blipFill>
          <a:blip r:embed="rId3" cstate="print"/>
          <a:srcRect/>
          <a:stretch>
            <a:fillRect/>
          </a:stretch>
        </p:blipFill>
        <p:spPr bwMode="auto">
          <a:xfrm>
            <a:off x="609958" y="184942"/>
            <a:ext cx="1225738" cy="600852"/>
          </a:xfrm>
          <a:prstGeom prst="rect">
            <a:avLst/>
          </a:prstGeom>
          <a:ln w="9525">
            <a:noFill/>
            <a:miter lim="800000"/>
            <a:headEnd/>
            <a:tailEnd/>
          </a:ln>
          <a:effectLst/>
        </p:spPr>
      </p:pic>
    </p:spTree>
    <p:extLst>
      <p:ext uri="{BB962C8B-B14F-4D97-AF65-F5344CB8AC3E}">
        <p14:creationId xmlns:p14="http://schemas.microsoft.com/office/powerpoint/2010/main" val="3472446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2024</TotalTime>
  <Words>1014</Words>
  <Application>Microsoft Office PowerPoint</Application>
  <PresentationFormat>On-screen Show (4:3)</PresentationFormat>
  <Paragraphs>167</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National’s and NPPD’s Plan for Nuclear Power Development for the period of five years</vt:lpstr>
      <vt:lpstr>PowerPoint Presentation</vt:lpstr>
      <vt:lpstr>PowerPoint Presentation</vt:lpstr>
      <vt:lpstr>PowerPoint Presentation</vt:lpstr>
      <vt:lpstr>PowerPoint Presentation</vt:lpstr>
      <vt:lpstr>PowerPoint Presentation</vt:lpstr>
      <vt:lpstr>New Nuclear Units -BNNP 2 &amp; 3</vt:lpstr>
      <vt:lpstr>New Nuclear Units -BNNP 2 &amp; 3</vt:lpstr>
      <vt:lpstr>New Nuclear Units -BNNP 2 &amp; 3</vt:lpstr>
      <vt:lpstr>New Nuclear Units -BNNP 2 &amp; 3</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dc:title>
  <dc:creator>Niyazi</dc:creator>
  <cp:lastModifiedBy>Fatourehchian , Saeed</cp:lastModifiedBy>
  <cp:revision>224</cp:revision>
  <cp:lastPrinted>2015-02-09T06:21:08Z</cp:lastPrinted>
  <dcterms:created xsi:type="dcterms:W3CDTF">2010-03-06T10:27:28Z</dcterms:created>
  <dcterms:modified xsi:type="dcterms:W3CDTF">2015-02-14T13:32:26Z</dcterms:modified>
</cp:coreProperties>
</file>