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746" r:id="rId2"/>
    <p:sldMasterId id="2147483756" r:id="rId3"/>
  </p:sldMasterIdLst>
  <p:notesMasterIdLst>
    <p:notesMasterId r:id="rId18"/>
  </p:notesMasterIdLst>
  <p:handoutMasterIdLst>
    <p:handoutMasterId r:id="rId19"/>
  </p:handoutMasterIdLst>
  <p:sldIdLst>
    <p:sldId id="276" r:id="rId4"/>
    <p:sldId id="312" r:id="rId5"/>
    <p:sldId id="358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59" r:id="rId14"/>
    <p:sldId id="374" r:id="rId15"/>
    <p:sldId id="315" r:id="rId16"/>
    <p:sldId id="366" r:id="rId17"/>
  </p:sldIdLst>
  <p:sldSz cx="9144000" cy="6858000" type="screen4x3"/>
  <p:notesSz cx="674211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99C"/>
    <a:srgbClr val="00355F"/>
    <a:srgbClr val="00B3DC"/>
    <a:srgbClr val="E99347"/>
    <a:srgbClr val="152225"/>
    <a:srgbClr val="102E50"/>
    <a:srgbClr val="1A4B7F"/>
    <a:srgbClr val="294046"/>
    <a:srgbClr val="242F5F"/>
    <a:srgbClr val="0D4C9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5349" autoAdjust="0"/>
  </p:normalViewPr>
  <p:slideViewPr>
    <p:cSldViewPr snapToGrid="0">
      <p:cViewPr varScale="1">
        <p:scale>
          <a:sx n="86" d="100"/>
          <a:sy n="86" d="100"/>
        </p:scale>
        <p:origin x="-1296" y="-82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222" y="0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/>
            </a:lvl1pPr>
          </a:lstStyle>
          <a:p>
            <a:fld id="{302DCE4C-9DF6-4613-895B-1C42EDC0CA5C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77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222" y="9378477"/>
            <a:ext cx="2922317" cy="494186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>
              <a:defRPr sz="1200"/>
            </a:lvl1pPr>
          </a:lstStyle>
          <a:p>
            <a:fld id="{C5C1156D-CB3F-4C3B-B7AC-F0771338D9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6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1582" cy="49363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0836" tIns="45418" rIns="90836" bIns="45418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t>26/05/2020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36" tIns="45418" rIns="90836" bIns="4541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0836" tIns="45418" rIns="90836" bIns="4541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6"/>
            <a:ext cx="2921582" cy="493633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0836" tIns="45418" rIns="90836" bIns="45418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74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3.emf"/><Relationship Id="rId4" Type="http://schemas.openxmlformats.org/officeDocument/2006/relationships/hyperlink" Target="http://members.wano.org/" TargetMode="Externa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8.png"/><Relationship Id="rId5" Type="http://schemas.openxmlformats.org/officeDocument/2006/relationships/image" Target="../media/image3.emf"/><Relationship Id="rId4" Type="http://schemas.openxmlformats.org/officeDocument/2006/relationships/hyperlink" Target="http://members.wano.org/" TargetMode="Externa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3.emf"/><Relationship Id="rId4" Type="http://schemas.openxmlformats.org/officeDocument/2006/relationships/hyperlink" Target="http://members.wano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0332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003" y="776375"/>
            <a:ext cx="5331124" cy="533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68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584" y="1697732"/>
            <a:ext cx="3544831" cy="346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31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=""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>
                <a:solidFill>
                  <a:prstClr val="white"/>
                </a:solidFill>
              </a:rPr>
              <a:t>IMPI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Click to edit Master text styles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Second level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Third level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</a:rPr>
              <a:t>:</a:t>
            </a:r>
            <a:br>
              <a:rPr lang="en-US" sz="1100" spc="300" dirty="0">
                <a:solidFill>
                  <a:srgbClr val="00355F"/>
                </a:solidFill>
              </a:rPr>
            </a:br>
            <a:r>
              <a:rPr lang="en-US" sz="1100" spc="300" dirty="0">
                <a:solidFill>
                  <a:srgbClr val="00355F"/>
                </a:solidFill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3736950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=""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>
                <a:solidFill>
                  <a:prstClr val="white"/>
                </a:solidFill>
              </a:rPr>
              <a:t>IMPI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542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=""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>
                <a:solidFill>
                  <a:prstClr val="white"/>
                </a:solidFill>
              </a:rPr>
              <a:t>IMPI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=""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=""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Public</a:t>
              </a:r>
              <a:r>
                <a:rPr lang="en-US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/>
              </a:r>
              <a:br>
                <a:rPr lang="en-US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</a:br>
              <a:r>
                <a:rPr lang="en-US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hlinkClick r:id="rId3"/>
                </a:rPr>
                <a:t>wano.info</a:t>
              </a:r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hlinkClick r:id="rId4"/>
                </a:rPr>
                <a:t>members.wano.org</a:t>
              </a:r>
              <a:endParaRPr lang="en-US" sz="2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=""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FontTx/>
              <a:buNone/>
            </a:pPr>
            <a:r>
              <a:rPr lang="en-GB" sz="2200" b="1" spc="300">
                <a:solidFill>
                  <a:srgbClr val="00B3DC"/>
                </a:solidFill>
              </a:rPr>
              <a:t>FOR MORE INFORMATION PLEASE VISIT</a:t>
            </a:r>
            <a:endParaRPr lang="en-GB" spc="300">
              <a:solidFill>
                <a:srgbClr val="00B3DC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593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9196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>
                <a:solidFill>
                  <a:prstClr val="white"/>
                </a:solidFill>
              </a:rPr>
              <a:t>IMPI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13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>
                <a:solidFill>
                  <a:prstClr val="white"/>
                </a:solidFill>
              </a:rPr>
              <a:t>IMPI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08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>
                <a:solidFill>
                  <a:prstClr val="white"/>
                </a:solidFill>
              </a:rPr>
              <a:t>IMPI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46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003" y="776375"/>
            <a:ext cx="5331124" cy="5331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60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8523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34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9584" y="1697732"/>
            <a:ext cx="3544831" cy="3462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239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=""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Click to edit Master text styles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Second level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Third level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</a:rPr>
              <a:t>:</a:t>
            </a:r>
            <a:br>
              <a:rPr lang="en-US" sz="1100" spc="300" dirty="0">
                <a:solidFill>
                  <a:srgbClr val="00355F"/>
                </a:solidFill>
              </a:rPr>
            </a:br>
            <a:r>
              <a:rPr lang="en-US" sz="1100" spc="300" dirty="0">
                <a:solidFill>
                  <a:srgbClr val="00355F"/>
                </a:solidFill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174053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=""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09299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=""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6" name="Slide Number Placeholder 5">
            <a:extLst>
              <a:ext uri="{FF2B5EF4-FFF2-40B4-BE49-F238E27FC236}">
                <a16:creationId xmlns=""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=""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Public</a:t>
              </a:r>
              <a:r>
                <a:rPr lang="en-US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  <a:t/>
              </a:r>
              <a:br>
                <a:rPr lang="en-US" dirty="0">
                  <a:solidFill>
                    <a:prstClr val="black">
                      <a:lumMod val="50000"/>
                      <a:lumOff val="50000"/>
                    </a:prstClr>
                  </a:solidFill>
                </a:rPr>
              </a:br>
              <a:r>
                <a:rPr lang="en-US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hlinkClick r:id="rId3"/>
                </a:rPr>
                <a:t>wano.info</a:t>
              </a:r>
              <a:endParaRPr lang="en-US" sz="2400" dirty="0">
                <a:solidFill>
                  <a:prstClr val="black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solidFill>
                    <a:prstClr val="black"/>
                  </a:solidFill>
                  <a:hlinkClick r:id="rId4"/>
                </a:rPr>
                <a:t>members.wano.org</a:t>
              </a:r>
              <a:endParaRPr lang="en-US" sz="2400" dirty="0">
                <a:solidFill>
                  <a:prstClr val="black"/>
                </a:solidFill>
              </a:endParaRPr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=""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FontTx/>
              <a:buNone/>
            </a:pPr>
            <a:r>
              <a:rPr lang="en-GB" sz="2200" b="1" spc="300">
                <a:solidFill>
                  <a:srgbClr val="00B3DC"/>
                </a:solidFill>
              </a:rPr>
              <a:t>FOR MORE INFORMATION PLEASE VISIT</a:t>
            </a:r>
            <a:endParaRPr lang="en-GB" spc="300">
              <a:solidFill>
                <a:srgbClr val="00B3DC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6333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832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278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7810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24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=""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Click to edit Master text styles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Second level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 smtClean="0"/>
              <a:t>Third level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1100" spc="300" dirty="0">
                <a:solidFill>
                  <a:srgbClr val="00355F"/>
                </a:solidFill>
                <a:latin typeface="+mj-lt"/>
              </a:rPr>
            </a:br>
            <a:r>
              <a:rPr lang="en-US" sz="1100" spc="300" dirty="0">
                <a:solidFill>
                  <a:srgbClr val="00355F"/>
                </a:solidFill>
                <a:latin typeface="+mj-lt"/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=""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=""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=""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=""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=""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=""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=""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Public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=""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3"/>
                </a:rPr>
                <a:t>wano.info</a:t>
              </a:r>
              <a:endParaRPr lang="en-US" sz="2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=""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4"/>
                </a:rPr>
                <a:t>members.wano.org</a:t>
              </a:r>
              <a:endParaRPr lang="en-US" sz="2400" dirty="0"/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=""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None/>
            </a:pPr>
            <a:r>
              <a:rPr lang="en-GB" sz="2200" b="1" spc="300" dirty="0">
                <a:solidFill>
                  <a:srgbClr val="00B3DC"/>
                </a:solidFill>
              </a:rPr>
              <a:t>FOR MORE INFORMATION PLEASE VISIT</a:t>
            </a:r>
            <a:endParaRPr lang="en-GB" spc="300" dirty="0">
              <a:solidFill>
                <a:srgbClr val="00B3DC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0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=""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44238" y="116959"/>
            <a:ext cx="1862143" cy="1411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37" r:id="rId2"/>
    <p:sldLayoutId id="2147483726" r:id="rId3"/>
    <p:sldLayoutId id="2147483672" r:id="rId4"/>
    <p:sldLayoutId id="2147483736" r:id="rId5"/>
    <p:sldLayoutId id="2147483739" r:id="rId6"/>
    <p:sldLayoutId id="2147483743" r:id="rId7"/>
    <p:sldLayoutId id="2147483745" r:id="rId8"/>
    <p:sldLayoutId id="2147483744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3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3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3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r>
              <a:rPr lang="en-GB" smtClean="0">
                <a:solidFill>
                  <a:prstClr val="white"/>
                </a:solidFill>
              </a:rPr>
              <a:t>IMPI</a:t>
            </a:r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692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4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</a:t>
            </a:r>
            <a:r>
              <a:rPr lang="en-US" dirty="0" smtClean="0"/>
              <a:t>level</a:t>
            </a:r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2976" y="-119379"/>
            <a:ext cx="1673637" cy="1673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12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4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694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Миссии поддержки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8222" y="3228331"/>
            <a:ext cx="8198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7322" y="1736093"/>
            <a:ext cx="8260327" cy="1140272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2"/>
                </a:solidFill>
              </a:rPr>
              <a:t>Начиная со второго полугодия 2016 года и по конец 2019 года на станции было проведено 6 Миссий </a:t>
            </a:r>
            <a:r>
              <a:rPr lang="ru-RU" sz="1800" b="1" dirty="0" smtClean="0">
                <a:solidFill>
                  <a:schemeClr val="tx2"/>
                </a:solidFill>
              </a:rPr>
              <a:t>Поддержки. Из них на ОДУ ПП-2016 проведено 5 МП, одна МП проведена по теме запрошенной станцией.</a:t>
            </a:r>
            <a:endParaRPr lang="en-US" sz="18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34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69" y="1438275"/>
            <a:ext cx="8205352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За 2019 календарный год были достигнуты целевые значения по всем ключевым показателям: FLR, CRE, SP5, US7, TISA. Ключевые показатели по блоку №4 в настоящее время не учитываются, поскольку данные в систему показателей DES начали поступать только со 2-го квартала 2018 года и корректный расчет (за 36 мес.) будет возможно выполнить начиная со 2-го квартала 2021 года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</a:rPr>
              <a:t>Участие персонала станции в мероприятиях ВАО АЭС-МЦ 2019 года было достаточно активным. Выросло количество экспертов, предоставленных для участия в МП и ПП.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Анализ Представителя ВАО АЭС-МЦ</a:t>
            </a:r>
          </a:p>
        </p:txBody>
      </p:sp>
    </p:spTree>
    <p:extLst>
      <p:ext uri="{BB962C8B-B14F-4D97-AF65-F5344CB8AC3E}">
        <p14:creationId xmlns:p14="http://schemas.microsoft.com/office/powerpoint/2010/main" val="339065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69" y="1438275"/>
            <a:ext cx="8205352" cy="457200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Проведенные представителем ВАО АЭС-МЦ в течение 2019 года целевые наблюдения за состоянием эксплуатации позволяют сделать вывод о неизменной приверженности руководства и всего персонала Белоярской АЭС принципам культуры безопасности и стремлению к непрерывному совершенствованию уровня эксплуатации станции.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pPr lvl="0"/>
            <a:r>
              <a:rPr lang="ru-RU" dirty="0">
                <a:solidFill>
                  <a:schemeClr val="tx1"/>
                </a:solidFill>
              </a:rPr>
              <a:t>Анализ Представителя ВАО АЭС-МЦ</a:t>
            </a:r>
          </a:p>
        </p:txBody>
      </p:sp>
    </p:spTree>
    <p:extLst>
      <p:ext uri="{BB962C8B-B14F-4D97-AF65-F5344CB8AC3E}">
        <p14:creationId xmlns:p14="http://schemas.microsoft.com/office/powerpoint/2010/main" val="39787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96646" y="1399956"/>
            <a:ext cx="7776376" cy="48479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Цель </a:t>
            </a:r>
            <a:r>
              <a:rPr lang="ru-RU" dirty="0">
                <a:solidFill>
                  <a:schemeClr val="tx1"/>
                </a:solidFill>
              </a:rPr>
              <a:t>процесса определения уровня взаимодействия и поддержки </a:t>
            </a:r>
            <a:r>
              <a:rPr lang="ru-RU" dirty="0" smtClean="0">
                <a:solidFill>
                  <a:schemeClr val="tx1"/>
                </a:solidFill>
              </a:rPr>
              <a:t>АЭС -  </a:t>
            </a:r>
            <a:r>
              <a:rPr lang="ru-RU" dirty="0">
                <a:solidFill>
                  <a:schemeClr val="tx1"/>
                </a:solidFill>
              </a:rPr>
              <a:t>рациональное распределение и эффективное использование ресурсов ВАО АЭС-МЦ и ЭО – членов ВАО АЭС при планировании мероприятий, в зависимости от достигнутого уровня взаимодействия и поддержки (категоризации</a:t>
            </a:r>
            <a:r>
              <a:rPr lang="ru-RU" dirty="0" smtClean="0">
                <a:solidFill>
                  <a:schemeClr val="tx1"/>
                </a:solidFill>
              </a:rPr>
              <a:t>).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>
                <a:solidFill>
                  <a:schemeClr val="tx1"/>
                </a:solidFill>
              </a:rPr>
              <a:t>Белоярская АЭС по всем группам установленных критериев достигает «Предела 1» и достаточно активно участвует в программах ВАО АЭС – МЦ.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Ожидаемая </a:t>
            </a:r>
            <a:r>
              <a:rPr lang="ru-RU" dirty="0">
                <a:solidFill>
                  <a:schemeClr val="tx1"/>
                </a:solidFill>
              </a:rPr>
              <a:t>категория взаимодействия  </a:t>
            </a:r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en-US" dirty="0" smtClean="0">
                <a:solidFill>
                  <a:schemeClr val="tx1"/>
                </a:solidFill>
              </a:rPr>
              <a:t>B</a:t>
            </a:r>
            <a:r>
              <a:rPr lang="ru-RU" dirty="0" smtClean="0">
                <a:solidFill>
                  <a:schemeClr val="tx1"/>
                </a:solidFill>
              </a:rPr>
              <a:t>» (бюджетный ресурс поддержки ВАО АЭС - МЦ).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Ожидания Директора Белоярской АЭС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51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1822" y="3467706"/>
            <a:ext cx="5038725" cy="676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Благодарю за внимание!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881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Определения уровней взаимодействия и поддержки АЭС Московского </a:t>
            </a:r>
            <a:r>
              <a:rPr lang="ru-RU" dirty="0" smtClean="0">
                <a:solidFill>
                  <a:schemeClr val="tx1"/>
                </a:solidFill>
              </a:rPr>
              <a:t>Центра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867" y="1532508"/>
            <a:ext cx="6516154" cy="49249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Отчет о состоянии взаимодействия и оказания поддержки по критериям ВАО АЭС Белоярской АЭС в 2020 году. 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26 </a:t>
            </a:r>
            <a:r>
              <a:rPr lang="ru-RU" dirty="0">
                <a:solidFill>
                  <a:schemeClr val="tx1"/>
                </a:solidFill>
              </a:rPr>
              <a:t>мая, 2020</a:t>
            </a:r>
            <a:endParaRPr lang="en-GB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Васильев Григорий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Представитель ВАО АЭС – МЦ на Белоярской АЭС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43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Результаты оценки состояния Белоярской АЭС </a:t>
            </a:r>
            <a:r>
              <a:rPr lang="ru-RU" dirty="0" smtClean="0">
                <a:solidFill>
                  <a:schemeClr val="tx1"/>
                </a:solidFill>
              </a:rPr>
              <a:t>по </a:t>
            </a:r>
            <a:r>
              <a:rPr lang="ru-RU" dirty="0">
                <a:solidFill>
                  <a:schemeClr val="tx1"/>
                </a:solidFill>
              </a:rPr>
              <a:t>критериям ВАО АЭС</a:t>
            </a: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617032"/>
              </p:ext>
            </p:extLst>
          </p:nvPr>
        </p:nvGraphicFramePr>
        <p:xfrm>
          <a:off x="554793" y="1557195"/>
          <a:ext cx="8259763" cy="1375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3501"/>
                <a:gridCol w="1775239"/>
                <a:gridCol w="1775239"/>
                <a:gridCol w="1775784"/>
              </a:tblGrid>
              <a:tr h="4071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3400425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Группа критериев \ Предел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3400425" algn="l"/>
                        </a:tabLst>
                      </a:pPr>
                      <a:r>
                        <a:rPr lang="ru-RU" sz="1600" b="1">
                          <a:effectLst/>
                        </a:rPr>
                        <a:t>Предел 1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3400425" algn="l"/>
                        </a:tabLst>
                      </a:pPr>
                      <a:r>
                        <a:rPr lang="ru-RU" sz="1600" b="1">
                          <a:effectLst/>
                        </a:rPr>
                        <a:t>Предел 2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3400425" algn="l"/>
                        </a:tabLst>
                      </a:pPr>
                      <a:r>
                        <a:rPr lang="ru-RU" sz="1600" b="1">
                          <a:effectLst/>
                        </a:rPr>
                        <a:t>Предел 3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</a:tr>
              <a:tr h="4071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ru-RU" sz="1600" b="1" dirty="0">
                          <a:effectLst/>
                        </a:rPr>
                        <a:t>Выполнение обязательства членов ВАО АЭС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22020" algn="l"/>
                          <a:tab pos="966470" algn="ctr"/>
                          <a:tab pos="3400425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3400425" algn="l"/>
                        </a:tabLs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3400425" algn="l"/>
                        </a:tabLst>
                      </a:pPr>
                      <a:r>
                        <a:rPr lang="ru-RU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</a:tr>
              <a:tr h="4071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Font typeface="+mj-lt"/>
                        <a:buAutoNum type="arabicPeriod"/>
                      </a:pPr>
                      <a:r>
                        <a:rPr lang="ru-RU" sz="1600" b="1">
                          <a:effectLst/>
                        </a:rPr>
                        <a:t>Состояние эксплуатации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3400425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3400425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3400425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812" marR="58812" marT="0" marB="0"/>
                </a:tc>
              </a:tr>
            </a:tbl>
          </a:graphicData>
        </a:graphic>
      </p:graphicFrame>
      <p:sp>
        <p:nvSpPr>
          <p:cNvPr id="12" name="Объект 1"/>
          <p:cNvSpPr txBox="1">
            <a:spLocks/>
          </p:cNvSpPr>
          <p:nvPr/>
        </p:nvSpPr>
        <p:spPr>
          <a:xfrm>
            <a:off x="412693" y="3556015"/>
            <a:ext cx="8260327" cy="1379969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2"/>
              </a:buBlip>
              <a:defRPr lang="en-US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2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2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20000" indent="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B3DC"/>
              </a:buClr>
              <a:buSzPct val="100000"/>
              <a:buFont typeface="Courier New" panose="02070309020205020404" pitchFamily="49" charset="0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2"/>
                </a:solidFill>
              </a:rPr>
              <a:t>Дополнительные условия отнесения Белоярской  АЭС к категории «С» (при отсутствии условий отнесения к категории «D» по другим критериям) отсутствуют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Предоставление административного ресурса  не требуется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Ожидаемая категория взаимодействия: B 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11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Показатели </a:t>
            </a:r>
            <a:r>
              <a:rPr lang="ru-RU" dirty="0">
                <a:solidFill>
                  <a:schemeClr val="tx1"/>
                </a:solidFill>
              </a:rPr>
              <a:t>эффективности работы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28222" y="3228331"/>
            <a:ext cx="8198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1379969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2"/>
                </a:solidFill>
              </a:rPr>
              <a:t>В силу конструктивных особенностей реакторов на быстрых нейтронах </a:t>
            </a:r>
            <a:r>
              <a:rPr lang="ru-RU" sz="1800" b="1" dirty="0" smtClean="0">
                <a:solidFill>
                  <a:schemeClr val="tx2"/>
                </a:solidFill>
              </a:rPr>
              <a:t>рассчитать обобщённый </a:t>
            </a:r>
            <a:r>
              <a:rPr lang="ru-RU" sz="1800" b="1" dirty="0">
                <a:solidFill>
                  <a:schemeClr val="tx2"/>
                </a:solidFill>
              </a:rPr>
              <a:t>индекс для энергоблоков №№ 3,4 Белоярской АЭС </a:t>
            </a:r>
            <a:r>
              <a:rPr lang="ru-RU" sz="1800" b="1" dirty="0" smtClean="0">
                <a:solidFill>
                  <a:schemeClr val="tx2"/>
                </a:solidFill>
              </a:rPr>
              <a:t>в рамках существующей методики не представляется возможным </a:t>
            </a:r>
            <a:endParaRPr lang="en-US" sz="18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0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Показатели </a:t>
            </a:r>
            <a:r>
              <a:rPr lang="ru-RU" dirty="0">
                <a:solidFill>
                  <a:schemeClr val="tx1"/>
                </a:solidFill>
              </a:rPr>
              <a:t>эффективности работы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353" y="1716274"/>
            <a:ext cx="6084887" cy="413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8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Опыт эксплуатации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8222" y="3228331"/>
            <a:ext cx="8198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12694" y="1647317"/>
            <a:ext cx="8260327" cy="394548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</a:rPr>
              <a:t>События</a:t>
            </a:r>
          </a:p>
          <a:p>
            <a:pPr marL="0" indent="0">
              <a:buNone/>
            </a:pPr>
            <a:endParaRPr lang="en-US" sz="1800" b="1" dirty="0" smtClean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693" y="2283457"/>
            <a:ext cx="4902385" cy="294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389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Опыт эксплуатации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8222" y="3228331"/>
            <a:ext cx="8198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6423" y="1389864"/>
            <a:ext cx="8260327" cy="1282315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</a:rPr>
              <a:t>В </a:t>
            </a:r>
            <a:r>
              <a:rPr lang="ru-RU" sz="1800" b="1" dirty="0">
                <a:solidFill>
                  <a:schemeClr val="tx2"/>
                </a:solidFill>
              </a:rPr>
              <a:t>2019 году энергоблоки Белоярской АЭС не имеют в базе данных ВАО АЭС сообщений о значительных событиях (</a:t>
            </a:r>
            <a:r>
              <a:rPr lang="ru-RU" sz="1800" b="1" dirty="0" err="1">
                <a:solidFill>
                  <a:schemeClr val="tx2"/>
                </a:solidFill>
              </a:rPr>
              <a:t>Significant</a:t>
            </a:r>
            <a:r>
              <a:rPr lang="ru-RU" sz="1800" b="1" dirty="0">
                <a:solidFill>
                  <a:schemeClr val="tx2"/>
                </a:solidFill>
              </a:rPr>
              <a:t> </a:t>
            </a:r>
            <a:r>
              <a:rPr lang="ru-RU" sz="1800" b="1" dirty="0" err="1">
                <a:solidFill>
                  <a:schemeClr val="tx2"/>
                </a:solidFill>
              </a:rPr>
              <a:t>events</a:t>
            </a:r>
            <a:r>
              <a:rPr lang="ru-RU" sz="1800" b="1" dirty="0">
                <a:solidFill>
                  <a:schemeClr val="tx2"/>
                </a:solidFill>
              </a:rPr>
              <a:t>). </a:t>
            </a:r>
          </a:p>
          <a:p>
            <a:r>
              <a:rPr lang="ru-RU" sz="1800" b="1" dirty="0">
                <a:solidFill>
                  <a:schemeClr val="tx2"/>
                </a:solidFill>
              </a:rPr>
              <a:t>Краткий перечень всех событий (нарушений, подлежащих сообщению надзорному органу) за 2019 год:</a:t>
            </a:r>
          </a:p>
          <a:p>
            <a:pPr marL="0" indent="0">
              <a:buNone/>
            </a:pPr>
            <a:endParaRPr lang="en-US" sz="1800" b="1" dirty="0" smtClean="0">
              <a:solidFill>
                <a:schemeClr val="tx2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23" y="2814221"/>
            <a:ext cx="8198528" cy="311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371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Партнерская/Повторная Партнерская Проверка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8222" y="3228331"/>
            <a:ext cx="8198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7322" y="1736093"/>
            <a:ext cx="8260327" cy="2756008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2"/>
                </a:solidFill>
              </a:rPr>
              <a:t>Партнерской проверкой (ПП) энергоблоков № 3, 4 Белоярской АЭС экспертами ВАО АЭС в 2016 году выявлено 18 областей для улучшения (ОДУ), </a:t>
            </a:r>
            <a:r>
              <a:rPr lang="ru-RU" sz="1800" b="1" dirty="0" smtClean="0">
                <a:solidFill>
                  <a:schemeClr val="tx2"/>
                </a:solidFill>
              </a:rPr>
              <a:t>ОДУ в области Культуры Безопасности отсутствуют.</a:t>
            </a:r>
          </a:p>
          <a:p>
            <a:r>
              <a:rPr lang="ru-RU" sz="1800" b="1" dirty="0">
                <a:solidFill>
                  <a:schemeClr val="tx2"/>
                </a:solidFill>
              </a:rPr>
              <a:t>По результатам повторной партнерской проверки </a:t>
            </a:r>
            <a:r>
              <a:rPr lang="ru-RU" sz="1800" b="1" dirty="0" smtClean="0">
                <a:solidFill>
                  <a:schemeClr val="tx2"/>
                </a:solidFill>
              </a:rPr>
              <a:t>2018 года всего </a:t>
            </a:r>
            <a:r>
              <a:rPr lang="ru-RU" sz="1800" b="1" dirty="0">
                <a:solidFill>
                  <a:schemeClr val="tx2"/>
                </a:solidFill>
              </a:rPr>
              <a:t>из 18 ОДУ 4 получили уровень «А», 14 уровень «В</a:t>
            </a:r>
            <a:r>
              <a:rPr lang="ru-RU" sz="1800" b="1" dirty="0" smtClean="0">
                <a:solidFill>
                  <a:schemeClr val="tx2"/>
                </a:solidFill>
              </a:rPr>
              <a:t>», уровни «</a:t>
            </a:r>
            <a:r>
              <a:rPr lang="en-US" sz="1800" b="1" dirty="0" smtClean="0">
                <a:solidFill>
                  <a:schemeClr val="tx2"/>
                </a:solidFill>
              </a:rPr>
              <a:t>C</a:t>
            </a:r>
            <a:r>
              <a:rPr lang="ru-RU" sz="1800" b="1" dirty="0" smtClean="0">
                <a:solidFill>
                  <a:schemeClr val="tx2"/>
                </a:solidFill>
              </a:rPr>
              <a:t>»</a:t>
            </a: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smtClean="0">
                <a:solidFill>
                  <a:schemeClr val="tx2"/>
                </a:solidFill>
              </a:rPr>
              <a:t>и «</a:t>
            </a:r>
            <a:r>
              <a:rPr lang="en-US" sz="1800" b="1" dirty="0">
                <a:solidFill>
                  <a:schemeClr val="tx2"/>
                </a:solidFill>
              </a:rPr>
              <a:t>D</a:t>
            </a:r>
            <a:r>
              <a:rPr lang="ru-RU" sz="1800" b="1" dirty="0" smtClean="0">
                <a:solidFill>
                  <a:schemeClr val="tx2"/>
                </a:solidFill>
              </a:rPr>
              <a:t>»</a:t>
            </a: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smtClean="0">
                <a:solidFill>
                  <a:schemeClr val="tx2"/>
                </a:solidFill>
              </a:rPr>
              <a:t>отсутствуют.</a:t>
            </a:r>
            <a:endParaRPr lang="ru-RU" sz="1800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30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ограниченное распространение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81969" y="318784"/>
            <a:ext cx="6633077" cy="85308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Статус выполнения рекомендаций </a:t>
            </a:r>
            <a:r>
              <a:rPr lang="en-US" dirty="0">
                <a:solidFill>
                  <a:schemeClr val="tx1"/>
                </a:solidFill>
              </a:rPr>
              <a:t>SOER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8222" y="3228331"/>
            <a:ext cx="8198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97322" y="1736093"/>
            <a:ext cx="8260327" cy="545468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/>
                </a:solidFill>
              </a:rPr>
              <a:t>По состоянию на 2016 год</a:t>
            </a:r>
          </a:p>
          <a:p>
            <a:pPr marL="0" indent="0">
              <a:buNone/>
            </a:pPr>
            <a:endParaRPr lang="en-US" sz="1800" b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218353"/>
              </p:ext>
            </p:extLst>
          </p:nvPr>
        </p:nvGraphicFramePr>
        <p:xfrm>
          <a:off x="528222" y="2548677"/>
          <a:ext cx="4111381" cy="2378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5678"/>
                <a:gridCol w="1339218"/>
                <a:gridCol w="1646485"/>
              </a:tblGrid>
              <a:tr h="23784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Белоярская</a:t>
                      </a:r>
                      <a:r>
                        <a:rPr lang="en-US" sz="1200" dirty="0">
                          <a:effectLst/>
                        </a:rPr>
                        <a:t> АЭС, </a:t>
                      </a:r>
                      <a:r>
                        <a:rPr lang="en-US" sz="1200" dirty="0" err="1">
                          <a:effectLst/>
                        </a:rPr>
                        <a:t>блоки</a:t>
                      </a:r>
                      <a:r>
                        <a:rPr lang="en-US" sz="1200" dirty="0">
                          <a:effectLst/>
                        </a:rPr>
                        <a:t> №  3</a:t>
                      </a:r>
                      <a:r>
                        <a:rPr lang="ru-RU" sz="1200" dirty="0">
                          <a:effectLst/>
                        </a:rPr>
                        <a:t>, 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843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Партнерская проверка 201</a:t>
                      </a:r>
                      <a:r>
                        <a:rPr lang="ru-RU" sz="1200">
                          <a:effectLst/>
                        </a:rPr>
                        <a:t>6</a:t>
                      </a:r>
                      <a:r>
                        <a:rPr lang="en-US" sz="1200">
                          <a:effectLst/>
                        </a:rPr>
                        <a:t> года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Статус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Кол-во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FAR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AI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SAT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PRS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NRV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378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∑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236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43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General template" id="{C97DDF5A-C578-451E-914D-350E1B540B91}" vid="{F80E77F3-54EA-460A-9B9B-D6919B252D5F}"/>
    </a:ext>
  </a:extLst>
</a:theme>
</file>

<file path=ppt/theme/theme2.xml><?xml version="1.0" encoding="utf-8"?>
<a:theme xmlns:a="http://schemas.openxmlformats.org/drawingml/2006/main" name="1_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30-Year General template.pptx" id="{A0B52553-2CA7-4AC5-BEEE-82D6D644AB14}" vid="{211ABB37-9B37-4A32-A44D-98D7A3DDC0F1}"/>
    </a:ext>
  </a:extLst>
</a:theme>
</file>

<file path=ppt/theme/theme3.xml><?xml version="1.0" encoding="utf-8"?>
<a:theme xmlns:a="http://schemas.openxmlformats.org/drawingml/2006/main" name="2_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30-Year General template.pptx" id="{A0B52553-2CA7-4AC5-BEEE-82D6D644AB14}" vid="{211ABB37-9B37-4A32-A44D-98D7A3DDC0F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General template</Template>
  <TotalTime>8557</TotalTime>
  <Words>591</Words>
  <Application>Microsoft Office PowerPoint</Application>
  <PresentationFormat>Экран (4:3)</PresentationFormat>
  <Paragraphs>101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Organisation/General Theme</vt:lpstr>
      <vt:lpstr>1_Organisation/General Theme</vt:lpstr>
      <vt:lpstr>2_Organisation/General Theme</vt:lpstr>
      <vt:lpstr>Презентация PowerPoint</vt:lpstr>
      <vt:lpstr>Определения уровней взаимодействия и поддержки АЭС Московского Центра </vt:lpstr>
      <vt:lpstr>Результаты оценки состояния Белоярской АЭС по критериям ВАО АЭС</vt:lpstr>
      <vt:lpstr>Показатели эффективности работы</vt:lpstr>
      <vt:lpstr>Показатели эффективности работы</vt:lpstr>
      <vt:lpstr>Опыт эксплуатации</vt:lpstr>
      <vt:lpstr>Опыт эксплуатации</vt:lpstr>
      <vt:lpstr>Партнерская/Повторная Партнерская Проверка</vt:lpstr>
      <vt:lpstr>Статус выполнения рекомендаций SOER </vt:lpstr>
      <vt:lpstr>Миссии поддержки</vt:lpstr>
      <vt:lpstr>Анализ Представителя ВАО АЭС-МЦ</vt:lpstr>
      <vt:lpstr>Анализ Представителя ВАО АЭС-МЦ</vt:lpstr>
      <vt:lpstr>Ожидания Директора Белоярской АЭС</vt:lpstr>
      <vt:lpstr>Презентация PowerPoint</vt:lpstr>
    </vt:vector>
  </TitlesOfParts>
  <Company>WANO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Bailey</dc:creator>
  <cp:lastModifiedBy>Васильев Григорий Борисович</cp:lastModifiedBy>
  <cp:revision>134</cp:revision>
  <cp:lastPrinted>2020-03-10T08:46:30Z</cp:lastPrinted>
  <dcterms:created xsi:type="dcterms:W3CDTF">2020-02-06T15:52:29Z</dcterms:created>
  <dcterms:modified xsi:type="dcterms:W3CDTF">2020-05-26T05:47:14Z</dcterms:modified>
</cp:coreProperties>
</file>