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257" r:id="rId3"/>
    <p:sldId id="301" r:id="rId4"/>
    <p:sldId id="258" r:id="rId5"/>
    <p:sldId id="270" r:id="rId6"/>
    <p:sldId id="272" r:id="rId7"/>
    <p:sldId id="273" r:id="rId8"/>
    <p:sldId id="274" r:id="rId9"/>
    <p:sldId id="271" r:id="rId10"/>
    <p:sldId id="298" r:id="rId11"/>
    <p:sldId id="287" r:id="rId12"/>
    <p:sldId id="299" r:id="rId13"/>
    <p:sldId id="260" r:id="rId14"/>
    <p:sldId id="288" r:id="rId15"/>
    <p:sldId id="289" r:id="rId16"/>
    <p:sldId id="262" r:id="rId17"/>
    <p:sldId id="292" r:id="rId18"/>
    <p:sldId id="293" r:id="rId19"/>
    <p:sldId id="294" r:id="rId20"/>
    <p:sldId id="295" r:id="rId21"/>
    <p:sldId id="296" r:id="rId22"/>
    <p:sldId id="297" r:id="rId23"/>
    <p:sldId id="291" r:id="rId24"/>
    <p:sldId id="300" r:id="rId25"/>
    <p:sldId id="269" r:id="rId26"/>
    <p:sldId id="302" r:id="rId27"/>
    <p:sldId id="265" r:id="rId28"/>
    <p:sldId id="266" r:id="rId29"/>
    <p:sldId id="267" r:id="rId30"/>
    <p:sldId id="263" r:id="rId31"/>
    <p:sldId id="2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0">
                <a:cs typeface="Mitra" pitchFamily="2" charset="-78"/>
              </a:defRPr>
            </a:pPr>
            <a:r>
              <a:rPr lang="fa-IR" sz="2000" b="0">
                <a:cs typeface="Mitra" pitchFamily="2" charset="-78"/>
              </a:rPr>
              <a:t>برآورد بار شبكه در دوره 1389-1410</a:t>
            </a:r>
            <a:endParaRPr lang="en-US" sz="2000" b="0">
              <a:cs typeface="Mitra" pitchFamily="2" charset="-78"/>
            </a:endParaRPr>
          </a:p>
        </c:rich>
      </c:tx>
      <c:layout/>
    </c:title>
    <c:plotArea>
      <c:layout/>
      <c:lineChart>
        <c:grouping val="stacked"/>
        <c:ser>
          <c:idx val="1"/>
          <c:order val="0"/>
          <c:marker>
            <c:symbol val="none"/>
          </c:marker>
          <c:cat>
            <c:numRef>
              <c:f>Sheet1!$B$10:$B$31</c:f>
              <c:numCache>
                <c:formatCode>General</c:formatCode>
                <c:ptCount val="22"/>
                <c:pt idx="0">
                  <c:v>1389</c:v>
                </c:pt>
                <c:pt idx="1">
                  <c:v>1390</c:v>
                </c:pt>
                <c:pt idx="2">
                  <c:v>1391</c:v>
                </c:pt>
                <c:pt idx="3">
                  <c:v>1392</c:v>
                </c:pt>
                <c:pt idx="4">
                  <c:v>1393</c:v>
                </c:pt>
                <c:pt idx="5">
                  <c:v>1394</c:v>
                </c:pt>
                <c:pt idx="6">
                  <c:v>1395</c:v>
                </c:pt>
                <c:pt idx="7">
                  <c:v>1396</c:v>
                </c:pt>
                <c:pt idx="8">
                  <c:v>1397</c:v>
                </c:pt>
                <c:pt idx="9">
                  <c:v>1398</c:v>
                </c:pt>
                <c:pt idx="10">
                  <c:v>1399</c:v>
                </c:pt>
                <c:pt idx="11">
                  <c:v>1400</c:v>
                </c:pt>
                <c:pt idx="12">
                  <c:v>1401</c:v>
                </c:pt>
                <c:pt idx="13">
                  <c:v>1402</c:v>
                </c:pt>
                <c:pt idx="14">
                  <c:v>1403</c:v>
                </c:pt>
                <c:pt idx="15">
                  <c:v>1404</c:v>
                </c:pt>
                <c:pt idx="16">
                  <c:v>1405</c:v>
                </c:pt>
                <c:pt idx="17">
                  <c:v>1406</c:v>
                </c:pt>
                <c:pt idx="18">
                  <c:v>1407</c:v>
                </c:pt>
                <c:pt idx="19">
                  <c:v>1408</c:v>
                </c:pt>
                <c:pt idx="20">
                  <c:v>1409</c:v>
                </c:pt>
                <c:pt idx="21">
                  <c:v>1410</c:v>
                </c:pt>
              </c:numCache>
            </c:numRef>
          </c:cat>
          <c:val>
            <c:numRef>
              <c:f>Sheet1!$C$10:$C$31</c:f>
              <c:numCache>
                <c:formatCode>General</c:formatCode>
                <c:ptCount val="22"/>
                <c:pt idx="0">
                  <c:v>41101</c:v>
                </c:pt>
                <c:pt idx="1">
                  <c:v>42300</c:v>
                </c:pt>
                <c:pt idx="2">
                  <c:v>45012</c:v>
                </c:pt>
                <c:pt idx="3">
                  <c:v>48211</c:v>
                </c:pt>
                <c:pt idx="4">
                  <c:v>50773</c:v>
                </c:pt>
                <c:pt idx="5">
                  <c:v>53436</c:v>
                </c:pt>
                <c:pt idx="6">
                  <c:v>55348</c:v>
                </c:pt>
                <c:pt idx="7">
                  <c:v>58418</c:v>
                </c:pt>
                <c:pt idx="8">
                  <c:v>61647</c:v>
                </c:pt>
                <c:pt idx="9">
                  <c:v>65035</c:v>
                </c:pt>
                <c:pt idx="10">
                  <c:v>67595</c:v>
                </c:pt>
                <c:pt idx="11">
                  <c:v>70433</c:v>
                </c:pt>
                <c:pt idx="12">
                  <c:v>73475</c:v>
                </c:pt>
                <c:pt idx="13">
                  <c:v>77731</c:v>
                </c:pt>
                <c:pt idx="14">
                  <c:v>82213</c:v>
                </c:pt>
                <c:pt idx="15">
                  <c:v>87054</c:v>
                </c:pt>
                <c:pt idx="16">
                  <c:v>92161</c:v>
                </c:pt>
                <c:pt idx="17">
                  <c:v>97545</c:v>
                </c:pt>
                <c:pt idx="18">
                  <c:v>103221</c:v>
                </c:pt>
                <c:pt idx="19">
                  <c:v>109352</c:v>
                </c:pt>
                <c:pt idx="20">
                  <c:v>115825</c:v>
                </c:pt>
                <c:pt idx="21">
                  <c:v>122659</c:v>
                </c:pt>
              </c:numCache>
            </c:numRef>
          </c:val>
        </c:ser>
        <c:marker val="1"/>
        <c:axId val="179319168"/>
        <c:axId val="181165056"/>
      </c:lineChart>
      <c:catAx>
        <c:axId val="179319168"/>
        <c:scaling>
          <c:orientation val="minMax"/>
        </c:scaling>
        <c:axPos val="b"/>
        <c:numFmt formatCode="General" sourceLinked="1"/>
        <c:majorTickMark val="none"/>
        <c:tickLblPos val="nextTo"/>
        <c:txPr>
          <a:bodyPr/>
          <a:lstStyle/>
          <a:p>
            <a:pPr rtl="1">
              <a:defRPr sz="1000"/>
            </a:pPr>
            <a:endParaRPr lang="en-US"/>
          </a:p>
        </c:txPr>
        <c:crossAx val="181165056"/>
        <c:crosses val="autoZero"/>
        <c:auto val="1"/>
        <c:lblAlgn val="ctr"/>
        <c:lblOffset val="100"/>
      </c:catAx>
      <c:valAx>
        <c:axId val="181165056"/>
        <c:scaling>
          <c:orientation val="minMax"/>
        </c:scaling>
        <c:axPos val="l"/>
        <c:majorGridlines/>
        <c:title>
          <c:tx>
            <c:rich>
              <a:bodyPr/>
              <a:lstStyle/>
              <a:p>
                <a:pPr>
                  <a:defRPr>
                    <a:cs typeface="Mitra" pitchFamily="2" charset="-78"/>
                  </a:defRPr>
                </a:pPr>
                <a:r>
                  <a:rPr lang="fa-IR">
                    <a:cs typeface="Mitra" pitchFamily="2" charset="-78"/>
                  </a:rPr>
                  <a:t>مگاوات</a:t>
                </a:r>
                <a:endParaRPr lang="en-US">
                  <a:cs typeface="Mitra" pitchFamily="2" charset="-78"/>
                </a:endParaRPr>
              </a:p>
            </c:rich>
          </c:tx>
          <c:layout/>
        </c:title>
        <c:numFmt formatCode="General" sourceLinked="1"/>
        <c:majorTickMark val="none"/>
        <c:tickLblPos val="nextTo"/>
        <c:txPr>
          <a:bodyPr/>
          <a:lstStyle/>
          <a:p>
            <a:pPr rtl="1">
              <a:defRPr sz="900"/>
            </a:pPr>
            <a:endParaRPr lang="en-US"/>
          </a:p>
        </c:txPr>
        <c:crossAx val="179319168"/>
        <c:crosses val="autoZero"/>
        <c:crossBetween val="between"/>
      </c:valAx>
      <c:spPr>
        <a:solidFill>
          <a:schemeClr val="bg1"/>
        </a:solidFill>
        <a:ln w="3175">
          <a:prstDash val="solid"/>
          <a:miter lim="800000"/>
        </a:ln>
      </c:spPr>
    </c:plotArea>
    <c:plotVisOnly val="1"/>
  </c:chart>
  <c:spPr>
    <a:solidFill>
      <a:schemeClr val="accent1">
        <a:lumMod val="20000"/>
        <a:lumOff val="8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200">
                <a:cs typeface="Mitra" pitchFamily="2" charset="-78"/>
              </a:defRPr>
            </a:pPr>
            <a:r>
              <a:rPr lang="fa-IR" sz="2200" b="1" i="0" u="none" strike="noStrike" baseline="0" dirty="0">
                <a:cs typeface="Mitra" pitchFamily="2" charset="-78"/>
              </a:rPr>
              <a:t>ظرفيت بهينه </a:t>
            </a:r>
            <a:r>
              <a:rPr lang="fa-IR" sz="2200" b="1" i="0" u="none" strike="noStrike" baseline="0" dirty="0" smtClean="0">
                <a:cs typeface="Mitra" pitchFamily="2" charset="-78"/>
              </a:rPr>
              <a:t>توسعه انواع </a:t>
            </a:r>
            <a:r>
              <a:rPr lang="fa-IR" sz="2200" b="1" i="0" u="none" strike="noStrike" baseline="0" dirty="0">
                <a:cs typeface="Mitra" pitchFamily="2" charset="-78"/>
              </a:rPr>
              <a:t>نيروگاه‌ها در گزينه </a:t>
            </a:r>
            <a:r>
              <a:rPr lang="fa-IR" sz="2200" b="1" i="0" u="none" strike="noStrike" baseline="0" dirty="0" smtClean="0">
                <a:cs typeface="Mitra" pitchFamily="2" charset="-78"/>
              </a:rPr>
              <a:t>مبنا در سال 1410</a:t>
            </a:r>
            <a:endParaRPr lang="en-US" sz="2200" dirty="0">
              <a:cs typeface="Mitra" pitchFamily="2" charset="-78"/>
            </a:endParaRPr>
          </a:p>
        </c:rich>
      </c:tx>
      <c:layout>
        <c:manualLayout>
          <c:xMode val="edge"/>
          <c:yMode val="edge"/>
          <c:x val="0.13361626429245765"/>
          <c:y val="2.531393869844532E-2"/>
        </c:manualLayout>
      </c:layout>
    </c:title>
    <c:plotArea>
      <c:layout>
        <c:manualLayout>
          <c:layoutTarget val="inner"/>
          <c:xMode val="edge"/>
          <c:yMode val="edge"/>
          <c:x val="0.2448608423032422"/>
          <c:y val="0.29511876197047943"/>
          <c:w val="0.4552692475940508"/>
          <c:h val="0.75213400408282294"/>
        </c:manualLayout>
      </c:layout>
      <c:pieChart>
        <c:varyColors val="1"/>
        <c:ser>
          <c:idx val="0"/>
          <c:order val="0"/>
          <c:dPt>
            <c:idx val="2"/>
            <c:spPr>
              <a:solidFill>
                <a:schemeClr val="accent2">
                  <a:lumMod val="40000"/>
                  <a:lumOff val="60000"/>
                </a:schemeClr>
              </a:solidFill>
            </c:spPr>
          </c:dPt>
          <c:dPt>
            <c:idx val="3"/>
            <c:explosion val="16"/>
            <c:spPr>
              <a:solidFill>
                <a:srgbClr val="C9F59D"/>
              </a:solidFill>
            </c:spPr>
          </c:dPt>
          <c:dLbls>
            <c:dLbl>
              <c:idx val="0"/>
              <c:layout>
                <c:manualLayout>
                  <c:x val="-3.1351041990326151E-2"/>
                  <c:y val="4.6030865102277075E-3"/>
                </c:manualLayout>
              </c:layout>
              <c:tx>
                <c:rich>
                  <a:bodyPr/>
                  <a:lstStyle/>
                  <a:p>
                    <a:r>
                      <a:rPr lang="fa-IR" sz="2000" dirty="0" smtClean="0">
                        <a:cs typeface="B Mitra" pitchFamily="2" charset="-78"/>
                      </a:rPr>
                      <a:t>بخاري </a:t>
                    </a:r>
                    <a:r>
                      <a:rPr lang="fa-IR" sz="2400" dirty="0" smtClean="0">
                        <a:cs typeface="B Mitra" pitchFamily="2" charset="-78"/>
                      </a:rPr>
                      <a:t>11375 </a:t>
                    </a:r>
                    <a:r>
                      <a:rPr lang="fa-IR" sz="2400" dirty="0" smtClean="0">
                        <a:cs typeface="B Mitra" pitchFamily="2" charset="-78"/>
                      </a:rPr>
                      <a:t>مگاوات- 15</a:t>
                    </a:r>
                    <a:r>
                      <a:rPr lang="fa-IR" sz="2400" dirty="0">
                        <a:cs typeface="B Mitra" pitchFamily="2" charset="-78"/>
                      </a:rPr>
                      <a:t>%</a:t>
                    </a:r>
                  </a:p>
                </c:rich>
              </c:tx>
              <c:showCatName val="1"/>
              <c:showPercent val="1"/>
            </c:dLbl>
            <c:dLbl>
              <c:idx val="1"/>
              <c:layout>
                <c:manualLayout>
                  <c:x val="1.2712331849178263E-2"/>
                  <c:y val="-8.3784894410362962E-5"/>
                </c:manualLayout>
              </c:layout>
              <c:tx>
                <c:rich>
                  <a:bodyPr/>
                  <a:lstStyle/>
                  <a:p>
                    <a:r>
                      <a:rPr lang="fa-IR" sz="2000" dirty="0">
                        <a:cs typeface="B Mitra" pitchFamily="2" charset="-78"/>
                      </a:rPr>
                      <a:t>گ</a:t>
                    </a:r>
                    <a:r>
                      <a:rPr lang="fa-IR" sz="2400" dirty="0">
                        <a:cs typeface="B Mitra" pitchFamily="2" charset="-78"/>
                      </a:rPr>
                      <a:t>ازي پيك 6850 </a:t>
                    </a:r>
                    <a:r>
                      <a:rPr lang="fa-IR" sz="2400" dirty="0" smtClean="0">
                        <a:cs typeface="B Mitra" pitchFamily="2" charset="-78"/>
                      </a:rPr>
                      <a:t>مگاوات-  </a:t>
                    </a:r>
                    <a:r>
                      <a:rPr lang="fa-IR" sz="2400" dirty="0">
                        <a:cs typeface="B Mitra" pitchFamily="2" charset="-78"/>
                      </a:rPr>
                      <a:t>9%</a:t>
                    </a:r>
                  </a:p>
                </c:rich>
              </c:tx>
              <c:showCatName val="1"/>
              <c:showPercent val="1"/>
            </c:dLbl>
            <c:dLbl>
              <c:idx val="2"/>
              <c:layout>
                <c:manualLayout>
                  <c:x val="-9.3669897868563418E-2"/>
                  <c:y val="-3.2357140622143815E-2"/>
                </c:manualLayout>
              </c:layout>
              <c:tx>
                <c:rich>
                  <a:bodyPr/>
                  <a:lstStyle/>
                  <a:p>
                    <a:r>
                      <a:rPr lang="fa-IR" sz="2000" dirty="0" smtClean="0">
                        <a:cs typeface="B Mitra" pitchFamily="2" charset="-78"/>
                      </a:rPr>
                      <a:t>سيكل </a:t>
                    </a:r>
                    <a:r>
                      <a:rPr lang="fa-IR" sz="2400" dirty="0" smtClean="0">
                        <a:cs typeface="B Mitra" pitchFamily="2" charset="-78"/>
                      </a:rPr>
                      <a:t>تركيبي </a:t>
                    </a:r>
                    <a:r>
                      <a:rPr lang="fa-IR" sz="2400" dirty="0">
                        <a:cs typeface="B Mitra" pitchFamily="2" charset="-78"/>
                      </a:rPr>
                      <a:t>54000 مگاوات </a:t>
                    </a:r>
                    <a:r>
                      <a:rPr lang="fa-IR" sz="2400" dirty="0" smtClean="0">
                        <a:cs typeface="B Mitra" pitchFamily="2" charset="-78"/>
                      </a:rPr>
                      <a:t>70</a:t>
                    </a:r>
                    <a:r>
                      <a:rPr lang="fa-IR" sz="2400" dirty="0">
                        <a:cs typeface="B Mitra" pitchFamily="2" charset="-78"/>
                      </a:rPr>
                      <a:t>%</a:t>
                    </a:r>
                  </a:p>
                </c:rich>
              </c:tx>
              <c:showCatName val="1"/>
              <c:showPercent val="1"/>
            </c:dLbl>
            <c:dLbl>
              <c:idx val="3"/>
              <c:layout>
                <c:manualLayout>
                  <c:x val="-6.5005353719538528E-2"/>
                  <c:y val="8.3592312046756684E-2"/>
                </c:manualLayout>
              </c:layout>
              <c:tx>
                <c:rich>
                  <a:bodyPr/>
                  <a:lstStyle/>
                  <a:p>
                    <a:r>
                      <a:rPr lang="fa-IR" sz="2000" dirty="0">
                        <a:cs typeface="B Mitra" pitchFamily="2" charset="-78"/>
                      </a:rPr>
                      <a:t>ا</a:t>
                    </a:r>
                    <a:r>
                      <a:rPr lang="fa-IR" sz="2400" dirty="0">
                        <a:cs typeface="B Mitra" pitchFamily="2" charset="-78"/>
                      </a:rPr>
                      <a:t>تمي 5070 مگاوات 
6%</a:t>
                    </a:r>
                  </a:p>
                </c:rich>
              </c:tx>
              <c:showCatName val="1"/>
              <c:showPercent val="1"/>
            </c:dLbl>
            <c:txPr>
              <a:bodyPr/>
              <a:lstStyle/>
              <a:p>
                <a:pPr>
                  <a:defRPr lang="en-US" sz="2000">
                    <a:cs typeface="B Mitra" pitchFamily="2" charset="-78"/>
                  </a:defRPr>
                </a:pPr>
                <a:endParaRPr lang="en-US"/>
              </a:p>
            </c:txPr>
            <c:showCatName val="1"/>
            <c:showPercent val="1"/>
          </c:dLbls>
          <c:cat>
            <c:strRef>
              <c:f>Sheet1!$C$10:$F$10</c:f>
              <c:strCache>
                <c:ptCount val="4"/>
                <c:pt idx="0">
                  <c:v>بخاري</c:v>
                </c:pt>
                <c:pt idx="1">
                  <c:v>گازي پيك</c:v>
                </c:pt>
                <c:pt idx="2">
                  <c:v>سيكل تركيبي</c:v>
                </c:pt>
                <c:pt idx="3">
                  <c:v>اتمي</c:v>
                </c:pt>
              </c:strCache>
            </c:strRef>
          </c:cat>
          <c:val>
            <c:numRef>
              <c:f>Sheet1!$C$11:$F$11</c:f>
              <c:numCache>
                <c:formatCode>General</c:formatCode>
                <c:ptCount val="4"/>
                <c:pt idx="0">
                  <c:v>11375</c:v>
                </c:pt>
                <c:pt idx="1">
                  <c:v>6850</c:v>
                </c:pt>
                <c:pt idx="2">
                  <c:v>54000</c:v>
                </c:pt>
                <c:pt idx="3">
                  <c:v>5070</c:v>
                </c:pt>
              </c:numCache>
            </c:numRef>
          </c:val>
        </c:ser>
        <c:dLbls>
          <c:showCatName val="1"/>
          <c:showPercent val="1"/>
        </c:dLbls>
        <c:firstSliceAng val="0"/>
      </c:pieChart>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Pt>
            <c:idx val="0"/>
            <c:spPr>
              <a:solidFill>
                <a:srgbClr val="C9F59D"/>
              </a:solidFill>
            </c:spPr>
          </c:dPt>
          <c:dPt>
            <c:idx val="1"/>
            <c:spPr>
              <a:solidFill>
                <a:srgbClr val="0000FF"/>
              </a:solidFill>
            </c:spPr>
          </c:dPt>
          <c:dPt>
            <c:idx val="2"/>
            <c:spPr>
              <a:solidFill>
                <a:srgbClr val="FFCC99"/>
              </a:solidFill>
            </c:spPr>
          </c:dPt>
          <c:dPt>
            <c:idx val="3"/>
            <c:spPr>
              <a:solidFill>
                <a:srgbClr val="F29B80"/>
              </a:solidFill>
            </c:spPr>
          </c:dPt>
          <c:dPt>
            <c:idx val="4"/>
            <c:spPr>
              <a:solidFill>
                <a:schemeClr val="accent1">
                  <a:lumMod val="75000"/>
                </a:schemeClr>
              </a:solidFill>
            </c:spPr>
          </c:dPt>
          <c:dLbls>
            <c:dLbl>
              <c:idx val="0"/>
              <c:layout>
                <c:manualLayout>
                  <c:x val="-2.094246636367077E-2"/>
                  <c:y val="4.4421984399325114E-4"/>
                </c:manualLayout>
              </c:layout>
              <c:tx>
                <c:rich>
                  <a:bodyPr/>
                  <a:lstStyle/>
                  <a:p>
                    <a:r>
                      <a:rPr lang="fa-IR" sz="1600" dirty="0" smtClean="0">
                        <a:cs typeface="B Nazanin" pitchFamily="2" charset="-78"/>
                      </a:rPr>
                      <a:t>هسته‌اي 8112 مگاوات</a:t>
                    </a:r>
                    <a:r>
                      <a:rPr lang="fa-IR" sz="1600" baseline="0" dirty="0" smtClean="0">
                        <a:cs typeface="B Nazanin" pitchFamily="2" charset="-78"/>
                      </a:rPr>
                      <a:t> 10/6%</a:t>
                    </a:r>
                    <a:endParaRPr lang="fa-IR" sz="1600" dirty="0">
                      <a:cs typeface="B Nazanin" pitchFamily="2" charset="-78"/>
                    </a:endParaRPr>
                  </a:p>
                </c:rich>
              </c:tx>
              <c:showPercent val="1"/>
            </c:dLbl>
            <c:dLbl>
              <c:idx val="1"/>
              <c:layout>
                <c:manualLayout>
                  <c:x val="3.1582138849979492E-2"/>
                  <c:y val="4.7375088593568808E-2"/>
                </c:manualLayout>
              </c:layout>
              <c:tx>
                <c:rich>
                  <a:bodyPr/>
                  <a:lstStyle/>
                  <a:p>
                    <a:r>
                      <a:rPr lang="fa-IR" sz="1600" dirty="0" smtClean="0">
                        <a:cs typeface="B Nazanin" pitchFamily="2" charset="-78"/>
                      </a:rPr>
                      <a:t>گازي پايه 260 مگاوات 0/3%</a:t>
                    </a:r>
                    <a:endParaRPr lang="fa-IR" sz="1600" dirty="0">
                      <a:cs typeface="B Nazanin" pitchFamily="2" charset="-78"/>
                    </a:endParaRPr>
                  </a:p>
                </c:rich>
              </c:tx>
              <c:showPercent val="1"/>
            </c:dLbl>
            <c:dLbl>
              <c:idx val="2"/>
              <c:layout>
                <c:manualLayout>
                  <c:x val="-0.26571154146114229"/>
                  <c:y val="0"/>
                </c:manualLayout>
              </c:layout>
              <c:tx>
                <c:rich>
                  <a:bodyPr/>
                  <a:lstStyle/>
                  <a:p>
                    <a:r>
                      <a:rPr lang="fa-IR" sz="1600" dirty="0" smtClean="0">
                        <a:cs typeface="B Nazanin" pitchFamily="2" charset="-78"/>
                      </a:rPr>
                      <a:t>سيكل تركيبي 60400مگاوات- 78/6%</a:t>
                    </a:r>
                    <a:endParaRPr lang="fa-IR" sz="1600" dirty="0">
                      <a:cs typeface="B Nazanin" pitchFamily="2" charset="-78"/>
                    </a:endParaRPr>
                  </a:p>
                </c:rich>
              </c:tx>
              <c:showPercent val="1"/>
            </c:dLbl>
            <c:dLbl>
              <c:idx val="3"/>
              <c:layout>
                <c:manualLayout>
                  <c:x val="-7.9459665170351371E-2"/>
                  <c:y val="7.3957554058560498E-2"/>
                </c:manualLayout>
              </c:layout>
              <c:tx>
                <c:rich>
                  <a:bodyPr/>
                  <a:lstStyle/>
                  <a:p>
                    <a:r>
                      <a:rPr lang="fa-IR" sz="1600" dirty="0" smtClean="0">
                        <a:cs typeface="B Nazanin" pitchFamily="2" charset="-78"/>
                      </a:rPr>
                      <a:t>گازي پيك 5100 مگاوات- 6/6%</a:t>
                    </a:r>
                    <a:endParaRPr lang="fa-IR" sz="1600" dirty="0">
                      <a:cs typeface="B Nazanin" pitchFamily="2" charset="-78"/>
                    </a:endParaRPr>
                  </a:p>
                </c:rich>
              </c:tx>
              <c:showPercent val="1"/>
            </c:dLbl>
            <c:dLbl>
              <c:idx val="4"/>
              <c:layout>
                <c:manualLayout>
                  <c:x val="-9.675661274250269E-2"/>
                  <c:y val="6.1609589053232333E-4"/>
                </c:manualLayout>
              </c:layout>
              <c:tx>
                <c:rich>
                  <a:bodyPr/>
                  <a:lstStyle/>
                  <a:p>
                    <a:r>
                      <a:rPr lang="fa-IR" sz="1600" dirty="0" smtClean="0">
                        <a:cs typeface="B Nazanin" pitchFamily="2" charset="-78"/>
                      </a:rPr>
                      <a:t>بخاري</a:t>
                    </a:r>
                    <a:r>
                      <a:rPr lang="fa-IR" sz="1600" baseline="0" dirty="0" smtClean="0">
                        <a:cs typeface="B Nazanin" pitchFamily="2" charset="-78"/>
                      </a:rPr>
                      <a:t> 2925 مگاوات 3/8%</a:t>
                    </a:r>
                    <a:endParaRPr lang="fa-IR" sz="1600" dirty="0">
                      <a:cs typeface="B Nazanin" pitchFamily="2" charset="-78"/>
                    </a:endParaRPr>
                  </a:p>
                </c:rich>
              </c:tx>
              <c:showPercent val="1"/>
            </c:dLbl>
            <c:txPr>
              <a:bodyPr/>
              <a:lstStyle/>
              <a:p>
                <a:pPr>
                  <a:defRPr lang="fa-IR" sz="1600">
                    <a:cs typeface="B Nazanin" pitchFamily="2" charset="-78"/>
                  </a:defRPr>
                </a:pPr>
                <a:endParaRPr lang="en-US"/>
              </a:p>
            </c:txPr>
            <c:showPercent val="1"/>
            <c:showLeaderLines val="1"/>
          </c:dLbls>
          <c:val>
            <c:numRef>
              <c:f>Sheet1!$H$7:$H$11</c:f>
              <c:numCache>
                <c:formatCode>0.0</c:formatCode>
                <c:ptCount val="5"/>
                <c:pt idx="0">
                  <c:v>10.562912613773976</c:v>
                </c:pt>
                <c:pt idx="1">
                  <c:v>0.33855489146711515</c:v>
                </c:pt>
                <c:pt idx="2">
                  <c:v>78.648905556206543</c:v>
                </c:pt>
                <c:pt idx="3">
                  <c:v>6.6408844095472404</c:v>
                </c:pt>
                <c:pt idx="4">
                  <c:v>3.8087425290050367</c:v>
                </c:pt>
              </c:numCache>
            </c:numRef>
          </c:val>
        </c:ser>
        <c:dLbls>
          <c:showPercent val="1"/>
        </c:dLbls>
        <c:firstSliceAng val="360"/>
      </c:pie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B903D-8840-4AD8-A00D-E6ABAEE5AD75}" type="datetimeFigureOut">
              <a:rPr lang="en-US" smtClean="0"/>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566D3-221F-41DF-B365-01FBE76F0D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04DB0B-3B16-4FB3-A309-446634F010C6}" type="slidenum">
              <a:rPr lang="en-US" smtClean="0"/>
              <a:pPr/>
              <a:t>1</a:t>
            </a:fld>
            <a:endParaRPr lang="en-US"/>
          </a:p>
        </p:txBody>
      </p:sp>
      <p:sp>
        <p:nvSpPr>
          <p:cNvPr id="5" name="Footer Placeholder 4"/>
          <p:cNvSpPr>
            <a:spLocks noGrp="1"/>
          </p:cNvSpPr>
          <p:nvPr>
            <p:ph type="ftr" sz="quarter" idx="11"/>
          </p:nvPr>
        </p:nvSpPr>
        <p:spPr/>
        <p:txBody>
          <a:bodyPr/>
          <a:lstStyle/>
          <a:p>
            <a:r>
              <a:rPr lang="fa-IR" smtClean="0"/>
              <a:t>شركت مادرتخصصي توليد و توسعه انرژي اتمي ايران-فروردين 1392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E19B58D-361C-4955-9127-0C0962BACEED}" type="slidenum">
              <a:rPr lang="fa-IR" smtClean="0"/>
              <a:pPr/>
              <a:t>18</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0AF40D-0021-4BD0-B7A0-A1A7177117D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AF40D-0021-4BD0-B7A0-A1A7177117D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AF40D-0021-4BD0-B7A0-A1A7177117D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AF40D-0021-4BD0-B7A0-A1A7177117D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AF40D-0021-4BD0-B7A0-A1A7177117D8}"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0AF40D-0021-4BD0-B7A0-A1A7177117D8}"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0AF40D-0021-4BD0-B7A0-A1A7177117D8}" type="datetimeFigureOut">
              <a:rPr lang="en-US" smtClean="0"/>
              <a:pPr/>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0AF40D-0021-4BD0-B7A0-A1A7177117D8}" type="datetimeFigureOut">
              <a:rPr lang="en-US" smtClean="0"/>
              <a:pPr/>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AF40D-0021-4BD0-B7A0-A1A7177117D8}" type="datetimeFigureOut">
              <a:rPr lang="en-US" smtClean="0"/>
              <a:pPr/>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AF40D-0021-4BD0-B7A0-A1A7177117D8}"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AF40D-0021-4BD0-B7A0-A1A7177117D8}" type="datetimeFigureOut">
              <a:rPr lang="en-US" smtClean="0"/>
              <a:pPr/>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CC7D9-5B96-43B8-ACF9-A79555DBFE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1">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F40D-0021-4BD0-B7A0-A1A7177117D8}" type="datetimeFigureOut">
              <a:rPr lang="en-US" smtClean="0"/>
              <a:pPr/>
              <a:t>8/21/2013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CC7D9-5B96-43B8-ACF9-A79555DBFE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p:nvPr/>
        </p:nvGrpSpPr>
        <p:grpSpPr>
          <a:xfrm>
            <a:off x="9236" y="-18472"/>
            <a:ext cx="9180512" cy="6885384"/>
            <a:chOff x="9236" y="-18472"/>
            <a:chExt cx="9180512" cy="6885384"/>
          </a:xfrm>
        </p:grpSpPr>
        <p:pic>
          <p:nvPicPr>
            <p:cNvPr id="7" name="Picture 3"/>
            <p:cNvPicPr>
              <a:picLocks noChangeAspect="1" noChangeArrowheads="1"/>
            </p:cNvPicPr>
            <p:nvPr/>
          </p:nvPicPr>
          <p:blipFill>
            <a:blip r:embed="rId3" cstate="print"/>
            <a:srcRect/>
            <a:stretch>
              <a:fillRect/>
            </a:stretch>
          </p:blipFill>
          <p:spPr bwMode="auto">
            <a:xfrm>
              <a:off x="9236" y="-18472"/>
              <a:ext cx="9180512" cy="6885384"/>
            </a:xfrm>
            <a:prstGeom prst="rect">
              <a:avLst/>
            </a:prstGeom>
            <a:noFill/>
            <a:ln w="9525">
              <a:noFill/>
              <a:miter lim="800000"/>
              <a:headEnd/>
              <a:tailEnd/>
            </a:ln>
          </p:spPr>
        </p:pic>
        <p:pic>
          <p:nvPicPr>
            <p:cNvPr id="1026" name="Picture 2" descr="Besmellah"/>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764704"/>
              <a:ext cx="2736304" cy="2390930"/>
            </a:xfrm>
            <a:prstGeom prst="rect">
              <a:avLst/>
            </a:prstGeom>
            <a:noFill/>
            <a:ln w="9525">
              <a:noFill/>
              <a:miter lim="800000"/>
              <a:headEnd/>
              <a:tailEnd/>
            </a:ln>
          </p:spPr>
        </p:pic>
      </p:grpSp>
      <p:sp>
        <p:nvSpPr>
          <p:cNvPr id="5" name="Slide Number Placeholder 4"/>
          <p:cNvSpPr>
            <a:spLocks noGrp="1"/>
          </p:cNvSpPr>
          <p:nvPr>
            <p:ph type="sldNum" sz="quarter" idx="12"/>
          </p:nvPr>
        </p:nvSpPr>
        <p:spPr/>
        <p:txBody>
          <a:bodyPr/>
          <a:lstStyle/>
          <a:p>
            <a:fld id="{5FA50FFD-22F3-4523-B3C4-A349B8E9A2BF}" type="slidenum">
              <a:rPr lang="en-US" smtClean="0"/>
              <a:pPr/>
              <a:t>1</a:t>
            </a:fld>
            <a:endParaRPr lang="en-US" dirty="0"/>
          </a:p>
        </p:txBody>
      </p:sp>
      <p:sp>
        <p:nvSpPr>
          <p:cNvPr id="6" name="Footer Placeholder 5"/>
          <p:cNvSpPr>
            <a:spLocks noGrp="1"/>
          </p:cNvSpPr>
          <p:nvPr>
            <p:ph type="ftr" sz="quarter" idx="11"/>
          </p:nvPr>
        </p:nvSpPr>
        <p:spPr>
          <a:xfrm>
            <a:off x="611560" y="6381328"/>
            <a:ext cx="3960440" cy="365125"/>
          </a:xfrm>
        </p:spPr>
        <p:txBody>
          <a:bodyPr/>
          <a:lstStyle/>
          <a:p>
            <a:r>
              <a:rPr lang="fa-IR" b="1" dirty="0" smtClean="0">
                <a:solidFill>
                  <a:schemeClr val="tx1"/>
                </a:solidFill>
                <a:cs typeface="Mitra" pitchFamily="2" charset="-78"/>
              </a:rPr>
              <a:t>شركت مادر تخصصي توليد و توسعه انرژي اتمي ايران- شهريور 1392</a:t>
            </a:r>
            <a:endParaRPr lang="en-US" b="1"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7200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5585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5585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pic>
        <p:nvPicPr>
          <p:cNvPr id="6146" name="Picture 2" descr="\\Srvmali\UsersNPPD\salimpour\My Documents\My Pictures\سهم برق هسته‌اي كشورها.JPG"/>
          <p:cNvPicPr>
            <a:picLocks noChangeAspect="1" noChangeArrowheads="1"/>
          </p:cNvPicPr>
          <p:nvPr/>
        </p:nvPicPr>
        <p:blipFill>
          <a:blip r:embed="rId2" cstate="print"/>
          <a:srcRect/>
          <a:stretch>
            <a:fillRect/>
          </a:stretch>
        </p:blipFill>
        <p:spPr bwMode="auto">
          <a:xfrm>
            <a:off x="899592" y="1052736"/>
            <a:ext cx="7272808" cy="548751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7200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5585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5585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5" name="Rounded Rectangle 4"/>
          <p:cNvSpPr/>
          <p:nvPr/>
        </p:nvSpPr>
        <p:spPr>
          <a:xfrm>
            <a:off x="2195736" y="2996952"/>
            <a:ext cx="5256584" cy="720080"/>
          </a:xfrm>
          <a:prstGeom prst="round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Mitra" pitchFamily="2" charset="-78"/>
              </a:rPr>
              <a:t>سناريوهاي جهاني نيروگاه‌هاي هسته‌اي</a:t>
            </a:r>
            <a:endParaRPr lang="en-US" sz="2400" dirty="0">
              <a:solidFill>
                <a:schemeClr val="tx1"/>
              </a:solidFill>
              <a:cs typeface="B Mitra" pitchFamily="2" charset="-78"/>
            </a:endParaRPr>
          </a:p>
        </p:txBody>
      </p:sp>
      <p:sp>
        <p:nvSpPr>
          <p:cNvPr id="11" name="Rounded Rectangle 10"/>
          <p:cNvSpPr/>
          <p:nvPr/>
        </p:nvSpPr>
        <p:spPr>
          <a:xfrm>
            <a:off x="4716016" y="1988840"/>
            <a:ext cx="3960440" cy="720080"/>
          </a:xfrm>
          <a:prstGeom prst="roundRect">
            <a:avLst/>
          </a:prstGeom>
          <a:solidFill>
            <a:schemeClr val="accent3">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Mitra" pitchFamily="2" charset="-78"/>
              </a:rPr>
              <a:t>مطالعات راهبردي و تطبيقي</a:t>
            </a:r>
            <a:endParaRPr lang="en-US" sz="2400" dirty="0">
              <a:solidFill>
                <a:schemeClr val="tx1"/>
              </a:solidFill>
              <a:cs typeface="B Mitra" pitchFamily="2" charset="-78"/>
            </a:endParaRPr>
          </a:p>
        </p:txBody>
      </p:sp>
      <p:sp>
        <p:nvSpPr>
          <p:cNvPr id="12" name="Rounded Rectangle 11"/>
          <p:cNvSpPr/>
          <p:nvPr/>
        </p:nvSpPr>
        <p:spPr>
          <a:xfrm>
            <a:off x="2195736" y="3933056"/>
            <a:ext cx="5256584" cy="720080"/>
          </a:xfrm>
          <a:prstGeom prst="round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Mitra" pitchFamily="2" charset="-78"/>
              </a:rPr>
              <a:t>بررسي وضعيت نيروگاه‌هاي هسته‌اي در كشورهاي مختلف</a:t>
            </a:r>
            <a:endParaRPr lang="en-US" sz="2400" dirty="0">
              <a:solidFill>
                <a:schemeClr val="tx1"/>
              </a:solidFill>
              <a:cs typeface="B Mitra" pitchFamily="2" charset="-78"/>
            </a:endParaRPr>
          </a:p>
        </p:txBody>
      </p:sp>
      <p:sp>
        <p:nvSpPr>
          <p:cNvPr id="13" name="Rounded Rectangle 12"/>
          <p:cNvSpPr/>
          <p:nvPr/>
        </p:nvSpPr>
        <p:spPr>
          <a:xfrm>
            <a:off x="2195736" y="4869160"/>
            <a:ext cx="5256584" cy="720080"/>
          </a:xfrm>
          <a:prstGeom prst="round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Mitra" pitchFamily="2" charset="-78"/>
              </a:rPr>
              <a:t>بررسي فناوري انواع راكتورهاي نسل جديد</a:t>
            </a:r>
            <a:endParaRPr lang="en-US" sz="2400" dirty="0">
              <a:solidFill>
                <a:schemeClr val="tx1"/>
              </a:solidFill>
              <a:cs typeface="B Mitr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9592" y="2124480"/>
            <a:ext cx="5472608" cy="1008112"/>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a:solidFill>
                  <a:schemeClr val="tx1"/>
                </a:solidFill>
                <a:cs typeface="Mitra" pitchFamily="2" charset="-78"/>
              </a:rPr>
              <a:t>برنامه‌هاي راهبردي، بلندمدت و ميان‌مدت</a:t>
            </a:r>
            <a:endParaRPr lang="en-US" sz="2500" dirty="0">
              <a:solidFill>
                <a:schemeClr val="tx1"/>
              </a:solidFill>
              <a:cs typeface="Mitra" pitchFamily="2" charset="-78"/>
            </a:endParaRPr>
          </a:p>
        </p:txBody>
      </p:sp>
      <p:sp>
        <p:nvSpPr>
          <p:cNvPr id="3" name="Oval 2"/>
          <p:cNvSpPr/>
          <p:nvPr/>
        </p:nvSpPr>
        <p:spPr>
          <a:xfrm>
            <a:off x="6447552" y="1916832"/>
            <a:ext cx="1800200" cy="1440160"/>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200" dirty="0">
                <a:solidFill>
                  <a:schemeClr val="tx1"/>
                </a:solidFill>
                <a:cs typeface="Mitra" pitchFamily="2" charset="-78"/>
              </a:rPr>
              <a:t>سطح ملي</a:t>
            </a:r>
            <a:endParaRPr lang="en-US" sz="2200" dirty="0">
              <a:solidFill>
                <a:schemeClr val="tx1"/>
              </a:solidFill>
              <a:cs typeface="Mitra" pitchFamily="2" charset="-78"/>
            </a:endParaRPr>
          </a:p>
        </p:txBody>
      </p:sp>
      <p:sp>
        <p:nvSpPr>
          <p:cNvPr id="4" name="Oval 3"/>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5" name="Oval 4"/>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6" name="Oval 5"/>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5"/>
          <p:cNvSpPr txBox="1">
            <a:spLocks/>
          </p:cNvSpPr>
          <p:nvPr/>
        </p:nvSpPr>
        <p:spPr>
          <a:xfrm>
            <a:off x="457200" y="1953498"/>
            <a:ext cx="8229600" cy="4283814"/>
          </a:xfrm>
          <a:prstGeom prst="rect">
            <a:avLst/>
          </a:prstGeom>
        </p:spPr>
        <p:txBody>
          <a:bodyPr>
            <a:normAutofit/>
          </a:bodyPr>
          <a:lstStyle/>
          <a:p>
            <a:pPr marL="342900" marR="0" lvl="0" indent="-342900" algn="justLow"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fa-IR" sz="2300" b="0" i="0" u="none" strike="noStrike" kern="1200" cap="none" spc="0" normalizeH="0" baseline="0" noProof="0" dirty="0" smtClean="0">
                <a:ln>
                  <a:noFill/>
                </a:ln>
                <a:solidFill>
                  <a:schemeClr val="tx1"/>
                </a:solidFill>
                <a:effectLst/>
                <a:uLnTx/>
                <a:uFillTx/>
                <a:latin typeface="+mn-lt"/>
                <a:ea typeface="+mn-ea"/>
                <a:cs typeface="Mitra" pitchFamily="2" charset="-78"/>
              </a:rPr>
              <a:t>به استناد جزء 1 بند ”ب“ ماده 135 قانون برنامه پنجم توسعه كشور، تدوين برنامه بيست ساله توليد برق از انرژي هسته‌اي در دستور كار اين هولدينگ قرار گرفته است.</a:t>
            </a:r>
          </a:p>
          <a:p>
            <a:pPr marL="342900" marR="0" lvl="0" indent="-342900" algn="justLow"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fa-IR" sz="2300" b="0" i="0" u="none" strike="noStrike" kern="1200" cap="none" spc="0" normalizeH="0" baseline="0" noProof="0" dirty="0" smtClean="0">
                <a:ln>
                  <a:noFill/>
                </a:ln>
                <a:solidFill>
                  <a:schemeClr val="tx1"/>
                </a:solidFill>
                <a:effectLst/>
                <a:uLnTx/>
                <a:uFillTx/>
                <a:latin typeface="+mn-lt"/>
                <a:ea typeface="+mn-ea"/>
                <a:cs typeface="Mitra" pitchFamily="2" charset="-78"/>
              </a:rPr>
              <a:t>از ارديبهشت 1390، جلسات همكاري مشترك با شركت توانير به منظور تعيين سهم بهينه نيروگاه‌هاي هسته‌اي در توليد برق كشور برگزار شده‌است.</a:t>
            </a:r>
          </a:p>
          <a:p>
            <a:pPr marL="342900" marR="0" lvl="0" indent="-342900" algn="justLow"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fa-IR" sz="2300" b="0" i="0" u="none" strike="noStrike" kern="1200" cap="none" spc="0" normalizeH="0" baseline="0" noProof="0" dirty="0" smtClean="0">
                <a:ln>
                  <a:noFill/>
                </a:ln>
                <a:solidFill>
                  <a:schemeClr val="tx1"/>
                </a:solidFill>
                <a:effectLst/>
                <a:uLnTx/>
                <a:uFillTx/>
                <a:latin typeface="+mn-lt"/>
                <a:ea typeface="+mn-ea"/>
                <a:cs typeface="Mitra" pitchFamily="2" charset="-78"/>
              </a:rPr>
              <a:t>اين فعاليت در دو فاز انجام‌شده است:</a:t>
            </a:r>
          </a:p>
          <a:p>
            <a:pPr marL="342900" marR="0" lvl="0" indent="-342900" algn="justLow" defTabSz="914400" rtl="1" eaLnBrk="1" fontAlgn="auto" latinLnBrk="0" hangingPunct="1">
              <a:lnSpc>
                <a:spcPct val="150000"/>
              </a:lnSpc>
              <a:spcBef>
                <a:spcPct val="20000"/>
              </a:spcBef>
              <a:spcAft>
                <a:spcPts val="0"/>
              </a:spcAft>
              <a:buClrTx/>
              <a:buSzTx/>
              <a:buFont typeface="Arial" pitchFamily="34" charset="0"/>
              <a:buNone/>
              <a:tabLst/>
              <a:defRPr/>
            </a:pPr>
            <a:r>
              <a:rPr kumimoji="0" lang="fa-IR" sz="2300" b="0" i="0" u="none" strike="noStrike" kern="1200" cap="none" spc="0" normalizeH="0" baseline="0" noProof="0" dirty="0" smtClean="0">
                <a:ln>
                  <a:noFill/>
                </a:ln>
                <a:solidFill>
                  <a:schemeClr val="tx1"/>
                </a:solidFill>
                <a:effectLst/>
                <a:uLnTx/>
                <a:uFillTx/>
                <a:latin typeface="+mn-lt"/>
                <a:ea typeface="+mn-ea"/>
                <a:cs typeface="Mitra" pitchFamily="2" charset="-78"/>
              </a:rPr>
              <a:t>          1. فاز 1: برآورد تقاضا (بار)</a:t>
            </a:r>
          </a:p>
          <a:p>
            <a:pPr marL="342900" marR="0" lvl="0" indent="-342900" algn="justLow" defTabSz="914400" rtl="1" eaLnBrk="1" fontAlgn="auto" latinLnBrk="0" hangingPunct="1">
              <a:lnSpc>
                <a:spcPct val="150000"/>
              </a:lnSpc>
              <a:spcBef>
                <a:spcPct val="20000"/>
              </a:spcBef>
              <a:spcAft>
                <a:spcPts val="0"/>
              </a:spcAft>
              <a:buClrTx/>
              <a:buSzTx/>
              <a:buFont typeface="Arial" pitchFamily="34" charset="0"/>
              <a:buNone/>
              <a:tabLst/>
              <a:defRPr/>
            </a:pPr>
            <a:r>
              <a:rPr kumimoji="0" lang="fa-IR" sz="2300" b="0" i="0" u="none" strike="noStrike" kern="1200" cap="none" spc="0" normalizeH="0" baseline="0" noProof="0" dirty="0" smtClean="0">
                <a:ln>
                  <a:noFill/>
                </a:ln>
                <a:solidFill>
                  <a:schemeClr val="tx1"/>
                </a:solidFill>
                <a:effectLst/>
                <a:uLnTx/>
                <a:uFillTx/>
                <a:latin typeface="+mn-lt"/>
                <a:ea typeface="+mn-ea"/>
                <a:cs typeface="Mitra" pitchFamily="2" charset="-78"/>
              </a:rPr>
              <a:t>          2. فاز 2 : برنامه‌ريزي عرضه (با استفاده از نرم‌افزار </a:t>
            </a:r>
            <a:r>
              <a:rPr kumimoji="0" lang="en-US" sz="23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Wasp</a:t>
            </a:r>
            <a:r>
              <a:rPr kumimoji="0" lang="fa-IR" sz="2300" b="0" i="0" u="none" strike="noStrike" kern="1200" cap="none" spc="0" normalizeH="0" baseline="0" noProof="0" dirty="0" smtClean="0">
                <a:ln>
                  <a:noFill/>
                </a:ln>
                <a:solidFill>
                  <a:schemeClr val="tx1"/>
                </a:solidFill>
                <a:effectLst/>
                <a:uLnTx/>
                <a:uFillTx/>
                <a:latin typeface="+mn-lt"/>
                <a:ea typeface="+mn-ea"/>
                <a:cs typeface="Mitra" pitchFamily="2" charset="-78"/>
              </a:rPr>
              <a:t>)</a:t>
            </a:r>
          </a:p>
        </p:txBody>
      </p:sp>
      <p:sp>
        <p:nvSpPr>
          <p:cNvPr id="3" name="Title 6"/>
          <p:cNvSpPr txBox="1">
            <a:spLocks/>
          </p:cNvSpPr>
          <p:nvPr/>
        </p:nvSpPr>
        <p:spPr>
          <a:xfrm>
            <a:off x="2267744" y="980728"/>
            <a:ext cx="6419056" cy="777302"/>
          </a:xfrm>
          <a:prstGeom prst="roundRect">
            <a:avLst>
              <a:gd name="adj" fmla="val 1147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smtClean="0">
                <a:ln>
                  <a:noFill/>
                </a:ln>
                <a:solidFill>
                  <a:schemeClr val="tx1"/>
                </a:solidFill>
                <a:effectLst/>
                <a:uLnTx/>
                <a:uFillTx/>
                <a:latin typeface="IranNastaliq" pitchFamily="18" charset="0"/>
                <a:ea typeface="+mn-ea"/>
                <a:cs typeface="Titr" pitchFamily="2" charset="-78"/>
              </a:rPr>
              <a:t>تدوين برنامه بيست ساله توليد برق از انرژي هسته‌اي </a:t>
            </a:r>
            <a:endParaRPr kumimoji="0" lang="en-US" sz="2000" b="0" i="0" u="none" strike="noStrike" kern="1200" cap="none" spc="0" normalizeH="0" baseline="0" noProof="0" dirty="0">
              <a:ln>
                <a:noFill/>
              </a:ln>
              <a:solidFill>
                <a:schemeClr val="tx1"/>
              </a:solidFill>
              <a:effectLst/>
              <a:uLnTx/>
              <a:uFillTx/>
              <a:latin typeface="IranNastaliq" pitchFamily="18" charset="0"/>
              <a:ea typeface="+mn-ea"/>
              <a:cs typeface="Titr" pitchFamily="2" charset="-78"/>
            </a:endParaRPr>
          </a:p>
        </p:txBody>
      </p:sp>
      <p:sp>
        <p:nvSpPr>
          <p:cNvPr id="4" name="Oval 3"/>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5" name="Oval 4"/>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6" name="Oval 5"/>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2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5"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2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2"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2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2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9"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0" dur="2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2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36"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7" dur="2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2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43" dur="2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4"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5" name="Oval 4"/>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6" name="Oval 5"/>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7" name="Title 6"/>
          <p:cNvSpPr txBox="1">
            <a:spLocks/>
          </p:cNvSpPr>
          <p:nvPr/>
        </p:nvSpPr>
        <p:spPr>
          <a:xfrm>
            <a:off x="467544" y="1035636"/>
            <a:ext cx="8219256" cy="593164"/>
          </a:xfrm>
          <a:prstGeom prst="roundRect">
            <a:avLst>
              <a:gd name="adj" fmla="val 1147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200" i="0" u="none" strike="noStrike" kern="1200" cap="none" spc="0" normalizeH="0" baseline="0" noProof="0" smtClean="0">
                <a:ln>
                  <a:noFill/>
                </a:ln>
                <a:solidFill>
                  <a:schemeClr val="tx1"/>
                </a:solidFill>
                <a:effectLst/>
                <a:uLnTx/>
                <a:uFillTx/>
                <a:latin typeface="Times New Roman" pitchFamily="18" charset="0"/>
                <a:ea typeface="+mn-ea"/>
                <a:cs typeface="Titr" pitchFamily="2" charset="-78"/>
              </a:rPr>
              <a:t>برآورد بار شبكه</a:t>
            </a:r>
            <a:endParaRPr kumimoji="0" lang="en-US" sz="22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graphicFrame>
        <p:nvGraphicFramePr>
          <p:cNvPr id="8" name="Table 7"/>
          <p:cNvGraphicFramePr>
            <a:graphicFrameLocks noGrp="1"/>
          </p:cNvGraphicFramePr>
          <p:nvPr/>
        </p:nvGraphicFramePr>
        <p:xfrm>
          <a:off x="500034" y="1764032"/>
          <a:ext cx="8143932" cy="1950720"/>
        </p:xfrm>
        <a:graphic>
          <a:graphicData uri="http://schemas.openxmlformats.org/drawingml/2006/table">
            <a:tbl>
              <a:tblPr rtl="1"/>
              <a:tblGrid>
                <a:gridCol w="772573"/>
                <a:gridCol w="638181"/>
                <a:gridCol w="638930"/>
                <a:gridCol w="638181"/>
                <a:gridCol w="638930"/>
                <a:gridCol w="638181"/>
                <a:gridCol w="638930"/>
                <a:gridCol w="638181"/>
                <a:gridCol w="744794"/>
                <a:gridCol w="745545"/>
                <a:gridCol w="744794"/>
                <a:gridCol w="666712"/>
              </a:tblGrid>
              <a:tr h="431478">
                <a:tc>
                  <a:txBody>
                    <a:bodyPr/>
                    <a:lstStyle/>
                    <a:p>
                      <a:pPr indent="16510" algn="ctr" rtl="1">
                        <a:spcBef>
                          <a:spcPts val="600"/>
                        </a:spcBef>
                        <a:spcAft>
                          <a:spcPts val="0"/>
                        </a:spcAft>
                      </a:pPr>
                      <a:r>
                        <a:rPr lang="fa-IR" sz="1600" dirty="0">
                          <a:latin typeface="Times New Roman"/>
                          <a:ea typeface="Calibri"/>
                          <a:cs typeface="Mitra"/>
                        </a:rPr>
                        <a:t>سال شمسي</a:t>
                      </a:r>
                      <a:endParaRPr lang="en-US" sz="1600" dirty="0">
                        <a:latin typeface="Times New Roman"/>
                        <a:ea typeface="Calibri"/>
                        <a:cs typeface="Mitra"/>
                      </a:endParaRPr>
                    </a:p>
                  </a:txBody>
                  <a:tcPr marL="60707" marR="6070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1389</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1390</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1391</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1392</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1393</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1394</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1395</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1396</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1397</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1398</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1399</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r>
              <a:tr h="431478">
                <a:tc>
                  <a:txBody>
                    <a:bodyPr/>
                    <a:lstStyle/>
                    <a:p>
                      <a:pPr indent="16510" algn="ctr" rtl="1">
                        <a:spcBef>
                          <a:spcPts val="600"/>
                        </a:spcBef>
                        <a:spcAft>
                          <a:spcPts val="0"/>
                        </a:spcAft>
                      </a:pPr>
                      <a:r>
                        <a:rPr lang="fa-IR" sz="1600">
                          <a:latin typeface="Times New Roman"/>
                          <a:ea typeface="Calibri"/>
                          <a:cs typeface="Mitra"/>
                        </a:rPr>
                        <a:t>پيك بار [</a:t>
                      </a:r>
                      <a:r>
                        <a:rPr lang="en-US" sz="1600">
                          <a:latin typeface="Times New Roman"/>
                          <a:ea typeface="Calibri"/>
                          <a:cs typeface="Mitra"/>
                        </a:rPr>
                        <a:t>MW</a:t>
                      </a:r>
                      <a:r>
                        <a:rPr lang="fa-IR" sz="1600">
                          <a:latin typeface="Times New Roman"/>
                          <a:ea typeface="Calibri"/>
                          <a:cs typeface="Mitra"/>
                        </a:rPr>
                        <a:t>]</a:t>
                      </a:r>
                      <a:endParaRPr lang="en-US" sz="1600">
                        <a:latin typeface="Times New Roman"/>
                        <a:ea typeface="Calibri"/>
                        <a:cs typeface="Mitra"/>
                      </a:endParaRPr>
                    </a:p>
                  </a:txBody>
                  <a:tcPr marL="60707" marR="6070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solidFill>
                            <a:srgbClr val="000000"/>
                          </a:solidFill>
                          <a:latin typeface="Times New Roman"/>
                          <a:ea typeface="Calibri"/>
                          <a:cs typeface="Mitra"/>
                        </a:rPr>
                        <a:t>41101</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42300</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45012</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48211</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50773</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53436</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55348</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58418</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61647</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65035</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21590" algn="ctr" rtl="1">
                        <a:spcBef>
                          <a:spcPts val="600"/>
                        </a:spcBef>
                        <a:spcAft>
                          <a:spcPts val="0"/>
                        </a:spcAft>
                      </a:pPr>
                      <a:r>
                        <a:rPr lang="fa-IR" sz="1600" dirty="0">
                          <a:latin typeface="Times New Roman"/>
                          <a:ea typeface="Calibri"/>
                          <a:cs typeface="Mitra"/>
                        </a:rPr>
                        <a:t>67595</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31478">
                <a:tc>
                  <a:txBody>
                    <a:bodyPr/>
                    <a:lstStyle/>
                    <a:p>
                      <a:pPr algn="ctr" rtl="1">
                        <a:spcBef>
                          <a:spcPts val="600"/>
                        </a:spcBef>
                        <a:spcAft>
                          <a:spcPts val="0"/>
                        </a:spcAft>
                      </a:pPr>
                      <a:r>
                        <a:rPr lang="fa-IR" sz="1600">
                          <a:latin typeface="Times New Roman"/>
                          <a:ea typeface="Calibri"/>
                          <a:cs typeface="Mitra"/>
                        </a:rPr>
                        <a:t>سال شمسي</a:t>
                      </a:r>
                      <a:endParaRPr lang="en-US" sz="1600">
                        <a:latin typeface="Times New Roman"/>
                        <a:ea typeface="Calibri"/>
                        <a:cs typeface="Mitra"/>
                      </a:endParaRPr>
                    </a:p>
                  </a:txBody>
                  <a:tcPr marL="60707" marR="6070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1400</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1401</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1402</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1403</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1404</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1405</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1406</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1407</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1408</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dirty="0">
                          <a:latin typeface="Times New Roman"/>
                          <a:ea typeface="Calibri"/>
                          <a:cs typeface="Mitra"/>
                        </a:rPr>
                        <a:t>1409</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1410</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r>
              <a:tr h="431478">
                <a:tc>
                  <a:txBody>
                    <a:bodyPr/>
                    <a:lstStyle/>
                    <a:p>
                      <a:pPr indent="16510" algn="ctr" rtl="1">
                        <a:spcBef>
                          <a:spcPts val="600"/>
                        </a:spcBef>
                        <a:spcAft>
                          <a:spcPts val="0"/>
                        </a:spcAft>
                      </a:pPr>
                      <a:r>
                        <a:rPr lang="fa-IR" sz="1600">
                          <a:latin typeface="Times New Roman"/>
                          <a:ea typeface="Calibri"/>
                          <a:cs typeface="Mitra"/>
                        </a:rPr>
                        <a:t>پيك بار [</a:t>
                      </a:r>
                      <a:r>
                        <a:rPr lang="en-US" sz="1600">
                          <a:latin typeface="Times New Roman"/>
                          <a:ea typeface="Calibri"/>
                          <a:cs typeface="Mitra"/>
                        </a:rPr>
                        <a:t>MW</a:t>
                      </a:r>
                      <a:r>
                        <a:rPr lang="fa-IR" sz="1600">
                          <a:latin typeface="Times New Roman"/>
                          <a:ea typeface="Calibri"/>
                          <a:cs typeface="Mitra"/>
                        </a:rPr>
                        <a:t>]</a:t>
                      </a:r>
                      <a:endParaRPr lang="en-US" sz="1600">
                        <a:latin typeface="Times New Roman"/>
                        <a:ea typeface="Calibri"/>
                        <a:cs typeface="Mitra"/>
                      </a:endParaRPr>
                    </a:p>
                  </a:txBody>
                  <a:tcPr marL="60707" marR="6070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indent="21590" algn="ctr" rtl="1">
                        <a:spcBef>
                          <a:spcPts val="600"/>
                        </a:spcBef>
                        <a:spcAft>
                          <a:spcPts val="0"/>
                        </a:spcAft>
                      </a:pPr>
                      <a:r>
                        <a:rPr lang="fa-IR" sz="1600">
                          <a:latin typeface="Times New Roman"/>
                          <a:ea typeface="Calibri"/>
                          <a:cs typeface="Mitra"/>
                        </a:rPr>
                        <a:t>70433</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73475</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77731</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82213</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87054</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92161</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97545</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103221</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a:latin typeface="Times New Roman"/>
                          <a:ea typeface="Calibri"/>
                          <a:cs typeface="Mitra"/>
                        </a:rPr>
                        <a:t>109352</a:t>
                      </a:r>
                      <a:endParaRPr lang="en-US" sz="160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dirty="0">
                          <a:latin typeface="Times New Roman"/>
                          <a:ea typeface="Calibri"/>
                          <a:cs typeface="Mitra"/>
                        </a:rPr>
                        <a:t>115825</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indent="21590" algn="ctr" rtl="1">
                        <a:spcBef>
                          <a:spcPts val="600"/>
                        </a:spcBef>
                        <a:spcAft>
                          <a:spcPts val="0"/>
                        </a:spcAft>
                      </a:pPr>
                      <a:r>
                        <a:rPr lang="fa-IR" sz="1600" dirty="0">
                          <a:latin typeface="Times New Roman"/>
                          <a:ea typeface="Calibri"/>
                          <a:cs typeface="Mitra"/>
                        </a:rPr>
                        <a:t>122659</a:t>
                      </a:r>
                      <a:endParaRPr lang="en-US" sz="1600" dirty="0">
                        <a:latin typeface="Times New Roman"/>
                        <a:ea typeface="Calibri"/>
                        <a:cs typeface="Mitra"/>
                      </a:endParaRPr>
                    </a:p>
                  </a:txBody>
                  <a:tcPr marL="60707" marR="6070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Chart 8"/>
          <p:cNvGraphicFramePr/>
          <p:nvPr/>
        </p:nvGraphicFramePr>
        <p:xfrm>
          <a:off x="500034" y="3786190"/>
          <a:ext cx="8143932" cy="27146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5" name="Oval 4"/>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6" name="Oval 5"/>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7" name="Title 6"/>
          <p:cNvSpPr txBox="1">
            <a:spLocks/>
          </p:cNvSpPr>
          <p:nvPr/>
        </p:nvSpPr>
        <p:spPr>
          <a:xfrm>
            <a:off x="385489" y="1052736"/>
            <a:ext cx="8329642" cy="704722"/>
          </a:xfrm>
          <a:prstGeom prst="roundRect">
            <a:avLst>
              <a:gd name="adj" fmla="val 1147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Bef>
                <a:spcPct val="0"/>
              </a:spcBef>
            </a:pPr>
            <a:r>
              <a:rPr lang="fa-IR" sz="2200" smtClean="0">
                <a:solidFill>
                  <a:schemeClr val="tx1"/>
                </a:solidFill>
                <a:latin typeface="Times New Roman" pitchFamily="18" charset="0"/>
                <a:cs typeface="Titr" pitchFamily="2" charset="-78"/>
              </a:rPr>
              <a:t>نيروگاه‌هاي كانديدا</a:t>
            </a:r>
            <a:endParaRPr lang="en-US" sz="2200" dirty="0">
              <a:solidFill>
                <a:schemeClr val="tx1"/>
              </a:solidFill>
              <a:latin typeface="Times New Roman" pitchFamily="18" charset="0"/>
              <a:cs typeface="Titr" pitchFamily="2" charset="-78"/>
            </a:endParaRPr>
          </a:p>
        </p:txBody>
      </p:sp>
      <p:graphicFrame>
        <p:nvGraphicFramePr>
          <p:cNvPr id="8" name="Table 7"/>
          <p:cNvGraphicFramePr>
            <a:graphicFrameLocks noGrp="1"/>
          </p:cNvGraphicFramePr>
          <p:nvPr/>
        </p:nvGraphicFramePr>
        <p:xfrm>
          <a:off x="395536" y="1868331"/>
          <a:ext cx="8286808" cy="2229594"/>
        </p:xfrm>
        <a:graphic>
          <a:graphicData uri="http://schemas.openxmlformats.org/drawingml/2006/table">
            <a:tbl>
              <a:tblPr rtl="1"/>
              <a:tblGrid>
                <a:gridCol w="678533"/>
                <a:gridCol w="919771"/>
                <a:gridCol w="1367553"/>
                <a:gridCol w="1258634"/>
                <a:gridCol w="800360"/>
                <a:gridCol w="1204577"/>
                <a:gridCol w="1028690"/>
                <a:gridCol w="1028690"/>
              </a:tblGrid>
              <a:tr h="745734">
                <a:tc>
                  <a:txBody>
                    <a:bodyPr/>
                    <a:lstStyle/>
                    <a:p>
                      <a:pPr algn="ctr" rtl="1">
                        <a:spcBef>
                          <a:spcPts val="600"/>
                        </a:spcBef>
                        <a:spcAft>
                          <a:spcPts val="0"/>
                        </a:spcAft>
                      </a:pPr>
                      <a:r>
                        <a:rPr lang="fa-IR" sz="1600" dirty="0">
                          <a:latin typeface="Times New Roman"/>
                          <a:ea typeface="Calibri"/>
                          <a:cs typeface="Mitra"/>
                        </a:rPr>
                        <a:t>کد نيروگاه</a:t>
                      </a:r>
                      <a:endParaRPr lang="en-US" sz="1600" dirty="0">
                        <a:latin typeface="Times New Roman"/>
                        <a:ea typeface="Calibri"/>
                        <a:cs typeface="Mitra"/>
                      </a:endParaRPr>
                    </a:p>
                  </a:txBody>
                  <a:tcPr marL="64075" marR="6407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ar-SA" sz="1600" dirty="0">
                          <a:latin typeface="Times New Roman"/>
                          <a:ea typeface="Calibri"/>
                          <a:cs typeface="Mitra"/>
                        </a:rPr>
                        <a:t>نوع نيروگاه</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dirty="0">
                          <a:latin typeface="Times New Roman"/>
                          <a:ea typeface="Calibri"/>
                          <a:cs typeface="Mitra"/>
                        </a:rPr>
                        <a:t>حداکثر ظرفيت توليد</a:t>
                      </a:r>
                      <a:endParaRPr lang="en-US" sz="1600" dirty="0">
                        <a:latin typeface="Times New Roman"/>
                        <a:ea typeface="Calibri"/>
                        <a:cs typeface="Mitra"/>
                      </a:endParaRPr>
                    </a:p>
                    <a:p>
                      <a:pPr algn="ctr" rtl="1">
                        <a:spcBef>
                          <a:spcPts val="600"/>
                        </a:spcBef>
                        <a:spcAft>
                          <a:spcPts val="0"/>
                        </a:spcAft>
                      </a:pPr>
                      <a:r>
                        <a:rPr lang="fa-IR" sz="1400" dirty="0">
                          <a:latin typeface="Times New Roman"/>
                          <a:ea typeface="Calibri"/>
                          <a:cs typeface="Mitra"/>
                        </a:rPr>
                        <a:t>(</a:t>
                      </a:r>
                      <a:r>
                        <a:rPr lang="en-GB" sz="1400" dirty="0">
                          <a:latin typeface="Times New Roman"/>
                          <a:ea typeface="Calibri"/>
                          <a:cs typeface="Mitra"/>
                        </a:rPr>
                        <a:t>MW</a:t>
                      </a:r>
                      <a:r>
                        <a:rPr lang="fa-IR" sz="1400" dirty="0">
                          <a:latin typeface="Times New Roman"/>
                          <a:ea typeface="Calibri"/>
                          <a:cs typeface="Mitra"/>
                        </a:rPr>
                        <a:t>)</a:t>
                      </a:r>
                      <a:endParaRPr lang="en-US" sz="14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dirty="0">
                          <a:latin typeface="Times New Roman"/>
                          <a:ea typeface="Calibri"/>
                          <a:cs typeface="Mitra"/>
                        </a:rPr>
                        <a:t>حداقل سطح توليد</a:t>
                      </a:r>
                      <a:endParaRPr lang="en-US" sz="1600" dirty="0">
                        <a:latin typeface="Times New Roman"/>
                        <a:ea typeface="Calibri"/>
                        <a:cs typeface="Mitra"/>
                      </a:endParaRPr>
                    </a:p>
                    <a:p>
                      <a:pPr algn="ctr" rtl="1">
                        <a:spcBef>
                          <a:spcPts val="600"/>
                        </a:spcBef>
                        <a:spcAft>
                          <a:spcPts val="0"/>
                        </a:spcAft>
                      </a:pPr>
                      <a:r>
                        <a:rPr lang="fa-IR" sz="1600" dirty="0">
                          <a:latin typeface="Times New Roman"/>
                          <a:ea typeface="Calibri"/>
                          <a:cs typeface="Mitra"/>
                        </a:rPr>
                        <a:t>(</a:t>
                      </a:r>
                      <a:r>
                        <a:rPr lang="en-US" sz="1400" dirty="0">
                          <a:latin typeface="Times New Roman"/>
                          <a:ea typeface="Calibri"/>
                          <a:cs typeface="Mitra"/>
                        </a:rPr>
                        <a:t>MW</a:t>
                      </a:r>
                      <a:r>
                        <a:rPr lang="fa-IR" sz="1600" dirty="0">
                          <a:latin typeface="Times New Roman"/>
                          <a:ea typeface="Calibri"/>
                          <a:cs typeface="Mitra"/>
                        </a:rPr>
                        <a:t>)</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a:latin typeface="Times New Roman"/>
                          <a:ea typeface="Calibri"/>
                          <a:cs typeface="Mitra"/>
                        </a:rPr>
                        <a:t>راندمان(%)</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dirty="0">
                          <a:latin typeface="Times New Roman"/>
                          <a:ea typeface="Calibri"/>
                          <a:cs typeface="Mitra"/>
                        </a:rPr>
                        <a:t>نرخ حرارتي در بار پايه</a:t>
                      </a:r>
                      <a:endParaRPr lang="en-US" sz="1600" dirty="0">
                        <a:latin typeface="Times New Roman"/>
                        <a:ea typeface="Calibri"/>
                        <a:cs typeface="Mitra"/>
                      </a:endParaRPr>
                    </a:p>
                    <a:p>
                      <a:pPr algn="ctr" rtl="1">
                        <a:spcBef>
                          <a:spcPts val="600"/>
                        </a:spcBef>
                        <a:spcAft>
                          <a:spcPts val="0"/>
                        </a:spcAft>
                      </a:pPr>
                      <a:r>
                        <a:rPr lang="en-US" sz="1400" dirty="0">
                          <a:latin typeface="Times New Roman"/>
                          <a:ea typeface="Calibri"/>
                          <a:cs typeface="Mitra"/>
                        </a:rPr>
                        <a:t>Kcal/kWh</a:t>
                      </a: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dirty="0">
                          <a:latin typeface="Times New Roman"/>
                          <a:ea typeface="Calibri"/>
                          <a:cs typeface="Mitra"/>
                        </a:rPr>
                        <a:t>ارزش حرارتي</a:t>
                      </a:r>
                      <a:endParaRPr lang="en-US" sz="1600" dirty="0">
                        <a:latin typeface="Times New Roman"/>
                        <a:ea typeface="Calibri"/>
                        <a:cs typeface="Mitra"/>
                      </a:endParaRPr>
                    </a:p>
                    <a:p>
                      <a:pPr algn="ctr" rtl="1">
                        <a:spcBef>
                          <a:spcPts val="600"/>
                        </a:spcBef>
                        <a:spcAft>
                          <a:spcPts val="0"/>
                        </a:spcAft>
                      </a:pPr>
                      <a:r>
                        <a:rPr lang="en-US" sz="1400" dirty="0">
                          <a:latin typeface="Times New Roman"/>
                          <a:ea typeface="Calibri"/>
                          <a:cs typeface="Mitra"/>
                        </a:rPr>
                        <a:t>Kcal/kg</a:t>
                      </a: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a:latin typeface="Times New Roman"/>
                          <a:ea typeface="Calibri"/>
                          <a:cs typeface="Mitra"/>
                        </a:rPr>
                        <a:t>نوع سوخت</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690">
                <a:tc>
                  <a:txBody>
                    <a:bodyPr/>
                    <a:lstStyle/>
                    <a:p>
                      <a:pPr algn="ctr" rtl="1">
                        <a:lnSpc>
                          <a:spcPct val="115000"/>
                        </a:lnSpc>
                        <a:spcBef>
                          <a:spcPts val="600"/>
                        </a:spcBef>
                        <a:spcAft>
                          <a:spcPts val="0"/>
                        </a:spcAft>
                      </a:pPr>
                      <a:r>
                        <a:rPr lang="en-US" sz="1400">
                          <a:latin typeface="Times New Roman"/>
                          <a:ea typeface="Calibri"/>
                          <a:cs typeface="Mitra"/>
                        </a:rPr>
                        <a:t>S325</a:t>
                      </a:r>
                    </a:p>
                  </a:txBody>
                  <a:tcPr marL="64075" marR="6407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بخاري</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325</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160</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2/41</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2443</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10025</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9</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9049">
                <a:tc>
                  <a:txBody>
                    <a:bodyPr/>
                    <a:lstStyle/>
                    <a:p>
                      <a:pPr algn="ctr" rtl="1">
                        <a:lnSpc>
                          <a:spcPct val="115000"/>
                        </a:lnSpc>
                        <a:spcBef>
                          <a:spcPts val="600"/>
                        </a:spcBef>
                        <a:spcAft>
                          <a:spcPts val="0"/>
                        </a:spcAft>
                      </a:pPr>
                      <a:r>
                        <a:rPr lang="en-US" sz="1400">
                          <a:latin typeface="Times New Roman"/>
                          <a:ea typeface="Calibri"/>
                          <a:cs typeface="Mitra"/>
                        </a:rPr>
                        <a:t>G13P</a:t>
                      </a:r>
                    </a:p>
                  </a:txBody>
                  <a:tcPr marL="64075" marR="6407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گازي پيك</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50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0</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4/33</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2575</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10134</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6</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9049">
                <a:tc>
                  <a:txBody>
                    <a:bodyPr/>
                    <a:lstStyle/>
                    <a:p>
                      <a:pPr algn="ctr" rtl="1">
                        <a:lnSpc>
                          <a:spcPct val="115000"/>
                        </a:lnSpc>
                        <a:spcBef>
                          <a:spcPts val="600"/>
                        </a:spcBef>
                        <a:spcAft>
                          <a:spcPts val="0"/>
                        </a:spcAft>
                      </a:pPr>
                      <a:r>
                        <a:rPr lang="en-US" sz="1400">
                          <a:latin typeface="Times New Roman"/>
                          <a:ea typeface="Calibri"/>
                          <a:cs typeface="Mitra"/>
                        </a:rPr>
                        <a:t>CC40</a:t>
                      </a:r>
                    </a:p>
                  </a:txBody>
                  <a:tcPr marL="64075" marR="6407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سيكل تركيبي</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400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200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50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2206</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10134</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6</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9049">
                <a:tc>
                  <a:txBody>
                    <a:bodyPr/>
                    <a:lstStyle/>
                    <a:p>
                      <a:pPr algn="ctr" rtl="1">
                        <a:lnSpc>
                          <a:spcPct val="115000"/>
                        </a:lnSpc>
                        <a:spcBef>
                          <a:spcPts val="600"/>
                        </a:spcBef>
                        <a:spcAft>
                          <a:spcPts val="0"/>
                        </a:spcAft>
                      </a:pPr>
                      <a:r>
                        <a:rPr lang="en-US" sz="1400">
                          <a:latin typeface="Times New Roman"/>
                          <a:ea typeface="Calibri"/>
                          <a:cs typeface="Mitra"/>
                        </a:rPr>
                        <a:t>G13B</a:t>
                      </a:r>
                    </a:p>
                  </a:txBody>
                  <a:tcPr marL="64075" marR="6407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گازي پايه</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130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65</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3/34</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2507</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10134</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6</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9049">
                <a:tc>
                  <a:txBody>
                    <a:bodyPr/>
                    <a:lstStyle/>
                    <a:p>
                      <a:pPr algn="ctr" rtl="1">
                        <a:lnSpc>
                          <a:spcPct val="115000"/>
                        </a:lnSpc>
                        <a:spcBef>
                          <a:spcPts val="600"/>
                        </a:spcBef>
                        <a:spcAft>
                          <a:spcPts val="0"/>
                        </a:spcAft>
                      </a:pPr>
                      <a:r>
                        <a:rPr lang="en-US" sz="1400" dirty="0">
                          <a:latin typeface="Times New Roman"/>
                          <a:ea typeface="Calibri"/>
                          <a:cs typeface="Mitra"/>
                        </a:rPr>
                        <a:t>NUCL</a:t>
                      </a:r>
                    </a:p>
                  </a:txBody>
                  <a:tcPr marL="64075" marR="6407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اتمي</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1014</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450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33</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2606</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645000000</a:t>
                      </a:r>
                      <a:endParaRPr lang="en-US" sz="160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0</a:t>
                      </a:r>
                      <a:endParaRPr lang="en-US" sz="1600" dirty="0">
                        <a:latin typeface="Times New Roman"/>
                        <a:ea typeface="Calibri"/>
                        <a:cs typeface="Mitra"/>
                      </a:endParaRPr>
                    </a:p>
                  </a:txBody>
                  <a:tcPr marL="64075" marR="6407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395540" y="4256214"/>
          <a:ext cx="8286805" cy="2230610"/>
        </p:xfrm>
        <a:graphic>
          <a:graphicData uri="http://schemas.openxmlformats.org/drawingml/2006/table">
            <a:tbl>
              <a:tblPr rtl="1"/>
              <a:tblGrid>
                <a:gridCol w="669156"/>
                <a:gridCol w="971544"/>
                <a:gridCol w="1324714"/>
                <a:gridCol w="1271900"/>
                <a:gridCol w="1477119"/>
                <a:gridCol w="1286186"/>
                <a:gridCol w="1286186"/>
              </a:tblGrid>
              <a:tr h="409470">
                <a:tc rowSpan="2">
                  <a:txBody>
                    <a:bodyPr/>
                    <a:lstStyle/>
                    <a:p>
                      <a:pPr algn="ctr" rtl="1">
                        <a:spcBef>
                          <a:spcPts val="600"/>
                        </a:spcBef>
                        <a:spcAft>
                          <a:spcPts val="0"/>
                        </a:spcAft>
                      </a:pPr>
                      <a:r>
                        <a:rPr lang="fa-IR" sz="1600" dirty="0">
                          <a:latin typeface="Times New Roman"/>
                          <a:ea typeface="Calibri"/>
                          <a:cs typeface="Mitra"/>
                        </a:rPr>
                        <a:t>کد نيروگاه</a:t>
                      </a:r>
                      <a:endParaRPr lang="en-US" sz="1600" dirty="0">
                        <a:latin typeface="Times New Roman"/>
                        <a:ea typeface="Calibri"/>
                        <a:cs typeface="Mitra"/>
                      </a:endParaRPr>
                    </a:p>
                  </a:txBody>
                  <a:tcPr marL="64641" marR="6464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rtl="1">
                        <a:spcBef>
                          <a:spcPts val="600"/>
                        </a:spcBef>
                        <a:spcAft>
                          <a:spcPts val="0"/>
                        </a:spcAft>
                      </a:pPr>
                      <a:r>
                        <a:rPr lang="ar-SA" sz="1600" dirty="0">
                          <a:latin typeface="Times New Roman"/>
                          <a:ea typeface="Calibri"/>
                          <a:cs typeface="Mitra"/>
                        </a:rPr>
                        <a:t>نوع نيروگاه</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rtl="1">
                        <a:spcBef>
                          <a:spcPts val="600"/>
                        </a:spcBef>
                        <a:spcAft>
                          <a:spcPts val="0"/>
                        </a:spcAft>
                      </a:pPr>
                      <a:r>
                        <a:rPr lang="fa-IR" sz="1600">
                          <a:latin typeface="Times New Roman"/>
                          <a:ea typeface="Calibri"/>
                          <a:cs typeface="Mitra"/>
                        </a:rPr>
                        <a:t>خروج اضطراري(%)</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rtl="1">
                        <a:spcBef>
                          <a:spcPts val="600"/>
                        </a:spcBef>
                        <a:spcAft>
                          <a:spcPts val="0"/>
                        </a:spcAft>
                      </a:pPr>
                      <a:r>
                        <a:rPr lang="fa-IR" sz="1600" dirty="0">
                          <a:latin typeface="Times New Roman"/>
                          <a:ea typeface="Calibri"/>
                          <a:cs typeface="Mitra"/>
                        </a:rPr>
                        <a:t>تعداد روزهاي تعميرات بابرنامه</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rtl="1">
                        <a:spcBef>
                          <a:spcPts val="600"/>
                        </a:spcBef>
                        <a:spcAft>
                          <a:spcPts val="0"/>
                        </a:spcAft>
                      </a:pPr>
                      <a:r>
                        <a:rPr lang="fa-IR" sz="1600" dirty="0">
                          <a:latin typeface="Times New Roman"/>
                          <a:ea typeface="Calibri"/>
                          <a:cs typeface="Mitra"/>
                        </a:rPr>
                        <a:t>قيمت سوخت</a:t>
                      </a:r>
                      <a:endParaRPr lang="en-US" sz="1600" dirty="0">
                        <a:latin typeface="Times New Roman"/>
                        <a:ea typeface="Calibri"/>
                        <a:cs typeface="Mitra"/>
                      </a:endParaRPr>
                    </a:p>
                    <a:p>
                      <a:pPr algn="ctr" rtl="1">
                        <a:spcBef>
                          <a:spcPts val="600"/>
                        </a:spcBef>
                        <a:spcAft>
                          <a:spcPts val="0"/>
                        </a:spcAft>
                      </a:pPr>
                      <a:r>
                        <a:rPr lang="en-US" sz="1400" dirty="0">
                          <a:latin typeface="Times New Roman"/>
                          <a:ea typeface="Calibri"/>
                          <a:cs typeface="Mitra"/>
                        </a:rPr>
                        <a:t>Cent/Million kcal</a:t>
                      </a: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rtl="1">
                        <a:spcBef>
                          <a:spcPts val="600"/>
                        </a:spcBef>
                        <a:spcAft>
                          <a:spcPts val="0"/>
                        </a:spcAft>
                      </a:pPr>
                      <a:r>
                        <a:rPr lang="fa-IR" sz="1600" dirty="0">
                          <a:latin typeface="Times New Roman"/>
                          <a:ea typeface="Calibri"/>
                          <a:cs typeface="Mitra"/>
                        </a:rPr>
                        <a:t>هزينه تعميرات و نگهداري</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4086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spcBef>
                          <a:spcPts val="600"/>
                        </a:spcBef>
                        <a:spcAft>
                          <a:spcPts val="0"/>
                        </a:spcAft>
                      </a:pPr>
                      <a:r>
                        <a:rPr lang="fa-IR" sz="1600" dirty="0">
                          <a:latin typeface="Times New Roman"/>
                          <a:ea typeface="Calibri"/>
                          <a:cs typeface="Mitra"/>
                        </a:rPr>
                        <a:t>متغير </a:t>
                      </a:r>
                      <a:r>
                        <a:rPr lang="en-US" sz="1400" dirty="0">
                          <a:latin typeface="Times New Roman"/>
                          <a:ea typeface="Calibri"/>
                          <a:cs typeface="Mitra"/>
                        </a:rPr>
                        <a:t>$/</a:t>
                      </a:r>
                      <a:r>
                        <a:rPr lang="en-US" sz="1400" dirty="0" err="1">
                          <a:latin typeface="Times New Roman"/>
                          <a:ea typeface="Calibri"/>
                          <a:cs typeface="Mitra"/>
                        </a:rPr>
                        <a:t>MWh</a:t>
                      </a:r>
                      <a:endParaRPr lang="en-US" sz="14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spcBef>
                          <a:spcPts val="600"/>
                        </a:spcBef>
                        <a:spcAft>
                          <a:spcPts val="0"/>
                        </a:spcAft>
                      </a:pPr>
                      <a:r>
                        <a:rPr lang="fa-IR" sz="1600" dirty="0">
                          <a:latin typeface="Times New Roman"/>
                          <a:ea typeface="Calibri"/>
                          <a:cs typeface="Mitra"/>
                        </a:rPr>
                        <a:t>ثابت </a:t>
                      </a:r>
                      <a:r>
                        <a:rPr lang="en-US" sz="1300" dirty="0">
                          <a:latin typeface="Times New Roman"/>
                          <a:ea typeface="Calibri"/>
                          <a:cs typeface="Mitra"/>
                        </a:rPr>
                        <a:t>$/kW month</a:t>
                      </a: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0870">
                <a:tc>
                  <a:txBody>
                    <a:bodyPr/>
                    <a:lstStyle/>
                    <a:p>
                      <a:pPr algn="ctr" rtl="1">
                        <a:lnSpc>
                          <a:spcPct val="115000"/>
                        </a:lnSpc>
                        <a:spcBef>
                          <a:spcPts val="600"/>
                        </a:spcBef>
                        <a:spcAft>
                          <a:spcPts val="0"/>
                        </a:spcAft>
                      </a:pPr>
                      <a:r>
                        <a:rPr lang="en-US" sz="1400" dirty="0">
                          <a:latin typeface="Times New Roman"/>
                          <a:ea typeface="Calibri"/>
                          <a:cs typeface="Mitra"/>
                        </a:rPr>
                        <a:t>S325</a:t>
                      </a:r>
                    </a:p>
                  </a:txBody>
                  <a:tcPr marL="64641" marR="6464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بخاري</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8/7</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56</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1777</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44/0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66/0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823">
                <a:tc>
                  <a:txBody>
                    <a:bodyPr/>
                    <a:lstStyle/>
                    <a:p>
                      <a:pPr algn="ctr" rtl="1">
                        <a:lnSpc>
                          <a:spcPct val="115000"/>
                        </a:lnSpc>
                        <a:spcBef>
                          <a:spcPts val="600"/>
                        </a:spcBef>
                        <a:spcAft>
                          <a:spcPts val="0"/>
                        </a:spcAft>
                      </a:pPr>
                      <a:r>
                        <a:rPr lang="en-US" sz="1400" dirty="0">
                          <a:latin typeface="Times New Roman"/>
                          <a:ea typeface="Calibri"/>
                          <a:cs typeface="Mitra"/>
                        </a:rPr>
                        <a:t>G13P</a:t>
                      </a:r>
                    </a:p>
                  </a:txBody>
                  <a:tcPr marL="64641" marR="6464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گازي پيك</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5/7</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35</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2259</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76/0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50/0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823">
                <a:tc>
                  <a:txBody>
                    <a:bodyPr/>
                    <a:lstStyle/>
                    <a:p>
                      <a:pPr algn="ctr" rtl="1">
                        <a:lnSpc>
                          <a:spcPct val="115000"/>
                        </a:lnSpc>
                        <a:spcBef>
                          <a:spcPts val="600"/>
                        </a:spcBef>
                        <a:spcAft>
                          <a:spcPts val="0"/>
                        </a:spcAft>
                      </a:pPr>
                      <a:r>
                        <a:rPr lang="en-US" sz="1400" dirty="0">
                          <a:latin typeface="Times New Roman"/>
                          <a:ea typeface="Calibri"/>
                          <a:cs typeface="Mitra"/>
                        </a:rPr>
                        <a:t>CC40</a:t>
                      </a:r>
                    </a:p>
                  </a:txBody>
                  <a:tcPr marL="64641" marR="6464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سيكل تركيبي</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7/6</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43</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2259</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38/0</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31/0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823">
                <a:tc>
                  <a:txBody>
                    <a:bodyPr/>
                    <a:lstStyle/>
                    <a:p>
                      <a:pPr algn="ctr" rtl="1">
                        <a:lnSpc>
                          <a:spcPct val="115000"/>
                        </a:lnSpc>
                        <a:spcBef>
                          <a:spcPts val="600"/>
                        </a:spcBef>
                        <a:spcAft>
                          <a:spcPts val="0"/>
                        </a:spcAft>
                      </a:pPr>
                      <a:r>
                        <a:rPr lang="en-US" sz="1400" dirty="0">
                          <a:latin typeface="Times New Roman"/>
                          <a:ea typeface="Calibri"/>
                          <a:cs typeface="Mitra"/>
                        </a:rPr>
                        <a:t>G13B</a:t>
                      </a:r>
                    </a:p>
                  </a:txBody>
                  <a:tcPr marL="64641" marR="6464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گازي پايه</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1/6</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40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2259</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61/0</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18/0</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823">
                <a:tc>
                  <a:txBody>
                    <a:bodyPr/>
                    <a:lstStyle/>
                    <a:p>
                      <a:pPr algn="ctr" rtl="1">
                        <a:lnSpc>
                          <a:spcPct val="115000"/>
                        </a:lnSpc>
                        <a:spcBef>
                          <a:spcPts val="600"/>
                        </a:spcBef>
                        <a:spcAft>
                          <a:spcPts val="0"/>
                        </a:spcAft>
                      </a:pPr>
                      <a:r>
                        <a:rPr lang="en-US" sz="1400" dirty="0">
                          <a:latin typeface="Times New Roman"/>
                          <a:ea typeface="Calibri"/>
                          <a:cs typeface="Mitra"/>
                        </a:rPr>
                        <a:t>NUCL</a:t>
                      </a:r>
                    </a:p>
                  </a:txBody>
                  <a:tcPr marL="64641" marR="6464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اتمي</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5</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45</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330</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a:latin typeface="Times New Roman"/>
                          <a:ea typeface="Calibri"/>
                          <a:cs typeface="Mitra"/>
                        </a:rPr>
                        <a:t>7/5</a:t>
                      </a:r>
                      <a:endParaRPr lang="en-US" sz="160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Bef>
                          <a:spcPts val="600"/>
                        </a:spcBef>
                        <a:spcAft>
                          <a:spcPts val="0"/>
                        </a:spcAft>
                      </a:pPr>
                      <a:r>
                        <a:rPr lang="fa-IR" sz="1600" dirty="0">
                          <a:latin typeface="Times New Roman"/>
                          <a:ea typeface="Calibri"/>
                          <a:cs typeface="Mitra"/>
                        </a:rPr>
                        <a:t>8/4</a:t>
                      </a:r>
                      <a:endParaRPr lang="en-US" sz="1600" dirty="0">
                        <a:latin typeface="Times New Roman"/>
                        <a:ea typeface="Calibri"/>
                        <a:cs typeface="Mitra"/>
                      </a:endParaRPr>
                    </a:p>
                  </a:txBody>
                  <a:tcPr marL="64641" marR="6464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8" y="1493042"/>
          <a:ext cx="8286808" cy="2295998"/>
        </p:xfrm>
        <a:graphic>
          <a:graphicData uri="http://schemas.openxmlformats.org/drawingml/2006/table">
            <a:tbl>
              <a:tblPr rtl="1"/>
              <a:tblGrid>
                <a:gridCol w="1367008"/>
                <a:gridCol w="1256905"/>
                <a:gridCol w="1602799"/>
                <a:gridCol w="1296853"/>
                <a:gridCol w="1260803"/>
                <a:gridCol w="1502440"/>
              </a:tblGrid>
              <a:tr h="431690">
                <a:tc gridSpan="5">
                  <a:txBody>
                    <a:bodyPr/>
                    <a:lstStyle/>
                    <a:p>
                      <a:pPr indent="21590" algn="ctr" rtl="1">
                        <a:spcBef>
                          <a:spcPts val="600"/>
                        </a:spcBef>
                        <a:spcAft>
                          <a:spcPts val="0"/>
                        </a:spcAft>
                      </a:pPr>
                      <a:r>
                        <a:rPr lang="en-US" sz="1600" dirty="0">
                          <a:latin typeface="Times New Roman"/>
                          <a:ea typeface="Calibri"/>
                          <a:cs typeface="B Mitra"/>
                        </a:rPr>
                        <a:t>Unit Generation Costs ($/MWh)</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rowSpan="2">
                  <a:txBody>
                    <a:bodyPr/>
                    <a:lstStyle/>
                    <a:p>
                      <a:pPr algn="ctr" rtl="1">
                        <a:spcBef>
                          <a:spcPts val="600"/>
                        </a:spcBef>
                        <a:spcAft>
                          <a:spcPts val="0"/>
                        </a:spcAft>
                      </a:pPr>
                      <a:r>
                        <a:rPr lang="en-US" sz="1600" b="0" dirty="0" smtClean="0">
                          <a:solidFill>
                            <a:srgbClr val="0070C0"/>
                          </a:solidFill>
                          <a:latin typeface="Times New Roman"/>
                          <a:ea typeface="Calibri"/>
                          <a:cs typeface="B Mitra"/>
                        </a:rPr>
                        <a:t>Code</a:t>
                      </a:r>
                      <a:endParaRPr lang="en-US" sz="1600" b="0" dirty="0">
                        <a:solidFill>
                          <a:srgbClr val="0070C0"/>
                        </a:solidFill>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52883">
                <a:tc>
                  <a:txBody>
                    <a:bodyPr/>
                    <a:lstStyle/>
                    <a:p>
                      <a:pPr algn="ctr" rtl="1">
                        <a:spcBef>
                          <a:spcPts val="600"/>
                        </a:spcBef>
                        <a:spcAft>
                          <a:spcPts val="0"/>
                        </a:spcAft>
                      </a:pPr>
                      <a:r>
                        <a:rPr lang="en-US" sz="1600" dirty="0">
                          <a:latin typeface="Times New Roman"/>
                          <a:ea typeface="Calibri"/>
                          <a:cs typeface="B Mitra"/>
                        </a:rPr>
                        <a:t>Full load</a:t>
                      </a:r>
                      <a:endParaRPr lang="en-US" sz="1600" dirty="0">
                        <a:latin typeface="Times New Roman"/>
                        <a:ea typeface="Calibri"/>
                        <a:cs typeface="Mitra"/>
                      </a:endParaRPr>
                    </a:p>
                    <a:p>
                      <a:pPr algn="ctr" rtl="1">
                        <a:spcBef>
                          <a:spcPts val="600"/>
                        </a:spcBef>
                        <a:spcAft>
                          <a:spcPts val="0"/>
                        </a:spcAft>
                      </a:pPr>
                      <a:r>
                        <a:rPr lang="en-US" sz="1600" dirty="0">
                          <a:latin typeface="Times New Roman"/>
                          <a:ea typeface="Calibri"/>
                          <a:cs typeface="B Mitra"/>
                        </a:rPr>
                        <a:t>Total</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spcBef>
                          <a:spcPts val="600"/>
                        </a:spcBef>
                        <a:spcAft>
                          <a:spcPts val="0"/>
                        </a:spcAft>
                      </a:pPr>
                      <a:r>
                        <a:rPr lang="en-US" sz="1600" dirty="0">
                          <a:latin typeface="Times New Roman"/>
                          <a:ea typeface="Calibri"/>
                          <a:cs typeface="B Mitra"/>
                        </a:rPr>
                        <a:t>Full</a:t>
                      </a:r>
                      <a:r>
                        <a:rPr lang="en-US" sz="1600" spc="-30" dirty="0">
                          <a:latin typeface="Times New Roman"/>
                          <a:ea typeface="Calibri"/>
                          <a:cs typeface="B Mitra"/>
                        </a:rPr>
                        <a:t> </a:t>
                      </a:r>
                      <a:r>
                        <a:rPr lang="en-US" sz="1600" dirty="0">
                          <a:latin typeface="Times New Roman"/>
                          <a:ea typeface="Calibri"/>
                          <a:cs typeface="B Mitra"/>
                        </a:rPr>
                        <a:t>load</a:t>
                      </a:r>
                      <a:endParaRPr lang="en-US" sz="1600" dirty="0">
                        <a:latin typeface="Times New Roman"/>
                        <a:ea typeface="Calibri"/>
                        <a:cs typeface="Mitra"/>
                      </a:endParaRPr>
                    </a:p>
                    <a:p>
                      <a:pPr algn="ctr" rtl="1">
                        <a:spcBef>
                          <a:spcPts val="600"/>
                        </a:spcBef>
                        <a:spcAft>
                          <a:spcPts val="0"/>
                        </a:spcAft>
                      </a:pPr>
                      <a:r>
                        <a:rPr lang="en-US" sz="1600" dirty="0">
                          <a:latin typeface="Times New Roman"/>
                          <a:ea typeface="Calibri"/>
                          <a:cs typeface="B Mitra"/>
                        </a:rPr>
                        <a:t>Foreign</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spcBef>
                          <a:spcPts val="600"/>
                        </a:spcBef>
                        <a:spcAft>
                          <a:spcPts val="0"/>
                        </a:spcAft>
                      </a:pPr>
                      <a:r>
                        <a:rPr lang="en-US" sz="1600" spc="-30">
                          <a:latin typeface="Times New Roman"/>
                          <a:ea typeface="Calibri"/>
                          <a:cs typeface="B Mitra"/>
                        </a:rPr>
                        <a:t>Full load</a:t>
                      </a:r>
                      <a:endParaRPr lang="en-US" sz="1600">
                        <a:latin typeface="Times New Roman"/>
                        <a:ea typeface="Calibri"/>
                        <a:cs typeface="Mitra"/>
                      </a:endParaRPr>
                    </a:p>
                    <a:p>
                      <a:pPr algn="ctr" rtl="1">
                        <a:spcBef>
                          <a:spcPts val="600"/>
                        </a:spcBef>
                        <a:spcAft>
                          <a:spcPts val="0"/>
                        </a:spcAft>
                      </a:pPr>
                      <a:r>
                        <a:rPr lang="en-US" sz="1600" spc="-30">
                          <a:latin typeface="Times New Roman"/>
                          <a:ea typeface="Calibri"/>
                          <a:cs typeface="B Mitra"/>
                        </a:rPr>
                        <a:t>Domestic</a:t>
                      </a:r>
                      <a:endParaRPr lang="en-US" sz="160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spcBef>
                          <a:spcPts val="600"/>
                        </a:spcBef>
                        <a:spcAft>
                          <a:spcPts val="0"/>
                        </a:spcAft>
                      </a:pPr>
                      <a:r>
                        <a:rPr lang="en-US" sz="1600">
                          <a:latin typeface="Times New Roman"/>
                          <a:ea typeface="Calibri"/>
                          <a:cs typeface="B Mitra"/>
                        </a:rPr>
                        <a:t>Base Foreign</a:t>
                      </a:r>
                      <a:endParaRPr lang="en-US" sz="160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spcBef>
                          <a:spcPts val="600"/>
                        </a:spcBef>
                        <a:spcAft>
                          <a:spcPts val="0"/>
                        </a:spcAft>
                      </a:pPr>
                      <a:r>
                        <a:rPr lang="en-US" sz="1600" dirty="0">
                          <a:latin typeface="Times New Roman"/>
                          <a:ea typeface="Calibri"/>
                          <a:cs typeface="B Mitra"/>
                        </a:rPr>
                        <a:t>Base Domestic</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pPr rtl="1"/>
                      <a:endParaRPr lang="fa-IR"/>
                    </a:p>
                  </a:txBody>
                  <a:tcPr/>
                </a:tc>
              </a:tr>
              <a:tr h="267427">
                <a:tc>
                  <a:txBody>
                    <a:bodyPr/>
                    <a:lstStyle/>
                    <a:p>
                      <a:pPr algn="ctr" rtl="1">
                        <a:spcBef>
                          <a:spcPts val="600"/>
                        </a:spcBef>
                        <a:spcAft>
                          <a:spcPts val="0"/>
                        </a:spcAft>
                      </a:pPr>
                      <a:r>
                        <a:rPr lang="fa-IR" sz="1600" dirty="0" smtClean="0">
                          <a:latin typeface="Times New Roman"/>
                          <a:ea typeface="Calibri"/>
                          <a:cs typeface="B Mitra"/>
                        </a:rPr>
                        <a:t>34/9</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34/5</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0/4</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43/4</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Bef>
                          <a:spcPts val="600"/>
                        </a:spcBef>
                        <a:spcAft>
                          <a:spcPts val="0"/>
                        </a:spcAft>
                        <a:tabLst>
                          <a:tab pos="222885" algn="l"/>
                          <a:tab pos="340995" algn="ctr"/>
                        </a:tabLst>
                      </a:pPr>
                      <a:r>
                        <a:rPr lang="fa-IR" sz="1600" dirty="0" smtClean="0">
                          <a:latin typeface="Times New Roman"/>
                          <a:ea typeface="Calibri"/>
                          <a:cs typeface="B Mitra"/>
                        </a:rPr>
                        <a:t>0/4</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 algn="ctr" rtl="1">
                        <a:spcBef>
                          <a:spcPts val="600"/>
                        </a:spcBef>
                        <a:spcAft>
                          <a:spcPts val="0"/>
                        </a:spcAft>
                      </a:pPr>
                      <a:r>
                        <a:rPr lang="en-US" sz="1600" b="0" dirty="0">
                          <a:solidFill>
                            <a:srgbClr val="0070C0"/>
                          </a:solidFill>
                          <a:latin typeface="Times New Roman"/>
                          <a:ea typeface="Calibri"/>
                          <a:cs typeface="B Mitra"/>
                        </a:rPr>
                        <a:t>S325</a:t>
                      </a:r>
                      <a:endParaRPr lang="en-US" sz="1600" b="0" dirty="0">
                        <a:solidFill>
                          <a:srgbClr val="0070C0"/>
                        </a:solidFill>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01481">
                <a:tc>
                  <a:txBody>
                    <a:bodyPr/>
                    <a:lstStyle/>
                    <a:p>
                      <a:pPr algn="ctr" rtl="1">
                        <a:spcBef>
                          <a:spcPts val="600"/>
                        </a:spcBef>
                        <a:spcAft>
                          <a:spcPts val="0"/>
                        </a:spcAft>
                      </a:pPr>
                      <a:r>
                        <a:rPr lang="fa-IR" sz="1600" dirty="0" smtClean="0">
                          <a:latin typeface="Times New Roman"/>
                          <a:ea typeface="Calibri"/>
                          <a:cs typeface="B Mitra"/>
                        </a:rPr>
                        <a:t>58/9</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58/1</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0/8</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58/2</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0/8</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 algn="ctr" rtl="1">
                        <a:spcBef>
                          <a:spcPts val="600"/>
                        </a:spcBef>
                        <a:spcAft>
                          <a:spcPts val="0"/>
                        </a:spcAft>
                      </a:pPr>
                      <a:r>
                        <a:rPr lang="en-US" sz="1600" b="0" dirty="0">
                          <a:solidFill>
                            <a:srgbClr val="0070C0"/>
                          </a:solidFill>
                          <a:latin typeface="Times New Roman"/>
                          <a:ea typeface="Calibri"/>
                          <a:cs typeface="B Mitra"/>
                        </a:rPr>
                        <a:t>G13P</a:t>
                      </a:r>
                      <a:endParaRPr lang="en-US" sz="1600" b="0" dirty="0">
                        <a:solidFill>
                          <a:srgbClr val="0070C0"/>
                        </a:solidFill>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40384">
                <a:tc>
                  <a:txBody>
                    <a:bodyPr/>
                    <a:lstStyle/>
                    <a:p>
                      <a:pPr algn="ctr" rtl="1">
                        <a:spcBef>
                          <a:spcPts val="600"/>
                        </a:spcBef>
                        <a:spcAft>
                          <a:spcPts val="0"/>
                        </a:spcAft>
                      </a:pPr>
                      <a:r>
                        <a:rPr lang="fa-IR" sz="1600" dirty="0" smtClean="0">
                          <a:latin typeface="Times New Roman"/>
                          <a:ea typeface="Calibri"/>
                          <a:cs typeface="B Mitra"/>
                        </a:rPr>
                        <a:t>39/6</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39/2</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0/4</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49/8</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0/4</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 algn="ctr" rtl="1">
                        <a:spcBef>
                          <a:spcPts val="600"/>
                        </a:spcBef>
                        <a:spcAft>
                          <a:spcPts val="0"/>
                        </a:spcAft>
                      </a:pPr>
                      <a:r>
                        <a:rPr lang="en-US" sz="1600" b="0" dirty="0">
                          <a:solidFill>
                            <a:srgbClr val="0070C0"/>
                          </a:solidFill>
                          <a:latin typeface="Times New Roman"/>
                          <a:ea typeface="Calibri"/>
                          <a:cs typeface="B Mitra"/>
                        </a:rPr>
                        <a:t>CC40</a:t>
                      </a:r>
                      <a:endParaRPr lang="en-US" sz="1600" b="0" dirty="0">
                        <a:solidFill>
                          <a:srgbClr val="0070C0"/>
                        </a:solidFill>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40384">
                <a:tc>
                  <a:txBody>
                    <a:bodyPr/>
                    <a:lstStyle/>
                    <a:p>
                      <a:pPr algn="ctr" rtl="1">
                        <a:spcBef>
                          <a:spcPts val="600"/>
                        </a:spcBef>
                        <a:spcAft>
                          <a:spcPts val="0"/>
                        </a:spcAft>
                      </a:pPr>
                      <a:r>
                        <a:rPr lang="fa-IR" sz="1600" dirty="0" smtClean="0">
                          <a:latin typeface="Times New Roman"/>
                          <a:ea typeface="Calibri"/>
                          <a:cs typeface="B Mitra"/>
                        </a:rPr>
                        <a:t>49/5</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48/9</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0/6</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56/6</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0/6</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795" algn="ctr" rtl="1">
                        <a:spcBef>
                          <a:spcPts val="600"/>
                        </a:spcBef>
                        <a:spcAft>
                          <a:spcPts val="0"/>
                        </a:spcAft>
                      </a:pPr>
                      <a:r>
                        <a:rPr lang="en-US" sz="1600" b="0" dirty="0">
                          <a:solidFill>
                            <a:srgbClr val="0070C0"/>
                          </a:solidFill>
                          <a:latin typeface="Times New Roman"/>
                          <a:ea typeface="Calibri"/>
                          <a:cs typeface="B Mitra"/>
                        </a:rPr>
                        <a:t>G13B</a:t>
                      </a:r>
                      <a:endParaRPr lang="en-US" sz="1600" b="0" dirty="0">
                        <a:solidFill>
                          <a:srgbClr val="0070C0"/>
                        </a:solidFill>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40384">
                <a:tc>
                  <a:txBody>
                    <a:bodyPr/>
                    <a:lstStyle/>
                    <a:p>
                      <a:pPr algn="ctr" rtl="1">
                        <a:spcBef>
                          <a:spcPts val="600"/>
                        </a:spcBef>
                        <a:spcAft>
                          <a:spcPts val="0"/>
                        </a:spcAft>
                      </a:pPr>
                      <a:r>
                        <a:rPr lang="fa-IR" sz="1600" dirty="0" smtClean="0">
                          <a:latin typeface="Times New Roman"/>
                          <a:ea typeface="Calibri"/>
                          <a:cs typeface="B Mitra"/>
                        </a:rPr>
                        <a:t>14/3</a:t>
                      </a:r>
                      <a:endParaRPr lang="en-US" sz="1600" dirty="0">
                        <a:latin typeface="Times New Roman"/>
                        <a:ea typeface="Calibri"/>
                        <a:cs typeface="Mitra"/>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8/6</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5/7</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8/6</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fa-IR" sz="1600" dirty="0" smtClean="0">
                          <a:latin typeface="Times New Roman"/>
                          <a:ea typeface="Calibri"/>
                          <a:cs typeface="B Mitra"/>
                        </a:rPr>
                        <a:t>5/7</a:t>
                      </a:r>
                      <a:endParaRPr lang="en-US" sz="1600" dirty="0">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0795" algn="ctr" rtl="1">
                        <a:spcBef>
                          <a:spcPts val="600"/>
                        </a:spcBef>
                        <a:spcAft>
                          <a:spcPts val="0"/>
                        </a:spcAft>
                      </a:pPr>
                      <a:r>
                        <a:rPr lang="en-US" sz="1600" b="0" dirty="0">
                          <a:solidFill>
                            <a:srgbClr val="0070C0"/>
                          </a:solidFill>
                          <a:latin typeface="Times New Roman"/>
                          <a:ea typeface="Calibri"/>
                          <a:cs typeface="B Mitra"/>
                        </a:rPr>
                        <a:t>NUCL</a:t>
                      </a:r>
                      <a:endParaRPr lang="en-US" sz="1600" b="0" dirty="0">
                        <a:solidFill>
                          <a:srgbClr val="0070C0"/>
                        </a:solidFill>
                        <a:latin typeface="Times New Roman"/>
                        <a:ea typeface="Calibri"/>
                        <a:cs typeface="Mitra"/>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r>
            </a:tbl>
          </a:graphicData>
        </a:graphic>
      </p:graphicFrame>
      <p:graphicFrame>
        <p:nvGraphicFramePr>
          <p:cNvPr id="3" name="Table 2"/>
          <p:cNvGraphicFramePr>
            <a:graphicFrameLocks noGrp="1"/>
          </p:cNvGraphicFramePr>
          <p:nvPr/>
        </p:nvGraphicFramePr>
        <p:xfrm>
          <a:off x="285719" y="4333287"/>
          <a:ext cx="8318729" cy="2305842"/>
        </p:xfrm>
        <a:graphic>
          <a:graphicData uri="http://schemas.openxmlformats.org/drawingml/2006/table">
            <a:tbl>
              <a:tblPr rtl="1"/>
              <a:tblGrid>
                <a:gridCol w="1053282"/>
                <a:gridCol w="1241777"/>
                <a:gridCol w="1148325"/>
                <a:gridCol w="1160165"/>
                <a:gridCol w="1023666"/>
                <a:gridCol w="1290426"/>
                <a:gridCol w="1401088"/>
              </a:tblGrid>
              <a:tr h="342236">
                <a:tc rowSpan="2">
                  <a:txBody>
                    <a:bodyPr/>
                    <a:lstStyle/>
                    <a:p>
                      <a:pPr algn="ctr" rtl="1">
                        <a:lnSpc>
                          <a:spcPct val="115000"/>
                        </a:lnSpc>
                        <a:spcBef>
                          <a:spcPts val="600"/>
                        </a:spcBef>
                        <a:spcAft>
                          <a:spcPts val="0"/>
                        </a:spcAft>
                      </a:pPr>
                      <a:r>
                        <a:rPr lang="fa-IR" sz="1600" b="1" dirty="0">
                          <a:solidFill>
                            <a:srgbClr val="0070C0"/>
                          </a:solidFill>
                          <a:latin typeface="Times New Roman"/>
                          <a:ea typeface="Calibri"/>
                          <a:cs typeface="B Nazanin" pitchFamily="2" charset="-78"/>
                        </a:rPr>
                        <a:t>کد نيروگاه</a:t>
                      </a:r>
                      <a:endParaRPr lang="en-US" sz="1600" b="1" dirty="0">
                        <a:solidFill>
                          <a:srgbClr val="0070C0"/>
                        </a:solidFill>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rowSpan="2">
                  <a:txBody>
                    <a:bodyPr/>
                    <a:lstStyle/>
                    <a:p>
                      <a:pPr algn="ctr" rtl="1">
                        <a:spcBef>
                          <a:spcPts val="600"/>
                        </a:spcBef>
                        <a:spcAft>
                          <a:spcPts val="0"/>
                        </a:spcAft>
                      </a:pPr>
                      <a:r>
                        <a:rPr lang="ar-SA" sz="1600" b="1" dirty="0">
                          <a:solidFill>
                            <a:srgbClr val="0070C0"/>
                          </a:solidFill>
                          <a:latin typeface="Times New Roman"/>
                          <a:ea typeface="Calibri"/>
                          <a:cs typeface="B Nazanin" pitchFamily="2" charset="-78"/>
                        </a:rPr>
                        <a:t>نوع نيروگاه</a:t>
                      </a:r>
                      <a:endParaRPr lang="en-US" sz="1600" b="1" dirty="0">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gridSpan="2">
                  <a:txBody>
                    <a:bodyPr/>
                    <a:lstStyle/>
                    <a:p>
                      <a:pPr algn="ctr" rtl="1">
                        <a:lnSpc>
                          <a:spcPct val="115000"/>
                        </a:lnSpc>
                        <a:spcBef>
                          <a:spcPts val="600"/>
                        </a:spcBef>
                        <a:spcAft>
                          <a:spcPts val="0"/>
                        </a:spcAft>
                      </a:pPr>
                      <a:r>
                        <a:rPr lang="fa-IR" sz="1600" b="1" dirty="0">
                          <a:solidFill>
                            <a:srgbClr val="0070C0"/>
                          </a:solidFill>
                          <a:latin typeface="Times New Roman"/>
                          <a:ea typeface="Calibri"/>
                          <a:cs typeface="B Nazanin" pitchFamily="2" charset="-78"/>
                        </a:rPr>
                        <a:t>هزينه سرمايه‌گذاري(</a:t>
                      </a:r>
                      <a:r>
                        <a:rPr lang="en-GB" sz="1600" b="1" dirty="0">
                          <a:solidFill>
                            <a:srgbClr val="0070C0"/>
                          </a:solidFill>
                          <a:latin typeface="Times New Roman"/>
                          <a:ea typeface="Calibri"/>
                          <a:cs typeface="B Nazanin" pitchFamily="2" charset="-78"/>
                        </a:rPr>
                        <a:t>$/KW</a:t>
                      </a:r>
                      <a:r>
                        <a:rPr lang="fa-IR" sz="1600" b="1" dirty="0">
                          <a:solidFill>
                            <a:srgbClr val="0070C0"/>
                          </a:solidFill>
                          <a:latin typeface="Times New Roman"/>
                          <a:ea typeface="Calibri"/>
                          <a:cs typeface="B Nazanin" pitchFamily="2" charset="-78"/>
                        </a:rPr>
                        <a:t>)</a:t>
                      </a:r>
                      <a:endParaRPr lang="en-US" sz="1600" b="1" dirty="0">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pPr rtl="1"/>
                      <a:endParaRPr lang="fa-IR"/>
                    </a:p>
                  </a:txBody>
                  <a:tcPr/>
                </a:tc>
                <a:tc rowSpan="2">
                  <a:txBody>
                    <a:bodyPr/>
                    <a:lstStyle/>
                    <a:p>
                      <a:pPr algn="ctr" rtl="1">
                        <a:lnSpc>
                          <a:spcPct val="115000"/>
                        </a:lnSpc>
                        <a:spcBef>
                          <a:spcPts val="600"/>
                        </a:spcBef>
                        <a:spcAft>
                          <a:spcPts val="0"/>
                        </a:spcAft>
                      </a:pPr>
                      <a:r>
                        <a:rPr lang="fa-IR" sz="1600" b="1" dirty="0">
                          <a:solidFill>
                            <a:srgbClr val="0070C0"/>
                          </a:solidFill>
                          <a:latin typeface="Times New Roman"/>
                          <a:ea typeface="Calibri"/>
                          <a:cs typeface="B Nazanin" pitchFamily="2" charset="-78"/>
                        </a:rPr>
                        <a:t>طول عمر</a:t>
                      </a:r>
                      <a:endParaRPr lang="en-US" sz="1600" b="1" dirty="0">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rowSpan="2">
                  <a:txBody>
                    <a:bodyPr/>
                    <a:lstStyle/>
                    <a:p>
                      <a:pPr algn="ctr" rtl="1">
                        <a:lnSpc>
                          <a:spcPct val="115000"/>
                        </a:lnSpc>
                        <a:spcBef>
                          <a:spcPts val="600"/>
                        </a:spcBef>
                        <a:spcAft>
                          <a:spcPts val="0"/>
                        </a:spcAft>
                      </a:pPr>
                      <a:r>
                        <a:rPr lang="fa-IR" sz="1600" b="1">
                          <a:solidFill>
                            <a:srgbClr val="0070C0"/>
                          </a:solidFill>
                          <a:latin typeface="Times New Roman"/>
                          <a:ea typeface="Calibri"/>
                          <a:cs typeface="B Nazanin" pitchFamily="2" charset="-78"/>
                        </a:rPr>
                        <a:t>بهره دوران ساخت</a:t>
                      </a:r>
                      <a:endParaRPr lang="en-US" sz="1600" b="1">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rowSpan="2">
                  <a:txBody>
                    <a:bodyPr/>
                    <a:lstStyle/>
                    <a:p>
                      <a:pPr algn="ctr" rtl="1">
                        <a:lnSpc>
                          <a:spcPct val="115000"/>
                        </a:lnSpc>
                        <a:spcBef>
                          <a:spcPts val="600"/>
                        </a:spcBef>
                        <a:spcAft>
                          <a:spcPts val="0"/>
                        </a:spcAft>
                      </a:pPr>
                      <a:r>
                        <a:rPr lang="fa-IR" sz="1600" b="1" dirty="0">
                          <a:solidFill>
                            <a:srgbClr val="0070C0"/>
                          </a:solidFill>
                          <a:latin typeface="Times New Roman"/>
                          <a:ea typeface="Calibri"/>
                          <a:cs typeface="B Nazanin" pitchFamily="2" charset="-78"/>
                        </a:rPr>
                        <a:t>مدت </a:t>
                      </a:r>
                      <a:r>
                        <a:rPr lang="fa-IR" sz="1600" b="1" dirty="0" smtClean="0">
                          <a:solidFill>
                            <a:srgbClr val="0070C0"/>
                          </a:solidFill>
                          <a:latin typeface="Times New Roman"/>
                          <a:ea typeface="Calibri"/>
                          <a:cs typeface="B Nazanin" pitchFamily="2" charset="-78"/>
                        </a:rPr>
                        <a:t>ساخت(سال</a:t>
                      </a:r>
                      <a:r>
                        <a:rPr lang="fa-IR" sz="1600" b="1" dirty="0">
                          <a:solidFill>
                            <a:srgbClr val="0070C0"/>
                          </a:solidFill>
                          <a:latin typeface="Times New Roman"/>
                          <a:ea typeface="Calibri"/>
                          <a:cs typeface="B Nazanin" pitchFamily="2" charset="-78"/>
                        </a:rPr>
                        <a:t>)</a:t>
                      </a:r>
                      <a:endParaRPr lang="en-US" sz="1600" b="1" dirty="0">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r>
              <a:tr h="294695">
                <a:tc vMerge="1">
                  <a:txBody>
                    <a:bodyPr/>
                    <a:lstStyle/>
                    <a:p>
                      <a:pPr rtl="1"/>
                      <a:endParaRPr lang="fa-IR"/>
                    </a:p>
                  </a:txBody>
                  <a:tcPr/>
                </a:tc>
                <a:tc vMerge="1">
                  <a:txBody>
                    <a:bodyPr/>
                    <a:lstStyle/>
                    <a:p>
                      <a:pPr rtl="1"/>
                      <a:endParaRPr lang="fa-IR"/>
                    </a:p>
                  </a:txBody>
                  <a:tcPr/>
                </a:tc>
                <a:tc>
                  <a:txBody>
                    <a:bodyPr/>
                    <a:lstStyle/>
                    <a:p>
                      <a:pPr algn="ctr" rtl="1">
                        <a:lnSpc>
                          <a:spcPct val="115000"/>
                        </a:lnSpc>
                        <a:spcBef>
                          <a:spcPts val="600"/>
                        </a:spcBef>
                        <a:spcAft>
                          <a:spcPts val="0"/>
                        </a:spcAft>
                      </a:pPr>
                      <a:r>
                        <a:rPr lang="fa-IR" sz="1600" b="1" dirty="0">
                          <a:solidFill>
                            <a:srgbClr val="0070C0"/>
                          </a:solidFill>
                          <a:latin typeface="Times New Roman"/>
                          <a:ea typeface="Calibri"/>
                          <a:cs typeface="B Nazanin" pitchFamily="2" charset="-78"/>
                        </a:rPr>
                        <a:t>داخلي</a:t>
                      </a:r>
                      <a:endParaRPr lang="en-US" sz="1600" b="1" dirty="0">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b="1" dirty="0">
                          <a:solidFill>
                            <a:srgbClr val="0070C0"/>
                          </a:solidFill>
                          <a:latin typeface="Times New Roman"/>
                          <a:ea typeface="Calibri"/>
                          <a:cs typeface="B Nazanin" pitchFamily="2" charset="-78"/>
                        </a:rPr>
                        <a:t>خارجي</a:t>
                      </a:r>
                      <a:endParaRPr lang="en-US" sz="1600" b="1" dirty="0">
                        <a:solidFill>
                          <a:srgbClr val="0070C0"/>
                        </a:solidFill>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r>
              <a:tr h="311597">
                <a:tc>
                  <a:txBody>
                    <a:bodyPr/>
                    <a:lstStyle/>
                    <a:p>
                      <a:pPr algn="ctr" rtl="1">
                        <a:lnSpc>
                          <a:spcPct val="115000"/>
                        </a:lnSpc>
                        <a:spcBef>
                          <a:spcPts val="600"/>
                        </a:spcBef>
                        <a:spcAft>
                          <a:spcPts val="0"/>
                        </a:spcAft>
                      </a:pPr>
                      <a:r>
                        <a:rPr lang="en-US" sz="1600" b="0" dirty="0">
                          <a:solidFill>
                            <a:srgbClr val="0070C0"/>
                          </a:solidFill>
                          <a:latin typeface="Times New Roman"/>
                          <a:ea typeface="Calibri"/>
                          <a:cs typeface="B Nazanin" pitchFamily="2" charset="-78"/>
                        </a:rPr>
                        <a:t>S325</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بخاري</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347/15</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591/1</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30</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19/21</a:t>
                      </a:r>
                      <a:endParaRPr lang="en-US" sz="1600" dirty="0">
                        <a:latin typeface="Times New Roman"/>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5</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15">
                <a:tc>
                  <a:txBody>
                    <a:bodyPr/>
                    <a:lstStyle/>
                    <a:p>
                      <a:pPr algn="ctr" rtl="1">
                        <a:lnSpc>
                          <a:spcPct val="115000"/>
                        </a:lnSpc>
                        <a:spcBef>
                          <a:spcPts val="600"/>
                        </a:spcBef>
                        <a:spcAft>
                          <a:spcPts val="0"/>
                        </a:spcAft>
                      </a:pPr>
                      <a:r>
                        <a:rPr lang="en-US" sz="1600" b="0" dirty="0">
                          <a:solidFill>
                            <a:srgbClr val="0070C0"/>
                          </a:solidFill>
                          <a:latin typeface="Times New Roman"/>
                          <a:ea typeface="Calibri"/>
                          <a:cs typeface="B Nazanin" pitchFamily="2" charset="-78"/>
                        </a:rPr>
                        <a:t>G13P</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گازي پيك</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106/23</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387/96</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20</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8/08</a:t>
                      </a:r>
                      <a:endParaRPr lang="en-US" sz="1600" dirty="0">
                        <a:latin typeface="Times New Roman"/>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2</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287">
                <a:tc>
                  <a:txBody>
                    <a:bodyPr/>
                    <a:lstStyle/>
                    <a:p>
                      <a:pPr algn="ctr" rtl="1">
                        <a:lnSpc>
                          <a:spcPct val="115000"/>
                        </a:lnSpc>
                        <a:spcBef>
                          <a:spcPts val="600"/>
                        </a:spcBef>
                        <a:spcAft>
                          <a:spcPts val="0"/>
                        </a:spcAft>
                      </a:pPr>
                      <a:r>
                        <a:rPr lang="en-US" sz="1600" b="0" dirty="0">
                          <a:solidFill>
                            <a:srgbClr val="0070C0"/>
                          </a:solidFill>
                          <a:latin typeface="Times New Roman"/>
                          <a:ea typeface="Calibri"/>
                          <a:cs typeface="B Nazanin" pitchFamily="2" charset="-78"/>
                        </a:rPr>
                        <a:t>CC40</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سيكل تركيبي</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316/54</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453/64</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30</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15/63</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4</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15">
                <a:tc>
                  <a:txBody>
                    <a:bodyPr/>
                    <a:lstStyle/>
                    <a:p>
                      <a:pPr algn="ctr" rtl="1">
                        <a:lnSpc>
                          <a:spcPct val="115000"/>
                        </a:lnSpc>
                        <a:spcBef>
                          <a:spcPts val="600"/>
                        </a:spcBef>
                        <a:spcAft>
                          <a:spcPts val="0"/>
                        </a:spcAft>
                      </a:pPr>
                      <a:r>
                        <a:rPr lang="en-US" sz="1600" b="0" dirty="0">
                          <a:solidFill>
                            <a:srgbClr val="0070C0"/>
                          </a:solidFill>
                          <a:latin typeface="Times New Roman"/>
                          <a:ea typeface="Calibri"/>
                          <a:cs typeface="B Nazanin" pitchFamily="2" charset="-78"/>
                        </a:rPr>
                        <a:t>G13B</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گازي پايه</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185/45</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253/55</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12</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8/08</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2</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597">
                <a:tc>
                  <a:txBody>
                    <a:bodyPr/>
                    <a:lstStyle/>
                    <a:p>
                      <a:pPr algn="ctr" rtl="1">
                        <a:lnSpc>
                          <a:spcPct val="115000"/>
                        </a:lnSpc>
                        <a:spcBef>
                          <a:spcPts val="600"/>
                        </a:spcBef>
                        <a:spcAft>
                          <a:spcPts val="0"/>
                        </a:spcAft>
                      </a:pPr>
                      <a:r>
                        <a:rPr lang="en-US" sz="1600" b="0" dirty="0">
                          <a:solidFill>
                            <a:srgbClr val="0070C0"/>
                          </a:solidFill>
                          <a:latin typeface="Times New Roman"/>
                          <a:ea typeface="Calibri"/>
                          <a:cs typeface="B Nazanin" pitchFamily="2" charset="-78"/>
                        </a:rPr>
                        <a:t>NUCL</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اتمي</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BE5F1"/>
                    </a:solidFill>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0</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3500</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a:latin typeface="Times New Roman"/>
                          <a:ea typeface="Calibri"/>
                          <a:cs typeface="B Nazanin" pitchFamily="2" charset="-78"/>
                        </a:rPr>
                        <a:t>40</a:t>
                      </a:r>
                      <a:endParaRPr lang="en-US" sz="160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smtClean="0">
                          <a:latin typeface="Times New Roman"/>
                          <a:ea typeface="Calibri"/>
                          <a:cs typeface="B Nazanin" pitchFamily="2" charset="-78"/>
                        </a:rPr>
                        <a:t>32/32</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fa-IR" sz="1600" dirty="0">
                          <a:latin typeface="Times New Roman"/>
                          <a:ea typeface="Calibri"/>
                          <a:cs typeface="B Nazanin" pitchFamily="2" charset="-78"/>
                        </a:rPr>
                        <a:t>9</a:t>
                      </a:r>
                      <a:endParaRPr lang="en-US" sz="160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4" name="Title 6"/>
          <p:cNvSpPr txBox="1">
            <a:spLocks/>
          </p:cNvSpPr>
          <p:nvPr/>
        </p:nvSpPr>
        <p:spPr>
          <a:xfrm>
            <a:off x="323528" y="901050"/>
            <a:ext cx="8283388" cy="439718"/>
          </a:xfrm>
          <a:prstGeom prst="roundRect">
            <a:avLst>
              <a:gd name="adj" fmla="val 11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1800" b="0" i="0" u="none" strike="noStrike" kern="1200" cap="none" spc="0" normalizeH="0" baseline="0" noProof="0" smtClean="0">
                <a:ln>
                  <a:noFill/>
                </a:ln>
                <a:solidFill>
                  <a:schemeClr val="tx1"/>
                </a:solidFill>
                <a:effectLst/>
                <a:uLnTx/>
                <a:uFillTx/>
                <a:latin typeface="+mn-lt"/>
                <a:ea typeface="+mn-ea"/>
                <a:cs typeface="B Nazanin" pitchFamily="2" charset="-78"/>
              </a:rPr>
              <a:t>قيمت جاري تمام‌شده برق توليدي </a:t>
            </a:r>
            <a:r>
              <a:rPr kumimoji="0" lang="ar-SA" sz="1800" b="0" i="0" u="none" strike="noStrike" kern="1200" cap="none" spc="0" normalizeH="0" baseline="0" noProof="0" smtClean="0">
                <a:ln>
                  <a:noFill/>
                </a:ln>
                <a:solidFill>
                  <a:schemeClr val="tx1"/>
                </a:solidFill>
                <a:effectLst/>
                <a:uLnTx/>
                <a:uFillTx/>
                <a:latin typeface="+mn-lt"/>
                <a:ea typeface="+mn-ea"/>
                <a:cs typeface="B Nazanin" pitchFamily="2" charset="-78"/>
              </a:rPr>
              <a:t>(فقط مؤلفه‌هاي هزينه بهره‌برداري و سوخت) در شرايط بار كامل نيروگاه‌ها</a:t>
            </a:r>
            <a:endParaRPr kumimoji="0" lang="en-US" sz="2000" b="0" i="0" u="none" strike="noStrike" kern="1200" cap="none" spc="0" normalizeH="0" baseline="0" noProof="0" dirty="0">
              <a:ln>
                <a:noFill/>
              </a:ln>
              <a:solidFill>
                <a:schemeClr val="tx1"/>
              </a:solidFill>
              <a:effectLst/>
              <a:uLnTx/>
              <a:uFillTx/>
              <a:latin typeface="Times New Roman" pitchFamily="18" charset="0"/>
              <a:ea typeface="+mn-ea"/>
              <a:cs typeface="B Nazanin" pitchFamily="2" charset="-78"/>
            </a:endParaRPr>
          </a:p>
        </p:txBody>
      </p:sp>
      <p:sp>
        <p:nvSpPr>
          <p:cNvPr id="5" name="Title 6"/>
          <p:cNvSpPr txBox="1">
            <a:spLocks/>
          </p:cNvSpPr>
          <p:nvPr/>
        </p:nvSpPr>
        <p:spPr>
          <a:xfrm>
            <a:off x="293384" y="3879608"/>
            <a:ext cx="8352928" cy="368280"/>
          </a:xfrm>
          <a:prstGeom prst="roundRect">
            <a:avLst>
              <a:gd name="adj" fmla="val 11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scene3d>
              <a:camera prst="orthographicFront"/>
              <a:lightRig rig="soft" dir="t"/>
            </a:scene3d>
            <a:sp3d prstMaterial="softEdge">
              <a:bevelT w="25400" h="25400"/>
            </a:sp3d>
          </a:bodyPr>
          <a:lstStyle/>
          <a:p>
            <a:pPr lvl="0" algn="ctr" rtl="1">
              <a:spcBef>
                <a:spcPct val="0"/>
              </a:spcBef>
            </a:pPr>
            <a:r>
              <a:rPr lang="ar-SA" b="1" dirty="0" smtClean="0">
                <a:solidFill>
                  <a:schemeClr val="tx1"/>
                </a:solidFill>
                <a:effectLst>
                  <a:outerShdw blurRad="31750" dist="25400" dir="5400000" algn="tl" rotWithShape="0">
                    <a:srgbClr val="000000">
                      <a:alpha val="25000"/>
                    </a:srgbClr>
                  </a:outerShdw>
                </a:effectLst>
                <a:cs typeface="B Nazanin" pitchFamily="2" charset="-78"/>
              </a:rPr>
              <a:t>مشخصات ورودي نيروگاه‌هاي کانديد</a:t>
            </a:r>
            <a:endParaRPr lang="en-US" b="1" dirty="0">
              <a:solidFill>
                <a:schemeClr val="tx1"/>
              </a:solidFill>
              <a:effectLst>
                <a:outerShdw blurRad="31750" dist="25400" dir="5400000" algn="tl" rotWithShape="0">
                  <a:srgbClr val="000000">
                    <a:alpha val="25000"/>
                  </a:srgbClr>
                </a:outerShdw>
              </a:effectLst>
              <a:cs typeface="B Nazanin" pitchFamily="2" charset="-78"/>
            </a:endParaRPr>
          </a:p>
        </p:txBody>
      </p:sp>
      <p:sp>
        <p:nvSpPr>
          <p:cNvPr id="6" name="Oval 5"/>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7" name="Oval 6"/>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8" name="Oval 7"/>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357158" y="1124744"/>
            <a:ext cx="8329642" cy="868346"/>
          </a:xfrm>
          <a:prstGeom prst="roundRect">
            <a:avLst>
              <a:gd name="adj" fmla="val 1147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rtl="1"/>
            <a:r>
              <a:rPr lang="fa-IR" sz="2200" dirty="0" smtClean="0">
                <a:solidFill>
                  <a:schemeClr val="tx1"/>
                </a:solidFill>
                <a:effectLst/>
                <a:cs typeface="Titr" pitchFamily="2" charset="-78"/>
              </a:rPr>
              <a:t>نتايج به دست‌آمده در سناريوهاي مختلف</a:t>
            </a:r>
            <a:endParaRPr lang="en-US" sz="2200" dirty="0">
              <a:solidFill>
                <a:schemeClr val="tx1"/>
              </a:solidFill>
              <a:effectLst/>
              <a:latin typeface="Times New Roman" pitchFamily="18" charset="0"/>
              <a:cs typeface="Titr" pitchFamily="2" charset="-78"/>
            </a:endParaRPr>
          </a:p>
        </p:txBody>
      </p:sp>
      <p:sp>
        <p:nvSpPr>
          <p:cNvPr id="59393" name="Rectangle 1"/>
          <p:cNvSpPr>
            <a:spLocks noChangeArrowheads="1"/>
          </p:cNvSpPr>
          <p:nvPr/>
        </p:nvSpPr>
        <p:spPr bwMode="auto">
          <a:xfrm>
            <a:off x="531416" y="2276286"/>
            <a:ext cx="8001024"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800" b="1" dirty="0" smtClean="0">
                <a:latin typeface="Times New Roman" pitchFamily="18" charset="0"/>
                <a:ea typeface="Calibri" pitchFamily="34" charset="0"/>
                <a:cs typeface="B Nazanin" pitchFamily="2" charset="-78"/>
              </a:rPr>
              <a:t>حالت اول:</a:t>
            </a:r>
          </a:p>
          <a:p>
            <a:pPr marL="0" marR="0" lvl="0" indent="0" algn="justLow" defTabSz="914400" rtl="1" eaLnBrk="1" fontAlgn="base" latinLnBrk="0" hangingPunct="1">
              <a:lnSpc>
                <a:spcPct val="2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محاسبات با در</a:t>
            </a:r>
            <a:r>
              <a:rPr kumimoji="0" lang="fa-IR" sz="2000" b="1" i="0" u="none" strike="noStrike" cap="none" normalizeH="0" dirty="0" smtClean="0">
                <a:ln>
                  <a:noFill/>
                </a:ln>
                <a:solidFill>
                  <a:schemeClr val="tx1"/>
                </a:solidFill>
                <a:effectLst/>
                <a:latin typeface="Times New Roman" pitchFamily="18" charset="0"/>
                <a:ea typeface="Calibri" pitchFamily="34" charset="0"/>
                <a:cs typeface="B Nazanin" pitchFamily="2" charset="-78"/>
              </a:rPr>
              <a:t> نظر گرفتن </a:t>
            </a:r>
            <a:r>
              <a:rPr kumimoji="0" lang="fa-IR" sz="2000" b="1" i="0" u="none" strike="noStrike" cap="none" normalizeH="0" baseline="0" dirty="0" smtClean="0">
                <a:ln>
                  <a:noFill/>
                </a:ln>
                <a:solidFill>
                  <a:schemeClr val="tx1"/>
                </a:solidFill>
                <a:effectLst/>
                <a:latin typeface="Times New Roman" pitchFamily="18" charset="0"/>
                <a:ea typeface="Calibri" pitchFamily="34" charset="0"/>
                <a:cs typeface="B Nazanin" pitchFamily="2" charset="-78"/>
              </a:rPr>
              <a:t>هزينه سرمايه‌گذاري نيروگاه‌هاي حرارتي گازي پايه 439، بخاري 938، گازي پيك 494 و سيكل تركيبي 770 دلار بر كيلوات انجام شده است. مبناي محاسبه اين هزينه‌ها بر اساس اطلاعات منتشرشده توسط شركت توانير در سال 1384، اعمال ضريب تعديل و محاسبه هزينه‌ها بر اساس آن در سال 1390 بوده است. </a:t>
            </a:r>
          </a:p>
          <a:p>
            <a:pPr marL="0" marR="0" lvl="0" indent="0" algn="justLow" defTabSz="914400" rtl="1" eaLnBrk="1" fontAlgn="base" latinLnBrk="0" hangingPunct="1">
              <a:lnSpc>
                <a:spcPct val="200000"/>
              </a:lnSpc>
              <a:spcBef>
                <a:spcPct val="0"/>
              </a:spcBef>
              <a:spcAft>
                <a:spcPct val="0"/>
              </a:spcAft>
              <a:buClrTx/>
              <a:buSzTx/>
              <a:buFontTx/>
              <a:buNone/>
              <a:tabLst/>
            </a:pPr>
            <a:r>
              <a:rPr lang="fa-IR" sz="2000" b="1" dirty="0" smtClean="0">
                <a:latin typeface="Times New Roman" pitchFamily="18" charset="0"/>
                <a:cs typeface="B Nazanin" pitchFamily="2" charset="-78"/>
              </a:rPr>
              <a:t>خروجي نرم‌افزار به صورت جدول صفحه بعد است.</a:t>
            </a:r>
            <a:endParaRPr kumimoji="0" lang="fa-IR" sz="2800" b="1" i="0" u="none" strike="noStrike" cap="none" normalizeH="0" baseline="0" dirty="0" smtClean="0">
              <a:ln>
                <a:noFill/>
              </a:ln>
              <a:solidFill>
                <a:schemeClr val="tx1"/>
              </a:solidFill>
              <a:effectLst/>
              <a:latin typeface="Arial" pitchFamily="34" charset="0"/>
              <a:cs typeface="B Nazanin" pitchFamily="2" charset="-78"/>
            </a:endParaRPr>
          </a:p>
        </p:txBody>
      </p:sp>
      <p:sp>
        <p:nvSpPr>
          <p:cNvPr id="6" name="Oval 5"/>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7" name="Oval 6"/>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8" name="Oval 7"/>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9393"/>
                                        </p:tgtEl>
                                        <p:attrNameLst>
                                          <p:attrName>style.visibility</p:attrName>
                                        </p:attrNameLst>
                                      </p:cBhvr>
                                      <p:to>
                                        <p:strVal val="visible"/>
                                      </p:to>
                                    </p:set>
                                    <p:animEffect transition="in" filter="box(in)">
                                      <p:cBhvr>
                                        <p:cTn id="14" dur="5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93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0" y="980728"/>
            <a:ext cx="9144000" cy="654032"/>
          </a:xfrm>
          <a:prstGeom prst="roundRect">
            <a:avLst>
              <a:gd name="adj" fmla="val 11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1"/>
            <a:r>
              <a:rPr lang="fa-IR" sz="2000" dirty="0" smtClean="0">
                <a:solidFill>
                  <a:schemeClr val="tx1"/>
                </a:solidFill>
                <a:effectLst/>
                <a:cs typeface="B Titr" pitchFamily="2" charset="-78"/>
              </a:rPr>
              <a:t>خلاصه نتايج بر اساس هزينه‌هاي منتشرشده سال 1384 و تعديل‌شده براي سال 1390</a:t>
            </a:r>
            <a:endParaRPr lang="en-US" sz="2000" b="0" dirty="0">
              <a:solidFill>
                <a:schemeClr val="tx1"/>
              </a:solidFill>
              <a:effectLst/>
              <a:latin typeface="Times New Roman" pitchFamily="18" charset="0"/>
              <a:cs typeface="B Titr" pitchFamily="2" charset="-78"/>
            </a:endParaRPr>
          </a:p>
        </p:txBody>
      </p:sp>
      <p:graphicFrame>
        <p:nvGraphicFramePr>
          <p:cNvPr id="4" name="Table 3"/>
          <p:cNvGraphicFramePr>
            <a:graphicFrameLocks noGrp="1"/>
          </p:cNvGraphicFramePr>
          <p:nvPr/>
        </p:nvGraphicFramePr>
        <p:xfrm>
          <a:off x="71406" y="1916831"/>
          <a:ext cx="9001155" cy="4369689"/>
        </p:xfrm>
        <a:graphic>
          <a:graphicData uri="http://schemas.openxmlformats.org/drawingml/2006/table">
            <a:tbl>
              <a:tblPr rtl="1"/>
              <a:tblGrid>
                <a:gridCol w="817826"/>
                <a:gridCol w="1632813"/>
                <a:gridCol w="1529606"/>
                <a:gridCol w="1290342"/>
                <a:gridCol w="711387"/>
                <a:gridCol w="732284"/>
                <a:gridCol w="849873"/>
                <a:gridCol w="718512"/>
                <a:gridCol w="718512"/>
              </a:tblGrid>
              <a:tr h="594285">
                <a:tc>
                  <a:txBody>
                    <a:bodyPr/>
                    <a:lstStyle/>
                    <a:p>
                      <a:pPr algn="ctr" rtl="1">
                        <a:spcBef>
                          <a:spcPts val="600"/>
                        </a:spcBef>
                        <a:spcAft>
                          <a:spcPts val="0"/>
                        </a:spcAft>
                      </a:pPr>
                      <a:r>
                        <a:rPr lang="ar-SA" sz="1600" b="1" dirty="0">
                          <a:latin typeface="Times New Roman"/>
                          <a:ea typeface="Calibri"/>
                          <a:cs typeface="B Mitra" pitchFamily="2" charset="-78"/>
                        </a:rPr>
                        <a:t>سناريوها</a:t>
                      </a:r>
                      <a:endParaRPr lang="en-US" sz="1600" b="1" dirty="0">
                        <a:latin typeface="Times New Roman"/>
                        <a:ea typeface="Calibri"/>
                        <a:cs typeface="B Mitra"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سرمايه‌گذاري نيروگاه هسته‌اي </a:t>
                      </a:r>
                      <a:r>
                        <a:rPr lang="en-US" sz="1600" b="1" dirty="0" smtClean="0">
                          <a:latin typeface="Times New Roman"/>
                          <a:ea typeface="Calibri"/>
                          <a:cs typeface="B Mitra" pitchFamily="2" charset="-78"/>
                        </a:rPr>
                        <a:t>($/KW</a:t>
                      </a:r>
                      <a:r>
                        <a:rPr lang="en-US" sz="1600" b="1" dirty="0">
                          <a:latin typeface="Times New Roman"/>
                          <a:ea typeface="Calibri"/>
                          <a:cs typeface="B Mitra" pitchFamily="2" charset="-7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دوره ساخت نيروگاه هسته‌اي (سال)</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هزينه گاز طبيعي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هسته‌اي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گازي پايه</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سيكل تركيبي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گازي پيك</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بخاري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r>
              <a:tr h="414788">
                <a:tc>
                  <a:txBody>
                    <a:bodyPr/>
                    <a:lstStyle/>
                    <a:p>
                      <a:pPr algn="ctr" rtl="1">
                        <a:spcBef>
                          <a:spcPts val="600"/>
                        </a:spcBef>
                        <a:spcAft>
                          <a:spcPts val="0"/>
                        </a:spcAft>
                      </a:pPr>
                      <a:r>
                        <a:rPr lang="ar-SA" sz="1600" b="1" dirty="0">
                          <a:latin typeface="Times New Roman"/>
                          <a:ea typeface="Calibri"/>
                          <a:cs typeface="B Nazanin" pitchFamily="2" charset="-78"/>
                        </a:rPr>
                        <a:t>1 (مبنا)</a:t>
                      </a:r>
                      <a:endParaRPr lang="en-US" sz="1600" b="1" dirty="0">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a:latin typeface="Times New Roman"/>
                          <a:ea typeface="Calibri"/>
                          <a:cs typeface="B Nazanin" pitchFamily="2" charset="-78"/>
                        </a:rPr>
                        <a:t>3500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dirty="0">
                          <a:latin typeface="Times New Roman"/>
                          <a:ea typeface="Calibri"/>
                          <a:cs typeface="B Nazanin" pitchFamily="2" charset="-78"/>
                        </a:rPr>
                        <a:t>5</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dirty="0">
                          <a:latin typeface="Times New Roman"/>
                          <a:ea typeface="Calibri"/>
                          <a:cs typeface="B Nazanin" pitchFamily="2" charset="-78"/>
                        </a:rPr>
                        <a:t>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a:latin typeface="Times New Roman"/>
                          <a:ea typeface="Calibri"/>
                          <a:cs typeface="B Nazanin" pitchFamily="2" charset="-78"/>
                        </a:rPr>
                        <a:t>135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a:latin typeface="Times New Roman"/>
                          <a:ea typeface="Calibri"/>
                          <a:cs typeface="B Nazanin" pitchFamily="2" charset="-78"/>
                        </a:rPr>
                        <a:t>137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spcBef>
                          <a:spcPts val="600"/>
                        </a:spcBef>
                        <a:spcAft>
                          <a:spcPts val="0"/>
                        </a:spcAft>
                      </a:pPr>
                      <a:r>
                        <a:rPr lang="ar-SA" sz="1600" b="1">
                          <a:latin typeface="Times New Roman"/>
                          <a:ea typeface="Calibri"/>
                          <a:cs typeface="B Nazanin" pitchFamily="2" charset="-78"/>
                        </a:rPr>
                        <a:t>35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14788">
                <a:tc>
                  <a:txBody>
                    <a:bodyPr/>
                    <a:lstStyle/>
                    <a:p>
                      <a:pPr algn="ctr" rtl="1">
                        <a:spcBef>
                          <a:spcPts val="600"/>
                        </a:spcBef>
                        <a:spcAft>
                          <a:spcPts val="0"/>
                        </a:spcAft>
                      </a:pPr>
                      <a:r>
                        <a:rPr lang="ar-SA" sz="1600" b="1">
                          <a:latin typeface="Times New Roman"/>
                          <a:ea typeface="Calibri"/>
                          <a:cs typeface="B Nazanin" pitchFamily="2" charset="-78"/>
                        </a:rPr>
                        <a:t>2</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3500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9</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4</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788">
                <a:tc>
                  <a:txBody>
                    <a:bodyPr/>
                    <a:lstStyle/>
                    <a:p>
                      <a:pPr algn="ctr" rtl="1">
                        <a:spcBef>
                          <a:spcPts val="600"/>
                        </a:spcBef>
                        <a:spcAft>
                          <a:spcPts val="0"/>
                        </a:spcAft>
                      </a:pPr>
                      <a:r>
                        <a:rPr lang="ar-SA" sz="1600" b="1">
                          <a:latin typeface="Times New Roman"/>
                          <a:ea typeface="Calibri"/>
                          <a:cs typeface="B Nazanin" pitchFamily="2" charset="-78"/>
                        </a:rPr>
                        <a:t>3</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128</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134</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28</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788">
                <a:tc>
                  <a:txBody>
                    <a:bodyPr/>
                    <a:lstStyle/>
                    <a:p>
                      <a:pPr algn="ctr" rtl="1">
                        <a:spcBef>
                          <a:spcPts val="600"/>
                        </a:spcBef>
                        <a:spcAft>
                          <a:spcPts val="0"/>
                        </a:spcAft>
                      </a:pPr>
                      <a:r>
                        <a:rPr lang="ar-SA" sz="1600" b="1">
                          <a:latin typeface="Times New Roman"/>
                          <a:ea typeface="Calibri"/>
                          <a:cs typeface="B Nazanin" pitchFamily="2" charset="-78"/>
                        </a:rPr>
                        <a:t>4</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9</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132</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133</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33</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788">
                <a:tc>
                  <a:txBody>
                    <a:bodyPr/>
                    <a:lstStyle/>
                    <a:p>
                      <a:pPr algn="ctr" rtl="1">
                        <a:spcBef>
                          <a:spcPts val="600"/>
                        </a:spcBef>
                        <a:spcAft>
                          <a:spcPts val="0"/>
                        </a:spcAft>
                      </a:pPr>
                      <a:r>
                        <a:rPr lang="ar-SA" sz="1600" b="1" dirty="0">
                          <a:latin typeface="Times New Roman"/>
                          <a:ea typeface="Calibri"/>
                          <a:cs typeface="B Nazanin" pitchFamily="2" charset="-78"/>
                        </a:rPr>
                        <a:t>5</a:t>
                      </a:r>
                      <a:endParaRPr lang="en-US" sz="1600" b="1" dirty="0">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3500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en-US" sz="1600" b="0" dirty="0" smtClean="0">
                          <a:latin typeface="Times New Roman"/>
                          <a:ea typeface="Calibri"/>
                          <a:cs typeface="B Nazanin" pitchFamily="2" charset="-78"/>
                        </a:rPr>
                        <a:t>Cent/m</a:t>
                      </a:r>
                      <a:r>
                        <a:rPr lang="en-US" sz="1600" b="0" baseline="30000" dirty="0" smtClean="0">
                          <a:latin typeface="Times New Roman"/>
                          <a:ea typeface="Calibri"/>
                          <a:cs typeface="B Nazanin" pitchFamily="2" charset="-78"/>
                        </a:rPr>
                        <a:t>3</a:t>
                      </a:r>
                      <a:r>
                        <a:rPr lang="fa-IR" sz="1600" b="0" dirty="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148</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127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13</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r>
              <a:tr h="457100">
                <a:tc>
                  <a:txBody>
                    <a:bodyPr/>
                    <a:lstStyle/>
                    <a:p>
                      <a:pPr algn="ctr" rtl="1">
                        <a:spcBef>
                          <a:spcPts val="600"/>
                        </a:spcBef>
                        <a:spcAft>
                          <a:spcPts val="0"/>
                        </a:spcAft>
                      </a:pPr>
                      <a:r>
                        <a:rPr lang="ar-SA" sz="1600" b="1">
                          <a:latin typeface="Times New Roman"/>
                          <a:ea typeface="Calibri"/>
                          <a:cs typeface="B Nazanin" pitchFamily="2" charset="-78"/>
                        </a:rPr>
                        <a:t>6</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3500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smtClean="0">
                          <a:latin typeface="Times New Roman"/>
                          <a:ea typeface="Calibri"/>
                          <a:cs typeface="B Nazanin" pitchFamily="2" charset="-78"/>
                        </a:rPr>
                        <a:t>Cent/m</a:t>
                      </a:r>
                      <a:r>
                        <a:rPr lang="en-US" sz="1600" b="0" baseline="30000" smtClean="0">
                          <a:latin typeface="Times New Roman"/>
                          <a:ea typeface="Calibri"/>
                          <a:cs typeface="B Nazanin" pitchFamily="2" charset="-78"/>
                        </a:rPr>
                        <a:t>3</a:t>
                      </a:r>
                      <a:r>
                        <a:rPr lang="fa-IR" sz="1600" b="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150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125</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14</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788">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9</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smtClean="0">
                          <a:latin typeface="Times New Roman"/>
                          <a:ea typeface="Calibri"/>
                          <a:cs typeface="B Nazanin" pitchFamily="2" charset="-78"/>
                        </a:rPr>
                        <a:t>Cent/m</a:t>
                      </a:r>
                      <a:r>
                        <a:rPr lang="en-US" sz="1600" b="0" baseline="30000" dirty="0" smtClean="0">
                          <a:latin typeface="Times New Roman"/>
                          <a:ea typeface="Calibri"/>
                          <a:cs typeface="B Nazanin" pitchFamily="2" charset="-78"/>
                        </a:rPr>
                        <a:t>3</a:t>
                      </a:r>
                      <a:r>
                        <a:rPr lang="fa-IR" sz="1600" b="0" dirty="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8</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152</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788">
                <a:tc>
                  <a:txBody>
                    <a:bodyPr/>
                    <a:lstStyle/>
                    <a:p>
                      <a:pPr algn="ctr" rtl="1">
                        <a:spcBef>
                          <a:spcPts val="600"/>
                        </a:spcBef>
                        <a:spcAft>
                          <a:spcPts val="0"/>
                        </a:spcAft>
                      </a:pPr>
                      <a:r>
                        <a:rPr lang="ar-SA" sz="1600" b="1">
                          <a:latin typeface="Times New Roman"/>
                          <a:ea typeface="Calibri"/>
                          <a:cs typeface="B Nazanin" pitchFamily="2" charset="-78"/>
                        </a:rPr>
                        <a:t>8</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3000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smtClean="0">
                          <a:latin typeface="Times New Roman"/>
                          <a:ea typeface="Calibri"/>
                          <a:cs typeface="B Nazanin" pitchFamily="2" charset="-78"/>
                        </a:rPr>
                        <a:t>Cent/m</a:t>
                      </a:r>
                      <a:r>
                        <a:rPr lang="en-US" sz="1600" b="0" baseline="30000" smtClean="0">
                          <a:latin typeface="Times New Roman"/>
                          <a:ea typeface="Calibri"/>
                          <a:cs typeface="B Nazanin" pitchFamily="2" charset="-78"/>
                        </a:rPr>
                        <a:t>3</a:t>
                      </a:r>
                      <a:r>
                        <a:rPr lang="fa-IR" sz="1600" b="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132</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133</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788">
                <a:tc>
                  <a:txBody>
                    <a:bodyPr/>
                    <a:lstStyle/>
                    <a:p>
                      <a:pPr algn="ctr" rtl="1">
                        <a:spcBef>
                          <a:spcPts val="600"/>
                        </a:spcBef>
                        <a:spcAft>
                          <a:spcPts val="0"/>
                        </a:spcAft>
                      </a:pPr>
                      <a:r>
                        <a:rPr lang="ar-SA" sz="1600" b="1" dirty="0">
                          <a:latin typeface="Times New Roman"/>
                          <a:ea typeface="Calibri"/>
                          <a:cs typeface="B Nazanin" pitchFamily="2" charset="-78"/>
                        </a:rPr>
                        <a:t>9</a:t>
                      </a:r>
                      <a:endParaRPr lang="en-US" sz="1600" b="1" dirty="0">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4000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smtClean="0">
                          <a:latin typeface="Times New Roman"/>
                          <a:ea typeface="Calibri"/>
                          <a:cs typeface="B Nazanin" pitchFamily="2" charset="-78"/>
                        </a:rPr>
                        <a:t>Cent/m</a:t>
                      </a:r>
                      <a:r>
                        <a:rPr lang="en-US" sz="1600" b="0" baseline="30000" dirty="0" smtClean="0">
                          <a:latin typeface="Times New Roman"/>
                          <a:ea typeface="Calibri"/>
                          <a:cs typeface="B Nazanin" pitchFamily="2" charset="-78"/>
                        </a:rPr>
                        <a:t>3</a:t>
                      </a:r>
                      <a:r>
                        <a:rPr lang="fa-IR" sz="1600" b="0" dirty="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148</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129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16</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6" name="Oval 5"/>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7" name="Oval 6"/>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8" name="Oval 7"/>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51520" y="1196752"/>
          <a:ext cx="8715436" cy="5451542"/>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7" name="Oval 6"/>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8" name="Oval 7"/>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619672" y="2196488"/>
            <a:ext cx="5472608" cy="1008112"/>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a:solidFill>
                  <a:schemeClr val="tx1"/>
                </a:solidFill>
                <a:cs typeface="Mitra" pitchFamily="2" charset="-78"/>
              </a:rPr>
              <a:t>مطالعات راهبردي و تطبيقي</a:t>
            </a:r>
            <a:endParaRPr lang="en-US" sz="2500" dirty="0">
              <a:solidFill>
                <a:schemeClr val="tx1"/>
              </a:solidFill>
              <a:cs typeface="Mitra" pitchFamily="2" charset="-78"/>
            </a:endParaRPr>
          </a:p>
        </p:txBody>
      </p:sp>
      <p:sp>
        <p:nvSpPr>
          <p:cNvPr id="4" name="Oval 3"/>
          <p:cNvSpPr/>
          <p:nvPr/>
        </p:nvSpPr>
        <p:spPr>
          <a:xfrm>
            <a:off x="7167632" y="1988840"/>
            <a:ext cx="1800200" cy="1440160"/>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200" dirty="0">
                <a:solidFill>
                  <a:schemeClr val="tx1"/>
                </a:solidFill>
                <a:cs typeface="Mitra" pitchFamily="2" charset="-78"/>
              </a:rPr>
              <a:t>سطح جهاني</a:t>
            </a:r>
            <a:endParaRPr lang="en-US" sz="2200" dirty="0">
              <a:solidFill>
                <a:schemeClr val="tx1"/>
              </a:solidFill>
              <a:cs typeface="Mitra" pitchFamily="2" charset="-78"/>
            </a:endParaRPr>
          </a:p>
        </p:txBody>
      </p:sp>
      <p:sp>
        <p:nvSpPr>
          <p:cNvPr id="5" name="Rounded Rectangle 4"/>
          <p:cNvSpPr/>
          <p:nvPr/>
        </p:nvSpPr>
        <p:spPr>
          <a:xfrm>
            <a:off x="971600" y="3636648"/>
            <a:ext cx="5472608" cy="1008112"/>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a:solidFill>
                  <a:schemeClr val="tx1"/>
                </a:solidFill>
                <a:cs typeface="Mitra" pitchFamily="2" charset="-78"/>
              </a:rPr>
              <a:t>برنامه‌هاي راهبردي، بلندمدت و ميان‌مدت</a:t>
            </a:r>
            <a:endParaRPr lang="en-US" sz="2500" dirty="0">
              <a:solidFill>
                <a:schemeClr val="tx1"/>
              </a:solidFill>
              <a:cs typeface="Mitra" pitchFamily="2" charset="-78"/>
            </a:endParaRPr>
          </a:p>
        </p:txBody>
      </p:sp>
      <p:sp>
        <p:nvSpPr>
          <p:cNvPr id="6" name="Oval 5"/>
          <p:cNvSpPr/>
          <p:nvPr/>
        </p:nvSpPr>
        <p:spPr>
          <a:xfrm>
            <a:off x="6519560" y="3429000"/>
            <a:ext cx="1800200" cy="1440160"/>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200" dirty="0">
                <a:solidFill>
                  <a:schemeClr val="tx1"/>
                </a:solidFill>
                <a:cs typeface="Mitra" pitchFamily="2" charset="-78"/>
              </a:rPr>
              <a:t>سطح ملي</a:t>
            </a:r>
            <a:endParaRPr lang="en-US" sz="2200" dirty="0">
              <a:solidFill>
                <a:schemeClr val="tx1"/>
              </a:solidFill>
              <a:cs typeface="Mitra" pitchFamily="2" charset="-78"/>
            </a:endParaRPr>
          </a:p>
        </p:txBody>
      </p:sp>
      <p:sp>
        <p:nvSpPr>
          <p:cNvPr id="7" name="Rounded Rectangle 6"/>
          <p:cNvSpPr/>
          <p:nvPr/>
        </p:nvSpPr>
        <p:spPr>
          <a:xfrm>
            <a:off x="251520" y="5076808"/>
            <a:ext cx="5472608" cy="1008112"/>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smtClean="0">
                <a:solidFill>
                  <a:schemeClr val="tx1"/>
                </a:solidFill>
                <a:cs typeface="Mitra" pitchFamily="2" charset="-78"/>
              </a:rPr>
              <a:t>پروژه‌ها </a:t>
            </a:r>
            <a:r>
              <a:rPr lang="fa-IR" sz="2500" dirty="0">
                <a:solidFill>
                  <a:schemeClr val="tx1"/>
                </a:solidFill>
                <a:cs typeface="Mitra" pitchFamily="2" charset="-78"/>
              </a:rPr>
              <a:t>و برنامه‌هاي عملياتي</a:t>
            </a:r>
            <a:endParaRPr lang="en-US" sz="2500" dirty="0">
              <a:solidFill>
                <a:schemeClr val="tx1"/>
              </a:solidFill>
              <a:cs typeface="Mitra" pitchFamily="2" charset="-78"/>
            </a:endParaRPr>
          </a:p>
        </p:txBody>
      </p:sp>
      <p:sp>
        <p:nvSpPr>
          <p:cNvPr id="8" name="Oval 7"/>
          <p:cNvSpPr/>
          <p:nvPr/>
        </p:nvSpPr>
        <p:spPr>
          <a:xfrm>
            <a:off x="5799480" y="4869160"/>
            <a:ext cx="1800200" cy="1440160"/>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solidFill>
                <a:cs typeface="Mitra" pitchFamily="2" charset="-78"/>
              </a:rPr>
              <a:t>سطح هولدينگ</a:t>
            </a:r>
            <a:endParaRPr lang="en-US" sz="2000" dirty="0">
              <a:solidFill>
                <a:schemeClr val="tx1"/>
              </a:solidFill>
              <a:cs typeface="Mitra" pitchFamily="2" charset="-78"/>
            </a:endParaRPr>
          </a:p>
        </p:txBody>
      </p:sp>
      <p:sp>
        <p:nvSpPr>
          <p:cNvPr id="9" name="Rounded Rectangle 8"/>
          <p:cNvSpPr/>
          <p:nvPr/>
        </p:nvSpPr>
        <p:spPr>
          <a:xfrm>
            <a:off x="683568" y="188640"/>
            <a:ext cx="8136904" cy="1008112"/>
          </a:xfrm>
          <a:prstGeom prst="roundRect">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smtClean="0">
                <a:solidFill>
                  <a:schemeClr val="tx1"/>
                </a:solidFill>
                <a:cs typeface="Mitra" pitchFamily="2" charset="-78"/>
              </a:rPr>
              <a:t>سطوح فعاليتي شركت مادر تخصصي توليد و توسعه انرژي اتمي ايران </a:t>
            </a:r>
            <a:endParaRPr lang="en-US" sz="2500" dirty="0">
              <a:solidFill>
                <a:schemeClr val="tx1"/>
              </a:solidFill>
              <a:cs typeface="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03424" y="2459791"/>
            <a:ext cx="800102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800" b="1" dirty="0" smtClean="0">
                <a:latin typeface="Times New Roman" pitchFamily="18" charset="0"/>
                <a:ea typeface="Calibri" pitchFamily="34" charset="0"/>
                <a:cs typeface="B Nazanin" pitchFamily="2" charset="-78"/>
              </a:rPr>
              <a:t>حالت دوم:</a:t>
            </a:r>
          </a:p>
          <a:p>
            <a:pPr lvl="0" algn="justLow" rtl="1" fontAlgn="base">
              <a:lnSpc>
                <a:spcPct val="200000"/>
              </a:lnSpc>
              <a:spcBef>
                <a:spcPct val="0"/>
              </a:spcBef>
              <a:spcAft>
                <a:spcPct val="0"/>
              </a:spcAft>
            </a:pPr>
            <a:r>
              <a:rPr lang="fa-IR" sz="2000" b="1" dirty="0" smtClean="0">
                <a:latin typeface="Times New Roman" pitchFamily="18" charset="0"/>
                <a:ea typeface="Calibri" pitchFamily="34" charset="0"/>
                <a:cs typeface="B Nazanin" pitchFamily="2" charset="-78"/>
              </a:rPr>
              <a:t>محاسبات با در نظر گرفتن اطلاعات واقعي سال 1390 -كه به صورت رسمي منتشرنشده- انجام شده كه در آن هزينه سرمايه‌گذاري نيروگاه‌هاي حرارتي گازي پايه 734، بخاري 1324، گازي پيك 826 و سيكل تركيبي 1070 دلار بر كيلوات بوده است،</a:t>
            </a:r>
          </a:p>
          <a:p>
            <a:pPr lvl="0" algn="justLow" rtl="1" fontAlgn="base">
              <a:lnSpc>
                <a:spcPct val="200000"/>
              </a:lnSpc>
              <a:spcBef>
                <a:spcPct val="0"/>
              </a:spcBef>
              <a:spcAft>
                <a:spcPct val="0"/>
              </a:spcAft>
            </a:pPr>
            <a:r>
              <a:rPr lang="fa-IR" sz="2000" b="1" dirty="0" smtClean="0">
                <a:latin typeface="Times New Roman" pitchFamily="18" charset="0"/>
                <a:ea typeface="Calibri" pitchFamily="34" charset="0"/>
                <a:cs typeface="B Nazanin" pitchFamily="2" charset="-78"/>
              </a:rPr>
              <a:t> خروجي نرم‌افزار به صورت جدول صفحه بعد خواهد بود.</a:t>
            </a:r>
          </a:p>
        </p:txBody>
      </p:sp>
      <p:sp>
        <p:nvSpPr>
          <p:cNvPr id="6" name="Title 6"/>
          <p:cNvSpPr txBox="1">
            <a:spLocks/>
          </p:cNvSpPr>
          <p:nvPr/>
        </p:nvSpPr>
        <p:spPr>
          <a:xfrm>
            <a:off x="357158" y="1268760"/>
            <a:ext cx="8329642" cy="724330"/>
          </a:xfrm>
          <a:prstGeom prst="roundRect">
            <a:avLst>
              <a:gd name="adj" fmla="val 11472"/>
            </a:avLst>
          </a:prstGeom>
          <a:solidFill>
            <a:schemeClr val="bg1"/>
          </a:solidFill>
          <a:ln w="19050" cap="flat" cmpd="sng" algn="ctr">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200" b="0" i="0" u="none" strike="noStrike" kern="1200" cap="none" spc="0" normalizeH="0" baseline="0" noProof="0" smtClean="0">
                <a:ln>
                  <a:noFill/>
                </a:ln>
                <a:solidFill>
                  <a:schemeClr val="tx1"/>
                </a:solidFill>
                <a:effectLst/>
                <a:uLnTx/>
                <a:uFillTx/>
                <a:latin typeface="+mn-lt"/>
                <a:ea typeface="+mn-ea"/>
                <a:cs typeface="Titr" pitchFamily="2" charset="-78"/>
              </a:rPr>
              <a:t>نتايج به دست‌آمده در سناريوهاي مختلف</a:t>
            </a:r>
            <a:endParaRPr kumimoji="0" lang="en-US" sz="2200" b="0" i="0" u="none" strike="noStrike" kern="1200" cap="none" spc="0" normalizeH="0" baseline="0" noProof="0" dirty="0">
              <a:ln>
                <a:noFill/>
              </a:ln>
              <a:solidFill>
                <a:schemeClr val="tx1"/>
              </a:solidFill>
              <a:effectLst/>
              <a:uLnTx/>
              <a:uFillTx/>
              <a:latin typeface="Times New Roman" pitchFamily="18" charset="0"/>
              <a:ea typeface="+mn-ea"/>
              <a:cs typeface="Titr" pitchFamily="2" charset="-78"/>
            </a:endParaRPr>
          </a:p>
        </p:txBody>
      </p:sp>
      <p:sp>
        <p:nvSpPr>
          <p:cNvPr id="8" name="Oval 7"/>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9" name="Oval 8"/>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10" name="Oval 9"/>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428596" y="1118760"/>
            <a:ext cx="8329642" cy="654056"/>
          </a:xfrm>
          <a:prstGeom prst="roundRect">
            <a:avLst>
              <a:gd name="adj" fmla="val 114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rtl="1"/>
            <a:r>
              <a:rPr lang="fa-IR" sz="2000" dirty="0" smtClean="0">
                <a:solidFill>
                  <a:schemeClr val="tx1"/>
                </a:solidFill>
                <a:cs typeface="B Titr" pitchFamily="2" charset="-78"/>
              </a:rPr>
              <a:t>خلاصه نتايج بر اساس هزينه‌هاي واقعي و منتشرنشده سال 1390</a:t>
            </a:r>
            <a:endParaRPr lang="en-US" sz="2000" dirty="0">
              <a:solidFill>
                <a:schemeClr val="tx1"/>
              </a:solidFill>
              <a:cs typeface="B Titr" pitchFamily="2" charset="-78"/>
            </a:endParaRPr>
          </a:p>
        </p:txBody>
      </p:sp>
      <p:graphicFrame>
        <p:nvGraphicFramePr>
          <p:cNvPr id="4" name="Table 3"/>
          <p:cNvGraphicFramePr>
            <a:graphicFrameLocks noGrp="1"/>
          </p:cNvGraphicFramePr>
          <p:nvPr/>
        </p:nvGraphicFramePr>
        <p:xfrm>
          <a:off x="71439" y="1988840"/>
          <a:ext cx="9001155" cy="4539494"/>
        </p:xfrm>
        <a:graphic>
          <a:graphicData uri="http://schemas.openxmlformats.org/drawingml/2006/table">
            <a:tbl>
              <a:tblPr rtl="1"/>
              <a:tblGrid>
                <a:gridCol w="816907"/>
                <a:gridCol w="1616919"/>
                <a:gridCol w="1471624"/>
                <a:gridCol w="1289682"/>
                <a:gridCol w="780476"/>
                <a:gridCol w="721834"/>
                <a:gridCol w="868307"/>
                <a:gridCol w="717703"/>
                <a:gridCol w="717703"/>
              </a:tblGrid>
              <a:tr h="556909">
                <a:tc>
                  <a:txBody>
                    <a:bodyPr/>
                    <a:lstStyle/>
                    <a:p>
                      <a:pPr algn="ctr" rtl="1">
                        <a:spcBef>
                          <a:spcPts val="600"/>
                        </a:spcBef>
                        <a:spcAft>
                          <a:spcPts val="0"/>
                        </a:spcAft>
                      </a:pPr>
                      <a:r>
                        <a:rPr lang="ar-SA" sz="1600" b="1" dirty="0">
                          <a:latin typeface="Times New Roman"/>
                          <a:ea typeface="Calibri"/>
                          <a:cs typeface="B Mitra" pitchFamily="2" charset="-78"/>
                        </a:rPr>
                        <a:t>سناريوها</a:t>
                      </a:r>
                      <a:endParaRPr lang="en-US" sz="1600" b="1" dirty="0">
                        <a:latin typeface="Times New Roman"/>
                        <a:ea typeface="Calibri"/>
                        <a:cs typeface="B Mitra"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سرمايه‌گذاري نيروگاه هسته‌اي </a:t>
                      </a:r>
                      <a:r>
                        <a:rPr lang="en-US" sz="1600" b="1" dirty="0" smtClean="0">
                          <a:latin typeface="Times New Roman"/>
                          <a:ea typeface="Calibri"/>
                          <a:cs typeface="B Mitra" pitchFamily="2" charset="-78"/>
                        </a:rPr>
                        <a:t>($/</a:t>
                      </a:r>
                      <a:r>
                        <a:rPr lang="en-US" sz="1600" b="1" dirty="0">
                          <a:latin typeface="Times New Roman"/>
                          <a:ea typeface="Calibri"/>
                          <a:cs typeface="B Mitra" pitchFamily="2" charset="-78"/>
                        </a:rPr>
                        <a:t>KW)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دوره ساخت نيروگاه هسته‌اي (سال)</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هزينه گاز طبيعي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a:latin typeface="Times New Roman"/>
                          <a:ea typeface="Calibri"/>
                          <a:cs typeface="B Mitra" pitchFamily="2" charset="-78"/>
                        </a:rPr>
                        <a:t>هسته‌اي</a:t>
                      </a:r>
                      <a:endParaRPr lang="en-US" sz="1600" b="1">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گازي پايه</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سيكل تركيبي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گازي پيك</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a:spcBef>
                          <a:spcPts val="600"/>
                        </a:spcBef>
                        <a:spcAft>
                          <a:spcPts val="0"/>
                        </a:spcAft>
                      </a:pPr>
                      <a:r>
                        <a:rPr lang="ar-SA" sz="1600" b="1" dirty="0">
                          <a:latin typeface="Times New Roman"/>
                          <a:ea typeface="Calibri"/>
                          <a:cs typeface="B Mitra" pitchFamily="2" charset="-78"/>
                        </a:rPr>
                        <a:t>بخاري</a:t>
                      </a:r>
                      <a:endParaRPr lang="en-US" sz="1600" b="1" dirty="0">
                        <a:latin typeface="Times New Roman"/>
                        <a:ea typeface="Calibri"/>
                        <a:cs typeface="B Mitra"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40000"/>
                        <a:lumOff val="60000"/>
                      </a:schemeClr>
                    </a:solidFill>
                  </a:tcPr>
                </a:tc>
              </a:tr>
              <a:tr h="329918">
                <a:tc>
                  <a:txBody>
                    <a:bodyPr/>
                    <a:lstStyle/>
                    <a:p>
                      <a:pPr algn="ctr" rtl="1">
                        <a:spcBef>
                          <a:spcPts val="600"/>
                        </a:spcBef>
                        <a:spcAft>
                          <a:spcPts val="0"/>
                        </a:spcAft>
                      </a:pPr>
                      <a:r>
                        <a:rPr lang="ar-SA" sz="1600" b="1" dirty="0">
                          <a:latin typeface="Times New Roman"/>
                          <a:ea typeface="Calibri"/>
                          <a:cs typeface="B Nazanin" pitchFamily="2" charset="-78"/>
                        </a:rPr>
                        <a:t>10</a:t>
                      </a:r>
                      <a:endParaRPr lang="en-US" sz="1600" b="1" dirty="0">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3500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8</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2</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102</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87">
                <a:tc>
                  <a:txBody>
                    <a:bodyPr/>
                    <a:lstStyle/>
                    <a:p>
                      <a:pPr algn="ctr" rtl="1">
                        <a:spcBef>
                          <a:spcPts val="600"/>
                        </a:spcBef>
                        <a:spcAft>
                          <a:spcPts val="0"/>
                        </a:spcAft>
                      </a:pPr>
                      <a:r>
                        <a:rPr lang="ar-SA" sz="1600" b="1" dirty="0">
                          <a:latin typeface="Times New Roman"/>
                          <a:ea typeface="Calibri"/>
                          <a:cs typeface="B Nazanin" pitchFamily="2" charset="-78"/>
                        </a:rPr>
                        <a:t>11</a:t>
                      </a:r>
                      <a:endParaRPr lang="en-US" sz="1600" b="1" dirty="0">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3500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8</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2</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151</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102</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c>
                  <a:txBody>
                    <a:bodyPr/>
                    <a:lstStyle/>
                    <a:p>
                      <a:pPr algn="ctr" rtl="1">
                        <a:spcBef>
                          <a:spcPts val="600"/>
                        </a:spcBef>
                        <a:spcAft>
                          <a:spcPts val="0"/>
                        </a:spcAft>
                      </a:pPr>
                      <a:r>
                        <a:rPr lang="ar-SA" sz="1600" b="1" dirty="0">
                          <a:latin typeface="Times New Roman"/>
                          <a:ea typeface="Calibri"/>
                          <a:cs typeface="B Nazanin" pitchFamily="2" charset="-78"/>
                        </a:rPr>
                        <a:t>9</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FCA"/>
                    </a:solidFill>
                  </a:tcPr>
                </a:tc>
              </a:tr>
              <a:tr h="329918">
                <a:tc>
                  <a:txBody>
                    <a:bodyPr/>
                    <a:lstStyle/>
                    <a:p>
                      <a:pPr algn="ctr" rtl="1">
                        <a:spcBef>
                          <a:spcPts val="600"/>
                        </a:spcBef>
                        <a:spcAft>
                          <a:spcPts val="0"/>
                        </a:spcAft>
                      </a:pPr>
                      <a:r>
                        <a:rPr lang="ar-SA" sz="1600" b="1">
                          <a:latin typeface="Times New Roman"/>
                          <a:ea typeface="Calibri"/>
                          <a:cs typeface="B Nazanin" pitchFamily="2" charset="-78"/>
                        </a:rPr>
                        <a:t>12</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3500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9</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smtClean="0">
                          <a:latin typeface="Times New Roman"/>
                          <a:ea typeface="Calibri"/>
                          <a:cs typeface="B Nazanin" pitchFamily="2" charset="-78"/>
                        </a:rPr>
                        <a:t>Cent/m</a:t>
                      </a:r>
                      <a:r>
                        <a:rPr lang="en-US" sz="1600" b="0" baseline="30000" smtClean="0">
                          <a:latin typeface="Times New Roman"/>
                          <a:ea typeface="Calibri"/>
                          <a:cs typeface="B Nazanin" pitchFamily="2" charset="-78"/>
                        </a:rPr>
                        <a:t>3</a:t>
                      </a:r>
                      <a:r>
                        <a:rPr lang="fa-IR" sz="1600" b="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8</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89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13</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3500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smtClean="0">
                          <a:latin typeface="Times New Roman"/>
                          <a:ea typeface="Calibri"/>
                          <a:cs typeface="B Nazanin" pitchFamily="2" charset="-78"/>
                        </a:rPr>
                        <a:t>Cent/m</a:t>
                      </a:r>
                      <a:r>
                        <a:rPr lang="en-US" sz="1600" b="0" baseline="30000" dirty="0" smtClean="0">
                          <a:latin typeface="Times New Roman"/>
                          <a:ea typeface="Calibri"/>
                          <a:cs typeface="B Nazanin" pitchFamily="2" charset="-78"/>
                        </a:rPr>
                        <a:t>3</a:t>
                      </a:r>
                      <a:r>
                        <a:rPr lang="fa-IR" sz="1600" b="0" dirty="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8</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89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14</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3000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136</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125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15</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3000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134</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127</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18</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16</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smtClean="0">
                          <a:latin typeface="Times New Roman"/>
                          <a:ea typeface="Calibri"/>
                          <a:cs typeface="B Nazanin" pitchFamily="2" charset="-78"/>
                        </a:rPr>
                        <a:t>3000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smtClean="0">
                          <a:latin typeface="Times New Roman"/>
                          <a:ea typeface="Calibri"/>
                          <a:cs typeface="B Nazanin" pitchFamily="2" charset="-78"/>
                        </a:rPr>
                        <a:t>Cent/m</a:t>
                      </a:r>
                      <a:r>
                        <a:rPr lang="en-US" sz="1600" b="0" baseline="30000" smtClean="0">
                          <a:latin typeface="Times New Roman"/>
                          <a:ea typeface="Calibri"/>
                          <a:cs typeface="B Nazanin" pitchFamily="2" charset="-78"/>
                        </a:rPr>
                        <a:t>3</a:t>
                      </a:r>
                      <a:r>
                        <a:rPr lang="fa-IR" sz="1600" b="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22</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118</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17</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3000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smtClean="0">
                          <a:latin typeface="Times New Roman"/>
                          <a:ea typeface="Calibri"/>
                          <a:cs typeface="B Nazanin" pitchFamily="2" charset="-78"/>
                        </a:rPr>
                        <a:t>Cent/m</a:t>
                      </a:r>
                      <a:r>
                        <a:rPr lang="en-US" sz="1600" b="0" baseline="30000" dirty="0" smtClean="0">
                          <a:latin typeface="Times New Roman"/>
                          <a:ea typeface="Calibri"/>
                          <a:cs typeface="B Nazanin" pitchFamily="2" charset="-78"/>
                        </a:rPr>
                        <a:t>3</a:t>
                      </a:r>
                      <a:r>
                        <a:rPr lang="fa-IR" sz="1600" b="0" dirty="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23</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116</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136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18</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4000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a:latin typeface="Times New Roman"/>
                          <a:ea typeface="Calibri"/>
                          <a:cs typeface="B Nazanin" pitchFamily="2" charset="-78"/>
                        </a:rPr>
                        <a:t>Rial/m</a:t>
                      </a:r>
                      <a:r>
                        <a:rPr lang="en-US" sz="1600" b="0" baseline="30000">
                          <a:latin typeface="Times New Roman"/>
                          <a:ea typeface="Calibri"/>
                          <a:cs typeface="B Nazanin" pitchFamily="2" charset="-78"/>
                        </a:rPr>
                        <a:t>3</a:t>
                      </a:r>
                      <a:r>
                        <a:rPr lang="ar-SA" sz="1600" b="0">
                          <a:latin typeface="Times New Roman"/>
                          <a:ea typeface="Calibri"/>
                          <a:cs typeface="B Nazanin" pitchFamily="2" charset="-78"/>
                        </a:rPr>
                        <a:t>800</a:t>
                      </a:r>
                      <a:endParaRPr lang="en-US" sz="1600" b="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2</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103</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19</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4000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err="1">
                          <a:latin typeface="Times New Roman"/>
                          <a:ea typeface="Calibri"/>
                          <a:cs typeface="B Nazanin" pitchFamily="2" charset="-78"/>
                        </a:rPr>
                        <a:t>Rial</a:t>
                      </a:r>
                      <a:r>
                        <a:rPr lang="en-US" sz="1600" b="0" dirty="0">
                          <a:latin typeface="Times New Roman"/>
                          <a:ea typeface="Calibri"/>
                          <a:cs typeface="B Nazanin" pitchFamily="2" charset="-78"/>
                        </a:rPr>
                        <a:t>/m</a:t>
                      </a:r>
                      <a:r>
                        <a:rPr lang="en-US" sz="1600" b="0" baseline="30000" dirty="0">
                          <a:latin typeface="Times New Roman"/>
                          <a:ea typeface="Calibri"/>
                          <a:cs typeface="B Nazanin" pitchFamily="2" charset="-78"/>
                        </a:rPr>
                        <a:t>3</a:t>
                      </a:r>
                      <a:r>
                        <a:rPr lang="ar-SA" sz="1600" b="0" dirty="0">
                          <a:latin typeface="Times New Roman"/>
                          <a:ea typeface="Calibri"/>
                          <a:cs typeface="B Nazanin" pitchFamily="2" charset="-78"/>
                        </a:rPr>
                        <a:t>800</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2</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103</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20</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4000</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smtClean="0">
                          <a:latin typeface="Times New Roman"/>
                          <a:ea typeface="Calibri"/>
                          <a:cs typeface="B Nazanin" pitchFamily="2" charset="-78"/>
                        </a:rPr>
                        <a:t>Cent/m</a:t>
                      </a:r>
                      <a:r>
                        <a:rPr lang="en-US" sz="1600" b="0" baseline="30000" smtClean="0">
                          <a:latin typeface="Times New Roman"/>
                          <a:ea typeface="Calibri"/>
                          <a:cs typeface="B Nazanin" pitchFamily="2" charset="-78"/>
                        </a:rPr>
                        <a:t>3</a:t>
                      </a:r>
                      <a:r>
                        <a:rPr lang="fa-IR" sz="1600" b="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5</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88</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14</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18">
                <a:tc>
                  <a:txBody>
                    <a:bodyPr/>
                    <a:lstStyle/>
                    <a:p>
                      <a:pPr algn="ctr" rtl="1">
                        <a:spcBef>
                          <a:spcPts val="600"/>
                        </a:spcBef>
                        <a:spcAft>
                          <a:spcPts val="0"/>
                        </a:spcAft>
                      </a:pPr>
                      <a:r>
                        <a:rPr lang="ar-SA" sz="1600" b="1">
                          <a:latin typeface="Times New Roman"/>
                          <a:ea typeface="Calibri"/>
                          <a:cs typeface="B Nazanin" pitchFamily="2" charset="-78"/>
                        </a:rPr>
                        <a:t>21</a:t>
                      </a:r>
                      <a:endParaRPr lang="en-US" sz="1600" b="1">
                        <a:latin typeface="Times New Roman"/>
                        <a:ea typeface="Calibri"/>
                        <a:cs typeface="B Nazanin" pitchFamily="2" charset="-78"/>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4000</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7</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en-US" sz="1600" b="0" dirty="0" smtClean="0">
                          <a:latin typeface="Times New Roman"/>
                          <a:ea typeface="Calibri"/>
                          <a:cs typeface="B Nazanin" pitchFamily="2" charset="-78"/>
                        </a:rPr>
                        <a:t>Cent/m</a:t>
                      </a:r>
                      <a:r>
                        <a:rPr lang="en-US" sz="1600" b="0" baseline="30000" dirty="0" smtClean="0">
                          <a:latin typeface="Times New Roman"/>
                          <a:ea typeface="Calibri"/>
                          <a:cs typeface="B Nazanin" pitchFamily="2" charset="-78"/>
                        </a:rPr>
                        <a:t>3</a:t>
                      </a:r>
                      <a:r>
                        <a:rPr lang="fa-IR" sz="1600" b="0" dirty="0" smtClean="0">
                          <a:latin typeface="Times New Roman"/>
                          <a:ea typeface="Calibri"/>
                          <a:cs typeface="B Nazanin" pitchFamily="2" charset="-78"/>
                        </a:rPr>
                        <a:t>21/2</a:t>
                      </a:r>
                      <a:endParaRPr lang="en-US" sz="1600" b="0"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6</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154</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a:latin typeface="Times New Roman"/>
                          <a:ea typeface="Calibri"/>
                          <a:cs typeface="B Nazanin" pitchFamily="2" charset="-78"/>
                        </a:rPr>
                        <a:t>91</a:t>
                      </a:r>
                      <a:endParaRPr lang="en-US" sz="1600" b="1">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1">
                        <a:spcBef>
                          <a:spcPts val="600"/>
                        </a:spcBef>
                        <a:spcAft>
                          <a:spcPts val="0"/>
                        </a:spcAft>
                      </a:pPr>
                      <a:r>
                        <a:rPr lang="ar-SA" sz="1600" b="1" dirty="0">
                          <a:latin typeface="Times New Roman"/>
                          <a:ea typeface="Calibri"/>
                          <a:cs typeface="B Nazanin" pitchFamily="2" charset="-78"/>
                        </a:rPr>
                        <a:t>14</a:t>
                      </a:r>
                      <a:endParaRPr lang="en-US" sz="1600" b="1" dirty="0">
                        <a:latin typeface="Times New Roman"/>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6" name="Oval 5"/>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7" name="Oval 6"/>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8" name="Oval 7"/>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971600" y="2057404"/>
          <a:ext cx="6741392" cy="480059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23528" y="1124744"/>
            <a:ext cx="8429684" cy="369332"/>
          </a:xfrm>
          <a:prstGeom prst="rect">
            <a:avLst/>
          </a:prstGeom>
        </p:spPr>
        <p:txBody>
          <a:bodyPr wrap="square">
            <a:spAutoFit/>
          </a:bodyPr>
          <a:lstStyle/>
          <a:p>
            <a:pPr algn="r"/>
            <a:r>
              <a:rPr lang="fa-IR" dirty="0" smtClean="0">
                <a:cs typeface="B Titr" pitchFamily="2" charset="-78"/>
              </a:rPr>
              <a:t>ظرفيت توسعه انواع نيروگاه‌ها در گزينه مبنا و بر اساس هزينه‌هاي واقعي و منتشرنشده در افق 1410</a:t>
            </a:r>
            <a:endParaRPr lang="fa-IR" dirty="0"/>
          </a:p>
        </p:txBody>
      </p:sp>
      <p:sp>
        <p:nvSpPr>
          <p:cNvPr id="8" name="Oval 7"/>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9" name="Oval 8"/>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10" name="Oval 9"/>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7" name="Oval 6"/>
          <p:cNvSpPr/>
          <p:nvPr/>
        </p:nvSpPr>
        <p:spPr>
          <a:xfrm>
            <a:off x="6301864" y="46296"/>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8" name="Oval 7"/>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9" name="Rounded Rectangle 8"/>
          <p:cNvSpPr/>
          <p:nvPr/>
        </p:nvSpPr>
        <p:spPr>
          <a:xfrm>
            <a:off x="2195736" y="1556792"/>
            <a:ext cx="6552728" cy="648072"/>
          </a:xfrm>
          <a:prstGeom prst="roundRect">
            <a:avLst/>
          </a:prstGeom>
          <a:solidFill>
            <a:schemeClr val="accent3">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Mitra" pitchFamily="2" charset="-78"/>
              </a:rPr>
              <a:t>زيرساخت‌هاي مورد نياز براي توسعه نيروگاه‌هاي هسته‌اي در سطح كشور</a:t>
            </a:r>
            <a:endParaRPr lang="en-US" sz="2400" dirty="0">
              <a:solidFill>
                <a:schemeClr val="tx1"/>
              </a:solidFill>
              <a:cs typeface="B Mitra" pitchFamily="2" charset="-78"/>
            </a:endParaRPr>
          </a:p>
        </p:txBody>
      </p:sp>
      <p:sp>
        <p:nvSpPr>
          <p:cNvPr id="10" name="Oval 9"/>
          <p:cNvSpPr/>
          <p:nvPr/>
        </p:nvSpPr>
        <p:spPr>
          <a:xfrm>
            <a:off x="7244672" y="271453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جايگاه ملي</a:t>
            </a:r>
            <a:endParaRPr lang="en-US" dirty="0">
              <a:solidFill>
                <a:schemeClr val="tx1"/>
              </a:solidFill>
              <a:cs typeface="B Mitra" pitchFamily="2" charset="-78"/>
            </a:endParaRPr>
          </a:p>
        </p:txBody>
      </p:sp>
      <p:sp>
        <p:nvSpPr>
          <p:cNvPr id="11" name="Oval 10"/>
          <p:cNvSpPr/>
          <p:nvPr/>
        </p:nvSpPr>
        <p:spPr>
          <a:xfrm>
            <a:off x="5660496" y="271453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ايمني هسته‌اي</a:t>
            </a:r>
            <a:endParaRPr lang="en-US" sz="1600" dirty="0" smtClean="0">
              <a:solidFill>
                <a:schemeClr val="tx1"/>
              </a:solidFill>
              <a:cs typeface="B Mitra" pitchFamily="2" charset="-78"/>
            </a:endParaRPr>
          </a:p>
        </p:txBody>
      </p:sp>
      <p:sp>
        <p:nvSpPr>
          <p:cNvPr id="12" name="Oval 11"/>
          <p:cNvSpPr/>
          <p:nvPr/>
        </p:nvSpPr>
        <p:spPr>
          <a:xfrm>
            <a:off x="4108136" y="272625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مديريت</a:t>
            </a:r>
            <a:endParaRPr lang="en-US" dirty="0" smtClean="0">
              <a:solidFill>
                <a:schemeClr val="tx1"/>
              </a:solidFill>
              <a:cs typeface="B Mitra" pitchFamily="2" charset="-78"/>
            </a:endParaRPr>
          </a:p>
        </p:txBody>
      </p:sp>
      <p:sp>
        <p:nvSpPr>
          <p:cNvPr id="13" name="Oval 12"/>
          <p:cNvSpPr/>
          <p:nvPr/>
        </p:nvSpPr>
        <p:spPr>
          <a:xfrm>
            <a:off x="2523960" y="272625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تأمين مالي</a:t>
            </a:r>
            <a:endParaRPr lang="en-US" dirty="0" smtClean="0">
              <a:solidFill>
                <a:schemeClr val="tx1"/>
              </a:solidFill>
              <a:cs typeface="B Mitra" pitchFamily="2" charset="-78"/>
            </a:endParaRPr>
          </a:p>
        </p:txBody>
      </p:sp>
      <p:sp>
        <p:nvSpPr>
          <p:cNvPr id="14" name="Oval 13"/>
          <p:cNvSpPr/>
          <p:nvPr/>
        </p:nvSpPr>
        <p:spPr>
          <a:xfrm>
            <a:off x="242824" y="2714536"/>
            <a:ext cx="2138792"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چارچوب قانون‌گذاري</a:t>
            </a:r>
            <a:endParaRPr lang="en-US" dirty="0" smtClean="0">
              <a:solidFill>
                <a:schemeClr val="tx1"/>
              </a:solidFill>
              <a:cs typeface="B Mitra" pitchFamily="2" charset="-78"/>
            </a:endParaRPr>
          </a:p>
        </p:txBody>
      </p:sp>
      <p:sp>
        <p:nvSpPr>
          <p:cNvPr id="15" name="Oval 14"/>
          <p:cNvSpPr/>
          <p:nvPr/>
        </p:nvSpPr>
        <p:spPr>
          <a:xfrm>
            <a:off x="7304960" y="35283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smtClean="0">
                <a:solidFill>
                  <a:schemeClr val="tx1"/>
                </a:solidFill>
                <a:cs typeface="B Mitra" pitchFamily="2" charset="-78"/>
              </a:rPr>
              <a:t>پادمان</a:t>
            </a:r>
            <a:endParaRPr lang="en-US" dirty="0">
              <a:solidFill>
                <a:schemeClr val="tx1"/>
              </a:solidFill>
              <a:cs typeface="B Mitra" pitchFamily="2" charset="-78"/>
            </a:endParaRPr>
          </a:p>
        </p:txBody>
      </p:sp>
      <p:sp>
        <p:nvSpPr>
          <p:cNvPr id="16" name="Oval 15"/>
          <p:cNvSpPr/>
          <p:nvPr/>
        </p:nvSpPr>
        <p:spPr>
          <a:xfrm>
            <a:off x="272968" y="3528392"/>
            <a:ext cx="2127072"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حفاظت در برابر اشعه</a:t>
            </a:r>
            <a:endParaRPr lang="en-US" dirty="0">
              <a:solidFill>
                <a:schemeClr val="tx1"/>
              </a:solidFill>
              <a:cs typeface="B Mitra" pitchFamily="2" charset="-78"/>
            </a:endParaRPr>
          </a:p>
        </p:txBody>
      </p:sp>
      <p:sp>
        <p:nvSpPr>
          <p:cNvPr id="17" name="Oval 16"/>
          <p:cNvSpPr/>
          <p:nvPr/>
        </p:nvSpPr>
        <p:spPr>
          <a:xfrm>
            <a:off x="4168424" y="354011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شبكه برق</a:t>
            </a:r>
            <a:endParaRPr lang="en-US" dirty="0">
              <a:solidFill>
                <a:schemeClr val="tx1"/>
              </a:solidFill>
              <a:cs typeface="B Mitra" pitchFamily="2" charset="-78"/>
            </a:endParaRPr>
          </a:p>
        </p:txBody>
      </p:sp>
      <p:sp>
        <p:nvSpPr>
          <p:cNvPr id="18" name="Oval 17"/>
          <p:cNvSpPr/>
          <p:nvPr/>
        </p:nvSpPr>
        <p:spPr>
          <a:xfrm>
            <a:off x="2584248" y="354011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توسعه منابع انساني</a:t>
            </a:r>
            <a:endParaRPr lang="en-US" sz="1600" dirty="0">
              <a:solidFill>
                <a:schemeClr val="tx1"/>
              </a:solidFill>
              <a:cs typeface="B Mitra" pitchFamily="2" charset="-78"/>
            </a:endParaRPr>
          </a:p>
        </p:txBody>
      </p:sp>
      <p:sp>
        <p:nvSpPr>
          <p:cNvPr id="19" name="Oval 18"/>
          <p:cNvSpPr/>
          <p:nvPr/>
        </p:nvSpPr>
        <p:spPr>
          <a:xfrm>
            <a:off x="310136" y="5226440"/>
            <a:ext cx="209157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چارچوب مقررات تنظيمي</a:t>
            </a:r>
            <a:endParaRPr lang="en-US" sz="1600" dirty="0" smtClean="0">
              <a:solidFill>
                <a:schemeClr val="tx1"/>
              </a:solidFill>
              <a:cs typeface="B Mitra" pitchFamily="2" charset="-78"/>
            </a:endParaRPr>
          </a:p>
        </p:txBody>
      </p:sp>
      <p:sp>
        <p:nvSpPr>
          <p:cNvPr id="20" name="Oval 19"/>
          <p:cNvSpPr/>
          <p:nvPr/>
        </p:nvSpPr>
        <p:spPr>
          <a:xfrm>
            <a:off x="7376968" y="4392488"/>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مشاركت ذي‌نفعان</a:t>
            </a:r>
            <a:endParaRPr lang="en-US" sz="1600" dirty="0">
              <a:solidFill>
                <a:schemeClr val="tx1"/>
              </a:solidFill>
              <a:cs typeface="B Mitra" pitchFamily="2" charset="-78"/>
            </a:endParaRPr>
          </a:p>
        </p:txBody>
      </p:sp>
      <p:sp>
        <p:nvSpPr>
          <p:cNvPr id="21" name="Oval 20"/>
          <p:cNvSpPr/>
          <p:nvPr/>
        </p:nvSpPr>
        <p:spPr>
          <a:xfrm>
            <a:off x="4928696" y="5256584"/>
            <a:ext cx="2379608"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تأسيسات پشتيباني و ساختگاه نيروگاه</a:t>
            </a:r>
            <a:endParaRPr lang="en-US" sz="1600" dirty="0">
              <a:solidFill>
                <a:schemeClr val="tx1"/>
              </a:solidFill>
              <a:cs typeface="B Mitra" pitchFamily="2" charset="-78"/>
            </a:endParaRPr>
          </a:p>
        </p:txBody>
      </p:sp>
      <p:sp>
        <p:nvSpPr>
          <p:cNvPr id="22" name="Oval 21"/>
          <p:cNvSpPr/>
          <p:nvPr/>
        </p:nvSpPr>
        <p:spPr>
          <a:xfrm>
            <a:off x="5720784" y="4392488"/>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حفاظت از محيط‌زيست</a:t>
            </a:r>
            <a:endParaRPr lang="en-US" sz="1600" dirty="0">
              <a:solidFill>
                <a:schemeClr val="tx1"/>
              </a:solidFill>
              <a:cs typeface="B Mitra" pitchFamily="2" charset="-78"/>
            </a:endParaRPr>
          </a:p>
        </p:txBody>
      </p:sp>
      <p:sp>
        <p:nvSpPr>
          <p:cNvPr id="23" name="Oval 22"/>
          <p:cNvSpPr/>
          <p:nvPr/>
        </p:nvSpPr>
        <p:spPr>
          <a:xfrm>
            <a:off x="2480424" y="5256584"/>
            <a:ext cx="2379608"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برنامه‌ريزي براي مقابله با شرايط اضطراري</a:t>
            </a:r>
            <a:endParaRPr lang="en-US" sz="1600" dirty="0">
              <a:solidFill>
                <a:schemeClr val="tx1"/>
              </a:solidFill>
              <a:cs typeface="B Mitra" pitchFamily="2" charset="-78"/>
            </a:endParaRPr>
          </a:p>
        </p:txBody>
      </p:sp>
      <p:sp>
        <p:nvSpPr>
          <p:cNvPr id="24" name="Oval 23"/>
          <p:cNvSpPr/>
          <p:nvPr/>
        </p:nvSpPr>
        <p:spPr>
          <a:xfrm>
            <a:off x="320184" y="4392488"/>
            <a:ext cx="2016224"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امنيت و حفاظت فيزيكي</a:t>
            </a:r>
            <a:endParaRPr lang="en-US" sz="1600" dirty="0">
              <a:solidFill>
                <a:schemeClr val="tx1"/>
              </a:solidFill>
              <a:cs typeface="B Mitra" pitchFamily="2" charset="-78"/>
            </a:endParaRPr>
          </a:p>
        </p:txBody>
      </p:sp>
      <p:sp>
        <p:nvSpPr>
          <p:cNvPr id="25" name="Oval 24"/>
          <p:cNvSpPr/>
          <p:nvPr/>
        </p:nvSpPr>
        <p:spPr>
          <a:xfrm>
            <a:off x="7376968" y="525658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چرخه سوخت هسته‌اي</a:t>
            </a:r>
            <a:endParaRPr lang="en-US" sz="1600" dirty="0">
              <a:solidFill>
                <a:schemeClr val="tx1"/>
              </a:solidFill>
              <a:cs typeface="B Mitra" pitchFamily="2" charset="-78"/>
            </a:endParaRPr>
          </a:p>
        </p:txBody>
      </p:sp>
      <p:sp>
        <p:nvSpPr>
          <p:cNvPr id="26" name="Oval 25"/>
          <p:cNvSpPr/>
          <p:nvPr/>
        </p:nvSpPr>
        <p:spPr>
          <a:xfrm>
            <a:off x="2552432" y="4392488"/>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ضايعات راديواكتيو</a:t>
            </a:r>
            <a:endParaRPr lang="en-US" sz="1600" dirty="0">
              <a:solidFill>
                <a:schemeClr val="tx1"/>
              </a:solidFill>
              <a:cs typeface="B Mitra" pitchFamily="2" charset="-78"/>
            </a:endParaRPr>
          </a:p>
        </p:txBody>
      </p:sp>
      <p:sp>
        <p:nvSpPr>
          <p:cNvPr id="27" name="Oval 26"/>
          <p:cNvSpPr/>
          <p:nvPr/>
        </p:nvSpPr>
        <p:spPr>
          <a:xfrm>
            <a:off x="4136608" y="4392488"/>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smtClean="0">
                <a:solidFill>
                  <a:schemeClr val="tx1"/>
                </a:solidFill>
                <a:cs typeface="B Mitra" pitchFamily="2" charset="-78"/>
              </a:rPr>
              <a:t>مشاركت صنعتي</a:t>
            </a:r>
            <a:endParaRPr lang="en-US" sz="1600" dirty="0">
              <a:solidFill>
                <a:schemeClr val="tx1"/>
              </a:solidFill>
              <a:cs typeface="B Mitra" pitchFamily="2" charset="-78"/>
            </a:endParaRPr>
          </a:p>
        </p:txBody>
      </p:sp>
      <p:sp>
        <p:nvSpPr>
          <p:cNvPr id="28" name="Oval 27"/>
          <p:cNvSpPr/>
          <p:nvPr/>
        </p:nvSpPr>
        <p:spPr>
          <a:xfrm>
            <a:off x="5720784" y="35283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SA" dirty="0" smtClean="0">
                <a:solidFill>
                  <a:schemeClr val="tx1"/>
                </a:solidFill>
                <a:cs typeface="B Mitra" pitchFamily="2" charset="-78"/>
              </a:rPr>
              <a:t>تداركات</a:t>
            </a:r>
            <a:endParaRPr lang="en-US" dirty="0">
              <a:solidFill>
                <a:schemeClr val="tx1"/>
              </a:solidFill>
              <a:cs typeface="B Mitr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5" name="Rounded Rectangle 4"/>
          <p:cNvSpPr/>
          <p:nvPr/>
        </p:nvSpPr>
        <p:spPr>
          <a:xfrm>
            <a:off x="1043608" y="2276872"/>
            <a:ext cx="5472608" cy="1008112"/>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smtClean="0">
                <a:solidFill>
                  <a:schemeClr val="tx1"/>
                </a:solidFill>
                <a:cs typeface="Mitra" pitchFamily="2" charset="-78"/>
              </a:rPr>
              <a:t>پروژه‌ها </a:t>
            </a:r>
            <a:r>
              <a:rPr lang="fa-IR" sz="2500" dirty="0">
                <a:solidFill>
                  <a:schemeClr val="tx1"/>
                </a:solidFill>
                <a:cs typeface="Mitra" pitchFamily="2" charset="-78"/>
              </a:rPr>
              <a:t>و برنامه‌هاي عملياتي</a:t>
            </a:r>
            <a:endParaRPr lang="en-US" sz="2500" dirty="0">
              <a:solidFill>
                <a:schemeClr val="tx1"/>
              </a:solidFill>
              <a:cs typeface="Mitra" pitchFamily="2" charset="-78"/>
            </a:endParaRPr>
          </a:p>
        </p:txBody>
      </p:sp>
      <p:sp>
        <p:nvSpPr>
          <p:cNvPr id="6" name="Oval 5"/>
          <p:cNvSpPr/>
          <p:nvPr/>
        </p:nvSpPr>
        <p:spPr>
          <a:xfrm>
            <a:off x="6591568" y="2069224"/>
            <a:ext cx="1800200" cy="1440160"/>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a:solidFill>
                  <a:schemeClr val="tx1"/>
                </a:solidFill>
                <a:cs typeface="Mitra" pitchFamily="2" charset="-78"/>
              </a:rPr>
              <a:t>سطح هولدينگ</a:t>
            </a:r>
            <a:endParaRPr lang="en-US" sz="2000" dirty="0">
              <a:solidFill>
                <a:schemeClr val="tx1"/>
              </a:solidFill>
              <a:cs typeface="Mitr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1187624" y="1024296"/>
            <a:ext cx="6552728" cy="864096"/>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چشم‌انداز شركت </a:t>
            </a:r>
            <a:r>
              <a:rPr lang="fa-IR" sz="2400" dirty="0">
                <a:cs typeface="B Mitra" pitchFamily="2" charset="-78"/>
              </a:rPr>
              <a:t>مادر تخصصي توليد و توسعه انرژي اتمي ايران</a:t>
            </a:r>
            <a:endParaRPr lang="en-US" sz="2400" dirty="0">
              <a:cs typeface="B Mitra" pitchFamily="2" charset="-78"/>
            </a:endParaRPr>
          </a:p>
        </p:txBody>
      </p:sp>
      <p:sp>
        <p:nvSpPr>
          <p:cNvPr id="6" name="Rounded Rectangle 5"/>
          <p:cNvSpPr/>
          <p:nvPr/>
        </p:nvSpPr>
        <p:spPr>
          <a:xfrm>
            <a:off x="827584" y="2132856"/>
            <a:ext cx="7344816" cy="3816424"/>
          </a:xfrm>
          <a:prstGeom prst="roundRect">
            <a:avLst>
              <a:gd name="adj" fmla="val 5701"/>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200000"/>
              </a:lnSpc>
              <a:spcBef>
                <a:spcPts val="600"/>
              </a:spcBef>
            </a:pPr>
            <a:r>
              <a:rPr lang="ar-SA" sz="2400" b="1" cap="all" dirty="0">
                <a:cs typeface="B Mitra" pitchFamily="2" charset="-78"/>
              </a:rPr>
              <a:t>شركت توليد و توسعه انرژي اتمي </a:t>
            </a:r>
            <a:r>
              <a:rPr lang="ar-SA" sz="2400" b="1" cap="all" dirty="0" smtClean="0">
                <a:cs typeface="B Mitra" pitchFamily="2" charset="-78"/>
              </a:rPr>
              <a:t>ايران</a:t>
            </a:r>
            <a:endParaRPr lang="fa-IR" sz="2400" b="1" cap="all" dirty="0" smtClean="0">
              <a:cs typeface="B Mitra" pitchFamily="2" charset="-78"/>
            </a:endParaRPr>
          </a:p>
          <a:p>
            <a:pPr algn="ctr">
              <a:lnSpc>
                <a:spcPct val="200000"/>
              </a:lnSpc>
              <a:spcBef>
                <a:spcPts val="600"/>
              </a:spcBef>
            </a:pPr>
            <a:r>
              <a:rPr lang="ar-SA" sz="2400" b="1" cap="all" dirty="0" smtClean="0">
                <a:cs typeface="B Mitra" pitchFamily="2" charset="-78"/>
              </a:rPr>
              <a:t> </a:t>
            </a:r>
            <a:r>
              <a:rPr lang="ar-SA" sz="2400" b="1" cap="all" dirty="0">
                <a:cs typeface="B Mitra" pitchFamily="2" charset="-78"/>
              </a:rPr>
              <a:t>نماد استفاده از </a:t>
            </a:r>
            <a:r>
              <a:rPr lang="ar-SA" sz="2400" b="1" cap="all" dirty="0">
                <a:solidFill>
                  <a:srgbClr val="008000"/>
                </a:solidFill>
                <a:cs typeface="B Mitra" pitchFamily="2" charset="-78"/>
              </a:rPr>
              <a:t>فناوري صلح‌آميز هسته‌اي</a:t>
            </a:r>
            <a:r>
              <a:rPr lang="ar-SA" sz="2400" b="1" cap="all" dirty="0">
                <a:cs typeface="B Mitra" pitchFamily="2" charset="-78"/>
              </a:rPr>
              <a:t> براي توليد </a:t>
            </a:r>
            <a:r>
              <a:rPr lang="ar-SA" sz="2400" b="1" cap="all" dirty="0">
                <a:solidFill>
                  <a:srgbClr val="008000"/>
                </a:solidFill>
                <a:cs typeface="B Mitra" pitchFamily="2" charset="-78"/>
              </a:rPr>
              <a:t>برق ايمن و مطمئن</a:t>
            </a:r>
            <a:r>
              <a:rPr lang="ar-SA" sz="2400" b="1" cap="all" dirty="0">
                <a:cs typeface="B Mitra" pitchFamily="2" charset="-78"/>
              </a:rPr>
              <a:t> به منظور رفع نياز نسل‌هاي آينده به </a:t>
            </a:r>
            <a:r>
              <a:rPr lang="ar-SA" sz="2400" b="1" cap="all" dirty="0">
                <a:solidFill>
                  <a:srgbClr val="008000"/>
                </a:solidFill>
                <a:cs typeface="B Mitra" pitchFamily="2" charset="-78"/>
              </a:rPr>
              <a:t>انرژي پاك </a:t>
            </a:r>
            <a:r>
              <a:rPr lang="ar-SA" sz="2400" b="1" cap="all" dirty="0">
                <a:cs typeface="B Mitra" pitchFamily="2" charset="-78"/>
              </a:rPr>
              <a:t>در راستاي </a:t>
            </a:r>
            <a:r>
              <a:rPr lang="ar-SA" sz="2400" b="1" cap="all" dirty="0">
                <a:solidFill>
                  <a:srgbClr val="008000"/>
                </a:solidFill>
                <a:cs typeface="B Mitra" pitchFamily="2" charset="-78"/>
              </a:rPr>
              <a:t>توسعه پايدار </a:t>
            </a:r>
            <a:r>
              <a:rPr lang="ar-SA" sz="2400" b="1" cap="all" dirty="0">
                <a:cs typeface="B Mitra" pitchFamily="2" charset="-78"/>
              </a:rPr>
              <a:t>كشور، </a:t>
            </a:r>
            <a:r>
              <a:rPr lang="ar-SA" sz="2400" b="1" cap="all" dirty="0">
                <a:solidFill>
                  <a:srgbClr val="008000"/>
                </a:solidFill>
                <a:cs typeface="B Mitra" pitchFamily="2" charset="-78"/>
              </a:rPr>
              <a:t>سازماني پويا و توانمند </a:t>
            </a:r>
            <a:r>
              <a:rPr lang="ar-SA" sz="2400" b="1" cap="all" dirty="0">
                <a:cs typeface="B Mitra" pitchFamily="2" charset="-78"/>
              </a:rPr>
              <a:t>از نظر علمي و فني و برخوردار از </a:t>
            </a:r>
            <a:r>
              <a:rPr lang="ar-SA" sz="2400" b="1" cap="all" dirty="0">
                <a:solidFill>
                  <a:srgbClr val="008000"/>
                </a:solidFill>
                <a:cs typeface="B Mitra" pitchFamily="2" charset="-78"/>
              </a:rPr>
              <a:t>سرمايه‌هاي انساني شايسته، متعهد و توانا</a:t>
            </a:r>
            <a:r>
              <a:rPr lang="ar-SA" sz="2400" b="1" cap="all" dirty="0">
                <a:cs typeface="B Mitra" pitchFamily="2" charset="-78"/>
              </a:rPr>
              <a:t> است.</a:t>
            </a:r>
            <a:endParaRPr lang="en-US" sz="2400" b="1" cap="all" dirty="0">
              <a:cs typeface="B Mitra" pitchFamily="2" charset="-78"/>
            </a:endParaRPr>
          </a:p>
          <a:p>
            <a:pPr algn="ctr"/>
            <a:endParaRPr lang="en-US" dirty="0"/>
          </a:p>
        </p:txBody>
      </p:sp>
      <p:sp>
        <p:nvSpPr>
          <p:cNvPr id="4" name="Slide Number Placeholder 3"/>
          <p:cNvSpPr>
            <a:spLocks noGrp="1"/>
          </p:cNvSpPr>
          <p:nvPr>
            <p:ph type="sldNum" sz="quarter" idx="12"/>
          </p:nvPr>
        </p:nvSpPr>
        <p:spPr/>
        <p:txBody>
          <a:bodyPr/>
          <a:lstStyle/>
          <a:p>
            <a:fld id="{5FA50FFD-22F3-4523-B3C4-A349B8E9A2BF}" type="slidenum">
              <a:rPr lang="en-US" smtClean="0"/>
              <a:pPr/>
              <a:t>25</a:t>
            </a:fld>
            <a:endParaRPr lang="en-US"/>
          </a:p>
        </p:txBody>
      </p:sp>
      <p:sp>
        <p:nvSpPr>
          <p:cNvPr id="7" name="Oval 6"/>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8" name="Oval 7"/>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9" name="Oval 8"/>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5" name="Rounded Rectangle 4"/>
          <p:cNvSpPr/>
          <p:nvPr/>
        </p:nvSpPr>
        <p:spPr>
          <a:xfrm>
            <a:off x="5076056" y="908720"/>
            <a:ext cx="3816424" cy="72008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smtClean="0">
                <a:solidFill>
                  <a:schemeClr val="tx1"/>
                </a:solidFill>
                <a:cs typeface="Mitra" pitchFamily="2" charset="-78"/>
              </a:rPr>
              <a:t>پروژه‌ها </a:t>
            </a:r>
            <a:r>
              <a:rPr lang="fa-IR" sz="2500" dirty="0">
                <a:solidFill>
                  <a:schemeClr val="tx1"/>
                </a:solidFill>
                <a:cs typeface="Mitra" pitchFamily="2" charset="-78"/>
              </a:rPr>
              <a:t>و برنامه‌هاي عملياتي</a:t>
            </a:r>
            <a:endParaRPr lang="en-US" sz="2500" dirty="0">
              <a:solidFill>
                <a:schemeClr val="tx1"/>
              </a:solidFill>
              <a:cs typeface="Mitra" pitchFamily="2" charset="-78"/>
            </a:endParaRPr>
          </a:p>
        </p:txBody>
      </p:sp>
      <p:sp>
        <p:nvSpPr>
          <p:cNvPr id="6" name="Rounded Rectangle 5"/>
          <p:cNvSpPr/>
          <p:nvPr/>
        </p:nvSpPr>
        <p:spPr>
          <a:xfrm>
            <a:off x="2771800" y="1724248"/>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بهره‌برداري از واحد يكم نيروگاه اتمي بوشهر</a:t>
            </a:r>
            <a:endParaRPr lang="en-US" sz="2000" dirty="0">
              <a:solidFill>
                <a:schemeClr val="tx1"/>
              </a:solidFill>
              <a:cs typeface="B Mitra" pitchFamily="2" charset="-78"/>
            </a:endParaRPr>
          </a:p>
        </p:txBody>
      </p:sp>
      <p:sp>
        <p:nvSpPr>
          <p:cNvPr id="8" name="Rounded Rectangle 7"/>
          <p:cNvSpPr/>
          <p:nvPr/>
        </p:nvSpPr>
        <p:spPr>
          <a:xfrm>
            <a:off x="2771800" y="2343848"/>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طراحي و ساخت نيروگاه 360 مگاواتي دارخوين</a:t>
            </a:r>
            <a:endParaRPr lang="en-US" sz="2000" dirty="0">
              <a:solidFill>
                <a:schemeClr val="tx1"/>
              </a:solidFill>
              <a:cs typeface="B Mitra" pitchFamily="2" charset="-78"/>
            </a:endParaRPr>
          </a:p>
        </p:txBody>
      </p:sp>
      <p:sp>
        <p:nvSpPr>
          <p:cNvPr id="9" name="Rounded Rectangle 8"/>
          <p:cNvSpPr/>
          <p:nvPr/>
        </p:nvSpPr>
        <p:spPr>
          <a:xfrm>
            <a:off x="2771800" y="2956760"/>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مكان‌يابي واحدهاي جديد</a:t>
            </a:r>
            <a:endParaRPr lang="en-US" sz="2000" dirty="0">
              <a:solidFill>
                <a:schemeClr val="tx1"/>
              </a:solidFill>
              <a:cs typeface="B Mitra" pitchFamily="2" charset="-78"/>
            </a:endParaRPr>
          </a:p>
        </p:txBody>
      </p:sp>
      <p:sp>
        <p:nvSpPr>
          <p:cNvPr id="10" name="Rounded Rectangle 9"/>
          <p:cNvSpPr/>
          <p:nvPr/>
        </p:nvSpPr>
        <p:spPr>
          <a:xfrm>
            <a:off x="2771800" y="3576360"/>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احداث دو واحد جديد</a:t>
            </a:r>
            <a:endParaRPr lang="en-US" sz="2000" dirty="0">
              <a:solidFill>
                <a:schemeClr val="tx1"/>
              </a:solidFill>
              <a:cs typeface="B Mitra" pitchFamily="2" charset="-78"/>
            </a:endParaRPr>
          </a:p>
        </p:txBody>
      </p:sp>
      <p:sp>
        <p:nvSpPr>
          <p:cNvPr id="11" name="Rounded Rectangle 10"/>
          <p:cNvSpPr/>
          <p:nvPr/>
        </p:nvSpPr>
        <p:spPr>
          <a:xfrm>
            <a:off x="2771800" y="4190944"/>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ساخت راكتور تحقيقاتي 40 مگاواتي</a:t>
            </a:r>
            <a:endParaRPr lang="en-US" sz="2000" dirty="0">
              <a:solidFill>
                <a:schemeClr val="tx1"/>
              </a:solidFill>
              <a:cs typeface="B Mitra" pitchFamily="2" charset="-78"/>
            </a:endParaRPr>
          </a:p>
        </p:txBody>
      </p:sp>
      <p:sp>
        <p:nvSpPr>
          <p:cNvPr id="12" name="Rounded Rectangle 11"/>
          <p:cNvSpPr/>
          <p:nvPr/>
        </p:nvSpPr>
        <p:spPr>
          <a:xfrm>
            <a:off x="2771800" y="4810544"/>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طراحي و ساخت راكتور تحقيقاتي 10 مگاواتي</a:t>
            </a:r>
            <a:endParaRPr lang="en-US" sz="2000" dirty="0">
              <a:solidFill>
                <a:schemeClr val="tx1"/>
              </a:solidFill>
              <a:cs typeface="B Mitra" pitchFamily="2" charset="-78"/>
            </a:endParaRPr>
          </a:p>
        </p:txBody>
      </p:sp>
      <p:sp>
        <p:nvSpPr>
          <p:cNvPr id="13" name="Rounded Rectangle 12"/>
          <p:cNvSpPr/>
          <p:nvPr/>
        </p:nvSpPr>
        <p:spPr>
          <a:xfrm>
            <a:off x="2771800" y="5423456"/>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بومي‌سازي ساخت تجهيزات نيروگاه‌ها</a:t>
            </a:r>
            <a:endParaRPr lang="en-US" sz="2000" dirty="0">
              <a:solidFill>
                <a:schemeClr val="tx1"/>
              </a:solidFill>
              <a:cs typeface="B Mitra" pitchFamily="2" charset="-78"/>
            </a:endParaRPr>
          </a:p>
        </p:txBody>
      </p:sp>
      <p:sp>
        <p:nvSpPr>
          <p:cNvPr id="14" name="Rounded Rectangle 13"/>
          <p:cNvSpPr/>
          <p:nvPr/>
        </p:nvSpPr>
        <p:spPr>
          <a:xfrm>
            <a:off x="2771800" y="6043056"/>
            <a:ext cx="4680520" cy="576064"/>
          </a:xfrm>
          <a:prstGeom prst="round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000" dirty="0" smtClean="0">
                <a:solidFill>
                  <a:schemeClr val="tx1"/>
                </a:solidFill>
                <a:cs typeface="B Mitra" pitchFamily="2" charset="-78"/>
              </a:rPr>
              <a:t>تربيت نيروي انساني متخصص</a:t>
            </a:r>
            <a:endParaRPr lang="en-US" sz="2000" dirty="0">
              <a:solidFill>
                <a:schemeClr val="tx1"/>
              </a:solidFill>
              <a:cs typeface="B Mitra"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rot="20213561">
            <a:off x="3163023" y="507099"/>
            <a:ext cx="2376264" cy="6149117"/>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429256" y="4572008"/>
            <a:ext cx="1224136" cy="792088"/>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23928" y="1124744"/>
            <a:ext cx="1224136" cy="72008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79912" y="5517232"/>
            <a:ext cx="1296144" cy="792088"/>
          </a:xfrm>
          <a:prstGeom prst="ellipse">
            <a:avLst/>
          </a:prstGeom>
          <a:blipFill>
            <a:blip r:embed="rId4" cstate="prin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Mitra" pitchFamily="2" charset="-78"/>
              </a:rPr>
              <a:t>سبانوين انرژي</a:t>
            </a:r>
            <a:endParaRPr lang="en-US" sz="1600" b="1" dirty="0">
              <a:solidFill>
                <a:schemeClr val="tx1"/>
              </a:solidFill>
              <a:cs typeface="B Mitra" pitchFamily="2" charset="-78"/>
            </a:endParaRPr>
          </a:p>
        </p:txBody>
      </p:sp>
      <p:sp>
        <p:nvSpPr>
          <p:cNvPr id="12" name="Oval 11"/>
          <p:cNvSpPr/>
          <p:nvPr/>
        </p:nvSpPr>
        <p:spPr>
          <a:xfrm>
            <a:off x="467544" y="2132856"/>
            <a:ext cx="7200800" cy="223224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40152" y="1844824"/>
            <a:ext cx="1080120" cy="792088"/>
          </a:xfrm>
          <a:prstGeom prst="roundRect">
            <a:avLst/>
          </a:prstGeom>
          <a:blipFill>
            <a:blip r:embed="rId5" cstate="prin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1115616" y="3573016"/>
            <a:ext cx="1152128" cy="1008112"/>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1001810" y="1920822"/>
            <a:ext cx="1152128" cy="1008112"/>
          </a:xfrm>
          <a:prstGeom prst="flowChartConnector">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00192" y="3501008"/>
            <a:ext cx="1368152" cy="720080"/>
          </a:xfrm>
          <a:prstGeom prst="rect">
            <a:avLst/>
          </a:prstGeom>
          <a:blipFill>
            <a:blip r:embed="rId8"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 name="Rounded Rectangle 20"/>
          <p:cNvSpPr/>
          <p:nvPr/>
        </p:nvSpPr>
        <p:spPr>
          <a:xfrm>
            <a:off x="2857488" y="4071942"/>
            <a:ext cx="1152128" cy="576064"/>
          </a:xfrm>
          <a:prstGeom prst="roundRect">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123728" y="1785926"/>
            <a:ext cx="1224136" cy="792088"/>
          </a:xfrm>
          <a:prstGeom prst="flowChartConnector">
            <a:avLst/>
          </a:prstGeom>
          <a:blipFill>
            <a:blip r:embed="rId10"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bg2">
                    <a:lumMod val="25000"/>
                  </a:schemeClr>
                </a:solidFill>
                <a:cs typeface="B Nazanin" pitchFamily="2" charset="-78"/>
              </a:rPr>
              <a:t>پژوهشكده راكتور</a:t>
            </a:r>
            <a:endParaRPr lang="en-US" sz="1400" b="1" dirty="0">
              <a:solidFill>
                <a:schemeClr val="bg2">
                  <a:lumMod val="25000"/>
                </a:schemeClr>
              </a:solidFill>
              <a:cs typeface="B Nazanin" pitchFamily="2" charset="-78"/>
            </a:endParaRPr>
          </a:p>
        </p:txBody>
      </p:sp>
      <p:sp>
        <p:nvSpPr>
          <p:cNvPr id="18" name="Rectangle 17"/>
          <p:cNvSpPr/>
          <p:nvPr/>
        </p:nvSpPr>
        <p:spPr>
          <a:xfrm>
            <a:off x="5724128" y="2164794"/>
            <a:ext cx="151216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سورنا</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22" name="Rectangle 21"/>
          <p:cNvSpPr/>
          <p:nvPr/>
        </p:nvSpPr>
        <p:spPr>
          <a:xfrm>
            <a:off x="3851920" y="1228690"/>
            <a:ext cx="151216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تپنا</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24" name="Rectangle 23"/>
          <p:cNvSpPr/>
          <p:nvPr/>
        </p:nvSpPr>
        <p:spPr>
          <a:xfrm>
            <a:off x="6000760" y="3717032"/>
            <a:ext cx="2027624"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ستنا</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25" name="Rectangle 24"/>
          <p:cNvSpPr/>
          <p:nvPr/>
        </p:nvSpPr>
        <p:spPr>
          <a:xfrm>
            <a:off x="5220072" y="4581128"/>
            <a:ext cx="1512168" cy="707886"/>
          </a:xfrm>
          <a:prstGeom prst="rect">
            <a:avLst/>
          </a:prstGeom>
          <a:noFill/>
        </p:spPr>
        <p:txBody>
          <a:bodyPr wrap="square" lIns="91440" tIns="45720" rIns="91440" bIns="45720">
            <a:spAutoFit/>
          </a:bodyPr>
          <a:lstStyle/>
          <a:p>
            <a:pPr algn="ctr"/>
            <a:r>
              <a:rPr lang="fa-I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Zar" pitchFamily="2" charset="-78"/>
              </a:rPr>
              <a:t>بهره‌برداري بوشهر</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Zar" pitchFamily="2" charset="-78"/>
            </a:endParaRPr>
          </a:p>
        </p:txBody>
      </p:sp>
      <p:sp>
        <p:nvSpPr>
          <p:cNvPr id="26" name="Rectangle 25"/>
          <p:cNvSpPr/>
          <p:nvPr/>
        </p:nvSpPr>
        <p:spPr>
          <a:xfrm>
            <a:off x="2643174" y="4143380"/>
            <a:ext cx="151216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افق هسته‌اي</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27" name="Rectangle 26"/>
          <p:cNvSpPr/>
          <p:nvPr/>
        </p:nvSpPr>
        <p:spPr>
          <a:xfrm>
            <a:off x="3714744" y="5572140"/>
            <a:ext cx="151216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سبا نوين انرژي</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28" name="Rectangle 27"/>
          <p:cNvSpPr/>
          <p:nvPr/>
        </p:nvSpPr>
        <p:spPr>
          <a:xfrm>
            <a:off x="1907704" y="1844824"/>
            <a:ext cx="1656184"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پژوهشكده راكتور</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endParaRPr>
          </a:p>
        </p:txBody>
      </p:sp>
      <p:sp>
        <p:nvSpPr>
          <p:cNvPr id="29" name="Rectangle 28"/>
          <p:cNvSpPr/>
          <p:nvPr/>
        </p:nvSpPr>
        <p:spPr>
          <a:xfrm>
            <a:off x="1115616" y="3861048"/>
            <a:ext cx="1224136"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راهكار</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30" name="Rectangle 29"/>
          <p:cNvSpPr/>
          <p:nvPr/>
        </p:nvSpPr>
        <p:spPr>
          <a:xfrm>
            <a:off x="755576" y="2276872"/>
            <a:ext cx="151216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اديس</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sp>
        <p:nvSpPr>
          <p:cNvPr id="31" name="Title 1"/>
          <p:cNvSpPr txBox="1">
            <a:spLocks/>
          </p:cNvSpPr>
          <p:nvPr/>
        </p:nvSpPr>
        <p:spPr>
          <a:xfrm>
            <a:off x="3733056" y="764704"/>
            <a:ext cx="5410944" cy="562074"/>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chemeClr val="tx1"/>
                </a:solidFill>
                <a:effectLst/>
                <a:uLnTx/>
                <a:uFillTx/>
                <a:latin typeface="+mj-lt"/>
                <a:ea typeface="+mj-ea"/>
                <a:cs typeface="B Mitra" pitchFamily="2" charset="-78"/>
              </a:rPr>
              <a:t>حلقه‌هاي ارتباطي شركت‌هاي زيرمجموعه هولدينگ</a:t>
            </a:r>
            <a:endParaRPr kumimoji="0" lang="en-US" sz="24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
        <p:nvSpPr>
          <p:cNvPr id="32" name="Slide Number Placeholder 31"/>
          <p:cNvSpPr>
            <a:spLocks noGrp="1"/>
          </p:cNvSpPr>
          <p:nvPr>
            <p:ph type="sldNum" sz="quarter" idx="12"/>
          </p:nvPr>
        </p:nvSpPr>
        <p:spPr/>
        <p:txBody>
          <a:bodyPr/>
          <a:lstStyle/>
          <a:p>
            <a:fld id="{5FA50FFD-22F3-4523-B3C4-A349B8E9A2BF}" type="slidenum">
              <a:rPr lang="en-US" smtClean="0"/>
              <a:pPr/>
              <a:t>27</a:t>
            </a:fld>
            <a:endParaRPr lang="en-US"/>
          </a:p>
        </p:txBody>
      </p:sp>
      <p:sp>
        <p:nvSpPr>
          <p:cNvPr id="33" name="Rounded Rectangle 32"/>
          <p:cNvSpPr/>
          <p:nvPr/>
        </p:nvSpPr>
        <p:spPr>
          <a:xfrm>
            <a:off x="3419872" y="2708920"/>
            <a:ext cx="1728192" cy="936104"/>
          </a:xfrm>
          <a:prstGeom prst="roundRect">
            <a:avLst/>
          </a:prstGeom>
          <a:blipFill>
            <a:blip r:embed="rId1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5" name="Oval 34"/>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36" name="Oval 35"/>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trips(downLeft)">
                                      <p:cBhvr>
                                        <p:cTn id="11" dur="500"/>
                                        <p:tgtEl>
                                          <p:spTgt spid="33"/>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500"/>
                                        <p:tgtEl>
                                          <p:spTgt spid="26"/>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amond(in)">
                                      <p:cBhvr>
                                        <p:cTn id="23" dur="500"/>
                                        <p:tgtEl>
                                          <p:spTgt spid="25"/>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amond(in)">
                                      <p:cBhvr>
                                        <p:cTn id="27" dur="500"/>
                                        <p:tgtEl>
                                          <p:spTgt spid="22"/>
                                        </p:tgtEl>
                                      </p:cBhvr>
                                    </p:animEffect>
                                  </p:childTnLst>
                                </p:cTn>
                              </p:par>
                            </p:childTnLst>
                          </p:cTn>
                        </p:par>
                        <p:par>
                          <p:cTn id="28" fill="hold">
                            <p:stCondLst>
                              <p:cond delay="3000"/>
                            </p:stCondLst>
                            <p:childTnLst>
                              <p:par>
                                <p:cTn id="29" presetID="8" presetClass="entr" presetSubtype="16" fill="hold" grpId="1"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amond(in)">
                                      <p:cBhvr>
                                        <p:cTn id="31" dur="500"/>
                                        <p:tgtEl>
                                          <p:spTgt spid="27"/>
                                        </p:tgtEl>
                                      </p:cBhvr>
                                    </p:animEffect>
                                  </p:childTnLst>
                                </p:cTn>
                              </p:par>
                            </p:childTnLst>
                          </p:cTn>
                        </p:par>
                        <p:par>
                          <p:cTn id="32" fill="hold">
                            <p:stCondLst>
                              <p:cond delay="3500"/>
                            </p:stCondLst>
                            <p:childTnLst>
                              <p:par>
                                <p:cTn id="33" presetID="8"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amond(in)">
                                      <p:cBhvr>
                                        <p:cTn id="35" dur="500"/>
                                        <p:tgtEl>
                                          <p:spTgt spid="12"/>
                                        </p:tgtEl>
                                      </p:cBhvr>
                                    </p:animEffect>
                                  </p:childTnLst>
                                </p:cTn>
                              </p:par>
                            </p:childTnLst>
                          </p:cTn>
                        </p:par>
                        <p:par>
                          <p:cTn id="36" fill="hold">
                            <p:stCondLst>
                              <p:cond delay="4000"/>
                            </p:stCondLst>
                            <p:childTnLst>
                              <p:par>
                                <p:cTn id="37" presetID="8"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amond(in)">
                                      <p:cBhvr>
                                        <p:cTn id="39" dur="500"/>
                                        <p:tgtEl>
                                          <p:spTgt spid="18"/>
                                        </p:tgtEl>
                                      </p:cBhvr>
                                    </p:animEffect>
                                  </p:childTnLst>
                                </p:cTn>
                              </p:par>
                            </p:childTnLst>
                          </p:cTn>
                        </p:par>
                        <p:par>
                          <p:cTn id="40" fill="hold">
                            <p:stCondLst>
                              <p:cond delay="4500"/>
                            </p:stCondLst>
                            <p:childTnLst>
                              <p:par>
                                <p:cTn id="41" presetID="8"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amond(in)">
                                      <p:cBhvr>
                                        <p:cTn id="43" dur="500"/>
                                        <p:tgtEl>
                                          <p:spTgt spid="24"/>
                                        </p:tgtEl>
                                      </p:cBhvr>
                                    </p:animEffect>
                                  </p:childTnLst>
                                </p:cTn>
                              </p:par>
                            </p:childTnLst>
                          </p:cTn>
                        </p:par>
                        <p:par>
                          <p:cTn id="44" fill="hold">
                            <p:stCondLst>
                              <p:cond delay="5000"/>
                            </p:stCondLst>
                            <p:childTnLst>
                              <p:par>
                                <p:cTn id="45" presetID="8"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amond(in)">
                                      <p:cBhvr>
                                        <p:cTn id="47" dur="500"/>
                                        <p:tgtEl>
                                          <p:spTgt spid="28"/>
                                        </p:tgtEl>
                                      </p:cBhvr>
                                    </p:animEffect>
                                  </p:childTnLst>
                                </p:cTn>
                              </p:par>
                            </p:childTnLst>
                          </p:cTn>
                        </p:par>
                        <p:par>
                          <p:cTn id="48" fill="hold">
                            <p:stCondLst>
                              <p:cond delay="5500"/>
                            </p:stCondLst>
                            <p:childTnLst>
                              <p:par>
                                <p:cTn id="49" presetID="8"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diamond(in)">
                                      <p:cBhvr>
                                        <p:cTn id="51" dur="500"/>
                                        <p:tgtEl>
                                          <p:spTgt spid="29"/>
                                        </p:tgtEl>
                                      </p:cBhvr>
                                    </p:animEffect>
                                  </p:childTnLst>
                                </p:cTn>
                              </p:par>
                            </p:childTnLst>
                          </p:cTn>
                        </p:par>
                        <p:par>
                          <p:cTn id="52" fill="hold">
                            <p:stCondLst>
                              <p:cond delay="6000"/>
                            </p:stCondLst>
                            <p:childTnLst>
                              <p:par>
                                <p:cTn id="53" presetID="8" presetClass="entr" presetSubtype="16"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amond(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xit" presetSubtype="16" fill="hold" grpId="1" nodeType="clickEffect">
                                  <p:stCondLst>
                                    <p:cond delay="0"/>
                                  </p:stCondLst>
                                  <p:childTnLst>
                                    <p:animEffect transition="out" filter="diamond(in)">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par>
                          <p:cTn id="61" fill="hold">
                            <p:stCondLst>
                              <p:cond delay="500"/>
                            </p:stCondLst>
                            <p:childTnLst>
                              <p:par>
                                <p:cTn id="62" presetID="8" presetClass="exit" presetSubtype="16" fill="hold" grpId="1" nodeType="afterEffect">
                                  <p:stCondLst>
                                    <p:cond delay="0"/>
                                  </p:stCondLst>
                                  <p:childTnLst>
                                    <p:animEffect transition="out" filter="diamond(in)">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1000"/>
                            </p:stCondLst>
                            <p:childTnLst>
                              <p:par>
                                <p:cTn id="66" presetID="8" presetClass="exit" presetSubtype="16" fill="hold" grpId="1" nodeType="afterEffect">
                                  <p:stCondLst>
                                    <p:cond delay="0"/>
                                  </p:stCondLst>
                                  <p:childTnLst>
                                    <p:animEffect transition="out" filter="diamond(in)">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childTnLst>
                          </p:cTn>
                        </p:par>
                        <p:par>
                          <p:cTn id="69" fill="hold">
                            <p:stCondLst>
                              <p:cond delay="1500"/>
                            </p:stCondLst>
                            <p:childTnLst>
                              <p:par>
                                <p:cTn id="70" presetID="8" presetClass="exit" presetSubtype="16" fill="hold" grpId="1" nodeType="afterEffect">
                                  <p:stCondLst>
                                    <p:cond delay="0"/>
                                  </p:stCondLst>
                                  <p:childTnLst>
                                    <p:animEffect transition="out" filter="diamond(in)">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par>
                          <p:cTn id="73" fill="hold">
                            <p:stCondLst>
                              <p:cond delay="2000"/>
                            </p:stCondLst>
                            <p:childTnLst>
                              <p:par>
                                <p:cTn id="74" presetID="8" presetClass="exit" presetSubtype="16" fill="hold" grpId="1" nodeType="afterEffect">
                                  <p:stCondLst>
                                    <p:cond delay="0"/>
                                  </p:stCondLst>
                                  <p:childTnLst>
                                    <p:animEffect transition="out" filter="diamond(in)">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childTnLst>
                          </p:cTn>
                        </p:par>
                        <p:par>
                          <p:cTn id="77" fill="hold">
                            <p:stCondLst>
                              <p:cond delay="2500"/>
                            </p:stCondLst>
                            <p:childTnLst>
                              <p:par>
                                <p:cTn id="78" presetID="8" presetClass="exit" presetSubtype="16" fill="hold" grpId="0" nodeType="afterEffect">
                                  <p:stCondLst>
                                    <p:cond delay="0"/>
                                  </p:stCondLst>
                                  <p:childTnLst>
                                    <p:animEffect transition="out" filter="diamond(in)">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par>
                          <p:cTn id="81" fill="hold">
                            <p:stCondLst>
                              <p:cond delay="3000"/>
                            </p:stCondLst>
                            <p:childTnLst>
                              <p:par>
                                <p:cTn id="82" presetID="8" presetClass="exit" presetSubtype="16" fill="hold" grpId="1" nodeType="afterEffect">
                                  <p:stCondLst>
                                    <p:cond delay="0"/>
                                  </p:stCondLst>
                                  <p:childTnLst>
                                    <p:animEffect transition="out" filter="diamond(in)">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childTnLst>
                          </p:cTn>
                        </p:par>
                        <p:par>
                          <p:cTn id="85" fill="hold">
                            <p:stCondLst>
                              <p:cond delay="3500"/>
                            </p:stCondLst>
                            <p:childTnLst>
                              <p:par>
                                <p:cTn id="86" presetID="8" presetClass="exit" presetSubtype="16" fill="hold" grpId="1" nodeType="afterEffect">
                                  <p:stCondLst>
                                    <p:cond delay="0"/>
                                  </p:stCondLst>
                                  <p:childTnLst>
                                    <p:animEffect transition="out" filter="diamond(in)">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childTnLst>
                          </p:cTn>
                        </p:par>
                        <p:par>
                          <p:cTn id="89" fill="hold">
                            <p:stCondLst>
                              <p:cond delay="4000"/>
                            </p:stCondLst>
                            <p:childTnLst>
                              <p:par>
                                <p:cTn id="90" presetID="8" presetClass="exit" presetSubtype="16" fill="hold" grpId="1" nodeType="afterEffect">
                                  <p:stCondLst>
                                    <p:cond delay="0"/>
                                  </p:stCondLst>
                                  <p:childTnLst>
                                    <p:animEffect transition="out" filter="diamond(in)">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childTnLst>
                          </p:cTn>
                        </p:par>
                        <p:par>
                          <p:cTn id="93" fill="hold">
                            <p:stCondLst>
                              <p:cond delay="4500"/>
                            </p:stCondLst>
                            <p:childTnLst>
                              <p:par>
                                <p:cTn id="94" presetID="8" presetClass="entr" presetSubtype="16" fill="hold" grpId="0"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diamond(in)">
                                      <p:cBhvr>
                                        <p:cTn id="96" dur="500"/>
                                        <p:tgtEl>
                                          <p:spTgt spid="7"/>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diamond(in)">
                                      <p:cBhvr>
                                        <p:cTn id="99" dur="500"/>
                                        <p:tgtEl>
                                          <p:spTgt spid="13"/>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diamond(in)">
                                      <p:cBhvr>
                                        <p:cTn id="102" dur="500"/>
                                        <p:tgtEl>
                                          <p:spTgt spid="19"/>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diamond(in)">
                                      <p:cBhvr>
                                        <p:cTn id="105" dur="500"/>
                                        <p:tgtEl>
                                          <p:spTgt spid="5"/>
                                        </p:tgtEl>
                                      </p:cBhvr>
                                    </p:animEffect>
                                  </p:childTnLst>
                                </p:cTn>
                              </p:par>
                              <p:par>
                                <p:cTn id="106" presetID="8" presetClass="entr" presetSubtype="16"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diamond(in)">
                                      <p:cBhvr>
                                        <p:cTn id="108" dur="500"/>
                                        <p:tgtEl>
                                          <p:spTgt spid="21"/>
                                        </p:tgtEl>
                                      </p:cBhvr>
                                    </p:animEffect>
                                  </p:childTnLst>
                                </p:cTn>
                              </p:par>
                              <p:par>
                                <p:cTn id="109" presetID="8" presetClass="entr" presetSubtype="16"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diamond(in)">
                                      <p:cBhvr>
                                        <p:cTn id="111" dur="500"/>
                                        <p:tgtEl>
                                          <p:spTgt spid="10"/>
                                        </p:tgtEl>
                                      </p:cBhvr>
                                    </p:animEffect>
                                  </p:childTnLst>
                                </p:cTn>
                              </p:par>
                              <p:par>
                                <p:cTn id="112" presetID="8" presetClass="entr" presetSubtype="16"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diamond(in)">
                                      <p:cBhvr>
                                        <p:cTn id="114" dur="500"/>
                                        <p:tgtEl>
                                          <p:spTgt spid="23"/>
                                        </p:tgtEl>
                                      </p:cBhvr>
                                    </p:animEffect>
                                  </p:childTnLst>
                                </p:cTn>
                              </p:par>
                              <p:par>
                                <p:cTn id="115" presetID="8" presetClass="entr" presetSubtype="16"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diamond(in)">
                                      <p:cBhvr>
                                        <p:cTn id="117" dur="500"/>
                                        <p:tgtEl>
                                          <p:spTgt spid="15"/>
                                        </p:tgtEl>
                                      </p:cBhvr>
                                    </p:animEffect>
                                  </p:childTnLst>
                                </p:cTn>
                              </p:par>
                              <p:par>
                                <p:cTn id="118" presetID="8" presetClass="entr" presetSubtype="16" fill="hold" grpId="0"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diamond(in)">
                                      <p:cBhvr>
                                        <p:cTn id="1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2" grpId="0" animBg="1"/>
      <p:bldP spid="13" grpId="0" animBg="1"/>
      <p:bldP spid="15" grpId="0" animBg="1"/>
      <p:bldP spid="17" grpId="0" animBg="1"/>
      <p:bldP spid="19" grpId="0" animBg="1"/>
      <p:bldP spid="21" grpId="0" animBg="1"/>
      <p:bldP spid="23" grpId="0" animBg="1"/>
      <p:bldP spid="18" grpId="0"/>
      <p:bldP spid="18" grpId="1"/>
      <p:bldP spid="22" grpId="0"/>
      <p:bldP spid="22"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860032" y="908720"/>
            <a:ext cx="3672408" cy="648072"/>
          </a:xfrm>
          <a:prstGeom prst="roundRect">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بهره‌برداري نيروگاه اتمي بوشهر</a:t>
            </a:r>
            <a:endParaRPr lang="en-US" sz="2400" dirty="0">
              <a:cs typeface="B Mitra" pitchFamily="2" charset="-78"/>
            </a:endParaRPr>
          </a:p>
        </p:txBody>
      </p:sp>
      <p:sp>
        <p:nvSpPr>
          <p:cNvPr id="3" name="Rounded Rectangle 2"/>
          <p:cNvSpPr/>
          <p:nvPr/>
        </p:nvSpPr>
        <p:spPr>
          <a:xfrm>
            <a:off x="611560" y="908720"/>
            <a:ext cx="3672408" cy="648072"/>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000" dirty="0" smtClean="0">
                <a:cs typeface="B Mitra" pitchFamily="2" charset="-78"/>
              </a:rPr>
              <a:t>شركت تعميرات و پشتيباني نيروگاه اتمي(تپنا)</a:t>
            </a:r>
            <a:endParaRPr lang="en-US" sz="2000" dirty="0">
              <a:cs typeface="B Mitra" pitchFamily="2" charset="-78"/>
            </a:endParaRPr>
          </a:p>
        </p:txBody>
      </p:sp>
      <p:sp>
        <p:nvSpPr>
          <p:cNvPr id="4" name="Rounded Rectangle 3"/>
          <p:cNvSpPr/>
          <p:nvPr/>
        </p:nvSpPr>
        <p:spPr>
          <a:xfrm>
            <a:off x="4860032" y="1672457"/>
            <a:ext cx="3672408" cy="1800200"/>
          </a:xfrm>
          <a:prstGeom prst="roundRect">
            <a:avLst>
              <a:gd name="adj" fmla="val 6647"/>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fa-IR" sz="2400" dirty="0" smtClean="0">
                <a:cs typeface="B Mitra" pitchFamily="2" charset="-78"/>
              </a:rPr>
              <a:t>آمادگی برای تحویل موقت واحد و انتقال مسئولیت بهره برداری به طرف ایرانی در </a:t>
            </a:r>
            <a:r>
              <a:rPr lang="fa-IR" sz="2400" dirty="0">
                <a:solidFill>
                  <a:srgbClr val="008000"/>
                </a:solidFill>
                <a:cs typeface="B Mitra" pitchFamily="2" charset="-78"/>
              </a:rPr>
              <a:t>در</a:t>
            </a:r>
            <a:r>
              <a:rPr lang="fa-IR" sz="2400" dirty="0" smtClean="0">
                <a:cs typeface="B Mitra" pitchFamily="2" charset="-78"/>
              </a:rPr>
              <a:t> </a:t>
            </a:r>
            <a:r>
              <a:rPr lang="fa-IR" sz="2400" dirty="0" smtClean="0">
                <a:solidFill>
                  <a:srgbClr val="008000"/>
                </a:solidFill>
                <a:cs typeface="B Mitra" pitchFamily="2" charset="-78"/>
              </a:rPr>
              <a:t>سال 1392</a:t>
            </a:r>
            <a:endParaRPr lang="en-US" sz="2400" dirty="0">
              <a:solidFill>
                <a:srgbClr val="008000"/>
              </a:solidFill>
              <a:cs typeface="B Mitra" pitchFamily="2" charset="-78"/>
            </a:endParaRPr>
          </a:p>
        </p:txBody>
      </p:sp>
      <p:sp>
        <p:nvSpPr>
          <p:cNvPr id="6" name="Rounded Rectangle 5"/>
          <p:cNvSpPr/>
          <p:nvPr/>
        </p:nvSpPr>
        <p:spPr>
          <a:xfrm>
            <a:off x="611560" y="1672457"/>
            <a:ext cx="3672408" cy="1800200"/>
          </a:xfrm>
          <a:prstGeom prst="roundRect">
            <a:avLst>
              <a:gd name="adj" fmla="val 6647"/>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fa-IR" sz="2400" dirty="0" smtClean="0">
                <a:cs typeface="B Mitra" pitchFamily="2" charset="-78"/>
              </a:rPr>
              <a:t>آمادگی برای ایفای سهم 50 درصدی در اولین تعمیرات اساسی و تعویض سوخت واحد در </a:t>
            </a:r>
            <a:r>
              <a:rPr lang="fa-IR" sz="2400" dirty="0" smtClean="0">
                <a:solidFill>
                  <a:srgbClr val="008000"/>
                </a:solidFill>
                <a:cs typeface="B Mitra" pitchFamily="2" charset="-78"/>
              </a:rPr>
              <a:t>سه ماهه سوم سال 1392</a:t>
            </a:r>
            <a:endParaRPr lang="en-US" sz="2400" dirty="0">
              <a:solidFill>
                <a:srgbClr val="008000"/>
              </a:solidFill>
              <a:cs typeface="B Mitra" pitchFamily="2" charset="-78"/>
            </a:endParaRPr>
          </a:p>
        </p:txBody>
      </p:sp>
      <p:sp>
        <p:nvSpPr>
          <p:cNvPr id="7" name="Rounded Rectangle 6"/>
          <p:cNvSpPr/>
          <p:nvPr/>
        </p:nvSpPr>
        <p:spPr>
          <a:xfrm>
            <a:off x="4860032" y="4005064"/>
            <a:ext cx="3672408" cy="648072"/>
          </a:xfrm>
          <a:prstGeom prst="roundRect">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سبا نوین انرژی</a:t>
            </a:r>
            <a:endParaRPr lang="en-US" sz="2400" dirty="0">
              <a:cs typeface="B Mitra" pitchFamily="2" charset="-78"/>
            </a:endParaRPr>
          </a:p>
        </p:txBody>
      </p:sp>
      <p:sp>
        <p:nvSpPr>
          <p:cNvPr id="8" name="Rounded Rectangle 7"/>
          <p:cNvSpPr/>
          <p:nvPr/>
        </p:nvSpPr>
        <p:spPr>
          <a:xfrm>
            <a:off x="4860032" y="4797152"/>
            <a:ext cx="3672408" cy="1800200"/>
          </a:xfrm>
          <a:prstGeom prst="roundRect">
            <a:avLst>
              <a:gd name="adj" fmla="val 6647"/>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r" rtl="1">
              <a:lnSpc>
                <a:spcPct val="150000"/>
              </a:lnSpc>
              <a:buFont typeface="Courier New" pitchFamily="49" charset="0"/>
              <a:buChar char="o"/>
            </a:pPr>
            <a:r>
              <a:rPr lang="fa-IR" sz="2200" dirty="0" smtClean="0">
                <a:cs typeface="B Mitra" pitchFamily="2" charset="-78"/>
              </a:rPr>
              <a:t>بهره برداری نیروگاه کاشان</a:t>
            </a:r>
          </a:p>
          <a:p>
            <a:pPr algn="r" rtl="1">
              <a:lnSpc>
                <a:spcPct val="150000"/>
              </a:lnSpc>
              <a:buFont typeface="Courier New" pitchFamily="49" charset="0"/>
              <a:buChar char="o"/>
            </a:pPr>
            <a:r>
              <a:rPr lang="fa-IR" sz="2200" dirty="0" smtClean="0">
                <a:cs typeface="B Mitra" pitchFamily="2" charset="-78"/>
              </a:rPr>
              <a:t>بازاریابی و فروش برق نیروگاههای سازمان</a:t>
            </a:r>
          </a:p>
          <a:p>
            <a:pPr algn="r" rtl="1">
              <a:lnSpc>
                <a:spcPct val="150000"/>
              </a:lnSpc>
              <a:buFont typeface="Courier New" pitchFamily="49" charset="0"/>
              <a:buChar char="o"/>
            </a:pPr>
            <a:r>
              <a:rPr lang="fa-IR" sz="2200" dirty="0" smtClean="0">
                <a:cs typeface="B Mitra" pitchFamily="2" charset="-78"/>
              </a:rPr>
              <a:t>  احداث بخش بخار نیروگاه کاشان</a:t>
            </a:r>
            <a:endParaRPr lang="en-US" sz="2400" dirty="0">
              <a:solidFill>
                <a:srgbClr val="008000"/>
              </a:solidFill>
              <a:cs typeface="B Mitra" pitchFamily="2" charset="-78"/>
            </a:endParaRPr>
          </a:p>
        </p:txBody>
      </p:sp>
      <p:sp>
        <p:nvSpPr>
          <p:cNvPr id="9" name="Rounded Rectangle 8"/>
          <p:cNvSpPr/>
          <p:nvPr/>
        </p:nvSpPr>
        <p:spPr>
          <a:xfrm>
            <a:off x="611560" y="4005064"/>
            <a:ext cx="3672408" cy="648072"/>
          </a:xfrm>
          <a:prstGeom prst="roundRect">
            <a:avLst/>
          </a:prstGeom>
          <a:solidFill>
            <a:srgbClr val="FFFFCC"/>
          </a:solid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راهكار صنايع نوين</a:t>
            </a:r>
            <a:endParaRPr lang="en-US" sz="2400" dirty="0">
              <a:cs typeface="B Mitra" pitchFamily="2" charset="-78"/>
            </a:endParaRPr>
          </a:p>
        </p:txBody>
      </p:sp>
      <p:sp>
        <p:nvSpPr>
          <p:cNvPr id="10" name="Rounded Rectangle 9"/>
          <p:cNvSpPr/>
          <p:nvPr/>
        </p:nvSpPr>
        <p:spPr>
          <a:xfrm>
            <a:off x="611560" y="4797152"/>
            <a:ext cx="3672408" cy="1800200"/>
          </a:xfrm>
          <a:prstGeom prst="roundRect">
            <a:avLst>
              <a:gd name="adj" fmla="val 6647"/>
            </a:avLst>
          </a:prstGeom>
          <a:solidFill>
            <a:srgbClr val="FFFFCC"/>
          </a:solid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fontAlgn="base">
              <a:lnSpc>
                <a:spcPct val="150000"/>
              </a:lnSpc>
              <a:spcBef>
                <a:spcPct val="0"/>
              </a:spcBef>
              <a:spcAft>
                <a:spcPct val="0"/>
              </a:spcAft>
              <a:buFont typeface="Courier New" pitchFamily="49" charset="0"/>
              <a:buChar char="o"/>
            </a:pPr>
            <a:r>
              <a:rPr lang="fa-IR" sz="2000" dirty="0" smtClean="0">
                <a:cs typeface="B Mitra" pitchFamily="2" charset="-78"/>
              </a:rPr>
              <a:t>طراحي و احداث راكتور تحقيقاتي </a:t>
            </a:r>
            <a:r>
              <a:rPr lang="en-US" sz="2000" dirty="0" smtClean="0">
                <a:latin typeface="Times New Roman" pitchFamily="18" charset="0"/>
                <a:cs typeface="Times New Roman" pitchFamily="18" charset="0"/>
              </a:rPr>
              <a:t>IR-40</a:t>
            </a:r>
            <a:r>
              <a:rPr lang="fa-IR" sz="2000" dirty="0" smtClean="0">
                <a:latin typeface="Times New Roman" pitchFamily="18" charset="0"/>
                <a:cs typeface="Times New Roman" pitchFamily="18" charset="0"/>
              </a:rPr>
              <a:t> </a:t>
            </a:r>
            <a:r>
              <a:rPr lang="fa-IR" sz="2000" dirty="0" smtClean="0">
                <a:cs typeface="B Mitra" pitchFamily="2" charset="-78"/>
              </a:rPr>
              <a:t>و راه‌اندازي با سوخت مجازي</a:t>
            </a:r>
          </a:p>
          <a:p>
            <a:pPr lvl="0" algn="justLow" rtl="1" fontAlgn="base">
              <a:lnSpc>
                <a:spcPct val="150000"/>
              </a:lnSpc>
              <a:spcBef>
                <a:spcPct val="0"/>
              </a:spcBef>
              <a:spcAft>
                <a:spcPct val="0"/>
              </a:spcAft>
              <a:buFont typeface="Courier New" pitchFamily="49" charset="0"/>
              <a:buChar char="o"/>
            </a:pPr>
            <a:r>
              <a:rPr lang="fa-IR" sz="2000" dirty="0" smtClean="0">
                <a:cs typeface="B Mitra" pitchFamily="2" charset="-78"/>
              </a:rPr>
              <a:t>آمادگي براي اجراي عمليات احداث راكتور تحقيقاتي </a:t>
            </a:r>
            <a:r>
              <a:rPr lang="en-US" sz="2000" dirty="0" smtClean="0">
                <a:latin typeface="Times New Roman" pitchFamily="18" charset="0"/>
                <a:cs typeface="Times New Roman" pitchFamily="18" charset="0"/>
              </a:rPr>
              <a:t>IR-10</a:t>
            </a:r>
          </a:p>
        </p:txBody>
      </p:sp>
      <p:sp>
        <p:nvSpPr>
          <p:cNvPr id="11" name="Slide Number Placeholder 10"/>
          <p:cNvSpPr>
            <a:spLocks noGrp="1"/>
          </p:cNvSpPr>
          <p:nvPr>
            <p:ph type="sldNum" sz="quarter" idx="12"/>
          </p:nvPr>
        </p:nvSpPr>
        <p:spPr/>
        <p:txBody>
          <a:bodyPr/>
          <a:lstStyle/>
          <a:p>
            <a:fld id="{5FA50FFD-22F3-4523-B3C4-A349B8E9A2BF}" type="slidenum">
              <a:rPr lang="en-US" smtClean="0"/>
              <a:pPr/>
              <a:t>28</a:t>
            </a:fld>
            <a:endParaRPr lang="en-US"/>
          </a:p>
        </p:txBody>
      </p:sp>
      <p:sp>
        <p:nvSpPr>
          <p:cNvPr id="12" name="Oval 11"/>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13" name="Oval 12"/>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14" name="Oval 13"/>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860032" y="764704"/>
            <a:ext cx="3672408" cy="504056"/>
          </a:xfrm>
          <a:prstGeom prst="roundRect">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سورنا</a:t>
            </a:r>
            <a:endParaRPr lang="en-US" sz="2400" dirty="0">
              <a:cs typeface="B Mitra" pitchFamily="2" charset="-78"/>
            </a:endParaRPr>
          </a:p>
        </p:txBody>
      </p:sp>
      <p:sp>
        <p:nvSpPr>
          <p:cNvPr id="3" name="Rounded Rectangle 2"/>
          <p:cNvSpPr/>
          <p:nvPr/>
        </p:nvSpPr>
        <p:spPr>
          <a:xfrm>
            <a:off x="611560" y="764704"/>
            <a:ext cx="3672408" cy="504056"/>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اديس</a:t>
            </a:r>
            <a:endParaRPr lang="en-US" sz="2400" dirty="0">
              <a:cs typeface="B Mitra" pitchFamily="2" charset="-78"/>
            </a:endParaRPr>
          </a:p>
        </p:txBody>
      </p:sp>
      <p:sp>
        <p:nvSpPr>
          <p:cNvPr id="4" name="Rounded Rectangle 3"/>
          <p:cNvSpPr/>
          <p:nvPr/>
        </p:nvSpPr>
        <p:spPr>
          <a:xfrm>
            <a:off x="4860032" y="1384425"/>
            <a:ext cx="3672408" cy="1800200"/>
          </a:xfrm>
          <a:prstGeom prst="roundRect">
            <a:avLst>
              <a:gd name="adj" fmla="val 6647"/>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a:buFont typeface="Courier New" pitchFamily="49" charset="0"/>
              <a:buChar char="o"/>
            </a:pPr>
            <a:r>
              <a:rPr lang="fa-IR" dirty="0" smtClean="0">
                <a:cs typeface="B Mitra" pitchFamily="2" charset="-78"/>
              </a:rPr>
              <a:t>طراحي و احداث نيروگاه اتمي 360 مگاواتي دارخوين</a:t>
            </a:r>
          </a:p>
          <a:p>
            <a:pPr lvl="0" algn="justLow" rtl="1" fontAlgn="base">
              <a:spcBef>
                <a:spcPct val="0"/>
              </a:spcBef>
              <a:spcAft>
                <a:spcPct val="0"/>
              </a:spcAft>
              <a:buFont typeface="Courier New" pitchFamily="49" charset="0"/>
              <a:buChar char="o"/>
            </a:pPr>
            <a:r>
              <a:rPr lang="fa-IR" dirty="0" smtClean="0">
                <a:cs typeface="B Mitra" pitchFamily="2" charset="-78"/>
              </a:rPr>
              <a:t>پروژه محاسبات پيشرفته</a:t>
            </a:r>
          </a:p>
          <a:p>
            <a:pPr algn="justLow" rtl="1" fontAlgn="base">
              <a:spcBef>
                <a:spcPct val="0"/>
              </a:spcBef>
              <a:spcAft>
                <a:spcPct val="0"/>
              </a:spcAft>
              <a:buFont typeface="Courier New" pitchFamily="49" charset="0"/>
              <a:buChar char="o"/>
            </a:pPr>
            <a:r>
              <a:rPr lang="fa-IR" dirty="0" smtClean="0">
                <a:cs typeface="B Mitra" pitchFamily="2" charset="-78"/>
              </a:rPr>
              <a:t>پروژه طراحي راكتور تحقيقاتي از نوع استخري با قدرت 10 مگاوات </a:t>
            </a:r>
            <a:r>
              <a:rPr lang="en-US" sz="1600" dirty="0" smtClean="0">
                <a:latin typeface="Times New Roman" pitchFamily="18" charset="0"/>
                <a:cs typeface="Times New Roman" pitchFamily="18" charset="0"/>
              </a:rPr>
              <a:t>(IR-10)</a:t>
            </a:r>
            <a:endParaRPr lang="fa-IR" sz="1600" dirty="0" smtClean="0">
              <a:latin typeface="Times New Roman" pitchFamily="18" charset="0"/>
              <a:cs typeface="Times New Roman" pitchFamily="18" charset="0"/>
            </a:endParaRPr>
          </a:p>
          <a:p>
            <a:pPr algn="justLow" rtl="1" fontAlgn="base">
              <a:spcBef>
                <a:spcPct val="0"/>
              </a:spcBef>
              <a:spcAft>
                <a:spcPct val="0"/>
              </a:spcAft>
              <a:buFont typeface="Courier New" pitchFamily="49" charset="0"/>
              <a:buChar char="o"/>
            </a:pPr>
            <a:r>
              <a:rPr lang="fa-IR" dirty="0" smtClean="0">
                <a:cs typeface="B Mitra" pitchFamily="2" charset="-78"/>
              </a:rPr>
              <a:t>پروژه امكان­سنجي طراحي راكتور تحقيقاتي چند منظوره</a:t>
            </a:r>
            <a:endParaRPr lang="en-US" sz="2400" dirty="0">
              <a:solidFill>
                <a:srgbClr val="008000"/>
              </a:solidFill>
              <a:cs typeface="B Mitra" pitchFamily="2" charset="-78"/>
            </a:endParaRPr>
          </a:p>
        </p:txBody>
      </p:sp>
      <p:sp>
        <p:nvSpPr>
          <p:cNvPr id="6" name="Rounded Rectangle 5"/>
          <p:cNvSpPr/>
          <p:nvPr/>
        </p:nvSpPr>
        <p:spPr>
          <a:xfrm>
            <a:off x="611560" y="1384425"/>
            <a:ext cx="3672408" cy="1800200"/>
          </a:xfrm>
          <a:prstGeom prst="roundRect">
            <a:avLst>
              <a:gd name="adj" fmla="val 6647"/>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a:buFont typeface="Courier New" pitchFamily="49" charset="0"/>
              <a:buChar char="o"/>
            </a:pPr>
            <a:r>
              <a:rPr lang="ar-SA" sz="2000" dirty="0" smtClean="0">
                <a:cs typeface="B Mitra" pitchFamily="2" charset="-78"/>
              </a:rPr>
              <a:t>طراحي و اجراي شبيه‌ساز نيروگاه </a:t>
            </a:r>
            <a:r>
              <a:rPr lang="en-US" sz="1600" dirty="0" smtClean="0">
                <a:latin typeface="Times New Roman" pitchFamily="18" charset="0"/>
                <a:cs typeface="Times New Roman" pitchFamily="18" charset="0"/>
              </a:rPr>
              <a:t>IR-360</a:t>
            </a:r>
          </a:p>
          <a:p>
            <a:pPr lvl="0" algn="justLow" rtl="1">
              <a:buFont typeface="Courier New" pitchFamily="49" charset="0"/>
              <a:buChar char="o"/>
            </a:pPr>
            <a:r>
              <a:rPr lang="fa-IR" sz="2000" dirty="0" smtClean="0">
                <a:cs typeface="B Mitra" pitchFamily="2" charset="-78"/>
              </a:rPr>
              <a:t>طراحي و ساخت كنترل پانل آزمايشي سيمولاتور </a:t>
            </a:r>
            <a:r>
              <a:rPr lang="en-US" sz="1600" dirty="0" smtClean="0">
                <a:latin typeface="Times New Roman" pitchFamily="18" charset="0"/>
                <a:cs typeface="Times New Roman" pitchFamily="18" charset="0"/>
              </a:rPr>
              <a:t>IR-40</a:t>
            </a:r>
          </a:p>
          <a:p>
            <a:pPr lvl="0" algn="justLow" rtl="1">
              <a:buFont typeface="Courier New" pitchFamily="49" charset="0"/>
              <a:buChar char="o"/>
            </a:pPr>
            <a:r>
              <a:rPr lang="fa-IR" sz="2000" dirty="0" smtClean="0">
                <a:cs typeface="B Mitra" pitchFamily="2" charset="-78"/>
              </a:rPr>
              <a:t>توليد نرم‌افزار، تأمين، تجهيز، ساخت و راه‌اندازي سيمولاتور راكتور آموزشي </a:t>
            </a:r>
            <a:r>
              <a:rPr lang="fa-I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UTRS-1</a:t>
            </a:r>
            <a:r>
              <a:rPr lang="fa-IR"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7" name="Rounded Rectangle 6"/>
          <p:cNvSpPr/>
          <p:nvPr/>
        </p:nvSpPr>
        <p:spPr>
          <a:xfrm>
            <a:off x="4860032" y="3429000"/>
            <a:ext cx="3672408" cy="648072"/>
          </a:xfrm>
          <a:prstGeom prst="roundRect">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ستنا</a:t>
            </a:r>
            <a:endParaRPr lang="en-US" sz="2400" dirty="0">
              <a:cs typeface="B Mitra" pitchFamily="2" charset="-78"/>
            </a:endParaRPr>
          </a:p>
        </p:txBody>
      </p:sp>
      <p:sp>
        <p:nvSpPr>
          <p:cNvPr id="8" name="Rounded Rectangle 7"/>
          <p:cNvSpPr/>
          <p:nvPr/>
        </p:nvSpPr>
        <p:spPr>
          <a:xfrm>
            <a:off x="4860032" y="4149080"/>
            <a:ext cx="3672408" cy="936104"/>
          </a:xfrm>
          <a:prstGeom prst="roundRect">
            <a:avLst>
              <a:gd name="adj" fmla="val 6647"/>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justLow" rtl="1">
              <a:lnSpc>
                <a:spcPct val="150000"/>
              </a:lnSpc>
              <a:buFont typeface="Courier New" pitchFamily="49" charset="0"/>
              <a:buChar char="o"/>
            </a:pPr>
            <a:r>
              <a:rPr lang="fa-IR" sz="2000" dirty="0" smtClean="0">
                <a:solidFill>
                  <a:schemeClr val="tx1"/>
                </a:solidFill>
                <a:cs typeface="B Mitra" pitchFamily="2" charset="-78"/>
              </a:rPr>
              <a:t>طراحي و ساخت تجهيزات نيروگاه‌هاي اتمي با هدف بومي‌سازي توسعه نيروگاه‌هاي قدرت</a:t>
            </a:r>
            <a:endParaRPr lang="en-US" sz="2000" dirty="0">
              <a:solidFill>
                <a:schemeClr val="tx1"/>
              </a:solidFill>
              <a:cs typeface="B Mitra" pitchFamily="2" charset="-78"/>
            </a:endParaRPr>
          </a:p>
        </p:txBody>
      </p:sp>
      <p:sp>
        <p:nvSpPr>
          <p:cNvPr id="9" name="Rounded Rectangle 8"/>
          <p:cNvSpPr/>
          <p:nvPr/>
        </p:nvSpPr>
        <p:spPr>
          <a:xfrm>
            <a:off x="611560" y="3429000"/>
            <a:ext cx="3672408" cy="648072"/>
          </a:xfrm>
          <a:prstGeom prst="roundRect">
            <a:avLst/>
          </a:prstGeom>
          <a:solidFill>
            <a:srgbClr val="FFFFCC"/>
          </a:solid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شركت افق هسته‌اي</a:t>
            </a:r>
            <a:endParaRPr lang="en-US" sz="2400" dirty="0">
              <a:cs typeface="B Mitra" pitchFamily="2" charset="-78"/>
            </a:endParaRPr>
          </a:p>
        </p:txBody>
      </p:sp>
      <p:sp>
        <p:nvSpPr>
          <p:cNvPr id="10" name="Rounded Rectangle 9"/>
          <p:cNvSpPr/>
          <p:nvPr/>
        </p:nvSpPr>
        <p:spPr>
          <a:xfrm>
            <a:off x="611560" y="4167934"/>
            <a:ext cx="3672408" cy="917250"/>
          </a:xfrm>
          <a:prstGeom prst="roundRect">
            <a:avLst>
              <a:gd name="adj" fmla="val 6647"/>
            </a:avLst>
          </a:prstGeom>
          <a:solidFill>
            <a:srgbClr val="FFFFCC"/>
          </a:solid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fontAlgn="base">
              <a:lnSpc>
                <a:spcPct val="150000"/>
              </a:lnSpc>
              <a:spcBef>
                <a:spcPct val="0"/>
              </a:spcBef>
              <a:spcAft>
                <a:spcPct val="0"/>
              </a:spcAft>
              <a:buFont typeface="Courier New" pitchFamily="49" charset="0"/>
              <a:buChar char="o"/>
            </a:pPr>
            <a:r>
              <a:rPr lang="fa-IR" sz="2000" dirty="0" smtClean="0">
                <a:latin typeface="Times New Roman" pitchFamily="18" charset="0"/>
                <a:cs typeface="B Mitra" pitchFamily="2" charset="-78"/>
              </a:rPr>
              <a:t>ارائه خدمات مهندسي و مشاره فني در تمام مراحل ساخت و توسعه راكتورهاي هسته‌اي</a:t>
            </a:r>
          </a:p>
        </p:txBody>
      </p:sp>
      <p:sp>
        <p:nvSpPr>
          <p:cNvPr id="11" name="Rounded Rectangle 10"/>
          <p:cNvSpPr/>
          <p:nvPr/>
        </p:nvSpPr>
        <p:spPr>
          <a:xfrm>
            <a:off x="2339752" y="5254073"/>
            <a:ext cx="4320480" cy="551191"/>
          </a:xfrm>
          <a:prstGeom prst="roundRect">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smtClean="0">
                <a:cs typeface="B Mitra" pitchFamily="2" charset="-78"/>
              </a:rPr>
              <a:t>پژوهشكده راكتور</a:t>
            </a:r>
            <a:endParaRPr lang="en-US" sz="2400" dirty="0">
              <a:cs typeface="B Mitra" pitchFamily="2" charset="-78"/>
            </a:endParaRPr>
          </a:p>
        </p:txBody>
      </p:sp>
      <p:sp>
        <p:nvSpPr>
          <p:cNvPr id="12" name="Rounded Rectangle 11"/>
          <p:cNvSpPr/>
          <p:nvPr/>
        </p:nvSpPr>
        <p:spPr>
          <a:xfrm>
            <a:off x="2339752" y="5877272"/>
            <a:ext cx="4320480" cy="936104"/>
          </a:xfrm>
          <a:prstGeom prst="roundRect">
            <a:avLst>
              <a:gd name="adj" fmla="val 6647"/>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justLow" rtl="1">
              <a:lnSpc>
                <a:spcPct val="150000"/>
              </a:lnSpc>
              <a:buFont typeface="Courier New" pitchFamily="49" charset="0"/>
              <a:buChar char="o"/>
            </a:pPr>
            <a:r>
              <a:rPr lang="fa-IR" sz="2000" dirty="0" smtClean="0">
                <a:cs typeface="B Mitra" pitchFamily="2" charset="-78"/>
              </a:rPr>
              <a:t>اجراي پروژه‌هاي تحقيقاتي با اولويت تحقيقات كاربردي متناسب با نيازهاي نيروگاه اتمي بوشهر</a:t>
            </a:r>
            <a:endParaRPr lang="en-US" sz="2000" dirty="0">
              <a:solidFill>
                <a:srgbClr val="008000"/>
              </a:solidFill>
              <a:cs typeface="B Mitra" pitchFamily="2" charset="-78"/>
            </a:endParaRPr>
          </a:p>
        </p:txBody>
      </p:sp>
      <p:sp>
        <p:nvSpPr>
          <p:cNvPr id="13" name="Slide Number Placeholder 12"/>
          <p:cNvSpPr>
            <a:spLocks noGrp="1"/>
          </p:cNvSpPr>
          <p:nvPr>
            <p:ph type="sldNum" sz="quarter" idx="12"/>
          </p:nvPr>
        </p:nvSpPr>
        <p:spPr/>
        <p:txBody>
          <a:bodyPr/>
          <a:lstStyle/>
          <a:p>
            <a:fld id="{5FA50FFD-22F3-4523-B3C4-A349B8E9A2BF}" type="slidenum">
              <a:rPr lang="en-US" smtClean="0"/>
              <a:pPr/>
              <a:t>29</a:t>
            </a:fld>
            <a:endParaRPr lang="en-US"/>
          </a:p>
        </p:txBody>
      </p:sp>
      <p:sp>
        <p:nvSpPr>
          <p:cNvPr id="14" name="Oval 13"/>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15" name="Oval 14"/>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16" name="Oval 15"/>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Left)">
                                      <p:cBhvr>
                                        <p:cTn id="40" dur="500"/>
                                        <p:tgtEl>
                                          <p:spTgt spid="1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5" name="Rounded Rectangle 4"/>
          <p:cNvSpPr/>
          <p:nvPr/>
        </p:nvSpPr>
        <p:spPr>
          <a:xfrm>
            <a:off x="899592" y="2204864"/>
            <a:ext cx="5472608" cy="1008112"/>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500" dirty="0">
                <a:solidFill>
                  <a:schemeClr val="tx1"/>
                </a:solidFill>
                <a:cs typeface="Mitra" pitchFamily="2" charset="-78"/>
              </a:rPr>
              <a:t>مطالعات راهبردي و تطبيقي</a:t>
            </a:r>
            <a:endParaRPr lang="en-US" sz="2500" dirty="0">
              <a:solidFill>
                <a:schemeClr val="tx1"/>
              </a:solidFill>
              <a:cs typeface="Mitra" pitchFamily="2" charset="-78"/>
            </a:endParaRPr>
          </a:p>
        </p:txBody>
      </p:sp>
      <p:sp>
        <p:nvSpPr>
          <p:cNvPr id="6" name="Oval 5"/>
          <p:cNvSpPr/>
          <p:nvPr/>
        </p:nvSpPr>
        <p:spPr>
          <a:xfrm>
            <a:off x="6447552" y="1997216"/>
            <a:ext cx="1800200" cy="1440160"/>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200" dirty="0">
                <a:solidFill>
                  <a:schemeClr val="tx1"/>
                </a:solidFill>
                <a:cs typeface="Mitra" pitchFamily="2" charset="-78"/>
              </a:rPr>
              <a:t>سطح جهاني</a:t>
            </a:r>
            <a:endParaRPr lang="en-US" sz="2200" dirty="0">
              <a:solidFill>
                <a:schemeClr val="tx1"/>
              </a:solidFill>
              <a:cs typeface="Mitra"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6301864" y="46296"/>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4848312" y="60288"/>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5" name="Rectangle 4"/>
          <p:cNvSpPr/>
          <p:nvPr/>
        </p:nvSpPr>
        <p:spPr>
          <a:xfrm>
            <a:off x="395536" y="1722579"/>
            <a:ext cx="8429684" cy="1714512"/>
          </a:xfrm>
          <a:prstGeom prst="rect">
            <a:avLst/>
          </a:prstGeom>
          <a:solidFill>
            <a:schemeClr val="accent3">
              <a:lumMod val="20000"/>
              <a:lumOff val="80000"/>
            </a:schemeClr>
          </a:solidFill>
          <a:ln w="127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Low" rtl="1">
              <a:lnSpc>
                <a:spcPct val="150000"/>
              </a:lnSpc>
            </a:pPr>
            <a:r>
              <a:rPr lang="fa-IR" sz="2000" b="1" dirty="0" smtClean="0">
                <a:solidFill>
                  <a:schemeClr val="tx1"/>
                </a:solidFill>
                <a:latin typeface="Times New Roman" pitchFamily="18" charset="0"/>
                <a:ea typeface="Calibri" pitchFamily="34" charset="0"/>
                <a:cs typeface="B Nazanin" pitchFamily="2" charset="-78"/>
              </a:rPr>
              <a:t>از </a:t>
            </a:r>
            <a:r>
              <a:rPr lang="fa-IR" sz="2000" b="1" dirty="0" smtClean="0">
                <a:solidFill>
                  <a:schemeClr val="tx1"/>
                </a:solidFill>
                <a:latin typeface="Times New Roman" pitchFamily="18" charset="0"/>
                <a:ea typeface="Calibri" pitchFamily="34" charset="0"/>
                <a:cs typeface="B Nazanin" pitchFamily="2" charset="-78"/>
              </a:rPr>
              <a:t>نظر اقتصاد ملي تصميم‌گيري به عمل آمده براي احداث حدود 8112 مگاوات نيروگاه اتمي در دوره بيست ساله توسعه سيستم توليد نيروگاهي منتهي به سال 1410 براساس محاسبات انجام شده به خوبي مي‌تواند در محدوده توجيه‌پذيري قرار گيرد</a:t>
            </a:r>
            <a:r>
              <a:rPr lang="fa-IR" b="1" dirty="0" smtClean="0">
                <a:solidFill>
                  <a:schemeClr val="tx1"/>
                </a:solidFill>
                <a:latin typeface="Times New Roman" pitchFamily="18" charset="0"/>
                <a:ea typeface="Calibri" pitchFamily="34" charset="0"/>
                <a:cs typeface="B Nazanin" pitchFamily="2" charset="-78"/>
              </a:rPr>
              <a:t>.</a:t>
            </a:r>
            <a:endParaRPr lang="en-US" dirty="0">
              <a:solidFill>
                <a:schemeClr val="tx1"/>
              </a:solidFill>
            </a:endParaRPr>
          </a:p>
        </p:txBody>
      </p:sp>
      <p:graphicFrame>
        <p:nvGraphicFramePr>
          <p:cNvPr id="6" name="Table 5"/>
          <p:cNvGraphicFramePr>
            <a:graphicFrameLocks noGrp="1"/>
          </p:cNvGraphicFramePr>
          <p:nvPr/>
        </p:nvGraphicFramePr>
        <p:xfrm>
          <a:off x="179512" y="3522780"/>
          <a:ext cx="8786871" cy="2520276"/>
        </p:xfrm>
        <a:graphic>
          <a:graphicData uri="http://schemas.openxmlformats.org/drawingml/2006/table">
            <a:tbl>
              <a:tblPr rtl="1"/>
              <a:tblGrid>
                <a:gridCol w="411978"/>
                <a:gridCol w="411978"/>
                <a:gridCol w="411978"/>
                <a:gridCol w="411978"/>
                <a:gridCol w="411978"/>
                <a:gridCol w="411978"/>
                <a:gridCol w="411978"/>
                <a:gridCol w="411978"/>
                <a:gridCol w="411978"/>
                <a:gridCol w="411978"/>
                <a:gridCol w="411978"/>
                <a:gridCol w="411978"/>
                <a:gridCol w="411978"/>
                <a:gridCol w="411978"/>
                <a:gridCol w="411978"/>
                <a:gridCol w="411978"/>
                <a:gridCol w="411978"/>
                <a:gridCol w="411978"/>
                <a:gridCol w="411978"/>
                <a:gridCol w="411978"/>
                <a:gridCol w="547311"/>
              </a:tblGrid>
              <a:tr h="235126">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8</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7</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6</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5</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4</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3</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2</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00" dirty="0">
                          <a:latin typeface="Calibri"/>
                          <a:ea typeface="Calibri"/>
                          <a:cs typeface="B Titr" pitchFamily="2" charset="-78"/>
                        </a:rPr>
                        <a:t>1</a:t>
                      </a:r>
                      <a:endParaRPr lang="en-US" sz="1000"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235126">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endParaRPr lang="fa-IR" sz="800" dirty="0">
                        <a:latin typeface="Calibri"/>
                        <a:ea typeface="Calibri"/>
                        <a:cs typeface="B Titr" pitchFamily="2" charset="-78"/>
                      </a:endParaRPr>
                    </a:p>
                  </a:txBody>
                  <a:tcPr marL="66542" marR="66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rtl="1">
                        <a:lnSpc>
                          <a:spcPct val="115000"/>
                        </a:lnSpc>
                        <a:spcAft>
                          <a:spcPts val="0"/>
                        </a:spcAft>
                      </a:pPr>
                      <a:r>
                        <a:rPr lang="en-US" sz="1100" b="1" dirty="0">
                          <a:latin typeface="Times New Roman"/>
                          <a:ea typeface="Calibri"/>
                          <a:cs typeface="B Titr" pitchFamily="2" charset="-78"/>
                        </a:rPr>
                        <a:t>IR-360</a:t>
                      </a:r>
                      <a:endParaRPr lang="en-US" sz="1100" b="1" dirty="0">
                        <a:latin typeface="Calibri"/>
                        <a:ea typeface="Calibri"/>
                        <a:cs typeface="B Titr" pitchFamily="2" charset="-78"/>
                      </a:endParaRPr>
                    </a:p>
                  </a:txBody>
                  <a:tcPr marL="66542" marR="66542" marT="0" marB="0" anchor="ctr">
                    <a:lnL w="12700" cap="flat" cmpd="sng" algn="ctr">
                      <a:solidFill>
                        <a:srgbClr val="000000"/>
                      </a:solidFill>
                      <a:prstDash val="solid"/>
                      <a:round/>
                      <a:headEnd type="none" w="med" len="med"/>
                      <a:tailEnd type="none" w="med" len="med"/>
                    </a:lnL>
                    <a:lnR>
                      <a:noFill/>
                    </a:lnR>
                    <a:lnT>
                      <a:noFill/>
                    </a:lnT>
                    <a:lnB>
                      <a:noFill/>
                    </a:lnB>
                  </a:tcPr>
                </a:tc>
              </a:tr>
              <a:tr h="404142">
                <a:tc>
                  <a:txBody>
                    <a:bodyPr/>
                    <a:lstStyle/>
                    <a:p>
                      <a:pPr algn="ctr" rtl="1">
                        <a:lnSpc>
                          <a:spcPct val="115000"/>
                        </a:lnSpc>
                        <a:spcAft>
                          <a:spcPts val="0"/>
                        </a:spcAft>
                      </a:pPr>
                      <a:r>
                        <a:rPr lang="fa-IR" sz="1000" dirty="0" smtClean="0">
                          <a:latin typeface="Calibri"/>
                          <a:ea typeface="Calibri"/>
                          <a:cs typeface="B Titr" pitchFamily="2" charset="-78"/>
                        </a:rPr>
                        <a:t>1409</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1408</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1407</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1406</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1405</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1404</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1403</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1402</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1401</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1400</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1399</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1398</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1397</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1396</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1395</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1394</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1393</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900" dirty="0" smtClean="0">
                          <a:latin typeface="Calibri"/>
                          <a:ea typeface="Calibri"/>
                          <a:cs typeface="B Titr" pitchFamily="2" charset="-78"/>
                        </a:rPr>
                        <a:t>1392</a:t>
                      </a:r>
                      <a:endParaRPr lang="en-US" sz="9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1391</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1">
                        <a:lnSpc>
                          <a:spcPct val="115000"/>
                        </a:lnSpc>
                        <a:spcAft>
                          <a:spcPts val="0"/>
                        </a:spcAft>
                      </a:pPr>
                      <a:r>
                        <a:rPr lang="fa-IR" sz="1000" dirty="0" smtClean="0">
                          <a:latin typeface="Calibri"/>
                          <a:ea typeface="Calibri"/>
                          <a:cs typeface="B Titr" pitchFamily="2" charset="-78"/>
                        </a:rPr>
                        <a:t>1390</a:t>
                      </a:r>
                      <a:endParaRPr lang="en-US" sz="1000" dirty="0">
                        <a:latin typeface="Calibri"/>
                        <a:ea typeface="Calibri"/>
                        <a:cs typeface="B Titr" pitchFamily="2" charset="-78"/>
                      </a:endParaRPr>
                    </a:p>
                  </a:txBody>
                  <a:tcPr marL="0" marR="0" marT="7200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1">
                        <a:lnSpc>
                          <a:spcPct val="115000"/>
                        </a:lnSpc>
                        <a:spcAft>
                          <a:spcPts val="0"/>
                        </a:spcAft>
                      </a:pPr>
                      <a:endParaRPr lang="fa-IR" sz="1000" dirty="0">
                        <a:latin typeface="Calibri"/>
                        <a:ea typeface="Calibri"/>
                        <a:cs typeface="B Titr" pitchFamily="2" charset="-78"/>
                      </a:endParaRPr>
                    </a:p>
                  </a:txBody>
                  <a:tcPr marL="66542" marR="66542" marT="0" marB="0">
                    <a:lnL>
                      <a:noFill/>
                    </a:lnL>
                    <a:lnR>
                      <a:noFill/>
                    </a:lnR>
                    <a:lnT>
                      <a:noFill/>
                    </a:lnT>
                    <a:lnB>
                      <a:noFill/>
                    </a:lnB>
                  </a:tcPr>
                </a:tc>
              </a:tr>
            </a:tbl>
          </a:graphicData>
        </a:graphic>
      </p:graphicFrame>
      <p:sp>
        <p:nvSpPr>
          <p:cNvPr id="7" name="Rectangle 6"/>
          <p:cNvSpPr/>
          <p:nvPr/>
        </p:nvSpPr>
        <p:spPr>
          <a:xfrm>
            <a:off x="8534150" y="6155442"/>
            <a:ext cx="214314"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3390614" y="6084004"/>
            <a:ext cx="4929222" cy="369332"/>
          </a:xfrm>
          <a:prstGeom prst="rect">
            <a:avLst/>
          </a:prstGeom>
          <a:noFill/>
        </p:spPr>
        <p:txBody>
          <a:bodyPr wrap="square" rtlCol="1">
            <a:spAutoFit/>
          </a:bodyPr>
          <a:lstStyle/>
          <a:p>
            <a:pPr algn="r" rtl="1"/>
            <a:r>
              <a:rPr lang="fa-IR" dirty="0" smtClean="0">
                <a:cs typeface="B Mitra" pitchFamily="2" charset="-78"/>
              </a:rPr>
              <a:t>راكتورهاي </a:t>
            </a:r>
            <a:r>
              <a:rPr lang="en-US" sz="1400" dirty="0" smtClean="0">
                <a:latin typeface="Times New Roman" pitchFamily="18" charset="0"/>
                <a:cs typeface="Times New Roman" pitchFamily="18" charset="0"/>
              </a:rPr>
              <a:t>PWR</a:t>
            </a:r>
            <a:r>
              <a:rPr lang="fa-IR" sz="1600" dirty="0" smtClean="0">
                <a:cs typeface="B Mitra" pitchFamily="2" charset="-78"/>
              </a:rPr>
              <a:t> </a:t>
            </a:r>
            <a:r>
              <a:rPr lang="fa-IR" dirty="0" smtClean="0">
                <a:cs typeface="B Mitra" pitchFamily="2" charset="-78"/>
              </a:rPr>
              <a:t>با ظرفيت 1000 تا 1200 مگاوات</a:t>
            </a:r>
            <a:endParaRPr lang="fa-IR" dirty="0">
              <a:cs typeface="B Mitra" pitchFamily="2" charset="-78"/>
            </a:endParaRPr>
          </a:p>
        </p:txBody>
      </p:sp>
      <p:sp>
        <p:nvSpPr>
          <p:cNvPr id="9" name="Rounded Rectangle 8"/>
          <p:cNvSpPr/>
          <p:nvPr/>
        </p:nvSpPr>
        <p:spPr>
          <a:xfrm>
            <a:off x="5508104" y="908720"/>
            <a:ext cx="3384376" cy="648072"/>
          </a:xfrm>
          <a:prstGeom prst="roundRect">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b="1" dirty="0" smtClean="0">
                <a:cs typeface="B Mitra" pitchFamily="2" charset="-78"/>
              </a:rPr>
              <a:t>برنامه‌هاي آينده</a:t>
            </a:r>
            <a:endParaRPr lang="en-US" sz="24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357158" y="3447810"/>
            <a:ext cx="4714908" cy="2357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dirty="0" smtClean="0">
                <a:solidFill>
                  <a:schemeClr val="tx1"/>
                </a:solidFill>
                <a:latin typeface="IranNastaliq" pitchFamily="18" charset="0"/>
                <a:cs typeface="IranNastaliq" pitchFamily="18" charset="0"/>
              </a:rPr>
              <a:t>از توجه شما سپاسگزاريم</a:t>
            </a:r>
            <a:endParaRPr lang="en-US" sz="6000" dirty="0">
              <a:solidFill>
                <a:schemeClr val="tx1"/>
              </a:solidFill>
              <a:latin typeface="IranNastaliq" pitchFamily="18" charset="0"/>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sp>
        <p:nvSpPr>
          <p:cNvPr id="5" name="Rounded Rectangle 4"/>
          <p:cNvSpPr/>
          <p:nvPr/>
        </p:nvSpPr>
        <p:spPr>
          <a:xfrm>
            <a:off x="1115616" y="2132856"/>
            <a:ext cx="7272808" cy="2736304"/>
          </a:xfrm>
          <a:prstGeom prst="roundRect">
            <a:avLst>
              <a:gd name="adj" fmla="val 905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sz="2800" dirty="0" smtClean="0">
                <a:solidFill>
                  <a:schemeClr val="tx1"/>
                </a:solidFill>
                <a:cs typeface="B Mitra" pitchFamily="2" charset="-78"/>
              </a:rPr>
              <a:t>در سطح جهان، هم‌اكنون:</a:t>
            </a:r>
          </a:p>
          <a:p>
            <a:pPr algn="justLow" rtl="1">
              <a:lnSpc>
                <a:spcPct val="150000"/>
              </a:lnSpc>
            </a:pPr>
            <a:r>
              <a:rPr lang="fa-IR" sz="2800" dirty="0" smtClean="0">
                <a:solidFill>
                  <a:schemeClr val="tx1"/>
                </a:solidFill>
                <a:cs typeface="B Mitra" pitchFamily="2" charset="-78"/>
              </a:rPr>
              <a:t>- تعداد 434 واحد نيروگاه هسته‌اي در حال بهره‌برداري است.</a:t>
            </a:r>
          </a:p>
          <a:p>
            <a:pPr algn="justLow" rtl="1">
              <a:lnSpc>
                <a:spcPct val="150000"/>
              </a:lnSpc>
            </a:pPr>
            <a:r>
              <a:rPr lang="fa-IR" sz="2800" dirty="0" smtClean="0">
                <a:solidFill>
                  <a:schemeClr val="tx1"/>
                </a:solidFill>
                <a:cs typeface="B Mitra" pitchFamily="2" charset="-78"/>
              </a:rPr>
              <a:t>- تعداد 69 واحد در حال ساخت وجود دارد.</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pic>
        <p:nvPicPr>
          <p:cNvPr id="1026" name="Picture 2" descr="\\Srvmali\UsersNPPD\salimpour\My Documents\My Pictures\تعداد نيروگاه كشورها.JPG"/>
          <p:cNvPicPr>
            <a:picLocks noChangeAspect="1" noChangeArrowheads="1"/>
          </p:cNvPicPr>
          <p:nvPr/>
        </p:nvPicPr>
        <p:blipFill>
          <a:blip r:embed="rId2" cstate="print"/>
          <a:srcRect/>
          <a:stretch>
            <a:fillRect/>
          </a:stretch>
        </p:blipFill>
        <p:spPr bwMode="auto">
          <a:xfrm>
            <a:off x="539552" y="836712"/>
            <a:ext cx="7962900" cy="58316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pic>
        <p:nvPicPr>
          <p:cNvPr id="2050" name="Picture 2" descr="\\Srvmali\UsersNPPD\salimpour\My Documents\My Pictures\عرضه انرژي اوليه در جهان به تفكيك سوخت.JPG"/>
          <p:cNvPicPr>
            <a:picLocks noChangeAspect="1" noChangeArrowheads="1"/>
          </p:cNvPicPr>
          <p:nvPr/>
        </p:nvPicPr>
        <p:blipFill>
          <a:blip r:embed="rId2" cstate="print"/>
          <a:srcRect/>
          <a:stretch>
            <a:fillRect/>
          </a:stretch>
        </p:blipFill>
        <p:spPr bwMode="auto">
          <a:xfrm>
            <a:off x="611560" y="980728"/>
            <a:ext cx="7896225" cy="53816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pic>
        <p:nvPicPr>
          <p:cNvPr id="3074" name="Picture 2" descr="\\Srvmali\UsersNPPD\salimpour\My Documents\My Pictures\مقايسه سهم انرژي اوليه در سال‌هاي 73 با 2010.JPG"/>
          <p:cNvPicPr>
            <a:picLocks noChangeAspect="1" noChangeArrowheads="1"/>
          </p:cNvPicPr>
          <p:nvPr/>
        </p:nvPicPr>
        <p:blipFill>
          <a:blip r:embed="rId2" cstate="print"/>
          <a:srcRect/>
          <a:stretch>
            <a:fillRect/>
          </a:stretch>
        </p:blipFill>
        <p:spPr bwMode="auto">
          <a:xfrm>
            <a:off x="251520" y="1316429"/>
            <a:ext cx="8612816" cy="50648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pic>
        <p:nvPicPr>
          <p:cNvPr id="4098" name="Picture 2" descr="\\Srvmali\UsersNPPD\salimpour\My Documents\My Pictures\روند توليد برق.JPG"/>
          <p:cNvPicPr>
            <a:picLocks noChangeAspect="1" noChangeArrowheads="1"/>
          </p:cNvPicPr>
          <p:nvPr/>
        </p:nvPicPr>
        <p:blipFill>
          <a:blip r:embed="rId2" cstate="print"/>
          <a:srcRect/>
          <a:stretch>
            <a:fillRect/>
          </a:stretch>
        </p:blipFill>
        <p:spPr bwMode="auto">
          <a:xfrm>
            <a:off x="199608" y="1386259"/>
            <a:ext cx="8739523" cy="492306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38680" y="56344"/>
            <a:ext cx="1371496" cy="620688"/>
          </a:xfrm>
          <a:prstGeom prst="ellipse">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جهاني</a:t>
            </a:r>
            <a:endParaRPr lang="en-US" dirty="0">
              <a:solidFill>
                <a:schemeClr val="tx1"/>
              </a:solidFill>
              <a:cs typeface="Mitra" pitchFamily="2" charset="-78"/>
            </a:endParaRPr>
          </a:p>
        </p:txBody>
      </p:sp>
      <p:sp>
        <p:nvSpPr>
          <p:cNvPr id="3" name="Oval 2"/>
          <p:cNvSpPr/>
          <p:nvPr/>
        </p:nvSpPr>
        <p:spPr>
          <a:xfrm>
            <a:off x="1453888"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a:solidFill>
                  <a:schemeClr val="tx1"/>
                </a:solidFill>
                <a:cs typeface="Mitra" pitchFamily="2" charset="-78"/>
              </a:rPr>
              <a:t>سطح </a:t>
            </a:r>
            <a:r>
              <a:rPr lang="fa-IR" dirty="0" smtClean="0">
                <a:solidFill>
                  <a:schemeClr val="tx1"/>
                </a:solidFill>
                <a:cs typeface="Mitra" pitchFamily="2" charset="-78"/>
              </a:rPr>
              <a:t>ملي</a:t>
            </a:r>
            <a:endParaRPr lang="en-US" dirty="0">
              <a:solidFill>
                <a:schemeClr val="tx1"/>
              </a:solidFill>
              <a:cs typeface="Mitra" pitchFamily="2" charset="-78"/>
            </a:endParaRPr>
          </a:p>
        </p:txBody>
      </p:sp>
      <p:sp>
        <p:nvSpPr>
          <p:cNvPr id="4" name="Oval 3"/>
          <p:cNvSpPr/>
          <p:nvPr/>
        </p:nvSpPr>
        <p:spPr>
          <a:xfrm>
            <a:off x="50240" y="40192"/>
            <a:ext cx="1371496" cy="620688"/>
          </a:xfrm>
          <a:prstGeom prst="ellipse">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a:solidFill>
                  <a:schemeClr val="tx1"/>
                </a:solidFill>
                <a:cs typeface="Mitra" pitchFamily="2" charset="-78"/>
              </a:rPr>
              <a:t>سطح </a:t>
            </a:r>
            <a:r>
              <a:rPr lang="fa-IR" sz="1400" dirty="0" smtClean="0">
                <a:solidFill>
                  <a:schemeClr val="tx1"/>
                </a:solidFill>
                <a:cs typeface="Mitra" pitchFamily="2" charset="-78"/>
              </a:rPr>
              <a:t>هولدينگ</a:t>
            </a:r>
            <a:endParaRPr lang="en-US" sz="1400" dirty="0">
              <a:solidFill>
                <a:schemeClr val="tx1"/>
              </a:solidFill>
              <a:cs typeface="Mitra" pitchFamily="2" charset="-78"/>
            </a:endParaRPr>
          </a:p>
        </p:txBody>
      </p:sp>
      <p:pic>
        <p:nvPicPr>
          <p:cNvPr id="5122" name="Picture 2" descr="\\Srvmali\UsersNPPD\salimpour\My Documents\My Pictures\سهم منابع مختلف در توليد برق.JPG"/>
          <p:cNvPicPr>
            <a:picLocks noChangeAspect="1" noChangeArrowheads="1"/>
          </p:cNvPicPr>
          <p:nvPr/>
        </p:nvPicPr>
        <p:blipFill>
          <a:blip r:embed="rId2" cstate="print"/>
          <a:srcRect/>
          <a:stretch>
            <a:fillRect/>
          </a:stretch>
        </p:blipFill>
        <p:spPr bwMode="auto">
          <a:xfrm>
            <a:off x="235216" y="963071"/>
            <a:ext cx="8627120" cy="547106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4032</TotalTime>
  <Words>1715</Words>
  <Application>Microsoft Office PowerPoint</Application>
  <PresentationFormat>On-screen Show (4:3)</PresentationFormat>
  <Paragraphs>683</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نتايج به دست‌آمده در سناريوهاي مختلف</vt:lpstr>
      <vt:lpstr>خلاصه نتايج بر اساس هزينه‌هاي منتشرشده سال 1384 و تعديل‌شده براي سال 1390</vt:lpstr>
      <vt:lpstr>Slide 19</vt:lpstr>
      <vt:lpstr>Slide 20</vt:lpstr>
      <vt:lpstr>خلاصه نتايج بر اساس هزينه‌هاي واقعي و منتشرنشده سال 1390</vt:lpstr>
      <vt:lpstr>Slide 22</vt:lpstr>
      <vt:lpstr>Slide 23</vt:lpstr>
      <vt:lpstr>Slide 24</vt:lpstr>
      <vt:lpstr>Slide 25</vt:lpstr>
      <vt:lpstr>Slide 26</vt:lpstr>
      <vt:lpstr>Slide 27</vt:lpstr>
      <vt:lpstr>Slide 28</vt:lpstr>
      <vt:lpstr>Slide 29</vt:lpstr>
      <vt:lpstr>Slide 30</vt:lpstr>
      <vt:lpstr>Slide 31</vt:lpstr>
    </vt:vector>
  </TitlesOfParts>
  <Company>nppd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Salimpour , Mohammad</dc:creator>
  <cp:lastModifiedBy>Salimpour , Mohammad</cp:lastModifiedBy>
  <cp:revision>27</cp:revision>
  <dcterms:created xsi:type="dcterms:W3CDTF">2013-08-18T13:32:09Z</dcterms:created>
  <dcterms:modified xsi:type="dcterms:W3CDTF">2013-08-21T09:03:35Z</dcterms:modified>
</cp:coreProperties>
</file>